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511" r:id="rId2"/>
    <p:sldId id="493" r:id="rId3"/>
    <p:sldId id="499" r:id="rId4"/>
    <p:sldId id="495" r:id="rId5"/>
    <p:sldId id="513" r:id="rId6"/>
    <p:sldId id="504" r:id="rId7"/>
    <p:sldId id="514" r:id="rId8"/>
    <p:sldId id="505" r:id="rId9"/>
    <p:sldId id="500" r:id="rId10"/>
    <p:sldId id="507" r:id="rId11"/>
    <p:sldId id="512" r:id="rId12"/>
    <p:sldId id="517" r:id="rId13"/>
    <p:sldId id="515" r:id="rId14"/>
    <p:sldId id="508" r:id="rId15"/>
    <p:sldId id="501" r:id="rId16"/>
    <p:sldId id="516" r:id="rId17"/>
    <p:sldId id="510" r:id="rId18"/>
  </p:sldIdLst>
  <p:sldSz cx="9144000" cy="6858000" type="screen4x3"/>
  <p:notesSz cx="6858000" cy="9144000"/>
  <p:defaultTextStyle>
    <a:defPPr>
      <a:defRPr lang="en-US"/>
    </a:defPPr>
    <a:lvl1pPr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3300"/>
    <a:srgbClr val="FF9966"/>
    <a:srgbClr val="FF9933"/>
    <a:srgbClr val="000066"/>
    <a:srgbClr val="E1FBF1"/>
    <a:srgbClr val="CCFFCC"/>
    <a:srgbClr val="FFF4E1"/>
    <a:srgbClr val="FFE9C5"/>
    <a:srgbClr val="F7F3CD"/>
    <a:srgbClr val="CCE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45" autoAdjust="0"/>
    <p:restoredTop sz="97906" autoAdjust="0"/>
  </p:normalViewPr>
  <p:slideViewPr>
    <p:cSldViewPr snapToGrid="0">
      <p:cViewPr>
        <p:scale>
          <a:sx n="70" d="100"/>
          <a:sy n="70" d="100"/>
        </p:scale>
        <p:origin x="-732" y="-90"/>
      </p:cViewPr>
      <p:guideLst>
        <p:guide orient="horz" pos="32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-1296" y="-96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EB770CE-5760-47A4-B595-DCA1FE785B6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C3D99F7B-73B3-49C4-90C2-375B6DFB808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86A961-ED22-410A-9241-1B04FD86EDD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3FF47-36CE-4F1A-B1A3-7EB3C8B63907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1B83E-27CE-4B3F-8C2B-13A7950ECA1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60400" y="441325"/>
            <a:ext cx="7772400" cy="715963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pt-BR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E411D-872B-451B-AFA3-A9BC0B2C6AC6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09855-74C2-48B9-AC18-748868A2394E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71BE1-79E5-4C56-9C03-41BA9223F83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BAAA5-9430-4DD7-8D2C-A769777DA8E9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BE1E55-1DE7-4188-8554-E6DEE50AC388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CA3D0-0288-480A-AFAB-84A5174887D5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943CE7-1181-4563-9483-214F56E74154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FD6D0-8AC0-4BF9-9673-FE4BC76EC953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4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" y="64008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en-US"/>
              <a:t>Microelectronic Circuits - Fifth Edition    Sedra/Smith</a:t>
            </a:r>
          </a:p>
        </p:txBody>
      </p:sp>
      <p:sp>
        <p:nvSpPr>
          <p:cNvPr id="398345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B3DBE27D-019A-48FA-8C2E-92B7ED698062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  <p:sp>
        <p:nvSpPr>
          <p:cNvPr id="398346" name="Rectangle 1034"/>
          <p:cNvSpPr>
            <a:spLocks noChangeArrowheads="1"/>
          </p:cNvSpPr>
          <p:nvPr userDrawn="1"/>
        </p:nvSpPr>
        <p:spPr bwMode="auto">
          <a:xfrm>
            <a:off x="3886200" y="64008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defRPr/>
            </a:pPr>
            <a:r>
              <a:rPr lang="en-US" sz="100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Copyright </a:t>
            </a:r>
            <a:r>
              <a:rPr lang="en-US" sz="1000">
                <a:solidFill>
                  <a:schemeClr val="tx2"/>
                </a:solidFill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000">
                <a:solidFill>
                  <a:schemeClr val="tx2"/>
                </a:solidFill>
                <a:latin typeface="Arial" charset="0"/>
                <a:cs typeface="Times New Roman" pitchFamily="18" charset="0"/>
              </a:rPr>
              <a:t> 2004 by Oxford University Press, Inc.</a:t>
            </a:r>
            <a:endParaRPr lang="en-US" altLang="en-US" sz="100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  <p:sldLayoutId id="2147483749" r:id="rId9"/>
    <p:sldLayoutId id="2147483750" r:id="rId10"/>
    <p:sldLayoutId id="2147483751" r:id="rId11"/>
    <p:sldLayoutId id="2147483752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ctr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t-BR" sz="5400" smtClean="0">
                <a:solidFill>
                  <a:srgbClr val="C00000"/>
                </a:solidFill>
              </a:rPr>
              <a:t>Transistor Capacitances</a:t>
            </a:r>
          </a:p>
        </p:txBody>
      </p:sp>
      <p:sp>
        <p:nvSpPr>
          <p:cNvPr id="9219" name="Espaço Reservado para Rodapé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9220" name="Espaço Reservado para Número de Slide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FA3CD7E-5A45-43BC-9A78-E50EE1349896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ço Reservado para Rodapé 2"/>
          <p:cNvSpPr txBox="1">
            <a:spLocks noGrp="1"/>
          </p:cNvSpPr>
          <p:nvPr/>
        </p:nvSpPr>
        <p:spPr bwMode="auto">
          <a:xfrm>
            <a:off x="76200" y="64008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en-US" sz="1000">
                <a:latin typeface="Arial" charset="0"/>
              </a:rPr>
              <a:t>Microelectronic Circuits - Fifth Edition    Sedra/Smith</a:t>
            </a:r>
          </a:p>
        </p:txBody>
      </p:sp>
      <p:sp>
        <p:nvSpPr>
          <p:cNvPr id="3076" name="Espaço Reservado para Número de Slide 3"/>
          <p:cNvSpPr txBox="1">
            <a:spLocks noGrp="1"/>
          </p:cNvSpPr>
          <p:nvPr/>
        </p:nvSpPr>
        <p:spPr bwMode="auto">
          <a:xfrm>
            <a:off x="6781800" y="64008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7FB9066-5A12-46E3-9416-2517DD131651}" type="slidenum">
              <a:rPr lang="en-US" altLang="en-US" sz="1000">
                <a:latin typeface="Arial" charset="0"/>
              </a:rPr>
              <a:pPr/>
              <a:t>10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615950"/>
            <a:ext cx="89154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Side-wall Diffusion (Junction) Capacitance Model</a:t>
            </a:r>
          </a:p>
        </p:txBody>
      </p:sp>
      <p:pic>
        <p:nvPicPr>
          <p:cNvPr id="3078" name="Imagem 4" descr="junction-ca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92263"/>
            <a:ext cx="7645400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9" name="Retângulo 116"/>
          <p:cNvSpPr>
            <a:spLocks noChangeArrowheads="1"/>
          </p:cNvSpPr>
          <p:nvPr/>
        </p:nvSpPr>
        <p:spPr bwMode="auto">
          <a:xfrm>
            <a:off x="827088" y="2241550"/>
            <a:ext cx="541337" cy="53975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0" name="Retângulo 117"/>
          <p:cNvSpPr>
            <a:spLocks noChangeArrowheads="1"/>
          </p:cNvSpPr>
          <p:nvPr/>
        </p:nvSpPr>
        <p:spPr bwMode="auto">
          <a:xfrm>
            <a:off x="827088" y="2781300"/>
            <a:ext cx="431800" cy="2159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1" name="Line 3"/>
          <p:cNvSpPr>
            <a:spLocks noChangeShapeType="1"/>
          </p:cNvSpPr>
          <p:nvPr/>
        </p:nvSpPr>
        <p:spPr bwMode="auto">
          <a:xfrm flipV="1">
            <a:off x="2900363" y="5400675"/>
            <a:ext cx="1185862" cy="39688"/>
          </a:xfrm>
          <a:prstGeom prst="line">
            <a:avLst/>
          </a:prstGeom>
          <a:noFill/>
          <a:ln w="12700">
            <a:solidFill>
              <a:srgbClr val="999999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2" name="Freeform 4"/>
          <p:cNvSpPr>
            <a:spLocks/>
          </p:cNvSpPr>
          <p:nvPr/>
        </p:nvSpPr>
        <p:spPr bwMode="auto">
          <a:xfrm>
            <a:off x="1638300" y="4248150"/>
            <a:ext cx="1727200" cy="1076325"/>
          </a:xfrm>
          <a:custGeom>
            <a:avLst/>
            <a:gdLst>
              <a:gd name="T0" fmla="*/ 0 w 386"/>
              <a:gd name="T1" fmla="*/ 2147483647 h 238"/>
              <a:gd name="T2" fmla="*/ 2147483647 w 386"/>
              <a:gd name="T3" fmla="*/ 0 h 238"/>
              <a:gd name="T4" fmla="*/ 2147483647 w 386"/>
              <a:gd name="T5" fmla="*/ 2147483647 h 238"/>
              <a:gd name="T6" fmla="*/ 2147483647 w 386"/>
              <a:gd name="T7" fmla="*/ 2147483647 h 238"/>
              <a:gd name="T8" fmla="*/ 2147483647 w 386"/>
              <a:gd name="T9" fmla="*/ 2147483647 h 238"/>
              <a:gd name="T10" fmla="*/ 2147483647 w 386"/>
              <a:gd name="T11" fmla="*/ 2147483647 h 238"/>
              <a:gd name="T12" fmla="*/ 2147483647 w 386"/>
              <a:gd name="T13" fmla="*/ 2147483647 h 238"/>
              <a:gd name="T14" fmla="*/ 0 w 386"/>
              <a:gd name="T15" fmla="*/ 2147483647 h 2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6"/>
              <a:gd name="T25" fmla="*/ 0 h 238"/>
              <a:gd name="T26" fmla="*/ 386 w 386"/>
              <a:gd name="T27" fmla="*/ 238 h 2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6" h="238">
                <a:moveTo>
                  <a:pt x="0" y="238"/>
                </a:moveTo>
                <a:cubicBezTo>
                  <a:pt x="192" y="0"/>
                  <a:pt x="192" y="0"/>
                  <a:pt x="192" y="0"/>
                </a:cubicBezTo>
                <a:cubicBezTo>
                  <a:pt x="193" y="0"/>
                  <a:pt x="194" y="1"/>
                  <a:pt x="196" y="1"/>
                </a:cubicBezTo>
                <a:cubicBezTo>
                  <a:pt x="196" y="1"/>
                  <a:pt x="235" y="8"/>
                  <a:pt x="252" y="8"/>
                </a:cubicBezTo>
                <a:cubicBezTo>
                  <a:pt x="386" y="8"/>
                  <a:pt x="386" y="8"/>
                  <a:pt x="386" y="8"/>
                </a:cubicBezTo>
                <a:cubicBezTo>
                  <a:pt x="244" y="205"/>
                  <a:pt x="244" y="205"/>
                  <a:pt x="244" y="205"/>
                </a:cubicBezTo>
                <a:cubicBezTo>
                  <a:pt x="244" y="238"/>
                  <a:pt x="244" y="238"/>
                  <a:pt x="244" y="238"/>
                </a:cubicBezTo>
                <a:cubicBezTo>
                  <a:pt x="0" y="238"/>
                  <a:pt x="0" y="238"/>
                  <a:pt x="0" y="238"/>
                </a:cubicBezTo>
                <a:close/>
              </a:path>
            </a:pathLst>
          </a:custGeom>
          <a:solidFill>
            <a:srgbClr val="E5E5E5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3" name="Freeform 5"/>
          <p:cNvSpPr>
            <a:spLocks/>
          </p:cNvSpPr>
          <p:nvPr/>
        </p:nvSpPr>
        <p:spPr bwMode="auto">
          <a:xfrm>
            <a:off x="2700338" y="5300663"/>
            <a:ext cx="101600" cy="141287"/>
          </a:xfrm>
          <a:custGeom>
            <a:avLst/>
            <a:gdLst>
              <a:gd name="T0" fmla="*/ 0 w 23"/>
              <a:gd name="T1" fmla="*/ 2147483647 h 31"/>
              <a:gd name="T2" fmla="*/ 2147483647 w 23"/>
              <a:gd name="T3" fmla="*/ 0 h 31"/>
              <a:gd name="T4" fmla="*/ 2147483647 w 23"/>
              <a:gd name="T5" fmla="*/ 0 h 31"/>
              <a:gd name="T6" fmla="*/ 2147483647 w 23"/>
              <a:gd name="T7" fmla="*/ 2147483647 h 31"/>
              <a:gd name="T8" fmla="*/ 0 w 23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31"/>
              <a:gd name="T17" fmla="*/ 23 w 23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31">
                <a:moveTo>
                  <a:pt x="0" y="31"/>
                </a:moveTo>
                <a:cubicBezTo>
                  <a:pt x="23" y="0"/>
                  <a:pt x="23" y="0"/>
                  <a:pt x="23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3"/>
                  <a:pt x="3" y="25"/>
                  <a:pt x="1" y="30"/>
                </a:cubicBezTo>
                <a:cubicBezTo>
                  <a:pt x="1" y="30"/>
                  <a:pt x="1" y="30"/>
                  <a:pt x="0" y="31"/>
                </a:cubicBez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4" name="Line 6"/>
          <p:cNvSpPr>
            <a:spLocks noChangeShapeType="1"/>
          </p:cNvSpPr>
          <p:nvPr/>
        </p:nvSpPr>
        <p:spPr bwMode="auto">
          <a:xfrm flipV="1">
            <a:off x="4800600" y="4008438"/>
            <a:ext cx="1588" cy="1127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5" name="Freeform 7"/>
          <p:cNvSpPr>
            <a:spLocks/>
          </p:cNvSpPr>
          <p:nvPr/>
        </p:nvSpPr>
        <p:spPr bwMode="auto">
          <a:xfrm>
            <a:off x="2730500" y="3890963"/>
            <a:ext cx="2070100" cy="1433512"/>
          </a:xfrm>
          <a:custGeom>
            <a:avLst/>
            <a:gdLst>
              <a:gd name="T0" fmla="*/ 2147483647 w 1820"/>
              <a:gd name="T1" fmla="*/ 2147483647 h 1246"/>
              <a:gd name="T2" fmla="*/ 2147483647 w 1820"/>
              <a:gd name="T3" fmla="*/ 0 h 1246"/>
              <a:gd name="T4" fmla="*/ 2147483647 w 1820"/>
              <a:gd name="T5" fmla="*/ 0 h 1246"/>
              <a:gd name="T6" fmla="*/ 0 w 1820"/>
              <a:gd name="T7" fmla="*/ 2147483647 h 1246"/>
              <a:gd name="T8" fmla="*/ 0 w 1820"/>
              <a:gd name="T9" fmla="*/ 2147483647 h 1246"/>
              <a:gd name="T10" fmla="*/ 2147483647 w 1820"/>
              <a:gd name="T11" fmla="*/ 2147483647 h 1246"/>
              <a:gd name="T12" fmla="*/ 2147483647 w 1820"/>
              <a:gd name="T13" fmla="*/ 2147483647 h 1246"/>
              <a:gd name="T14" fmla="*/ 2147483647 w 1820"/>
              <a:gd name="T15" fmla="*/ 2147483647 h 12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20"/>
              <a:gd name="T25" fmla="*/ 0 h 1246"/>
              <a:gd name="T26" fmla="*/ 1820 w 1820"/>
              <a:gd name="T27" fmla="*/ 1246 h 12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20" h="1246">
                <a:moveTo>
                  <a:pt x="1820" y="102"/>
                </a:moveTo>
                <a:lnTo>
                  <a:pt x="1671" y="0"/>
                </a:lnTo>
                <a:lnTo>
                  <a:pt x="806" y="0"/>
                </a:lnTo>
                <a:lnTo>
                  <a:pt x="0" y="1116"/>
                </a:lnTo>
                <a:lnTo>
                  <a:pt x="0" y="1246"/>
                </a:lnTo>
                <a:lnTo>
                  <a:pt x="1368" y="1246"/>
                </a:lnTo>
                <a:lnTo>
                  <a:pt x="1820" y="200"/>
                </a:lnTo>
                <a:lnTo>
                  <a:pt x="1820" y="102"/>
                </a:lnTo>
                <a:close/>
              </a:path>
            </a:pathLst>
          </a:custGeom>
          <a:solidFill>
            <a:srgbClr val="666666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6" name="Line 8"/>
          <p:cNvSpPr>
            <a:spLocks noChangeShapeType="1"/>
          </p:cNvSpPr>
          <p:nvPr/>
        </p:nvSpPr>
        <p:spPr bwMode="auto">
          <a:xfrm>
            <a:off x="2878138" y="4965700"/>
            <a:ext cx="1243012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7" name="Line 9"/>
          <p:cNvSpPr>
            <a:spLocks noChangeShapeType="1"/>
          </p:cNvSpPr>
          <p:nvPr/>
        </p:nvSpPr>
        <p:spPr bwMode="auto">
          <a:xfrm flipH="1" flipV="1">
            <a:off x="4121150" y="4965700"/>
            <a:ext cx="147638" cy="20796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8" name="Line 10"/>
          <p:cNvSpPr>
            <a:spLocks noChangeShapeType="1"/>
          </p:cNvSpPr>
          <p:nvPr/>
        </p:nvSpPr>
        <p:spPr bwMode="auto">
          <a:xfrm>
            <a:off x="2730500" y="5173663"/>
            <a:ext cx="1538288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89" name="Line 11"/>
          <p:cNvSpPr>
            <a:spLocks noChangeShapeType="1"/>
          </p:cNvSpPr>
          <p:nvPr/>
        </p:nvSpPr>
        <p:spPr bwMode="auto">
          <a:xfrm>
            <a:off x="1406525" y="5337175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0" name="Freeform 12"/>
          <p:cNvSpPr>
            <a:spLocks/>
          </p:cNvSpPr>
          <p:nvPr/>
        </p:nvSpPr>
        <p:spPr bwMode="auto">
          <a:xfrm>
            <a:off x="1293813" y="3973513"/>
            <a:ext cx="2295525" cy="1544637"/>
          </a:xfrm>
          <a:custGeom>
            <a:avLst/>
            <a:gdLst>
              <a:gd name="T0" fmla="*/ 2147483647 w 513"/>
              <a:gd name="T1" fmla="*/ 0 h 342"/>
              <a:gd name="T2" fmla="*/ 2147483647 w 513"/>
              <a:gd name="T3" fmla="*/ 0 h 342"/>
              <a:gd name="T4" fmla="*/ 2147483647 w 513"/>
              <a:gd name="T5" fmla="*/ 2147483647 h 342"/>
              <a:gd name="T6" fmla="*/ 2147483647 w 513"/>
              <a:gd name="T7" fmla="*/ 2147483647 h 342"/>
              <a:gd name="T8" fmla="*/ 2147483647 w 513"/>
              <a:gd name="T9" fmla="*/ 2147483647 h 342"/>
              <a:gd name="T10" fmla="*/ 2147483647 w 513"/>
              <a:gd name="T11" fmla="*/ 2147483647 h 342"/>
              <a:gd name="T12" fmla="*/ 2147483647 w 513"/>
              <a:gd name="T13" fmla="*/ 2147483647 h 342"/>
              <a:gd name="T14" fmla="*/ 2147483647 w 513"/>
              <a:gd name="T15" fmla="*/ 2147483647 h 342"/>
              <a:gd name="T16" fmla="*/ 2147483647 w 513"/>
              <a:gd name="T17" fmla="*/ 2147483647 h 342"/>
              <a:gd name="T18" fmla="*/ 2147483647 w 513"/>
              <a:gd name="T19" fmla="*/ 2147483647 h 342"/>
              <a:gd name="T20" fmla="*/ 2147483647 w 513"/>
              <a:gd name="T21" fmla="*/ 0 h 3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13"/>
              <a:gd name="T34" fmla="*/ 0 h 342"/>
              <a:gd name="T35" fmla="*/ 513 w 513"/>
              <a:gd name="T36" fmla="*/ 342 h 3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13" h="342">
                <a:moveTo>
                  <a:pt x="513" y="0"/>
                </a:moveTo>
                <a:cubicBezTo>
                  <a:pt x="251" y="0"/>
                  <a:pt x="251" y="0"/>
                  <a:pt x="251" y="0"/>
                </a:cubicBezTo>
                <a:cubicBezTo>
                  <a:pt x="1" y="297"/>
                  <a:pt x="1" y="297"/>
                  <a:pt x="1" y="297"/>
                </a:cubicBezTo>
                <a:cubicBezTo>
                  <a:pt x="1" y="302"/>
                  <a:pt x="1" y="302"/>
                  <a:pt x="1" y="302"/>
                </a:cubicBezTo>
                <a:cubicBezTo>
                  <a:pt x="1" y="302"/>
                  <a:pt x="0" y="318"/>
                  <a:pt x="14" y="332"/>
                </a:cubicBezTo>
                <a:cubicBezTo>
                  <a:pt x="14" y="332"/>
                  <a:pt x="23" y="342"/>
                  <a:pt x="43" y="342"/>
                </a:cubicBezTo>
                <a:cubicBezTo>
                  <a:pt x="32" y="337"/>
                  <a:pt x="28" y="329"/>
                  <a:pt x="28" y="329"/>
                </a:cubicBezTo>
                <a:cubicBezTo>
                  <a:pt x="26" y="324"/>
                  <a:pt x="25" y="304"/>
                  <a:pt x="25" y="302"/>
                </a:cubicBezTo>
                <a:cubicBezTo>
                  <a:pt x="255" y="20"/>
                  <a:pt x="255" y="20"/>
                  <a:pt x="255" y="20"/>
                </a:cubicBezTo>
                <a:cubicBezTo>
                  <a:pt x="498" y="20"/>
                  <a:pt x="498" y="20"/>
                  <a:pt x="498" y="20"/>
                </a:cubicBezTo>
                <a:lnTo>
                  <a:pt x="513" y="0"/>
                </a:lnTo>
                <a:close/>
              </a:path>
            </a:pathLst>
          </a:custGeom>
          <a:solidFill>
            <a:srgbClr val="666666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1" name="Freeform 13"/>
          <p:cNvSpPr>
            <a:spLocks/>
          </p:cNvSpPr>
          <p:nvPr/>
        </p:nvSpPr>
        <p:spPr bwMode="auto">
          <a:xfrm>
            <a:off x="2435225" y="4062413"/>
            <a:ext cx="1087438" cy="222250"/>
          </a:xfrm>
          <a:custGeom>
            <a:avLst/>
            <a:gdLst>
              <a:gd name="T0" fmla="*/ 2147483647 w 243"/>
              <a:gd name="T1" fmla="*/ 2147483647 h 49"/>
              <a:gd name="T2" fmla="*/ 2147483647 w 243"/>
              <a:gd name="T3" fmla="*/ 2147483647 h 49"/>
              <a:gd name="T4" fmla="*/ 2147483647 w 243"/>
              <a:gd name="T5" fmla="*/ 2147483647 h 49"/>
              <a:gd name="T6" fmla="*/ 2147483647 w 243"/>
              <a:gd name="T7" fmla="*/ 2147483647 h 49"/>
              <a:gd name="T8" fmla="*/ 0 w 243"/>
              <a:gd name="T9" fmla="*/ 0 h 49"/>
              <a:gd name="T10" fmla="*/ 2147483647 w 243"/>
              <a:gd name="T11" fmla="*/ 0 h 49"/>
              <a:gd name="T12" fmla="*/ 2147483647 w 243"/>
              <a:gd name="T13" fmla="*/ 2147483647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49"/>
              <a:gd name="T23" fmla="*/ 243 w 24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49">
                <a:moveTo>
                  <a:pt x="208" y="49"/>
                </a:move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2"/>
                  <a:pt x="18" y="42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2"/>
                  <a:pt x="0" y="0"/>
                </a:cubicBezTo>
                <a:cubicBezTo>
                  <a:pt x="243" y="0"/>
                  <a:pt x="243" y="0"/>
                  <a:pt x="243" y="0"/>
                </a:cubicBezTo>
                <a:lnTo>
                  <a:pt x="208" y="4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2" name="Freeform 14"/>
          <p:cNvSpPr>
            <a:spLocks/>
          </p:cNvSpPr>
          <p:nvPr/>
        </p:nvSpPr>
        <p:spPr bwMode="auto">
          <a:xfrm>
            <a:off x="1414463" y="4062413"/>
            <a:ext cx="1084262" cy="1262062"/>
          </a:xfrm>
          <a:custGeom>
            <a:avLst/>
            <a:gdLst>
              <a:gd name="T0" fmla="*/ 0 w 242"/>
              <a:gd name="T1" fmla="*/ 2147483647 h 279"/>
              <a:gd name="T2" fmla="*/ 2147483647 w 242"/>
              <a:gd name="T3" fmla="*/ 0 h 279"/>
              <a:gd name="T4" fmla="*/ 2147483647 w 242"/>
              <a:gd name="T5" fmla="*/ 2147483647 h 279"/>
              <a:gd name="T6" fmla="*/ 2147483647 w 242"/>
              <a:gd name="T7" fmla="*/ 2147483647 h 279"/>
              <a:gd name="T8" fmla="*/ 2147483647 w 242"/>
              <a:gd name="T9" fmla="*/ 2147483647 h 279"/>
              <a:gd name="T10" fmla="*/ 0 w 242"/>
              <a:gd name="T11" fmla="*/ 2147483647 h 2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2"/>
              <a:gd name="T19" fmla="*/ 0 h 279"/>
              <a:gd name="T20" fmla="*/ 242 w 242"/>
              <a:gd name="T21" fmla="*/ 279 h 2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2" h="279">
                <a:moveTo>
                  <a:pt x="0" y="279"/>
                </a:moveTo>
                <a:cubicBezTo>
                  <a:pt x="228" y="0"/>
                  <a:pt x="228" y="0"/>
                  <a:pt x="228" y="0"/>
                </a:cubicBezTo>
                <a:cubicBezTo>
                  <a:pt x="228" y="2"/>
                  <a:pt x="229" y="25"/>
                  <a:pt x="231" y="30"/>
                </a:cubicBezTo>
                <a:cubicBezTo>
                  <a:pt x="231" y="30"/>
                  <a:pt x="234" y="36"/>
                  <a:pt x="242" y="41"/>
                </a:cubicBezTo>
                <a:cubicBezTo>
                  <a:pt x="50" y="279"/>
                  <a:pt x="50" y="279"/>
                  <a:pt x="50" y="279"/>
                </a:cubicBezTo>
                <a:lnTo>
                  <a:pt x="0" y="27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3" name="Freeform 15"/>
          <p:cNvSpPr>
            <a:spLocks/>
          </p:cNvSpPr>
          <p:nvPr/>
        </p:nvSpPr>
        <p:spPr bwMode="auto">
          <a:xfrm>
            <a:off x="1406525" y="5337175"/>
            <a:ext cx="1328738" cy="207963"/>
          </a:xfrm>
          <a:custGeom>
            <a:avLst/>
            <a:gdLst>
              <a:gd name="T0" fmla="*/ 2147483647 w 336"/>
              <a:gd name="T1" fmla="*/ 0 h 49"/>
              <a:gd name="T2" fmla="*/ 2147483647 w 336"/>
              <a:gd name="T3" fmla="*/ 2147483647 h 49"/>
              <a:gd name="T4" fmla="*/ 2147483647 w 336"/>
              <a:gd name="T5" fmla="*/ 2147483647 h 49"/>
              <a:gd name="T6" fmla="*/ 2147483647 w 336"/>
              <a:gd name="T7" fmla="*/ 2147483647 h 49"/>
              <a:gd name="T8" fmla="*/ 2147483647 w 336"/>
              <a:gd name="T9" fmla="*/ 2147483647 h 49"/>
              <a:gd name="T10" fmla="*/ 2147483647 w 336"/>
              <a:gd name="T11" fmla="*/ 2147483647 h 49"/>
              <a:gd name="T12" fmla="*/ 2147483647 w 336"/>
              <a:gd name="T13" fmla="*/ 2147483647 h 49"/>
              <a:gd name="T14" fmla="*/ 0 w 336"/>
              <a:gd name="T15" fmla="*/ 0 h 49"/>
              <a:gd name="T16" fmla="*/ 2147483647 w 336"/>
              <a:gd name="T17" fmla="*/ 0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6"/>
              <a:gd name="T28" fmla="*/ 0 h 49"/>
              <a:gd name="T29" fmla="*/ 336 w 336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6" h="49">
                <a:moveTo>
                  <a:pt x="336" y="0"/>
                </a:moveTo>
                <a:cubicBezTo>
                  <a:pt x="336" y="3"/>
                  <a:pt x="335" y="25"/>
                  <a:pt x="333" y="30"/>
                </a:cubicBezTo>
                <a:cubicBezTo>
                  <a:pt x="333" y="30"/>
                  <a:pt x="329" y="38"/>
                  <a:pt x="318" y="43"/>
                </a:cubicBezTo>
                <a:cubicBezTo>
                  <a:pt x="318" y="43"/>
                  <a:pt x="279" y="49"/>
                  <a:pt x="262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3"/>
                  <a:pt x="18" y="43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3"/>
                  <a:pt x="0" y="0"/>
                </a:cubicBezTo>
                <a:lnTo>
                  <a:pt x="336" y="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4" name="Freeform 16"/>
          <p:cNvSpPr>
            <a:spLocks/>
          </p:cNvSpPr>
          <p:nvPr/>
        </p:nvSpPr>
        <p:spPr bwMode="auto">
          <a:xfrm>
            <a:off x="4076700" y="5324475"/>
            <a:ext cx="581025" cy="179388"/>
          </a:xfrm>
          <a:custGeom>
            <a:avLst/>
            <a:gdLst>
              <a:gd name="T0" fmla="*/ 0 w 130"/>
              <a:gd name="T1" fmla="*/ 0 h 40"/>
              <a:gd name="T2" fmla="*/ 2147483647 w 130"/>
              <a:gd name="T3" fmla="*/ 2147483647 h 40"/>
              <a:gd name="T4" fmla="*/ 2147483647 w 130"/>
              <a:gd name="T5" fmla="*/ 2147483647 h 40"/>
              <a:gd name="T6" fmla="*/ 2147483647 w 130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130"/>
              <a:gd name="T13" fmla="*/ 0 h 40"/>
              <a:gd name="T14" fmla="*/ 130 w 130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" h="40">
                <a:moveTo>
                  <a:pt x="0" y="0"/>
                </a:moveTo>
                <a:cubicBezTo>
                  <a:pt x="0" y="2"/>
                  <a:pt x="0" y="18"/>
                  <a:pt x="5" y="25"/>
                </a:cubicBezTo>
                <a:cubicBezTo>
                  <a:pt x="5" y="25"/>
                  <a:pt x="9" y="34"/>
                  <a:pt x="27" y="36"/>
                </a:cubicBezTo>
                <a:cubicBezTo>
                  <a:pt x="27" y="36"/>
                  <a:pt x="104" y="38"/>
                  <a:pt x="130" y="40"/>
                </a:cubicBez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095" name="Rectangle 18"/>
          <p:cNvSpPr>
            <a:spLocks noChangeArrowheads="1"/>
          </p:cNvSpPr>
          <p:nvPr/>
        </p:nvSpPr>
        <p:spPr bwMode="auto">
          <a:xfrm>
            <a:off x="2679700" y="4071938"/>
            <a:ext cx="5699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96" name="Rectangle 19"/>
          <p:cNvSpPr>
            <a:spLocks noChangeArrowheads="1"/>
          </p:cNvSpPr>
          <p:nvPr/>
        </p:nvSpPr>
        <p:spPr bwMode="auto">
          <a:xfrm>
            <a:off x="2074863" y="5345113"/>
            <a:ext cx="568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3097" name="Rectangle 20"/>
          <p:cNvSpPr>
            <a:spLocks noChangeArrowheads="1"/>
          </p:cNvSpPr>
          <p:nvPr/>
        </p:nvSpPr>
        <p:spPr bwMode="auto">
          <a:xfrm>
            <a:off x="3556000" y="5546725"/>
            <a:ext cx="5334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Channel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98" name="Rectangle 21"/>
          <p:cNvSpPr>
            <a:spLocks noChangeArrowheads="1"/>
          </p:cNvSpPr>
          <p:nvPr/>
        </p:nvSpPr>
        <p:spPr bwMode="auto">
          <a:xfrm>
            <a:off x="2473325" y="4349750"/>
            <a:ext cx="4365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Source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099" name="Rectangle 28"/>
          <p:cNvSpPr>
            <a:spLocks noChangeArrowheads="1"/>
          </p:cNvSpPr>
          <p:nvPr/>
        </p:nvSpPr>
        <p:spPr bwMode="auto">
          <a:xfrm>
            <a:off x="2987675" y="5757863"/>
            <a:ext cx="6000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Substrate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100" name="Rectangle 29"/>
          <p:cNvSpPr>
            <a:spLocks noChangeArrowheads="1"/>
          </p:cNvSpPr>
          <p:nvPr/>
        </p:nvSpPr>
        <p:spPr bwMode="auto">
          <a:xfrm>
            <a:off x="3611563" y="5757863"/>
            <a:ext cx="1143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N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101" name="Rectangle 30"/>
          <p:cNvSpPr>
            <a:spLocks noChangeArrowheads="1"/>
          </p:cNvSpPr>
          <p:nvPr/>
        </p:nvSpPr>
        <p:spPr bwMode="auto">
          <a:xfrm>
            <a:off x="3724275" y="5832475"/>
            <a:ext cx="84138" cy="1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Times Ten Roman" pitchFamily="18" charset="0"/>
              </a:rPr>
              <a:t>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102" name="Line 31"/>
          <p:cNvSpPr>
            <a:spLocks noChangeShapeType="1"/>
          </p:cNvSpPr>
          <p:nvPr/>
        </p:nvSpPr>
        <p:spPr bwMode="auto">
          <a:xfrm>
            <a:off x="1893888" y="5422900"/>
            <a:ext cx="138112" cy="1746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03" name="Freeform 32"/>
          <p:cNvSpPr>
            <a:spLocks/>
          </p:cNvSpPr>
          <p:nvPr/>
        </p:nvSpPr>
        <p:spPr bwMode="auto">
          <a:xfrm>
            <a:off x="1831975" y="5400675"/>
            <a:ext cx="88900" cy="53975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9" y="7"/>
                  <a:pt x="9" y="7"/>
                  <a:pt x="9" y="7"/>
                </a:cubicBezTo>
                <a:cubicBezTo>
                  <a:pt x="6" y="6"/>
                  <a:pt x="3" y="5"/>
                  <a:pt x="0" y="4"/>
                </a:cubicBezTo>
                <a:cubicBezTo>
                  <a:pt x="3" y="3"/>
                  <a:pt x="6" y="3"/>
                  <a:pt x="10" y="3"/>
                </a:cubicBezTo>
                <a:cubicBezTo>
                  <a:pt x="19" y="0"/>
                  <a:pt x="19" y="0"/>
                  <a:pt x="19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04" name="Line 33"/>
          <p:cNvSpPr>
            <a:spLocks noChangeShapeType="1"/>
          </p:cNvSpPr>
          <p:nvPr/>
        </p:nvSpPr>
        <p:spPr bwMode="auto">
          <a:xfrm>
            <a:off x="2268538" y="4437063"/>
            <a:ext cx="152400" cy="4302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05" name="Freeform 34"/>
          <p:cNvSpPr>
            <a:spLocks/>
          </p:cNvSpPr>
          <p:nvPr/>
        </p:nvSpPr>
        <p:spPr bwMode="auto">
          <a:xfrm>
            <a:off x="2268538" y="4381500"/>
            <a:ext cx="53975" cy="92075"/>
          </a:xfrm>
          <a:custGeom>
            <a:avLst/>
            <a:gdLst>
              <a:gd name="T0" fmla="*/ 2147483647 w 12"/>
              <a:gd name="T1" fmla="*/ 2147483647 h 20"/>
              <a:gd name="T2" fmla="*/ 2147483647 w 12"/>
              <a:gd name="T3" fmla="*/ 2147483647 h 20"/>
              <a:gd name="T4" fmla="*/ 2147483647 w 12"/>
              <a:gd name="T5" fmla="*/ 2147483647 h 20"/>
              <a:gd name="T6" fmla="*/ 2147483647 w 12"/>
              <a:gd name="T7" fmla="*/ 2147483647 h 20"/>
              <a:gd name="T8" fmla="*/ 0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5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7"/>
                  <a:pt x="1" y="4"/>
                  <a:pt x="0" y="0"/>
                </a:cubicBezTo>
                <a:cubicBezTo>
                  <a:pt x="2" y="3"/>
                  <a:pt x="4" y="6"/>
                  <a:pt x="6" y="9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7"/>
                  <a:pt x="12" y="17"/>
                  <a:pt x="12" y="17"/>
                </a:cubicBezTo>
                <a:lnTo>
                  <a:pt x="6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06" name="Line 35"/>
          <p:cNvSpPr>
            <a:spLocks noChangeShapeType="1"/>
          </p:cNvSpPr>
          <p:nvPr/>
        </p:nvSpPr>
        <p:spPr bwMode="auto">
          <a:xfrm>
            <a:off x="3552825" y="5400675"/>
            <a:ext cx="250825" cy="12223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07" name="Freeform 36"/>
          <p:cNvSpPr>
            <a:spLocks/>
          </p:cNvSpPr>
          <p:nvPr/>
        </p:nvSpPr>
        <p:spPr bwMode="auto">
          <a:xfrm>
            <a:off x="3495675" y="5373688"/>
            <a:ext cx="88900" cy="63500"/>
          </a:xfrm>
          <a:custGeom>
            <a:avLst/>
            <a:gdLst>
              <a:gd name="T0" fmla="*/ 2147483647 w 20"/>
              <a:gd name="T1" fmla="*/ 2147483647 h 14"/>
              <a:gd name="T2" fmla="*/ 2147483647 w 20"/>
              <a:gd name="T3" fmla="*/ 2147483647 h 14"/>
              <a:gd name="T4" fmla="*/ 2147483647 w 20"/>
              <a:gd name="T5" fmla="*/ 2147483647 h 14"/>
              <a:gd name="T6" fmla="*/ 2147483647 w 20"/>
              <a:gd name="T7" fmla="*/ 2147483647 h 14"/>
              <a:gd name="T8" fmla="*/ 0 w 20"/>
              <a:gd name="T9" fmla="*/ 0 h 14"/>
              <a:gd name="T10" fmla="*/ 2147483647 w 20"/>
              <a:gd name="T11" fmla="*/ 2147483647 h 14"/>
              <a:gd name="T12" fmla="*/ 2147483647 w 20"/>
              <a:gd name="T13" fmla="*/ 2147483647 h 14"/>
              <a:gd name="T14" fmla="*/ 2147483647 w 20"/>
              <a:gd name="T15" fmla="*/ 2147483647 h 14"/>
              <a:gd name="T16" fmla="*/ 2147483647 w 20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4"/>
              <a:gd name="T29" fmla="*/ 20 w 20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4">
                <a:moveTo>
                  <a:pt x="14" y="7"/>
                </a:move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8" y="6"/>
                  <a:pt x="8" y="6"/>
                  <a:pt x="8" y="6"/>
                </a:cubicBezTo>
                <a:cubicBezTo>
                  <a:pt x="5" y="4"/>
                  <a:pt x="2" y="2"/>
                  <a:pt x="0" y="0"/>
                </a:cubicBezTo>
                <a:cubicBezTo>
                  <a:pt x="3" y="1"/>
                  <a:pt x="6" y="2"/>
                  <a:pt x="9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08" name="Line 39"/>
          <p:cNvSpPr>
            <a:spLocks noChangeShapeType="1"/>
          </p:cNvSpPr>
          <p:nvPr/>
        </p:nvSpPr>
        <p:spPr bwMode="auto">
          <a:xfrm>
            <a:off x="1465263" y="5689600"/>
            <a:ext cx="1220787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09" name="Freeform 40"/>
          <p:cNvSpPr>
            <a:spLocks/>
          </p:cNvSpPr>
          <p:nvPr/>
        </p:nvSpPr>
        <p:spPr bwMode="auto">
          <a:xfrm>
            <a:off x="2663825" y="5662613"/>
            <a:ext cx="84138" cy="53975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5"/>
                  <a:pt x="16" y="5"/>
                  <a:pt x="19" y="6"/>
                </a:cubicBezTo>
                <a:cubicBezTo>
                  <a:pt x="16" y="7"/>
                  <a:pt x="13" y="8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10" name="Freeform 41"/>
          <p:cNvSpPr>
            <a:spLocks/>
          </p:cNvSpPr>
          <p:nvPr/>
        </p:nvSpPr>
        <p:spPr bwMode="auto">
          <a:xfrm>
            <a:off x="1398588" y="5662613"/>
            <a:ext cx="87312" cy="53975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20" y="12"/>
                  <a:pt x="20" y="12"/>
                  <a:pt x="20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4" y="7"/>
                  <a:pt x="0" y="6"/>
                </a:cubicBezTo>
                <a:cubicBezTo>
                  <a:pt x="4" y="5"/>
                  <a:pt x="7" y="5"/>
                  <a:pt x="10" y="4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11" name="Line 45"/>
          <p:cNvSpPr>
            <a:spLocks noChangeShapeType="1"/>
          </p:cNvSpPr>
          <p:nvPr/>
        </p:nvSpPr>
        <p:spPr bwMode="auto">
          <a:xfrm flipV="1">
            <a:off x="1155700" y="4086225"/>
            <a:ext cx="984250" cy="118427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12" name="Freeform 46"/>
          <p:cNvSpPr>
            <a:spLocks/>
          </p:cNvSpPr>
          <p:nvPr/>
        </p:nvSpPr>
        <p:spPr bwMode="auto">
          <a:xfrm>
            <a:off x="2105025" y="4035425"/>
            <a:ext cx="76200" cy="80963"/>
          </a:xfrm>
          <a:custGeom>
            <a:avLst/>
            <a:gdLst>
              <a:gd name="T0" fmla="*/ 2147483647 w 17"/>
              <a:gd name="T1" fmla="*/ 2147483647 h 18"/>
              <a:gd name="T2" fmla="*/ 0 w 17"/>
              <a:gd name="T3" fmla="*/ 2147483647 h 18"/>
              <a:gd name="T4" fmla="*/ 0 w 17"/>
              <a:gd name="T5" fmla="*/ 2147483647 h 18"/>
              <a:gd name="T6" fmla="*/ 2147483647 w 17"/>
              <a:gd name="T7" fmla="*/ 2147483647 h 18"/>
              <a:gd name="T8" fmla="*/ 2147483647 w 17"/>
              <a:gd name="T9" fmla="*/ 0 h 18"/>
              <a:gd name="T10" fmla="*/ 2147483647 w 17"/>
              <a:gd name="T11" fmla="*/ 2147483647 h 18"/>
              <a:gd name="T12" fmla="*/ 2147483647 w 17"/>
              <a:gd name="T13" fmla="*/ 2147483647 h 18"/>
              <a:gd name="T14" fmla="*/ 2147483647 w 17"/>
              <a:gd name="T15" fmla="*/ 2147483647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7" y="12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9" y="6"/>
                  <a:pt x="9" y="6"/>
                  <a:pt x="9" y="6"/>
                </a:cubicBezTo>
                <a:cubicBezTo>
                  <a:pt x="12" y="4"/>
                  <a:pt x="14" y="2"/>
                  <a:pt x="17" y="0"/>
                </a:cubicBezTo>
                <a:cubicBezTo>
                  <a:pt x="15" y="3"/>
                  <a:pt x="14" y="6"/>
                  <a:pt x="12" y="9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lnTo>
                  <a:pt x="7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13" name="Freeform 47"/>
          <p:cNvSpPr>
            <a:spLocks/>
          </p:cNvSpPr>
          <p:nvPr/>
        </p:nvSpPr>
        <p:spPr bwMode="auto">
          <a:xfrm>
            <a:off x="1116013" y="5232400"/>
            <a:ext cx="76200" cy="82550"/>
          </a:xfrm>
          <a:custGeom>
            <a:avLst/>
            <a:gdLst>
              <a:gd name="T0" fmla="*/ 2147483647 w 17"/>
              <a:gd name="T1" fmla="*/ 2147483647 h 18"/>
              <a:gd name="T2" fmla="*/ 2147483647 w 17"/>
              <a:gd name="T3" fmla="*/ 2147483647 h 18"/>
              <a:gd name="T4" fmla="*/ 2147483647 w 17"/>
              <a:gd name="T5" fmla="*/ 2147483647 h 18"/>
              <a:gd name="T6" fmla="*/ 2147483647 w 17"/>
              <a:gd name="T7" fmla="*/ 2147483647 h 18"/>
              <a:gd name="T8" fmla="*/ 0 w 17"/>
              <a:gd name="T9" fmla="*/ 2147483647 h 18"/>
              <a:gd name="T10" fmla="*/ 2147483647 w 17"/>
              <a:gd name="T11" fmla="*/ 2147483647 h 18"/>
              <a:gd name="T12" fmla="*/ 2147483647 w 17"/>
              <a:gd name="T13" fmla="*/ 0 h 18"/>
              <a:gd name="T14" fmla="*/ 2147483647 w 17"/>
              <a:gd name="T15" fmla="*/ 0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10" y="6"/>
                </a:moveTo>
                <a:cubicBezTo>
                  <a:pt x="17" y="7"/>
                  <a:pt x="17" y="7"/>
                  <a:pt x="17" y="7"/>
                </a:cubicBezTo>
                <a:cubicBezTo>
                  <a:pt x="17" y="8"/>
                  <a:pt x="17" y="8"/>
                  <a:pt x="17" y="8"/>
                </a:cubicBezTo>
                <a:cubicBezTo>
                  <a:pt x="8" y="12"/>
                  <a:pt x="8" y="12"/>
                  <a:pt x="8" y="12"/>
                </a:cubicBezTo>
                <a:cubicBezTo>
                  <a:pt x="5" y="14"/>
                  <a:pt x="2" y="16"/>
                  <a:pt x="0" y="18"/>
                </a:cubicBezTo>
                <a:cubicBezTo>
                  <a:pt x="1" y="15"/>
                  <a:pt x="3" y="13"/>
                  <a:pt x="4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lnTo>
                  <a:pt x="1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14" name="Rectangle 48"/>
          <p:cNvSpPr>
            <a:spLocks noChangeArrowheads="1"/>
          </p:cNvSpPr>
          <p:nvPr/>
        </p:nvSpPr>
        <p:spPr bwMode="auto">
          <a:xfrm>
            <a:off x="576263" y="4041775"/>
            <a:ext cx="12239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W 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(channel width)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115" name="Rectangle 51"/>
          <p:cNvSpPr>
            <a:spLocks noChangeArrowheads="1"/>
          </p:cNvSpPr>
          <p:nvPr/>
        </p:nvSpPr>
        <p:spPr bwMode="auto">
          <a:xfrm>
            <a:off x="1331913" y="5694363"/>
            <a:ext cx="1403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Ls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(Source or Drain Length)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3116" name="Line 53"/>
          <p:cNvSpPr>
            <a:spLocks noChangeShapeType="1"/>
          </p:cNvSpPr>
          <p:nvPr/>
        </p:nvSpPr>
        <p:spPr bwMode="auto">
          <a:xfrm flipH="1">
            <a:off x="1298575" y="53371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17" name="Line 54"/>
          <p:cNvSpPr>
            <a:spLocks noChangeShapeType="1"/>
          </p:cNvSpPr>
          <p:nvPr/>
        </p:nvSpPr>
        <p:spPr bwMode="auto">
          <a:xfrm flipV="1">
            <a:off x="4268788" y="4008438"/>
            <a:ext cx="531812" cy="116522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18" name="Line 55"/>
          <p:cNvSpPr>
            <a:spLocks noChangeShapeType="1"/>
          </p:cNvSpPr>
          <p:nvPr/>
        </p:nvSpPr>
        <p:spPr bwMode="auto">
          <a:xfrm flipV="1">
            <a:off x="4121150" y="3890963"/>
            <a:ext cx="511175" cy="107473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19" name="Line 56"/>
          <p:cNvSpPr>
            <a:spLocks noChangeShapeType="1"/>
          </p:cNvSpPr>
          <p:nvPr/>
        </p:nvSpPr>
        <p:spPr bwMode="auto">
          <a:xfrm flipV="1">
            <a:off x="4268788" y="5173663"/>
            <a:ext cx="1587" cy="1508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120" name="Rectangle 19"/>
          <p:cNvSpPr>
            <a:spLocks noChangeArrowheads="1"/>
          </p:cNvSpPr>
          <p:nvPr/>
        </p:nvSpPr>
        <p:spPr bwMode="auto">
          <a:xfrm>
            <a:off x="2159000" y="4760913"/>
            <a:ext cx="5699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4953000" y="3276600"/>
          <a:ext cx="3429000" cy="1905000"/>
        </p:xfrm>
        <a:graphic>
          <a:graphicData uri="http://schemas.openxmlformats.org/presentationml/2006/ole">
            <p:oleObj spid="_x0000_s3074" name="Equação" r:id="rId4" imgW="3429000" imgH="1904760" progId="Equation.3">
              <p:embed/>
            </p:oleObj>
          </a:graphicData>
        </a:graphic>
      </p:graphicFrame>
      <p:sp>
        <p:nvSpPr>
          <p:cNvPr id="3122" name="Rectangle 50"/>
          <p:cNvSpPr>
            <a:spLocks noChangeArrowheads="1"/>
          </p:cNvSpPr>
          <p:nvPr/>
        </p:nvSpPr>
        <p:spPr bwMode="auto">
          <a:xfrm rot="-1719021">
            <a:off x="0" y="2879725"/>
            <a:ext cx="9190038" cy="1397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3123" name="WordArt 51"/>
          <p:cNvSpPr>
            <a:spLocks noChangeArrowheads="1" noChangeShapeType="1" noTextEdit="1"/>
          </p:cNvSpPr>
          <p:nvPr/>
        </p:nvSpPr>
        <p:spPr bwMode="auto">
          <a:xfrm rot="-1711450">
            <a:off x="304800" y="2971800"/>
            <a:ext cx="8839200" cy="1162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Computation of Cdb (for drain) is equivalent  </a:t>
            </a:r>
          </a:p>
          <a:p>
            <a:pPr algn="ctr"/>
            <a:r>
              <a:rPr lang="en-US" sz="4000" kern="1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C0C0C0"/>
                  </a:outerShdw>
                </a:effectLst>
                <a:latin typeface="Times New Roman"/>
                <a:cs typeface="Times New Roman"/>
              </a:rPr>
              <a:t> trading AS and PS for AD and PD </a:t>
            </a:r>
            <a:endParaRPr lang="pt-BR" sz="4000" kern="1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C0C0C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52" name="Retângulo 51"/>
          <p:cNvSpPr/>
          <p:nvPr/>
        </p:nvSpPr>
        <p:spPr bwMode="auto">
          <a:xfrm>
            <a:off x="5154613" y="4232275"/>
            <a:ext cx="3422650" cy="112395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01600" dist="38100" dir="2700000" algn="tl" rotWithShape="0">
              <a:srgbClr val="FF0000">
                <a:alpha val="4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pt-BR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4" name="CaixaDeTexto 5"/>
          <p:cNvSpPr txBox="1">
            <a:spLocks noChangeArrowheads="1"/>
          </p:cNvSpPr>
          <p:nvPr/>
        </p:nvSpPr>
        <p:spPr bwMode="auto">
          <a:xfrm>
            <a:off x="5281685" y="5472753"/>
            <a:ext cx="31116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pt-BR" sz="2000" dirty="0">
                <a:solidFill>
                  <a:srgbClr val="FF0000"/>
                </a:solidFill>
              </a:rPr>
              <a:t>PS:</a:t>
            </a:r>
            <a:r>
              <a:rPr lang="pt-BR" sz="2000" dirty="0">
                <a:solidFill>
                  <a:srgbClr val="FF0000"/>
                </a:solidFill>
                <a:latin typeface="Times" charset="0"/>
              </a:rPr>
              <a:t> Perimeter </a:t>
            </a:r>
            <a:r>
              <a:rPr lang="pt-BR" sz="2000" dirty="0" err="1">
                <a:solidFill>
                  <a:srgbClr val="FF0000"/>
                </a:solidFill>
                <a:latin typeface="Times" charset="0"/>
              </a:rPr>
              <a:t>of</a:t>
            </a:r>
            <a:r>
              <a:rPr lang="pt-BR" sz="2000" dirty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source</a:t>
            </a:r>
            <a:endParaRPr lang="pt-BR" sz="2000" dirty="0">
              <a:solidFill>
                <a:srgbClr val="FF0000"/>
              </a:solidFill>
              <a:latin typeface="Times" charset="0"/>
            </a:endParaRPr>
          </a:p>
          <a:p>
            <a:pPr algn="ctr" eaLnBrk="0" hangingPunct="0"/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(</a:t>
            </a:r>
            <a:r>
              <a:rPr lang="pt-BR" sz="2000" dirty="0" err="1" smtClean="0">
                <a:solidFill>
                  <a:srgbClr val="FF0000"/>
                </a:solidFill>
                <a:latin typeface="Times" charset="0"/>
              </a:rPr>
              <a:t>the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pt-BR" sz="2000" dirty="0" err="1" smtClean="0">
                <a:solidFill>
                  <a:srgbClr val="FF0000"/>
                </a:solidFill>
                <a:latin typeface="Times" charset="0"/>
              </a:rPr>
              <a:t>channel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pt-BR" sz="2000" dirty="0" err="1" smtClean="0">
                <a:solidFill>
                  <a:srgbClr val="FF0000"/>
                </a:solidFill>
                <a:latin typeface="Times" charset="0"/>
              </a:rPr>
              <a:t>area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 is </a:t>
            </a:r>
            <a:r>
              <a:rPr lang="pt-BR" sz="2000" dirty="0" err="1" smtClean="0">
                <a:solidFill>
                  <a:srgbClr val="FF0000"/>
                </a:solidFill>
                <a:latin typeface="Times" charset="0"/>
              </a:rPr>
              <a:t>disconsidered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 !!)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15"/>
          <p:cNvSpPr>
            <a:spLocks/>
          </p:cNvSpPr>
          <p:nvPr/>
        </p:nvSpPr>
        <p:spPr bwMode="auto">
          <a:xfrm>
            <a:off x="2527300" y="3748088"/>
            <a:ext cx="1076325" cy="211137"/>
          </a:xfrm>
          <a:custGeom>
            <a:avLst/>
            <a:gdLst>
              <a:gd name="T0" fmla="*/ 2147483647 w 336"/>
              <a:gd name="T1" fmla="*/ 0 h 49"/>
              <a:gd name="T2" fmla="*/ 2147483647 w 336"/>
              <a:gd name="T3" fmla="*/ 2147483647 h 49"/>
              <a:gd name="T4" fmla="*/ 2147483647 w 336"/>
              <a:gd name="T5" fmla="*/ 2147483647 h 49"/>
              <a:gd name="T6" fmla="*/ 2147483647 w 336"/>
              <a:gd name="T7" fmla="*/ 2147483647 h 49"/>
              <a:gd name="T8" fmla="*/ 2147483647 w 336"/>
              <a:gd name="T9" fmla="*/ 2147483647 h 49"/>
              <a:gd name="T10" fmla="*/ 2147483647 w 336"/>
              <a:gd name="T11" fmla="*/ 2147483647 h 49"/>
              <a:gd name="T12" fmla="*/ 2147483647 w 336"/>
              <a:gd name="T13" fmla="*/ 2147483647 h 49"/>
              <a:gd name="T14" fmla="*/ 0 w 336"/>
              <a:gd name="T15" fmla="*/ 0 h 49"/>
              <a:gd name="T16" fmla="*/ 2147483647 w 336"/>
              <a:gd name="T17" fmla="*/ 0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6"/>
              <a:gd name="T28" fmla="*/ 0 h 49"/>
              <a:gd name="T29" fmla="*/ 336 w 336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6" h="49">
                <a:moveTo>
                  <a:pt x="336" y="0"/>
                </a:moveTo>
                <a:cubicBezTo>
                  <a:pt x="336" y="3"/>
                  <a:pt x="335" y="25"/>
                  <a:pt x="333" y="30"/>
                </a:cubicBezTo>
                <a:cubicBezTo>
                  <a:pt x="333" y="30"/>
                  <a:pt x="329" y="38"/>
                  <a:pt x="318" y="43"/>
                </a:cubicBezTo>
                <a:cubicBezTo>
                  <a:pt x="318" y="43"/>
                  <a:pt x="279" y="49"/>
                  <a:pt x="262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3"/>
                  <a:pt x="18" y="43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3"/>
                  <a:pt x="0" y="0"/>
                </a:cubicBezTo>
                <a:lnTo>
                  <a:pt x="336" y="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39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14340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18A8EF-5872-432F-B2AA-F98D26B9A995}" type="slidenum">
              <a:rPr lang="en-US" altLang="en-US" smtClean="0"/>
              <a:pPr/>
              <a:t>11</a:t>
            </a:fld>
            <a:endParaRPr lang="en-US" altLang="en-US" smtClean="0"/>
          </a:p>
        </p:txBody>
      </p:sp>
      <p:sp>
        <p:nvSpPr>
          <p:cNvPr id="14341" name="Line 11"/>
          <p:cNvSpPr>
            <a:spLocks noChangeShapeType="1"/>
          </p:cNvSpPr>
          <p:nvPr/>
        </p:nvSpPr>
        <p:spPr bwMode="auto">
          <a:xfrm>
            <a:off x="1406525" y="5118100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2" name="Freeform 12"/>
          <p:cNvSpPr>
            <a:spLocks/>
          </p:cNvSpPr>
          <p:nvPr/>
        </p:nvSpPr>
        <p:spPr bwMode="auto">
          <a:xfrm>
            <a:off x="1293813" y="3744913"/>
            <a:ext cx="2295525" cy="1544637"/>
          </a:xfrm>
          <a:custGeom>
            <a:avLst/>
            <a:gdLst>
              <a:gd name="T0" fmla="*/ 2147483647 w 513"/>
              <a:gd name="T1" fmla="*/ 0 h 342"/>
              <a:gd name="T2" fmla="*/ 2147483647 w 513"/>
              <a:gd name="T3" fmla="*/ 0 h 342"/>
              <a:gd name="T4" fmla="*/ 2147483647 w 513"/>
              <a:gd name="T5" fmla="*/ 2147483647 h 342"/>
              <a:gd name="T6" fmla="*/ 2147483647 w 513"/>
              <a:gd name="T7" fmla="*/ 2147483647 h 342"/>
              <a:gd name="T8" fmla="*/ 2147483647 w 513"/>
              <a:gd name="T9" fmla="*/ 2147483647 h 342"/>
              <a:gd name="T10" fmla="*/ 2147483647 w 513"/>
              <a:gd name="T11" fmla="*/ 2147483647 h 342"/>
              <a:gd name="T12" fmla="*/ 2147483647 w 513"/>
              <a:gd name="T13" fmla="*/ 2147483647 h 342"/>
              <a:gd name="T14" fmla="*/ 2147483647 w 513"/>
              <a:gd name="T15" fmla="*/ 2147483647 h 342"/>
              <a:gd name="T16" fmla="*/ 2147483647 w 513"/>
              <a:gd name="T17" fmla="*/ 2147483647 h 342"/>
              <a:gd name="T18" fmla="*/ 2147483647 w 513"/>
              <a:gd name="T19" fmla="*/ 2147483647 h 342"/>
              <a:gd name="T20" fmla="*/ 2147483647 w 513"/>
              <a:gd name="T21" fmla="*/ 0 h 3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13"/>
              <a:gd name="T34" fmla="*/ 0 h 342"/>
              <a:gd name="T35" fmla="*/ 513 w 513"/>
              <a:gd name="T36" fmla="*/ 342 h 3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13" h="342">
                <a:moveTo>
                  <a:pt x="513" y="0"/>
                </a:moveTo>
                <a:cubicBezTo>
                  <a:pt x="251" y="0"/>
                  <a:pt x="251" y="0"/>
                  <a:pt x="251" y="0"/>
                </a:cubicBezTo>
                <a:cubicBezTo>
                  <a:pt x="1" y="297"/>
                  <a:pt x="1" y="297"/>
                  <a:pt x="1" y="297"/>
                </a:cubicBezTo>
                <a:cubicBezTo>
                  <a:pt x="1" y="302"/>
                  <a:pt x="1" y="302"/>
                  <a:pt x="1" y="302"/>
                </a:cubicBezTo>
                <a:cubicBezTo>
                  <a:pt x="1" y="302"/>
                  <a:pt x="0" y="318"/>
                  <a:pt x="14" y="332"/>
                </a:cubicBezTo>
                <a:cubicBezTo>
                  <a:pt x="14" y="332"/>
                  <a:pt x="23" y="342"/>
                  <a:pt x="43" y="342"/>
                </a:cubicBezTo>
                <a:cubicBezTo>
                  <a:pt x="32" y="337"/>
                  <a:pt x="28" y="329"/>
                  <a:pt x="28" y="329"/>
                </a:cubicBezTo>
                <a:cubicBezTo>
                  <a:pt x="26" y="324"/>
                  <a:pt x="25" y="304"/>
                  <a:pt x="25" y="302"/>
                </a:cubicBezTo>
                <a:cubicBezTo>
                  <a:pt x="255" y="20"/>
                  <a:pt x="255" y="20"/>
                  <a:pt x="255" y="20"/>
                </a:cubicBezTo>
                <a:cubicBezTo>
                  <a:pt x="498" y="20"/>
                  <a:pt x="498" y="20"/>
                  <a:pt x="498" y="20"/>
                </a:cubicBezTo>
                <a:lnTo>
                  <a:pt x="513" y="0"/>
                </a:lnTo>
                <a:close/>
              </a:path>
            </a:pathLst>
          </a:custGeom>
          <a:solidFill>
            <a:srgbClr val="666666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3" name="Freeform 13"/>
          <p:cNvSpPr>
            <a:spLocks/>
          </p:cNvSpPr>
          <p:nvPr/>
        </p:nvSpPr>
        <p:spPr bwMode="auto">
          <a:xfrm>
            <a:off x="2435225" y="3843338"/>
            <a:ext cx="1087438" cy="222250"/>
          </a:xfrm>
          <a:custGeom>
            <a:avLst/>
            <a:gdLst>
              <a:gd name="T0" fmla="*/ 2147483647 w 243"/>
              <a:gd name="T1" fmla="*/ 2147483647 h 49"/>
              <a:gd name="T2" fmla="*/ 2147483647 w 243"/>
              <a:gd name="T3" fmla="*/ 2147483647 h 49"/>
              <a:gd name="T4" fmla="*/ 2147483647 w 243"/>
              <a:gd name="T5" fmla="*/ 2147483647 h 49"/>
              <a:gd name="T6" fmla="*/ 2147483647 w 243"/>
              <a:gd name="T7" fmla="*/ 2147483647 h 49"/>
              <a:gd name="T8" fmla="*/ 0 w 243"/>
              <a:gd name="T9" fmla="*/ 0 h 49"/>
              <a:gd name="T10" fmla="*/ 2147483647 w 243"/>
              <a:gd name="T11" fmla="*/ 0 h 49"/>
              <a:gd name="T12" fmla="*/ 2147483647 w 243"/>
              <a:gd name="T13" fmla="*/ 2147483647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49"/>
              <a:gd name="T23" fmla="*/ 243 w 24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49">
                <a:moveTo>
                  <a:pt x="208" y="49"/>
                </a:move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2"/>
                  <a:pt x="18" y="42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2"/>
                  <a:pt x="0" y="0"/>
                </a:cubicBezTo>
                <a:cubicBezTo>
                  <a:pt x="243" y="0"/>
                  <a:pt x="243" y="0"/>
                  <a:pt x="243" y="0"/>
                </a:cubicBezTo>
                <a:lnTo>
                  <a:pt x="208" y="4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4" name="Freeform 14"/>
          <p:cNvSpPr>
            <a:spLocks/>
          </p:cNvSpPr>
          <p:nvPr/>
        </p:nvSpPr>
        <p:spPr bwMode="auto">
          <a:xfrm>
            <a:off x="1414463" y="3843338"/>
            <a:ext cx="1084262" cy="1262062"/>
          </a:xfrm>
          <a:custGeom>
            <a:avLst/>
            <a:gdLst>
              <a:gd name="T0" fmla="*/ 0 w 242"/>
              <a:gd name="T1" fmla="*/ 2147483647 h 279"/>
              <a:gd name="T2" fmla="*/ 2147483647 w 242"/>
              <a:gd name="T3" fmla="*/ 0 h 279"/>
              <a:gd name="T4" fmla="*/ 2147483647 w 242"/>
              <a:gd name="T5" fmla="*/ 2147483647 h 279"/>
              <a:gd name="T6" fmla="*/ 2147483647 w 242"/>
              <a:gd name="T7" fmla="*/ 2147483647 h 279"/>
              <a:gd name="T8" fmla="*/ 2147483647 w 242"/>
              <a:gd name="T9" fmla="*/ 2147483647 h 279"/>
              <a:gd name="T10" fmla="*/ 0 w 242"/>
              <a:gd name="T11" fmla="*/ 2147483647 h 2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2"/>
              <a:gd name="T19" fmla="*/ 0 h 279"/>
              <a:gd name="T20" fmla="*/ 242 w 242"/>
              <a:gd name="T21" fmla="*/ 279 h 2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2" h="279">
                <a:moveTo>
                  <a:pt x="0" y="279"/>
                </a:moveTo>
                <a:cubicBezTo>
                  <a:pt x="228" y="0"/>
                  <a:pt x="228" y="0"/>
                  <a:pt x="228" y="0"/>
                </a:cubicBezTo>
                <a:cubicBezTo>
                  <a:pt x="228" y="2"/>
                  <a:pt x="229" y="25"/>
                  <a:pt x="231" y="30"/>
                </a:cubicBezTo>
                <a:cubicBezTo>
                  <a:pt x="231" y="30"/>
                  <a:pt x="234" y="36"/>
                  <a:pt x="242" y="41"/>
                </a:cubicBezTo>
                <a:cubicBezTo>
                  <a:pt x="50" y="279"/>
                  <a:pt x="50" y="279"/>
                  <a:pt x="50" y="279"/>
                </a:cubicBezTo>
                <a:lnTo>
                  <a:pt x="0" y="27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5" name="Freeform 15"/>
          <p:cNvSpPr>
            <a:spLocks/>
          </p:cNvSpPr>
          <p:nvPr/>
        </p:nvSpPr>
        <p:spPr bwMode="auto">
          <a:xfrm>
            <a:off x="1406525" y="5108575"/>
            <a:ext cx="1328738" cy="207963"/>
          </a:xfrm>
          <a:custGeom>
            <a:avLst/>
            <a:gdLst>
              <a:gd name="T0" fmla="*/ 2147483647 w 336"/>
              <a:gd name="T1" fmla="*/ 0 h 49"/>
              <a:gd name="T2" fmla="*/ 2147483647 w 336"/>
              <a:gd name="T3" fmla="*/ 2147483647 h 49"/>
              <a:gd name="T4" fmla="*/ 2147483647 w 336"/>
              <a:gd name="T5" fmla="*/ 2147483647 h 49"/>
              <a:gd name="T6" fmla="*/ 2147483647 w 336"/>
              <a:gd name="T7" fmla="*/ 2147483647 h 49"/>
              <a:gd name="T8" fmla="*/ 2147483647 w 336"/>
              <a:gd name="T9" fmla="*/ 2147483647 h 49"/>
              <a:gd name="T10" fmla="*/ 2147483647 w 336"/>
              <a:gd name="T11" fmla="*/ 2147483647 h 49"/>
              <a:gd name="T12" fmla="*/ 2147483647 w 336"/>
              <a:gd name="T13" fmla="*/ 2147483647 h 49"/>
              <a:gd name="T14" fmla="*/ 0 w 336"/>
              <a:gd name="T15" fmla="*/ 0 h 49"/>
              <a:gd name="T16" fmla="*/ 2147483647 w 336"/>
              <a:gd name="T17" fmla="*/ 0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6"/>
              <a:gd name="T28" fmla="*/ 0 h 49"/>
              <a:gd name="T29" fmla="*/ 336 w 336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6" h="49">
                <a:moveTo>
                  <a:pt x="336" y="0"/>
                </a:moveTo>
                <a:cubicBezTo>
                  <a:pt x="336" y="3"/>
                  <a:pt x="335" y="25"/>
                  <a:pt x="333" y="30"/>
                </a:cubicBezTo>
                <a:cubicBezTo>
                  <a:pt x="333" y="30"/>
                  <a:pt x="329" y="38"/>
                  <a:pt x="318" y="43"/>
                </a:cubicBezTo>
                <a:cubicBezTo>
                  <a:pt x="318" y="43"/>
                  <a:pt x="279" y="49"/>
                  <a:pt x="262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3"/>
                  <a:pt x="18" y="43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3"/>
                  <a:pt x="0" y="0"/>
                </a:cubicBezTo>
                <a:lnTo>
                  <a:pt x="336" y="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6" name="Rectangle 18"/>
          <p:cNvSpPr>
            <a:spLocks noChangeArrowheads="1"/>
          </p:cNvSpPr>
          <p:nvPr/>
        </p:nvSpPr>
        <p:spPr bwMode="auto">
          <a:xfrm>
            <a:off x="3844925" y="4994275"/>
            <a:ext cx="10826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 to gate area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4347" name="Rectangle 19"/>
          <p:cNvSpPr>
            <a:spLocks noChangeArrowheads="1"/>
          </p:cNvSpPr>
          <p:nvPr/>
        </p:nvSpPr>
        <p:spPr bwMode="auto">
          <a:xfrm>
            <a:off x="1979613" y="5072063"/>
            <a:ext cx="568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4348" name="Rectangle 20"/>
          <p:cNvSpPr>
            <a:spLocks noChangeArrowheads="1"/>
          </p:cNvSpPr>
          <p:nvPr/>
        </p:nvSpPr>
        <p:spPr bwMode="auto">
          <a:xfrm>
            <a:off x="3711575" y="4125913"/>
            <a:ext cx="1414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70C0"/>
                </a:solidFill>
                <a:latin typeface="Times Ten Roman" pitchFamily="18" charset="0"/>
              </a:rPr>
              <a:t>Channel Area</a:t>
            </a:r>
            <a:endParaRPr lang="en-US" sz="1800" b="1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4349" name="Rectangle 21"/>
          <p:cNvSpPr>
            <a:spLocks noChangeArrowheads="1"/>
          </p:cNvSpPr>
          <p:nvPr/>
        </p:nvSpPr>
        <p:spPr bwMode="auto">
          <a:xfrm>
            <a:off x="2473325" y="4130675"/>
            <a:ext cx="4365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Source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4350" name="Line 31"/>
          <p:cNvSpPr>
            <a:spLocks noChangeShapeType="1"/>
          </p:cNvSpPr>
          <p:nvPr/>
        </p:nvSpPr>
        <p:spPr bwMode="auto">
          <a:xfrm>
            <a:off x="3167063" y="4611688"/>
            <a:ext cx="722312" cy="3413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1" name="Line 33"/>
          <p:cNvSpPr>
            <a:spLocks noChangeShapeType="1"/>
          </p:cNvSpPr>
          <p:nvPr/>
        </p:nvSpPr>
        <p:spPr bwMode="auto">
          <a:xfrm>
            <a:off x="2268538" y="4217988"/>
            <a:ext cx="152400" cy="4302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2" name="Freeform 34"/>
          <p:cNvSpPr>
            <a:spLocks/>
          </p:cNvSpPr>
          <p:nvPr/>
        </p:nvSpPr>
        <p:spPr bwMode="auto">
          <a:xfrm>
            <a:off x="2268538" y="4162425"/>
            <a:ext cx="53975" cy="92075"/>
          </a:xfrm>
          <a:custGeom>
            <a:avLst/>
            <a:gdLst>
              <a:gd name="T0" fmla="*/ 2147483647 w 12"/>
              <a:gd name="T1" fmla="*/ 2147483647 h 20"/>
              <a:gd name="T2" fmla="*/ 2147483647 w 12"/>
              <a:gd name="T3" fmla="*/ 2147483647 h 20"/>
              <a:gd name="T4" fmla="*/ 2147483647 w 12"/>
              <a:gd name="T5" fmla="*/ 2147483647 h 20"/>
              <a:gd name="T6" fmla="*/ 2147483647 w 12"/>
              <a:gd name="T7" fmla="*/ 2147483647 h 20"/>
              <a:gd name="T8" fmla="*/ 0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5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7"/>
                  <a:pt x="1" y="4"/>
                  <a:pt x="0" y="0"/>
                </a:cubicBezTo>
                <a:cubicBezTo>
                  <a:pt x="2" y="3"/>
                  <a:pt x="4" y="6"/>
                  <a:pt x="6" y="9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7"/>
                  <a:pt x="12" y="17"/>
                  <a:pt x="12" y="17"/>
                </a:cubicBezTo>
                <a:lnTo>
                  <a:pt x="6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3" name="Line 39"/>
          <p:cNvSpPr>
            <a:spLocks noChangeShapeType="1"/>
          </p:cNvSpPr>
          <p:nvPr/>
        </p:nvSpPr>
        <p:spPr bwMode="auto">
          <a:xfrm>
            <a:off x="1465263" y="5470525"/>
            <a:ext cx="1220787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4" name="Freeform 40"/>
          <p:cNvSpPr>
            <a:spLocks/>
          </p:cNvSpPr>
          <p:nvPr/>
        </p:nvSpPr>
        <p:spPr bwMode="auto">
          <a:xfrm>
            <a:off x="2663825" y="5443538"/>
            <a:ext cx="84138" cy="53975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5"/>
                  <a:pt x="16" y="5"/>
                  <a:pt x="19" y="6"/>
                </a:cubicBezTo>
                <a:cubicBezTo>
                  <a:pt x="16" y="7"/>
                  <a:pt x="13" y="8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5" name="Freeform 41"/>
          <p:cNvSpPr>
            <a:spLocks/>
          </p:cNvSpPr>
          <p:nvPr/>
        </p:nvSpPr>
        <p:spPr bwMode="auto">
          <a:xfrm>
            <a:off x="1398588" y="5443538"/>
            <a:ext cx="87312" cy="53975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20" y="12"/>
                  <a:pt x="20" y="12"/>
                  <a:pt x="20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4" y="7"/>
                  <a:pt x="0" y="6"/>
                </a:cubicBezTo>
                <a:cubicBezTo>
                  <a:pt x="4" y="5"/>
                  <a:pt x="7" y="5"/>
                  <a:pt x="10" y="4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6" name="Line 45"/>
          <p:cNvSpPr>
            <a:spLocks noChangeShapeType="1"/>
          </p:cNvSpPr>
          <p:nvPr/>
        </p:nvSpPr>
        <p:spPr bwMode="auto">
          <a:xfrm flipV="1">
            <a:off x="1155700" y="3867150"/>
            <a:ext cx="984250" cy="118427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7" name="Freeform 46"/>
          <p:cNvSpPr>
            <a:spLocks/>
          </p:cNvSpPr>
          <p:nvPr/>
        </p:nvSpPr>
        <p:spPr bwMode="auto">
          <a:xfrm>
            <a:off x="2105025" y="3816350"/>
            <a:ext cx="76200" cy="80963"/>
          </a:xfrm>
          <a:custGeom>
            <a:avLst/>
            <a:gdLst>
              <a:gd name="T0" fmla="*/ 2147483647 w 17"/>
              <a:gd name="T1" fmla="*/ 2147483647 h 18"/>
              <a:gd name="T2" fmla="*/ 0 w 17"/>
              <a:gd name="T3" fmla="*/ 2147483647 h 18"/>
              <a:gd name="T4" fmla="*/ 0 w 17"/>
              <a:gd name="T5" fmla="*/ 2147483647 h 18"/>
              <a:gd name="T6" fmla="*/ 2147483647 w 17"/>
              <a:gd name="T7" fmla="*/ 2147483647 h 18"/>
              <a:gd name="T8" fmla="*/ 2147483647 w 17"/>
              <a:gd name="T9" fmla="*/ 0 h 18"/>
              <a:gd name="T10" fmla="*/ 2147483647 w 17"/>
              <a:gd name="T11" fmla="*/ 2147483647 h 18"/>
              <a:gd name="T12" fmla="*/ 2147483647 w 17"/>
              <a:gd name="T13" fmla="*/ 2147483647 h 18"/>
              <a:gd name="T14" fmla="*/ 2147483647 w 17"/>
              <a:gd name="T15" fmla="*/ 2147483647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7" y="12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9" y="6"/>
                  <a:pt x="9" y="6"/>
                  <a:pt x="9" y="6"/>
                </a:cubicBezTo>
                <a:cubicBezTo>
                  <a:pt x="12" y="4"/>
                  <a:pt x="14" y="2"/>
                  <a:pt x="17" y="0"/>
                </a:cubicBezTo>
                <a:cubicBezTo>
                  <a:pt x="15" y="3"/>
                  <a:pt x="14" y="6"/>
                  <a:pt x="12" y="9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lnTo>
                  <a:pt x="7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8" name="Freeform 47"/>
          <p:cNvSpPr>
            <a:spLocks/>
          </p:cNvSpPr>
          <p:nvPr/>
        </p:nvSpPr>
        <p:spPr bwMode="auto">
          <a:xfrm>
            <a:off x="1116013" y="5013325"/>
            <a:ext cx="76200" cy="82550"/>
          </a:xfrm>
          <a:custGeom>
            <a:avLst/>
            <a:gdLst>
              <a:gd name="T0" fmla="*/ 2147483647 w 17"/>
              <a:gd name="T1" fmla="*/ 2147483647 h 18"/>
              <a:gd name="T2" fmla="*/ 2147483647 w 17"/>
              <a:gd name="T3" fmla="*/ 2147483647 h 18"/>
              <a:gd name="T4" fmla="*/ 2147483647 w 17"/>
              <a:gd name="T5" fmla="*/ 2147483647 h 18"/>
              <a:gd name="T6" fmla="*/ 2147483647 w 17"/>
              <a:gd name="T7" fmla="*/ 2147483647 h 18"/>
              <a:gd name="T8" fmla="*/ 0 w 17"/>
              <a:gd name="T9" fmla="*/ 2147483647 h 18"/>
              <a:gd name="T10" fmla="*/ 2147483647 w 17"/>
              <a:gd name="T11" fmla="*/ 2147483647 h 18"/>
              <a:gd name="T12" fmla="*/ 2147483647 w 17"/>
              <a:gd name="T13" fmla="*/ 0 h 18"/>
              <a:gd name="T14" fmla="*/ 2147483647 w 17"/>
              <a:gd name="T15" fmla="*/ 0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10" y="6"/>
                </a:moveTo>
                <a:cubicBezTo>
                  <a:pt x="17" y="7"/>
                  <a:pt x="17" y="7"/>
                  <a:pt x="17" y="7"/>
                </a:cubicBezTo>
                <a:cubicBezTo>
                  <a:pt x="17" y="8"/>
                  <a:pt x="17" y="8"/>
                  <a:pt x="17" y="8"/>
                </a:cubicBezTo>
                <a:cubicBezTo>
                  <a:pt x="8" y="12"/>
                  <a:pt x="8" y="12"/>
                  <a:pt x="8" y="12"/>
                </a:cubicBezTo>
                <a:cubicBezTo>
                  <a:pt x="5" y="14"/>
                  <a:pt x="2" y="16"/>
                  <a:pt x="0" y="18"/>
                </a:cubicBezTo>
                <a:cubicBezTo>
                  <a:pt x="1" y="15"/>
                  <a:pt x="3" y="13"/>
                  <a:pt x="4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lnTo>
                  <a:pt x="1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576263" y="3822700"/>
            <a:ext cx="12239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W 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(channel width)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4360" name="Line 53"/>
          <p:cNvSpPr>
            <a:spLocks noChangeShapeType="1"/>
          </p:cNvSpPr>
          <p:nvPr/>
        </p:nvSpPr>
        <p:spPr bwMode="auto">
          <a:xfrm flipH="1">
            <a:off x="1298575" y="51181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61" name="Rectangle 19"/>
          <p:cNvSpPr>
            <a:spLocks noChangeArrowheads="1"/>
          </p:cNvSpPr>
          <p:nvPr/>
        </p:nvSpPr>
        <p:spPr bwMode="auto">
          <a:xfrm>
            <a:off x="2159000" y="4541838"/>
            <a:ext cx="5699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43" name="Paralelogramo 42"/>
          <p:cNvSpPr/>
          <p:nvPr/>
        </p:nvSpPr>
        <p:spPr bwMode="auto">
          <a:xfrm rot="16200000" flipV="1">
            <a:off x="2398713" y="4059237"/>
            <a:ext cx="1512888" cy="874713"/>
          </a:xfrm>
          <a:prstGeom prst="parallelogram">
            <a:avLst>
              <a:gd name="adj" fmla="val 156466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4363" name="Rectangle 19"/>
          <p:cNvSpPr>
            <a:spLocks noChangeArrowheads="1"/>
          </p:cNvSpPr>
          <p:nvPr/>
        </p:nvSpPr>
        <p:spPr bwMode="auto">
          <a:xfrm>
            <a:off x="2746375" y="3817938"/>
            <a:ext cx="568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4364" name="Rectangle 51"/>
          <p:cNvSpPr>
            <a:spLocks noChangeArrowheads="1"/>
          </p:cNvSpPr>
          <p:nvPr/>
        </p:nvSpPr>
        <p:spPr bwMode="auto">
          <a:xfrm>
            <a:off x="1331913" y="5475288"/>
            <a:ext cx="1403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Ls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(Source or Drain Length)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6" name="Rectangle 2"/>
          <p:cNvSpPr>
            <a:spLocks noChangeArrowheads="1"/>
          </p:cNvSpPr>
          <p:nvPr/>
        </p:nvSpPr>
        <p:spPr bwMode="auto">
          <a:xfrm>
            <a:off x="228600" y="615950"/>
            <a:ext cx="89154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Side-wall Junction to Gate Capacitance Model (Level 53)</a:t>
            </a:r>
          </a:p>
        </p:txBody>
      </p:sp>
      <p:sp>
        <p:nvSpPr>
          <p:cNvPr id="1436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1001908" y="1897158"/>
            <a:ext cx="230085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By Model of Level 53,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Ten Roman" pitchFamily="18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he channel is </a:t>
            </a:r>
            <a:r>
              <a:rPr lang="en-US" sz="2400" b="1" dirty="0" err="1" smtClean="0">
                <a:solidFill>
                  <a:srgbClr val="FF0000"/>
                </a:solidFill>
                <a:latin typeface="Times Ten Roman" pitchFamily="18" charset="0"/>
              </a:rPr>
              <a:t>alço</a:t>
            </a:r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 computed</a:t>
            </a:r>
            <a:endParaRPr lang="en-US" sz="2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pic>
        <p:nvPicPr>
          <p:cNvPr id="33" name="Picture 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3534" y="2825542"/>
            <a:ext cx="4210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reeform 15"/>
          <p:cNvSpPr>
            <a:spLocks/>
          </p:cNvSpPr>
          <p:nvPr/>
        </p:nvSpPr>
        <p:spPr bwMode="auto">
          <a:xfrm>
            <a:off x="2527300" y="3748088"/>
            <a:ext cx="1076325" cy="211137"/>
          </a:xfrm>
          <a:custGeom>
            <a:avLst/>
            <a:gdLst>
              <a:gd name="T0" fmla="*/ 2147483647 w 336"/>
              <a:gd name="T1" fmla="*/ 0 h 49"/>
              <a:gd name="T2" fmla="*/ 2147483647 w 336"/>
              <a:gd name="T3" fmla="*/ 2147483647 h 49"/>
              <a:gd name="T4" fmla="*/ 2147483647 w 336"/>
              <a:gd name="T5" fmla="*/ 2147483647 h 49"/>
              <a:gd name="T6" fmla="*/ 2147483647 w 336"/>
              <a:gd name="T7" fmla="*/ 2147483647 h 49"/>
              <a:gd name="T8" fmla="*/ 2147483647 w 336"/>
              <a:gd name="T9" fmla="*/ 2147483647 h 49"/>
              <a:gd name="T10" fmla="*/ 2147483647 w 336"/>
              <a:gd name="T11" fmla="*/ 2147483647 h 49"/>
              <a:gd name="T12" fmla="*/ 2147483647 w 336"/>
              <a:gd name="T13" fmla="*/ 2147483647 h 49"/>
              <a:gd name="T14" fmla="*/ 0 w 336"/>
              <a:gd name="T15" fmla="*/ 0 h 49"/>
              <a:gd name="T16" fmla="*/ 2147483647 w 336"/>
              <a:gd name="T17" fmla="*/ 0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6"/>
              <a:gd name="T28" fmla="*/ 0 h 49"/>
              <a:gd name="T29" fmla="*/ 336 w 336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6" h="49">
                <a:moveTo>
                  <a:pt x="336" y="0"/>
                </a:moveTo>
                <a:cubicBezTo>
                  <a:pt x="336" y="3"/>
                  <a:pt x="335" y="25"/>
                  <a:pt x="333" y="30"/>
                </a:cubicBezTo>
                <a:cubicBezTo>
                  <a:pt x="333" y="30"/>
                  <a:pt x="329" y="38"/>
                  <a:pt x="318" y="43"/>
                </a:cubicBezTo>
                <a:cubicBezTo>
                  <a:pt x="318" y="43"/>
                  <a:pt x="279" y="49"/>
                  <a:pt x="262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3"/>
                  <a:pt x="18" y="43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3"/>
                  <a:pt x="0" y="0"/>
                </a:cubicBezTo>
                <a:lnTo>
                  <a:pt x="336" y="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39" name="Espaço Reservado para Rodapé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14340" name="Espaço Reservado para Número de Slide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618A8EF-5872-432F-B2AA-F98D26B9A995}" type="slidenum">
              <a:rPr lang="en-US" altLang="en-US" smtClean="0"/>
              <a:pPr/>
              <a:t>12</a:t>
            </a:fld>
            <a:endParaRPr lang="en-US" altLang="en-US" smtClean="0"/>
          </a:p>
        </p:txBody>
      </p:sp>
      <p:sp>
        <p:nvSpPr>
          <p:cNvPr id="14341" name="Line 11"/>
          <p:cNvSpPr>
            <a:spLocks noChangeShapeType="1"/>
          </p:cNvSpPr>
          <p:nvPr/>
        </p:nvSpPr>
        <p:spPr bwMode="auto">
          <a:xfrm>
            <a:off x="1406525" y="5118100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2" name="Freeform 12"/>
          <p:cNvSpPr>
            <a:spLocks/>
          </p:cNvSpPr>
          <p:nvPr/>
        </p:nvSpPr>
        <p:spPr bwMode="auto">
          <a:xfrm>
            <a:off x="1293813" y="3744913"/>
            <a:ext cx="2295525" cy="1544637"/>
          </a:xfrm>
          <a:custGeom>
            <a:avLst/>
            <a:gdLst>
              <a:gd name="T0" fmla="*/ 2147483647 w 513"/>
              <a:gd name="T1" fmla="*/ 0 h 342"/>
              <a:gd name="T2" fmla="*/ 2147483647 w 513"/>
              <a:gd name="T3" fmla="*/ 0 h 342"/>
              <a:gd name="T4" fmla="*/ 2147483647 w 513"/>
              <a:gd name="T5" fmla="*/ 2147483647 h 342"/>
              <a:gd name="T6" fmla="*/ 2147483647 w 513"/>
              <a:gd name="T7" fmla="*/ 2147483647 h 342"/>
              <a:gd name="T8" fmla="*/ 2147483647 w 513"/>
              <a:gd name="T9" fmla="*/ 2147483647 h 342"/>
              <a:gd name="T10" fmla="*/ 2147483647 w 513"/>
              <a:gd name="T11" fmla="*/ 2147483647 h 342"/>
              <a:gd name="T12" fmla="*/ 2147483647 w 513"/>
              <a:gd name="T13" fmla="*/ 2147483647 h 342"/>
              <a:gd name="T14" fmla="*/ 2147483647 w 513"/>
              <a:gd name="T15" fmla="*/ 2147483647 h 342"/>
              <a:gd name="T16" fmla="*/ 2147483647 w 513"/>
              <a:gd name="T17" fmla="*/ 2147483647 h 342"/>
              <a:gd name="T18" fmla="*/ 2147483647 w 513"/>
              <a:gd name="T19" fmla="*/ 2147483647 h 342"/>
              <a:gd name="T20" fmla="*/ 2147483647 w 513"/>
              <a:gd name="T21" fmla="*/ 0 h 3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13"/>
              <a:gd name="T34" fmla="*/ 0 h 342"/>
              <a:gd name="T35" fmla="*/ 513 w 513"/>
              <a:gd name="T36" fmla="*/ 342 h 3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13" h="342">
                <a:moveTo>
                  <a:pt x="513" y="0"/>
                </a:moveTo>
                <a:cubicBezTo>
                  <a:pt x="251" y="0"/>
                  <a:pt x="251" y="0"/>
                  <a:pt x="251" y="0"/>
                </a:cubicBezTo>
                <a:cubicBezTo>
                  <a:pt x="1" y="297"/>
                  <a:pt x="1" y="297"/>
                  <a:pt x="1" y="297"/>
                </a:cubicBezTo>
                <a:cubicBezTo>
                  <a:pt x="1" y="302"/>
                  <a:pt x="1" y="302"/>
                  <a:pt x="1" y="302"/>
                </a:cubicBezTo>
                <a:cubicBezTo>
                  <a:pt x="1" y="302"/>
                  <a:pt x="0" y="318"/>
                  <a:pt x="14" y="332"/>
                </a:cubicBezTo>
                <a:cubicBezTo>
                  <a:pt x="14" y="332"/>
                  <a:pt x="23" y="342"/>
                  <a:pt x="43" y="342"/>
                </a:cubicBezTo>
                <a:cubicBezTo>
                  <a:pt x="32" y="337"/>
                  <a:pt x="28" y="329"/>
                  <a:pt x="28" y="329"/>
                </a:cubicBezTo>
                <a:cubicBezTo>
                  <a:pt x="26" y="324"/>
                  <a:pt x="25" y="304"/>
                  <a:pt x="25" y="302"/>
                </a:cubicBezTo>
                <a:cubicBezTo>
                  <a:pt x="255" y="20"/>
                  <a:pt x="255" y="20"/>
                  <a:pt x="255" y="20"/>
                </a:cubicBezTo>
                <a:cubicBezTo>
                  <a:pt x="498" y="20"/>
                  <a:pt x="498" y="20"/>
                  <a:pt x="498" y="20"/>
                </a:cubicBezTo>
                <a:lnTo>
                  <a:pt x="513" y="0"/>
                </a:lnTo>
                <a:close/>
              </a:path>
            </a:pathLst>
          </a:custGeom>
          <a:solidFill>
            <a:srgbClr val="666666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3" name="Freeform 13"/>
          <p:cNvSpPr>
            <a:spLocks/>
          </p:cNvSpPr>
          <p:nvPr/>
        </p:nvSpPr>
        <p:spPr bwMode="auto">
          <a:xfrm>
            <a:off x="2435225" y="3843338"/>
            <a:ext cx="1087438" cy="222250"/>
          </a:xfrm>
          <a:custGeom>
            <a:avLst/>
            <a:gdLst>
              <a:gd name="T0" fmla="*/ 2147483647 w 243"/>
              <a:gd name="T1" fmla="*/ 2147483647 h 49"/>
              <a:gd name="T2" fmla="*/ 2147483647 w 243"/>
              <a:gd name="T3" fmla="*/ 2147483647 h 49"/>
              <a:gd name="T4" fmla="*/ 2147483647 w 243"/>
              <a:gd name="T5" fmla="*/ 2147483647 h 49"/>
              <a:gd name="T6" fmla="*/ 2147483647 w 243"/>
              <a:gd name="T7" fmla="*/ 2147483647 h 49"/>
              <a:gd name="T8" fmla="*/ 0 w 243"/>
              <a:gd name="T9" fmla="*/ 0 h 49"/>
              <a:gd name="T10" fmla="*/ 2147483647 w 243"/>
              <a:gd name="T11" fmla="*/ 0 h 49"/>
              <a:gd name="T12" fmla="*/ 2147483647 w 243"/>
              <a:gd name="T13" fmla="*/ 2147483647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49"/>
              <a:gd name="T23" fmla="*/ 243 w 24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49">
                <a:moveTo>
                  <a:pt x="208" y="49"/>
                </a:move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2"/>
                  <a:pt x="18" y="42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2"/>
                  <a:pt x="0" y="0"/>
                </a:cubicBezTo>
                <a:cubicBezTo>
                  <a:pt x="243" y="0"/>
                  <a:pt x="243" y="0"/>
                  <a:pt x="243" y="0"/>
                </a:cubicBezTo>
                <a:lnTo>
                  <a:pt x="208" y="4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4" name="Freeform 14"/>
          <p:cNvSpPr>
            <a:spLocks/>
          </p:cNvSpPr>
          <p:nvPr/>
        </p:nvSpPr>
        <p:spPr bwMode="auto">
          <a:xfrm>
            <a:off x="1414463" y="3843338"/>
            <a:ext cx="1084262" cy="1262062"/>
          </a:xfrm>
          <a:custGeom>
            <a:avLst/>
            <a:gdLst>
              <a:gd name="T0" fmla="*/ 0 w 242"/>
              <a:gd name="T1" fmla="*/ 2147483647 h 279"/>
              <a:gd name="T2" fmla="*/ 2147483647 w 242"/>
              <a:gd name="T3" fmla="*/ 0 h 279"/>
              <a:gd name="T4" fmla="*/ 2147483647 w 242"/>
              <a:gd name="T5" fmla="*/ 2147483647 h 279"/>
              <a:gd name="T6" fmla="*/ 2147483647 w 242"/>
              <a:gd name="T7" fmla="*/ 2147483647 h 279"/>
              <a:gd name="T8" fmla="*/ 2147483647 w 242"/>
              <a:gd name="T9" fmla="*/ 2147483647 h 279"/>
              <a:gd name="T10" fmla="*/ 0 w 242"/>
              <a:gd name="T11" fmla="*/ 2147483647 h 2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2"/>
              <a:gd name="T19" fmla="*/ 0 h 279"/>
              <a:gd name="T20" fmla="*/ 242 w 242"/>
              <a:gd name="T21" fmla="*/ 279 h 2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2" h="279">
                <a:moveTo>
                  <a:pt x="0" y="279"/>
                </a:moveTo>
                <a:cubicBezTo>
                  <a:pt x="228" y="0"/>
                  <a:pt x="228" y="0"/>
                  <a:pt x="228" y="0"/>
                </a:cubicBezTo>
                <a:cubicBezTo>
                  <a:pt x="228" y="2"/>
                  <a:pt x="229" y="25"/>
                  <a:pt x="231" y="30"/>
                </a:cubicBezTo>
                <a:cubicBezTo>
                  <a:pt x="231" y="30"/>
                  <a:pt x="234" y="36"/>
                  <a:pt x="242" y="41"/>
                </a:cubicBezTo>
                <a:cubicBezTo>
                  <a:pt x="50" y="279"/>
                  <a:pt x="50" y="279"/>
                  <a:pt x="50" y="279"/>
                </a:cubicBezTo>
                <a:lnTo>
                  <a:pt x="0" y="27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5" name="Freeform 15"/>
          <p:cNvSpPr>
            <a:spLocks/>
          </p:cNvSpPr>
          <p:nvPr/>
        </p:nvSpPr>
        <p:spPr bwMode="auto">
          <a:xfrm>
            <a:off x="1406525" y="5108575"/>
            <a:ext cx="1328738" cy="207963"/>
          </a:xfrm>
          <a:custGeom>
            <a:avLst/>
            <a:gdLst>
              <a:gd name="T0" fmla="*/ 2147483647 w 336"/>
              <a:gd name="T1" fmla="*/ 0 h 49"/>
              <a:gd name="T2" fmla="*/ 2147483647 w 336"/>
              <a:gd name="T3" fmla="*/ 2147483647 h 49"/>
              <a:gd name="T4" fmla="*/ 2147483647 w 336"/>
              <a:gd name="T5" fmla="*/ 2147483647 h 49"/>
              <a:gd name="T6" fmla="*/ 2147483647 w 336"/>
              <a:gd name="T7" fmla="*/ 2147483647 h 49"/>
              <a:gd name="T8" fmla="*/ 2147483647 w 336"/>
              <a:gd name="T9" fmla="*/ 2147483647 h 49"/>
              <a:gd name="T10" fmla="*/ 2147483647 w 336"/>
              <a:gd name="T11" fmla="*/ 2147483647 h 49"/>
              <a:gd name="T12" fmla="*/ 2147483647 w 336"/>
              <a:gd name="T13" fmla="*/ 2147483647 h 49"/>
              <a:gd name="T14" fmla="*/ 0 w 336"/>
              <a:gd name="T15" fmla="*/ 0 h 49"/>
              <a:gd name="T16" fmla="*/ 2147483647 w 336"/>
              <a:gd name="T17" fmla="*/ 0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6"/>
              <a:gd name="T28" fmla="*/ 0 h 49"/>
              <a:gd name="T29" fmla="*/ 336 w 336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6" h="49">
                <a:moveTo>
                  <a:pt x="336" y="0"/>
                </a:moveTo>
                <a:cubicBezTo>
                  <a:pt x="336" y="3"/>
                  <a:pt x="335" y="25"/>
                  <a:pt x="333" y="30"/>
                </a:cubicBezTo>
                <a:cubicBezTo>
                  <a:pt x="333" y="30"/>
                  <a:pt x="329" y="38"/>
                  <a:pt x="318" y="43"/>
                </a:cubicBezTo>
                <a:cubicBezTo>
                  <a:pt x="318" y="43"/>
                  <a:pt x="279" y="49"/>
                  <a:pt x="262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3"/>
                  <a:pt x="18" y="43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3"/>
                  <a:pt x="0" y="0"/>
                </a:cubicBezTo>
                <a:lnTo>
                  <a:pt x="336" y="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46" name="Rectangle 18"/>
          <p:cNvSpPr>
            <a:spLocks noChangeArrowheads="1"/>
          </p:cNvSpPr>
          <p:nvPr/>
        </p:nvSpPr>
        <p:spPr bwMode="auto">
          <a:xfrm>
            <a:off x="3844925" y="4994275"/>
            <a:ext cx="10826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 to gate area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4347" name="Rectangle 19"/>
          <p:cNvSpPr>
            <a:spLocks noChangeArrowheads="1"/>
          </p:cNvSpPr>
          <p:nvPr/>
        </p:nvSpPr>
        <p:spPr bwMode="auto">
          <a:xfrm>
            <a:off x="1979613" y="5072063"/>
            <a:ext cx="568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4348" name="Rectangle 20"/>
          <p:cNvSpPr>
            <a:spLocks noChangeArrowheads="1"/>
          </p:cNvSpPr>
          <p:nvPr/>
        </p:nvSpPr>
        <p:spPr bwMode="auto">
          <a:xfrm>
            <a:off x="3711575" y="4125913"/>
            <a:ext cx="1414463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70C0"/>
                </a:solidFill>
                <a:latin typeface="Times Ten Roman" pitchFamily="18" charset="0"/>
              </a:rPr>
              <a:t>Channel Area</a:t>
            </a:r>
            <a:endParaRPr lang="en-US" sz="1800" b="1">
              <a:solidFill>
                <a:srgbClr val="0070C0"/>
              </a:solidFill>
              <a:latin typeface="Book Antiqua" pitchFamily="18" charset="0"/>
            </a:endParaRPr>
          </a:p>
        </p:txBody>
      </p:sp>
      <p:sp>
        <p:nvSpPr>
          <p:cNvPr id="14349" name="Rectangle 21"/>
          <p:cNvSpPr>
            <a:spLocks noChangeArrowheads="1"/>
          </p:cNvSpPr>
          <p:nvPr/>
        </p:nvSpPr>
        <p:spPr bwMode="auto">
          <a:xfrm>
            <a:off x="2473325" y="4130675"/>
            <a:ext cx="4365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Source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4350" name="Line 31"/>
          <p:cNvSpPr>
            <a:spLocks noChangeShapeType="1"/>
          </p:cNvSpPr>
          <p:nvPr/>
        </p:nvSpPr>
        <p:spPr bwMode="auto">
          <a:xfrm>
            <a:off x="3167063" y="4611688"/>
            <a:ext cx="722312" cy="3413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 type="triangle" w="med" len="med"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1" name="Line 33"/>
          <p:cNvSpPr>
            <a:spLocks noChangeShapeType="1"/>
          </p:cNvSpPr>
          <p:nvPr/>
        </p:nvSpPr>
        <p:spPr bwMode="auto">
          <a:xfrm>
            <a:off x="2268538" y="4217988"/>
            <a:ext cx="152400" cy="4302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2" name="Freeform 34"/>
          <p:cNvSpPr>
            <a:spLocks/>
          </p:cNvSpPr>
          <p:nvPr/>
        </p:nvSpPr>
        <p:spPr bwMode="auto">
          <a:xfrm>
            <a:off x="2268538" y="4162425"/>
            <a:ext cx="53975" cy="92075"/>
          </a:xfrm>
          <a:custGeom>
            <a:avLst/>
            <a:gdLst>
              <a:gd name="T0" fmla="*/ 2147483647 w 12"/>
              <a:gd name="T1" fmla="*/ 2147483647 h 20"/>
              <a:gd name="T2" fmla="*/ 2147483647 w 12"/>
              <a:gd name="T3" fmla="*/ 2147483647 h 20"/>
              <a:gd name="T4" fmla="*/ 2147483647 w 12"/>
              <a:gd name="T5" fmla="*/ 2147483647 h 20"/>
              <a:gd name="T6" fmla="*/ 2147483647 w 12"/>
              <a:gd name="T7" fmla="*/ 2147483647 h 20"/>
              <a:gd name="T8" fmla="*/ 0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5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7"/>
                  <a:pt x="1" y="4"/>
                  <a:pt x="0" y="0"/>
                </a:cubicBezTo>
                <a:cubicBezTo>
                  <a:pt x="2" y="3"/>
                  <a:pt x="4" y="6"/>
                  <a:pt x="6" y="9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7"/>
                  <a:pt x="12" y="17"/>
                  <a:pt x="12" y="17"/>
                </a:cubicBezTo>
                <a:lnTo>
                  <a:pt x="6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3" name="Line 39"/>
          <p:cNvSpPr>
            <a:spLocks noChangeShapeType="1"/>
          </p:cNvSpPr>
          <p:nvPr/>
        </p:nvSpPr>
        <p:spPr bwMode="auto">
          <a:xfrm>
            <a:off x="1465263" y="5470525"/>
            <a:ext cx="1220787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4" name="Freeform 40"/>
          <p:cNvSpPr>
            <a:spLocks/>
          </p:cNvSpPr>
          <p:nvPr/>
        </p:nvSpPr>
        <p:spPr bwMode="auto">
          <a:xfrm>
            <a:off x="2663825" y="5443538"/>
            <a:ext cx="84138" cy="53975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5"/>
                  <a:pt x="16" y="5"/>
                  <a:pt x="19" y="6"/>
                </a:cubicBezTo>
                <a:cubicBezTo>
                  <a:pt x="16" y="7"/>
                  <a:pt x="13" y="8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5" name="Freeform 41"/>
          <p:cNvSpPr>
            <a:spLocks/>
          </p:cNvSpPr>
          <p:nvPr/>
        </p:nvSpPr>
        <p:spPr bwMode="auto">
          <a:xfrm>
            <a:off x="1398588" y="5443538"/>
            <a:ext cx="87312" cy="53975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20" y="12"/>
                  <a:pt x="20" y="12"/>
                  <a:pt x="20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4" y="7"/>
                  <a:pt x="0" y="6"/>
                </a:cubicBezTo>
                <a:cubicBezTo>
                  <a:pt x="4" y="5"/>
                  <a:pt x="7" y="5"/>
                  <a:pt x="10" y="4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6" name="Line 45"/>
          <p:cNvSpPr>
            <a:spLocks noChangeShapeType="1"/>
          </p:cNvSpPr>
          <p:nvPr/>
        </p:nvSpPr>
        <p:spPr bwMode="auto">
          <a:xfrm flipV="1">
            <a:off x="1155700" y="3867150"/>
            <a:ext cx="984250" cy="118427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7" name="Freeform 46"/>
          <p:cNvSpPr>
            <a:spLocks/>
          </p:cNvSpPr>
          <p:nvPr/>
        </p:nvSpPr>
        <p:spPr bwMode="auto">
          <a:xfrm>
            <a:off x="2105025" y="3816350"/>
            <a:ext cx="76200" cy="80963"/>
          </a:xfrm>
          <a:custGeom>
            <a:avLst/>
            <a:gdLst>
              <a:gd name="T0" fmla="*/ 2147483647 w 17"/>
              <a:gd name="T1" fmla="*/ 2147483647 h 18"/>
              <a:gd name="T2" fmla="*/ 0 w 17"/>
              <a:gd name="T3" fmla="*/ 2147483647 h 18"/>
              <a:gd name="T4" fmla="*/ 0 w 17"/>
              <a:gd name="T5" fmla="*/ 2147483647 h 18"/>
              <a:gd name="T6" fmla="*/ 2147483647 w 17"/>
              <a:gd name="T7" fmla="*/ 2147483647 h 18"/>
              <a:gd name="T8" fmla="*/ 2147483647 w 17"/>
              <a:gd name="T9" fmla="*/ 0 h 18"/>
              <a:gd name="T10" fmla="*/ 2147483647 w 17"/>
              <a:gd name="T11" fmla="*/ 2147483647 h 18"/>
              <a:gd name="T12" fmla="*/ 2147483647 w 17"/>
              <a:gd name="T13" fmla="*/ 2147483647 h 18"/>
              <a:gd name="T14" fmla="*/ 2147483647 w 17"/>
              <a:gd name="T15" fmla="*/ 2147483647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7" y="12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9" y="6"/>
                  <a:pt x="9" y="6"/>
                  <a:pt x="9" y="6"/>
                </a:cubicBezTo>
                <a:cubicBezTo>
                  <a:pt x="12" y="4"/>
                  <a:pt x="14" y="2"/>
                  <a:pt x="17" y="0"/>
                </a:cubicBezTo>
                <a:cubicBezTo>
                  <a:pt x="15" y="3"/>
                  <a:pt x="14" y="6"/>
                  <a:pt x="12" y="9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lnTo>
                  <a:pt x="7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8" name="Freeform 47"/>
          <p:cNvSpPr>
            <a:spLocks/>
          </p:cNvSpPr>
          <p:nvPr/>
        </p:nvSpPr>
        <p:spPr bwMode="auto">
          <a:xfrm>
            <a:off x="1116013" y="5013325"/>
            <a:ext cx="76200" cy="82550"/>
          </a:xfrm>
          <a:custGeom>
            <a:avLst/>
            <a:gdLst>
              <a:gd name="T0" fmla="*/ 2147483647 w 17"/>
              <a:gd name="T1" fmla="*/ 2147483647 h 18"/>
              <a:gd name="T2" fmla="*/ 2147483647 w 17"/>
              <a:gd name="T3" fmla="*/ 2147483647 h 18"/>
              <a:gd name="T4" fmla="*/ 2147483647 w 17"/>
              <a:gd name="T5" fmla="*/ 2147483647 h 18"/>
              <a:gd name="T6" fmla="*/ 2147483647 w 17"/>
              <a:gd name="T7" fmla="*/ 2147483647 h 18"/>
              <a:gd name="T8" fmla="*/ 0 w 17"/>
              <a:gd name="T9" fmla="*/ 2147483647 h 18"/>
              <a:gd name="T10" fmla="*/ 2147483647 w 17"/>
              <a:gd name="T11" fmla="*/ 2147483647 h 18"/>
              <a:gd name="T12" fmla="*/ 2147483647 w 17"/>
              <a:gd name="T13" fmla="*/ 0 h 18"/>
              <a:gd name="T14" fmla="*/ 2147483647 w 17"/>
              <a:gd name="T15" fmla="*/ 0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10" y="6"/>
                </a:moveTo>
                <a:cubicBezTo>
                  <a:pt x="17" y="7"/>
                  <a:pt x="17" y="7"/>
                  <a:pt x="17" y="7"/>
                </a:cubicBezTo>
                <a:cubicBezTo>
                  <a:pt x="17" y="8"/>
                  <a:pt x="17" y="8"/>
                  <a:pt x="17" y="8"/>
                </a:cubicBezTo>
                <a:cubicBezTo>
                  <a:pt x="8" y="12"/>
                  <a:pt x="8" y="12"/>
                  <a:pt x="8" y="12"/>
                </a:cubicBezTo>
                <a:cubicBezTo>
                  <a:pt x="5" y="14"/>
                  <a:pt x="2" y="16"/>
                  <a:pt x="0" y="18"/>
                </a:cubicBezTo>
                <a:cubicBezTo>
                  <a:pt x="1" y="15"/>
                  <a:pt x="3" y="13"/>
                  <a:pt x="4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lnTo>
                  <a:pt x="1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59" name="Rectangle 48"/>
          <p:cNvSpPr>
            <a:spLocks noChangeArrowheads="1"/>
          </p:cNvSpPr>
          <p:nvPr/>
        </p:nvSpPr>
        <p:spPr bwMode="auto">
          <a:xfrm>
            <a:off x="576263" y="3822700"/>
            <a:ext cx="12239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W 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(channel width)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4360" name="Line 53"/>
          <p:cNvSpPr>
            <a:spLocks noChangeShapeType="1"/>
          </p:cNvSpPr>
          <p:nvPr/>
        </p:nvSpPr>
        <p:spPr bwMode="auto">
          <a:xfrm flipH="1">
            <a:off x="1298575" y="5118100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4361" name="Rectangle 19"/>
          <p:cNvSpPr>
            <a:spLocks noChangeArrowheads="1"/>
          </p:cNvSpPr>
          <p:nvPr/>
        </p:nvSpPr>
        <p:spPr bwMode="auto">
          <a:xfrm>
            <a:off x="2159000" y="4541838"/>
            <a:ext cx="5699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43" name="Paralelogramo 42"/>
          <p:cNvSpPr/>
          <p:nvPr/>
        </p:nvSpPr>
        <p:spPr bwMode="auto">
          <a:xfrm rot="16200000" flipV="1">
            <a:off x="2398713" y="4059237"/>
            <a:ext cx="1512888" cy="874713"/>
          </a:xfrm>
          <a:prstGeom prst="parallelogram">
            <a:avLst>
              <a:gd name="adj" fmla="val 156466"/>
            </a:avLst>
          </a:prstGeom>
          <a:solidFill>
            <a:schemeClr val="tx1">
              <a:lumMod val="65000"/>
              <a:lumOff val="3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4363" name="Rectangle 19"/>
          <p:cNvSpPr>
            <a:spLocks noChangeArrowheads="1"/>
          </p:cNvSpPr>
          <p:nvPr/>
        </p:nvSpPr>
        <p:spPr bwMode="auto">
          <a:xfrm>
            <a:off x="2746375" y="3817938"/>
            <a:ext cx="568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14364" name="Rectangle 51"/>
          <p:cNvSpPr>
            <a:spLocks noChangeArrowheads="1"/>
          </p:cNvSpPr>
          <p:nvPr/>
        </p:nvSpPr>
        <p:spPr bwMode="auto">
          <a:xfrm>
            <a:off x="1331913" y="5475288"/>
            <a:ext cx="1403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Ls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(Source or Drain Length)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46" name="Rectangle 2"/>
          <p:cNvSpPr>
            <a:spLocks noChangeArrowheads="1"/>
          </p:cNvSpPr>
          <p:nvPr/>
        </p:nvSpPr>
        <p:spPr bwMode="auto">
          <a:xfrm>
            <a:off x="228600" y="615950"/>
            <a:ext cx="89154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Side-wall Junction to Gate Capacitance Model (Level 53)</a:t>
            </a:r>
          </a:p>
        </p:txBody>
      </p:sp>
      <p:sp>
        <p:nvSpPr>
          <p:cNvPr id="14366" name="Rectangle 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pt-BR"/>
          </a:p>
        </p:txBody>
      </p:sp>
      <p:pic>
        <p:nvPicPr>
          <p:cNvPr id="14367" name="Picture 3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03534" y="2825542"/>
            <a:ext cx="4210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Imagem 32" descr="Nova Imagem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4275" y="1570110"/>
            <a:ext cx="7874758" cy="885250"/>
          </a:xfrm>
          <a:prstGeom prst="rect">
            <a:avLst/>
          </a:prstGeom>
        </p:spPr>
      </p:pic>
      <p:sp>
        <p:nvSpPr>
          <p:cNvPr id="34" name="Retângulo 33"/>
          <p:cNvSpPr/>
          <p:nvPr/>
        </p:nvSpPr>
        <p:spPr bwMode="auto">
          <a:xfrm>
            <a:off x="368490" y="2129051"/>
            <a:ext cx="7820167" cy="259307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Rodapé 2"/>
          <p:cNvSpPr txBox="1">
            <a:spLocks noGrp="1"/>
          </p:cNvSpPr>
          <p:nvPr/>
        </p:nvSpPr>
        <p:spPr bwMode="auto">
          <a:xfrm>
            <a:off x="76200" y="64008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en-US" sz="1000">
                <a:latin typeface="Arial" charset="0"/>
              </a:rPr>
              <a:t>Microelectronic Circuits - Fifth Edition    Sedra/Smith</a:t>
            </a:r>
          </a:p>
        </p:txBody>
      </p:sp>
      <p:sp>
        <p:nvSpPr>
          <p:cNvPr id="4100" name="Espaço Reservado para Número de Slide 3"/>
          <p:cNvSpPr txBox="1">
            <a:spLocks noGrp="1"/>
          </p:cNvSpPr>
          <p:nvPr/>
        </p:nvSpPr>
        <p:spPr bwMode="auto">
          <a:xfrm>
            <a:off x="6781800" y="64008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5941DC1A-F5EB-492F-BB54-8B0A00617791}" type="slidenum">
              <a:rPr lang="en-US" altLang="en-US" sz="1000">
                <a:latin typeface="Arial" charset="0"/>
              </a:rPr>
              <a:pPr/>
              <a:t>13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Overlap Capacitance Models</a:t>
            </a:r>
          </a:p>
        </p:txBody>
      </p:sp>
      <p:sp>
        <p:nvSpPr>
          <p:cNvPr id="4103" name="Freeform 30"/>
          <p:cNvSpPr>
            <a:spLocks/>
          </p:cNvSpPr>
          <p:nvPr/>
        </p:nvSpPr>
        <p:spPr bwMode="auto">
          <a:xfrm>
            <a:off x="1898650" y="3314700"/>
            <a:ext cx="1285875" cy="1930400"/>
          </a:xfrm>
          <a:custGeom>
            <a:avLst/>
            <a:gdLst>
              <a:gd name="T0" fmla="*/ 2147483647 w 974"/>
              <a:gd name="T1" fmla="*/ 0 h 1463"/>
              <a:gd name="T2" fmla="*/ 2147483647 w 974"/>
              <a:gd name="T3" fmla="*/ 2147483647 h 1463"/>
              <a:gd name="T4" fmla="*/ 0 w 974"/>
              <a:gd name="T5" fmla="*/ 2147483647 h 1463"/>
              <a:gd name="T6" fmla="*/ 0 w 974"/>
              <a:gd name="T7" fmla="*/ 0 h 1463"/>
              <a:gd name="T8" fmla="*/ 2147483647 w 974"/>
              <a:gd name="T9" fmla="*/ 2147483647 h 1463"/>
              <a:gd name="T10" fmla="*/ 2147483647 w 974"/>
              <a:gd name="T11" fmla="*/ 2147483647 h 1463"/>
              <a:gd name="T12" fmla="*/ 2147483647 w 974"/>
              <a:gd name="T13" fmla="*/ 2147483647 h 1463"/>
              <a:gd name="T14" fmla="*/ 2147483647 w 974"/>
              <a:gd name="T15" fmla="*/ 0 h 14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74"/>
              <a:gd name="T25" fmla="*/ 0 h 1463"/>
              <a:gd name="T26" fmla="*/ 974 w 974"/>
              <a:gd name="T27" fmla="*/ 1463 h 14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74" h="1463">
                <a:moveTo>
                  <a:pt x="974" y="0"/>
                </a:moveTo>
                <a:lnTo>
                  <a:pt x="974" y="1463"/>
                </a:lnTo>
                <a:lnTo>
                  <a:pt x="0" y="1463"/>
                </a:lnTo>
                <a:lnTo>
                  <a:pt x="0" y="0"/>
                </a:lnTo>
                <a:lnTo>
                  <a:pt x="273" y="185"/>
                </a:lnTo>
                <a:lnTo>
                  <a:pt x="379" y="22"/>
                </a:lnTo>
                <a:lnTo>
                  <a:pt x="687" y="172"/>
                </a:lnTo>
                <a:lnTo>
                  <a:pt x="974" y="0"/>
                </a:lnTo>
                <a:close/>
              </a:path>
            </a:pathLst>
          </a:custGeom>
          <a:solidFill>
            <a:srgbClr val="FF0000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4" name="Rectangle 31"/>
          <p:cNvSpPr>
            <a:spLocks noChangeArrowheads="1"/>
          </p:cNvSpPr>
          <p:nvPr/>
        </p:nvSpPr>
        <p:spPr bwMode="auto">
          <a:xfrm>
            <a:off x="1898650" y="3756025"/>
            <a:ext cx="249238" cy="1082675"/>
          </a:xfrm>
          <a:prstGeom prst="rect">
            <a:avLst/>
          </a:prstGeom>
          <a:solidFill>
            <a:srgbClr val="1FFF1F">
              <a:alpha val="36862"/>
            </a:srgbClr>
          </a:solidFill>
          <a:ln w="142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5" name="Rectangle 32"/>
          <p:cNvSpPr>
            <a:spLocks noChangeArrowheads="1"/>
          </p:cNvSpPr>
          <p:nvPr/>
        </p:nvSpPr>
        <p:spPr bwMode="auto">
          <a:xfrm>
            <a:off x="2927350" y="3756025"/>
            <a:ext cx="257175" cy="1082675"/>
          </a:xfrm>
          <a:prstGeom prst="rect">
            <a:avLst/>
          </a:prstGeom>
          <a:solidFill>
            <a:srgbClr val="1FFF1F">
              <a:alpha val="36078"/>
            </a:srgbClr>
          </a:solidFill>
          <a:ln w="142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98650" y="4930775"/>
            <a:ext cx="1285875" cy="71438"/>
            <a:chOff x="1196" y="3106"/>
            <a:chExt cx="810" cy="45"/>
          </a:xfrm>
        </p:grpSpPr>
        <p:sp>
          <p:nvSpPr>
            <p:cNvPr id="4171" name="Line 33"/>
            <p:cNvSpPr>
              <a:spLocks noChangeShapeType="1"/>
            </p:cNvSpPr>
            <p:nvPr/>
          </p:nvSpPr>
          <p:spPr bwMode="auto">
            <a:xfrm>
              <a:off x="1247" y="3129"/>
              <a:ext cx="704" cy="1"/>
            </a:xfrm>
            <a:prstGeom prst="line">
              <a:avLst/>
            </a:prstGeom>
            <a:noFill/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72" name="Freeform 34"/>
            <p:cNvSpPr>
              <a:spLocks/>
            </p:cNvSpPr>
            <p:nvPr/>
          </p:nvSpPr>
          <p:spPr bwMode="auto">
            <a:xfrm>
              <a:off x="1932" y="3106"/>
              <a:ext cx="74" cy="45"/>
            </a:xfrm>
            <a:custGeom>
              <a:avLst/>
              <a:gdLst>
                <a:gd name="T0" fmla="*/ 10282 w 20"/>
                <a:gd name="T1" fmla="*/ 17029 h 12"/>
                <a:gd name="T2" fmla="*/ 0 w 20"/>
                <a:gd name="T3" fmla="*/ 0 h 12"/>
                <a:gd name="T4" fmla="*/ 0 w 20"/>
                <a:gd name="T5" fmla="*/ 0 h 12"/>
                <a:gd name="T6" fmla="*/ 25682 w 20"/>
                <a:gd name="T7" fmla="*/ 11066 h 12"/>
                <a:gd name="T8" fmla="*/ 51363 w 20"/>
                <a:gd name="T9" fmla="*/ 17029 h 12"/>
                <a:gd name="T10" fmla="*/ 25682 w 20"/>
                <a:gd name="T11" fmla="*/ 22148 h 12"/>
                <a:gd name="T12" fmla="*/ 0 w 20"/>
                <a:gd name="T13" fmla="*/ 33443 h 12"/>
                <a:gd name="T14" fmla="*/ 0 w 20"/>
                <a:gd name="T15" fmla="*/ 33443 h 12"/>
                <a:gd name="T16" fmla="*/ 10282 w 20"/>
                <a:gd name="T17" fmla="*/ 1702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2"/>
                <a:gd name="T29" fmla="*/ 20 w 20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2">
                  <a:moveTo>
                    <a:pt x="4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3" y="5"/>
                    <a:pt x="16" y="5"/>
                    <a:pt x="20" y="6"/>
                  </a:cubicBezTo>
                  <a:cubicBezTo>
                    <a:pt x="16" y="7"/>
                    <a:pt x="13" y="8"/>
                    <a:pt x="1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73" name="Freeform 35"/>
            <p:cNvSpPr>
              <a:spLocks/>
            </p:cNvSpPr>
            <p:nvPr/>
          </p:nvSpPr>
          <p:spPr bwMode="auto">
            <a:xfrm>
              <a:off x="1196" y="3106"/>
              <a:ext cx="70" cy="45"/>
            </a:xfrm>
            <a:custGeom>
              <a:avLst/>
              <a:gdLst>
                <a:gd name="T0" fmla="*/ 39959 w 19"/>
                <a:gd name="T1" fmla="*/ 17029 h 12"/>
                <a:gd name="T2" fmla="*/ 47559 w 19"/>
                <a:gd name="T3" fmla="*/ 33443 h 12"/>
                <a:gd name="T4" fmla="*/ 47559 w 19"/>
                <a:gd name="T5" fmla="*/ 33443 h 12"/>
                <a:gd name="T6" fmla="*/ 25056 w 19"/>
                <a:gd name="T7" fmla="*/ 22148 h 12"/>
                <a:gd name="T8" fmla="*/ 0 w 19"/>
                <a:gd name="T9" fmla="*/ 17029 h 12"/>
                <a:gd name="T10" fmla="*/ 25056 w 19"/>
                <a:gd name="T11" fmla="*/ 11066 h 12"/>
                <a:gd name="T12" fmla="*/ 47559 w 19"/>
                <a:gd name="T13" fmla="*/ 0 h 12"/>
                <a:gd name="T14" fmla="*/ 47559 w 19"/>
                <a:gd name="T15" fmla="*/ 0 h 12"/>
                <a:gd name="T16" fmla="*/ 39959 w 19"/>
                <a:gd name="T17" fmla="*/ 1702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6" y="8"/>
                    <a:pt x="3" y="7"/>
                    <a:pt x="0" y="6"/>
                  </a:cubicBezTo>
                  <a:cubicBezTo>
                    <a:pt x="3" y="5"/>
                    <a:pt x="6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07" name="Line 36"/>
          <p:cNvSpPr>
            <a:spLocks noChangeShapeType="1"/>
          </p:cNvSpPr>
          <p:nvPr/>
        </p:nvSpPr>
        <p:spPr bwMode="auto">
          <a:xfrm>
            <a:off x="1979613" y="4338638"/>
            <a:ext cx="87312" cy="1587"/>
          </a:xfrm>
          <a:prstGeom prst="line">
            <a:avLst/>
          </a:prstGeom>
          <a:noFill/>
          <a:ln w="1428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8" name="Freeform 37"/>
          <p:cNvSpPr>
            <a:spLocks/>
          </p:cNvSpPr>
          <p:nvPr/>
        </p:nvSpPr>
        <p:spPr bwMode="auto">
          <a:xfrm>
            <a:off x="2038350" y="4303713"/>
            <a:ext cx="109538" cy="69850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5"/>
                  <a:pt x="16" y="5"/>
                  <a:pt x="19" y="6"/>
                </a:cubicBezTo>
                <a:cubicBezTo>
                  <a:pt x="16" y="7"/>
                  <a:pt x="13" y="8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9" name="Freeform 38"/>
          <p:cNvSpPr>
            <a:spLocks/>
          </p:cNvSpPr>
          <p:nvPr/>
        </p:nvSpPr>
        <p:spPr bwMode="auto">
          <a:xfrm>
            <a:off x="1898650" y="4303713"/>
            <a:ext cx="111125" cy="69850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5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0" name="Line 39"/>
          <p:cNvSpPr>
            <a:spLocks noChangeShapeType="1"/>
          </p:cNvSpPr>
          <p:nvPr/>
        </p:nvSpPr>
        <p:spPr bwMode="auto">
          <a:xfrm flipH="1" flipV="1">
            <a:off x="2066925" y="3168650"/>
            <a:ext cx="395288" cy="314325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1" name="Freeform 40"/>
          <p:cNvSpPr>
            <a:spLocks/>
          </p:cNvSpPr>
          <p:nvPr/>
        </p:nvSpPr>
        <p:spPr bwMode="auto">
          <a:xfrm>
            <a:off x="2422525" y="3436938"/>
            <a:ext cx="109538" cy="98425"/>
          </a:xfrm>
          <a:custGeom>
            <a:avLst/>
            <a:gdLst>
              <a:gd name="T0" fmla="*/ 2147483647 w 19"/>
              <a:gd name="T1" fmla="*/ 2147483647 h 17"/>
              <a:gd name="T2" fmla="*/ 2147483647 w 19"/>
              <a:gd name="T3" fmla="*/ 0 h 17"/>
              <a:gd name="T4" fmla="*/ 2147483647 w 19"/>
              <a:gd name="T5" fmla="*/ 0 h 17"/>
              <a:gd name="T6" fmla="*/ 2147483647 w 19"/>
              <a:gd name="T7" fmla="*/ 2147483647 h 17"/>
              <a:gd name="T8" fmla="*/ 2147483647 w 19"/>
              <a:gd name="T9" fmla="*/ 2147483647 h 17"/>
              <a:gd name="T10" fmla="*/ 2147483647 w 19"/>
              <a:gd name="T11" fmla="*/ 2147483647 h 17"/>
              <a:gd name="T12" fmla="*/ 0 w 19"/>
              <a:gd name="T13" fmla="*/ 2147483647 h 17"/>
              <a:gd name="T14" fmla="*/ 0 w 19"/>
              <a:gd name="T15" fmla="*/ 2147483647 h 17"/>
              <a:gd name="T16" fmla="*/ 2147483647 w 19"/>
              <a:gd name="T17" fmla="*/ 214748364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7"/>
              <a:gd name="T29" fmla="*/ 19 w 19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7">
                <a:moveTo>
                  <a:pt x="6" y="7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12" y="9"/>
                  <a:pt x="12" y="9"/>
                  <a:pt x="12" y="9"/>
                </a:cubicBezTo>
                <a:cubicBezTo>
                  <a:pt x="14" y="12"/>
                  <a:pt x="16" y="14"/>
                  <a:pt x="19" y="17"/>
                </a:cubicBezTo>
                <a:cubicBezTo>
                  <a:pt x="16" y="15"/>
                  <a:pt x="13" y="14"/>
                  <a:pt x="10" y="1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2" name="Line 41"/>
          <p:cNvSpPr>
            <a:spLocks noChangeShapeType="1"/>
          </p:cNvSpPr>
          <p:nvPr/>
        </p:nvSpPr>
        <p:spPr bwMode="auto">
          <a:xfrm flipV="1">
            <a:off x="3341688" y="4926013"/>
            <a:ext cx="0" cy="231775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3" name="Freeform 42"/>
          <p:cNvSpPr>
            <a:spLocks/>
          </p:cNvSpPr>
          <p:nvPr/>
        </p:nvSpPr>
        <p:spPr bwMode="auto">
          <a:xfrm>
            <a:off x="3305175" y="4838700"/>
            <a:ext cx="69850" cy="115888"/>
          </a:xfrm>
          <a:custGeom>
            <a:avLst/>
            <a:gdLst>
              <a:gd name="T0" fmla="*/ 2147483647 w 12"/>
              <a:gd name="T1" fmla="*/ 2147483647 h 20"/>
              <a:gd name="T2" fmla="*/ 2147483647 w 12"/>
              <a:gd name="T3" fmla="*/ 2147483647 h 20"/>
              <a:gd name="T4" fmla="*/ 0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6"/>
                </a:moveTo>
                <a:cubicBezTo>
                  <a:pt x="1" y="20"/>
                  <a:pt x="1" y="20"/>
                  <a:pt x="1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7"/>
                  <a:pt x="6" y="4"/>
                  <a:pt x="6" y="0"/>
                </a:cubicBezTo>
                <a:cubicBezTo>
                  <a:pt x="7" y="4"/>
                  <a:pt x="8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4" name="Freeform 43"/>
          <p:cNvSpPr>
            <a:spLocks/>
          </p:cNvSpPr>
          <p:nvPr/>
        </p:nvSpPr>
        <p:spPr bwMode="auto">
          <a:xfrm>
            <a:off x="3305175" y="5129213"/>
            <a:ext cx="69850" cy="115887"/>
          </a:xfrm>
          <a:custGeom>
            <a:avLst/>
            <a:gdLst>
              <a:gd name="T0" fmla="*/ 2147483647 w 12"/>
              <a:gd name="T1" fmla="*/ 2147483647 h 20"/>
              <a:gd name="T2" fmla="*/ 2147483647 w 12"/>
              <a:gd name="T3" fmla="*/ 0 h 20"/>
              <a:gd name="T4" fmla="*/ 2147483647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2147483647 h 20"/>
              <a:gd name="T10" fmla="*/ 2147483647 w 12"/>
              <a:gd name="T11" fmla="*/ 2147483647 h 20"/>
              <a:gd name="T12" fmla="*/ 0 w 12"/>
              <a:gd name="T13" fmla="*/ 2147483647 h 20"/>
              <a:gd name="T14" fmla="*/ 2147483647 w 12"/>
              <a:gd name="T15" fmla="*/ 0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4"/>
                </a:moveTo>
                <a:cubicBezTo>
                  <a:pt x="12" y="0"/>
                  <a:pt x="12" y="0"/>
                  <a:pt x="12" y="0"/>
                </a:cubicBezTo>
                <a:cubicBezTo>
                  <a:pt x="12" y="1"/>
                  <a:pt x="12" y="1"/>
                  <a:pt x="12" y="1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3"/>
                  <a:pt x="7" y="16"/>
                  <a:pt x="6" y="20"/>
                </a:cubicBezTo>
                <a:cubicBezTo>
                  <a:pt x="6" y="16"/>
                  <a:pt x="5" y="13"/>
                  <a:pt x="4" y="10"/>
                </a:cubicBez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lnTo>
                  <a:pt x="6" y="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5" name="Rectangle 44"/>
          <p:cNvSpPr>
            <a:spLocks noChangeArrowheads="1"/>
          </p:cNvSpPr>
          <p:nvPr/>
        </p:nvSpPr>
        <p:spPr bwMode="auto">
          <a:xfrm>
            <a:off x="1893888" y="4357688"/>
            <a:ext cx="13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L</a:t>
            </a:r>
          </a:p>
        </p:txBody>
      </p:sp>
      <p:sp>
        <p:nvSpPr>
          <p:cNvPr id="4116" name="Rectangle 45"/>
          <p:cNvSpPr>
            <a:spLocks noChangeArrowheads="1"/>
          </p:cNvSpPr>
          <p:nvPr/>
        </p:nvSpPr>
        <p:spPr bwMode="auto">
          <a:xfrm>
            <a:off x="2024063" y="4449763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/>
              <a:t>d</a:t>
            </a:r>
            <a:endParaRPr lang="en-US" sz="1800"/>
          </a:p>
        </p:txBody>
      </p:sp>
      <p:sp>
        <p:nvSpPr>
          <p:cNvPr id="4117" name="Line 46"/>
          <p:cNvSpPr>
            <a:spLocks noChangeShapeType="1"/>
          </p:cNvSpPr>
          <p:nvPr/>
        </p:nvSpPr>
        <p:spPr bwMode="auto">
          <a:xfrm>
            <a:off x="3009900" y="4338638"/>
            <a:ext cx="87313" cy="1587"/>
          </a:xfrm>
          <a:prstGeom prst="line">
            <a:avLst/>
          </a:prstGeom>
          <a:noFill/>
          <a:ln w="1428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8" name="Freeform 47"/>
          <p:cNvSpPr>
            <a:spLocks/>
          </p:cNvSpPr>
          <p:nvPr/>
        </p:nvSpPr>
        <p:spPr bwMode="auto">
          <a:xfrm>
            <a:off x="3067050" y="4303713"/>
            <a:ext cx="117475" cy="6985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0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6" y="5"/>
                  <a:pt x="20" y="6"/>
                </a:cubicBezTo>
                <a:cubicBezTo>
                  <a:pt x="16" y="7"/>
                  <a:pt x="13" y="8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9" name="Freeform 48"/>
          <p:cNvSpPr>
            <a:spLocks/>
          </p:cNvSpPr>
          <p:nvPr/>
        </p:nvSpPr>
        <p:spPr bwMode="auto">
          <a:xfrm>
            <a:off x="2927350" y="4303713"/>
            <a:ext cx="111125" cy="69850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3" y="7"/>
                  <a:pt x="0" y="6"/>
                </a:cubicBezTo>
                <a:cubicBezTo>
                  <a:pt x="3" y="5"/>
                  <a:pt x="7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20" name="Rectangle 49"/>
          <p:cNvSpPr>
            <a:spLocks noChangeArrowheads="1"/>
          </p:cNvSpPr>
          <p:nvPr/>
        </p:nvSpPr>
        <p:spPr bwMode="auto">
          <a:xfrm>
            <a:off x="2924175" y="4357688"/>
            <a:ext cx="13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L</a:t>
            </a:r>
          </a:p>
        </p:txBody>
      </p:sp>
      <p:sp>
        <p:nvSpPr>
          <p:cNvPr id="4121" name="Rectangle 50"/>
          <p:cNvSpPr>
            <a:spLocks noChangeArrowheads="1"/>
          </p:cNvSpPr>
          <p:nvPr/>
        </p:nvSpPr>
        <p:spPr bwMode="auto">
          <a:xfrm>
            <a:off x="3055938" y="4449763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/>
              <a:t>d</a:t>
            </a:r>
            <a:endParaRPr lang="en-US" sz="1800"/>
          </a:p>
        </p:txBody>
      </p:sp>
      <p:sp>
        <p:nvSpPr>
          <p:cNvPr id="4122" name="Rectangle 51"/>
          <p:cNvSpPr>
            <a:spLocks noChangeArrowheads="1"/>
          </p:cNvSpPr>
          <p:nvPr/>
        </p:nvSpPr>
        <p:spPr bwMode="auto">
          <a:xfrm>
            <a:off x="2479675" y="4953000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L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23" name="Rectangle 53"/>
          <p:cNvSpPr>
            <a:spLocks noChangeArrowheads="1"/>
          </p:cNvSpPr>
          <p:nvPr/>
        </p:nvSpPr>
        <p:spPr bwMode="auto">
          <a:xfrm>
            <a:off x="1436688" y="2924175"/>
            <a:ext cx="1319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Polysilicon</a:t>
            </a:r>
            <a:r>
              <a:rPr lang="en-US" sz="1800">
                <a:solidFill>
                  <a:srgbClr val="000082"/>
                </a:solidFill>
              </a:rPr>
              <a:t> </a:t>
            </a:r>
            <a:r>
              <a:rPr lang="en-US" sz="1800"/>
              <a:t>gate</a:t>
            </a:r>
          </a:p>
        </p:txBody>
      </p:sp>
      <p:sp>
        <p:nvSpPr>
          <p:cNvPr id="4124" name="Rectangle 54"/>
          <p:cNvSpPr>
            <a:spLocks noChangeArrowheads="1"/>
          </p:cNvSpPr>
          <p:nvPr/>
        </p:nvSpPr>
        <p:spPr bwMode="auto">
          <a:xfrm>
            <a:off x="2035175" y="5348288"/>
            <a:ext cx="812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82"/>
                </a:solidFill>
              </a:rPr>
              <a:t>Top view</a:t>
            </a:r>
          </a:p>
        </p:txBody>
      </p:sp>
      <p:sp>
        <p:nvSpPr>
          <p:cNvPr id="4125" name="Rectangle 55"/>
          <p:cNvSpPr>
            <a:spLocks noChangeArrowheads="1"/>
          </p:cNvSpPr>
          <p:nvPr/>
        </p:nvSpPr>
        <p:spPr bwMode="auto">
          <a:xfrm>
            <a:off x="3532188" y="5186363"/>
            <a:ext cx="8239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Gate-bulk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26" name="Rectangle 56"/>
          <p:cNvSpPr>
            <a:spLocks noChangeArrowheads="1"/>
          </p:cNvSpPr>
          <p:nvPr/>
        </p:nvSpPr>
        <p:spPr bwMode="auto">
          <a:xfrm>
            <a:off x="3589338" y="5397500"/>
            <a:ext cx="6223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overlap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27" name="Rectangle 57"/>
          <p:cNvSpPr>
            <a:spLocks noChangeArrowheads="1"/>
          </p:cNvSpPr>
          <p:nvPr/>
        </p:nvSpPr>
        <p:spPr bwMode="auto">
          <a:xfrm>
            <a:off x="827088" y="3756025"/>
            <a:ext cx="1071562" cy="108267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28" name="Rectangle 58"/>
          <p:cNvSpPr>
            <a:spLocks noChangeArrowheads="1"/>
          </p:cNvSpPr>
          <p:nvPr/>
        </p:nvSpPr>
        <p:spPr bwMode="auto">
          <a:xfrm>
            <a:off x="3184525" y="3756025"/>
            <a:ext cx="1063625" cy="108267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29" name="Line 59"/>
          <p:cNvSpPr>
            <a:spLocks noChangeShapeType="1"/>
          </p:cNvSpPr>
          <p:nvPr/>
        </p:nvSpPr>
        <p:spPr bwMode="auto">
          <a:xfrm flipV="1">
            <a:off x="3341688" y="3838575"/>
            <a:ext cx="0" cy="919163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30" name="Freeform 60"/>
          <p:cNvSpPr>
            <a:spLocks/>
          </p:cNvSpPr>
          <p:nvPr/>
        </p:nvSpPr>
        <p:spPr bwMode="auto">
          <a:xfrm>
            <a:off x="3305175" y="3756025"/>
            <a:ext cx="69850" cy="111125"/>
          </a:xfrm>
          <a:custGeom>
            <a:avLst/>
            <a:gdLst>
              <a:gd name="T0" fmla="*/ 2147483647 w 12"/>
              <a:gd name="T1" fmla="*/ 2147483647 h 19"/>
              <a:gd name="T2" fmla="*/ 2147483647 w 12"/>
              <a:gd name="T3" fmla="*/ 2147483647 h 19"/>
              <a:gd name="T4" fmla="*/ 0 w 12"/>
              <a:gd name="T5" fmla="*/ 2147483647 h 19"/>
              <a:gd name="T6" fmla="*/ 2147483647 w 12"/>
              <a:gd name="T7" fmla="*/ 2147483647 h 19"/>
              <a:gd name="T8" fmla="*/ 2147483647 w 12"/>
              <a:gd name="T9" fmla="*/ 0 h 19"/>
              <a:gd name="T10" fmla="*/ 2147483647 w 12"/>
              <a:gd name="T11" fmla="*/ 2147483647 h 19"/>
              <a:gd name="T12" fmla="*/ 2147483647 w 12"/>
              <a:gd name="T13" fmla="*/ 2147483647 h 19"/>
              <a:gd name="T14" fmla="*/ 2147483647 w 12"/>
              <a:gd name="T15" fmla="*/ 2147483647 h 19"/>
              <a:gd name="T16" fmla="*/ 2147483647 w 12"/>
              <a:gd name="T17" fmla="*/ 2147483647 h 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19"/>
              <a:gd name="T29" fmla="*/ 12 w 12"/>
              <a:gd name="T30" fmla="*/ 19 h 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19">
                <a:moveTo>
                  <a:pt x="6" y="16"/>
                </a:moveTo>
                <a:cubicBezTo>
                  <a:pt x="1" y="19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7"/>
                  <a:pt x="6" y="3"/>
                  <a:pt x="6" y="0"/>
                </a:cubicBezTo>
                <a:cubicBezTo>
                  <a:pt x="7" y="3"/>
                  <a:pt x="8" y="7"/>
                  <a:pt x="8" y="10"/>
                </a:cubicBezTo>
                <a:cubicBezTo>
                  <a:pt x="12" y="19"/>
                  <a:pt x="12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lnTo>
                  <a:pt x="6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31" name="Freeform 61"/>
          <p:cNvSpPr>
            <a:spLocks/>
          </p:cNvSpPr>
          <p:nvPr/>
        </p:nvSpPr>
        <p:spPr bwMode="auto">
          <a:xfrm>
            <a:off x="3305175" y="4727575"/>
            <a:ext cx="69850" cy="111125"/>
          </a:xfrm>
          <a:custGeom>
            <a:avLst/>
            <a:gdLst>
              <a:gd name="T0" fmla="*/ 2147483647 w 12"/>
              <a:gd name="T1" fmla="*/ 2147483647 h 19"/>
              <a:gd name="T2" fmla="*/ 2147483647 w 12"/>
              <a:gd name="T3" fmla="*/ 0 h 19"/>
              <a:gd name="T4" fmla="*/ 2147483647 w 12"/>
              <a:gd name="T5" fmla="*/ 0 h 19"/>
              <a:gd name="T6" fmla="*/ 2147483647 w 12"/>
              <a:gd name="T7" fmla="*/ 2147483647 h 19"/>
              <a:gd name="T8" fmla="*/ 2147483647 w 12"/>
              <a:gd name="T9" fmla="*/ 2147483647 h 19"/>
              <a:gd name="T10" fmla="*/ 2147483647 w 12"/>
              <a:gd name="T11" fmla="*/ 2147483647 h 19"/>
              <a:gd name="T12" fmla="*/ 0 w 12"/>
              <a:gd name="T13" fmla="*/ 0 h 19"/>
              <a:gd name="T14" fmla="*/ 2147483647 w 12"/>
              <a:gd name="T15" fmla="*/ 0 h 19"/>
              <a:gd name="T16" fmla="*/ 2147483647 w 12"/>
              <a:gd name="T17" fmla="*/ 2147483647 h 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19"/>
              <a:gd name="T29" fmla="*/ 12 w 12"/>
              <a:gd name="T30" fmla="*/ 19 h 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19">
                <a:moveTo>
                  <a:pt x="6" y="3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9"/>
                  <a:pt x="8" y="9"/>
                  <a:pt x="8" y="9"/>
                </a:cubicBezTo>
                <a:cubicBezTo>
                  <a:pt x="8" y="13"/>
                  <a:pt x="7" y="16"/>
                  <a:pt x="6" y="19"/>
                </a:cubicBezTo>
                <a:cubicBezTo>
                  <a:pt x="6" y="16"/>
                  <a:pt x="5" y="13"/>
                  <a:pt x="4" y="9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lnTo>
                  <a:pt x="6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32" name="Rectangle 62"/>
          <p:cNvSpPr>
            <a:spLocks noChangeArrowheads="1"/>
          </p:cNvSpPr>
          <p:nvPr/>
        </p:nvSpPr>
        <p:spPr bwMode="auto">
          <a:xfrm>
            <a:off x="908050" y="3997325"/>
            <a:ext cx="6016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Source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3" name="Rectangle 63"/>
          <p:cNvSpPr>
            <a:spLocks noChangeArrowheads="1"/>
          </p:cNvSpPr>
          <p:nvPr/>
        </p:nvSpPr>
        <p:spPr bwMode="auto">
          <a:xfrm>
            <a:off x="1077913" y="4413250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4" name="Rectangle 64"/>
          <p:cNvSpPr>
            <a:spLocks noChangeArrowheads="1"/>
          </p:cNvSpPr>
          <p:nvPr/>
        </p:nvSpPr>
        <p:spPr bwMode="auto">
          <a:xfrm>
            <a:off x="1181100" y="4411663"/>
            <a:ext cx="8096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5" name="Rectangle 65"/>
          <p:cNvSpPr>
            <a:spLocks noChangeArrowheads="1"/>
          </p:cNvSpPr>
          <p:nvPr/>
        </p:nvSpPr>
        <p:spPr bwMode="auto">
          <a:xfrm>
            <a:off x="3678238" y="3997325"/>
            <a:ext cx="4556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Drain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6" name="Rectangle 66"/>
          <p:cNvSpPr>
            <a:spLocks noChangeArrowheads="1"/>
          </p:cNvSpPr>
          <p:nvPr/>
        </p:nvSpPr>
        <p:spPr bwMode="auto">
          <a:xfrm>
            <a:off x="3805238" y="4413250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7" name="Rectangle 67"/>
          <p:cNvSpPr>
            <a:spLocks noChangeArrowheads="1"/>
          </p:cNvSpPr>
          <p:nvPr/>
        </p:nvSpPr>
        <p:spPr bwMode="auto">
          <a:xfrm>
            <a:off x="3910013" y="4411663"/>
            <a:ext cx="8096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8" name="Rectangle 68"/>
          <p:cNvSpPr>
            <a:spLocks noChangeArrowheads="1"/>
          </p:cNvSpPr>
          <p:nvPr/>
        </p:nvSpPr>
        <p:spPr bwMode="auto">
          <a:xfrm>
            <a:off x="3413125" y="4187825"/>
            <a:ext cx="179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W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9" name="Freeform 6"/>
          <p:cNvSpPr>
            <a:spLocks/>
          </p:cNvSpPr>
          <p:nvPr/>
        </p:nvSpPr>
        <p:spPr bwMode="auto">
          <a:xfrm>
            <a:off x="5040313" y="3101975"/>
            <a:ext cx="1185862" cy="425450"/>
          </a:xfrm>
          <a:custGeom>
            <a:avLst/>
            <a:gdLst>
              <a:gd name="T0" fmla="*/ 0 w 229"/>
              <a:gd name="T1" fmla="*/ 0 h 82"/>
              <a:gd name="T2" fmla="*/ 2147483647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0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0" y="0"/>
                </a:moveTo>
                <a:cubicBezTo>
                  <a:pt x="229" y="0"/>
                  <a:pt x="229" y="0"/>
                  <a:pt x="229" y="0"/>
                </a:cubicBezTo>
                <a:cubicBezTo>
                  <a:pt x="229" y="0"/>
                  <a:pt x="224" y="43"/>
                  <a:pt x="224" y="45"/>
                </a:cubicBezTo>
                <a:cubicBezTo>
                  <a:pt x="224" y="45"/>
                  <a:pt x="220" y="65"/>
                  <a:pt x="195" y="75"/>
                </a:cubicBezTo>
                <a:cubicBezTo>
                  <a:pt x="132" y="82"/>
                  <a:pt x="132" y="82"/>
                  <a:pt x="132" y="82"/>
                </a:cubicBezTo>
                <a:cubicBezTo>
                  <a:pt x="0" y="82"/>
                  <a:pt x="0" y="82"/>
                  <a:pt x="0" y="82"/>
                </a:cubicBezTo>
              </a:path>
            </a:pathLst>
          </a:custGeom>
          <a:solidFill>
            <a:schemeClr val="hlink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40" name="Freeform 7"/>
          <p:cNvSpPr>
            <a:spLocks/>
          </p:cNvSpPr>
          <p:nvPr/>
        </p:nvSpPr>
        <p:spPr bwMode="auto">
          <a:xfrm>
            <a:off x="5040313" y="3101975"/>
            <a:ext cx="1185862" cy="425450"/>
          </a:xfrm>
          <a:custGeom>
            <a:avLst/>
            <a:gdLst>
              <a:gd name="T0" fmla="*/ 0 w 229"/>
              <a:gd name="T1" fmla="*/ 0 h 82"/>
              <a:gd name="T2" fmla="*/ 2147483647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0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0" y="0"/>
                </a:moveTo>
                <a:cubicBezTo>
                  <a:pt x="229" y="0"/>
                  <a:pt x="229" y="0"/>
                  <a:pt x="229" y="0"/>
                </a:cubicBezTo>
                <a:cubicBezTo>
                  <a:pt x="229" y="0"/>
                  <a:pt x="224" y="43"/>
                  <a:pt x="224" y="45"/>
                </a:cubicBezTo>
                <a:cubicBezTo>
                  <a:pt x="224" y="45"/>
                  <a:pt x="220" y="65"/>
                  <a:pt x="195" y="75"/>
                </a:cubicBezTo>
                <a:cubicBezTo>
                  <a:pt x="132" y="82"/>
                  <a:pt x="132" y="82"/>
                  <a:pt x="132" y="82"/>
                </a:cubicBezTo>
                <a:cubicBezTo>
                  <a:pt x="0" y="82"/>
                  <a:pt x="0" y="82"/>
                  <a:pt x="0" y="82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41" name="Freeform 8"/>
          <p:cNvSpPr>
            <a:spLocks/>
          </p:cNvSpPr>
          <p:nvPr/>
        </p:nvSpPr>
        <p:spPr bwMode="auto">
          <a:xfrm>
            <a:off x="6915150" y="3101975"/>
            <a:ext cx="1185863" cy="425450"/>
          </a:xfrm>
          <a:custGeom>
            <a:avLst/>
            <a:gdLst>
              <a:gd name="T0" fmla="*/ 2147483647 w 229"/>
              <a:gd name="T1" fmla="*/ 0 h 82"/>
              <a:gd name="T2" fmla="*/ 0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2147483647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2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5" y="43"/>
                  <a:pt x="5" y="45"/>
                </a:cubicBezTo>
                <a:cubicBezTo>
                  <a:pt x="5" y="45"/>
                  <a:pt x="10" y="65"/>
                  <a:pt x="34" y="75"/>
                </a:cubicBezTo>
                <a:cubicBezTo>
                  <a:pt x="97" y="82"/>
                  <a:pt x="97" y="82"/>
                  <a:pt x="97" y="82"/>
                </a:cubicBezTo>
                <a:cubicBezTo>
                  <a:pt x="229" y="82"/>
                  <a:pt x="229" y="82"/>
                  <a:pt x="229" y="82"/>
                </a:cubicBezTo>
              </a:path>
            </a:pathLst>
          </a:custGeom>
          <a:solidFill>
            <a:schemeClr val="hlink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42" name="Freeform 9"/>
          <p:cNvSpPr>
            <a:spLocks/>
          </p:cNvSpPr>
          <p:nvPr/>
        </p:nvSpPr>
        <p:spPr bwMode="auto">
          <a:xfrm>
            <a:off x="6915150" y="3101975"/>
            <a:ext cx="1185863" cy="425450"/>
          </a:xfrm>
          <a:custGeom>
            <a:avLst/>
            <a:gdLst>
              <a:gd name="T0" fmla="*/ 2147483647 w 229"/>
              <a:gd name="T1" fmla="*/ 0 h 82"/>
              <a:gd name="T2" fmla="*/ 0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2147483647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2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5" y="43"/>
                  <a:pt x="5" y="45"/>
                </a:cubicBezTo>
                <a:cubicBezTo>
                  <a:pt x="5" y="45"/>
                  <a:pt x="10" y="65"/>
                  <a:pt x="34" y="75"/>
                </a:cubicBezTo>
                <a:cubicBezTo>
                  <a:pt x="97" y="82"/>
                  <a:pt x="97" y="82"/>
                  <a:pt x="97" y="82"/>
                </a:cubicBezTo>
                <a:cubicBezTo>
                  <a:pt x="229" y="82"/>
                  <a:pt x="229" y="82"/>
                  <a:pt x="229" y="82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43" name="Rectangle 10"/>
          <p:cNvSpPr>
            <a:spLocks noChangeArrowheads="1"/>
          </p:cNvSpPr>
          <p:nvPr/>
        </p:nvSpPr>
        <p:spPr bwMode="auto">
          <a:xfrm>
            <a:off x="5599113" y="2771775"/>
            <a:ext cx="63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4" name="Rectangle 11"/>
          <p:cNvSpPr>
            <a:spLocks noChangeArrowheads="1"/>
          </p:cNvSpPr>
          <p:nvPr/>
        </p:nvSpPr>
        <p:spPr bwMode="auto">
          <a:xfrm>
            <a:off x="5667375" y="2852738"/>
            <a:ext cx="165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ox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5" name="Rectangle 12"/>
          <p:cNvSpPr>
            <a:spLocks noChangeArrowheads="1"/>
          </p:cNvSpPr>
          <p:nvPr/>
        </p:nvSpPr>
        <p:spPr bwMode="auto">
          <a:xfrm>
            <a:off x="5360988" y="3186113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6" name="Rectangle 13"/>
          <p:cNvSpPr>
            <a:spLocks noChangeArrowheads="1"/>
          </p:cNvSpPr>
          <p:nvPr/>
        </p:nvSpPr>
        <p:spPr bwMode="auto">
          <a:xfrm>
            <a:off x="5451475" y="3179763"/>
            <a:ext cx="936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7" name="Rectangle 14"/>
          <p:cNvSpPr>
            <a:spLocks noChangeArrowheads="1"/>
          </p:cNvSpPr>
          <p:nvPr/>
        </p:nvSpPr>
        <p:spPr bwMode="auto">
          <a:xfrm>
            <a:off x="7469188" y="3186113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8" name="Rectangle 15"/>
          <p:cNvSpPr>
            <a:spLocks noChangeArrowheads="1"/>
          </p:cNvSpPr>
          <p:nvPr/>
        </p:nvSpPr>
        <p:spPr bwMode="auto">
          <a:xfrm>
            <a:off x="7559675" y="3179763"/>
            <a:ext cx="936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9" name="Rectangle 16"/>
          <p:cNvSpPr>
            <a:spLocks noChangeArrowheads="1"/>
          </p:cNvSpPr>
          <p:nvPr/>
        </p:nvSpPr>
        <p:spPr bwMode="auto">
          <a:xfrm>
            <a:off x="5816600" y="3617913"/>
            <a:ext cx="1289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82"/>
                </a:solidFill>
              </a:rPr>
              <a:t>Cross section</a:t>
            </a:r>
          </a:p>
        </p:txBody>
      </p:sp>
      <p:sp>
        <p:nvSpPr>
          <p:cNvPr id="4150" name="Rectangle 17"/>
          <p:cNvSpPr>
            <a:spLocks noChangeArrowheads="1"/>
          </p:cNvSpPr>
          <p:nvPr/>
        </p:nvSpPr>
        <p:spPr bwMode="auto">
          <a:xfrm>
            <a:off x="6324600" y="3211513"/>
            <a:ext cx="393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Leff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51" name="Rectangle 18"/>
          <p:cNvSpPr>
            <a:spLocks noChangeArrowheads="1"/>
          </p:cNvSpPr>
          <p:nvPr/>
        </p:nvSpPr>
        <p:spPr bwMode="auto">
          <a:xfrm>
            <a:off x="7175500" y="2590800"/>
            <a:ext cx="996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Gate oxide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52" name="Rectangle 19"/>
          <p:cNvSpPr>
            <a:spLocks noChangeArrowheads="1"/>
          </p:cNvSpPr>
          <p:nvPr/>
        </p:nvSpPr>
        <p:spPr bwMode="auto">
          <a:xfrm>
            <a:off x="6002338" y="2911475"/>
            <a:ext cx="1139825" cy="190500"/>
          </a:xfrm>
          <a:prstGeom prst="rect">
            <a:avLst/>
          </a:prstGeom>
          <a:solidFill>
            <a:srgbClr val="999999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3" name="Freeform 20"/>
          <p:cNvSpPr>
            <a:spLocks/>
          </p:cNvSpPr>
          <p:nvPr/>
        </p:nvSpPr>
        <p:spPr bwMode="auto">
          <a:xfrm>
            <a:off x="6002338" y="2724150"/>
            <a:ext cx="1139825" cy="187325"/>
          </a:xfrm>
          <a:custGeom>
            <a:avLst/>
            <a:gdLst>
              <a:gd name="T0" fmla="*/ 2147483647 w 970"/>
              <a:gd name="T1" fmla="*/ 0 h 159"/>
              <a:gd name="T2" fmla="*/ 2147483647 w 970"/>
              <a:gd name="T3" fmla="*/ 0 h 159"/>
              <a:gd name="T4" fmla="*/ 0 w 970"/>
              <a:gd name="T5" fmla="*/ 2147483647 h 159"/>
              <a:gd name="T6" fmla="*/ 2147483647 w 970"/>
              <a:gd name="T7" fmla="*/ 2147483647 h 159"/>
              <a:gd name="T8" fmla="*/ 2147483647 w 970"/>
              <a:gd name="T9" fmla="*/ 0 h 1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0"/>
              <a:gd name="T16" fmla="*/ 0 h 159"/>
              <a:gd name="T17" fmla="*/ 970 w 970"/>
              <a:gd name="T18" fmla="*/ 159 h 1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0" h="159">
                <a:moveTo>
                  <a:pt x="882" y="0"/>
                </a:moveTo>
                <a:lnTo>
                  <a:pt x="88" y="0"/>
                </a:lnTo>
                <a:lnTo>
                  <a:pt x="0" y="159"/>
                </a:lnTo>
                <a:lnTo>
                  <a:pt x="970" y="159"/>
                </a:lnTo>
                <a:lnTo>
                  <a:pt x="882" y="0"/>
                </a:lnTo>
                <a:close/>
              </a:path>
            </a:pathLst>
          </a:custGeom>
          <a:solidFill>
            <a:srgbClr val="FF0000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4" name="Line 21"/>
          <p:cNvSpPr>
            <a:spLocks noChangeShapeType="1"/>
          </p:cNvSpPr>
          <p:nvPr/>
        </p:nvSpPr>
        <p:spPr bwMode="auto">
          <a:xfrm>
            <a:off x="6292850" y="3179763"/>
            <a:ext cx="558800" cy="1587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5" name="Freeform 22"/>
          <p:cNvSpPr>
            <a:spLocks/>
          </p:cNvSpPr>
          <p:nvPr/>
        </p:nvSpPr>
        <p:spPr bwMode="auto">
          <a:xfrm>
            <a:off x="6826250" y="3148013"/>
            <a:ext cx="98425" cy="63500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5"/>
                  <a:pt x="19" y="6"/>
                </a:cubicBezTo>
                <a:cubicBezTo>
                  <a:pt x="16" y="7"/>
                  <a:pt x="13" y="7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6" name="Freeform 23"/>
          <p:cNvSpPr>
            <a:spLocks/>
          </p:cNvSpPr>
          <p:nvPr/>
        </p:nvSpPr>
        <p:spPr bwMode="auto">
          <a:xfrm>
            <a:off x="6215063" y="3148013"/>
            <a:ext cx="103187" cy="63500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20" y="12"/>
                  <a:pt x="20" y="12"/>
                  <a:pt x="20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7"/>
                  <a:pt x="4" y="7"/>
                  <a:pt x="0" y="6"/>
                </a:cubicBezTo>
                <a:cubicBezTo>
                  <a:pt x="4" y="5"/>
                  <a:pt x="7" y="4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7" name="Line 24"/>
          <p:cNvSpPr>
            <a:spLocks noChangeShapeType="1"/>
          </p:cNvSpPr>
          <p:nvPr/>
        </p:nvSpPr>
        <p:spPr bwMode="auto">
          <a:xfrm flipV="1">
            <a:off x="5894388" y="2962275"/>
            <a:ext cx="1587" cy="82550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8" name="Freeform 25"/>
          <p:cNvSpPr>
            <a:spLocks/>
          </p:cNvSpPr>
          <p:nvPr/>
        </p:nvSpPr>
        <p:spPr bwMode="auto">
          <a:xfrm>
            <a:off x="5873750" y="2911475"/>
            <a:ext cx="41275" cy="71438"/>
          </a:xfrm>
          <a:custGeom>
            <a:avLst/>
            <a:gdLst>
              <a:gd name="T0" fmla="*/ 2147483647 w 8"/>
              <a:gd name="T1" fmla="*/ 2147483647 h 14"/>
              <a:gd name="T2" fmla="*/ 0 w 8"/>
              <a:gd name="T3" fmla="*/ 2147483647 h 14"/>
              <a:gd name="T4" fmla="*/ 0 w 8"/>
              <a:gd name="T5" fmla="*/ 2147483647 h 14"/>
              <a:gd name="T6" fmla="*/ 2147483647 w 8"/>
              <a:gd name="T7" fmla="*/ 2147483647 h 14"/>
              <a:gd name="T8" fmla="*/ 2147483647 w 8"/>
              <a:gd name="T9" fmla="*/ 0 h 14"/>
              <a:gd name="T10" fmla="*/ 2147483647 w 8"/>
              <a:gd name="T11" fmla="*/ 2147483647 h 14"/>
              <a:gd name="T12" fmla="*/ 2147483647 w 8"/>
              <a:gd name="T13" fmla="*/ 2147483647 h 14"/>
              <a:gd name="T14" fmla="*/ 2147483647 w 8"/>
              <a:gd name="T15" fmla="*/ 2147483647 h 14"/>
              <a:gd name="T16" fmla="*/ 2147483647 w 8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4"/>
              <a:gd name="T29" fmla="*/ 8 w 8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4">
                <a:moveTo>
                  <a:pt x="4" y="12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3"/>
                  <a:pt x="4" y="0"/>
                </a:cubicBezTo>
                <a:cubicBezTo>
                  <a:pt x="5" y="3"/>
                  <a:pt x="5" y="5"/>
                  <a:pt x="6" y="7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4"/>
                  <a:pt x="8" y="14"/>
                  <a:pt x="8" y="14"/>
                </a:cubicBezTo>
                <a:lnTo>
                  <a:pt x="4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9" name="Freeform 26"/>
          <p:cNvSpPr>
            <a:spLocks/>
          </p:cNvSpPr>
          <p:nvPr/>
        </p:nvSpPr>
        <p:spPr bwMode="auto">
          <a:xfrm>
            <a:off x="5873750" y="3030538"/>
            <a:ext cx="41275" cy="71437"/>
          </a:xfrm>
          <a:custGeom>
            <a:avLst/>
            <a:gdLst>
              <a:gd name="T0" fmla="*/ 2147483647 w 8"/>
              <a:gd name="T1" fmla="*/ 2147483647 h 14"/>
              <a:gd name="T2" fmla="*/ 2147483647 w 8"/>
              <a:gd name="T3" fmla="*/ 0 h 14"/>
              <a:gd name="T4" fmla="*/ 2147483647 w 8"/>
              <a:gd name="T5" fmla="*/ 0 h 14"/>
              <a:gd name="T6" fmla="*/ 2147483647 w 8"/>
              <a:gd name="T7" fmla="*/ 2147483647 h 14"/>
              <a:gd name="T8" fmla="*/ 2147483647 w 8"/>
              <a:gd name="T9" fmla="*/ 2147483647 h 14"/>
              <a:gd name="T10" fmla="*/ 2147483647 w 8"/>
              <a:gd name="T11" fmla="*/ 2147483647 h 14"/>
              <a:gd name="T12" fmla="*/ 0 w 8"/>
              <a:gd name="T13" fmla="*/ 0 h 14"/>
              <a:gd name="T14" fmla="*/ 0 w 8"/>
              <a:gd name="T15" fmla="*/ 0 h 14"/>
              <a:gd name="T16" fmla="*/ 2147483647 w 8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4"/>
              <a:gd name="T29" fmla="*/ 8 w 8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4">
                <a:moveTo>
                  <a:pt x="4" y="2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7"/>
                  <a:pt x="6" y="7"/>
                  <a:pt x="6" y="7"/>
                </a:cubicBezTo>
                <a:cubicBezTo>
                  <a:pt x="5" y="9"/>
                  <a:pt x="5" y="11"/>
                  <a:pt x="4" y="14"/>
                </a:cubicBezTo>
                <a:cubicBezTo>
                  <a:pt x="4" y="11"/>
                  <a:pt x="3" y="9"/>
                  <a:pt x="3" y="7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60" name="Line 27"/>
          <p:cNvSpPr>
            <a:spLocks noChangeShapeType="1"/>
          </p:cNvSpPr>
          <p:nvPr/>
        </p:nvSpPr>
        <p:spPr bwMode="auto">
          <a:xfrm flipV="1">
            <a:off x="7054850" y="2859088"/>
            <a:ext cx="284163" cy="130175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61" name="Freeform 28"/>
          <p:cNvSpPr>
            <a:spLocks/>
          </p:cNvSpPr>
          <p:nvPr/>
        </p:nvSpPr>
        <p:spPr bwMode="auto">
          <a:xfrm>
            <a:off x="6988175" y="2947988"/>
            <a:ext cx="103188" cy="71437"/>
          </a:xfrm>
          <a:custGeom>
            <a:avLst/>
            <a:gdLst>
              <a:gd name="T0" fmla="*/ 2147483647 w 20"/>
              <a:gd name="T1" fmla="*/ 2147483647 h 14"/>
              <a:gd name="T2" fmla="*/ 2147483647 w 20"/>
              <a:gd name="T3" fmla="*/ 2147483647 h 14"/>
              <a:gd name="T4" fmla="*/ 2147483647 w 20"/>
              <a:gd name="T5" fmla="*/ 2147483647 h 14"/>
              <a:gd name="T6" fmla="*/ 2147483647 w 20"/>
              <a:gd name="T7" fmla="*/ 2147483647 h 14"/>
              <a:gd name="T8" fmla="*/ 0 w 20"/>
              <a:gd name="T9" fmla="*/ 2147483647 h 14"/>
              <a:gd name="T10" fmla="*/ 2147483647 w 20"/>
              <a:gd name="T11" fmla="*/ 2147483647 h 14"/>
              <a:gd name="T12" fmla="*/ 2147483647 w 20"/>
              <a:gd name="T13" fmla="*/ 0 h 14"/>
              <a:gd name="T14" fmla="*/ 2147483647 w 20"/>
              <a:gd name="T15" fmla="*/ 0 h 14"/>
              <a:gd name="T16" fmla="*/ 2147483647 w 20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4"/>
              <a:gd name="T29" fmla="*/ 20 w 20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4">
                <a:moveTo>
                  <a:pt x="15" y="7"/>
                </a:move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7" y="12"/>
                  <a:pt x="4" y="13"/>
                  <a:pt x="0" y="14"/>
                </a:cubicBezTo>
                <a:cubicBezTo>
                  <a:pt x="3" y="12"/>
                  <a:pt x="6" y="10"/>
                  <a:pt x="8" y="8"/>
                </a:cubicBezTo>
                <a:cubicBezTo>
                  <a:pt x="15" y="0"/>
                  <a:pt x="15" y="0"/>
                  <a:pt x="15" y="0"/>
                </a:cubicBezTo>
                <a:cubicBezTo>
                  <a:pt x="16" y="0"/>
                  <a:pt x="16" y="0"/>
                  <a:pt x="16" y="0"/>
                </a:cubicBezTo>
                <a:lnTo>
                  <a:pt x="15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63" name="Rectangle 44"/>
          <p:cNvSpPr>
            <a:spLocks noChangeArrowheads="1"/>
          </p:cNvSpPr>
          <p:nvPr/>
        </p:nvSpPr>
        <p:spPr bwMode="auto">
          <a:xfrm>
            <a:off x="3359150" y="4864100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L</a:t>
            </a:r>
          </a:p>
        </p:txBody>
      </p:sp>
      <p:sp>
        <p:nvSpPr>
          <p:cNvPr id="4164" name="Rectangle 45"/>
          <p:cNvSpPr>
            <a:spLocks noChangeArrowheads="1"/>
          </p:cNvSpPr>
          <p:nvPr/>
        </p:nvSpPr>
        <p:spPr bwMode="auto">
          <a:xfrm>
            <a:off x="3489325" y="4957763"/>
            <a:ext cx="841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/>
              <a:t>b</a:t>
            </a:r>
            <a:endParaRPr lang="en-US" sz="1800"/>
          </a:p>
        </p:txBody>
      </p:sp>
      <p:grpSp>
        <p:nvGrpSpPr>
          <p:cNvPr id="3" name="Group 73"/>
          <p:cNvGrpSpPr>
            <a:grpSpLocks/>
          </p:cNvGrpSpPr>
          <p:nvPr/>
        </p:nvGrpSpPr>
        <p:grpSpPr bwMode="auto">
          <a:xfrm>
            <a:off x="2133600" y="4267200"/>
            <a:ext cx="762000" cy="76200"/>
            <a:chOff x="1196" y="3106"/>
            <a:chExt cx="810" cy="45"/>
          </a:xfrm>
        </p:grpSpPr>
        <p:sp>
          <p:nvSpPr>
            <p:cNvPr id="4168" name="Line 33"/>
            <p:cNvSpPr>
              <a:spLocks noChangeShapeType="1"/>
            </p:cNvSpPr>
            <p:nvPr/>
          </p:nvSpPr>
          <p:spPr bwMode="auto">
            <a:xfrm>
              <a:off x="1247" y="3129"/>
              <a:ext cx="704" cy="1"/>
            </a:xfrm>
            <a:prstGeom prst="line">
              <a:avLst/>
            </a:prstGeom>
            <a:noFill/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69" name="Freeform 34"/>
            <p:cNvSpPr>
              <a:spLocks/>
            </p:cNvSpPr>
            <p:nvPr/>
          </p:nvSpPr>
          <p:spPr bwMode="auto">
            <a:xfrm>
              <a:off x="1932" y="3106"/>
              <a:ext cx="74" cy="45"/>
            </a:xfrm>
            <a:custGeom>
              <a:avLst/>
              <a:gdLst>
                <a:gd name="T0" fmla="*/ 10282 w 20"/>
                <a:gd name="T1" fmla="*/ 17029 h 12"/>
                <a:gd name="T2" fmla="*/ 0 w 20"/>
                <a:gd name="T3" fmla="*/ 0 h 12"/>
                <a:gd name="T4" fmla="*/ 0 w 20"/>
                <a:gd name="T5" fmla="*/ 0 h 12"/>
                <a:gd name="T6" fmla="*/ 25682 w 20"/>
                <a:gd name="T7" fmla="*/ 11066 h 12"/>
                <a:gd name="T8" fmla="*/ 51363 w 20"/>
                <a:gd name="T9" fmla="*/ 17029 h 12"/>
                <a:gd name="T10" fmla="*/ 25682 w 20"/>
                <a:gd name="T11" fmla="*/ 22148 h 12"/>
                <a:gd name="T12" fmla="*/ 0 w 20"/>
                <a:gd name="T13" fmla="*/ 33443 h 12"/>
                <a:gd name="T14" fmla="*/ 0 w 20"/>
                <a:gd name="T15" fmla="*/ 33443 h 12"/>
                <a:gd name="T16" fmla="*/ 10282 w 20"/>
                <a:gd name="T17" fmla="*/ 1702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2"/>
                <a:gd name="T29" fmla="*/ 20 w 20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2">
                  <a:moveTo>
                    <a:pt x="4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3" y="5"/>
                    <a:pt x="16" y="5"/>
                    <a:pt x="20" y="6"/>
                  </a:cubicBezTo>
                  <a:cubicBezTo>
                    <a:pt x="16" y="7"/>
                    <a:pt x="13" y="8"/>
                    <a:pt x="1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70" name="Freeform 35"/>
            <p:cNvSpPr>
              <a:spLocks/>
            </p:cNvSpPr>
            <p:nvPr/>
          </p:nvSpPr>
          <p:spPr bwMode="auto">
            <a:xfrm>
              <a:off x="1196" y="3106"/>
              <a:ext cx="70" cy="45"/>
            </a:xfrm>
            <a:custGeom>
              <a:avLst/>
              <a:gdLst>
                <a:gd name="T0" fmla="*/ 39959 w 19"/>
                <a:gd name="T1" fmla="*/ 17029 h 12"/>
                <a:gd name="T2" fmla="*/ 47559 w 19"/>
                <a:gd name="T3" fmla="*/ 33443 h 12"/>
                <a:gd name="T4" fmla="*/ 47559 w 19"/>
                <a:gd name="T5" fmla="*/ 33443 h 12"/>
                <a:gd name="T6" fmla="*/ 25056 w 19"/>
                <a:gd name="T7" fmla="*/ 22148 h 12"/>
                <a:gd name="T8" fmla="*/ 0 w 19"/>
                <a:gd name="T9" fmla="*/ 17029 h 12"/>
                <a:gd name="T10" fmla="*/ 25056 w 19"/>
                <a:gd name="T11" fmla="*/ 11066 h 12"/>
                <a:gd name="T12" fmla="*/ 47559 w 19"/>
                <a:gd name="T13" fmla="*/ 0 h 12"/>
                <a:gd name="T14" fmla="*/ 47559 w 19"/>
                <a:gd name="T15" fmla="*/ 0 h 12"/>
                <a:gd name="T16" fmla="*/ 39959 w 19"/>
                <a:gd name="T17" fmla="*/ 1702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6" y="8"/>
                    <a:pt x="3" y="7"/>
                    <a:pt x="0" y="6"/>
                  </a:cubicBezTo>
                  <a:cubicBezTo>
                    <a:pt x="3" y="5"/>
                    <a:pt x="6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66" name="Rectangle 51"/>
          <p:cNvSpPr>
            <a:spLocks noChangeArrowheads="1"/>
          </p:cNvSpPr>
          <p:nvPr/>
        </p:nvSpPr>
        <p:spPr bwMode="auto">
          <a:xfrm>
            <a:off x="2349500" y="4343400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Leff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78" name="Rectangle 19"/>
          <p:cNvSpPr>
            <a:spLocks noChangeArrowheads="1"/>
          </p:cNvSpPr>
          <p:nvPr/>
        </p:nvSpPr>
        <p:spPr bwMode="auto">
          <a:xfrm>
            <a:off x="614150" y="1555963"/>
            <a:ext cx="5349921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Due to thermal steps after implant, 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Times Ten Roman" pitchFamily="18" charset="0"/>
              </a:rPr>
              <a:t>t</a:t>
            </a:r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he drain and source areas move (lateral diffusion)</a:t>
            </a:r>
            <a:endParaRPr lang="en-US" sz="2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Espaço Reservado para Rodapé 2"/>
          <p:cNvSpPr txBox="1">
            <a:spLocks noGrp="1"/>
          </p:cNvSpPr>
          <p:nvPr/>
        </p:nvSpPr>
        <p:spPr bwMode="auto">
          <a:xfrm>
            <a:off x="76200" y="6400800"/>
            <a:ext cx="3810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/>
            <a:r>
              <a:rPr lang="en-US" altLang="en-US" sz="1000">
                <a:latin typeface="Arial" charset="0"/>
              </a:rPr>
              <a:t>Microelectronic Circuits - Fifth Edition    Sedra/Smith</a:t>
            </a:r>
          </a:p>
        </p:txBody>
      </p:sp>
      <p:sp>
        <p:nvSpPr>
          <p:cNvPr id="4100" name="Espaço Reservado para Número de Slide 3"/>
          <p:cNvSpPr txBox="1">
            <a:spLocks noGrp="1"/>
          </p:cNvSpPr>
          <p:nvPr/>
        </p:nvSpPr>
        <p:spPr bwMode="auto">
          <a:xfrm>
            <a:off x="6781800" y="64008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5941DC1A-F5EB-492F-BB54-8B0A00617791}" type="slidenum">
              <a:rPr lang="en-US" altLang="en-US" sz="1000">
                <a:latin typeface="Arial" charset="0"/>
              </a:rPr>
              <a:pPr/>
              <a:t>14</a:t>
            </a:fld>
            <a:endParaRPr lang="en-US" altLang="en-US" sz="1000">
              <a:latin typeface="Arial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Overlap Capacitance Models</a:t>
            </a:r>
          </a:p>
        </p:txBody>
      </p:sp>
      <p:pic>
        <p:nvPicPr>
          <p:cNvPr id="4102" name="Imagem 4" descr="overlap-ca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628775"/>
            <a:ext cx="7866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Freeform 30"/>
          <p:cNvSpPr>
            <a:spLocks/>
          </p:cNvSpPr>
          <p:nvPr/>
        </p:nvSpPr>
        <p:spPr bwMode="auto">
          <a:xfrm>
            <a:off x="1898650" y="3314700"/>
            <a:ext cx="1285875" cy="1930400"/>
          </a:xfrm>
          <a:custGeom>
            <a:avLst/>
            <a:gdLst>
              <a:gd name="T0" fmla="*/ 2147483647 w 974"/>
              <a:gd name="T1" fmla="*/ 0 h 1463"/>
              <a:gd name="T2" fmla="*/ 2147483647 w 974"/>
              <a:gd name="T3" fmla="*/ 2147483647 h 1463"/>
              <a:gd name="T4" fmla="*/ 0 w 974"/>
              <a:gd name="T5" fmla="*/ 2147483647 h 1463"/>
              <a:gd name="T6" fmla="*/ 0 w 974"/>
              <a:gd name="T7" fmla="*/ 0 h 1463"/>
              <a:gd name="T8" fmla="*/ 2147483647 w 974"/>
              <a:gd name="T9" fmla="*/ 2147483647 h 1463"/>
              <a:gd name="T10" fmla="*/ 2147483647 w 974"/>
              <a:gd name="T11" fmla="*/ 2147483647 h 1463"/>
              <a:gd name="T12" fmla="*/ 2147483647 w 974"/>
              <a:gd name="T13" fmla="*/ 2147483647 h 1463"/>
              <a:gd name="T14" fmla="*/ 2147483647 w 974"/>
              <a:gd name="T15" fmla="*/ 0 h 14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74"/>
              <a:gd name="T25" fmla="*/ 0 h 1463"/>
              <a:gd name="T26" fmla="*/ 974 w 974"/>
              <a:gd name="T27" fmla="*/ 1463 h 14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74" h="1463">
                <a:moveTo>
                  <a:pt x="974" y="0"/>
                </a:moveTo>
                <a:lnTo>
                  <a:pt x="974" y="1463"/>
                </a:lnTo>
                <a:lnTo>
                  <a:pt x="0" y="1463"/>
                </a:lnTo>
                <a:lnTo>
                  <a:pt x="0" y="0"/>
                </a:lnTo>
                <a:lnTo>
                  <a:pt x="273" y="185"/>
                </a:lnTo>
                <a:lnTo>
                  <a:pt x="379" y="22"/>
                </a:lnTo>
                <a:lnTo>
                  <a:pt x="687" y="172"/>
                </a:lnTo>
                <a:lnTo>
                  <a:pt x="974" y="0"/>
                </a:lnTo>
                <a:close/>
              </a:path>
            </a:pathLst>
          </a:custGeom>
          <a:solidFill>
            <a:srgbClr val="FF0000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4" name="Rectangle 31"/>
          <p:cNvSpPr>
            <a:spLocks noChangeArrowheads="1"/>
          </p:cNvSpPr>
          <p:nvPr/>
        </p:nvSpPr>
        <p:spPr bwMode="auto">
          <a:xfrm>
            <a:off x="1898650" y="3756025"/>
            <a:ext cx="249238" cy="1082675"/>
          </a:xfrm>
          <a:prstGeom prst="rect">
            <a:avLst/>
          </a:prstGeom>
          <a:solidFill>
            <a:srgbClr val="1FFF1F">
              <a:alpha val="36862"/>
            </a:srgbClr>
          </a:solidFill>
          <a:ln w="142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5" name="Rectangle 32"/>
          <p:cNvSpPr>
            <a:spLocks noChangeArrowheads="1"/>
          </p:cNvSpPr>
          <p:nvPr/>
        </p:nvSpPr>
        <p:spPr bwMode="auto">
          <a:xfrm>
            <a:off x="2927350" y="3756025"/>
            <a:ext cx="257175" cy="1082675"/>
          </a:xfrm>
          <a:prstGeom prst="rect">
            <a:avLst/>
          </a:prstGeom>
          <a:solidFill>
            <a:srgbClr val="1FFF1F">
              <a:alpha val="36078"/>
            </a:srgbClr>
          </a:solidFill>
          <a:ln w="142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4106" name="Group 9"/>
          <p:cNvGrpSpPr>
            <a:grpSpLocks/>
          </p:cNvGrpSpPr>
          <p:nvPr/>
        </p:nvGrpSpPr>
        <p:grpSpPr bwMode="auto">
          <a:xfrm>
            <a:off x="1898650" y="4930775"/>
            <a:ext cx="1285875" cy="71438"/>
            <a:chOff x="1196" y="3106"/>
            <a:chExt cx="810" cy="45"/>
          </a:xfrm>
        </p:grpSpPr>
        <p:sp>
          <p:nvSpPr>
            <p:cNvPr id="4171" name="Line 33"/>
            <p:cNvSpPr>
              <a:spLocks noChangeShapeType="1"/>
            </p:cNvSpPr>
            <p:nvPr/>
          </p:nvSpPr>
          <p:spPr bwMode="auto">
            <a:xfrm>
              <a:off x="1247" y="3129"/>
              <a:ext cx="704" cy="1"/>
            </a:xfrm>
            <a:prstGeom prst="line">
              <a:avLst/>
            </a:prstGeom>
            <a:noFill/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72" name="Freeform 34"/>
            <p:cNvSpPr>
              <a:spLocks/>
            </p:cNvSpPr>
            <p:nvPr/>
          </p:nvSpPr>
          <p:spPr bwMode="auto">
            <a:xfrm>
              <a:off x="1932" y="3106"/>
              <a:ext cx="74" cy="45"/>
            </a:xfrm>
            <a:custGeom>
              <a:avLst/>
              <a:gdLst>
                <a:gd name="T0" fmla="*/ 10282 w 20"/>
                <a:gd name="T1" fmla="*/ 17029 h 12"/>
                <a:gd name="T2" fmla="*/ 0 w 20"/>
                <a:gd name="T3" fmla="*/ 0 h 12"/>
                <a:gd name="T4" fmla="*/ 0 w 20"/>
                <a:gd name="T5" fmla="*/ 0 h 12"/>
                <a:gd name="T6" fmla="*/ 25682 w 20"/>
                <a:gd name="T7" fmla="*/ 11066 h 12"/>
                <a:gd name="T8" fmla="*/ 51363 w 20"/>
                <a:gd name="T9" fmla="*/ 17029 h 12"/>
                <a:gd name="T10" fmla="*/ 25682 w 20"/>
                <a:gd name="T11" fmla="*/ 22148 h 12"/>
                <a:gd name="T12" fmla="*/ 0 w 20"/>
                <a:gd name="T13" fmla="*/ 33443 h 12"/>
                <a:gd name="T14" fmla="*/ 0 w 20"/>
                <a:gd name="T15" fmla="*/ 33443 h 12"/>
                <a:gd name="T16" fmla="*/ 10282 w 20"/>
                <a:gd name="T17" fmla="*/ 1702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2"/>
                <a:gd name="T29" fmla="*/ 20 w 20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2">
                  <a:moveTo>
                    <a:pt x="4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3" y="5"/>
                    <a:pt x="16" y="5"/>
                    <a:pt x="20" y="6"/>
                  </a:cubicBezTo>
                  <a:cubicBezTo>
                    <a:pt x="16" y="7"/>
                    <a:pt x="13" y="8"/>
                    <a:pt x="1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73" name="Freeform 35"/>
            <p:cNvSpPr>
              <a:spLocks/>
            </p:cNvSpPr>
            <p:nvPr/>
          </p:nvSpPr>
          <p:spPr bwMode="auto">
            <a:xfrm>
              <a:off x="1196" y="3106"/>
              <a:ext cx="70" cy="45"/>
            </a:xfrm>
            <a:custGeom>
              <a:avLst/>
              <a:gdLst>
                <a:gd name="T0" fmla="*/ 39959 w 19"/>
                <a:gd name="T1" fmla="*/ 17029 h 12"/>
                <a:gd name="T2" fmla="*/ 47559 w 19"/>
                <a:gd name="T3" fmla="*/ 33443 h 12"/>
                <a:gd name="T4" fmla="*/ 47559 w 19"/>
                <a:gd name="T5" fmla="*/ 33443 h 12"/>
                <a:gd name="T6" fmla="*/ 25056 w 19"/>
                <a:gd name="T7" fmla="*/ 22148 h 12"/>
                <a:gd name="T8" fmla="*/ 0 w 19"/>
                <a:gd name="T9" fmla="*/ 17029 h 12"/>
                <a:gd name="T10" fmla="*/ 25056 w 19"/>
                <a:gd name="T11" fmla="*/ 11066 h 12"/>
                <a:gd name="T12" fmla="*/ 47559 w 19"/>
                <a:gd name="T13" fmla="*/ 0 h 12"/>
                <a:gd name="T14" fmla="*/ 47559 w 19"/>
                <a:gd name="T15" fmla="*/ 0 h 12"/>
                <a:gd name="T16" fmla="*/ 39959 w 19"/>
                <a:gd name="T17" fmla="*/ 1702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6" y="8"/>
                    <a:pt x="3" y="7"/>
                    <a:pt x="0" y="6"/>
                  </a:cubicBezTo>
                  <a:cubicBezTo>
                    <a:pt x="3" y="5"/>
                    <a:pt x="6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07" name="Line 36"/>
          <p:cNvSpPr>
            <a:spLocks noChangeShapeType="1"/>
          </p:cNvSpPr>
          <p:nvPr/>
        </p:nvSpPr>
        <p:spPr bwMode="auto">
          <a:xfrm>
            <a:off x="1979613" y="4338638"/>
            <a:ext cx="87312" cy="1587"/>
          </a:xfrm>
          <a:prstGeom prst="line">
            <a:avLst/>
          </a:prstGeom>
          <a:noFill/>
          <a:ln w="1428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8" name="Freeform 37"/>
          <p:cNvSpPr>
            <a:spLocks/>
          </p:cNvSpPr>
          <p:nvPr/>
        </p:nvSpPr>
        <p:spPr bwMode="auto">
          <a:xfrm>
            <a:off x="2038350" y="4303713"/>
            <a:ext cx="109538" cy="69850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5"/>
                  <a:pt x="16" y="5"/>
                  <a:pt x="19" y="6"/>
                </a:cubicBezTo>
                <a:cubicBezTo>
                  <a:pt x="16" y="7"/>
                  <a:pt x="13" y="8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09" name="Freeform 38"/>
          <p:cNvSpPr>
            <a:spLocks/>
          </p:cNvSpPr>
          <p:nvPr/>
        </p:nvSpPr>
        <p:spPr bwMode="auto">
          <a:xfrm>
            <a:off x="1898650" y="4303713"/>
            <a:ext cx="111125" cy="69850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5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0" name="Line 39"/>
          <p:cNvSpPr>
            <a:spLocks noChangeShapeType="1"/>
          </p:cNvSpPr>
          <p:nvPr/>
        </p:nvSpPr>
        <p:spPr bwMode="auto">
          <a:xfrm flipH="1" flipV="1">
            <a:off x="2066925" y="3168650"/>
            <a:ext cx="395288" cy="314325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1" name="Freeform 40"/>
          <p:cNvSpPr>
            <a:spLocks/>
          </p:cNvSpPr>
          <p:nvPr/>
        </p:nvSpPr>
        <p:spPr bwMode="auto">
          <a:xfrm>
            <a:off x="2422525" y="3436938"/>
            <a:ext cx="109538" cy="98425"/>
          </a:xfrm>
          <a:custGeom>
            <a:avLst/>
            <a:gdLst>
              <a:gd name="T0" fmla="*/ 2147483647 w 19"/>
              <a:gd name="T1" fmla="*/ 2147483647 h 17"/>
              <a:gd name="T2" fmla="*/ 2147483647 w 19"/>
              <a:gd name="T3" fmla="*/ 0 h 17"/>
              <a:gd name="T4" fmla="*/ 2147483647 w 19"/>
              <a:gd name="T5" fmla="*/ 0 h 17"/>
              <a:gd name="T6" fmla="*/ 2147483647 w 19"/>
              <a:gd name="T7" fmla="*/ 2147483647 h 17"/>
              <a:gd name="T8" fmla="*/ 2147483647 w 19"/>
              <a:gd name="T9" fmla="*/ 2147483647 h 17"/>
              <a:gd name="T10" fmla="*/ 2147483647 w 19"/>
              <a:gd name="T11" fmla="*/ 2147483647 h 17"/>
              <a:gd name="T12" fmla="*/ 0 w 19"/>
              <a:gd name="T13" fmla="*/ 2147483647 h 17"/>
              <a:gd name="T14" fmla="*/ 0 w 19"/>
              <a:gd name="T15" fmla="*/ 2147483647 h 17"/>
              <a:gd name="T16" fmla="*/ 2147483647 w 19"/>
              <a:gd name="T17" fmla="*/ 214748364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7"/>
              <a:gd name="T29" fmla="*/ 19 w 19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7">
                <a:moveTo>
                  <a:pt x="6" y="7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12" y="9"/>
                  <a:pt x="12" y="9"/>
                  <a:pt x="12" y="9"/>
                </a:cubicBezTo>
                <a:cubicBezTo>
                  <a:pt x="14" y="12"/>
                  <a:pt x="16" y="14"/>
                  <a:pt x="19" y="17"/>
                </a:cubicBezTo>
                <a:cubicBezTo>
                  <a:pt x="16" y="15"/>
                  <a:pt x="13" y="14"/>
                  <a:pt x="10" y="1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2" name="Line 41"/>
          <p:cNvSpPr>
            <a:spLocks noChangeShapeType="1"/>
          </p:cNvSpPr>
          <p:nvPr/>
        </p:nvSpPr>
        <p:spPr bwMode="auto">
          <a:xfrm flipV="1">
            <a:off x="3341688" y="4926013"/>
            <a:ext cx="0" cy="231775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3" name="Freeform 42"/>
          <p:cNvSpPr>
            <a:spLocks/>
          </p:cNvSpPr>
          <p:nvPr/>
        </p:nvSpPr>
        <p:spPr bwMode="auto">
          <a:xfrm>
            <a:off x="3305175" y="4838700"/>
            <a:ext cx="69850" cy="115888"/>
          </a:xfrm>
          <a:custGeom>
            <a:avLst/>
            <a:gdLst>
              <a:gd name="T0" fmla="*/ 2147483647 w 12"/>
              <a:gd name="T1" fmla="*/ 2147483647 h 20"/>
              <a:gd name="T2" fmla="*/ 2147483647 w 12"/>
              <a:gd name="T3" fmla="*/ 2147483647 h 20"/>
              <a:gd name="T4" fmla="*/ 0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6"/>
                </a:moveTo>
                <a:cubicBezTo>
                  <a:pt x="1" y="20"/>
                  <a:pt x="1" y="20"/>
                  <a:pt x="1" y="20"/>
                </a:cubicBezTo>
                <a:cubicBezTo>
                  <a:pt x="0" y="20"/>
                  <a:pt x="0" y="20"/>
                  <a:pt x="0" y="20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7"/>
                  <a:pt x="6" y="4"/>
                  <a:pt x="6" y="0"/>
                </a:cubicBezTo>
                <a:cubicBezTo>
                  <a:pt x="7" y="4"/>
                  <a:pt x="8" y="7"/>
                  <a:pt x="8" y="10"/>
                </a:cubicBezTo>
                <a:cubicBezTo>
                  <a:pt x="12" y="20"/>
                  <a:pt x="12" y="20"/>
                  <a:pt x="12" y="20"/>
                </a:cubicBezTo>
                <a:cubicBezTo>
                  <a:pt x="12" y="20"/>
                  <a:pt x="12" y="20"/>
                  <a:pt x="12" y="20"/>
                </a:cubicBezTo>
                <a:lnTo>
                  <a:pt x="6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4" name="Freeform 43"/>
          <p:cNvSpPr>
            <a:spLocks/>
          </p:cNvSpPr>
          <p:nvPr/>
        </p:nvSpPr>
        <p:spPr bwMode="auto">
          <a:xfrm>
            <a:off x="3305175" y="5129213"/>
            <a:ext cx="69850" cy="115887"/>
          </a:xfrm>
          <a:custGeom>
            <a:avLst/>
            <a:gdLst>
              <a:gd name="T0" fmla="*/ 2147483647 w 12"/>
              <a:gd name="T1" fmla="*/ 2147483647 h 20"/>
              <a:gd name="T2" fmla="*/ 2147483647 w 12"/>
              <a:gd name="T3" fmla="*/ 0 h 20"/>
              <a:gd name="T4" fmla="*/ 2147483647 w 12"/>
              <a:gd name="T5" fmla="*/ 2147483647 h 20"/>
              <a:gd name="T6" fmla="*/ 2147483647 w 12"/>
              <a:gd name="T7" fmla="*/ 2147483647 h 20"/>
              <a:gd name="T8" fmla="*/ 2147483647 w 12"/>
              <a:gd name="T9" fmla="*/ 2147483647 h 20"/>
              <a:gd name="T10" fmla="*/ 2147483647 w 12"/>
              <a:gd name="T11" fmla="*/ 2147483647 h 20"/>
              <a:gd name="T12" fmla="*/ 0 w 12"/>
              <a:gd name="T13" fmla="*/ 2147483647 h 20"/>
              <a:gd name="T14" fmla="*/ 2147483647 w 12"/>
              <a:gd name="T15" fmla="*/ 0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4"/>
                </a:moveTo>
                <a:cubicBezTo>
                  <a:pt x="12" y="0"/>
                  <a:pt x="12" y="0"/>
                  <a:pt x="12" y="0"/>
                </a:cubicBezTo>
                <a:cubicBezTo>
                  <a:pt x="12" y="1"/>
                  <a:pt x="12" y="1"/>
                  <a:pt x="12" y="1"/>
                </a:cubicBezTo>
                <a:cubicBezTo>
                  <a:pt x="8" y="10"/>
                  <a:pt x="8" y="10"/>
                  <a:pt x="8" y="10"/>
                </a:cubicBezTo>
                <a:cubicBezTo>
                  <a:pt x="8" y="13"/>
                  <a:pt x="7" y="16"/>
                  <a:pt x="6" y="20"/>
                </a:cubicBezTo>
                <a:cubicBezTo>
                  <a:pt x="6" y="16"/>
                  <a:pt x="5" y="13"/>
                  <a:pt x="4" y="10"/>
                </a:cubicBezTo>
                <a:cubicBezTo>
                  <a:pt x="0" y="1"/>
                  <a:pt x="0" y="1"/>
                  <a:pt x="0" y="1"/>
                </a:cubicBezTo>
                <a:cubicBezTo>
                  <a:pt x="1" y="0"/>
                  <a:pt x="1" y="0"/>
                  <a:pt x="1" y="0"/>
                </a:cubicBezTo>
                <a:lnTo>
                  <a:pt x="6" y="4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5" name="Rectangle 44"/>
          <p:cNvSpPr>
            <a:spLocks noChangeArrowheads="1"/>
          </p:cNvSpPr>
          <p:nvPr/>
        </p:nvSpPr>
        <p:spPr bwMode="auto">
          <a:xfrm>
            <a:off x="1893888" y="4357688"/>
            <a:ext cx="13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L</a:t>
            </a:r>
          </a:p>
        </p:txBody>
      </p:sp>
      <p:sp>
        <p:nvSpPr>
          <p:cNvPr id="4116" name="Rectangle 45"/>
          <p:cNvSpPr>
            <a:spLocks noChangeArrowheads="1"/>
          </p:cNvSpPr>
          <p:nvPr/>
        </p:nvSpPr>
        <p:spPr bwMode="auto">
          <a:xfrm>
            <a:off x="2024063" y="4449763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/>
              <a:t>d</a:t>
            </a:r>
            <a:endParaRPr lang="en-US" sz="1800"/>
          </a:p>
        </p:txBody>
      </p:sp>
      <p:sp>
        <p:nvSpPr>
          <p:cNvPr id="4117" name="Line 46"/>
          <p:cNvSpPr>
            <a:spLocks noChangeShapeType="1"/>
          </p:cNvSpPr>
          <p:nvPr/>
        </p:nvSpPr>
        <p:spPr bwMode="auto">
          <a:xfrm>
            <a:off x="3009900" y="4338638"/>
            <a:ext cx="87313" cy="1587"/>
          </a:xfrm>
          <a:prstGeom prst="line">
            <a:avLst/>
          </a:prstGeom>
          <a:noFill/>
          <a:ln w="14288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8" name="Freeform 47"/>
          <p:cNvSpPr>
            <a:spLocks/>
          </p:cNvSpPr>
          <p:nvPr/>
        </p:nvSpPr>
        <p:spPr bwMode="auto">
          <a:xfrm>
            <a:off x="3067050" y="4303713"/>
            <a:ext cx="117475" cy="69850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0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6" y="5"/>
                  <a:pt x="20" y="6"/>
                </a:cubicBezTo>
                <a:cubicBezTo>
                  <a:pt x="16" y="7"/>
                  <a:pt x="13" y="8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19" name="Freeform 48"/>
          <p:cNvSpPr>
            <a:spLocks/>
          </p:cNvSpPr>
          <p:nvPr/>
        </p:nvSpPr>
        <p:spPr bwMode="auto">
          <a:xfrm>
            <a:off x="2927350" y="4303713"/>
            <a:ext cx="111125" cy="69850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3" y="7"/>
                  <a:pt x="0" y="6"/>
                </a:cubicBezTo>
                <a:cubicBezTo>
                  <a:pt x="3" y="5"/>
                  <a:pt x="7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20" name="Rectangle 49"/>
          <p:cNvSpPr>
            <a:spLocks noChangeArrowheads="1"/>
          </p:cNvSpPr>
          <p:nvPr/>
        </p:nvSpPr>
        <p:spPr bwMode="auto">
          <a:xfrm>
            <a:off x="2924175" y="4357688"/>
            <a:ext cx="139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L</a:t>
            </a:r>
          </a:p>
        </p:txBody>
      </p:sp>
      <p:sp>
        <p:nvSpPr>
          <p:cNvPr id="4121" name="Rectangle 50"/>
          <p:cNvSpPr>
            <a:spLocks noChangeArrowheads="1"/>
          </p:cNvSpPr>
          <p:nvPr/>
        </p:nvSpPr>
        <p:spPr bwMode="auto">
          <a:xfrm>
            <a:off x="3055938" y="4449763"/>
            <a:ext cx="82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/>
              <a:t>d</a:t>
            </a:r>
            <a:endParaRPr lang="en-US" sz="1800"/>
          </a:p>
        </p:txBody>
      </p:sp>
      <p:sp>
        <p:nvSpPr>
          <p:cNvPr id="4122" name="Rectangle 51"/>
          <p:cNvSpPr>
            <a:spLocks noChangeArrowheads="1"/>
          </p:cNvSpPr>
          <p:nvPr/>
        </p:nvSpPr>
        <p:spPr bwMode="auto">
          <a:xfrm>
            <a:off x="2479675" y="4953000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L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23" name="Rectangle 53"/>
          <p:cNvSpPr>
            <a:spLocks noChangeArrowheads="1"/>
          </p:cNvSpPr>
          <p:nvPr/>
        </p:nvSpPr>
        <p:spPr bwMode="auto">
          <a:xfrm>
            <a:off x="1436688" y="2924175"/>
            <a:ext cx="13192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Polysilicon</a:t>
            </a:r>
            <a:r>
              <a:rPr lang="en-US" sz="1800">
                <a:solidFill>
                  <a:srgbClr val="000082"/>
                </a:solidFill>
              </a:rPr>
              <a:t> </a:t>
            </a:r>
            <a:r>
              <a:rPr lang="en-US" sz="1800"/>
              <a:t>gate</a:t>
            </a:r>
          </a:p>
        </p:txBody>
      </p:sp>
      <p:sp>
        <p:nvSpPr>
          <p:cNvPr id="4124" name="Rectangle 54"/>
          <p:cNvSpPr>
            <a:spLocks noChangeArrowheads="1"/>
          </p:cNvSpPr>
          <p:nvPr/>
        </p:nvSpPr>
        <p:spPr bwMode="auto">
          <a:xfrm>
            <a:off x="2035175" y="5348288"/>
            <a:ext cx="812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82"/>
                </a:solidFill>
              </a:rPr>
              <a:t>Top view</a:t>
            </a:r>
          </a:p>
        </p:txBody>
      </p:sp>
      <p:sp>
        <p:nvSpPr>
          <p:cNvPr id="4125" name="Rectangle 55"/>
          <p:cNvSpPr>
            <a:spLocks noChangeArrowheads="1"/>
          </p:cNvSpPr>
          <p:nvPr/>
        </p:nvSpPr>
        <p:spPr bwMode="auto">
          <a:xfrm>
            <a:off x="3532188" y="5186363"/>
            <a:ext cx="8239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Gate-bulk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26" name="Rectangle 56"/>
          <p:cNvSpPr>
            <a:spLocks noChangeArrowheads="1"/>
          </p:cNvSpPr>
          <p:nvPr/>
        </p:nvSpPr>
        <p:spPr bwMode="auto">
          <a:xfrm>
            <a:off x="3589338" y="5397500"/>
            <a:ext cx="622300" cy="227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overlap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27" name="Rectangle 57"/>
          <p:cNvSpPr>
            <a:spLocks noChangeArrowheads="1"/>
          </p:cNvSpPr>
          <p:nvPr/>
        </p:nvSpPr>
        <p:spPr bwMode="auto">
          <a:xfrm>
            <a:off x="827088" y="3756025"/>
            <a:ext cx="1071562" cy="108267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28" name="Rectangle 58"/>
          <p:cNvSpPr>
            <a:spLocks noChangeArrowheads="1"/>
          </p:cNvSpPr>
          <p:nvPr/>
        </p:nvSpPr>
        <p:spPr bwMode="auto">
          <a:xfrm>
            <a:off x="3184525" y="3756025"/>
            <a:ext cx="1063625" cy="108267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29" name="Line 59"/>
          <p:cNvSpPr>
            <a:spLocks noChangeShapeType="1"/>
          </p:cNvSpPr>
          <p:nvPr/>
        </p:nvSpPr>
        <p:spPr bwMode="auto">
          <a:xfrm flipV="1">
            <a:off x="3341688" y="3838575"/>
            <a:ext cx="0" cy="919163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30" name="Freeform 60"/>
          <p:cNvSpPr>
            <a:spLocks/>
          </p:cNvSpPr>
          <p:nvPr/>
        </p:nvSpPr>
        <p:spPr bwMode="auto">
          <a:xfrm>
            <a:off x="3305175" y="3756025"/>
            <a:ext cx="69850" cy="111125"/>
          </a:xfrm>
          <a:custGeom>
            <a:avLst/>
            <a:gdLst>
              <a:gd name="T0" fmla="*/ 2147483647 w 12"/>
              <a:gd name="T1" fmla="*/ 2147483647 h 19"/>
              <a:gd name="T2" fmla="*/ 2147483647 w 12"/>
              <a:gd name="T3" fmla="*/ 2147483647 h 19"/>
              <a:gd name="T4" fmla="*/ 0 w 12"/>
              <a:gd name="T5" fmla="*/ 2147483647 h 19"/>
              <a:gd name="T6" fmla="*/ 2147483647 w 12"/>
              <a:gd name="T7" fmla="*/ 2147483647 h 19"/>
              <a:gd name="T8" fmla="*/ 2147483647 w 12"/>
              <a:gd name="T9" fmla="*/ 0 h 19"/>
              <a:gd name="T10" fmla="*/ 2147483647 w 12"/>
              <a:gd name="T11" fmla="*/ 2147483647 h 19"/>
              <a:gd name="T12" fmla="*/ 2147483647 w 12"/>
              <a:gd name="T13" fmla="*/ 2147483647 h 19"/>
              <a:gd name="T14" fmla="*/ 2147483647 w 12"/>
              <a:gd name="T15" fmla="*/ 2147483647 h 19"/>
              <a:gd name="T16" fmla="*/ 2147483647 w 12"/>
              <a:gd name="T17" fmla="*/ 2147483647 h 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19"/>
              <a:gd name="T29" fmla="*/ 12 w 12"/>
              <a:gd name="T30" fmla="*/ 19 h 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19">
                <a:moveTo>
                  <a:pt x="6" y="16"/>
                </a:moveTo>
                <a:cubicBezTo>
                  <a:pt x="1" y="19"/>
                  <a:pt x="1" y="19"/>
                  <a:pt x="1" y="19"/>
                </a:cubicBezTo>
                <a:cubicBezTo>
                  <a:pt x="0" y="19"/>
                  <a:pt x="0" y="19"/>
                  <a:pt x="0" y="19"/>
                </a:cubicBezTo>
                <a:cubicBezTo>
                  <a:pt x="4" y="10"/>
                  <a:pt x="4" y="10"/>
                  <a:pt x="4" y="10"/>
                </a:cubicBezTo>
                <a:cubicBezTo>
                  <a:pt x="5" y="7"/>
                  <a:pt x="6" y="3"/>
                  <a:pt x="6" y="0"/>
                </a:cubicBezTo>
                <a:cubicBezTo>
                  <a:pt x="7" y="3"/>
                  <a:pt x="8" y="7"/>
                  <a:pt x="8" y="10"/>
                </a:cubicBezTo>
                <a:cubicBezTo>
                  <a:pt x="12" y="19"/>
                  <a:pt x="12" y="19"/>
                  <a:pt x="12" y="19"/>
                </a:cubicBezTo>
                <a:cubicBezTo>
                  <a:pt x="12" y="19"/>
                  <a:pt x="12" y="19"/>
                  <a:pt x="12" y="19"/>
                </a:cubicBezTo>
                <a:lnTo>
                  <a:pt x="6" y="1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31" name="Freeform 61"/>
          <p:cNvSpPr>
            <a:spLocks/>
          </p:cNvSpPr>
          <p:nvPr/>
        </p:nvSpPr>
        <p:spPr bwMode="auto">
          <a:xfrm>
            <a:off x="3305175" y="4727575"/>
            <a:ext cx="69850" cy="111125"/>
          </a:xfrm>
          <a:custGeom>
            <a:avLst/>
            <a:gdLst>
              <a:gd name="T0" fmla="*/ 2147483647 w 12"/>
              <a:gd name="T1" fmla="*/ 2147483647 h 19"/>
              <a:gd name="T2" fmla="*/ 2147483647 w 12"/>
              <a:gd name="T3" fmla="*/ 0 h 19"/>
              <a:gd name="T4" fmla="*/ 2147483647 w 12"/>
              <a:gd name="T5" fmla="*/ 0 h 19"/>
              <a:gd name="T6" fmla="*/ 2147483647 w 12"/>
              <a:gd name="T7" fmla="*/ 2147483647 h 19"/>
              <a:gd name="T8" fmla="*/ 2147483647 w 12"/>
              <a:gd name="T9" fmla="*/ 2147483647 h 19"/>
              <a:gd name="T10" fmla="*/ 2147483647 w 12"/>
              <a:gd name="T11" fmla="*/ 2147483647 h 19"/>
              <a:gd name="T12" fmla="*/ 0 w 12"/>
              <a:gd name="T13" fmla="*/ 0 h 19"/>
              <a:gd name="T14" fmla="*/ 2147483647 w 12"/>
              <a:gd name="T15" fmla="*/ 0 h 19"/>
              <a:gd name="T16" fmla="*/ 2147483647 w 12"/>
              <a:gd name="T17" fmla="*/ 2147483647 h 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19"/>
              <a:gd name="T29" fmla="*/ 12 w 12"/>
              <a:gd name="T30" fmla="*/ 19 h 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19">
                <a:moveTo>
                  <a:pt x="6" y="3"/>
                </a:moveTo>
                <a:cubicBezTo>
                  <a:pt x="12" y="0"/>
                  <a:pt x="12" y="0"/>
                  <a:pt x="12" y="0"/>
                </a:cubicBezTo>
                <a:cubicBezTo>
                  <a:pt x="12" y="0"/>
                  <a:pt x="12" y="0"/>
                  <a:pt x="12" y="0"/>
                </a:cubicBezTo>
                <a:cubicBezTo>
                  <a:pt x="8" y="9"/>
                  <a:pt x="8" y="9"/>
                  <a:pt x="8" y="9"/>
                </a:cubicBezTo>
                <a:cubicBezTo>
                  <a:pt x="8" y="13"/>
                  <a:pt x="7" y="16"/>
                  <a:pt x="6" y="19"/>
                </a:cubicBezTo>
                <a:cubicBezTo>
                  <a:pt x="6" y="16"/>
                  <a:pt x="5" y="13"/>
                  <a:pt x="4" y="9"/>
                </a:cubicBezTo>
                <a:cubicBezTo>
                  <a:pt x="0" y="0"/>
                  <a:pt x="0" y="0"/>
                  <a:pt x="0" y="0"/>
                </a:cubicBezTo>
                <a:cubicBezTo>
                  <a:pt x="1" y="0"/>
                  <a:pt x="1" y="0"/>
                  <a:pt x="1" y="0"/>
                </a:cubicBezTo>
                <a:lnTo>
                  <a:pt x="6" y="3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32" name="Rectangle 62"/>
          <p:cNvSpPr>
            <a:spLocks noChangeArrowheads="1"/>
          </p:cNvSpPr>
          <p:nvPr/>
        </p:nvSpPr>
        <p:spPr bwMode="auto">
          <a:xfrm>
            <a:off x="908050" y="3997325"/>
            <a:ext cx="6016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Source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3" name="Rectangle 63"/>
          <p:cNvSpPr>
            <a:spLocks noChangeArrowheads="1"/>
          </p:cNvSpPr>
          <p:nvPr/>
        </p:nvSpPr>
        <p:spPr bwMode="auto">
          <a:xfrm>
            <a:off x="1077913" y="4413250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4" name="Rectangle 64"/>
          <p:cNvSpPr>
            <a:spLocks noChangeArrowheads="1"/>
          </p:cNvSpPr>
          <p:nvPr/>
        </p:nvSpPr>
        <p:spPr bwMode="auto">
          <a:xfrm>
            <a:off x="1181100" y="4411663"/>
            <a:ext cx="80963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5" name="Rectangle 65"/>
          <p:cNvSpPr>
            <a:spLocks noChangeArrowheads="1"/>
          </p:cNvSpPr>
          <p:nvPr/>
        </p:nvSpPr>
        <p:spPr bwMode="auto">
          <a:xfrm>
            <a:off x="3678238" y="3997325"/>
            <a:ext cx="4556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Drain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6" name="Rectangle 66"/>
          <p:cNvSpPr>
            <a:spLocks noChangeArrowheads="1"/>
          </p:cNvSpPr>
          <p:nvPr/>
        </p:nvSpPr>
        <p:spPr bwMode="auto">
          <a:xfrm>
            <a:off x="3805238" y="4413250"/>
            <a:ext cx="10636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7" name="Rectangle 67"/>
          <p:cNvSpPr>
            <a:spLocks noChangeArrowheads="1"/>
          </p:cNvSpPr>
          <p:nvPr/>
        </p:nvSpPr>
        <p:spPr bwMode="auto">
          <a:xfrm>
            <a:off x="3910013" y="4411663"/>
            <a:ext cx="80962" cy="16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8" name="Rectangle 68"/>
          <p:cNvSpPr>
            <a:spLocks noChangeArrowheads="1"/>
          </p:cNvSpPr>
          <p:nvPr/>
        </p:nvSpPr>
        <p:spPr bwMode="auto">
          <a:xfrm>
            <a:off x="3413125" y="4187825"/>
            <a:ext cx="1793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W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39" name="Freeform 6"/>
          <p:cNvSpPr>
            <a:spLocks/>
          </p:cNvSpPr>
          <p:nvPr/>
        </p:nvSpPr>
        <p:spPr bwMode="auto">
          <a:xfrm>
            <a:off x="5040313" y="3101975"/>
            <a:ext cx="1185862" cy="425450"/>
          </a:xfrm>
          <a:custGeom>
            <a:avLst/>
            <a:gdLst>
              <a:gd name="T0" fmla="*/ 0 w 229"/>
              <a:gd name="T1" fmla="*/ 0 h 82"/>
              <a:gd name="T2" fmla="*/ 2147483647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0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0" y="0"/>
                </a:moveTo>
                <a:cubicBezTo>
                  <a:pt x="229" y="0"/>
                  <a:pt x="229" y="0"/>
                  <a:pt x="229" y="0"/>
                </a:cubicBezTo>
                <a:cubicBezTo>
                  <a:pt x="229" y="0"/>
                  <a:pt x="224" y="43"/>
                  <a:pt x="224" y="45"/>
                </a:cubicBezTo>
                <a:cubicBezTo>
                  <a:pt x="224" y="45"/>
                  <a:pt x="220" y="65"/>
                  <a:pt x="195" y="75"/>
                </a:cubicBezTo>
                <a:cubicBezTo>
                  <a:pt x="132" y="82"/>
                  <a:pt x="132" y="82"/>
                  <a:pt x="132" y="82"/>
                </a:cubicBezTo>
                <a:cubicBezTo>
                  <a:pt x="0" y="82"/>
                  <a:pt x="0" y="82"/>
                  <a:pt x="0" y="82"/>
                </a:cubicBezTo>
              </a:path>
            </a:pathLst>
          </a:custGeom>
          <a:solidFill>
            <a:schemeClr val="hlink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40" name="Freeform 7"/>
          <p:cNvSpPr>
            <a:spLocks/>
          </p:cNvSpPr>
          <p:nvPr/>
        </p:nvSpPr>
        <p:spPr bwMode="auto">
          <a:xfrm>
            <a:off x="5040313" y="3101975"/>
            <a:ext cx="1185862" cy="425450"/>
          </a:xfrm>
          <a:custGeom>
            <a:avLst/>
            <a:gdLst>
              <a:gd name="T0" fmla="*/ 0 w 229"/>
              <a:gd name="T1" fmla="*/ 0 h 82"/>
              <a:gd name="T2" fmla="*/ 2147483647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0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0" y="0"/>
                </a:moveTo>
                <a:cubicBezTo>
                  <a:pt x="229" y="0"/>
                  <a:pt x="229" y="0"/>
                  <a:pt x="229" y="0"/>
                </a:cubicBezTo>
                <a:cubicBezTo>
                  <a:pt x="229" y="0"/>
                  <a:pt x="224" y="43"/>
                  <a:pt x="224" y="45"/>
                </a:cubicBezTo>
                <a:cubicBezTo>
                  <a:pt x="224" y="45"/>
                  <a:pt x="220" y="65"/>
                  <a:pt x="195" y="75"/>
                </a:cubicBezTo>
                <a:cubicBezTo>
                  <a:pt x="132" y="82"/>
                  <a:pt x="132" y="82"/>
                  <a:pt x="132" y="82"/>
                </a:cubicBezTo>
                <a:cubicBezTo>
                  <a:pt x="0" y="82"/>
                  <a:pt x="0" y="82"/>
                  <a:pt x="0" y="82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41" name="Freeform 8"/>
          <p:cNvSpPr>
            <a:spLocks/>
          </p:cNvSpPr>
          <p:nvPr/>
        </p:nvSpPr>
        <p:spPr bwMode="auto">
          <a:xfrm>
            <a:off x="6915150" y="3101975"/>
            <a:ext cx="1185863" cy="425450"/>
          </a:xfrm>
          <a:custGeom>
            <a:avLst/>
            <a:gdLst>
              <a:gd name="T0" fmla="*/ 2147483647 w 229"/>
              <a:gd name="T1" fmla="*/ 0 h 82"/>
              <a:gd name="T2" fmla="*/ 0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2147483647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2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5" y="43"/>
                  <a:pt x="5" y="45"/>
                </a:cubicBezTo>
                <a:cubicBezTo>
                  <a:pt x="5" y="45"/>
                  <a:pt x="10" y="65"/>
                  <a:pt x="34" y="75"/>
                </a:cubicBezTo>
                <a:cubicBezTo>
                  <a:pt x="97" y="82"/>
                  <a:pt x="97" y="82"/>
                  <a:pt x="97" y="82"/>
                </a:cubicBezTo>
                <a:cubicBezTo>
                  <a:pt x="229" y="82"/>
                  <a:pt x="229" y="82"/>
                  <a:pt x="229" y="82"/>
                </a:cubicBezTo>
              </a:path>
            </a:pathLst>
          </a:custGeom>
          <a:solidFill>
            <a:schemeClr val="hlink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42" name="Freeform 9"/>
          <p:cNvSpPr>
            <a:spLocks/>
          </p:cNvSpPr>
          <p:nvPr/>
        </p:nvSpPr>
        <p:spPr bwMode="auto">
          <a:xfrm>
            <a:off x="6915150" y="3101975"/>
            <a:ext cx="1185863" cy="425450"/>
          </a:xfrm>
          <a:custGeom>
            <a:avLst/>
            <a:gdLst>
              <a:gd name="T0" fmla="*/ 2147483647 w 229"/>
              <a:gd name="T1" fmla="*/ 0 h 82"/>
              <a:gd name="T2" fmla="*/ 0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2147483647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2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5" y="43"/>
                  <a:pt x="5" y="45"/>
                </a:cubicBezTo>
                <a:cubicBezTo>
                  <a:pt x="5" y="45"/>
                  <a:pt x="10" y="65"/>
                  <a:pt x="34" y="75"/>
                </a:cubicBezTo>
                <a:cubicBezTo>
                  <a:pt x="97" y="82"/>
                  <a:pt x="97" y="82"/>
                  <a:pt x="97" y="82"/>
                </a:cubicBezTo>
                <a:cubicBezTo>
                  <a:pt x="229" y="82"/>
                  <a:pt x="229" y="82"/>
                  <a:pt x="229" y="82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43" name="Rectangle 10"/>
          <p:cNvSpPr>
            <a:spLocks noChangeArrowheads="1"/>
          </p:cNvSpPr>
          <p:nvPr/>
        </p:nvSpPr>
        <p:spPr bwMode="auto">
          <a:xfrm>
            <a:off x="5599113" y="2771775"/>
            <a:ext cx="63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4" name="Rectangle 11"/>
          <p:cNvSpPr>
            <a:spLocks noChangeArrowheads="1"/>
          </p:cNvSpPr>
          <p:nvPr/>
        </p:nvSpPr>
        <p:spPr bwMode="auto">
          <a:xfrm>
            <a:off x="5667375" y="2852738"/>
            <a:ext cx="165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ox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5" name="Rectangle 12"/>
          <p:cNvSpPr>
            <a:spLocks noChangeArrowheads="1"/>
          </p:cNvSpPr>
          <p:nvPr/>
        </p:nvSpPr>
        <p:spPr bwMode="auto">
          <a:xfrm>
            <a:off x="5360988" y="3186113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6" name="Rectangle 13"/>
          <p:cNvSpPr>
            <a:spLocks noChangeArrowheads="1"/>
          </p:cNvSpPr>
          <p:nvPr/>
        </p:nvSpPr>
        <p:spPr bwMode="auto">
          <a:xfrm>
            <a:off x="5451475" y="3179763"/>
            <a:ext cx="936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7" name="Rectangle 14"/>
          <p:cNvSpPr>
            <a:spLocks noChangeArrowheads="1"/>
          </p:cNvSpPr>
          <p:nvPr/>
        </p:nvSpPr>
        <p:spPr bwMode="auto">
          <a:xfrm>
            <a:off x="7469188" y="3186113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8" name="Rectangle 15"/>
          <p:cNvSpPr>
            <a:spLocks noChangeArrowheads="1"/>
          </p:cNvSpPr>
          <p:nvPr/>
        </p:nvSpPr>
        <p:spPr bwMode="auto">
          <a:xfrm>
            <a:off x="7559675" y="3179763"/>
            <a:ext cx="936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49" name="Rectangle 16"/>
          <p:cNvSpPr>
            <a:spLocks noChangeArrowheads="1"/>
          </p:cNvSpPr>
          <p:nvPr/>
        </p:nvSpPr>
        <p:spPr bwMode="auto">
          <a:xfrm>
            <a:off x="5816600" y="3617913"/>
            <a:ext cx="1289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82"/>
                </a:solidFill>
              </a:rPr>
              <a:t>Cross section</a:t>
            </a:r>
          </a:p>
        </p:txBody>
      </p:sp>
      <p:sp>
        <p:nvSpPr>
          <p:cNvPr id="4150" name="Rectangle 17"/>
          <p:cNvSpPr>
            <a:spLocks noChangeArrowheads="1"/>
          </p:cNvSpPr>
          <p:nvPr/>
        </p:nvSpPr>
        <p:spPr bwMode="auto">
          <a:xfrm>
            <a:off x="6324600" y="3211513"/>
            <a:ext cx="393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Leff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51" name="Rectangle 18"/>
          <p:cNvSpPr>
            <a:spLocks noChangeArrowheads="1"/>
          </p:cNvSpPr>
          <p:nvPr/>
        </p:nvSpPr>
        <p:spPr bwMode="auto">
          <a:xfrm>
            <a:off x="7175500" y="2590800"/>
            <a:ext cx="996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Gate oxide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4152" name="Rectangle 19"/>
          <p:cNvSpPr>
            <a:spLocks noChangeArrowheads="1"/>
          </p:cNvSpPr>
          <p:nvPr/>
        </p:nvSpPr>
        <p:spPr bwMode="auto">
          <a:xfrm>
            <a:off x="6002338" y="2911475"/>
            <a:ext cx="1139825" cy="190500"/>
          </a:xfrm>
          <a:prstGeom prst="rect">
            <a:avLst/>
          </a:prstGeom>
          <a:solidFill>
            <a:srgbClr val="999999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3" name="Freeform 20"/>
          <p:cNvSpPr>
            <a:spLocks/>
          </p:cNvSpPr>
          <p:nvPr/>
        </p:nvSpPr>
        <p:spPr bwMode="auto">
          <a:xfrm>
            <a:off x="6002338" y="2724150"/>
            <a:ext cx="1139825" cy="187325"/>
          </a:xfrm>
          <a:custGeom>
            <a:avLst/>
            <a:gdLst>
              <a:gd name="T0" fmla="*/ 2147483647 w 970"/>
              <a:gd name="T1" fmla="*/ 0 h 159"/>
              <a:gd name="T2" fmla="*/ 2147483647 w 970"/>
              <a:gd name="T3" fmla="*/ 0 h 159"/>
              <a:gd name="T4" fmla="*/ 0 w 970"/>
              <a:gd name="T5" fmla="*/ 2147483647 h 159"/>
              <a:gd name="T6" fmla="*/ 2147483647 w 970"/>
              <a:gd name="T7" fmla="*/ 2147483647 h 159"/>
              <a:gd name="T8" fmla="*/ 2147483647 w 970"/>
              <a:gd name="T9" fmla="*/ 0 h 1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0"/>
              <a:gd name="T16" fmla="*/ 0 h 159"/>
              <a:gd name="T17" fmla="*/ 970 w 970"/>
              <a:gd name="T18" fmla="*/ 159 h 1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0" h="159">
                <a:moveTo>
                  <a:pt x="882" y="0"/>
                </a:moveTo>
                <a:lnTo>
                  <a:pt x="88" y="0"/>
                </a:lnTo>
                <a:lnTo>
                  <a:pt x="0" y="159"/>
                </a:lnTo>
                <a:lnTo>
                  <a:pt x="970" y="159"/>
                </a:lnTo>
                <a:lnTo>
                  <a:pt x="882" y="0"/>
                </a:lnTo>
                <a:close/>
              </a:path>
            </a:pathLst>
          </a:custGeom>
          <a:solidFill>
            <a:srgbClr val="FF0000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4" name="Line 21"/>
          <p:cNvSpPr>
            <a:spLocks noChangeShapeType="1"/>
          </p:cNvSpPr>
          <p:nvPr/>
        </p:nvSpPr>
        <p:spPr bwMode="auto">
          <a:xfrm>
            <a:off x="6292850" y="3179763"/>
            <a:ext cx="558800" cy="1587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5" name="Freeform 22"/>
          <p:cNvSpPr>
            <a:spLocks/>
          </p:cNvSpPr>
          <p:nvPr/>
        </p:nvSpPr>
        <p:spPr bwMode="auto">
          <a:xfrm>
            <a:off x="6826250" y="3148013"/>
            <a:ext cx="98425" cy="63500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5"/>
                  <a:pt x="19" y="6"/>
                </a:cubicBezTo>
                <a:cubicBezTo>
                  <a:pt x="16" y="7"/>
                  <a:pt x="13" y="7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6" name="Freeform 23"/>
          <p:cNvSpPr>
            <a:spLocks/>
          </p:cNvSpPr>
          <p:nvPr/>
        </p:nvSpPr>
        <p:spPr bwMode="auto">
          <a:xfrm>
            <a:off x="6215063" y="3148013"/>
            <a:ext cx="103187" cy="63500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20" y="12"/>
                  <a:pt x="20" y="12"/>
                  <a:pt x="20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7"/>
                  <a:pt x="4" y="7"/>
                  <a:pt x="0" y="6"/>
                </a:cubicBezTo>
                <a:cubicBezTo>
                  <a:pt x="4" y="5"/>
                  <a:pt x="7" y="4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7" name="Line 24"/>
          <p:cNvSpPr>
            <a:spLocks noChangeShapeType="1"/>
          </p:cNvSpPr>
          <p:nvPr/>
        </p:nvSpPr>
        <p:spPr bwMode="auto">
          <a:xfrm flipV="1">
            <a:off x="5894388" y="2962275"/>
            <a:ext cx="1587" cy="82550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8" name="Freeform 25"/>
          <p:cNvSpPr>
            <a:spLocks/>
          </p:cNvSpPr>
          <p:nvPr/>
        </p:nvSpPr>
        <p:spPr bwMode="auto">
          <a:xfrm>
            <a:off x="5873750" y="2911475"/>
            <a:ext cx="41275" cy="71438"/>
          </a:xfrm>
          <a:custGeom>
            <a:avLst/>
            <a:gdLst>
              <a:gd name="T0" fmla="*/ 2147483647 w 8"/>
              <a:gd name="T1" fmla="*/ 2147483647 h 14"/>
              <a:gd name="T2" fmla="*/ 0 w 8"/>
              <a:gd name="T3" fmla="*/ 2147483647 h 14"/>
              <a:gd name="T4" fmla="*/ 0 w 8"/>
              <a:gd name="T5" fmla="*/ 2147483647 h 14"/>
              <a:gd name="T6" fmla="*/ 2147483647 w 8"/>
              <a:gd name="T7" fmla="*/ 2147483647 h 14"/>
              <a:gd name="T8" fmla="*/ 2147483647 w 8"/>
              <a:gd name="T9" fmla="*/ 0 h 14"/>
              <a:gd name="T10" fmla="*/ 2147483647 w 8"/>
              <a:gd name="T11" fmla="*/ 2147483647 h 14"/>
              <a:gd name="T12" fmla="*/ 2147483647 w 8"/>
              <a:gd name="T13" fmla="*/ 2147483647 h 14"/>
              <a:gd name="T14" fmla="*/ 2147483647 w 8"/>
              <a:gd name="T15" fmla="*/ 2147483647 h 14"/>
              <a:gd name="T16" fmla="*/ 2147483647 w 8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4"/>
              <a:gd name="T29" fmla="*/ 8 w 8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4">
                <a:moveTo>
                  <a:pt x="4" y="12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3"/>
                  <a:pt x="4" y="0"/>
                </a:cubicBezTo>
                <a:cubicBezTo>
                  <a:pt x="5" y="3"/>
                  <a:pt x="5" y="5"/>
                  <a:pt x="6" y="7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4"/>
                  <a:pt x="8" y="14"/>
                  <a:pt x="8" y="14"/>
                </a:cubicBezTo>
                <a:lnTo>
                  <a:pt x="4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59" name="Freeform 26"/>
          <p:cNvSpPr>
            <a:spLocks/>
          </p:cNvSpPr>
          <p:nvPr/>
        </p:nvSpPr>
        <p:spPr bwMode="auto">
          <a:xfrm>
            <a:off x="5873750" y="3030538"/>
            <a:ext cx="41275" cy="71437"/>
          </a:xfrm>
          <a:custGeom>
            <a:avLst/>
            <a:gdLst>
              <a:gd name="T0" fmla="*/ 2147483647 w 8"/>
              <a:gd name="T1" fmla="*/ 2147483647 h 14"/>
              <a:gd name="T2" fmla="*/ 2147483647 w 8"/>
              <a:gd name="T3" fmla="*/ 0 h 14"/>
              <a:gd name="T4" fmla="*/ 2147483647 w 8"/>
              <a:gd name="T5" fmla="*/ 0 h 14"/>
              <a:gd name="T6" fmla="*/ 2147483647 w 8"/>
              <a:gd name="T7" fmla="*/ 2147483647 h 14"/>
              <a:gd name="T8" fmla="*/ 2147483647 w 8"/>
              <a:gd name="T9" fmla="*/ 2147483647 h 14"/>
              <a:gd name="T10" fmla="*/ 2147483647 w 8"/>
              <a:gd name="T11" fmla="*/ 2147483647 h 14"/>
              <a:gd name="T12" fmla="*/ 0 w 8"/>
              <a:gd name="T13" fmla="*/ 0 h 14"/>
              <a:gd name="T14" fmla="*/ 0 w 8"/>
              <a:gd name="T15" fmla="*/ 0 h 14"/>
              <a:gd name="T16" fmla="*/ 2147483647 w 8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4"/>
              <a:gd name="T29" fmla="*/ 8 w 8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4">
                <a:moveTo>
                  <a:pt x="4" y="2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7"/>
                  <a:pt x="6" y="7"/>
                  <a:pt x="6" y="7"/>
                </a:cubicBezTo>
                <a:cubicBezTo>
                  <a:pt x="5" y="9"/>
                  <a:pt x="5" y="11"/>
                  <a:pt x="4" y="14"/>
                </a:cubicBezTo>
                <a:cubicBezTo>
                  <a:pt x="4" y="11"/>
                  <a:pt x="3" y="9"/>
                  <a:pt x="3" y="7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60" name="Line 27"/>
          <p:cNvSpPr>
            <a:spLocks noChangeShapeType="1"/>
          </p:cNvSpPr>
          <p:nvPr/>
        </p:nvSpPr>
        <p:spPr bwMode="auto">
          <a:xfrm flipV="1">
            <a:off x="7054850" y="2859088"/>
            <a:ext cx="284163" cy="130175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61" name="Freeform 28"/>
          <p:cNvSpPr>
            <a:spLocks/>
          </p:cNvSpPr>
          <p:nvPr/>
        </p:nvSpPr>
        <p:spPr bwMode="auto">
          <a:xfrm>
            <a:off x="6988175" y="2947988"/>
            <a:ext cx="103188" cy="71437"/>
          </a:xfrm>
          <a:custGeom>
            <a:avLst/>
            <a:gdLst>
              <a:gd name="T0" fmla="*/ 2147483647 w 20"/>
              <a:gd name="T1" fmla="*/ 2147483647 h 14"/>
              <a:gd name="T2" fmla="*/ 2147483647 w 20"/>
              <a:gd name="T3" fmla="*/ 2147483647 h 14"/>
              <a:gd name="T4" fmla="*/ 2147483647 w 20"/>
              <a:gd name="T5" fmla="*/ 2147483647 h 14"/>
              <a:gd name="T6" fmla="*/ 2147483647 w 20"/>
              <a:gd name="T7" fmla="*/ 2147483647 h 14"/>
              <a:gd name="T8" fmla="*/ 0 w 20"/>
              <a:gd name="T9" fmla="*/ 2147483647 h 14"/>
              <a:gd name="T10" fmla="*/ 2147483647 w 20"/>
              <a:gd name="T11" fmla="*/ 2147483647 h 14"/>
              <a:gd name="T12" fmla="*/ 2147483647 w 20"/>
              <a:gd name="T13" fmla="*/ 0 h 14"/>
              <a:gd name="T14" fmla="*/ 2147483647 w 20"/>
              <a:gd name="T15" fmla="*/ 0 h 14"/>
              <a:gd name="T16" fmla="*/ 2147483647 w 20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4"/>
              <a:gd name="T29" fmla="*/ 20 w 20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4">
                <a:moveTo>
                  <a:pt x="15" y="7"/>
                </a:move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7" y="12"/>
                  <a:pt x="4" y="13"/>
                  <a:pt x="0" y="14"/>
                </a:cubicBezTo>
                <a:cubicBezTo>
                  <a:pt x="3" y="12"/>
                  <a:pt x="6" y="10"/>
                  <a:pt x="8" y="8"/>
                </a:cubicBezTo>
                <a:cubicBezTo>
                  <a:pt x="15" y="0"/>
                  <a:pt x="15" y="0"/>
                  <a:pt x="15" y="0"/>
                </a:cubicBezTo>
                <a:cubicBezTo>
                  <a:pt x="16" y="0"/>
                  <a:pt x="16" y="0"/>
                  <a:pt x="16" y="0"/>
                </a:cubicBezTo>
                <a:lnTo>
                  <a:pt x="15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4162" name="Retângulo 71"/>
          <p:cNvSpPr>
            <a:spLocks noChangeArrowheads="1"/>
          </p:cNvSpPr>
          <p:nvPr/>
        </p:nvSpPr>
        <p:spPr bwMode="auto">
          <a:xfrm>
            <a:off x="863600" y="1592263"/>
            <a:ext cx="684213" cy="79216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5181600" y="4191000"/>
          <a:ext cx="2286000" cy="1435100"/>
        </p:xfrm>
        <a:graphic>
          <a:graphicData uri="http://schemas.openxmlformats.org/presentationml/2006/ole">
            <p:oleObj spid="_x0000_s4098" name="Equação" r:id="rId4" imgW="2286000" imgH="1434960" progId="Equation.3">
              <p:embed/>
            </p:oleObj>
          </a:graphicData>
        </a:graphic>
      </p:graphicFrame>
      <p:sp>
        <p:nvSpPr>
          <p:cNvPr id="4163" name="Rectangle 44"/>
          <p:cNvSpPr>
            <a:spLocks noChangeArrowheads="1"/>
          </p:cNvSpPr>
          <p:nvPr/>
        </p:nvSpPr>
        <p:spPr bwMode="auto">
          <a:xfrm>
            <a:off x="3359150" y="4864100"/>
            <a:ext cx="139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L</a:t>
            </a:r>
          </a:p>
        </p:txBody>
      </p:sp>
      <p:sp>
        <p:nvSpPr>
          <p:cNvPr id="4164" name="Rectangle 45"/>
          <p:cNvSpPr>
            <a:spLocks noChangeArrowheads="1"/>
          </p:cNvSpPr>
          <p:nvPr/>
        </p:nvSpPr>
        <p:spPr bwMode="auto">
          <a:xfrm>
            <a:off x="3489325" y="4957763"/>
            <a:ext cx="84138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/>
              <a:t>b</a:t>
            </a:r>
            <a:endParaRPr lang="en-US" sz="1800"/>
          </a:p>
        </p:txBody>
      </p:sp>
      <p:grpSp>
        <p:nvGrpSpPr>
          <p:cNvPr id="4165" name="Group 73"/>
          <p:cNvGrpSpPr>
            <a:grpSpLocks/>
          </p:cNvGrpSpPr>
          <p:nvPr/>
        </p:nvGrpSpPr>
        <p:grpSpPr bwMode="auto">
          <a:xfrm>
            <a:off x="2133600" y="4267200"/>
            <a:ext cx="762000" cy="76200"/>
            <a:chOff x="1196" y="3106"/>
            <a:chExt cx="810" cy="45"/>
          </a:xfrm>
        </p:grpSpPr>
        <p:sp>
          <p:nvSpPr>
            <p:cNvPr id="4168" name="Line 33"/>
            <p:cNvSpPr>
              <a:spLocks noChangeShapeType="1"/>
            </p:cNvSpPr>
            <p:nvPr/>
          </p:nvSpPr>
          <p:spPr bwMode="auto">
            <a:xfrm>
              <a:off x="1247" y="3129"/>
              <a:ext cx="704" cy="1"/>
            </a:xfrm>
            <a:prstGeom prst="line">
              <a:avLst/>
            </a:prstGeom>
            <a:noFill/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69" name="Freeform 34"/>
            <p:cNvSpPr>
              <a:spLocks/>
            </p:cNvSpPr>
            <p:nvPr/>
          </p:nvSpPr>
          <p:spPr bwMode="auto">
            <a:xfrm>
              <a:off x="1932" y="3106"/>
              <a:ext cx="74" cy="45"/>
            </a:xfrm>
            <a:custGeom>
              <a:avLst/>
              <a:gdLst>
                <a:gd name="T0" fmla="*/ 10282 w 20"/>
                <a:gd name="T1" fmla="*/ 17029 h 12"/>
                <a:gd name="T2" fmla="*/ 0 w 20"/>
                <a:gd name="T3" fmla="*/ 0 h 12"/>
                <a:gd name="T4" fmla="*/ 0 w 20"/>
                <a:gd name="T5" fmla="*/ 0 h 12"/>
                <a:gd name="T6" fmla="*/ 25682 w 20"/>
                <a:gd name="T7" fmla="*/ 11066 h 12"/>
                <a:gd name="T8" fmla="*/ 51363 w 20"/>
                <a:gd name="T9" fmla="*/ 17029 h 12"/>
                <a:gd name="T10" fmla="*/ 25682 w 20"/>
                <a:gd name="T11" fmla="*/ 22148 h 12"/>
                <a:gd name="T12" fmla="*/ 0 w 20"/>
                <a:gd name="T13" fmla="*/ 33443 h 12"/>
                <a:gd name="T14" fmla="*/ 0 w 20"/>
                <a:gd name="T15" fmla="*/ 33443 h 12"/>
                <a:gd name="T16" fmla="*/ 10282 w 20"/>
                <a:gd name="T17" fmla="*/ 1702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2"/>
                <a:gd name="T29" fmla="*/ 20 w 20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2">
                  <a:moveTo>
                    <a:pt x="4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3" y="5"/>
                    <a:pt x="16" y="5"/>
                    <a:pt x="20" y="6"/>
                  </a:cubicBezTo>
                  <a:cubicBezTo>
                    <a:pt x="16" y="7"/>
                    <a:pt x="13" y="8"/>
                    <a:pt x="1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4170" name="Freeform 35"/>
            <p:cNvSpPr>
              <a:spLocks/>
            </p:cNvSpPr>
            <p:nvPr/>
          </p:nvSpPr>
          <p:spPr bwMode="auto">
            <a:xfrm>
              <a:off x="1196" y="3106"/>
              <a:ext cx="70" cy="45"/>
            </a:xfrm>
            <a:custGeom>
              <a:avLst/>
              <a:gdLst>
                <a:gd name="T0" fmla="*/ 39959 w 19"/>
                <a:gd name="T1" fmla="*/ 17029 h 12"/>
                <a:gd name="T2" fmla="*/ 47559 w 19"/>
                <a:gd name="T3" fmla="*/ 33443 h 12"/>
                <a:gd name="T4" fmla="*/ 47559 w 19"/>
                <a:gd name="T5" fmla="*/ 33443 h 12"/>
                <a:gd name="T6" fmla="*/ 25056 w 19"/>
                <a:gd name="T7" fmla="*/ 22148 h 12"/>
                <a:gd name="T8" fmla="*/ 0 w 19"/>
                <a:gd name="T9" fmla="*/ 17029 h 12"/>
                <a:gd name="T10" fmla="*/ 25056 w 19"/>
                <a:gd name="T11" fmla="*/ 11066 h 12"/>
                <a:gd name="T12" fmla="*/ 47559 w 19"/>
                <a:gd name="T13" fmla="*/ 0 h 12"/>
                <a:gd name="T14" fmla="*/ 47559 w 19"/>
                <a:gd name="T15" fmla="*/ 0 h 12"/>
                <a:gd name="T16" fmla="*/ 39959 w 19"/>
                <a:gd name="T17" fmla="*/ 17029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6" y="8"/>
                    <a:pt x="3" y="7"/>
                    <a:pt x="0" y="6"/>
                  </a:cubicBezTo>
                  <a:cubicBezTo>
                    <a:pt x="3" y="5"/>
                    <a:pt x="6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</p:grpSp>
      <p:sp>
        <p:nvSpPr>
          <p:cNvPr id="4166" name="Rectangle 51"/>
          <p:cNvSpPr>
            <a:spLocks noChangeArrowheads="1"/>
          </p:cNvSpPr>
          <p:nvPr/>
        </p:nvSpPr>
        <p:spPr bwMode="auto">
          <a:xfrm>
            <a:off x="2349500" y="4343400"/>
            <a:ext cx="3937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Leff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77" name="Retângulo 76"/>
          <p:cNvSpPr/>
          <p:nvPr/>
        </p:nvSpPr>
        <p:spPr bwMode="auto">
          <a:xfrm>
            <a:off x="4984750" y="3989388"/>
            <a:ext cx="2897188" cy="1763712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01600" dist="38100" dir="2700000" algn="tl" rotWithShape="0">
              <a:srgbClr val="FF0000">
                <a:alpha val="4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pt-BR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757CE8F-D2FD-475C-ACC2-C7084D2E5772}" type="slidenum">
              <a:rPr lang="en-US" altLang="en-US" smtClean="0"/>
              <a:pPr/>
              <a:t>15</a:t>
            </a:fld>
            <a:endParaRPr lang="en-US" altLang="en-US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Overlap Capacitance Models</a:t>
            </a:r>
          </a:p>
        </p:txBody>
      </p:sp>
      <p:pic>
        <p:nvPicPr>
          <p:cNvPr id="5126" name="Imagem 4" descr="overlap-ca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650" y="1628775"/>
            <a:ext cx="7866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7" name="Freeform 6"/>
          <p:cNvSpPr>
            <a:spLocks/>
          </p:cNvSpPr>
          <p:nvPr/>
        </p:nvSpPr>
        <p:spPr bwMode="auto">
          <a:xfrm>
            <a:off x="5040313" y="3101975"/>
            <a:ext cx="1185862" cy="425450"/>
          </a:xfrm>
          <a:custGeom>
            <a:avLst/>
            <a:gdLst>
              <a:gd name="T0" fmla="*/ 0 w 229"/>
              <a:gd name="T1" fmla="*/ 0 h 82"/>
              <a:gd name="T2" fmla="*/ 2147483647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0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0" y="0"/>
                </a:moveTo>
                <a:cubicBezTo>
                  <a:pt x="229" y="0"/>
                  <a:pt x="229" y="0"/>
                  <a:pt x="229" y="0"/>
                </a:cubicBezTo>
                <a:cubicBezTo>
                  <a:pt x="229" y="0"/>
                  <a:pt x="224" y="43"/>
                  <a:pt x="224" y="45"/>
                </a:cubicBezTo>
                <a:cubicBezTo>
                  <a:pt x="224" y="45"/>
                  <a:pt x="220" y="65"/>
                  <a:pt x="195" y="75"/>
                </a:cubicBezTo>
                <a:cubicBezTo>
                  <a:pt x="132" y="82"/>
                  <a:pt x="132" y="82"/>
                  <a:pt x="132" y="82"/>
                </a:cubicBezTo>
                <a:cubicBezTo>
                  <a:pt x="0" y="82"/>
                  <a:pt x="0" y="82"/>
                  <a:pt x="0" y="82"/>
                </a:cubicBezTo>
              </a:path>
            </a:pathLst>
          </a:custGeom>
          <a:solidFill>
            <a:schemeClr val="hlink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8" name="Freeform 7"/>
          <p:cNvSpPr>
            <a:spLocks/>
          </p:cNvSpPr>
          <p:nvPr/>
        </p:nvSpPr>
        <p:spPr bwMode="auto">
          <a:xfrm>
            <a:off x="5040313" y="3101975"/>
            <a:ext cx="1185862" cy="425450"/>
          </a:xfrm>
          <a:custGeom>
            <a:avLst/>
            <a:gdLst>
              <a:gd name="T0" fmla="*/ 0 w 229"/>
              <a:gd name="T1" fmla="*/ 0 h 82"/>
              <a:gd name="T2" fmla="*/ 2147483647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0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0" y="0"/>
                </a:moveTo>
                <a:cubicBezTo>
                  <a:pt x="229" y="0"/>
                  <a:pt x="229" y="0"/>
                  <a:pt x="229" y="0"/>
                </a:cubicBezTo>
                <a:cubicBezTo>
                  <a:pt x="229" y="0"/>
                  <a:pt x="224" y="43"/>
                  <a:pt x="224" y="45"/>
                </a:cubicBezTo>
                <a:cubicBezTo>
                  <a:pt x="224" y="45"/>
                  <a:pt x="220" y="65"/>
                  <a:pt x="195" y="75"/>
                </a:cubicBezTo>
                <a:cubicBezTo>
                  <a:pt x="132" y="82"/>
                  <a:pt x="132" y="82"/>
                  <a:pt x="132" y="82"/>
                </a:cubicBezTo>
                <a:cubicBezTo>
                  <a:pt x="0" y="82"/>
                  <a:pt x="0" y="82"/>
                  <a:pt x="0" y="82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29" name="Freeform 8"/>
          <p:cNvSpPr>
            <a:spLocks/>
          </p:cNvSpPr>
          <p:nvPr/>
        </p:nvSpPr>
        <p:spPr bwMode="auto">
          <a:xfrm>
            <a:off x="6915150" y="3101975"/>
            <a:ext cx="1185863" cy="425450"/>
          </a:xfrm>
          <a:custGeom>
            <a:avLst/>
            <a:gdLst>
              <a:gd name="T0" fmla="*/ 2147483647 w 229"/>
              <a:gd name="T1" fmla="*/ 0 h 82"/>
              <a:gd name="T2" fmla="*/ 0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2147483647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2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5" y="43"/>
                  <a:pt x="5" y="45"/>
                </a:cubicBezTo>
                <a:cubicBezTo>
                  <a:pt x="5" y="45"/>
                  <a:pt x="10" y="65"/>
                  <a:pt x="34" y="75"/>
                </a:cubicBezTo>
                <a:cubicBezTo>
                  <a:pt x="97" y="82"/>
                  <a:pt x="97" y="82"/>
                  <a:pt x="97" y="82"/>
                </a:cubicBezTo>
                <a:cubicBezTo>
                  <a:pt x="229" y="82"/>
                  <a:pt x="229" y="82"/>
                  <a:pt x="229" y="82"/>
                </a:cubicBezTo>
              </a:path>
            </a:pathLst>
          </a:custGeom>
          <a:solidFill>
            <a:schemeClr val="hlink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30" name="Freeform 9"/>
          <p:cNvSpPr>
            <a:spLocks/>
          </p:cNvSpPr>
          <p:nvPr/>
        </p:nvSpPr>
        <p:spPr bwMode="auto">
          <a:xfrm>
            <a:off x="6915150" y="3101975"/>
            <a:ext cx="1185863" cy="425450"/>
          </a:xfrm>
          <a:custGeom>
            <a:avLst/>
            <a:gdLst>
              <a:gd name="T0" fmla="*/ 2147483647 w 229"/>
              <a:gd name="T1" fmla="*/ 0 h 82"/>
              <a:gd name="T2" fmla="*/ 0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2147483647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2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5" y="43"/>
                  <a:pt x="5" y="45"/>
                </a:cubicBezTo>
                <a:cubicBezTo>
                  <a:pt x="5" y="45"/>
                  <a:pt x="10" y="65"/>
                  <a:pt x="34" y="75"/>
                </a:cubicBezTo>
                <a:cubicBezTo>
                  <a:pt x="97" y="82"/>
                  <a:pt x="97" y="82"/>
                  <a:pt x="97" y="82"/>
                </a:cubicBezTo>
                <a:cubicBezTo>
                  <a:pt x="229" y="82"/>
                  <a:pt x="229" y="82"/>
                  <a:pt x="229" y="82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5599113" y="2771775"/>
            <a:ext cx="635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32" name="Rectangle 11"/>
          <p:cNvSpPr>
            <a:spLocks noChangeArrowheads="1"/>
          </p:cNvSpPr>
          <p:nvPr/>
        </p:nvSpPr>
        <p:spPr bwMode="auto">
          <a:xfrm>
            <a:off x="5667375" y="2852738"/>
            <a:ext cx="165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ox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33" name="Rectangle 12"/>
          <p:cNvSpPr>
            <a:spLocks noChangeArrowheads="1"/>
          </p:cNvSpPr>
          <p:nvPr/>
        </p:nvSpPr>
        <p:spPr bwMode="auto">
          <a:xfrm>
            <a:off x="5360988" y="3186113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34" name="Rectangle 13"/>
          <p:cNvSpPr>
            <a:spLocks noChangeArrowheads="1"/>
          </p:cNvSpPr>
          <p:nvPr/>
        </p:nvSpPr>
        <p:spPr bwMode="auto">
          <a:xfrm>
            <a:off x="5451475" y="3179763"/>
            <a:ext cx="936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35" name="Rectangle 14"/>
          <p:cNvSpPr>
            <a:spLocks noChangeArrowheads="1"/>
          </p:cNvSpPr>
          <p:nvPr/>
        </p:nvSpPr>
        <p:spPr bwMode="auto">
          <a:xfrm>
            <a:off x="7469188" y="3186113"/>
            <a:ext cx="1143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36" name="Rectangle 15"/>
          <p:cNvSpPr>
            <a:spLocks noChangeArrowheads="1"/>
          </p:cNvSpPr>
          <p:nvPr/>
        </p:nvSpPr>
        <p:spPr bwMode="auto">
          <a:xfrm>
            <a:off x="7559675" y="3179763"/>
            <a:ext cx="9366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37" name="Rectangle 16"/>
          <p:cNvSpPr>
            <a:spLocks noChangeArrowheads="1"/>
          </p:cNvSpPr>
          <p:nvPr/>
        </p:nvSpPr>
        <p:spPr bwMode="auto">
          <a:xfrm>
            <a:off x="5816600" y="3617913"/>
            <a:ext cx="12890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82"/>
                </a:solidFill>
              </a:rPr>
              <a:t>Cross section</a:t>
            </a:r>
          </a:p>
        </p:txBody>
      </p:sp>
      <p:sp>
        <p:nvSpPr>
          <p:cNvPr id="5138" name="Rectangle 17"/>
          <p:cNvSpPr>
            <a:spLocks noChangeArrowheads="1"/>
          </p:cNvSpPr>
          <p:nvPr/>
        </p:nvSpPr>
        <p:spPr bwMode="auto">
          <a:xfrm>
            <a:off x="6324600" y="3211513"/>
            <a:ext cx="3937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Leff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39" name="Rectangle 18"/>
          <p:cNvSpPr>
            <a:spLocks noChangeArrowheads="1"/>
          </p:cNvSpPr>
          <p:nvPr/>
        </p:nvSpPr>
        <p:spPr bwMode="auto">
          <a:xfrm>
            <a:off x="7175500" y="2590800"/>
            <a:ext cx="9969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Gate oxide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140" name="Rectangle 19"/>
          <p:cNvSpPr>
            <a:spLocks noChangeArrowheads="1"/>
          </p:cNvSpPr>
          <p:nvPr/>
        </p:nvSpPr>
        <p:spPr bwMode="auto">
          <a:xfrm>
            <a:off x="6002338" y="2911475"/>
            <a:ext cx="1139825" cy="190500"/>
          </a:xfrm>
          <a:prstGeom prst="rect">
            <a:avLst/>
          </a:prstGeom>
          <a:solidFill>
            <a:srgbClr val="999999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1" name="Freeform 20"/>
          <p:cNvSpPr>
            <a:spLocks/>
          </p:cNvSpPr>
          <p:nvPr/>
        </p:nvSpPr>
        <p:spPr bwMode="auto">
          <a:xfrm>
            <a:off x="6002338" y="2724150"/>
            <a:ext cx="1139825" cy="187325"/>
          </a:xfrm>
          <a:custGeom>
            <a:avLst/>
            <a:gdLst>
              <a:gd name="T0" fmla="*/ 2147483647 w 970"/>
              <a:gd name="T1" fmla="*/ 0 h 159"/>
              <a:gd name="T2" fmla="*/ 2147483647 w 970"/>
              <a:gd name="T3" fmla="*/ 0 h 159"/>
              <a:gd name="T4" fmla="*/ 0 w 970"/>
              <a:gd name="T5" fmla="*/ 2147483647 h 159"/>
              <a:gd name="T6" fmla="*/ 2147483647 w 970"/>
              <a:gd name="T7" fmla="*/ 2147483647 h 159"/>
              <a:gd name="T8" fmla="*/ 2147483647 w 970"/>
              <a:gd name="T9" fmla="*/ 0 h 1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0"/>
              <a:gd name="T16" fmla="*/ 0 h 159"/>
              <a:gd name="T17" fmla="*/ 970 w 970"/>
              <a:gd name="T18" fmla="*/ 159 h 1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0" h="159">
                <a:moveTo>
                  <a:pt x="882" y="0"/>
                </a:moveTo>
                <a:lnTo>
                  <a:pt x="88" y="0"/>
                </a:lnTo>
                <a:lnTo>
                  <a:pt x="0" y="159"/>
                </a:lnTo>
                <a:lnTo>
                  <a:pt x="970" y="159"/>
                </a:lnTo>
                <a:lnTo>
                  <a:pt x="882" y="0"/>
                </a:lnTo>
                <a:close/>
              </a:path>
            </a:pathLst>
          </a:custGeom>
          <a:solidFill>
            <a:srgbClr val="FF0000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2" name="Line 21"/>
          <p:cNvSpPr>
            <a:spLocks noChangeShapeType="1"/>
          </p:cNvSpPr>
          <p:nvPr/>
        </p:nvSpPr>
        <p:spPr bwMode="auto">
          <a:xfrm>
            <a:off x="6292850" y="3179763"/>
            <a:ext cx="558800" cy="1587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3" name="Freeform 22"/>
          <p:cNvSpPr>
            <a:spLocks/>
          </p:cNvSpPr>
          <p:nvPr/>
        </p:nvSpPr>
        <p:spPr bwMode="auto">
          <a:xfrm>
            <a:off x="6826250" y="3148013"/>
            <a:ext cx="98425" cy="63500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5"/>
                  <a:pt x="19" y="6"/>
                </a:cubicBezTo>
                <a:cubicBezTo>
                  <a:pt x="16" y="7"/>
                  <a:pt x="13" y="7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4" name="Freeform 23"/>
          <p:cNvSpPr>
            <a:spLocks/>
          </p:cNvSpPr>
          <p:nvPr/>
        </p:nvSpPr>
        <p:spPr bwMode="auto">
          <a:xfrm>
            <a:off x="6215063" y="3148013"/>
            <a:ext cx="103187" cy="63500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20" y="12"/>
                  <a:pt x="20" y="12"/>
                  <a:pt x="20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7"/>
                  <a:pt x="4" y="7"/>
                  <a:pt x="0" y="6"/>
                </a:cubicBezTo>
                <a:cubicBezTo>
                  <a:pt x="4" y="5"/>
                  <a:pt x="7" y="4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5" name="Line 24"/>
          <p:cNvSpPr>
            <a:spLocks noChangeShapeType="1"/>
          </p:cNvSpPr>
          <p:nvPr/>
        </p:nvSpPr>
        <p:spPr bwMode="auto">
          <a:xfrm flipV="1">
            <a:off x="5894388" y="2962275"/>
            <a:ext cx="1587" cy="82550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6" name="Freeform 25"/>
          <p:cNvSpPr>
            <a:spLocks/>
          </p:cNvSpPr>
          <p:nvPr/>
        </p:nvSpPr>
        <p:spPr bwMode="auto">
          <a:xfrm>
            <a:off x="5873750" y="2911475"/>
            <a:ext cx="41275" cy="71438"/>
          </a:xfrm>
          <a:custGeom>
            <a:avLst/>
            <a:gdLst>
              <a:gd name="T0" fmla="*/ 2147483647 w 8"/>
              <a:gd name="T1" fmla="*/ 2147483647 h 14"/>
              <a:gd name="T2" fmla="*/ 0 w 8"/>
              <a:gd name="T3" fmla="*/ 2147483647 h 14"/>
              <a:gd name="T4" fmla="*/ 0 w 8"/>
              <a:gd name="T5" fmla="*/ 2147483647 h 14"/>
              <a:gd name="T6" fmla="*/ 2147483647 w 8"/>
              <a:gd name="T7" fmla="*/ 2147483647 h 14"/>
              <a:gd name="T8" fmla="*/ 2147483647 w 8"/>
              <a:gd name="T9" fmla="*/ 0 h 14"/>
              <a:gd name="T10" fmla="*/ 2147483647 w 8"/>
              <a:gd name="T11" fmla="*/ 2147483647 h 14"/>
              <a:gd name="T12" fmla="*/ 2147483647 w 8"/>
              <a:gd name="T13" fmla="*/ 2147483647 h 14"/>
              <a:gd name="T14" fmla="*/ 2147483647 w 8"/>
              <a:gd name="T15" fmla="*/ 2147483647 h 14"/>
              <a:gd name="T16" fmla="*/ 2147483647 w 8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4"/>
              <a:gd name="T29" fmla="*/ 8 w 8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4">
                <a:moveTo>
                  <a:pt x="4" y="12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3"/>
                  <a:pt x="4" y="0"/>
                </a:cubicBezTo>
                <a:cubicBezTo>
                  <a:pt x="5" y="3"/>
                  <a:pt x="5" y="5"/>
                  <a:pt x="6" y="7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4"/>
                  <a:pt x="8" y="14"/>
                  <a:pt x="8" y="14"/>
                </a:cubicBezTo>
                <a:lnTo>
                  <a:pt x="4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7" name="Freeform 26"/>
          <p:cNvSpPr>
            <a:spLocks/>
          </p:cNvSpPr>
          <p:nvPr/>
        </p:nvSpPr>
        <p:spPr bwMode="auto">
          <a:xfrm>
            <a:off x="5873750" y="3030538"/>
            <a:ext cx="41275" cy="71437"/>
          </a:xfrm>
          <a:custGeom>
            <a:avLst/>
            <a:gdLst>
              <a:gd name="T0" fmla="*/ 2147483647 w 8"/>
              <a:gd name="T1" fmla="*/ 2147483647 h 14"/>
              <a:gd name="T2" fmla="*/ 2147483647 w 8"/>
              <a:gd name="T3" fmla="*/ 0 h 14"/>
              <a:gd name="T4" fmla="*/ 2147483647 w 8"/>
              <a:gd name="T5" fmla="*/ 0 h 14"/>
              <a:gd name="T6" fmla="*/ 2147483647 w 8"/>
              <a:gd name="T7" fmla="*/ 2147483647 h 14"/>
              <a:gd name="T8" fmla="*/ 2147483647 w 8"/>
              <a:gd name="T9" fmla="*/ 2147483647 h 14"/>
              <a:gd name="T10" fmla="*/ 2147483647 w 8"/>
              <a:gd name="T11" fmla="*/ 2147483647 h 14"/>
              <a:gd name="T12" fmla="*/ 0 w 8"/>
              <a:gd name="T13" fmla="*/ 0 h 14"/>
              <a:gd name="T14" fmla="*/ 0 w 8"/>
              <a:gd name="T15" fmla="*/ 0 h 14"/>
              <a:gd name="T16" fmla="*/ 2147483647 w 8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4"/>
              <a:gd name="T29" fmla="*/ 8 w 8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4">
                <a:moveTo>
                  <a:pt x="4" y="2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7"/>
                  <a:pt x="6" y="7"/>
                  <a:pt x="6" y="7"/>
                </a:cubicBezTo>
                <a:cubicBezTo>
                  <a:pt x="5" y="9"/>
                  <a:pt x="5" y="11"/>
                  <a:pt x="4" y="14"/>
                </a:cubicBezTo>
                <a:cubicBezTo>
                  <a:pt x="4" y="11"/>
                  <a:pt x="3" y="9"/>
                  <a:pt x="3" y="7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8" name="Line 27"/>
          <p:cNvSpPr>
            <a:spLocks noChangeShapeType="1"/>
          </p:cNvSpPr>
          <p:nvPr/>
        </p:nvSpPr>
        <p:spPr bwMode="auto">
          <a:xfrm flipV="1">
            <a:off x="7054850" y="2859088"/>
            <a:ext cx="284163" cy="130175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49" name="Freeform 28"/>
          <p:cNvSpPr>
            <a:spLocks/>
          </p:cNvSpPr>
          <p:nvPr/>
        </p:nvSpPr>
        <p:spPr bwMode="auto">
          <a:xfrm>
            <a:off x="6988175" y="2947988"/>
            <a:ext cx="103188" cy="71437"/>
          </a:xfrm>
          <a:custGeom>
            <a:avLst/>
            <a:gdLst>
              <a:gd name="T0" fmla="*/ 2147483647 w 20"/>
              <a:gd name="T1" fmla="*/ 2147483647 h 14"/>
              <a:gd name="T2" fmla="*/ 2147483647 w 20"/>
              <a:gd name="T3" fmla="*/ 2147483647 h 14"/>
              <a:gd name="T4" fmla="*/ 2147483647 w 20"/>
              <a:gd name="T5" fmla="*/ 2147483647 h 14"/>
              <a:gd name="T6" fmla="*/ 2147483647 w 20"/>
              <a:gd name="T7" fmla="*/ 2147483647 h 14"/>
              <a:gd name="T8" fmla="*/ 0 w 20"/>
              <a:gd name="T9" fmla="*/ 2147483647 h 14"/>
              <a:gd name="T10" fmla="*/ 2147483647 w 20"/>
              <a:gd name="T11" fmla="*/ 2147483647 h 14"/>
              <a:gd name="T12" fmla="*/ 2147483647 w 20"/>
              <a:gd name="T13" fmla="*/ 0 h 14"/>
              <a:gd name="T14" fmla="*/ 2147483647 w 20"/>
              <a:gd name="T15" fmla="*/ 0 h 14"/>
              <a:gd name="T16" fmla="*/ 2147483647 w 20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4"/>
              <a:gd name="T29" fmla="*/ 20 w 20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4">
                <a:moveTo>
                  <a:pt x="15" y="7"/>
                </a:move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7" y="12"/>
                  <a:pt x="4" y="13"/>
                  <a:pt x="0" y="14"/>
                </a:cubicBezTo>
                <a:cubicBezTo>
                  <a:pt x="3" y="12"/>
                  <a:pt x="6" y="10"/>
                  <a:pt x="8" y="8"/>
                </a:cubicBezTo>
                <a:cubicBezTo>
                  <a:pt x="15" y="0"/>
                  <a:pt x="15" y="0"/>
                  <a:pt x="15" y="0"/>
                </a:cubicBezTo>
                <a:cubicBezTo>
                  <a:pt x="16" y="0"/>
                  <a:pt x="16" y="0"/>
                  <a:pt x="16" y="0"/>
                </a:cubicBezTo>
                <a:lnTo>
                  <a:pt x="15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5150" name="CaixaDeTexto 70"/>
          <p:cNvSpPr txBox="1">
            <a:spLocks noChangeArrowheads="1"/>
          </p:cNvSpPr>
          <p:nvPr/>
        </p:nvSpPr>
        <p:spPr bwMode="auto">
          <a:xfrm>
            <a:off x="685800" y="5791200"/>
            <a:ext cx="8001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400">
                <a:solidFill>
                  <a:srgbClr val="FF0000"/>
                </a:solidFill>
              </a:rPr>
              <a:t>Leff= L-2.L</a:t>
            </a:r>
            <a:r>
              <a:rPr lang="pt-BR" sz="2400" baseline="-25000">
                <a:solidFill>
                  <a:srgbClr val="FF0000"/>
                </a:solidFill>
              </a:rPr>
              <a:t>d</a:t>
            </a:r>
            <a:r>
              <a:rPr lang="pt-BR" sz="2400">
                <a:solidFill>
                  <a:srgbClr val="FF0000"/>
                </a:solidFill>
              </a:rPr>
              <a:t> (must be used in current equations if Ld is given)</a:t>
            </a:r>
            <a:r>
              <a:rPr lang="pt-BR" sz="2400" baseline="-25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51" name="Retângulo 71"/>
          <p:cNvSpPr>
            <a:spLocks noChangeArrowheads="1"/>
          </p:cNvSpPr>
          <p:nvPr/>
        </p:nvSpPr>
        <p:spPr bwMode="auto">
          <a:xfrm>
            <a:off x="863600" y="1592263"/>
            <a:ext cx="684213" cy="79216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5181600" y="4191000"/>
          <a:ext cx="2286000" cy="1435100"/>
        </p:xfrm>
        <a:graphic>
          <a:graphicData uri="http://schemas.openxmlformats.org/presentationml/2006/ole">
            <p:oleObj spid="_x0000_s5122" name="Equação" r:id="rId4" imgW="2286000" imgH="1434960" progId="Equation.3">
              <p:embed/>
            </p:oleObj>
          </a:graphicData>
        </a:graphic>
      </p:graphicFrame>
      <p:grpSp>
        <p:nvGrpSpPr>
          <p:cNvPr id="5152" name="Grupo 81"/>
          <p:cNvGrpSpPr>
            <a:grpSpLocks/>
          </p:cNvGrpSpPr>
          <p:nvPr/>
        </p:nvGrpSpPr>
        <p:grpSpPr bwMode="auto">
          <a:xfrm>
            <a:off x="827088" y="2924175"/>
            <a:ext cx="3529012" cy="2700338"/>
            <a:chOff x="827088" y="2924175"/>
            <a:chExt cx="3529012" cy="2700338"/>
          </a:xfrm>
        </p:grpSpPr>
        <p:sp>
          <p:nvSpPr>
            <p:cNvPr id="5157" name="Freeform 30"/>
            <p:cNvSpPr>
              <a:spLocks/>
            </p:cNvSpPr>
            <p:nvPr/>
          </p:nvSpPr>
          <p:spPr bwMode="auto">
            <a:xfrm>
              <a:off x="1898650" y="3314700"/>
              <a:ext cx="1285875" cy="1930400"/>
            </a:xfrm>
            <a:custGeom>
              <a:avLst/>
              <a:gdLst>
                <a:gd name="T0" fmla="*/ 2147483647 w 974"/>
                <a:gd name="T1" fmla="*/ 0 h 1463"/>
                <a:gd name="T2" fmla="*/ 2147483647 w 974"/>
                <a:gd name="T3" fmla="*/ 2147483647 h 1463"/>
                <a:gd name="T4" fmla="*/ 0 w 974"/>
                <a:gd name="T5" fmla="*/ 2147483647 h 1463"/>
                <a:gd name="T6" fmla="*/ 0 w 974"/>
                <a:gd name="T7" fmla="*/ 0 h 1463"/>
                <a:gd name="T8" fmla="*/ 2147483647 w 974"/>
                <a:gd name="T9" fmla="*/ 2147483647 h 1463"/>
                <a:gd name="T10" fmla="*/ 2147483647 w 974"/>
                <a:gd name="T11" fmla="*/ 2147483647 h 1463"/>
                <a:gd name="T12" fmla="*/ 2147483647 w 974"/>
                <a:gd name="T13" fmla="*/ 2147483647 h 1463"/>
                <a:gd name="T14" fmla="*/ 2147483647 w 974"/>
                <a:gd name="T15" fmla="*/ 0 h 1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74"/>
                <a:gd name="T25" fmla="*/ 0 h 1463"/>
                <a:gd name="T26" fmla="*/ 974 w 974"/>
                <a:gd name="T27" fmla="*/ 1463 h 14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74" h="1463">
                  <a:moveTo>
                    <a:pt x="974" y="0"/>
                  </a:moveTo>
                  <a:lnTo>
                    <a:pt x="974" y="1463"/>
                  </a:lnTo>
                  <a:lnTo>
                    <a:pt x="0" y="1463"/>
                  </a:lnTo>
                  <a:lnTo>
                    <a:pt x="0" y="0"/>
                  </a:lnTo>
                  <a:lnTo>
                    <a:pt x="273" y="185"/>
                  </a:lnTo>
                  <a:lnTo>
                    <a:pt x="379" y="22"/>
                  </a:lnTo>
                  <a:lnTo>
                    <a:pt x="687" y="172"/>
                  </a:lnTo>
                  <a:lnTo>
                    <a:pt x="974" y="0"/>
                  </a:lnTo>
                  <a:close/>
                </a:path>
              </a:pathLst>
            </a:custGeom>
            <a:solidFill>
              <a:srgbClr val="FF0000"/>
            </a:solidFill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58" name="Rectangle 31"/>
            <p:cNvSpPr>
              <a:spLocks noChangeArrowheads="1"/>
            </p:cNvSpPr>
            <p:nvPr/>
          </p:nvSpPr>
          <p:spPr bwMode="auto">
            <a:xfrm>
              <a:off x="1898650" y="3756025"/>
              <a:ext cx="249238" cy="1082675"/>
            </a:xfrm>
            <a:prstGeom prst="rect">
              <a:avLst/>
            </a:prstGeom>
            <a:solidFill>
              <a:srgbClr val="1FFF1F">
                <a:alpha val="36862"/>
              </a:srgbClr>
            </a:solidFill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59" name="Rectangle 32"/>
            <p:cNvSpPr>
              <a:spLocks noChangeArrowheads="1"/>
            </p:cNvSpPr>
            <p:nvPr/>
          </p:nvSpPr>
          <p:spPr bwMode="auto">
            <a:xfrm>
              <a:off x="2927350" y="3756025"/>
              <a:ext cx="257175" cy="1082675"/>
            </a:xfrm>
            <a:prstGeom prst="rect">
              <a:avLst/>
            </a:prstGeom>
            <a:solidFill>
              <a:srgbClr val="1FFF1F">
                <a:alpha val="36078"/>
              </a:srgbClr>
            </a:solidFill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5160" name="Group 73"/>
            <p:cNvGrpSpPr>
              <a:grpSpLocks/>
            </p:cNvGrpSpPr>
            <p:nvPr/>
          </p:nvGrpSpPr>
          <p:grpSpPr bwMode="auto">
            <a:xfrm>
              <a:off x="1898650" y="4930775"/>
              <a:ext cx="1285875" cy="71438"/>
              <a:chOff x="1196" y="3106"/>
              <a:chExt cx="810" cy="45"/>
            </a:xfrm>
          </p:grpSpPr>
          <p:sp>
            <p:nvSpPr>
              <p:cNvPr id="5200" name="Line 33"/>
              <p:cNvSpPr>
                <a:spLocks noChangeShapeType="1"/>
              </p:cNvSpPr>
              <p:nvPr/>
            </p:nvSpPr>
            <p:spPr bwMode="auto">
              <a:xfrm>
                <a:off x="1247" y="3129"/>
                <a:ext cx="704" cy="1"/>
              </a:xfrm>
              <a:prstGeom prst="line">
                <a:avLst/>
              </a:prstGeom>
              <a:noFill/>
              <a:ln w="14288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201" name="Freeform 34"/>
              <p:cNvSpPr>
                <a:spLocks/>
              </p:cNvSpPr>
              <p:nvPr/>
            </p:nvSpPr>
            <p:spPr bwMode="auto">
              <a:xfrm>
                <a:off x="1932" y="3106"/>
                <a:ext cx="74" cy="45"/>
              </a:xfrm>
              <a:custGeom>
                <a:avLst/>
                <a:gdLst>
                  <a:gd name="T0" fmla="*/ 10282 w 20"/>
                  <a:gd name="T1" fmla="*/ 17029 h 12"/>
                  <a:gd name="T2" fmla="*/ 0 w 20"/>
                  <a:gd name="T3" fmla="*/ 0 h 12"/>
                  <a:gd name="T4" fmla="*/ 0 w 20"/>
                  <a:gd name="T5" fmla="*/ 0 h 12"/>
                  <a:gd name="T6" fmla="*/ 25682 w 20"/>
                  <a:gd name="T7" fmla="*/ 11066 h 12"/>
                  <a:gd name="T8" fmla="*/ 51363 w 20"/>
                  <a:gd name="T9" fmla="*/ 17029 h 12"/>
                  <a:gd name="T10" fmla="*/ 25682 w 20"/>
                  <a:gd name="T11" fmla="*/ 22148 h 12"/>
                  <a:gd name="T12" fmla="*/ 0 w 20"/>
                  <a:gd name="T13" fmla="*/ 33443 h 12"/>
                  <a:gd name="T14" fmla="*/ 0 w 20"/>
                  <a:gd name="T15" fmla="*/ 33443 h 12"/>
                  <a:gd name="T16" fmla="*/ 10282 w 20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12"/>
                  <a:gd name="T29" fmla="*/ 20 w 20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12">
                    <a:moveTo>
                      <a:pt x="4" y="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5"/>
                      <a:pt x="16" y="5"/>
                      <a:pt x="20" y="6"/>
                    </a:cubicBezTo>
                    <a:cubicBezTo>
                      <a:pt x="16" y="7"/>
                      <a:pt x="13" y="8"/>
                      <a:pt x="1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202" name="Freeform 35"/>
              <p:cNvSpPr>
                <a:spLocks/>
              </p:cNvSpPr>
              <p:nvPr/>
            </p:nvSpPr>
            <p:spPr bwMode="auto">
              <a:xfrm>
                <a:off x="1196" y="3106"/>
                <a:ext cx="70" cy="45"/>
              </a:xfrm>
              <a:custGeom>
                <a:avLst/>
                <a:gdLst>
                  <a:gd name="T0" fmla="*/ 39959 w 19"/>
                  <a:gd name="T1" fmla="*/ 17029 h 12"/>
                  <a:gd name="T2" fmla="*/ 47559 w 19"/>
                  <a:gd name="T3" fmla="*/ 33443 h 12"/>
                  <a:gd name="T4" fmla="*/ 47559 w 19"/>
                  <a:gd name="T5" fmla="*/ 33443 h 12"/>
                  <a:gd name="T6" fmla="*/ 25056 w 19"/>
                  <a:gd name="T7" fmla="*/ 22148 h 12"/>
                  <a:gd name="T8" fmla="*/ 0 w 19"/>
                  <a:gd name="T9" fmla="*/ 17029 h 12"/>
                  <a:gd name="T10" fmla="*/ 25056 w 19"/>
                  <a:gd name="T11" fmla="*/ 11066 h 12"/>
                  <a:gd name="T12" fmla="*/ 47559 w 19"/>
                  <a:gd name="T13" fmla="*/ 0 h 12"/>
                  <a:gd name="T14" fmla="*/ 47559 w 19"/>
                  <a:gd name="T15" fmla="*/ 0 h 12"/>
                  <a:gd name="T16" fmla="*/ 39959 w 19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12"/>
                  <a:gd name="T29" fmla="*/ 19 w 19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12">
                    <a:moveTo>
                      <a:pt x="16" y="6"/>
                    </a:moveTo>
                    <a:cubicBezTo>
                      <a:pt x="19" y="12"/>
                      <a:pt x="19" y="12"/>
                      <a:pt x="19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6" y="8"/>
                      <a:pt x="3" y="7"/>
                      <a:pt x="0" y="6"/>
                    </a:cubicBezTo>
                    <a:cubicBezTo>
                      <a:pt x="3" y="5"/>
                      <a:pt x="6" y="5"/>
                      <a:pt x="10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161" name="Line 36"/>
            <p:cNvSpPr>
              <a:spLocks noChangeShapeType="1"/>
            </p:cNvSpPr>
            <p:nvPr/>
          </p:nvSpPr>
          <p:spPr bwMode="auto">
            <a:xfrm>
              <a:off x="1979613" y="4338638"/>
              <a:ext cx="87312" cy="1587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62" name="Freeform 37"/>
            <p:cNvSpPr>
              <a:spLocks/>
            </p:cNvSpPr>
            <p:nvPr/>
          </p:nvSpPr>
          <p:spPr bwMode="auto">
            <a:xfrm>
              <a:off x="2038350" y="4303713"/>
              <a:ext cx="109538" cy="69850"/>
            </a:xfrm>
            <a:custGeom>
              <a:avLst/>
              <a:gdLst>
                <a:gd name="T0" fmla="*/ 2147483647 w 19"/>
                <a:gd name="T1" fmla="*/ 2147483647 h 12"/>
                <a:gd name="T2" fmla="*/ 0 w 19"/>
                <a:gd name="T3" fmla="*/ 0 h 12"/>
                <a:gd name="T4" fmla="*/ 0 w 19"/>
                <a:gd name="T5" fmla="*/ 0 h 12"/>
                <a:gd name="T6" fmla="*/ 2147483647 w 19"/>
                <a:gd name="T7" fmla="*/ 2147483647 h 12"/>
                <a:gd name="T8" fmla="*/ 2147483647 w 19"/>
                <a:gd name="T9" fmla="*/ 2147483647 h 12"/>
                <a:gd name="T10" fmla="*/ 2147483647 w 19"/>
                <a:gd name="T11" fmla="*/ 2147483647 h 12"/>
                <a:gd name="T12" fmla="*/ 0 w 19"/>
                <a:gd name="T13" fmla="*/ 2147483647 h 12"/>
                <a:gd name="T14" fmla="*/ 0 w 19"/>
                <a:gd name="T15" fmla="*/ 2147483647 h 12"/>
                <a:gd name="T16" fmla="*/ 2147483647 w 19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3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3" y="5"/>
                    <a:pt x="16" y="5"/>
                    <a:pt x="19" y="6"/>
                  </a:cubicBezTo>
                  <a:cubicBezTo>
                    <a:pt x="16" y="7"/>
                    <a:pt x="13" y="8"/>
                    <a:pt x="9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3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63" name="Freeform 38"/>
            <p:cNvSpPr>
              <a:spLocks/>
            </p:cNvSpPr>
            <p:nvPr/>
          </p:nvSpPr>
          <p:spPr bwMode="auto">
            <a:xfrm>
              <a:off x="1898650" y="4303713"/>
              <a:ext cx="111125" cy="69850"/>
            </a:xfrm>
            <a:custGeom>
              <a:avLst/>
              <a:gdLst>
                <a:gd name="T0" fmla="*/ 2147483647 w 19"/>
                <a:gd name="T1" fmla="*/ 2147483647 h 12"/>
                <a:gd name="T2" fmla="*/ 2147483647 w 19"/>
                <a:gd name="T3" fmla="*/ 2147483647 h 12"/>
                <a:gd name="T4" fmla="*/ 2147483647 w 19"/>
                <a:gd name="T5" fmla="*/ 2147483647 h 12"/>
                <a:gd name="T6" fmla="*/ 2147483647 w 19"/>
                <a:gd name="T7" fmla="*/ 2147483647 h 12"/>
                <a:gd name="T8" fmla="*/ 0 w 19"/>
                <a:gd name="T9" fmla="*/ 2147483647 h 12"/>
                <a:gd name="T10" fmla="*/ 2147483647 w 19"/>
                <a:gd name="T11" fmla="*/ 2147483647 h 12"/>
                <a:gd name="T12" fmla="*/ 2147483647 w 19"/>
                <a:gd name="T13" fmla="*/ 0 h 12"/>
                <a:gd name="T14" fmla="*/ 2147483647 w 19"/>
                <a:gd name="T15" fmla="*/ 0 h 12"/>
                <a:gd name="T16" fmla="*/ 2147483647 w 19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6" y="8"/>
                    <a:pt x="3" y="7"/>
                    <a:pt x="0" y="6"/>
                  </a:cubicBezTo>
                  <a:cubicBezTo>
                    <a:pt x="3" y="5"/>
                    <a:pt x="6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64" name="Line 39"/>
            <p:cNvSpPr>
              <a:spLocks noChangeShapeType="1"/>
            </p:cNvSpPr>
            <p:nvPr/>
          </p:nvSpPr>
          <p:spPr bwMode="auto">
            <a:xfrm flipH="1" flipV="1">
              <a:off x="2066925" y="3168650"/>
              <a:ext cx="395288" cy="3143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65" name="Freeform 40"/>
            <p:cNvSpPr>
              <a:spLocks/>
            </p:cNvSpPr>
            <p:nvPr/>
          </p:nvSpPr>
          <p:spPr bwMode="auto">
            <a:xfrm>
              <a:off x="2422525" y="3436938"/>
              <a:ext cx="109538" cy="98425"/>
            </a:xfrm>
            <a:custGeom>
              <a:avLst/>
              <a:gdLst>
                <a:gd name="T0" fmla="*/ 2147483647 w 19"/>
                <a:gd name="T1" fmla="*/ 2147483647 h 17"/>
                <a:gd name="T2" fmla="*/ 2147483647 w 19"/>
                <a:gd name="T3" fmla="*/ 0 h 17"/>
                <a:gd name="T4" fmla="*/ 2147483647 w 19"/>
                <a:gd name="T5" fmla="*/ 0 h 17"/>
                <a:gd name="T6" fmla="*/ 2147483647 w 19"/>
                <a:gd name="T7" fmla="*/ 2147483647 h 17"/>
                <a:gd name="T8" fmla="*/ 2147483647 w 19"/>
                <a:gd name="T9" fmla="*/ 2147483647 h 17"/>
                <a:gd name="T10" fmla="*/ 2147483647 w 19"/>
                <a:gd name="T11" fmla="*/ 2147483647 h 17"/>
                <a:gd name="T12" fmla="*/ 0 w 19"/>
                <a:gd name="T13" fmla="*/ 2147483647 h 17"/>
                <a:gd name="T14" fmla="*/ 0 w 19"/>
                <a:gd name="T15" fmla="*/ 2147483647 h 17"/>
                <a:gd name="T16" fmla="*/ 2147483647 w 19"/>
                <a:gd name="T17" fmla="*/ 214748364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7"/>
                <a:gd name="T29" fmla="*/ 19 w 19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7">
                  <a:moveTo>
                    <a:pt x="6" y="7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4" y="12"/>
                    <a:pt x="16" y="14"/>
                    <a:pt x="19" y="17"/>
                  </a:cubicBezTo>
                  <a:cubicBezTo>
                    <a:pt x="16" y="15"/>
                    <a:pt x="13" y="14"/>
                    <a:pt x="1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66" name="Line 41"/>
            <p:cNvSpPr>
              <a:spLocks noChangeShapeType="1"/>
            </p:cNvSpPr>
            <p:nvPr/>
          </p:nvSpPr>
          <p:spPr bwMode="auto">
            <a:xfrm flipV="1">
              <a:off x="3341688" y="4926013"/>
              <a:ext cx="0" cy="2317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67" name="Freeform 42"/>
            <p:cNvSpPr>
              <a:spLocks/>
            </p:cNvSpPr>
            <p:nvPr/>
          </p:nvSpPr>
          <p:spPr bwMode="auto">
            <a:xfrm>
              <a:off x="3305175" y="4838700"/>
              <a:ext cx="69850" cy="115888"/>
            </a:xfrm>
            <a:custGeom>
              <a:avLst/>
              <a:gdLst>
                <a:gd name="T0" fmla="*/ 2147483647 w 12"/>
                <a:gd name="T1" fmla="*/ 2147483647 h 20"/>
                <a:gd name="T2" fmla="*/ 2147483647 w 12"/>
                <a:gd name="T3" fmla="*/ 2147483647 h 20"/>
                <a:gd name="T4" fmla="*/ 0 w 12"/>
                <a:gd name="T5" fmla="*/ 2147483647 h 20"/>
                <a:gd name="T6" fmla="*/ 2147483647 w 12"/>
                <a:gd name="T7" fmla="*/ 2147483647 h 20"/>
                <a:gd name="T8" fmla="*/ 2147483647 w 12"/>
                <a:gd name="T9" fmla="*/ 0 h 20"/>
                <a:gd name="T10" fmla="*/ 2147483647 w 12"/>
                <a:gd name="T11" fmla="*/ 2147483647 h 20"/>
                <a:gd name="T12" fmla="*/ 2147483647 w 12"/>
                <a:gd name="T13" fmla="*/ 2147483647 h 20"/>
                <a:gd name="T14" fmla="*/ 2147483647 w 12"/>
                <a:gd name="T15" fmla="*/ 2147483647 h 20"/>
                <a:gd name="T16" fmla="*/ 2147483647 w 12"/>
                <a:gd name="T17" fmla="*/ 2147483647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0"/>
                <a:gd name="T29" fmla="*/ 12 w 12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0">
                  <a:moveTo>
                    <a:pt x="6" y="16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7"/>
                    <a:pt x="6" y="4"/>
                    <a:pt x="6" y="0"/>
                  </a:cubicBezTo>
                  <a:cubicBezTo>
                    <a:pt x="7" y="4"/>
                    <a:pt x="8" y="7"/>
                    <a:pt x="8" y="1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68" name="Freeform 43"/>
            <p:cNvSpPr>
              <a:spLocks/>
            </p:cNvSpPr>
            <p:nvPr/>
          </p:nvSpPr>
          <p:spPr bwMode="auto">
            <a:xfrm>
              <a:off x="3305175" y="5129213"/>
              <a:ext cx="69850" cy="115887"/>
            </a:xfrm>
            <a:custGeom>
              <a:avLst/>
              <a:gdLst>
                <a:gd name="T0" fmla="*/ 2147483647 w 12"/>
                <a:gd name="T1" fmla="*/ 2147483647 h 20"/>
                <a:gd name="T2" fmla="*/ 2147483647 w 12"/>
                <a:gd name="T3" fmla="*/ 0 h 20"/>
                <a:gd name="T4" fmla="*/ 2147483647 w 12"/>
                <a:gd name="T5" fmla="*/ 2147483647 h 20"/>
                <a:gd name="T6" fmla="*/ 2147483647 w 12"/>
                <a:gd name="T7" fmla="*/ 2147483647 h 20"/>
                <a:gd name="T8" fmla="*/ 2147483647 w 12"/>
                <a:gd name="T9" fmla="*/ 2147483647 h 20"/>
                <a:gd name="T10" fmla="*/ 2147483647 w 12"/>
                <a:gd name="T11" fmla="*/ 2147483647 h 20"/>
                <a:gd name="T12" fmla="*/ 0 w 12"/>
                <a:gd name="T13" fmla="*/ 2147483647 h 20"/>
                <a:gd name="T14" fmla="*/ 2147483647 w 12"/>
                <a:gd name="T15" fmla="*/ 0 h 20"/>
                <a:gd name="T16" fmla="*/ 2147483647 w 12"/>
                <a:gd name="T17" fmla="*/ 2147483647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0"/>
                <a:gd name="T29" fmla="*/ 12 w 12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0">
                  <a:moveTo>
                    <a:pt x="6" y="4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3"/>
                    <a:pt x="7" y="16"/>
                    <a:pt x="6" y="20"/>
                  </a:cubicBezTo>
                  <a:cubicBezTo>
                    <a:pt x="6" y="16"/>
                    <a:pt x="5" y="13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69" name="Rectangle 44"/>
            <p:cNvSpPr>
              <a:spLocks noChangeArrowheads="1"/>
            </p:cNvSpPr>
            <p:nvPr/>
          </p:nvSpPr>
          <p:spPr bwMode="auto">
            <a:xfrm>
              <a:off x="1893888" y="4357688"/>
              <a:ext cx="1397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L</a:t>
              </a:r>
            </a:p>
          </p:txBody>
        </p:sp>
        <p:sp>
          <p:nvSpPr>
            <p:cNvPr id="5170" name="Rectangle 45"/>
            <p:cNvSpPr>
              <a:spLocks noChangeArrowheads="1"/>
            </p:cNvSpPr>
            <p:nvPr/>
          </p:nvSpPr>
          <p:spPr bwMode="auto">
            <a:xfrm>
              <a:off x="2024063" y="4449763"/>
              <a:ext cx="825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d</a:t>
              </a:r>
              <a:endParaRPr lang="en-US" sz="1800"/>
            </a:p>
          </p:txBody>
        </p:sp>
        <p:sp>
          <p:nvSpPr>
            <p:cNvPr id="5171" name="Line 46"/>
            <p:cNvSpPr>
              <a:spLocks noChangeShapeType="1"/>
            </p:cNvSpPr>
            <p:nvPr/>
          </p:nvSpPr>
          <p:spPr bwMode="auto">
            <a:xfrm>
              <a:off x="3009900" y="4338638"/>
              <a:ext cx="87313" cy="1587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72" name="Freeform 47"/>
            <p:cNvSpPr>
              <a:spLocks/>
            </p:cNvSpPr>
            <p:nvPr/>
          </p:nvSpPr>
          <p:spPr bwMode="auto">
            <a:xfrm>
              <a:off x="3067050" y="4303713"/>
              <a:ext cx="117475" cy="69850"/>
            </a:xfrm>
            <a:custGeom>
              <a:avLst/>
              <a:gdLst>
                <a:gd name="T0" fmla="*/ 2147483647 w 20"/>
                <a:gd name="T1" fmla="*/ 2147483647 h 12"/>
                <a:gd name="T2" fmla="*/ 0 w 20"/>
                <a:gd name="T3" fmla="*/ 0 h 12"/>
                <a:gd name="T4" fmla="*/ 0 w 20"/>
                <a:gd name="T5" fmla="*/ 0 h 12"/>
                <a:gd name="T6" fmla="*/ 2147483647 w 20"/>
                <a:gd name="T7" fmla="*/ 2147483647 h 12"/>
                <a:gd name="T8" fmla="*/ 2147483647 w 20"/>
                <a:gd name="T9" fmla="*/ 2147483647 h 12"/>
                <a:gd name="T10" fmla="*/ 2147483647 w 20"/>
                <a:gd name="T11" fmla="*/ 2147483647 h 12"/>
                <a:gd name="T12" fmla="*/ 0 w 20"/>
                <a:gd name="T13" fmla="*/ 2147483647 h 12"/>
                <a:gd name="T14" fmla="*/ 0 w 20"/>
                <a:gd name="T15" fmla="*/ 2147483647 h 12"/>
                <a:gd name="T16" fmla="*/ 2147483647 w 20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2"/>
                <a:gd name="T29" fmla="*/ 20 w 20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2">
                  <a:moveTo>
                    <a:pt x="4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3" y="5"/>
                    <a:pt x="16" y="5"/>
                    <a:pt x="20" y="6"/>
                  </a:cubicBezTo>
                  <a:cubicBezTo>
                    <a:pt x="16" y="7"/>
                    <a:pt x="13" y="8"/>
                    <a:pt x="1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73" name="Freeform 48"/>
            <p:cNvSpPr>
              <a:spLocks/>
            </p:cNvSpPr>
            <p:nvPr/>
          </p:nvSpPr>
          <p:spPr bwMode="auto">
            <a:xfrm>
              <a:off x="2927350" y="4303713"/>
              <a:ext cx="111125" cy="69850"/>
            </a:xfrm>
            <a:custGeom>
              <a:avLst/>
              <a:gdLst>
                <a:gd name="T0" fmla="*/ 2147483647 w 19"/>
                <a:gd name="T1" fmla="*/ 2147483647 h 12"/>
                <a:gd name="T2" fmla="*/ 2147483647 w 19"/>
                <a:gd name="T3" fmla="*/ 2147483647 h 12"/>
                <a:gd name="T4" fmla="*/ 2147483647 w 19"/>
                <a:gd name="T5" fmla="*/ 2147483647 h 12"/>
                <a:gd name="T6" fmla="*/ 2147483647 w 19"/>
                <a:gd name="T7" fmla="*/ 2147483647 h 12"/>
                <a:gd name="T8" fmla="*/ 0 w 19"/>
                <a:gd name="T9" fmla="*/ 2147483647 h 12"/>
                <a:gd name="T10" fmla="*/ 2147483647 w 19"/>
                <a:gd name="T11" fmla="*/ 2147483647 h 12"/>
                <a:gd name="T12" fmla="*/ 2147483647 w 19"/>
                <a:gd name="T13" fmla="*/ 0 h 12"/>
                <a:gd name="T14" fmla="*/ 2147483647 w 19"/>
                <a:gd name="T15" fmla="*/ 0 h 12"/>
                <a:gd name="T16" fmla="*/ 2147483647 w 19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7" y="8"/>
                    <a:pt x="3" y="7"/>
                    <a:pt x="0" y="6"/>
                  </a:cubicBezTo>
                  <a:cubicBezTo>
                    <a:pt x="3" y="5"/>
                    <a:pt x="7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74" name="Rectangle 49"/>
            <p:cNvSpPr>
              <a:spLocks noChangeArrowheads="1"/>
            </p:cNvSpPr>
            <p:nvPr/>
          </p:nvSpPr>
          <p:spPr bwMode="auto">
            <a:xfrm>
              <a:off x="2924175" y="4357688"/>
              <a:ext cx="1397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L</a:t>
              </a:r>
            </a:p>
          </p:txBody>
        </p:sp>
        <p:sp>
          <p:nvSpPr>
            <p:cNvPr id="5175" name="Rectangle 50"/>
            <p:cNvSpPr>
              <a:spLocks noChangeArrowheads="1"/>
            </p:cNvSpPr>
            <p:nvPr/>
          </p:nvSpPr>
          <p:spPr bwMode="auto">
            <a:xfrm>
              <a:off x="3055938" y="4449763"/>
              <a:ext cx="825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d</a:t>
              </a:r>
              <a:endParaRPr lang="en-US" sz="1800"/>
            </a:p>
          </p:txBody>
        </p:sp>
        <p:sp>
          <p:nvSpPr>
            <p:cNvPr id="5176" name="Rectangle 51"/>
            <p:cNvSpPr>
              <a:spLocks noChangeArrowheads="1"/>
            </p:cNvSpPr>
            <p:nvPr/>
          </p:nvSpPr>
          <p:spPr bwMode="auto">
            <a:xfrm>
              <a:off x="2479675" y="4953000"/>
              <a:ext cx="139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FFFF"/>
                  </a:solidFill>
                </a:rPr>
                <a:t>L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77" name="Rectangle 53"/>
            <p:cNvSpPr>
              <a:spLocks noChangeArrowheads="1"/>
            </p:cNvSpPr>
            <p:nvPr/>
          </p:nvSpPr>
          <p:spPr bwMode="auto">
            <a:xfrm>
              <a:off x="1436688" y="2924175"/>
              <a:ext cx="13192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Polysilicon</a:t>
              </a:r>
              <a:r>
                <a:rPr lang="en-US" sz="1800">
                  <a:solidFill>
                    <a:srgbClr val="000082"/>
                  </a:solidFill>
                </a:rPr>
                <a:t> </a:t>
              </a:r>
              <a:r>
                <a:rPr lang="en-US" sz="1800"/>
                <a:t>gate</a:t>
              </a:r>
            </a:p>
          </p:txBody>
        </p:sp>
        <p:sp>
          <p:nvSpPr>
            <p:cNvPr id="5178" name="Rectangle 54"/>
            <p:cNvSpPr>
              <a:spLocks noChangeArrowheads="1"/>
            </p:cNvSpPr>
            <p:nvPr/>
          </p:nvSpPr>
          <p:spPr bwMode="auto">
            <a:xfrm>
              <a:off x="2035175" y="5348288"/>
              <a:ext cx="812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82"/>
                  </a:solidFill>
                </a:rPr>
                <a:t>Top view</a:t>
              </a:r>
            </a:p>
          </p:txBody>
        </p:sp>
        <p:sp>
          <p:nvSpPr>
            <p:cNvPr id="5179" name="Rectangle 55"/>
            <p:cNvSpPr>
              <a:spLocks noChangeArrowheads="1"/>
            </p:cNvSpPr>
            <p:nvPr/>
          </p:nvSpPr>
          <p:spPr bwMode="auto">
            <a:xfrm>
              <a:off x="3532188" y="5186363"/>
              <a:ext cx="8239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Gate-bulk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80" name="Rectangle 56"/>
            <p:cNvSpPr>
              <a:spLocks noChangeArrowheads="1"/>
            </p:cNvSpPr>
            <p:nvPr/>
          </p:nvSpPr>
          <p:spPr bwMode="auto">
            <a:xfrm>
              <a:off x="3589338" y="5397500"/>
              <a:ext cx="622300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overlap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81" name="Rectangle 57"/>
            <p:cNvSpPr>
              <a:spLocks noChangeArrowheads="1"/>
            </p:cNvSpPr>
            <p:nvPr/>
          </p:nvSpPr>
          <p:spPr bwMode="auto">
            <a:xfrm>
              <a:off x="827088" y="3756025"/>
              <a:ext cx="1071562" cy="1082675"/>
            </a:xfrm>
            <a:prstGeom prst="rect">
              <a:avLst/>
            </a:prstGeom>
            <a:solidFill>
              <a:schemeClr val="hlink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82" name="Rectangle 58"/>
            <p:cNvSpPr>
              <a:spLocks noChangeArrowheads="1"/>
            </p:cNvSpPr>
            <p:nvPr/>
          </p:nvSpPr>
          <p:spPr bwMode="auto">
            <a:xfrm>
              <a:off x="3184525" y="3756025"/>
              <a:ext cx="1063625" cy="1082675"/>
            </a:xfrm>
            <a:prstGeom prst="rect">
              <a:avLst/>
            </a:prstGeom>
            <a:solidFill>
              <a:schemeClr val="hlink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83" name="Line 59"/>
            <p:cNvSpPr>
              <a:spLocks noChangeShapeType="1"/>
            </p:cNvSpPr>
            <p:nvPr/>
          </p:nvSpPr>
          <p:spPr bwMode="auto">
            <a:xfrm flipV="1">
              <a:off x="3341688" y="3838575"/>
              <a:ext cx="0" cy="91916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84" name="Freeform 60"/>
            <p:cNvSpPr>
              <a:spLocks/>
            </p:cNvSpPr>
            <p:nvPr/>
          </p:nvSpPr>
          <p:spPr bwMode="auto">
            <a:xfrm>
              <a:off x="3305175" y="3756025"/>
              <a:ext cx="69850" cy="111125"/>
            </a:xfrm>
            <a:custGeom>
              <a:avLst/>
              <a:gdLst>
                <a:gd name="T0" fmla="*/ 2147483647 w 12"/>
                <a:gd name="T1" fmla="*/ 2147483647 h 19"/>
                <a:gd name="T2" fmla="*/ 2147483647 w 12"/>
                <a:gd name="T3" fmla="*/ 2147483647 h 19"/>
                <a:gd name="T4" fmla="*/ 0 w 12"/>
                <a:gd name="T5" fmla="*/ 2147483647 h 19"/>
                <a:gd name="T6" fmla="*/ 2147483647 w 12"/>
                <a:gd name="T7" fmla="*/ 2147483647 h 19"/>
                <a:gd name="T8" fmla="*/ 2147483647 w 12"/>
                <a:gd name="T9" fmla="*/ 0 h 19"/>
                <a:gd name="T10" fmla="*/ 2147483647 w 12"/>
                <a:gd name="T11" fmla="*/ 2147483647 h 19"/>
                <a:gd name="T12" fmla="*/ 2147483647 w 12"/>
                <a:gd name="T13" fmla="*/ 2147483647 h 19"/>
                <a:gd name="T14" fmla="*/ 2147483647 w 12"/>
                <a:gd name="T15" fmla="*/ 2147483647 h 19"/>
                <a:gd name="T16" fmla="*/ 2147483647 w 12"/>
                <a:gd name="T17" fmla="*/ 2147483647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6" y="16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7"/>
                    <a:pt x="6" y="3"/>
                    <a:pt x="6" y="0"/>
                  </a:cubicBezTo>
                  <a:cubicBezTo>
                    <a:pt x="7" y="3"/>
                    <a:pt x="8" y="7"/>
                    <a:pt x="8" y="1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85" name="Freeform 61"/>
            <p:cNvSpPr>
              <a:spLocks/>
            </p:cNvSpPr>
            <p:nvPr/>
          </p:nvSpPr>
          <p:spPr bwMode="auto">
            <a:xfrm>
              <a:off x="3305175" y="4727575"/>
              <a:ext cx="69850" cy="111125"/>
            </a:xfrm>
            <a:custGeom>
              <a:avLst/>
              <a:gdLst>
                <a:gd name="T0" fmla="*/ 2147483647 w 12"/>
                <a:gd name="T1" fmla="*/ 2147483647 h 19"/>
                <a:gd name="T2" fmla="*/ 2147483647 w 12"/>
                <a:gd name="T3" fmla="*/ 0 h 19"/>
                <a:gd name="T4" fmla="*/ 2147483647 w 12"/>
                <a:gd name="T5" fmla="*/ 0 h 19"/>
                <a:gd name="T6" fmla="*/ 2147483647 w 12"/>
                <a:gd name="T7" fmla="*/ 2147483647 h 19"/>
                <a:gd name="T8" fmla="*/ 2147483647 w 12"/>
                <a:gd name="T9" fmla="*/ 2147483647 h 19"/>
                <a:gd name="T10" fmla="*/ 2147483647 w 12"/>
                <a:gd name="T11" fmla="*/ 2147483647 h 19"/>
                <a:gd name="T12" fmla="*/ 0 w 12"/>
                <a:gd name="T13" fmla="*/ 0 h 19"/>
                <a:gd name="T14" fmla="*/ 2147483647 w 12"/>
                <a:gd name="T15" fmla="*/ 0 h 19"/>
                <a:gd name="T16" fmla="*/ 2147483647 w 12"/>
                <a:gd name="T17" fmla="*/ 2147483647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6" y="3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3"/>
                    <a:pt x="7" y="16"/>
                    <a:pt x="6" y="19"/>
                  </a:cubicBezTo>
                  <a:cubicBezTo>
                    <a:pt x="6" y="16"/>
                    <a:pt x="5" y="13"/>
                    <a:pt x="4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5186" name="Rectangle 62"/>
            <p:cNvSpPr>
              <a:spLocks noChangeArrowheads="1"/>
            </p:cNvSpPr>
            <p:nvPr/>
          </p:nvSpPr>
          <p:spPr bwMode="auto">
            <a:xfrm>
              <a:off x="908050" y="3997325"/>
              <a:ext cx="6016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Source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87" name="Rectangle 63"/>
            <p:cNvSpPr>
              <a:spLocks noChangeArrowheads="1"/>
            </p:cNvSpPr>
            <p:nvPr/>
          </p:nvSpPr>
          <p:spPr bwMode="auto">
            <a:xfrm>
              <a:off x="1077913" y="4413250"/>
              <a:ext cx="10636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n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88" name="Rectangle 64"/>
            <p:cNvSpPr>
              <a:spLocks noChangeArrowheads="1"/>
            </p:cNvSpPr>
            <p:nvPr/>
          </p:nvSpPr>
          <p:spPr bwMode="auto">
            <a:xfrm>
              <a:off x="1181100" y="4411663"/>
              <a:ext cx="80963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+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89" name="Rectangle 65"/>
            <p:cNvSpPr>
              <a:spLocks noChangeArrowheads="1"/>
            </p:cNvSpPr>
            <p:nvPr/>
          </p:nvSpPr>
          <p:spPr bwMode="auto">
            <a:xfrm>
              <a:off x="3678238" y="3997325"/>
              <a:ext cx="4556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Drain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90" name="Rectangle 66"/>
            <p:cNvSpPr>
              <a:spLocks noChangeArrowheads="1"/>
            </p:cNvSpPr>
            <p:nvPr/>
          </p:nvSpPr>
          <p:spPr bwMode="auto">
            <a:xfrm>
              <a:off x="3805238" y="4413250"/>
              <a:ext cx="10636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n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91" name="Rectangle 67"/>
            <p:cNvSpPr>
              <a:spLocks noChangeArrowheads="1"/>
            </p:cNvSpPr>
            <p:nvPr/>
          </p:nvSpPr>
          <p:spPr bwMode="auto">
            <a:xfrm>
              <a:off x="3910013" y="4411663"/>
              <a:ext cx="80962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+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92" name="Rectangle 68"/>
            <p:cNvSpPr>
              <a:spLocks noChangeArrowheads="1"/>
            </p:cNvSpPr>
            <p:nvPr/>
          </p:nvSpPr>
          <p:spPr bwMode="auto">
            <a:xfrm>
              <a:off x="3413125" y="4187825"/>
              <a:ext cx="179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W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5193" name="Rectangle 44"/>
            <p:cNvSpPr>
              <a:spLocks noChangeArrowheads="1"/>
            </p:cNvSpPr>
            <p:nvPr/>
          </p:nvSpPr>
          <p:spPr bwMode="auto">
            <a:xfrm>
              <a:off x="3359150" y="4864100"/>
              <a:ext cx="139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L</a:t>
              </a:r>
            </a:p>
          </p:txBody>
        </p:sp>
        <p:sp>
          <p:nvSpPr>
            <p:cNvPr id="5194" name="Rectangle 45"/>
            <p:cNvSpPr>
              <a:spLocks noChangeArrowheads="1"/>
            </p:cNvSpPr>
            <p:nvPr/>
          </p:nvSpPr>
          <p:spPr bwMode="auto">
            <a:xfrm>
              <a:off x="3489325" y="4957763"/>
              <a:ext cx="8413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b</a:t>
              </a:r>
              <a:endParaRPr lang="en-US" sz="1800"/>
            </a:p>
          </p:txBody>
        </p:sp>
        <p:grpSp>
          <p:nvGrpSpPr>
            <p:cNvPr id="5195" name="Group 74"/>
            <p:cNvGrpSpPr>
              <a:grpSpLocks/>
            </p:cNvGrpSpPr>
            <p:nvPr/>
          </p:nvGrpSpPr>
          <p:grpSpPr bwMode="auto">
            <a:xfrm>
              <a:off x="2133600" y="4267200"/>
              <a:ext cx="762000" cy="76200"/>
              <a:chOff x="1196" y="3106"/>
              <a:chExt cx="810" cy="45"/>
            </a:xfrm>
          </p:grpSpPr>
          <p:sp>
            <p:nvSpPr>
              <p:cNvPr id="5197" name="Line 33"/>
              <p:cNvSpPr>
                <a:spLocks noChangeShapeType="1"/>
              </p:cNvSpPr>
              <p:nvPr/>
            </p:nvSpPr>
            <p:spPr bwMode="auto">
              <a:xfrm>
                <a:off x="1247" y="3129"/>
                <a:ext cx="704" cy="1"/>
              </a:xfrm>
              <a:prstGeom prst="line">
                <a:avLst/>
              </a:prstGeom>
              <a:noFill/>
              <a:ln w="14288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98" name="Freeform 34"/>
              <p:cNvSpPr>
                <a:spLocks/>
              </p:cNvSpPr>
              <p:nvPr/>
            </p:nvSpPr>
            <p:spPr bwMode="auto">
              <a:xfrm>
                <a:off x="1932" y="3106"/>
                <a:ext cx="74" cy="45"/>
              </a:xfrm>
              <a:custGeom>
                <a:avLst/>
                <a:gdLst>
                  <a:gd name="T0" fmla="*/ 10282 w 20"/>
                  <a:gd name="T1" fmla="*/ 17029 h 12"/>
                  <a:gd name="T2" fmla="*/ 0 w 20"/>
                  <a:gd name="T3" fmla="*/ 0 h 12"/>
                  <a:gd name="T4" fmla="*/ 0 w 20"/>
                  <a:gd name="T5" fmla="*/ 0 h 12"/>
                  <a:gd name="T6" fmla="*/ 25682 w 20"/>
                  <a:gd name="T7" fmla="*/ 11066 h 12"/>
                  <a:gd name="T8" fmla="*/ 51363 w 20"/>
                  <a:gd name="T9" fmla="*/ 17029 h 12"/>
                  <a:gd name="T10" fmla="*/ 25682 w 20"/>
                  <a:gd name="T11" fmla="*/ 22148 h 12"/>
                  <a:gd name="T12" fmla="*/ 0 w 20"/>
                  <a:gd name="T13" fmla="*/ 33443 h 12"/>
                  <a:gd name="T14" fmla="*/ 0 w 20"/>
                  <a:gd name="T15" fmla="*/ 33443 h 12"/>
                  <a:gd name="T16" fmla="*/ 10282 w 20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12"/>
                  <a:gd name="T29" fmla="*/ 20 w 20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12">
                    <a:moveTo>
                      <a:pt x="4" y="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5"/>
                      <a:pt x="16" y="5"/>
                      <a:pt x="20" y="6"/>
                    </a:cubicBezTo>
                    <a:cubicBezTo>
                      <a:pt x="16" y="7"/>
                      <a:pt x="13" y="8"/>
                      <a:pt x="1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5199" name="Freeform 35"/>
              <p:cNvSpPr>
                <a:spLocks/>
              </p:cNvSpPr>
              <p:nvPr/>
            </p:nvSpPr>
            <p:spPr bwMode="auto">
              <a:xfrm>
                <a:off x="1196" y="3106"/>
                <a:ext cx="70" cy="45"/>
              </a:xfrm>
              <a:custGeom>
                <a:avLst/>
                <a:gdLst>
                  <a:gd name="T0" fmla="*/ 39959 w 19"/>
                  <a:gd name="T1" fmla="*/ 17029 h 12"/>
                  <a:gd name="T2" fmla="*/ 47559 w 19"/>
                  <a:gd name="T3" fmla="*/ 33443 h 12"/>
                  <a:gd name="T4" fmla="*/ 47559 w 19"/>
                  <a:gd name="T5" fmla="*/ 33443 h 12"/>
                  <a:gd name="T6" fmla="*/ 25056 w 19"/>
                  <a:gd name="T7" fmla="*/ 22148 h 12"/>
                  <a:gd name="T8" fmla="*/ 0 w 19"/>
                  <a:gd name="T9" fmla="*/ 17029 h 12"/>
                  <a:gd name="T10" fmla="*/ 25056 w 19"/>
                  <a:gd name="T11" fmla="*/ 11066 h 12"/>
                  <a:gd name="T12" fmla="*/ 47559 w 19"/>
                  <a:gd name="T13" fmla="*/ 0 h 12"/>
                  <a:gd name="T14" fmla="*/ 47559 w 19"/>
                  <a:gd name="T15" fmla="*/ 0 h 12"/>
                  <a:gd name="T16" fmla="*/ 39959 w 19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12"/>
                  <a:gd name="T29" fmla="*/ 19 w 19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12">
                    <a:moveTo>
                      <a:pt x="16" y="6"/>
                    </a:moveTo>
                    <a:cubicBezTo>
                      <a:pt x="19" y="12"/>
                      <a:pt x="19" y="12"/>
                      <a:pt x="19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6" y="8"/>
                      <a:pt x="3" y="7"/>
                      <a:pt x="0" y="6"/>
                    </a:cubicBezTo>
                    <a:cubicBezTo>
                      <a:pt x="3" y="5"/>
                      <a:pt x="6" y="5"/>
                      <a:pt x="10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5196" name="Rectangle 51"/>
            <p:cNvSpPr>
              <a:spLocks noChangeArrowheads="1"/>
            </p:cNvSpPr>
            <p:nvPr/>
          </p:nvSpPr>
          <p:spPr bwMode="auto">
            <a:xfrm>
              <a:off x="2349500" y="4343400"/>
              <a:ext cx="393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FFFF"/>
                  </a:solidFill>
                </a:rPr>
                <a:t>Leff</a:t>
              </a:r>
              <a:endParaRPr lang="en-US" sz="1800">
                <a:solidFill>
                  <a:schemeClr val="tx2"/>
                </a:solidFill>
              </a:endParaRPr>
            </a:p>
          </p:txBody>
        </p:sp>
      </p:grpSp>
      <p:sp>
        <p:nvSpPr>
          <p:cNvPr id="5153" name="Oval 79"/>
          <p:cNvSpPr>
            <a:spLocks noChangeArrowheads="1"/>
          </p:cNvSpPr>
          <p:nvPr/>
        </p:nvSpPr>
        <p:spPr bwMode="auto">
          <a:xfrm>
            <a:off x="6553200" y="3962400"/>
            <a:ext cx="1066800" cy="1828800"/>
          </a:xfrm>
          <a:prstGeom prst="ellips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5154" name="Line 81"/>
          <p:cNvSpPr>
            <a:spLocks noChangeShapeType="1"/>
          </p:cNvSpPr>
          <p:nvPr/>
        </p:nvSpPr>
        <p:spPr bwMode="auto">
          <a:xfrm flipH="1" flipV="1">
            <a:off x="7086600" y="3124200"/>
            <a:ext cx="76200" cy="76200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5155" name="CaixaDeTexto 70"/>
          <p:cNvSpPr txBox="1">
            <a:spLocks noChangeArrowheads="1"/>
          </p:cNvSpPr>
          <p:nvPr/>
        </p:nvSpPr>
        <p:spPr bwMode="auto">
          <a:xfrm>
            <a:off x="7620000" y="4343400"/>
            <a:ext cx="1295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1800">
                <a:solidFill>
                  <a:srgbClr val="FF0000"/>
                </a:solidFill>
              </a:rPr>
              <a:t>Ld is included in C</a:t>
            </a:r>
            <a:r>
              <a:rPr lang="pt-BR" sz="1800" baseline="-25000">
                <a:solidFill>
                  <a:srgbClr val="FF0000"/>
                </a:solidFill>
              </a:rPr>
              <a:t>XXO</a:t>
            </a:r>
            <a:r>
              <a:rPr lang="pt-BR" sz="1800">
                <a:solidFill>
                  <a:srgbClr val="FF0000"/>
                </a:solidFill>
              </a:rPr>
              <a:t> parameters</a:t>
            </a:r>
            <a:r>
              <a:rPr lang="pt-BR" sz="1800" baseline="-2500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5156" name="Freeform 83"/>
          <p:cNvSpPr>
            <a:spLocks/>
          </p:cNvSpPr>
          <p:nvPr/>
        </p:nvSpPr>
        <p:spPr bwMode="auto">
          <a:xfrm>
            <a:off x="7467600" y="3937000"/>
            <a:ext cx="685800" cy="330200"/>
          </a:xfrm>
          <a:custGeom>
            <a:avLst/>
            <a:gdLst>
              <a:gd name="T0" fmla="*/ 2147483647 w 432"/>
              <a:gd name="T1" fmla="*/ 2147483647 h 208"/>
              <a:gd name="T2" fmla="*/ 2147483647 w 432"/>
              <a:gd name="T3" fmla="*/ 2147483647 h 208"/>
              <a:gd name="T4" fmla="*/ 0 w 432"/>
              <a:gd name="T5" fmla="*/ 2147483647 h 208"/>
              <a:gd name="T6" fmla="*/ 0 60000 65536"/>
              <a:gd name="T7" fmla="*/ 0 60000 65536"/>
              <a:gd name="T8" fmla="*/ 0 60000 65536"/>
              <a:gd name="T9" fmla="*/ 0 w 432"/>
              <a:gd name="T10" fmla="*/ 0 h 208"/>
              <a:gd name="T11" fmla="*/ 432 w 432"/>
              <a:gd name="T12" fmla="*/ 208 h 20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32" h="208">
                <a:moveTo>
                  <a:pt x="432" y="208"/>
                </a:moveTo>
                <a:cubicBezTo>
                  <a:pt x="348" y="120"/>
                  <a:pt x="264" y="32"/>
                  <a:pt x="192" y="16"/>
                </a:cubicBezTo>
                <a:cubicBezTo>
                  <a:pt x="120" y="0"/>
                  <a:pt x="60" y="56"/>
                  <a:pt x="0" y="112"/>
                </a:cubicBezTo>
              </a:path>
            </a:pathLst>
          </a:custGeom>
          <a:noFill/>
          <a:ln w="12700" cmpd="sng">
            <a:solidFill>
              <a:srgbClr val="FF3300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6A87F8-270C-4F4E-A037-A490D2E06273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Revisiting Gate Capacitance Model</a:t>
            </a:r>
          </a:p>
        </p:txBody>
      </p:sp>
      <p:sp>
        <p:nvSpPr>
          <p:cNvPr id="15366" name="Freeform 30"/>
          <p:cNvSpPr>
            <a:spLocks/>
          </p:cNvSpPr>
          <p:nvPr/>
        </p:nvSpPr>
        <p:spPr bwMode="auto">
          <a:xfrm>
            <a:off x="1981200" y="3479800"/>
            <a:ext cx="1300163" cy="1851025"/>
          </a:xfrm>
          <a:custGeom>
            <a:avLst/>
            <a:gdLst>
              <a:gd name="T0" fmla="*/ 2147483647 w 974"/>
              <a:gd name="T1" fmla="*/ 0 h 1463"/>
              <a:gd name="T2" fmla="*/ 2147483647 w 974"/>
              <a:gd name="T3" fmla="*/ 2147483647 h 1463"/>
              <a:gd name="T4" fmla="*/ 0 w 974"/>
              <a:gd name="T5" fmla="*/ 2147483647 h 1463"/>
              <a:gd name="T6" fmla="*/ 0 w 974"/>
              <a:gd name="T7" fmla="*/ 0 h 1463"/>
              <a:gd name="T8" fmla="*/ 2147483647 w 974"/>
              <a:gd name="T9" fmla="*/ 2147483647 h 1463"/>
              <a:gd name="T10" fmla="*/ 2147483647 w 974"/>
              <a:gd name="T11" fmla="*/ 2147483647 h 1463"/>
              <a:gd name="T12" fmla="*/ 2147483647 w 974"/>
              <a:gd name="T13" fmla="*/ 2147483647 h 1463"/>
              <a:gd name="T14" fmla="*/ 2147483647 w 974"/>
              <a:gd name="T15" fmla="*/ 0 h 14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74"/>
              <a:gd name="T25" fmla="*/ 0 h 1463"/>
              <a:gd name="T26" fmla="*/ 974 w 974"/>
              <a:gd name="T27" fmla="*/ 1463 h 14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74" h="1463">
                <a:moveTo>
                  <a:pt x="974" y="0"/>
                </a:moveTo>
                <a:lnTo>
                  <a:pt x="974" y="1463"/>
                </a:lnTo>
                <a:lnTo>
                  <a:pt x="0" y="1463"/>
                </a:lnTo>
                <a:lnTo>
                  <a:pt x="0" y="0"/>
                </a:lnTo>
                <a:lnTo>
                  <a:pt x="273" y="185"/>
                </a:lnTo>
                <a:lnTo>
                  <a:pt x="379" y="22"/>
                </a:lnTo>
                <a:lnTo>
                  <a:pt x="687" y="172"/>
                </a:lnTo>
                <a:lnTo>
                  <a:pt x="974" y="0"/>
                </a:lnTo>
                <a:close/>
              </a:path>
            </a:pathLst>
          </a:custGeom>
          <a:solidFill>
            <a:srgbClr val="FF0000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7" name="Line 33"/>
          <p:cNvSpPr>
            <a:spLocks noChangeShapeType="1"/>
          </p:cNvSpPr>
          <p:nvPr/>
        </p:nvSpPr>
        <p:spPr bwMode="auto">
          <a:xfrm>
            <a:off x="2063750" y="5064125"/>
            <a:ext cx="1128713" cy="1588"/>
          </a:xfrm>
          <a:prstGeom prst="line">
            <a:avLst/>
          </a:prstGeom>
          <a:noFill/>
          <a:ln w="142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8" name="Freeform 34"/>
          <p:cNvSpPr>
            <a:spLocks/>
          </p:cNvSpPr>
          <p:nvPr/>
        </p:nvSpPr>
        <p:spPr bwMode="auto">
          <a:xfrm>
            <a:off x="3163888" y="5029200"/>
            <a:ext cx="117475" cy="68263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0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6" y="5"/>
                  <a:pt x="20" y="6"/>
                </a:cubicBezTo>
                <a:cubicBezTo>
                  <a:pt x="16" y="7"/>
                  <a:pt x="13" y="8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9" name="Freeform 35"/>
          <p:cNvSpPr>
            <a:spLocks/>
          </p:cNvSpPr>
          <p:nvPr/>
        </p:nvSpPr>
        <p:spPr bwMode="auto">
          <a:xfrm>
            <a:off x="1981200" y="5029200"/>
            <a:ext cx="112713" cy="68263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5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0" name="Line 39"/>
          <p:cNvSpPr>
            <a:spLocks noChangeShapeType="1"/>
          </p:cNvSpPr>
          <p:nvPr/>
        </p:nvSpPr>
        <p:spPr bwMode="auto">
          <a:xfrm flipH="1" flipV="1">
            <a:off x="2152650" y="3341688"/>
            <a:ext cx="398463" cy="300037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1" name="Freeform 40"/>
          <p:cNvSpPr>
            <a:spLocks/>
          </p:cNvSpPr>
          <p:nvPr/>
        </p:nvSpPr>
        <p:spPr bwMode="auto">
          <a:xfrm>
            <a:off x="2511425" y="3597275"/>
            <a:ext cx="111125" cy="95250"/>
          </a:xfrm>
          <a:custGeom>
            <a:avLst/>
            <a:gdLst>
              <a:gd name="T0" fmla="*/ 2147483647 w 19"/>
              <a:gd name="T1" fmla="*/ 2147483647 h 17"/>
              <a:gd name="T2" fmla="*/ 2147483647 w 19"/>
              <a:gd name="T3" fmla="*/ 0 h 17"/>
              <a:gd name="T4" fmla="*/ 2147483647 w 19"/>
              <a:gd name="T5" fmla="*/ 0 h 17"/>
              <a:gd name="T6" fmla="*/ 2147483647 w 19"/>
              <a:gd name="T7" fmla="*/ 2147483647 h 17"/>
              <a:gd name="T8" fmla="*/ 2147483647 w 19"/>
              <a:gd name="T9" fmla="*/ 2147483647 h 17"/>
              <a:gd name="T10" fmla="*/ 2147483647 w 19"/>
              <a:gd name="T11" fmla="*/ 2147483647 h 17"/>
              <a:gd name="T12" fmla="*/ 0 w 19"/>
              <a:gd name="T13" fmla="*/ 2147483647 h 17"/>
              <a:gd name="T14" fmla="*/ 0 w 19"/>
              <a:gd name="T15" fmla="*/ 2147483647 h 17"/>
              <a:gd name="T16" fmla="*/ 2147483647 w 19"/>
              <a:gd name="T17" fmla="*/ 214748364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7"/>
              <a:gd name="T29" fmla="*/ 19 w 19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7">
                <a:moveTo>
                  <a:pt x="6" y="7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12" y="9"/>
                  <a:pt x="12" y="9"/>
                  <a:pt x="12" y="9"/>
                </a:cubicBezTo>
                <a:cubicBezTo>
                  <a:pt x="14" y="12"/>
                  <a:pt x="16" y="14"/>
                  <a:pt x="19" y="17"/>
                </a:cubicBezTo>
                <a:cubicBezTo>
                  <a:pt x="16" y="15"/>
                  <a:pt x="13" y="14"/>
                  <a:pt x="10" y="1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2" name="Rectangle 51"/>
          <p:cNvSpPr>
            <a:spLocks noChangeArrowheads="1"/>
          </p:cNvSpPr>
          <p:nvPr/>
        </p:nvSpPr>
        <p:spPr bwMode="auto">
          <a:xfrm>
            <a:off x="2520950" y="5067300"/>
            <a:ext cx="1079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L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73" name="Rectangle 53"/>
          <p:cNvSpPr>
            <a:spLocks noChangeArrowheads="1"/>
          </p:cNvSpPr>
          <p:nvPr/>
        </p:nvSpPr>
        <p:spPr bwMode="auto">
          <a:xfrm>
            <a:off x="1514475" y="3106738"/>
            <a:ext cx="1333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Polysilicon</a:t>
            </a:r>
            <a:r>
              <a:rPr lang="en-US" sz="1800">
                <a:solidFill>
                  <a:srgbClr val="000082"/>
                </a:solidFill>
              </a:rPr>
              <a:t> </a:t>
            </a:r>
            <a:r>
              <a:rPr lang="en-US" sz="1800"/>
              <a:t>gate</a:t>
            </a:r>
          </a:p>
        </p:txBody>
      </p:sp>
      <p:sp>
        <p:nvSpPr>
          <p:cNvPr id="15374" name="Rectangle 54"/>
          <p:cNvSpPr>
            <a:spLocks noChangeArrowheads="1"/>
          </p:cNvSpPr>
          <p:nvPr/>
        </p:nvSpPr>
        <p:spPr bwMode="auto">
          <a:xfrm>
            <a:off x="2120900" y="5429250"/>
            <a:ext cx="8207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82"/>
                </a:solidFill>
              </a:rPr>
              <a:t>Top view</a:t>
            </a:r>
          </a:p>
        </p:txBody>
      </p:sp>
      <p:sp>
        <p:nvSpPr>
          <p:cNvPr id="15375" name="Rectangle 57"/>
          <p:cNvSpPr>
            <a:spLocks noChangeArrowheads="1"/>
          </p:cNvSpPr>
          <p:nvPr/>
        </p:nvSpPr>
        <p:spPr bwMode="auto">
          <a:xfrm>
            <a:off x="900113" y="3903663"/>
            <a:ext cx="1081087" cy="103822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6" name="Rectangle 58"/>
          <p:cNvSpPr>
            <a:spLocks noChangeArrowheads="1"/>
          </p:cNvSpPr>
          <p:nvPr/>
        </p:nvSpPr>
        <p:spPr bwMode="auto">
          <a:xfrm>
            <a:off x="3281363" y="3903663"/>
            <a:ext cx="1074737" cy="103822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7" name="Rectangle 62"/>
          <p:cNvSpPr>
            <a:spLocks noChangeArrowheads="1"/>
          </p:cNvSpPr>
          <p:nvPr/>
        </p:nvSpPr>
        <p:spPr bwMode="auto">
          <a:xfrm>
            <a:off x="981075" y="4133850"/>
            <a:ext cx="6080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Source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78" name="Rectangle 63"/>
          <p:cNvSpPr>
            <a:spLocks noChangeArrowheads="1"/>
          </p:cNvSpPr>
          <p:nvPr/>
        </p:nvSpPr>
        <p:spPr bwMode="auto">
          <a:xfrm>
            <a:off x="1152525" y="4533900"/>
            <a:ext cx="1079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79" name="Rectangle 64"/>
          <p:cNvSpPr>
            <a:spLocks noChangeArrowheads="1"/>
          </p:cNvSpPr>
          <p:nvPr/>
        </p:nvSpPr>
        <p:spPr bwMode="auto">
          <a:xfrm>
            <a:off x="1257300" y="4530725"/>
            <a:ext cx="8096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80" name="Rectangle 65"/>
          <p:cNvSpPr>
            <a:spLocks noChangeArrowheads="1"/>
          </p:cNvSpPr>
          <p:nvPr/>
        </p:nvSpPr>
        <p:spPr bwMode="auto">
          <a:xfrm>
            <a:off x="3781425" y="4133850"/>
            <a:ext cx="4587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Drain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81" name="Rectangle 66"/>
          <p:cNvSpPr>
            <a:spLocks noChangeArrowheads="1"/>
          </p:cNvSpPr>
          <p:nvPr/>
        </p:nvSpPr>
        <p:spPr bwMode="auto">
          <a:xfrm>
            <a:off x="3908425" y="4533900"/>
            <a:ext cx="1079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82" name="Rectangle 67"/>
          <p:cNvSpPr>
            <a:spLocks noChangeArrowheads="1"/>
          </p:cNvSpPr>
          <p:nvPr/>
        </p:nvSpPr>
        <p:spPr bwMode="auto">
          <a:xfrm>
            <a:off x="4014788" y="4530725"/>
            <a:ext cx="80962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cxnSp>
        <p:nvCxnSpPr>
          <p:cNvPr id="15384" name="Conector reto 140"/>
          <p:cNvCxnSpPr>
            <a:cxnSpLocks noChangeShapeType="1"/>
          </p:cNvCxnSpPr>
          <p:nvPr/>
        </p:nvCxnSpPr>
        <p:spPr bwMode="auto">
          <a:xfrm>
            <a:off x="1979613" y="3898900"/>
            <a:ext cx="12969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15385" name="Conector reto 141"/>
          <p:cNvCxnSpPr>
            <a:cxnSpLocks noChangeShapeType="1"/>
          </p:cNvCxnSpPr>
          <p:nvPr/>
        </p:nvCxnSpPr>
        <p:spPr bwMode="auto">
          <a:xfrm>
            <a:off x="1979613" y="4943475"/>
            <a:ext cx="12969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15386" name="Line 33"/>
          <p:cNvSpPr>
            <a:spLocks noChangeShapeType="1"/>
          </p:cNvSpPr>
          <p:nvPr/>
        </p:nvSpPr>
        <p:spPr bwMode="auto">
          <a:xfrm flipV="1">
            <a:off x="2087563" y="3935413"/>
            <a:ext cx="0" cy="971550"/>
          </a:xfrm>
          <a:prstGeom prst="line">
            <a:avLst/>
          </a:prstGeom>
          <a:noFill/>
          <a:ln w="14288">
            <a:solidFill>
              <a:srgbClr val="FFFFFF"/>
            </a:solidFill>
            <a:miter lim="800000"/>
            <a:headEnd type="arrow" w="med" len="med"/>
            <a:tailEnd type="arrow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87" name="Rectangle 51"/>
          <p:cNvSpPr>
            <a:spLocks noChangeArrowheads="1"/>
          </p:cNvSpPr>
          <p:nvPr/>
        </p:nvSpPr>
        <p:spPr bwMode="auto">
          <a:xfrm>
            <a:off x="2193925" y="4329113"/>
            <a:ext cx="217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W</a:t>
            </a:r>
            <a:endParaRPr lang="en-US" sz="1800">
              <a:solidFill>
                <a:schemeClr val="tx2"/>
              </a:solidFill>
            </a:endParaRPr>
          </a:p>
        </p:txBody>
      </p:sp>
      <p:grpSp>
        <p:nvGrpSpPr>
          <p:cNvPr id="2" name="Grupo 51"/>
          <p:cNvGrpSpPr>
            <a:grpSpLocks/>
          </p:cNvGrpSpPr>
          <p:nvPr/>
        </p:nvGrpSpPr>
        <p:grpSpPr bwMode="auto">
          <a:xfrm>
            <a:off x="4992688" y="3013075"/>
            <a:ext cx="3529012" cy="2700338"/>
            <a:chOff x="827088" y="2924175"/>
            <a:chExt cx="3529012" cy="2700338"/>
          </a:xfrm>
        </p:grpSpPr>
        <p:sp>
          <p:nvSpPr>
            <p:cNvPr id="15392" name="Freeform 30"/>
            <p:cNvSpPr>
              <a:spLocks/>
            </p:cNvSpPr>
            <p:nvPr/>
          </p:nvSpPr>
          <p:spPr bwMode="auto">
            <a:xfrm>
              <a:off x="1898650" y="3314700"/>
              <a:ext cx="1285875" cy="1930400"/>
            </a:xfrm>
            <a:custGeom>
              <a:avLst/>
              <a:gdLst>
                <a:gd name="T0" fmla="*/ 2147483647 w 974"/>
                <a:gd name="T1" fmla="*/ 0 h 1463"/>
                <a:gd name="T2" fmla="*/ 2147483647 w 974"/>
                <a:gd name="T3" fmla="*/ 2147483647 h 1463"/>
                <a:gd name="T4" fmla="*/ 0 w 974"/>
                <a:gd name="T5" fmla="*/ 2147483647 h 1463"/>
                <a:gd name="T6" fmla="*/ 0 w 974"/>
                <a:gd name="T7" fmla="*/ 0 h 1463"/>
                <a:gd name="T8" fmla="*/ 2147483647 w 974"/>
                <a:gd name="T9" fmla="*/ 2147483647 h 1463"/>
                <a:gd name="T10" fmla="*/ 2147483647 w 974"/>
                <a:gd name="T11" fmla="*/ 2147483647 h 1463"/>
                <a:gd name="T12" fmla="*/ 2147483647 w 974"/>
                <a:gd name="T13" fmla="*/ 2147483647 h 1463"/>
                <a:gd name="T14" fmla="*/ 2147483647 w 974"/>
                <a:gd name="T15" fmla="*/ 0 h 1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74"/>
                <a:gd name="T25" fmla="*/ 0 h 1463"/>
                <a:gd name="T26" fmla="*/ 974 w 974"/>
                <a:gd name="T27" fmla="*/ 1463 h 14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74" h="1463">
                  <a:moveTo>
                    <a:pt x="974" y="0"/>
                  </a:moveTo>
                  <a:lnTo>
                    <a:pt x="974" y="1463"/>
                  </a:lnTo>
                  <a:lnTo>
                    <a:pt x="0" y="1463"/>
                  </a:lnTo>
                  <a:lnTo>
                    <a:pt x="0" y="0"/>
                  </a:lnTo>
                  <a:lnTo>
                    <a:pt x="273" y="185"/>
                  </a:lnTo>
                  <a:lnTo>
                    <a:pt x="379" y="22"/>
                  </a:lnTo>
                  <a:lnTo>
                    <a:pt x="687" y="172"/>
                  </a:lnTo>
                  <a:lnTo>
                    <a:pt x="974" y="0"/>
                  </a:lnTo>
                  <a:close/>
                </a:path>
              </a:pathLst>
            </a:custGeom>
            <a:solidFill>
              <a:srgbClr val="FF0000"/>
            </a:solidFill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3" name="Rectangle 31"/>
            <p:cNvSpPr>
              <a:spLocks noChangeArrowheads="1"/>
            </p:cNvSpPr>
            <p:nvPr/>
          </p:nvSpPr>
          <p:spPr bwMode="auto">
            <a:xfrm>
              <a:off x="1898650" y="3756025"/>
              <a:ext cx="249238" cy="1082675"/>
            </a:xfrm>
            <a:prstGeom prst="rect">
              <a:avLst/>
            </a:prstGeom>
            <a:solidFill>
              <a:srgbClr val="1FFF1F">
                <a:alpha val="36862"/>
              </a:srgbClr>
            </a:solidFill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4" name="Rectangle 32"/>
            <p:cNvSpPr>
              <a:spLocks noChangeArrowheads="1"/>
            </p:cNvSpPr>
            <p:nvPr/>
          </p:nvSpPr>
          <p:spPr bwMode="auto">
            <a:xfrm>
              <a:off x="2927350" y="3756025"/>
              <a:ext cx="257175" cy="1082675"/>
            </a:xfrm>
            <a:prstGeom prst="rect">
              <a:avLst/>
            </a:prstGeom>
            <a:solidFill>
              <a:srgbClr val="1FFF1F">
                <a:alpha val="36078"/>
              </a:srgbClr>
            </a:solidFill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3" name="Group 73"/>
            <p:cNvGrpSpPr>
              <a:grpSpLocks/>
            </p:cNvGrpSpPr>
            <p:nvPr/>
          </p:nvGrpSpPr>
          <p:grpSpPr bwMode="auto">
            <a:xfrm>
              <a:off x="1898650" y="4930775"/>
              <a:ext cx="1285875" cy="71438"/>
              <a:chOff x="1196" y="3106"/>
              <a:chExt cx="810" cy="45"/>
            </a:xfrm>
          </p:grpSpPr>
          <p:sp>
            <p:nvSpPr>
              <p:cNvPr id="15435" name="Line 33"/>
              <p:cNvSpPr>
                <a:spLocks noChangeShapeType="1"/>
              </p:cNvSpPr>
              <p:nvPr/>
            </p:nvSpPr>
            <p:spPr bwMode="auto">
              <a:xfrm>
                <a:off x="1247" y="3129"/>
                <a:ext cx="704" cy="1"/>
              </a:xfrm>
              <a:prstGeom prst="line">
                <a:avLst/>
              </a:prstGeom>
              <a:noFill/>
              <a:ln w="14288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36" name="Freeform 34"/>
              <p:cNvSpPr>
                <a:spLocks/>
              </p:cNvSpPr>
              <p:nvPr/>
            </p:nvSpPr>
            <p:spPr bwMode="auto">
              <a:xfrm>
                <a:off x="1932" y="3106"/>
                <a:ext cx="74" cy="45"/>
              </a:xfrm>
              <a:custGeom>
                <a:avLst/>
                <a:gdLst>
                  <a:gd name="T0" fmla="*/ 10282 w 20"/>
                  <a:gd name="T1" fmla="*/ 17029 h 12"/>
                  <a:gd name="T2" fmla="*/ 0 w 20"/>
                  <a:gd name="T3" fmla="*/ 0 h 12"/>
                  <a:gd name="T4" fmla="*/ 0 w 20"/>
                  <a:gd name="T5" fmla="*/ 0 h 12"/>
                  <a:gd name="T6" fmla="*/ 25682 w 20"/>
                  <a:gd name="T7" fmla="*/ 11066 h 12"/>
                  <a:gd name="T8" fmla="*/ 51363 w 20"/>
                  <a:gd name="T9" fmla="*/ 17029 h 12"/>
                  <a:gd name="T10" fmla="*/ 25682 w 20"/>
                  <a:gd name="T11" fmla="*/ 22148 h 12"/>
                  <a:gd name="T12" fmla="*/ 0 w 20"/>
                  <a:gd name="T13" fmla="*/ 33443 h 12"/>
                  <a:gd name="T14" fmla="*/ 0 w 20"/>
                  <a:gd name="T15" fmla="*/ 33443 h 12"/>
                  <a:gd name="T16" fmla="*/ 10282 w 20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12"/>
                  <a:gd name="T29" fmla="*/ 20 w 20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12">
                    <a:moveTo>
                      <a:pt x="4" y="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5"/>
                      <a:pt x="16" y="5"/>
                      <a:pt x="20" y="6"/>
                    </a:cubicBezTo>
                    <a:cubicBezTo>
                      <a:pt x="16" y="7"/>
                      <a:pt x="13" y="8"/>
                      <a:pt x="1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37" name="Freeform 35"/>
              <p:cNvSpPr>
                <a:spLocks/>
              </p:cNvSpPr>
              <p:nvPr/>
            </p:nvSpPr>
            <p:spPr bwMode="auto">
              <a:xfrm>
                <a:off x="1196" y="3106"/>
                <a:ext cx="70" cy="45"/>
              </a:xfrm>
              <a:custGeom>
                <a:avLst/>
                <a:gdLst>
                  <a:gd name="T0" fmla="*/ 39959 w 19"/>
                  <a:gd name="T1" fmla="*/ 17029 h 12"/>
                  <a:gd name="T2" fmla="*/ 47559 w 19"/>
                  <a:gd name="T3" fmla="*/ 33443 h 12"/>
                  <a:gd name="T4" fmla="*/ 47559 w 19"/>
                  <a:gd name="T5" fmla="*/ 33443 h 12"/>
                  <a:gd name="T6" fmla="*/ 25056 w 19"/>
                  <a:gd name="T7" fmla="*/ 22148 h 12"/>
                  <a:gd name="T8" fmla="*/ 0 w 19"/>
                  <a:gd name="T9" fmla="*/ 17029 h 12"/>
                  <a:gd name="T10" fmla="*/ 25056 w 19"/>
                  <a:gd name="T11" fmla="*/ 11066 h 12"/>
                  <a:gd name="T12" fmla="*/ 47559 w 19"/>
                  <a:gd name="T13" fmla="*/ 0 h 12"/>
                  <a:gd name="T14" fmla="*/ 47559 w 19"/>
                  <a:gd name="T15" fmla="*/ 0 h 12"/>
                  <a:gd name="T16" fmla="*/ 39959 w 19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12"/>
                  <a:gd name="T29" fmla="*/ 19 w 19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12">
                    <a:moveTo>
                      <a:pt x="16" y="6"/>
                    </a:moveTo>
                    <a:cubicBezTo>
                      <a:pt x="19" y="12"/>
                      <a:pt x="19" y="12"/>
                      <a:pt x="19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6" y="8"/>
                      <a:pt x="3" y="7"/>
                      <a:pt x="0" y="6"/>
                    </a:cubicBezTo>
                    <a:cubicBezTo>
                      <a:pt x="3" y="5"/>
                      <a:pt x="6" y="5"/>
                      <a:pt x="10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>
              <a:off x="1979613" y="4338638"/>
              <a:ext cx="87312" cy="1587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7" name="Freeform 37"/>
            <p:cNvSpPr>
              <a:spLocks/>
            </p:cNvSpPr>
            <p:nvPr/>
          </p:nvSpPr>
          <p:spPr bwMode="auto">
            <a:xfrm>
              <a:off x="2038350" y="4303713"/>
              <a:ext cx="109538" cy="69850"/>
            </a:xfrm>
            <a:custGeom>
              <a:avLst/>
              <a:gdLst>
                <a:gd name="T0" fmla="*/ 2147483647 w 19"/>
                <a:gd name="T1" fmla="*/ 2147483647 h 12"/>
                <a:gd name="T2" fmla="*/ 0 w 19"/>
                <a:gd name="T3" fmla="*/ 0 h 12"/>
                <a:gd name="T4" fmla="*/ 0 w 19"/>
                <a:gd name="T5" fmla="*/ 0 h 12"/>
                <a:gd name="T6" fmla="*/ 2147483647 w 19"/>
                <a:gd name="T7" fmla="*/ 2147483647 h 12"/>
                <a:gd name="T8" fmla="*/ 2147483647 w 19"/>
                <a:gd name="T9" fmla="*/ 2147483647 h 12"/>
                <a:gd name="T10" fmla="*/ 2147483647 w 19"/>
                <a:gd name="T11" fmla="*/ 2147483647 h 12"/>
                <a:gd name="T12" fmla="*/ 0 w 19"/>
                <a:gd name="T13" fmla="*/ 2147483647 h 12"/>
                <a:gd name="T14" fmla="*/ 0 w 19"/>
                <a:gd name="T15" fmla="*/ 2147483647 h 12"/>
                <a:gd name="T16" fmla="*/ 2147483647 w 19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3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3" y="5"/>
                    <a:pt x="16" y="5"/>
                    <a:pt x="19" y="6"/>
                  </a:cubicBezTo>
                  <a:cubicBezTo>
                    <a:pt x="16" y="7"/>
                    <a:pt x="13" y="8"/>
                    <a:pt x="9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3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8" name="Freeform 38"/>
            <p:cNvSpPr>
              <a:spLocks/>
            </p:cNvSpPr>
            <p:nvPr/>
          </p:nvSpPr>
          <p:spPr bwMode="auto">
            <a:xfrm>
              <a:off x="1898650" y="4303713"/>
              <a:ext cx="111125" cy="69850"/>
            </a:xfrm>
            <a:custGeom>
              <a:avLst/>
              <a:gdLst>
                <a:gd name="T0" fmla="*/ 2147483647 w 19"/>
                <a:gd name="T1" fmla="*/ 2147483647 h 12"/>
                <a:gd name="T2" fmla="*/ 2147483647 w 19"/>
                <a:gd name="T3" fmla="*/ 2147483647 h 12"/>
                <a:gd name="T4" fmla="*/ 2147483647 w 19"/>
                <a:gd name="T5" fmla="*/ 2147483647 h 12"/>
                <a:gd name="T6" fmla="*/ 2147483647 w 19"/>
                <a:gd name="T7" fmla="*/ 2147483647 h 12"/>
                <a:gd name="T8" fmla="*/ 0 w 19"/>
                <a:gd name="T9" fmla="*/ 2147483647 h 12"/>
                <a:gd name="T10" fmla="*/ 2147483647 w 19"/>
                <a:gd name="T11" fmla="*/ 2147483647 h 12"/>
                <a:gd name="T12" fmla="*/ 2147483647 w 19"/>
                <a:gd name="T13" fmla="*/ 0 h 12"/>
                <a:gd name="T14" fmla="*/ 2147483647 w 19"/>
                <a:gd name="T15" fmla="*/ 0 h 12"/>
                <a:gd name="T16" fmla="*/ 2147483647 w 19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6" y="8"/>
                    <a:pt x="3" y="7"/>
                    <a:pt x="0" y="6"/>
                  </a:cubicBezTo>
                  <a:cubicBezTo>
                    <a:pt x="3" y="5"/>
                    <a:pt x="6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9" name="Line 39"/>
            <p:cNvSpPr>
              <a:spLocks noChangeShapeType="1"/>
            </p:cNvSpPr>
            <p:nvPr/>
          </p:nvSpPr>
          <p:spPr bwMode="auto">
            <a:xfrm flipH="1" flipV="1">
              <a:off x="2066925" y="3168650"/>
              <a:ext cx="395288" cy="3143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0" name="Freeform 40"/>
            <p:cNvSpPr>
              <a:spLocks/>
            </p:cNvSpPr>
            <p:nvPr/>
          </p:nvSpPr>
          <p:spPr bwMode="auto">
            <a:xfrm>
              <a:off x="2422525" y="3436938"/>
              <a:ext cx="109538" cy="98425"/>
            </a:xfrm>
            <a:custGeom>
              <a:avLst/>
              <a:gdLst>
                <a:gd name="T0" fmla="*/ 2147483647 w 19"/>
                <a:gd name="T1" fmla="*/ 2147483647 h 17"/>
                <a:gd name="T2" fmla="*/ 2147483647 w 19"/>
                <a:gd name="T3" fmla="*/ 0 h 17"/>
                <a:gd name="T4" fmla="*/ 2147483647 w 19"/>
                <a:gd name="T5" fmla="*/ 0 h 17"/>
                <a:gd name="T6" fmla="*/ 2147483647 w 19"/>
                <a:gd name="T7" fmla="*/ 2147483647 h 17"/>
                <a:gd name="T8" fmla="*/ 2147483647 w 19"/>
                <a:gd name="T9" fmla="*/ 2147483647 h 17"/>
                <a:gd name="T10" fmla="*/ 2147483647 w 19"/>
                <a:gd name="T11" fmla="*/ 2147483647 h 17"/>
                <a:gd name="T12" fmla="*/ 0 w 19"/>
                <a:gd name="T13" fmla="*/ 2147483647 h 17"/>
                <a:gd name="T14" fmla="*/ 0 w 19"/>
                <a:gd name="T15" fmla="*/ 2147483647 h 17"/>
                <a:gd name="T16" fmla="*/ 2147483647 w 19"/>
                <a:gd name="T17" fmla="*/ 214748364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7"/>
                <a:gd name="T29" fmla="*/ 19 w 19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7">
                  <a:moveTo>
                    <a:pt x="6" y="7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4" y="12"/>
                    <a:pt x="16" y="14"/>
                    <a:pt x="19" y="17"/>
                  </a:cubicBezTo>
                  <a:cubicBezTo>
                    <a:pt x="16" y="15"/>
                    <a:pt x="13" y="14"/>
                    <a:pt x="1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flipV="1">
              <a:off x="3341688" y="4926013"/>
              <a:ext cx="0" cy="2317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2" name="Freeform 42"/>
            <p:cNvSpPr>
              <a:spLocks/>
            </p:cNvSpPr>
            <p:nvPr/>
          </p:nvSpPr>
          <p:spPr bwMode="auto">
            <a:xfrm>
              <a:off x="3305175" y="4838700"/>
              <a:ext cx="69850" cy="115888"/>
            </a:xfrm>
            <a:custGeom>
              <a:avLst/>
              <a:gdLst>
                <a:gd name="T0" fmla="*/ 2147483647 w 12"/>
                <a:gd name="T1" fmla="*/ 2147483647 h 20"/>
                <a:gd name="T2" fmla="*/ 2147483647 w 12"/>
                <a:gd name="T3" fmla="*/ 2147483647 h 20"/>
                <a:gd name="T4" fmla="*/ 0 w 12"/>
                <a:gd name="T5" fmla="*/ 2147483647 h 20"/>
                <a:gd name="T6" fmla="*/ 2147483647 w 12"/>
                <a:gd name="T7" fmla="*/ 2147483647 h 20"/>
                <a:gd name="T8" fmla="*/ 2147483647 w 12"/>
                <a:gd name="T9" fmla="*/ 0 h 20"/>
                <a:gd name="T10" fmla="*/ 2147483647 w 12"/>
                <a:gd name="T11" fmla="*/ 2147483647 h 20"/>
                <a:gd name="T12" fmla="*/ 2147483647 w 12"/>
                <a:gd name="T13" fmla="*/ 2147483647 h 20"/>
                <a:gd name="T14" fmla="*/ 2147483647 w 12"/>
                <a:gd name="T15" fmla="*/ 2147483647 h 20"/>
                <a:gd name="T16" fmla="*/ 2147483647 w 12"/>
                <a:gd name="T17" fmla="*/ 2147483647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0"/>
                <a:gd name="T29" fmla="*/ 12 w 12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0">
                  <a:moveTo>
                    <a:pt x="6" y="16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7"/>
                    <a:pt x="6" y="4"/>
                    <a:pt x="6" y="0"/>
                  </a:cubicBezTo>
                  <a:cubicBezTo>
                    <a:pt x="7" y="4"/>
                    <a:pt x="8" y="7"/>
                    <a:pt x="8" y="1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3" name="Freeform 43"/>
            <p:cNvSpPr>
              <a:spLocks/>
            </p:cNvSpPr>
            <p:nvPr/>
          </p:nvSpPr>
          <p:spPr bwMode="auto">
            <a:xfrm>
              <a:off x="3305175" y="5129213"/>
              <a:ext cx="69850" cy="115887"/>
            </a:xfrm>
            <a:custGeom>
              <a:avLst/>
              <a:gdLst>
                <a:gd name="T0" fmla="*/ 2147483647 w 12"/>
                <a:gd name="T1" fmla="*/ 2147483647 h 20"/>
                <a:gd name="T2" fmla="*/ 2147483647 w 12"/>
                <a:gd name="T3" fmla="*/ 0 h 20"/>
                <a:gd name="T4" fmla="*/ 2147483647 w 12"/>
                <a:gd name="T5" fmla="*/ 2147483647 h 20"/>
                <a:gd name="T6" fmla="*/ 2147483647 w 12"/>
                <a:gd name="T7" fmla="*/ 2147483647 h 20"/>
                <a:gd name="T8" fmla="*/ 2147483647 w 12"/>
                <a:gd name="T9" fmla="*/ 2147483647 h 20"/>
                <a:gd name="T10" fmla="*/ 2147483647 w 12"/>
                <a:gd name="T11" fmla="*/ 2147483647 h 20"/>
                <a:gd name="T12" fmla="*/ 0 w 12"/>
                <a:gd name="T13" fmla="*/ 2147483647 h 20"/>
                <a:gd name="T14" fmla="*/ 2147483647 w 12"/>
                <a:gd name="T15" fmla="*/ 0 h 20"/>
                <a:gd name="T16" fmla="*/ 2147483647 w 12"/>
                <a:gd name="T17" fmla="*/ 2147483647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0"/>
                <a:gd name="T29" fmla="*/ 12 w 12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0">
                  <a:moveTo>
                    <a:pt x="6" y="4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3"/>
                    <a:pt x="7" y="16"/>
                    <a:pt x="6" y="20"/>
                  </a:cubicBezTo>
                  <a:cubicBezTo>
                    <a:pt x="6" y="16"/>
                    <a:pt x="5" y="13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4" name="Rectangle 44"/>
            <p:cNvSpPr>
              <a:spLocks noChangeArrowheads="1"/>
            </p:cNvSpPr>
            <p:nvPr/>
          </p:nvSpPr>
          <p:spPr bwMode="auto">
            <a:xfrm>
              <a:off x="1893888" y="4357688"/>
              <a:ext cx="1397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L</a:t>
              </a:r>
            </a:p>
          </p:txBody>
        </p:sp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2024063" y="4449763"/>
              <a:ext cx="825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d</a:t>
              </a:r>
              <a:endParaRPr lang="en-US" sz="1800"/>
            </a:p>
          </p:txBody>
        </p:sp>
        <p:sp>
          <p:nvSpPr>
            <p:cNvPr id="15406" name="Line 46"/>
            <p:cNvSpPr>
              <a:spLocks noChangeShapeType="1"/>
            </p:cNvSpPr>
            <p:nvPr/>
          </p:nvSpPr>
          <p:spPr bwMode="auto">
            <a:xfrm>
              <a:off x="3009900" y="4338638"/>
              <a:ext cx="87313" cy="1587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7" name="Freeform 47"/>
            <p:cNvSpPr>
              <a:spLocks/>
            </p:cNvSpPr>
            <p:nvPr/>
          </p:nvSpPr>
          <p:spPr bwMode="auto">
            <a:xfrm>
              <a:off x="3067050" y="4303713"/>
              <a:ext cx="117475" cy="69850"/>
            </a:xfrm>
            <a:custGeom>
              <a:avLst/>
              <a:gdLst>
                <a:gd name="T0" fmla="*/ 2147483647 w 20"/>
                <a:gd name="T1" fmla="*/ 2147483647 h 12"/>
                <a:gd name="T2" fmla="*/ 0 w 20"/>
                <a:gd name="T3" fmla="*/ 0 h 12"/>
                <a:gd name="T4" fmla="*/ 0 w 20"/>
                <a:gd name="T5" fmla="*/ 0 h 12"/>
                <a:gd name="T6" fmla="*/ 2147483647 w 20"/>
                <a:gd name="T7" fmla="*/ 2147483647 h 12"/>
                <a:gd name="T8" fmla="*/ 2147483647 w 20"/>
                <a:gd name="T9" fmla="*/ 2147483647 h 12"/>
                <a:gd name="T10" fmla="*/ 2147483647 w 20"/>
                <a:gd name="T11" fmla="*/ 2147483647 h 12"/>
                <a:gd name="T12" fmla="*/ 0 w 20"/>
                <a:gd name="T13" fmla="*/ 2147483647 h 12"/>
                <a:gd name="T14" fmla="*/ 0 w 20"/>
                <a:gd name="T15" fmla="*/ 2147483647 h 12"/>
                <a:gd name="T16" fmla="*/ 2147483647 w 20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2"/>
                <a:gd name="T29" fmla="*/ 20 w 20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2">
                  <a:moveTo>
                    <a:pt x="4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3" y="5"/>
                    <a:pt x="16" y="5"/>
                    <a:pt x="20" y="6"/>
                  </a:cubicBezTo>
                  <a:cubicBezTo>
                    <a:pt x="16" y="7"/>
                    <a:pt x="13" y="8"/>
                    <a:pt x="1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8" name="Freeform 48"/>
            <p:cNvSpPr>
              <a:spLocks/>
            </p:cNvSpPr>
            <p:nvPr/>
          </p:nvSpPr>
          <p:spPr bwMode="auto">
            <a:xfrm>
              <a:off x="2927350" y="4303713"/>
              <a:ext cx="111125" cy="69850"/>
            </a:xfrm>
            <a:custGeom>
              <a:avLst/>
              <a:gdLst>
                <a:gd name="T0" fmla="*/ 2147483647 w 19"/>
                <a:gd name="T1" fmla="*/ 2147483647 h 12"/>
                <a:gd name="T2" fmla="*/ 2147483647 w 19"/>
                <a:gd name="T3" fmla="*/ 2147483647 h 12"/>
                <a:gd name="T4" fmla="*/ 2147483647 w 19"/>
                <a:gd name="T5" fmla="*/ 2147483647 h 12"/>
                <a:gd name="T6" fmla="*/ 2147483647 w 19"/>
                <a:gd name="T7" fmla="*/ 2147483647 h 12"/>
                <a:gd name="T8" fmla="*/ 0 w 19"/>
                <a:gd name="T9" fmla="*/ 2147483647 h 12"/>
                <a:gd name="T10" fmla="*/ 2147483647 w 19"/>
                <a:gd name="T11" fmla="*/ 2147483647 h 12"/>
                <a:gd name="T12" fmla="*/ 2147483647 w 19"/>
                <a:gd name="T13" fmla="*/ 0 h 12"/>
                <a:gd name="T14" fmla="*/ 2147483647 w 19"/>
                <a:gd name="T15" fmla="*/ 0 h 12"/>
                <a:gd name="T16" fmla="*/ 2147483647 w 19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7" y="8"/>
                    <a:pt x="3" y="7"/>
                    <a:pt x="0" y="6"/>
                  </a:cubicBezTo>
                  <a:cubicBezTo>
                    <a:pt x="3" y="5"/>
                    <a:pt x="7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9" name="Rectangle 49"/>
            <p:cNvSpPr>
              <a:spLocks noChangeArrowheads="1"/>
            </p:cNvSpPr>
            <p:nvPr/>
          </p:nvSpPr>
          <p:spPr bwMode="auto">
            <a:xfrm>
              <a:off x="2924175" y="4357688"/>
              <a:ext cx="1397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L</a:t>
              </a:r>
            </a:p>
          </p:txBody>
        </p: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3055938" y="4449763"/>
              <a:ext cx="825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d</a:t>
              </a:r>
              <a:endParaRPr lang="en-US" sz="1800"/>
            </a:p>
          </p:txBody>
        </p:sp>
        <p:sp>
          <p:nvSpPr>
            <p:cNvPr id="15411" name="Rectangle 51"/>
            <p:cNvSpPr>
              <a:spLocks noChangeArrowheads="1"/>
            </p:cNvSpPr>
            <p:nvPr/>
          </p:nvSpPr>
          <p:spPr bwMode="auto">
            <a:xfrm>
              <a:off x="2479675" y="4953000"/>
              <a:ext cx="139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FFFF"/>
                  </a:solidFill>
                </a:rPr>
                <a:t>L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12" name="Rectangle 53"/>
            <p:cNvSpPr>
              <a:spLocks noChangeArrowheads="1"/>
            </p:cNvSpPr>
            <p:nvPr/>
          </p:nvSpPr>
          <p:spPr bwMode="auto">
            <a:xfrm>
              <a:off x="1436688" y="2924175"/>
              <a:ext cx="13192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Polysilicon</a:t>
              </a:r>
              <a:r>
                <a:rPr lang="en-US" sz="1800">
                  <a:solidFill>
                    <a:srgbClr val="000082"/>
                  </a:solidFill>
                </a:rPr>
                <a:t> </a:t>
              </a:r>
              <a:r>
                <a:rPr lang="en-US" sz="1800"/>
                <a:t>gate</a:t>
              </a:r>
            </a:p>
          </p:txBody>
        </p:sp>
        <p:sp>
          <p:nvSpPr>
            <p:cNvPr id="15413" name="Rectangle 54"/>
            <p:cNvSpPr>
              <a:spLocks noChangeArrowheads="1"/>
            </p:cNvSpPr>
            <p:nvPr/>
          </p:nvSpPr>
          <p:spPr bwMode="auto">
            <a:xfrm>
              <a:off x="2035175" y="5348288"/>
              <a:ext cx="812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82"/>
                  </a:solidFill>
                </a:rPr>
                <a:t>Top view</a:t>
              </a:r>
            </a:p>
          </p:txBody>
        </p:sp>
        <p:sp>
          <p:nvSpPr>
            <p:cNvPr id="15414" name="Rectangle 55"/>
            <p:cNvSpPr>
              <a:spLocks noChangeArrowheads="1"/>
            </p:cNvSpPr>
            <p:nvPr/>
          </p:nvSpPr>
          <p:spPr bwMode="auto">
            <a:xfrm>
              <a:off x="3532188" y="5186363"/>
              <a:ext cx="8239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Gate-bulk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15" name="Rectangle 56"/>
            <p:cNvSpPr>
              <a:spLocks noChangeArrowheads="1"/>
            </p:cNvSpPr>
            <p:nvPr/>
          </p:nvSpPr>
          <p:spPr bwMode="auto">
            <a:xfrm>
              <a:off x="3589338" y="5397500"/>
              <a:ext cx="622300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overlap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16" name="Rectangle 57"/>
            <p:cNvSpPr>
              <a:spLocks noChangeArrowheads="1"/>
            </p:cNvSpPr>
            <p:nvPr/>
          </p:nvSpPr>
          <p:spPr bwMode="auto">
            <a:xfrm>
              <a:off x="827088" y="3756025"/>
              <a:ext cx="1071562" cy="1082675"/>
            </a:xfrm>
            <a:prstGeom prst="rect">
              <a:avLst/>
            </a:prstGeom>
            <a:solidFill>
              <a:schemeClr val="hlink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17" name="Rectangle 58"/>
            <p:cNvSpPr>
              <a:spLocks noChangeArrowheads="1"/>
            </p:cNvSpPr>
            <p:nvPr/>
          </p:nvSpPr>
          <p:spPr bwMode="auto">
            <a:xfrm>
              <a:off x="3184525" y="3756025"/>
              <a:ext cx="1063625" cy="1082675"/>
            </a:xfrm>
            <a:prstGeom prst="rect">
              <a:avLst/>
            </a:prstGeom>
            <a:solidFill>
              <a:schemeClr val="hlink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18" name="Line 59"/>
            <p:cNvSpPr>
              <a:spLocks noChangeShapeType="1"/>
            </p:cNvSpPr>
            <p:nvPr/>
          </p:nvSpPr>
          <p:spPr bwMode="auto">
            <a:xfrm flipV="1">
              <a:off x="3341688" y="3838575"/>
              <a:ext cx="0" cy="91916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19" name="Freeform 60"/>
            <p:cNvSpPr>
              <a:spLocks/>
            </p:cNvSpPr>
            <p:nvPr/>
          </p:nvSpPr>
          <p:spPr bwMode="auto">
            <a:xfrm>
              <a:off x="3305175" y="3756025"/>
              <a:ext cx="69850" cy="111125"/>
            </a:xfrm>
            <a:custGeom>
              <a:avLst/>
              <a:gdLst>
                <a:gd name="T0" fmla="*/ 2147483647 w 12"/>
                <a:gd name="T1" fmla="*/ 2147483647 h 19"/>
                <a:gd name="T2" fmla="*/ 2147483647 w 12"/>
                <a:gd name="T3" fmla="*/ 2147483647 h 19"/>
                <a:gd name="T4" fmla="*/ 0 w 12"/>
                <a:gd name="T5" fmla="*/ 2147483647 h 19"/>
                <a:gd name="T6" fmla="*/ 2147483647 w 12"/>
                <a:gd name="T7" fmla="*/ 2147483647 h 19"/>
                <a:gd name="T8" fmla="*/ 2147483647 w 12"/>
                <a:gd name="T9" fmla="*/ 0 h 19"/>
                <a:gd name="T10" fmla="*/ 2147483647 w 12"/>
                <a:gd name="T11" fmla="*/ 2147483647 h 19"/>
                <a:gd name="T12" fmla="*/ 2147483647 w 12"/>
                <a:gd name="T13" fmla="*/ 2147483647 h 19"/>
                <a:gd name="T14" fmla="*/ 2147483647 w 12"/>
                <a:gd name="T15" fmla="*/ 2147483647 h 19"/>
                <a:gd name="T16" fmla="*/ 2147483647 w 12"/>
                <a:gd name="T17" fmla="*/ 2147483647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6" y="16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7"/>
                    <a:pt x="6" y="3"/>
                    <a:pt x="6" y="0"/>
                  </a:cubicBezTo>
                  <a:cubicBezTo>
                    <a:pt x="7" y="3"/>
                    <a:pt x="8" y="7"/>
                    <a:pt x="8" y="1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20" name="Freeform 61"/>
            <p:cNvSpPr>
              <a:spLocks/>
            </p:cNvSpPr>
            <p:nvPr/>
          </p:nvSpPr>
          <p:spPr bwMode="auto">
            <a:xfrm>
              <a:off x="3305175" y="4727575"/>
              <a:ext cx="69850" cy="111125"/>
            </a:xfrm>
            <a:custGeom>
              <a:avLst/>
              <a:gdLst>
                <a:gd name="T0" fmla="*/ 2147483647 w 12"/>
                <a:gd name="T1" fmla="*/ 2147483647 h 19"/>
                <a:gd name="T2" fmla="*/ 2147483647 w 12"/>
                <a:gd name="T3" fmla="*/ 0 h 19"/>
                <a:gd name="T4" fmla="*/ 2147483647 w 12"/>
                <a:gd name="T5" fmla="*/ 0 h 19"/>
                <a:gd name="T6" fmla="*/ 2147483647 w 12"/>
                <a:gd name="T7" fmla="*/ 2147483647 h 19"/>
                <a:gd name="T8" fmla="*/ 2147483647 w 12"/>
                <a:gd name="T9" fmla="*/ 2147483647 h 19"/>
                <a:gd name="T10" fmla="*/ 2147483647 w 12"/>
                <a:gd name="T11" fmla="*/ 2147483647 h 19"/>
                <a:gd name="T12" fmla="*/ 0 w 12"/>
                <a:gd name="T13" fmla="*/ 0 h 19"/>
                <a:gd name="T14" fmla="*/ 2147483647 w 12"/>
                <a:gd name="T15" fmla="*/ 0 h 19"/>
                <a:gd name="T16" fmla="*/ 2147483647 w 12"/>
                <a:gd name="T17" fmla="*/ 2147483647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6" y="3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3"/>
                    <a:pt x="7" y="16"/>
                    <a:pt x="6" y="19"/>
                  </a:cubicBezTo>
                  <a:cubicBezTo>
                    <a:pt x="6" y="16"/>
                    <a:pt x="5" y="13"/>
                    <a:pt x="4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21" name="Rectangle 62"/>
            <p:cNvSpPr>
              <a:spLocks noChangeArrowheads="1"/>
            </p:cNvSpPr>
            <p:nvPr/>
          </p:nvSpPr>
          <p:spPr bwMode="auto">
            <a:xfrm>
              <a:off x="908050" y="3997325"/>
              <a:ext cx="6016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Source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2" name="Rectangle 63"/>
            <p:cNvSpPr>
              <a:spLocks noChangeArrowheads="1"/>
            </p:cNvSpPr>
            <p:nvPr/>
          </p:nvSpPr>
          <p:spPr bwMode="auto">
            <a:xfrm>
              <a:off x="1077913" y="4413250"/>
              <a:ext cx="10636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n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3" name="Rectangle 64"/>
            <p:cNvSpPr>
              <a:spLocks noChangeArrowheads="1"/>
            </p:cNvSpPr>
            <p:nvPr/>
          </p:nvSpPr>
          <p:spPr bwMode="auto">
            <a:xfrm>
              <a:off x="1181100" y="4411663"/>
              <a:ext cx="80963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+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4" name="Rectangle 65"/>
            <p:cNvSpPr>
              <a:spLocks noChangeArrowheads="1"/>
            </p:cNvSpPr>
            <p:nvPr/>
          </p:nvSpPr>
          <p:spPr bwMode="auto">
            <a:xfrm>
              <a:off x="3678238" y="3997325"/>
              <a:ext cx="4556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Drain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5" name="Rectangle 66"/>
            <p:cNvSpPr>
              <a:spLocks noChangeArrowheads="1"/>
            </p:cNvSpPr>
            <p:nvPr/>
          </p:nvSpPr>
          <p:spPr bwMode="auto">
            <a:xfrm>
              <a:off x="3805238" y="4413250"/>
              <a:ext cx="10636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n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6" name="Rectangle 67"/>
            <p:cNvSpPr>
              <a:spLocks noChangeArrowheads="1"/>
            </p:cNvSpPr>
            <p:nvPr/>
          </p:nvSpPr>
          <p:spPr bwMode="auto">
            <a:xfrm>
              <a:off x="3910013" y="4411663"/>
              <a:ext cx="80962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+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7" name="Rectangle 68"/>
            <p:cNvSpPr>
              <a:spLocks noChangeArrowheads="1"/>
            </p:cNvSpPr>
            <p:nvPr/>
          </p:nvSpPr>
          <p:spPr bwMode="auto">
            <a:xfrm>
              <a:off x="3413125" y="4187825"/>
              <a:ext cx="179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W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8" name="Rectangle 44"/>
            <p:cNvSpPr>
              <a:spLocks noChangeArrowheads="1"/>
            </p:cNvSpPr>
            <p:nvPr/>
          </p:nvSpPr>
          <p:spPr bwMode="auto">
            <a:xfrm>
              <a:off x="3359150" y="4864100"/>
              <a:ext cx="139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L</a:t>
              </a:r>
            </a:p>
          </p:txBody>
        </p:sp>
        <p:sp>
          <p:nvSpPr>
            <p:cNvPr id="15429" name="Rectangle 45"/>
            <p:cNvSpPr>
              <a:spLocks noChangeArrowheads="1"/>
            </p:cNvSpPr>
            <p:nvPr/>
          </p:nvSpPr>
          <p:spPr bwMode="auto">
            <a:xfrm>
              <a:off x="3489325" y="4957763"/>
              <a:ext cx="8413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b</a:t>
              </a:r>
              <a:endParaRPr lang="en-US" sz="1800"/>
            </a:p>
          </p:txBody>
        </p:sp>
        <p:grpSp>
          <p:nvGrpSpPr>
            <p:cNvPr id="4" name="Group 74"/>
            <p:cNvGrpSpPr>
              <a:grpSpLocks/>
            </p:cNvGrpSpPr>
            <p:nvPr/>
          </p:nvGrpSpPr>
          <p:grpSpPr bwMode="auto">
            <a:xfrm>
              <a:off x="2133600" y="4267200"/>
              <a:ext cx="762000" cy="76200"/>
              <a:chOff x="1196" y="3106"/>
              <a:chExt cx="810" cy="45"/>
            </a:xfrm>
          </p:grpSpPr>
          <p:sp>
            <p:nvSpPr>
              <p:cNvPr id="15432" name="Line 33"/>
              <p:cNvSpPr>
                <a:spLocks noChangeShapeType="1"/>
              </p:cNvSpPr>
              <p:nvPr/>
            </p:nvSpPr>
            <p:spPr bwMode="auto">
              <a:xfrm>
                <a:off x="1247" y="3129"/>
                <a:ext cx="704" cy="1"/>
              </a:xfrm>
              <a:prstGeom prst="line">
                <a:avLst/>
              </a:prstGeom>
              <a:noFill/>
              <a:ln w="14288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33" name="Freeform 34"/>
              <p:cNvSpPr>
                <a:spLocks/>
              </p:cNvSpPr>
              <p:nvPr/>
            </p:nvSpPr>
            <p:spPr bwMode="auto">
              <a:xfrm>
                <a:off x="1932" y="3106"/>
                <a:ext cx="74" cy="45"/>
              </a:xfrm>
              <a:custGeom>
                <a:avLst/>
                <a:gdLst>
                  <a:gd name="T0" fmla="*/ 10282 w 20"/>
                  <a:gd name="T1" fmla="*/ 17029 h 12"/>
                  <a:gd name="T2" fmla="*/ 0 w 20"/>
                  <a:gd name="T3" fmla="*/ 0 h 12"/>
                  <a:gd name="T4" fmla="*/ 0 w 20"/>
                  <a:gd name="T5" fmla="*/ 0 h 12"/>
                  <a:gd name="T6" fmla="*/ 25682 w 20"/>
                  <a:gd name="T7" fmla="*/ 11066 h 12"/>
                  <a:gd name="T8" fmla="*/ 51363 w 20"/>
                  <a:gd name="T9" fmla="*/ 17029 h 12"/>
                  <a:gd name="T10" fmla="*/ 25682 w 20"/>
                  <a:gd name="T11" fmla="*/ 22148 h 12"/>
                  <a:gd name="T12" fmla="*/ 0 w 20"/>
                  <a:gd name="T13" fmla="*/ 33443 h 12"/>
                  <a:gd name="T14" fmla="*/ 0 w 20"/>
                  <a:gd name="T15" fmla="*/ 33443 h 12"/>
                  <a:gd name="T16" fmla="*/ 10282 w 20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12"/>
                  <a:gd name="T29" fmla="*/ 20 w 20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12">
                    <a:moveTo>
                      <a:pt x="4" y="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5"/>
                      <a:pt x="16" y="5"/>
                      <a:pt x="20" y="6"/>
                    </a:cubicBezTo>
                    <a:cubicBezTo>
                      <a:pt x="16" y="7"/>
                      <a:pt x="13" y="8"/>
                      <a:pt x="1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34" name="Freeform 35"/>
              <p:cNvSpPr>
                <a:spLocks/>
              </p:cNvSpPr>
              <p:nvPr/>
            </p:nvSpPr>
            <p:spPr bwMode="auto">
              <a:xfrm>
                <a:off x="1196" y="3106"/>
                <a:ext cx="70" cy="45"/>
              </a:xfrm>
              <a:custGeom>
                <a:avLst/>
                <a:gdLst>
                  <a:gd name="T0" fmla="*/ 39959 w 19"/>
                  <a:gd name="T1" fmla="*/ 17029 h 12"/>
                  <a:gd name="T2" fmla="*/ 47559 w 19"/>
                  <a:gd name="T3" fmla="*/ 33443 h 12"/>
                  <a:gd name="T4" fmla="*/ 47559 w 19"/>
                  <a:gd name="T5" fmla="*/ 33443 h 12"/>
                  <a:gd name="T6" fmla="*/ 25056 w 19"/>
                  <a:gd name="T7" fmla="*/ 22148 h 12"/>
                  <a:gd name="T8" fmla="*/ 0 w 19"/>
                  <a:gd name="T9" fmla="*/ 17029 h 12"/>
                  <a:gd name="T10" fmla="*/ 25056 w 19"/>
                  <a:gd name="T11" fmla="*/ 11066 h 12"/>
                  <a:gd name="T12" fmla="*/ 47559 w 19"/>
                  <a:gd name="T13" fmla="*/ 0 h 12"/>
                  <a:gd name="T14" fmla="*/ 47559 w 19"/>
                  <a:gd name="T15" fmla="*/ 0 h 12"/>
                  <a:gd name="T16" fmla="*/ 39959 w 19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12"/>
                  <a:gd name="T29" fmla="*/ 19 w 19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12">
                    <a:moveTo>
                      <a:pt x="16" y="6"/>
                    </a:moveTo>
                    <a:cubicBezTo>
                      <a:pt x="19" y="12"/>
                      <a:pt x="19" y="12"/>
                      <a:pt x="19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6" y="8"/>
                      <a:pt x="3" y="7"/>
                      <a:pt x="0" y="6"/>
                    </a:cubicBezTo>
                    <a:cubicBezTo>
                      <a:pt x="3" y="5"/>
                      <a:pt x="6" y="5"/>
                      <a:pt x="10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5431" name="Rectangle 51"/>
            <p:cNvSpPr>
              <a:spLocks noChangeArrowheads="1"/>
            </p:cNvSpPr>
            <p:nvPr/>
          </p:nvSpPr>
          <p:spPr bwMode="auto">
            <a:xfrm>
              <a:off x="2349500" y="4343400"/>
              <a:ext cx="393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FFFF"/>
                  </a:solidFill>
                </a:rPr>
                <a:t>Leff</a:t>
              </a:r>
              <a:endParaRPr lang="en-US" sz="1800">
                <a:solidFill>
                  <a:schemeClr val="tx2"/>
                </a:solidFill>
              </a:endParaRPr>
            </a:p>
          </p:txBody>
        </p:sp>
      </p:grpSp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2" cstate="print"/>
          <a:srcRect l="43825" t="78603" r="36800" b="10481"/>
          <a:stretch>
            <a:fillRect/>
          </a:stretch>
        </p:blipFill>
        <p:spPr bwMode="auto">
          <a:xfrm>
            <a:off x="3781425" y="5389563"/>
            <a:ext cx="1524000" cy="846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cxnSp>
        <p:nvCxnSpPr>
          <p:cNvPr id="15390" name="Conector de seta reta 101"/>
          <p:cNvCxnSpPr>
            <a:cxnSpLocks noChangeShapeType="1"/>
          </p:cNvCxnSpPr>
          <p:nvPr/>
        </p:nvCxnSpPr>
        <p:spPr bwMode="auto">
          <a:xfrm flipH="1" flipV="1">
            <a:off x="5394325" y="5800725"/>
            <a:ext cx="638175" cy="20637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5391" name="CaixaDeTexto 102"/>
          <p:cNvSpPr txBox="1">
            <a:spLocks noChangeArrowheads="1"/>
          </p:cNvSpPr>
          <p:nvPr/>
        </p:nvSpPr>
        <p:spPr bwMode="auto">
          <a:xfrm>
            <a:off x="5778499" y="5943600"/>
            <a:ext cx="215084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</a:rPr>
              <a:t>Leff</a:t>
            </a:r>
            <a:r>
              <a:rPr lang="en-US" sz="2000" b="1" dirty="0" smtClean="0">
                <a:solidFill>
                  <a:srgbClr val="FF0000"/>
                </a:solidFill>
              </a:rPr>
              <a:t> instead of L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78" name="Rectangle 19"/>
          <p:cNvSpPr>
            <a:spLocks noChangeArrowheads="1"/>
          </p:cNvSpPr>
          <p:nvPr/>
        </p:nvSpPr>
        <p:spPr bwMode="auto">
          <a:xfrm>
            <a:off x="1397692" y="1883510"/>
            <a:ext cx="59993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Including lateral diffusion in the model </a:t>
            </a:r>
            <a:endParaRPr lang="en-US" sz="2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15363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6A87F8-270C-4F4E-A037-A490D2E06273}" type="slidenum">
              <a:rPr lang="en-US" altLang="en-US" smtClean="0"/>
              <a:pPr/>
              <a:t>17</a:t>
            </a:fld>
            <a:endParaRPr lang="en-US" altLang="en-US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Revisiting Gate Capacitance Model</a:t>
            </a:r>
          </a:p>
        </p:txBody>
      </p:sp>
      <p:pic>
        <p:nvPicPr>
          <p:cNvPr id="15365" name="Imagem 6" descr="co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700213"/>
            <a:ext cx="7902575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Freeform 30"/>
          <p:cNvSpPr>
            <a:spLocks/>
          </p:cNvSpPr>
          <p:nvPr/>
        </p:nvSpPr>
        <p:spPr bwMode="auto">
          <a:xfrm>
            <a:off x="1981200" y="3479800"/>
            <a:ext cx="1300163" cy="1851025"/>
          </a:xfrm>
          <a:custGeom>
            <a:avLst/>
            <a:gdLst>
              <a:gd name="T0" fmla="*/ 2147483647 w 974"/>
              <a:gd name="T1" fmla="*/ 0 h 1463"/>
              <a:gd name="T2" fmla="*/ 2147483647 w 974"/>
              <a:gd name="T3" fmla="*/ 2147483647 h 1463"/>
              <a:gd name="T4" fmla="*/ 0 w 974"/>
              <a:gd name="T5" fmla="*/ 2147483647 h 1463"/>
              <a:gd name="T6" fmla="*/ 0 w 974"/>
              <a:gd name="T7" fmla="*/ 0 h 1463"/>
              <a:gd name="T8" fmla="*/ 2147483647 w 974"/>
              <a:gd name="T9" fmla="*/ 2147483647 h 1463"/>
              <a:gd name="T10" fmla="*/ 2147483647 w 974"/>
              <a:gd name="T11" fmla="*/ 2147483647 h 1463"/>
              <a:gd name="T12" fmla="*/ 2147483647 w 974"/>
              <a:gd name="T13" fmla="*/ 2147483647 h 1463"/>
              <a:gd name="T14" fmla="*/ 2147483647 w 974"/>
              <a:gd name="T15" fmla="*/ 0 h 14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74"/>
              <a:gd name="T25" fmla="*/ 0 h 1463"/>
              <a:gd name="T26" fmla="*/ 974 w 974"/>
              <a:gd name="T27" fmla="*/ 1463 h 14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74" h="1463">
                <a:moveTo>
                  <a:pt x="974" y="0"/>
                </a:moveTo>
                <a:lnTo>
                  <a:pt x="974" y="1463"/>
                </a:lnTo>
                <a:lnTo>
                  <a:pt x="0" y="1463"/>
                </a:lnTo>
                <a:lnTo>
                  <a:pt x="0" y="0"/>
                </a:lnTo>
                <a:lnTo>
                  <a:pt x="273" y="185"/>
                </a:lnTo>
                <a:lnTo>
                  <a:pt x="379" y="22"/>
                </a:lnTo>
                <a:lnTo>
                  <a:pt x="687" y="172"/>
                </a:lnTo>
                <a:lnTo>
                  <a:pt x="974" y="0"/>
                </a:lnTo>
                <a:close/>
              </a:path>
            </a:pathLst>
          </a:custGeom>
          <a:solidFill>
            <a:srgbClr val="FF0000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7" name="Line 33"/>
          <p:cNvSpPr>
            <a:spLocks noChangeShapeType="1"/>
          </p:cNvSpPr>
          <p:nvPr/>
        </p:nvSpPr>
        <p:spPr bwMode="auto">
          <a:xfrm>
            <a:off x="2063750" y="5064125"/>
            <a:ext cx="1128713" cy="1588"/>
          </a:xfrm>
          <a:prstGeom prst="line">
            <a:avLst/>
          </a:prstGeom>
          <a:noFill/>
          <a:ln w="142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8" name="Freeform 34"/>
          <p:cNvSpPr>
            <a:spLocks/>
          </p:cNvSpPr>
          <p:nvPr/>
        </p:nvSpPr>
        <p:spPr bwMode="auto">
          <a:xfrm>
            <a:off x="3163888" y="5029200"/>
            <a:ext cx="117475" cy="68263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0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6" y="5"/>
                  <a:pt x="20" y="6"/>
                </a:cubicBezTo>
                <a:cubicBezTo>
                  <a:pt x="16" y="7"/>
                  <a:pt x="13" y="8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69" name="Freeform 35"/>
          <p:cNvSpPr>
            <a:spLocks/>
          </p:cNvSpPr>
          <p:nvPr/>
        </p:nvSpPr>
        <p:spPr bwMode="auto">
          <a:xfrm>
            <a:off x="1981200" y="5029200"/>
            <a:ext cx="112713" cy="68263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5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0" name="Line 39"/>
          <p:cNvSpPr>
            <a:spLocks noChangeShapeType="1"/>
          </p:cNvSpPr>
          <p:nvPr/>
        </p:nvSpPr>
        <p:spPr bwMode="auto">
          <a:xfrm flipH="1" flipV="1">
            <a:off x="2152650" y="3341688"/>
            <a:ext cx="398463" cy="300037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1" name="Freeform 40"/>
          <p:cNvSpPr>
            <a:spLocks/>
          </p:cNvSpPr>
          <p:nvPr/>
        </p:nvSpPr>
        <p:spPr bwMode="auto">
          <a:xfrm>
            <a:off x="2511425" y="3597275"/>
            <a:ext cx="111125" cy="95250"/>
          </a:xfrm>
          <a:custGeom>
            <a:avLst/>
            <a:gdLst>
              <a:gd name="T0" fmla="*/ 2147483647 w 19"/>
              <a:gd name="T1" fmla="*/ 2147483647 h 17"/>
              <a:gd name="T2" fmla="*/ 2147483647 w 19"/>
              <a:gd name="T3" fmla="*/ 0 h 17"/>
              <a:gd name="T4" fmla="*/ 2147483647 w 19"/>
              <a:gd name="T5" fmla="*/ 0 h 17"/>
              <a:gd name="T6" fmla="*/ 2147483647 w 19"/>
              <a:gd name="T7" fmla="*/ 2147483647 h 17"/>
              <a:gd name="T8" fmla="*/ 2147483647 w 19"/>
              <a:gd name="T9" fmla="*/ 2147483647 h 17"/>
              <a:gd name="T10" fmla="*/ 2147483647 w 19"/>
              <a:gd name="T11" fmla="*/ 2147483647 h 17"/>
              <a:gd name="T12" fmla="*/ 0 w 19"/>
              <a:gd name="T13" fmla="*/ 2147483647 h 17"/>
              <a:gd name="T14" fmla="*/ 0 w 19"/>
              <a:gd name="T15" fmla="*/ 2147483647 h 17"/>
              <a:gd name="T16" fmla="*/ 2147483647 w 19"/>
              <a:gd name="T17" fmla="*/ 214748364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7"/>
              <a:gd name="T29" fmla="*/ 19 w 19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7">
                <a:moveTo>
                  <a:pt x="6" y="7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12" y="9"/>
                  <a:pt x="12" y="9"/>
                  <a:pt x="12" y="9"/>
                </a:cubicBezTo>
                <a:cubicBezTo>
                  <a:pt x="14" y="12"/>
                  <a:pt x="16" y="14"/>
                  <a:pt x="19" y="17"/>
                </a:cubicBezTo>
                <a:cubicBezTo>
                  <a:pt x="16" y="15"/>
                  <a:pt x="13" y="14"/>
                  <a:pt x="10" y="1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2" name="Rectangle 51"/>
          <p:cNvSpPr>
            <a:spLocks noChangeArrowheads="1"/>
          </p:cNvSpPr>
          <p:nvPr/>
        </p:nvSpPr>
        <p:spPr bwMode="auto">
          <a:xfrm>
            <a:off x="2520950" y="5067300"/>
            <a:ext cx="1079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L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73" name="Rectangle 53"/>
          <p:cNvSpPr>
            <a:spLocks noChangeArrowheads="1"/>
          </p:cNvSpPr>
          <p:nvPr/>
        </p:nvSpPr>
        <p:spPr bwMode="auto">
          <a:xfrm>
            <a:off x="1514475" y="3106738"/>
            <a:ext cx="1333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Polysilicon</a:t>
            </a:r>
            <a:r>
              <a:rPr lang="en-US" sz="1800">
                <a:solidFill>
                  <a:srgbClr val="000082"/>
                </a:solidFill>
              </a:rPr>
              <a:t> </a:t>
            </a:r>
            <a:r>
              <a:rPr lang="en-US" sz="1800"/>
              <a:t>gate</a:t>
            </a:r>
          </a:p>
        </p:txBody>
      </p:sp>
      <p:sp>
        <p:nvSpPr>
          <p:cNvPr id="15374" name="Rectangle 54"/>
          <p:cNvSpPr>
            <a:spLocks noChangeArrowheads="1"/>
          </p:cNvSpPr>
          <p:nvPr/>
        </p:nvSpPr>
        <p:spPr bwMode="auto">
          <a:xfrm>
            <a:off x="2120900" y="5429250"/>
            <a:ext cx="8207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82"/>
                </a:solidFill>
              </a:rPr>
              <a:t>Top view</a:t>
            </a:r>
          </a:p>
        </p:txBody>
      </p:sp>
      <p:sp>
        <p:nvSpPr>
          <p:cNvPr id="15375" name="Rectangle 57"/>
          <p:cNvSpPr>
            <a:spLocks noChangeArrowheads="1"/>
          </p:cNvSpPr>
          <p:nvPr/>
        </p:nvSpPr>
        <p:spPr bwMode="auto">
          <a:xfrm>
            <a:off x="900113" y="3903663"/>
            <a:ext cx="1081087" cy="103822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6" name="Rectangle 58"/>
          <p:cNvSpPr>
            <a:spLocks noChangeArrowheads="1"/>
          </p:cNvSpPr>
          <p:nvPr/>
        </p:nvSpPr>
        <p:spPr bwMode="auto">
          <a:xfrm>
            <a:off x="3281363" y="3903663"/>
            <a:ext cx="1074737" cy="103822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5377" name="Rectangle 62"/>
          <p:cNvSpPr>
            <a:spLocks noChangeArrowheads="1"/>
          </p:cNvSpPr>
          <p:nvPr/>
        </p:nvSpPr>
        <p:spPr bwMode="auto">
          <a:xfrm>
            <a:off x="981075" y="4133850"/>
            <a:ext cx="6080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Source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78" name="Rectangle 63"/>
          <p:cNvSpPr>
            <a:spLocks noChangeArrowheads="1"/>
          </p:cNvSpPr>
          <p:nvPr/>
        </p:nvSpPr>
        <p:spPr bwMode="auto">
          <a:xfrm>
            <a:off x="1152525" y="4533900"/>
            <a:ext cx="1079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79" name="Rectangle 64"/>
          <p:cNvSpPr>
            <a:spLocks noChangeArrowheads="1"/>
          </p:cNvSpPr>
          <p:nvPr/>
        </p:nvSpPr>
        <p:spPr bwMode="auto">
          <a:xfrm>
            <a:off x="1257300" y="4530725"/>
            <a:ext cx="8096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80" name="Rectangle 65"/>
          <p:cNvSpPr>
            <a:spLocks noChangeArrowheads="1"/>
          </p:cNvSpPr>
          <p:nvPr/>
        </p:nvSpPr>
        <p:spPr bwMode="auto">
          <a:xfrm>
            <a:off x="3781425" y="4133850"/>
            <a:ext cx="4587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Drain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81" name="Rectangle 66"/>
          <p:cNvSpPr>
            <a:spLocks noChangeArrowheads="1"/>
          </p:cNvSpPr>
          <p:nvPr/>
        </p:nvSpPr>
        <p:spPr bwMode="auto">
          <a:xfrm>
            <a:off x="3908425" y="4533900"/>
            <a:ext cx="1079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82" name="Rectangle 67"/>
          <p:cNvSpPr>
            <a:spLocks noChangeArrowheads="1"/>
          </p:cNvSpPr>
          <p:nvPr/>
        </p:nvSpPr>
        <p:spPr bwMode="auto">
          <a:xfrm>
            <a:off x="4014788" y="4530725"/>
            <a:ext cx="80962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5383" name="Retângulo 138"/>
          <p:cNvSpPr>
            <a:spLocks noChangeArrowheads="1"/>
          </p:cNvSpPr>
          <p:nvPr/>
        </p:nvSpPr>
        <p:spPr bwMode="auto">
          <a:xfrm>
            <a:off x="611188" y="2060575"/>
            <a:ext cx="865187" cy="2159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cxnSp>
        <p:nvCxnSpPr>
          <p:cNvPr id="15384" name="Conector reto 140"/>
          <p:cNvCxnSpPr>
            <a:cxnSpLocks noChangeShapeType="1"/>
          </p:cNvCxnSpPr>
          <p:nvPr/>
        </p:nvCxnSpPr>
        <p:spPr bwMode="auto">
          <a:xfrm>
            <a:off x="1979613" y="3898900"/>
            <a:ext cx="12969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15385" name="Conector reto 141"/>
          <p:cNvCxnSpPr>
            <a:cxnSpLocks noChangeShapeType="1"/>
          </p:cNvCxnSpPr>
          <p:nvPr/>
        </p:nvCxnSpPr>
        <p:spPr bwMode="auto">
          <a:xfrm>
            <a:off x="1979613" y="4943475"/>
            <a:ext cx="12969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15386" name="Line 33"/>
          <p:cNvSpPr>
            <a:spLocks noChangeShapeType="1"/>
          </p:cNvSpPr>
          <p:nvPr/>
        </p:nvSpPr>
        <p:spPr bwMode="auto">
          <a:xfrm flipV="1">
            <a:off x="2087563" y="3935413"/>
            <a:ext cx="0" cy="971550"/>
          </a:xfrm>
          <a:prstGeom prst="line">
            <a:avLst/>
          </a:prstGeom>
          <a:noFill/>
          <a:ln w="14288">
            <a:solidFill>
              <a:srgbClr val="FFFFFF"/>
            </a:solidFill>
            <a:miter lim="800000"/>
            <a:headEnd type="arrow" w="med" len="med"/>
            <a:tailEnd type="arrow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5387" name="Rectangle 51"/>
          <p:cNvSpPr>
            <a:spLocks noChangeArrowheads="1"/>
          </p:cNvSpPr>
          <p:nvPr/>
        </p:nvSpPr>
        <p:spPr bwMode="auto">
          <a:xfrm>
            <a:off x="2193925" y="4329113"/>
            <a:ext cx="217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W</a:t>
            </a:r>
            <a:endParaRPr lang="en-US" sz="1800">
              <a:solidFill>
                <a:schemeClr val="tx2"/>
              </a:solidFill>
            </a:endParaRPr>
          </a:p>
        </p:txBody>
      </p:sp>
      <p:grpSp>
        <p:nvGrpSpPr>
          <p:cNvPr id="15388" name="Grupo 51"/>
          <p:cNvGrpSpPr>
            <a:grpSpLocks/>
          </p:cNvGrpSpPr>
          <p:nvPr/>
        </p:nvGrpSpPr>
        <p:grpSpPr bwMode="auto">
          <a:xfrm>
            <a:off x="4992688" y="3013075"/>
            <a:ext cx="3529012" cy="2700338"/>
            <a:chOff x="827088" y="2924175"/>
            <a:chExt cx="3529012" cy="2700338"/>
          </a:xfrm>
        </p:grpSpPr>
        <p:sp>
          <p:nvSpPr>
            <p:cNvPr id="15392" name="Freeform 30"/>
            <p:cNvSpPr>
              <a:spLocks/>
            </p:cNvSpPr>
            <p:nvPr/>
          </p:nvSpPr>
          <p:spPr bwMode="auto">
            <a:xfrm>
              <a:off x="1898650" y="3314700"/>
              <a:ext cx="1285875" cy="1930400"/>
            </a:xfrm>
            <a:custGeom>
              <a:avLst/>
              <a:gdLst>
                <a:gd name="T0" fmla="*/ 2147483647 w 974"/>
                <a:gd name="T1" fmla="*/ 0 h 1463"/>
                <a:gd name="T2" fmla="*/ 2147483647 w 974"/>
                <a:gd name="T3" fmla="*/ 2147483647 h 1463"/>
                <a:gd name="T4" fmla="*/ 0 w 974"/>
                <a:gd name="T5" fmla="*/ 2147483647 h 1463"/>
                <a:gd name="T6" fmla="*/ 0 w 974"/>
                <a:gd name="T7" fmla="*/ 0 h 1463"/>
                <a:gd name="T8" fmla="*/ 2147483647 w 974"/>
                <a:gd name="T9" fmla="*/ 2147483647 h 1463"/>
                <a:gd name="T10" fmla="*/ 2147483647 w 974"/>
                <a:gd name="T11" fmla="*/ 2147483647 h 1463"/>
                <a:gd name="T12" fmla="*/ 2147483647 w 974"/>
                <a:gd name="T13" fmla="*/ 2147483647 h 1463"/>
                <a:gd name="T14" fmla="*/ 2147483647 w 974"/>
                <a:gd name="T15" fmla="*/ 0 h 1463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74"/>
                <a:gd name="T25" fmla="*/ 0 h 1463"/>
                <a:gd name="T26" fmla="*/ 974 w 974"/>
                <a:gd name="T27" fmla="*/ 1463 h 1463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74" h="1463">
                  <a:moveTo>
                    <a:pt x="974" y="0"/>
                  </a:moveTo>
                  <a:lnTo>
                    <a:pt x="974" y="1463"/>
                  </a:lnTo>
                  <a:lnTo>
                    <a:pt x="0" y="1463"/>
                  </a:lnTo>
                  <a:lnTo>
                    <a:pt x="0" y="0"/>
                  </a:lnTo>
                  <a:lnTo>
                    <a:pt x="273" y="185"/>
                  </a:lnTo>
                  <a:lnTo>
                    <a:pt x="379" y="22"/>
                  </a:lnTo>
                  <a:lnTo>
                    <a:pt x="687" y="172"/>
                  </a:lnTo>
                  <a:lnTo>
                    <a:pt x="974" y="0"/>
                  </a:lnTo>
                  <a:close/>
                </a:path>
              </a:pathLst>
            </a:custGeom>
            <a:solidFill>
              <a:srgbClr val="FF0000"/>
            </a:solidFill>
            <a:ln w="14288" cap="flat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3" name="Rectangle 31"/>
            <p:cNvSpPr>
              <a:spLocks noChangeArrowheads="1"/>
            </p:cNvSpPr>
            <p:nvPr/>
          </p:nvSpPr>
          <p:spPr bwMode="auto">
            <a:xfrm>
              <a:off x="1898650" y="3756025"/>
              <a:ext cx="249238" cy="1082675"/>
            </a:xfrm>
            <a:prstGeom prst="rect">
              <a:avLst/>
            </a:prstGeom>
            <a:solidFill>
              <a:srgbClr val="1FFF1F">
                <a:alpha val="36862"/>
              </a:srgbClr>
            </a:solidFill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4" name="Rectangle 32"/>
            <p:cNvSpPr>
              <a:spLocks noChangeArrowheads="1"/>
            </p:cNvSpPr>
            <p:nvPr/>
          </p:nvSpPr>
          <p:spPr bwMode="auto">
            <a:xfrm>
              <a:off x="2927350" y="3756025"/>
              <a:ext cx="257175" cy="1082675"/>
            </a:xfrm>
            <a:prstGeom prst="rect">
              <a:avLst/>
            </a:prstGeom>
            <a:solidFill>
              <a:srgbClr val="1FFF1F">
                <a:alpha val="36078"/>
              </a:srgbClr>
            </a:solidFill>
            <a:ln w="14288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5395" name="Group 73"/>
            <p:cNvGrpSpPr>
              <a:grpSpLocks/>
            </p:cNvGrpSpPr>
            <p:nvPr/>
          </p:nvGrpSpPr>
          <p:grpSpPr bwMode="auto">
            <a:xfrm>
              <a:off x="1898650" y="4930775"/>
              <a:ext cx="1285875" cy="71438"/>
              <a:chOff x="1196" y="3106"/>
              <a:chExt cx="810" cy="45"/>
            </a:xfrm>
          </p:grpSpPr>
          <p:sp>
            <p:nvSpPr>
              <p:cNvPr id="15435" name="Line 33"/>
              <p:cNvSpPr>
                <a:spLocks noChangeShapeType="1"/>
              </p:cNvSpPr>
              <p:nvPr/>
            </p:nvSpPr>
            <p:spPr bwMode="auto">
              <a:xfrm>
                <a:off x="1247" y="3129"/>
                <a:ext cx="704" cy="1"/>
              </a:xfrm>
              <a:prstGeom prst="line">
                <a:avLst/>
              </a:prstGeom>
              <a:noFill/>
              <a:ln w="14288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36" name="Freeform 34"/>
              <p:cNvSpPr>
                <a:spLocks/>
              </p:cNvSpPr>
              <p:nvPr/>
            </p:nvSpPr>
            <p:spPr bwMode="auto">
              <a:xfrm>
                <a:off x="1932" y="3106"/>
                <a:ext cx="74" cy="45"/>
              </a:xfrm>
              <a:custGeom>
                <a:avLst/>
                <a:gdLst>
                  <a:gd name="T0" fmla="*/ 10282 w 20"/>
                  <a:gd name="T1" fmla="*/ 17029 h 12"/>
                  <a:gd name="T2" fmla="*/ 0 w 20"/>
                  <a:gd name="T3" fmla="*/ 0 h 12"/>
                  <a:gd name="T4" fmla="*/ 0 w 20"/>
                  <a:gd name="T5" fmla="*/ 0 h 12"/>
                  <a:gd name="T6" fmla="*/ 25682 w 20"/>
                  <a:gd name="T7" fmla="*/ 11066 h 12"/>
                  <a:gd name="T8" fmla="*/ 51363 w 20"/>
                  <a:gd name="T9" fmla="*/ 17029 h 12"/>
                  <a:gd name="T10" fmla="*/ 25682 w 20"/>
                  <a:gd name="T11" fmla="*/ 22148 h 12"/>
                  <a:gd name="T12" fmla="*/ 0 w 20"/>
                  <a:gd name="T13" fmla="*/ 33443 h 12"/>
                  <a:gd name="T14" fmla="*/ 0 w 20"/>
                  <a:gd name="T15" fmla="*/ 33443 h 12"/>
                  <a:gd name="T16" fmla="*/ 10282 w 20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12"/>
                  <a:gd name="T29" fmla="*/ 20 w 20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12">
                    <a:moveTo>
                      <a:pt x="4" y="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5"/>
                      <a:pt x="16" y="5"/>
                      <a:pt x="20" y="6"/>
                    </a:cubicBezTo>
                    <a:cubicBezTo>
                      <a:pt x="16" y="7"/>
                      <a:pt x="13" y="8"/>
                      <a:pt x="1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37" name="Freeform 35"/>
              <p:cNvSpPr>
                <a:spLocks/>
              </p:cNvSpPr>
              <p:nvPr/>
            </p:nvSpPr>
            <p:spPr bwMode="auto">
              <a:xfrm>
                <a:off x="1196" y="3106"/>
                <a:ext cx="70" cy="45"/>
              </a:xfrm>
              <a:custGeom>
                <a:avLst/>
                <a:gdLst>
                  <a:gd name="T0" fmla="*/ 39959 w 19"/>
                  <a:gd name="T1" fmla="*/ 17029 h 12"/>
                  <a:gd name="T2" fmla="*/ 47559 w 19"/>
                  <a:gd name="T3" fmla="*/ 33443 h 12"/>
                  <a:gd name="T4" fmla="*/ 47559 w 19"/>
                  <a:gd name="T5" fmla="*/ 33443 h 12"/>
                  <a:gd name="T6" fmla="*/ 25056 w 19"/>
                  <a:gd name="T7" fmla="*/ 22148 h 12"/>
                  <a:gd name="T8" fmla="*/ 0 w 19"/>
                  <a:gd name="T9" fmla="*/ 17029 h 12"/>
                  <a:gd name="T10" fmla="*/ 25056 w 19"/>
                  <a:gd name="T11" fmla="*/ 11066 h 12"/>
                  <a:gd name="T12" fmla="*/ 47559 w 19"/>
                  <a:gd name="T13" fmla="*/ 0 h 12"/>
                  <a:gd name="T14" fmla="*/ 47559 w 19"/>
                  <a:gd name="T15" fmla="*/ 0 h 12"/>
                  <a:gd name="T16" fmla="*/ 39959 w 19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12"/>
                  <a:gd name="T29" fmla="*/ 19 w 19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12">
                    <a:moveTo>
                      <a:pt x="16" y="6"/>
                    </a:moveTo>
                    <a:cubicBezTo>
                      <a:pt x="19" y="12"/>
                      <a:pt x="19" y="12"/>
                      <a:pt x="19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6" y="8"/>
                      <a:pt x="3" y="7"/>
                      <a:pt x="0" y="6"/>
                    </a:cubicBezTo>
                    <a:cubicBezTo>
                      <a:pt x="3" y="5"/>
                      <a:pt x="6" y="5"/>
                      <a:pt x="10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5396" name="Line 36"/>
            <p:cNvSpPr>
              <a:spLocks noChangeShapeType="1"/>
            </p:cNvSpPr>
            <p:nvPr/>
          </p:nvSpPr>
          <p:spPr bwMode="auto">
            <a:xfrm>
              <a:off x="1979613" y="4338638"/>
              <a:ext cx="87312" cy="1587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7" name="Freeform 37"/>
            <p:cNvSpPr>
              <a:spLocks/>
            </p:cNvSpPr>
            <p:nvPr/>
          </p:nvSpPr>
          <p:spPr bwMode="auto">
            <a:xfrm>
              <a:off x="2038350" y="4303713"/>
              <a:ext cx="109538" cy="69850"/>
            </a:xfrm>
            <a:custGeom>
              <a:avLst/>
              <a:gdLst>
                <a:gd name="T0" fmla="*/ 2147483647 w 19"/>
                <a:gd name="T1" fmla="*/ 2147483647 h 12"/>
                <a:gd name="T2" fmla="*/ 0 w 19"/>
                <a:gd name="T3" fmla="*/ 0 h 12"/>
                <a:gd name="T4" fmla="*/ 0 w 19"/>
                <a:gd name="T5" fmla="*/ 0 h 12"/>
                <a:gd name="T6" fmla="*/ 2147483647 w 19"/>
                <a:gd name="T7" fmla="*/ 2147483647 h 12"/>
                <a:gd name="T8" fmla="*/ 2147483647 w 19"/>
                <a:gd name="T9" fmla="*/ 2147483647 h 12"/>
                <a:gd name="T10" fmla="*/ 2147483647 w 19"/>
                <a:gd name="T11" fmla="*/ 2147483647 h 12"/>
                <a:gd name="T12" fmla="*/ 0 w 19"/>
                <a:gd name="T13" fmla="*/ 2147483647 h 12"/>
                <a:gd name="T14" fmla="*/ 0 w 19"/>
                <a:gd name="T15" fmla="*/ 2147483647 h 12"/>
                <a:gd name="T16" fmla="*/ 2147483647 w 19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3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9" y="4"/>
                    <a:pt x="9" y="4"/>
                    <a:pt x="9" y="4"/>
                  </a:cubicBezTo>
                  <a:cubicBezTo>
                    <a:pt x="13" y="5"/>
                    <a:pt x="16" y="5"/>
                    <a:pt x="19" y="6"/>
                  </a:cubicBezTo>
                  <a:cubicBezTo>
                    <a:pt x="16" y="7"/>
                    <a:pt x="13" y="8"/>
                    <a:pt x="9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3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8" name="Freeform 38"/>
            <p:cNvSpPr>
              <a:spLocks/>
            </p:cNvSpPr>
            <p:nvPr/>
          </p:nvSpPr>
          <p:spPr bwMode="auto">
            <a:xfrm>
              <a:off x="1898650" y="4303713"/>
              <a:ext cx="111125" cy="69850"/>
            </a:xfrm>
            <a:custGeom>
              <a:avLst/>
              <a:gdLst>
                <a:gd name="T0" fmla="*/ 2147483647 w 19"/>
                <a:gd name="T1" fmla="*/ 2147483647 h 12"/>
                <a:gd name="T2" fmla="*/ 2147483647 w 19"/>
                <a:gd name="T3" fmla="*/ 2147483647 h 12"/>
                <a:gd name="T4" fmla="*/ 2147483647 w 19"/>
                <a:gd name="T5" fmla="*/ 2147483647 h 12"/>
                <a:gd name="T6" fmla="*/ 2147483647 w 19"/>
                <a:gd name="T7" fmla="*/ 2147483647 h 12"/>
                <a:gd name="T8" fmla="*/ 0 w 19"/>
                <a:gd name="T9" fmla="*/ 2147483647 h 12"/>
                <a:gd name="T10" fmla="*/ 2147483647 w 19"/>
                <a:gd name="T11" fmla="*/ 2147483647 h 12"/>
                <a:gd name="T12" fmla="*/ 2147483647 w 19"/>
                <a:gd name="T13" fmla="*/ 0 h 12"/>
                <a:gd name="T14" fmla="*/ 2147483647 w 19"/>
                <a:gd name="T15" fmla="*/ 0 h 12"/>
                <a:gd name="T16" fmla="*/ 2147483647 w 19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6" y="8"/>
                    <a:pt x="3" y="7"/>
                    <a:pt x="0" y="6"/>
                  </a:cubicBezTo>
                  <a:cubicBezTo>
                    <a:pt x="3" y="5"/>
                    <a:pt x="6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399" name="Line 39"/>
            <p:cNvSpPr>
              <a:spLocks noChangeShapeType="1"/>
            </p:cNvSpPr>
            <p:nvPr/>
          </p:nvSpPr>
          <p:spPr bwMode="auto">
            <a:xfrm flipH="1" flipV="1">
              <a:off x="2066925" y="3168650"/>
              <a:ext cx="395288" cy="31432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0" name="Freeform 40"/>
            <p:cNvSpPr>
              <a:spLocks/>
            </p:cNvSpPr>
            <p:nvPr/>
          </p:nvSpPr>
          <p:spPr bwMode="auto">
            <a:xfrm>
              <a:off x="2422525" y="3436938"/>
              <a:ext cx="109538" cy="98425"/>
            </a:xfrm>
            <a:custGeom>
              <a:avLst/>
              <a:gdLst>
                <a:gd name="T0" fmla="*/ 2147483647 w 19"/>
                <a:gd name="T1" fmla="*/ 2147483647 h 17"/>
                <a:gd name="T2" fmla="*/ 2147483647 w 19"/>
                <a:gd name="T3" fmla="*/ 0 h 17"/>
                <a:gd name="T4" fmla="*/ 2147483647 w 19"/>
                <a:gd name="T5" fmla="*/ 0 h 17"/>
                <a:gd name="T6" fmla="*/ 2147483647 w 19"/>
                <a:gd name="T7" fmla="*/ 2147483647 h 17"/>
                <a:gd name="T8" fmla="*/ 2147483647 w 19"/>
                <a:gd name="T9" fmla="*/ 2147483647 h 17"/>
                <a:gd name="T10" fmla="*/ 2147483647 w 19"/>
                <a:gd name="T11" fmla="*/ 2147483647 h 17"/>
                <a:gd name="T12" fmla="*/ 0 w 19"/>
                <a:gd name="T13" fmla="*/ 2147483647 h 17"/>
                <a:gd name="T14" fmla="*/ 0 w 19"/>
                <a:gd name="T15" fmla="*/ 2147483647 h 17"/>
                <a:gd name="T16" fmla="*/ 2147483647 w 19"/>
                <a:gd name="T17" fmla="*/ 2147483647 h 17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7"/>
                <a:gd name="T29" fmla="*/ 19 w 19"/>
                <a:gd name="T30" fmla="*/ 17 h 17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7">
                  <a:moveTo>
                    <a:pt x="6" y="7"/>
                  </a:moveTo>
                  <a:cubicBezTo>
                    <a:pt x="7" y="0"/>
                    <a:pt x="7" y="0"/>
                    <a:pt x="7" y="0"/>
                  </a:cubicBezTo>
                  <a:cubicBezTo>
                    <a:pt x="7" y="0"/>
                    <a:pt x="7" y="0"/>
                    <a:pt x="7" y="0"/>
                  </a:cubicBezTo>
                  <a:cubicBezTo>
                    <a:pt x="12" y="9"/>
                    <a:pt x="12" y="9"/>
                    <a:pt x="12" y="9"/>
                  </a:cubicBezTo>
                  <a:cubicBezTo>
                    <a:pt x="14" y="12"/>
                    <a:pt x="16" y="14"/>
                    <a:pt x="19" y="17"/>
                  </a:cubicBezTo>
                  <a:cubicBezTo>
                    <a:pt x="16" y="15"/>
                    <a:pt x="13" y="14"/>
                    <a:pt x="10" y="12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9"/>
                    <a:pt x="0" y="9"/>
                    <a:pt x="0" y="9"/>
                  </a:cubicBezTo>
                  <a:lnTo>
                    <a:pt x="6" y="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1" name="Line 41"/>
            <p:cNvSpPr>
              <a:spLocks noChangeShapeType="1"/>
            </p:cNvSpPr>
            <p:nvPr/>
          </p:nvSpPr>
          <p:spPr bwMode="auto">
            <a:xfrm flipV="1">
              <a:off x="3341688" y="4926013"/>
              <a:ext cx="0" cy="231775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2" name="Freeform 42"/>
            <p:cNvSpPr>
              <a:spLocks/>
            </p:cNvSpPr>
            <p:nvPr/>
          </p:nvSpPr>
          <p:spPr bwMode="auto">
            <a:xfrm>
              <a:off x="3305175" y="4838700"/>
              <a:ext cx="69850" cy="115888"/>
            </a:xfrm>
            <a:custGeom>
              <a:avLst/>
              <a:gdLst>
                <a:gd name="T0" fmla="*/ 2147483647 w 12"/>
                <a:gd name="T1" fmla="*/ 2147483647 h 20"/>
                <a:gd name="T2" fmla="*/ 2147483647 w 12"/>
                <a:gd name="T3" fmla="*/ 2147483647 h 20"/>
                <a:gd name="T4" fmla="*/ 0 w 12"/>
                <a:gd name="T5" fmla="*/ 2147483647 h 20"/>
                <a:gd name="T6" fmla="*/ 2147483647 w 12"/>
                <a:gd name="T7" fmla="*/ 2147483647 h 20"/>
                <a:gd name="T8" fmla="*/ 2147483647 w 12"/>
                <a:gd name="T9" fmla="*/ 0 h 20"/>
                <a:gd name="T10" fmla="*/ 2147483647 w 12"/>
                <a:gd name="T11" fmla="*/ 2147483647 h 20"/>
                <a:gd name="T12" fmla="*/ 2147483647 w 12"/>
                <a:gd name="T13" fmla="*/ 2147483647 h 20"/>
                <a:gd name="T14" fmla="*/ 2147483647 w 12"/>
                <a:gd name="T15" fmla="*/ 2147483647 h 20"/>
                <a:gd name="T16" fmla="*/ 2147483647 w 12"/>
                <a:gd name="T17" fmla="*/ 2147483647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0"/>
                <a:gd name="T29" fmla="*/ 12 w 12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0">
                  <a:moveTo>
                    <a:pt x="6" y="16"/>
                  </a:moveTo>
                  <a:cubicBezTo>
                    <a:pt x="1" y="20"/>
                    <a:pt x="1" y="20"/>
                    <a:pt x="1" y="20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7"/>
                    <a:pt x="6" y="4"/>
                    <a:pt x="6" y="0"/>
                  </a:cubicBezTo>
                  <a:cubicBezTo>
                    <a:pt x="7" y="4"/>
                    <a:pt x="8" y="7"/>
                    <a:pt x="8" y="10"/>
                  </a:cubicBezTo>
                  <a:cubicBezTo>
                    <a:pt x="12" y="20"/>
                    <a:pt x="12" y="20"/>
                    <a:pt x="12" y="20"/>
                  </a:cubicBezTo>
                  <a:cubicBezTo>
                    <a:pt x="12" y="20"/>
                    <a:pt x="12" y="20"/>
                    <a:pt x="12" y="20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3" name="Freeform 43"/>
            <p:cNvSpPr>
              <a:spLocks/>
            </p:cNvSpPr>
            <p:nvPr/>
          </p:nvSpPr>
          <p:spPr bwMode="auto">
            <a:xfrm>
              <a:off x="3305175" y="5129213"/>
              <a:ext cx="69850" cy="115887"/>
            </a:xfrm>
            <a:custGeom>
              <a:avLst/>
              <a:gdLst>
                <a:gd name="T0" fmla="*/ 2147483647 w 12"/>
                <a:gd name="T1" fmla="*/ 2147483647 h 20"/>
                <a:gd name="T2" fmla="*/ 2147483647 w 12"/>
                <a:gd name="T3" fmla="*/ 0 h 20"/>
                <a:gd name="T4" fmla="*/ 2147483647 w 12"/>
                <a:gd name="T5" fmla="*/ 2147483647 h 20"/>
                <a:gd name="T6" fmla="*/ 2147483647 w 12"/>
                <a:gd name="T7" fmla="*/ 2147483647 h 20"/>
                <a:gd name="T8" fmla="*/ 2147483647 w 12"/>
                <a:gd name="T9" fmla="*/ 2147483647 h 20"/>
                <a:gd name="T10" fmla="*/ 2147483647 w 12"/>
                <a:gd name="T11" fmla="*/ 2147483647 h 20"/>
                <a:gd name="T12" fmla="*/ 0 w 12"/>
                <a:gd name="T13" fmla="*/ 2147483647 h 20"/>
                <a:gd name="T14" fmla="*/ 2147483647 w 12"/>
                <a:gd name="T15" fmla="*/ 0 h 20"/>
                <a:gd name="T16" fmla="*/ 2147483647 w 12"/>
                <a:gd name="T17" fmla="*/ 2147483647 h 2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20"/>
                <a:gd name="T29" fmla="*/ 12 w 12"/>
                <a:gd name="T30" fmla="*/ 20 h 2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20">
                  <a:moveTo>
                    <a:pt x="6" y="4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13"/>
                    <a:pt x="7" y="16"/>
                    <a:pt x="6" y="20"/>
                  </a:cubicBezTo>
                  <a:cubicBezTo>
                    <a:pt x="6" y="16"/>
                    <a:pt x="5" y="13"/>
                    <a:pt x="4" y="1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6" y="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4" name="Rectangle 44"/>
            <p:cNvSpPr>
              <a:spLocks noChangeArrowheads="1"/>
            </p:cNvSpPr>
            <p:nvPr/>
          </p:nvSpPr>
          <p:spPr bwMode="auto">
            <a:xfrm>
              <a:off x="1893888" y="4357688"/>
              <a:ext cx="1397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L</a:t>
              </a:r>
            </a:p>
          </p:txBody>
        </p:sp>
        <p:sp>
          <p:nvSpPr>
            <p:cNvPr id="15405" name="Rectangle 45"/>
            <p:cNvSpPr>
              <a:spLocks noChangeArrowheads="1"/>
            </p:cNvSpPr>
            <p:nvPr/>
          </p:nvSpPr>
          <p:spPr bwMode="auto">
            <a:xfrm>
              <a:off x="2024063" y="4449763"/>
              <a:ext cx="825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d</a:t>
              </a:r>
              <a:endParaRPr lang="en-US" sz="1800"/>
            </a:p>
          </p:txBody>
        </p:sp>
        <p:sp>
          <p:nvSpPr>
            <p:cNvPr id="15406" name="Line 46"/>
            <p:cNvSpPr>
              <a:spLocks noChangeShapeType="1"/>
            </p:cNvSpPr>
            <p:nvPr/>
          </p:nvSpPr>
          <p:spPr bwMode="auto">
            <a:xfrm>
              <a:off x="3009900" y="4338638"/>
              <a:ext cx="87313" cy="1587"/>
            </a:xfrm>
            <a:prstGeom prst="line">
              <a:avLst/>
            </a:prstGeom>
            <a:noFill/>
            <a:ln w="14288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7" name="Freeform 47"/>
            <p:cNvSpPr>
              <a:spLocks/>
            </p:cNvSpPr>
            <p:nvPr/>
          </p:nvSpPr>
          <p:spPr bwMode="auto">
            <a:xfrm>
              <a:off x="3067050" y="4303713"/>
              <a:ext cx="117475" cy="69850"/>
            </a:xfrm>
            <a:custGeom>
              <a:avLst/>
              <a:gdLst>
                <a:gd name="T0" fmla="*/ 2147483647 w 20"/>
                <a:gd name="T1" fmla="*/ 2147483647 h 12"/>
                <a:gd name="T2" fmla="*/ 0 w 20"/>
                <a:gd name="T3" fmla="*/ 0 h 12"/>
                <a:gd name="T4" fmla="*/ 0 w 20"/>
                <a:gd name="T5" fmla="*/ 0 h 12"/>
                <a:gd name="T6" fmla="*/ 2147483647 w 20"/>
                <a:gd name="T7" fmla="*/ 2147483647 h 12"/>
                <a:gd name="T8" fmla="*/ 2147483647 w 20"/>
                <a:gd name="T9" fmla="*/ 2147483647 h 12"/>
                <a:gd name="T10" fmla="*/ 2147483647 w 20"/>
                <a:gd name="T11" fmla="*/ 2147483647 h 12"/>
                <a:gd name="T12" fmla="*/ 0 w 20"/>
                <a:gd name="T13" fmla="*/ 2147483647 h 12"/>
                <a:gd name="T14" fmla="*/ 0 w 20"/>
                <a:gd name="T15" fmla="*/ 2147483647 h 12"/>
                <a:gd name="T16" fmla="*/ 2147483647 w 20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0"/>
                <a:gd name="T28" fmla="*/ 0 h 12"/>
                <a:gd name="T29" fmla="*/ 20 w 20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0" h="12">
                  <a:moveTo>
                    <a:pt x="4" y="6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0" y="4"/>
                    <a:pt x="10" y="4"/>
                    <a:pt x="10" y="4"/>
                  </a:cubicBezTo>
                  <a:cubicBezTo>
                    <a:pt x="13" y="5"/>
                    <a:pt x="16" y="5"/>
                    <a:pt x="20" y="6"/>
                  </a:cubicBezTo>
                  <a:cubicBezTo>
                    <a:pt x="16" y="7"/>
                    <a:pt x="13" y="8"/>
                    <a:pt x="10" y="8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0" y="12"/>
                    <a:pt x="0" y="12"/>
                    <a:pt x="0" y="12"/>
                  </a:cubicBezTo>
                  <a:lnTo>
                    <a:pt x="4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8" name="Freeform 48"/>
            <p:cNvSpPr>
              <a:spLocks/>
            </p:cNvSpPr>
            <p:nvPr/>
          </p:nvSpPr>
          <p:spPr bwMode="auto">
            <a:xfrm>
              <a:off x="2927350" y="4303713"/>
              <a:ext cx="111125" cy="69850"/>
            </a:xfrm>
            <a:custGeom>
              <a:avLst/>
              <a:gdLst>
                <a:gd name="T0" fmla="*/ 2147483647 w 19"/>
                <a:gd name="T1" fmla="*/ 2147483647 h 12"/>
                <a:gd name="T2" fmla="*/ 2147483647 w 19"/>
                <a:gd name="T3" fmla="*/ 2147483647 h 12"/>
                <a:gd name="T4" fmla="*/ 2147483647 w 19"/>
                <a:gd name="T5" fmla="*/ 2147483647 h 12"/>
                <a:gd name="T6" fmla="*/ 2147483647 w 19"/>
                <a:gd name="T7" fmla="*/ 2147483647 h 12"/>
                <a:gd name="T8" fmla="*/ 0 w 19"/>
                <a:gd name="T9" fmla="*/ 2147483647 h 12"/>
                <a:gd name="T10" fmla="*/ 2147483647 w 19"/>
                <a:gd name="T11" fmla="*/ 2147483647 h 12"/>
                <a:gd name="T12" fmla="*/ 2147483647 w 19"/>
                <a:gd name="T13" fmla="*/ 0 h 12"/>
                <a:gd name="T14" fmla="*/ 2147483647 w 19"/>
                <a:gd name="T15" fmla="*/ 0 h 12"/>
                <a:gd name="T16" fmla="*/ 2147483647 w 19"/>
                <a:gd name="T17" fmla="*/ 2147483647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6" y="6"/>
                  </a:moveTo>
                  <a:cubicBezTo>
                    <a:pt x="19" y="12"/>
                    <a:pt x="19" y="12"/>
                    <a:pt x="19" y="12"/>
                  </a:cubicBezTo>
                  <a:cubicBezTo>
                    <a:pt x="19" y="12"/>
                    <a:pt x="19" y="12"/>
                    <a:pt x="19" y="12"/>
                  </a:cubicBezTo>
                  <a:cubicBezTo>
                    <a:pt x="10" y="8"/>
                    <a:pt x="10" y="8"/>
                    <a:pt x="10" y="8"/>
                  </a:cubicBezTo>
                  <a:cubicBezTo>
                    <a:pt x="7" y="8"/>
                    <a:pt x="3" y="7"/>
                    <a:pt x="0" y="6"/>
                  </a:cubicBezTo>
                  <a:cubicBezTo>
                    <a:pt x="3" y="5"/>
                    <a:pt x="7" y="5"/>
                    <a:pt x="10" y="4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19" y="0"/>
                    <a:pt x="19" y="0"/>
                    <a:pt x="19" y="0"/>
                  </a:cubicBezTo>
                  <a:lnTo>
                    <a:pt x="16" y="6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09" name="Rectangle 49"/>
            <p:cNvSpPr>
              <a:spLocks noChangeArrowheads="1"/>
            </p:cNvSpPr>
            <p:nvPr/>
          </p:nvSpPr>
          <p:spPr bwMode="auto">
            <a:xfrm>
              <a:off x="2924175" y="4357688"/>
              <a:ext cx="139700" cy="274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L</a:t>
              </a:r>
            </a:p>
          </p:txBody>
        </p:sp>
        <p:sp>
          <p:nvSpPr>
            <p:cNvPr id="15410" name="Rectangle 50"/>
            <p:cNvSpPr>
              <a:spLocks noChangeArrowheads="1"/>
            </p:cNvSpPr>
            <p:nvPr/>
          </p:nvSpPr>
          <p:spPr bwMode="auto">
            <a:xfrm>
              <a:off x="3055938" y="4449763"/>
              <a:ext cx="82550" cy="198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d</a:t>
              </a:r>
              <a:endParaRPr lang="en-US" sz="1800"/>
            </a:p>
          </p:txBody>
        </p:sp>
        <p:sp>
          <p:nvSpPr>
            <p:cNvPr id="15411" name="Rectangle 51"/>
            <p:cNvSpPr>
              <a:spLocks noChangeArrowheads="1"/>
            </p:cNvSpPr>
            <p:nvPr/>
          </p:nvSpPr>
          <p:spPr bwMode="auto">
            <a:xfrm>
              <a:off x="2479675" y="4953000"/>
              <a:ext cx="139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FFFF"/>
                  </a:solidFill>
                </a:rPr>
                <a:t>L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12" name="Rectangle 53"/>
            <p:cNvSpPr>
              <a:spLocks noChangeArrowheads="1"/>
            </p:cNvSpPr>
            <p:nvPr/>
          </p:nvSpPr>
          <p:spPr bwMode="auto">
            <a:xfrm>
              <a:off x="1436688" y="2924175"/>
              <a:ext cx="13192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Polysilicon</a:t>
              </a:r>
              <a:r>
                <a:rPr lang="en-US" sz="1800">
                  <a:solidFill>
                    <a:srgbClr val="000082"/>
                  </a:solidFill>
                </a:rPr>
                <a:t> </a:t>
              </a:r>
              <a:r>
                <a:rPr lang="en-US" sz="1800"/>
                <a:t>gate</a:t>
              </a:r>
            </a:p>
          </p:txBody>
        </p:sp>
        <p:sp>
          <p:nvSpPr>
            <p:cNvPr id="15413" name="Rectangle 54"/>
            <p:cNvSpPr>
              <a:spLocks noChangeArrowheads="1"/>
            </p:cNvSpPr>
            <p:nvPr/>
          </p:nvSpPr>
          <p:spPr bwMode="auto">
            <a:xfrm>
              <a:off x="2035175" y="5348288"/>
              <a:ext cx="812800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 b="1">
                  <a:solidFill>
                    <a:srgbClr val="000082"/>
                  </a:solidFill>
                </a:rPr>
                <a:t>Top view</a:t>
              </a:r>
            </a:p>
          </p:txBody>
        </p:sp>
        <p:sp>
          <p:nvSpPr>
            <p:cNvPr id="15414" name="Rectangle 55"/>
            <p:cNvSpPr>
              <a:spLocks noChangeArrowheads="1"/>
            </p:cNvSpPr>
            <p:nvPr/>
          </p:nvSpPr>
          <p:spPr bwMode="auto">
            <a:xfrm>
              <a:off x="3532188" y="5186363"/>
              <a:ext cx="8239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Gate-bulk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15" name="Rectangle 56"/>
            <p:cNvSpPr>
              <a:spLocks noChangeArrowheads="1"/>
            </p:cNvSpPr>
            <p:nvPr/>
          </p:nvSpPr>
          <p:spPr bwMode="auto">
            <a:xfrm>
              <a:off x="3589338" y="5397500"/>
              <a:ext cx="622300" cy="2270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overlap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16" name="Rectangle 57"/>
            <p:cNvSpPr>
              <a:spLocks noChangeArrowheads="1"/>
            </p:cNvSpPr>
            <p:nvPr/>
          </p:nvSpPr>
          <p:spPr bwMode="auto">
            <a:xfrm>
              <a:off x="827088" y="3756025"/>
              <a:ext cx="1071562" cy="1082675"/>
            </a:xfrm>
            <a:prstGeom prst="rect">
              <a:avLst/>
            </a:prstGeom>
            <a:solidFill>
              <a:schemeClr val="hlink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17" name="Rectangle 58"/>
            <p:cNvSpPr>
              <a:spLocks noChangeArrowheads="1"/>
            </p:cNvSpPr>
            <p:nvPr/>
          </p:nvSpPr>
          <p:spPr bwMode="auto">
            <a:xfrm>
              <a:off x="3184525" y="3756025"/>
              <a:ext cx="1063625" cy="1082675"/>
            </a:xfrm>
            <a:prstGeom prst="rect">
              <a:avLst/>
            </a:prstGeom>
            <a:solidFill>
              <a:schemeClr val="hlink"/>
            </a:solidFill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18" name="Line 59"/>
            <p:cNvSpPr>
              <a:spLocks noChangeShapeType="1"/>
            </p:cNvSpPr>
            <p:nvPr/>
          </p:nvSpPr>
          <p:spPr bwMode="auto">
            <a:xfrm flipV="1">
              <a:off x="3341688" y="3838575"/>
              <a:ext cx="0" cy="919163"/>
            </a:xfrm>
            <a:prstGeom prst="line">
              <a:avLst/>
            </a:prstGeom>
            <a:noFill/>
            <a:ln w="14288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19" name="Freeform 60"/>
            <p:cNvSpPr>
              <a:spLocks/>
            </p:cNvSpPr>
            <p:nvPr/>
          </p:nvSpPr>
          <p:spPr bwMode="auto">
            <a:xfrm>
              <a:off x="3305175" y="3756025"/>
              <a:ext cx="69850" cy="111125"/>
            </a:xfrm>
            <a:custGeom>
              <a:avLst/>
              <a:gdLst>
                <a:gd name="T0" fmla="*/ 2147483647 w 12"/>
                <a:gd name="T1" fmla="*/ 2147483647 h 19"/>
                <a:gd name="T2" fmla="*/ 2147483647 w 12"/>
                <a:gd name="T3" fmla="*/ 2147483647 h 19"/>
                <a:gd name="T4" fmla="*/ 0 w 12"/>
                <a:gd name="T5" fmla="*/ 2147483647 h 19"/>
                <a:gd name="T6" fmla="*/ 2147483647 w 12"/>
                <a:gd name="T7" fmla="*/ 2147483647 h 19"/>
                <a:gd name="T8" fmla="*/ 2147483647 w 12"/>
                <a:gd name="T9" fmla="*/ 0 h 19"/>
                <a:gd name="T10" fmla="*/ 2147483647 w 12"/>
                <a:gd name="T11" fmla="*/ 2147483647 h 19"/>
                <a:gd name="T12" fmla="*/ 2147483647 w 12"/>
                <a:gd name="T13" fmla="*/ 2147483647 h 19"/>
                <a:gd name="T14" fmla="*/ 2147483647 w 12"/>
                <a:gd name="T15" fmla="*/ 2147483647 h 19"/>
                <a:gd name="T16" fmla="*/ 2147483647 w 12"/>
                <a:gd name="T17" fmla="*/ 2147483647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6" y="16"/>
                  </a:moveTo>
                  <a:cubicBezTo>
                    <a:pt x="1" y="19"/>
                    <a:pt x="1" y="19"/>
                    <a:pt x="1" y="19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5" y="7"/>
                    <a:pt x="6" y="3"/>
                    <a:pt x="6" y="0"/>
                  </a:cubicBezTo>
                  <a:cubicBezTo>
                    <a:pt x="7" y="3"/>
                    <a:pt x="8" y="7"/>
                    <a:pt x="8" y="10"/>
                  </a:cubicBezTo>
                  <a:cubicBezTo>
                    <a:pt x="12" y="19"/>
                    <a:pt x="12" y="19"/>
                    <a:pt x="12" y="19"/>
                  </a:cubicBezTo>
                  <a:cubicBezTo>
                    <a:pt x="12" y="19"/>
                    <a:pt x="12" y="19"/>
                    <a:pt x="12" y="19"/>
                  </a:cubicBezTo>
                  <a:lnTo>
                    <a:pt x="6" y="1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20" name="Freeform 61"/>
            <p:cNvSpPr>
              <a:spLocks/>
            </p:cNvSpPr>
            <p:nvPr/>
          </p:nvSpPr>
          <p:spPr bwMode="auto">
            <a:xfrm>
              <a:off x="3305175" y="4727575"/>
              <a:ext cx="69850" cy="111125"/>
            </a:xfrm>
            <a:custGeom>
              <a:avLst/>
              <a:gdLst>
                <a:gd name="T0" fmla="*/ 2147483647 w 12"/>
                <a:gd name="T1" fmla="*/ 2147483647 h 19"/>
                <a:gd name="T2" fmla="*/ 2147483647 w 12"/>
                <a:gd name="T3" fmla="*/ 0 h 19"/>
                <a:gd name="T4" fmla="*/ 2147483647 w 12"/>
                <a:gd name="T5" fmla="*/ 0 h 19"/>
                <a:gd name="T6" fmla="*/ 2147483647 w 12"/>
                <a:gd name="T7" fmla="*/ 2147483647 h 19"/>
                <a:gd name="T8" fmla="*/ 2147483647 w 12"/>
                <a:gd name="T9" fmla="*/ 2147483647 h 19"/>
                <a:gd name="T10" fmla="*/ 2147483647 w 12"/>
                <a:gd name="T11" fmla="*/ 2147483647 h 19"/>
                <a:gd name="T12" fmla="*/ 0 w 12"/>
                <a:gd name="T13" fmla="*/ 0 h 19"/>
                <a:gd name="T14" fmla="*/ 2147483647 w 12"/>
                <a:gd name="T15" fmla="*/ 0 h 19"/>
                <a:gd name="T16" fmla="*/ 2147483647 w 12"/>
                <a:gd name="T17" fmla="*/ 2147483647 h 19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2"/>
                <a:gd name="T28" fmla="*/ 0 h 19"/>
                <a:gd name="T29" fmla="*/ 12 w 12"/>
                <a:gd name="T30" fmla="*/ 19 h 19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2" h="19">
                  <a:moveTo>
                    <a:pt x="6" y="3"/>
                  </a:moveTo>
                  <a:cubicBezTo>
                    <a:pt x="12" y="0"/>
                    <a:pt x="12" y="0"/>
                    <a:pt x="12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8" y="13"/>
                    <a:pt x="7" y="16"/>
                    <a:pt x="6" y="19"/>
                  </a:cubicBezTo>
                  <a:cubicBezTo>
                    <a:pt x="6" y="16"/>
                    <a:pt x="5" y="13"/>
                    <a:pt x="4" y="9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" y="0"/>
                    <a:pt x="1" y="0"/>
                    <a:pt x="1" y="0"/>
                  </a:cubicBezTo>
                  <a:lnTo>
                    <a:pt x="6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sp>
          <p:nvSpPr>
            <p:cNvPr id="15421" name="Rectangle 62"/>
            <p:cNvSpPr>
              <a:spLocks noChangeArrowheads="1"/>
            </p:cNvSpPr>
            <p:nvPr/>
          </p:nvSpPr>
          <p:spPr bwMode="auto">
            <a:xfrm>
              <a:off x="908050" y="3997325"/>
              <a:ext cx="601663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Source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2" name="Rectangle 63"/>
            <p:cNvSpPr>
              <a:spLocks noChangeArrowheads="1"/>
            </p:cNvSpPr>
            <p:nvPr/>
          </p:nvSpPr>
          <p:spPr bwMode="auto">
            <a:xfrm>
              <a:off x="1077913" y="4413250"/>
              <a:ext cx="10636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n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3" name="Rectangle 64"/>
            <p:cNvSpPr>
              <a:spLocks noChangeArrowheads="1"/>
            </p:cNvSpPr>
            <p:nvPr/>
          </p:nvSpPr>
          <p:spPr bwMode="auto">
            <a:xfrm>
              <a:off x="1181100" y="4411663"/>
              <a:ext cx="80963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+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4" name="Rectangle 65"/>
            <p:cNvSpPr>
              <a:spLocks noChangeArrowheads="1"/>
            </p:cNvSpPr>
            <p:nvPr/>
          </p:nvSpPr>
          <p:spPr bwMode="auto">
            <a:xfrm>
              <a:off x="3678238" y="3997325"/>
              <a:ext cx="45561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Drain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5" name="Rectangle 66"/>
            <p:cNvSpPr>
              <a:spLocks noChangeArrowheads="1"/>
            </p:cNvSpPr>
            <p:nvPr/>
          </p:nvSpPr>
          <p:spPr bwMode="auto">
            <a:xfrm>
              <a:off x="3805238" y="4413250"/>
              <a:ext cx="106362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n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6" name="Rectangle 67"/>
            <p:cNvSpPr>
              <a:spLocks noChangeArrowheads="1"/>
            </p:cNvSpPr>
            <p:nvPr/>
          </p:nvSpPr>
          <p:spPr bwMode="auto">
            <a:xfrm>
              <a:off x="3910013" y="4411663"/>
              <a:ext cx="80962" cy="165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>
                  <a:solidFill>
                    <a:srgbClr val="000000"/>
                  </a:solidFill>
                </a:rPr>
                <a:t>+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7" name="Rectangle 68"/>
            <p:cNvSpPr>
              <a:spLocks noChangeArrowheads="1"/>
            </p:cNvSpPr>
            <p:nvPr/>
          </p:nvSpPr>
          <p:spPr bwMode="auto">
            <a:xfrm>
              <a:off x="3413125" y="4187825"/>
              <a:ext cx="179388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000000"/>
                  </a:solidFill>
                </a:rPr>
                <a:t>W</a:t>
              </a:r>
              <a:endParaRPr lang="en-US" sz="1800">
                <a:solidFill>
                  <a:schemeClr val="tx2"/>
                </a:solidFill>
              </a:endParaRPr>
            </a:p>
          </p:txBody>
        </p:sp>
        <p:sp>
          <p:nvSpPr>
            <p:cNvPr id="15428" name="Rectangle 44"/>
            <p:cNvSpPr>
              <a:spLocks noChangeArrowheads="1"/>
            </p:cNvSpPr>
            <p:nvPr/>
          </p:nvSpPr>
          <p:spPr bwMode="auto">
            <a:xfrm>
              <a:off x="3359150" y="4864100"/>
              <a:ext cx="139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/>
                <a:t>L</a:t>
              </a:r>
            </a:p>
          </p:txBody>
        </p:sp>
        <p:sp>
          <p:nvSpPr>
            <p:cNvPr id="15429" name="Rectangle 45"/>
            <p:cNvSpPr>
              <a:spLocks noChangeArrowheads="1"/>
            </p:cNvSpPr>
            <p:nvPr/>
          </p:nvSpPr>
          <p:spPr bwMode="auto">
            <a:xfrm>
              <a:off x="3489325" y="4957763"/>
              <a:ext cx="84138" cy="2000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300"/>
                <a:t>b</a:t>
              </a:r>
              <a:endParaRPr lang="en-US" sz="1800"/>
            </a:p>
          </p:txBody>
        </p:sp>
        <p:grpSp>
          <p:nvGrpSpPr>
            <p:cNvPr id="15430" name="Group 74"/>
            <p:cNvGrpSpPr>
              <a:grpSpLocks/>
            </p:cNvGrpSpPr>
            <p:nvPr/>
          </p:nvGrpSpPr>
          <p:grpSpPr bwMode="auto">
            <a:xfrm>
              <a:off x="2133600" y="4267200"/>
              <a:ext cx="762000" cy="76200"/>
              <a:chOff x="1196" y="3106"/>
              <a:chExt cx="810" cy="45"/>
            </a:xfrm>
          </p:grpSpPr>
          <p:sp>
            <p:nvSpPr>
              <p:cNvPr id="15432" name="Line 33"/>
              <p:cNvSpPr>
                <a:spLocks noChangeShapeType="1"/>
              </p:cNvSpPr>
              <p:nvPr/>
            </p:nvSpPr>
            <p:spPr bwMode="auto">
              <a:xfrm>
                <a:off x="1247" y="3129"/>
                <a:ext cx="704" cy="1"/>
              </a:xfrm>
              <a:prstGeom prst="line">
                <a:avLst/>
              </a:prstGeom>
              <a:noFill/>
              <a:ln w="14288">
                <a:solidFill>
                  <a:srgbClr val="FFFF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33" name="Freeform 34"/>
              <p:cNvSpPr>
                <a:spLocks/>
              </p:cNvSpPr>
              <p:nvPr/>
            </p:nvSpPr>
            <p:spPr bwMode="auto">
              <a:xfrm>
                <a:off x="1932" y="3106"/>
                <a:ext cx="74" cy="45"/>
              </a:xfrm>
              <a:custGeom>
                <a:avLst/>
                <a:gdLst>
                  <a:gd name="T0" fmla="*/ 10282 w 20"/>
                  <a:gd name="T1" fmla="*/ 17029 h 12"/>
                  <a:gd name="T2" fmla="*/ 0 w 20"/>
                  <a:gd name="T3" fmla="*/ 0 h 12"/>
                  <a:gd name="T4" fmla="*/ 0 w 20"/>
                  <a:gd name="T5" fmla="*/ 0 h 12"/>
                  <a:gd name="T6" fmla="*/ 25682 w 20"/>
                  <a:gd name="T7" fmla="*/ 11066 h 12"/>
                  <a:gd name="T8" fmla="*/ 51363 w 20"/>
                  <a:gd name="T9" fmla="*/ 17029 h 12"/>
                  <a:gd name="T10" fmla="*/ 25682 w 20"/>
                  <a:gd name="T11" fmla="*/ 22148 h 12"/>
                  <a:gd name="T12" fmla="*/ 0 w 20"/>
                  <a:gd name="T13" fmla="*/ 33443 h 12"/>
                  <a:gd name="T14" fmla="*/ 0 w 20"/>
                  <a:gd name="T15" fmla="*/ 33443 h 12"/>
                  <a:gd name="T16" fmla="*/ 10282 w 20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20"/>
                  <a:gd name="T28" fmla="*/ 0 h 12"/>
                  <a:gd name="T29" fmla="*/ 20 w 20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20" h="12">
                    <a:moveTo>
                      <a:pt x="4" y="6"/>
                    </a:move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10" y="4"/>
                      <a:pt x="10" y="4"/>
                      <a:pt x="10" y="4"/>
                    </a:cubicBezTo>
                    <a:cubicBezTo>
                      <a:pt x="13" y="5"/>
                      <a:pt x="16" y="5"/>
                      <a:pt x="20" y="6"/>
                    </a:cubicBezTo>
                    <a:cubicBezTo>
                      <a:pt x="16" y="7"/>
                      <a:pt x="13" y="8"/>
                      <a:pt x="10" y="8"/>
                    </a:cubicBezTo>
                    <a:cubicBezTo>
                      <a:pt x="0" y="12"/>
                      <a:pt x="0" y="12"/>
                      <a:pt x="0" y="12"/>
                    </a:cubicBezTo>
                    <a:cubicBezTo>
                      <a:pt x="0" y="12"/>
                      <a:pt x="0" y="12"/>
                      <a:pt x="0" y="12"/>
                    </a:cubicBezTo>
                    <a:lnTo>
                      <a:pt x="4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5434" name="Freeform 35"/>
              <p:cNvSpPr>
                <a:spLocks/>
              </p:cNvSpPr>
              <p:nvPr/>
            </p:nvSpPr>
            <p:spPr bwMode="auto">
              <a:xfrm>
                <a:off x="1196" y="3106"/>
                <a:ext cx="70" cy="45"/>
              </a:xfrm>
              <a:custGeom>
                <a:avLst/>
                <a:gdLst>
                  <a:gd name="T0" fmla="*/ 39959 w 19"/>
                  <a:gd name="T1" fmla="*/ 17029 h 12"/>
                  <a:gd name="T2" fmla="*/ 47559 w 19"/>
                  <a:gd name="T3" fmla="*/ 33443 h 12"/>
                  <a:gd name="T4" fmla="*/ 47559 w 19"/>
                  <a:gd name="T5" fmla="*/ 33443 h 12"/>
                  <a:gd name="T6" fmla="*/ 25056 w 19"/>
                  <a:gd name="T7" fmla="*/ 22148 h 12"/>
                  <a:gd name="T8" fmla="*/ 0 w 19"/>
                  <a:gd name="T9" fmla="*/ 17029 h 12"/>
                  <a:gd name="T10" fmla="*/ 25056 w 19"/>
                  <a:gd name="T11" fmla="*/ 11066 h 12"/>
                  <a:gd name="T12" fmla="*/ 47559 w 19"/>
                  <a:gd name="T13" fmla="*/ 0 h 12"/>
                  <a:gd name="T14" fmla="*/ 47559 w 19"/>
                  <a:gd name="T15" fmla="*/ 0 h 12"/>
                  <a:gd name="T16" fmla="*/ 39959 w 19"/>
                  <a:gd name="T17" fmla="*/ 17029 h 1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w 19"/>
                  <a:gd name="T28" fmla="*/ 0 h 12"/>
                  <a:gd name="T29" fmla="*/ 19 w 19"/>
                  <a:gd name="T30" fmla="*/ 12 h 12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T27" t="T28" r="T29" b="T30"/>
                <a:pathLst>
                  <a:path w="19" h="12">
                    <a:moveTo>
                      <a:pt x="16" y="6"/>
                    </a:moveTo>
                    <a:cubicBezTo>
                      <a:pt x="19" y="12"/>
                      <a:pt x="19" y="12"/>
                      <a:pt x="19" y="12"/>
                    </a:cubicBezTo>
                    <a:cubicBezTo>
                      <a:pt x="19" y="12"/>
                      <a:pt x="19" y="12"/>
                      <a:pt x="19" y="12"/>
                    </a:cubicBezTo>
                    <a:cubicBezTo>
                      <a:pt x="10" y="8"/>
                      <a:pt x="10" y="8"/>
                      <a:pt x="10" y="8"/>
                    </a:cubicBezTo>
                    <a:cubicBezTo>
                      <a:pt x="6" y="8"/>
                      <a:pt x="3" y="7"/>
                      <a:pt x="0" y="6"/>
                    </a:cubicBezTo>
                    <a:cubicBezTo>
                      <a:pt x="3" y="5"/>
                      <a:pt x="6" y="5"/>
                      <a:pt x="10" y="4"/>
                    </a:cubicBezTo>
                    <a:cubicBezTo>
                      <a:pt x="19" y="0"/>
                      <a:pt x="19" y="0"/>
                      <a:pt x="19" y="0"/>
                    </a:cubicBezTo>
                    <a:cubicBezTo>
                      <a:pt x="19" y="0"/>
                      <a:pt x="19" y="0"/>
                      <a:pt x="19" y="0"/>
                    </a:cubicBezTo>
                    <a:lnTo>
                      <a:pt x="16" y="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5431" name="Rectangle 51"/>
            <p:cNvSpPr>
              <a:spLocks noChangeArrowheads="1"/>
            </p:cNvSpPr>
            <p:nvPr/>
          </p:nvSpPr>
          <p:spPr bwMode="auto">
            <a:xfrm>
              <a:off x="2349500" y="4343400"/>
              <a:ext cx="393700" cy="274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800">
                  <a:solidFill>
                    <a:srgbClr val="FFFFFF"/>
                  </a:solidFill>
                </a:rPr>
                <a:t>Leff</a:t>
              </a:r>
              <a:endParaRPr lang="en-US" sz="1800">
                <a:solidFill>
                  <a:schemeClr val="tx2"/>
                </a:solidFill>
              </a:endParaRPr>
            </a:p>
          </p:txBody>
        </p:sp>
      </p:grpSp>
      <p:pic>
        <p:nvPicPr>
          <p:cNvPr id="100" name="Picture 3"/>
          <p:cNvPicPr>
            <a:picLocks noChangeAspect="1" noChangeArrowheads="1"/>
          </p:cNvPicPr>
          <p:nvPr/>
        </p:nvPicPr>
        <p:blipFill>
          <a:blip r:embed="rId3" cstate="print"/>
          <a:srcRect l="43825" t="78603" r="36800" b="10481"/>
          <a:stretch>
            <a:fillRect/>
          </a:stretch>
        </p:blipFill>
        <p:spPr bwMode="auto">
          <a:xfrm>
            <a:off x="3781425" y="5389563"/>
            <a:ext cx="1524000" cy="84613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</p:pic>
      <p:cxnSp>
        <p:nvCxnSpPr>
          <p:cNvPr id="15390" name="Conector de seta reta 101"/>
          <p:cNvCxnSpPr>
            <a:cxnSpLocks noChangeShapeType="1"/>
          </p:cNvCxnSpPr>
          <p:nvPr/>
        </p:nvCxnSpPr>
        <p:spPr bwMode="auto">
          <a:xfrm flipH="1" flipV="1">
            <a:off x="5080427" y="5950851"/>
            <a:ext cx="638175" cy="206375"/>
          </a:xfrm>
          <a:prstGeom prst="straightConnector1">
            <a:avLst/>
          </a:prstGeom>
          <a:noFill/>
          <a:ln w="28575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5391" name="CaixaDeTexto 102"/>
          <p:cNvSpPr txBox="1">
            <a:spLocks noChangeArrowheads="1"/>
          </p:cNvSpPr>
          <p:nvPr/>
        </p:nvSpPr>
        <p:spPr bwMode="auto">
          <a:xfrm>
            <a:off x="5164349" y="5807123"/>
            <a:ext cx="32017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C</a:t>
            </a:r>
            <a:r>
              <a:rPr lang="en-US" sz="2000" b="1" baseline="-25000" dirty="0" smtClean="0">
                <a:solidFill>
                  <a:srgbClr val="FF0000"/>
                </a:solidFill>
              </a:rPr>
              <a:t>ox</a:t>
            </a:r>
            <a:r>
              <a:rPr lang="en-US" sz="2000" b="1" dirty="0" smtClean="0">
                <a:solidFill>
                  <a:srgbClr val="FF0000"/>
                </a:solidFill>
              </a:rPr>
              <a:t>  does not change- it depends on </a:t>
            </a:r>
            <a:r>
              <a:rPr lang="en-US" sz="2000" b="1" dirty="0" err="1" smtClean="0">
                <a:solidFill>
                  <a:srgbClr val="FF0000"/>
                </a:solidFill>
              </a:rPr>
              <a:t>t</a:t>
            </a:r>
            <a:r>
              <a:rPr lang="en-US" sz="2000" b="1" baseline="-25000" dirty="0" err="1" smtClean="0">
                <a:solidFill>
                  <a:srgbClr val="FF0000"/>
                </a:solidFill>
              </a:rPr>
              <a:t>ox</a:t>
            </a:r>
            <a:endParaRPr lang="en-US" sz="2000" b="1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10243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0C040D50-8F14-4495-BC81-C3069632009A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  <p:pic>
        <p:nvPicPr>
          <p:cNvPr id="10244" name="Imagem 4" descr="tabela 4-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331913"/>
            <a:ext cx="564197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 </a:t>
            </a:r>
            <a:r>
              <a:rPr lang="en-US" sz="440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</a:t>
            </a: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 0,5 </a:t>
            </a: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Symbol" pitchFamily="18" charset="2"/>
              </a:rPr>
              <a:t>m</a:t>
            </a: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 Techs. Example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11267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8E7DE7B4-BBB5-4941-B961-24A714E81E63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  <p:pic>
        <p:nvPicPr>
          <p:cNvPr id="11268" name="Imagem 4" descr="tabela 4-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8175" y="1331913"/>
            <a:ext cx="5641975" cy="494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Elipse 5"/>
          <p:cNvSpPr/>
          <p:nvPr/>
        </p:nvSpPr>
        <p:spPr bwMode="auto">
          <a:xfrm>
            <a:off x="1547813" y="3644900"/>
            <a:ext cx="936625" cy="1584325"/>
          </a:xfrm>
          <a:prstGeom prst="ellipse">
            <a:avLst/>
          </a:pr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pt-BR">
              <a:ln>
                <a:solidFill>
                  <a:srgbClr val="0070C0"/>
                </a:solidFill>
              </a:ln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Transistor Capacitance Parameters</a:t>
            </a:r>
          </a:p>
        </p:txBody>
      </p:sp>
      <p:cxnSp>
        <p:nvCxnSpPr>
          <p:cNvPr id="11271" name="Conector de seta reta 7"/>
          <p:cNvCxnSpPr>
            <a:cxnSpLocks noChangeShapeType="1"/>
          </p:cNvCxnSpPr>
          <p:nvPr/>
        </p:nvCxnSpPr>
        <p:spPr bwMode="auto">
          <a:xfrm>
            <a:off x="1187450" y="3500438"/>
            <a:ext cx="360363" cy="504825"/>
          </a:xfrm>
          <a:prstGeom prst="straightConnector1">
            <a:avLst/>
          </a:prstGeom>
          <a:noFill/>
          <a:ln w="28575" algn="ctr">
            <a:solidFill>
              <a:srgbClr val="00B050"/>
            </a:solidFill>
            <a:round/>
            <a:headEnd/>
            <a:tailEnd type="arrow" w="med" len="med"/>
          </a:ln>
        </p:spPr>
      </p:cxnSp>
      <p:sp>
        <p:nvSpPr>
          <p:cNvPr id="11272" name="CaixaDeTexto 8"/>
          <p:cNvSpPr txBox="1">
            <a:spLocks noChangeArrowheads="1"/>
          </p:cNvSpPr>
          <p:nvPr/>
        </p:nvSpPr>
        <p:spPr bwMode="auto">
          <a:xfrm>
            <a:off x="250825" y="2492375"/>
            <a:ext cx="165735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000" b="1">
                <a:solidFill>
                  <a:srgbClr val="00B050"/>
                </a:solidFill>
              </a:rPr>
              <a:t>Transistor Capacitance Parameters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12291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47CD2D7-576E-4F4E-8ED9-B38975EEA9B1}" type="slidenum">
              <a:rPr lang="en-US" altLang="en-US" smtClean="0"/>
              <a:pPr/>
              <a:t>4</a:t>
            </a:fld>
            <a:endParaRPr lang="en-US" altLang="en-US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Gate Capacitance Model</a:t>
            </a:r>
          </a:p>
        </p:txBody>
      </p:sp>
      <p:pic>
        <p:nvPicPr>
          <p:cNvPr id="12293" name="Imagem 6" descr="cox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1700213"/>
            <a:ext cx="7902575" cy="97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4" name="Picture 3"/>
          <p:cNvPicPr>
            <a:picLocks noChangeAspect="1" noChangeArrowheads="1"/>
          </p:cNvPicPr>
          <p:nvPr/>
        </p:nvPicPr>
        <p:blipFill>
          <a:blip r:embed="rId3" cstate="print"/>
          <a:srcRect l="43825" t="78603" r="36800" b="10481"/>
          <a:stretch>
            <a:fillRect/>
          </a:stretch>
        </p:blipFill>
        <p:spPr bwMode="auto">
          <a:xfrm>
            <a:off x="5724525" y="5084763"/>
            <a:ext cx="1524000" cy="846137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  <a:effectLst>
            <a:outerShdw dist="107763" dir="2700000" algn="ctr" rotWithShape="0">
              <a:srgbClr val="FF0000">
                <a:alpha val="50000"/>
              </a:srgbClr>
            </a:outerShdw>
          </a:effectLst>
        </p:spPr>
      </p:pic>
      <p:sp>
        <p:nvSpPr>
          <p:cNvPr id="12295" name="Freeform 6"/>
          <p:cNvSpPr>
            <a:spLocks/>
          </p:cNvSpPr>
          <p:nvPr/>
        </p:nvSpPr>
        <p:spPr bwMode="auto">
          <a:xfrm>
            <a:off x="4859338" y="3876675"/>
            <a:ext cx="1081087" cy="431800"/>
          </a:xfrm>
          <a:custGeom>
            <a:avLst/>
            <a:gdLst>
              <a:gd name="T0" fmla="*/ 0 w 229"/>
              <a:gd name="T1" fmla="*/ 0 h 82"/>
              <a:gd name="T2" fmla="*/ 2147483647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0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0" y="0"/>
                </a:moveTo>
                <a:cubicBezTo>
                  <a:pt x="229" y="0"/>
                  <a:pt x="229" y="0"/>
                  <a:pt x="229" y="0"/>
                </a:cubicBezTo>
                <a:cubicBezTo>
                  <a:pt x="229" y="0"/>
                  <a:pt x="224" y="43"/>
                  <a:pt x="224" y="45"/>
                </a:cubicBezTo>
                <a:cubicBezTo>
                  <a:pt x="224" y="45"/>
                  <a:pt x="220" y="65"/>
                  <a:pt x="195" y="75"/>
                </a:cubicBezTo>
                <a:cubicBezTo>
                  <a:pt x="132" y="82"/>
                  <a:pt x="132" y="82"/>
                  <a:pt x="132" y="82"/>
                </a:cubicBezTo>
                <a:cubicBezTo>
                  <a:pt x="0" y="82"/>
                  <a:pt x="0" y="82"/>
                  <a:pt x="0" y="82"/>
                </a:cubicBezTo>
              </a:path>
            </a:pathLst>
          </a:custGeom>
          <a:solidFill>
            <a:schemeClr val="hlink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296" name="Freeform 7"/>
          <p:cNvSpPr>
            <a:spLocks/>
          </p:cNvSpPr>
          <p:nvPr/>
        </p:nvSpPr>
        <p:spPr bwMode="auto">
          <a:xfrm>
            <a:off x="4859338" y="3876675"/>
            <a:ext cx="1081087" cy="431800"/>
          </a:xfrm>
          <a:custGeom>
            <a:avLst/>
            <a:gdLst>
              <a:gd name="T0" fmla="*/ 0 w 229"/>
              <a:gd name="T1" fmla="*/ 0 h 82"/>
              <a:gd name="T2" fmla="*/ 2147483647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0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0" y="0"/>
                </a:moveTo>
                <a:cubicBezTo>
                  <a:pt x="229" y="0"/>
                  <a:pt x="229" y="0"/>
                  <a:pt x="229" y="0"/>
                </a:cubicBezTo>
                <a:cubicBezTo>
                  <a:pt x="229" y="0"/>
                  <a:pt x="224" y="43"/>
                  <a:pt x="224" y="45"/>
                </a:cubicBezTo>
                <a:cubicBezTo>
                  <a:pt x="224" y="45"/>
                  <a:pt x="220" y="65"/>
                  <a:pt x="195" y="75"/>
                </a:cubicBezTo>
                <a:cubicBezTo>
                  <a:pt x="132" y="82"/>
                  <a:pt x="132" y="82"/>
                  <a:pt x="132" y="82"/>
                </a:cubicBezTo>
                <a:cubicBezTo>
                  <a:pt x="0" y="82"/>
                  <a:pt x="0" y="82"/>
                  <a:pt x="0" y="82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297" name="Freeform 8"/>
          <p:cNvSpPr>
            <a:spLocks/>
          </p:cNvSpPr>
          <p:nvPr/>
        </p:nvSpPr>
        <p:spPr bwMode="auto">
          <a:xfrm>
            <a:off x="7235825" y="3876675"/>
            <a:ext cx="1106488" cy="431800"/>
          </a:xfrm>
          <a:custGeom>
            <a:avLst/>
            <a:gdLst>
              <a:gd name="T0" fmla="*/ 2147483647 w 229"/>
              <a:gd name="T1" fmla="*/ 0 h 82"/>
              <a:gd name="T2" fmla="*/ 0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2147483647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2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5" y="43"/>
                  <a:pt x="5" y="45"/>
                </a:cubicBezTo>
                <a:cubicBezTo>
                  <a:pt x="5" y="45"/>
                  <a:pt x="10" y="65"/>
                  <a:pt x="34" y="75"/>
                </a:cubicBezTo>
                <a:cubicBezTo>
                  <a:pt x="97" y="82"/>
                  <a:pt x="97" y="82"/>
                  <a:pt x="97" y="82"/>
                </a:cubicBezTo>
                <a:cubicBezTo>
                  <a:pt x="229" y="82"/>
                  <a:pt x="229" y="82"/>
                  <a:pt x="229" y="82"/>
                </a:cubicBezTo>
              </a:path>
            </a:pathLst>
          </a:custGeom>
          <a:solidFill>
            <a:schemeClr val="hlink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298" name="Freeform 9"/>
          <p:cNvSpPr>
            <a:spLocks/>
          </p:cNvSpPr>
          <p:nvPr/>
        </p:nvSpPr>
        <p:spPr bwMode="auto">
          <a:xfrm>
            <a:off x="7235825" y="3876675"/>
            <a:ext cx="1106488" cy="431800"/>
          </a:xfrm>
          <a:custGeom>
            <a:avLst/>
            <a:gdLst>
              <a:gd name="T0" fmla="*/ 2147483647 w 229"/>
              <a:gd name="T1" fmla="*/ 0 h 82"/>
              <a:gd name="T2" fmla="*/ 0 w 229"/>
              <a:gd name="T3" fmla="*/ 0 h 82"/>
              <a:gd name="T4" fmla="*/ 2147483647 w 229"/>
              <a:gd name="T5" fmla="*/ 2147483647 h 82"/>
              <a:gd name="T6" fmla="*/ 2147483647 w 229"/>
              <a:gd name="T7" fmla="*/ 2147483647 h 82"/>
              <a:gd name="T8" fmla="*/ 2147483647 w 229"/>
              <a:gd name="T9" fmla="*/ 2147483647 h 82"/>
              <a:gd name="T10" fmla="*/ 2147483647 w 229"/>
              <a:gd name="T11" fmla="*/ 2147483647 h 82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29"/>
              <a:gd name="T19" fmla="*/ 0 h 82"/>
              <a:gd name="T20" fmla="*/ 229 w 229"/>
              <a:gd name="T21" fmla="*/ 82 h 82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29" h="82">
                <a:moveTo>
                  <a:pt x="229" y="0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5" y="43"/>
                  <a:pt x="5" y="45"/>
                </a:cubicBezTo>
                <a:cubicBezTo>
                  <a:pt x="5" y="45"/>
                  <a:pt x="10" y="65"/>
                  <a:pt x="34" y="75"/>
                </a:cubicBezTo>
                <a:cubicBezTo>
                  <a:pt x="97" y="82"/>
                  <a:pt x="97" y="82"/>
                  <a:pt x="97" y="82"/>
                </a:cubicBezTo>
                <a:cubicBezTo>
                  <a:pt x="229" y="82"/>
                  <a:pt x="229" y="82"/>
                  <a:pt x="229" y="82"/>
                </a:cubicBezTo>
              </a:path>
            </a:pathLst>
          </a:custGeom>
          <a:noFill/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299" name="Rectangle 10"/>
          <p:cNvSpPr>
            <a:spLocks noChangeArrowheads="1"/>
          </p:cNvSpPr>
          <p:nvPr/>
        </p:nvSpPr>
        <p:spPr bwMode="auto">
          <a:xfrm>
            <a:off x="5537200" y="3622675"/>
            <a:ext cx="5397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t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00" name="Rectangle 11"/>
          <p:cNvSpPr>
            <a:spLocks noChangeArrowheads="1"/>
          </p:cNvSpPr>
          <p:nvPr/>
        </p:nvSpPr>
        <p:spPr bwMode="auto">
          <a:xfrm>
            <a:off x="5589588" y="3706813"/>
            <a:ext cx="147637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ox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01" name="Rectangle 12"/>
          <p:cNvSpPr>
            <a:spLocks noChangeArrowheads="1"/>
          </p:cNvSpPr>
          <p:nvPr/>
        </p:nvSpPr>
        <p:spPr bwMode="auto">
          <a:xfrm>
            <a:off x="5249863" y="3960813"/>
            <a:ext cx="1063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02" name="Rectangle 13"/>
          <p:cNvSpPr>
            <a:spLocks noChangeArrowheads="1"/>
          </p:cNvSpPr>
          <p:nvPr/>
        </p:nvSpPr>
        <p:spPr bwMode="auto">
          <a:xfrm>
            <a:off x="5353050" y="3956050"/>
            <a:ext cx="8255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03" name="Rectangle 14"/>
          <p:cNvSpPr>
            <a:spLocks noChangeArrowheads="1"/>
          </p:cNvSpPr>
          <p:nvPr/>
        </p:nvSpPr>
        <p:spPr bwMode="auto">
          <a:xfrm>
            <a:off x="7646988" y="3960813"/>
            <a:ext cx="106362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04" name="Rectangle 15"/>
          <p:cNvSpPr>
            <a:spLocks noChangeArrowheads="1"/>
          </p:cNvSpPr>
          <p:nvPr/>
        </p:nvSpPr>
        <p:spPr bwMode="auto">
          <a:xfrm>
            <a:off x="7751763" y="3956050"/>
            <a:ext cx="82550" cy="14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05" name="Rectangle 16"/>
          <p:cNvSpPr>
            <a:spLocks noChangeArrowheads="1"/>
          </p:cNvSpPr>
          <p:nvPr/>
        </p:nvSpPr>
        <p:spPr bwMode="auto">
          <a:xfrm>
            <a:off x="5937250" y="4400550"/>
            <a:ext cx="127317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82"/>
                </a:solidFill>
              </a:rPr>
              <a:t>Cross section</a:t>
            </a:r>
          </a:p>
        </p:txBody>
      </p:sp>
      <p:sp>
        <p:nvSpPr>
          <p:cNvPr id="12306" name="Rectangle 17"/>
          <p:cNvSpPr>
            <a:spLocks noChangeArrowheads="1"/>
          </p:cNvSpPr>
          <p:nvPr/>
        </p:nvSpPr>
        <p:spPr bwMode="auto">
          <a:xfrm>
            <a:off x="6534150" y="3981450"/>
            <a:ext cx="106363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L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07" name="Rectangle 18"/>
          <p:cNvSpPr>
            <a:spLocks noChangeArrowheads="1"/>
          </p:cNvSpPr>
          <p:nvPr/>
        </p:nvSpPr>
        <p:spPr bwMode="auto">
          <a:xfrm>
            <a:off x="7378700" y="3429000"/>
            <a:ext cx="930275" cy="20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Gate oxide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08" name="Rectangle 19"/>
          <p:cNvSpPr>
            <a:spLocks noChangeArrowheads="1"/>
          </p:cNvSpPr>
          <p:nvPr/>
        </p:nvSpPr>
        <p:spPr bwMode="auto">
          <a:xfrm>
            <a:off x="5954713" y="3681413"/>
            <a:ext cx="1296987" cy="195262"/>
          </a:xfrm>
          <a:prstGeom prst="rect">
            <a:avLst/>
          </a:prstGeom>
          <a:solidFill>
            <a:srgbClr val="999999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09" name="Freeform 20"/>
          <p:cNvSpPr>
            <a:spLocks/>
          </p:cNvSpPr>
          <p:nvPr/>
        </p:nvSpPr>
        <p:spPr bwMode="auto">
          <a:xfrm>
            <a:off x="5954713" y="3490913"/>
            <a:ext cx="1296987" cy="190500"/>
          </a:xfrm>
          <a:custGeom>
            <a:avLst/>
            <a:gdLst>
              <a:gd name="T0" fmla="*/ 2147483647 w 970"/>
              <a:gd name="T1" fmla="*/ 0 h 159"/>
              <a:gd name="T2" fmla="*/ 2147483647 w 970"/>
              <a:gd name="T3" fmla="*/ 0 h 159"/>
              <a:gd name="T4" fmla="*/ 0 w 970"/>
              <a:gd name="T5" fmla="*/ 2147483647 h 159"/>
              <a:gd name="T6" fmla="*/ 2147483647 w 970"/>
              <a:gd name="T7" fmla="*/ 2147483647 h 159"/>
              <a:gd name="T8" fmla="*/ 2147483647 w 970"/>
              <a:gd name="T9" fmla="*/ 0 h 1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970"/>
              <a:gd name="T16" fmla="*/ 0 h 159"/>
              <a:gd name="T17" fmla="*/ 970 w 970"/>
              <a:gd name="T18" fmla="*/ 159 h 15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970" h="159">
                <a:moveTo>
                  <a:pt x="882" y="0"/>
                </a:moveTo>
                <a:lnTo>
                  <a:pt x="88" y="0"/>
                </a:lnTo>
                <a:lnTo>
                  <a:pt x="0" y="159"/>
                </a:lnTo>
                <a:lnTo>
                  <a:pt x="970" y="159"/>
                </a:lnTo>
                <a:lnTo>
                  <a:pt x="882" y="0"/>
                </a:lnTo>
                <a:close/>
              </a:path>
            </a:pathLst>
          </a:custGeom>
          <a:solidFill>
            <a:srgbClr val="FF0000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0" name="Line 21"/>
          <p:cNvSpPr>
            <a:spLocks noChangeShapeType="1"/>
          </p:cNvSpPr>
          <p:nvPr/>
        </p:nvSpPr>
        <p:spPr bwMode="auto">
          <a:xfrm>
            <a:off x="6284913" y="3956050"/>
            <a:ext cx="636587" cy="0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1" name="Freeform 22"/>
          <p:cNvSpPr>
            <a:spLocks/>
          </p:cNvSpPr>
          <p:nvPr/>
        </p:nvSpPr>
        <p:spPr bwMode="auto">
          <a:xfrm>
            <a:off x="6892925" y="3922713"/>
            <a:ext cx="111125" cy="63500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4"/>
                  <a:pt x="16" y="5"/>
                  <a:pt x="19" y="6"/>
                </a:cubicBezTo>
                <a:cubicBezTo>
                  <a:pt x="16" y="7"/>
                  <a:pt x="13" y="7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2" name="Freeform 23"/>
          <p:cNvSpPr>
            <a:spLocks/>
          </p:cNvSpPr>
          <p:nvPr/>
        </p:nvSpPr>
        <p:spPr bwMode="auto">
          <a:xfrm>
            <a:off x="6197600" y="3922713"/>
            <a:ext cx="117475" cy="63500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20" y="12"/>
                  <a:pt x="20" y="12"/>
                  <a:pt x="20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7"/>
                  <a:pt x="4" y="7"/>
                  <a:pt x="0" y="6"/>
                </a:cubicBezTo>
                <a:cubicBezTo>
                  <a:pt x="4" y="5"/>
                  <a:pt x="7" y="4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3" name="Line 24"/>
          <p:cNvSpPr>
            <a:spLocks noChangeShapeType="1"/>
          </p:cNvSpPr>
          <p:nvPr/>
        </p:nvSpPr>
        <p:spPr bwMode="auto">
          <a:xfrm flipV="1">
            <a:off x="5832475" y="3733800"/>
            <a:ext cx="1588" cy="84138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4" name="Freeform 25"/>
          <p:cNvSpPr>
            <a:spLocks/>
          </p:cNvSpPr>
          <p:nvPr/>
        </p:nvSpPr>
        <p:spPr bwMode="auto">
          <a:xfrm>
            <a:off x="5808663" y="3681413"/>
            <a:ext cx="46037" cy="73025"/>
          </a:xfrm>
          <a:custGeom>
            <a:avLst/>
            <a:gdLst>
              <a:gd name="T0" fmla="*/ 2147483647 w 8"/>
              <a:gd name="T1" fmla="*/ 2147483647 h 14"/>
              <a:gd name="T2" fmla="*/ 0 w 8"/>
              <a:gd name="T3" fmla="*/ 2147483647 h 14"/>
              <a:gd name="T4" fmla="*/ 0 w 8"/>
              <a:gd name="T5" fmla="*/ 2147483647 h 14"/>
              <a:gd name="T6" fmla="*/ 2147483647 w 8"/>
              <a:gd name="T7" fmla="*/ 2147483647 h 14"/>
              <a:gd name="T8" fmla="*/ 2147483647 w 8"/>
              <a:gd name="T9" fmla="*/ 0 h 14"/>
              <a:gd name="T10" fmla="*/ 2147483647 w 8"/>
              <a:gd name="T11" fmla="*/ 2147483647 h 14"/>
              <a:gd name="T12" fmla="*/ 2147483647 w 8"/>
              <a:gd name="T13" fmla="*/ 2147483647 h 14"/>
              <a:gd name="T14" fmla="*/ 2147483647 w 8"/>
              <a:gd name="T15" fmla="*/ 2147483647 h 14"/>
              <a:gd name="T16" fmla="*/ 2147483647 w 8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4"/>
              <a:gd name="T29" fmla="*/ 8 w 8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4">
                <a:moveTo>
                  <a:pt x="4" y="12"/>
                </a:moveTo>
                <a:cubicBezTo>
                  <a:pt x="0" y="14"/>
                  <a:pt x="0" y="14"/>
                  <a:pt x="0" y="14"/>
                </a:cubicBezTo>
                <a:cubicBezTo>
                  <a:pt x="0" y="14"/>
                  <a:pt x="0" y="14"/>
                  <a:pt x="0" y="14"/>
                </a:cubicBezTo>
                <a:cubicBezTo>
                  <a:pt x="3" y="7"/>
                  <a:pt x="3" y="7"/>
                  <a:pt x="3" y="7"/>
                </a:cubicBezTo>
                <a:cubicBezTo>
                  <a:pt x="3" y="5"/>
                  <a:pt x="4" y="3"/>
                  <a:pt x="4" y="0"/>
                </a:cubicBezTo>
                <a:cubicBezTo>
                  <a:pt x="5" y="3"/>
                  <a:pt x="5" y="5"/>
                  <a:pt x="6" y="7"/>
                </a:cubicBezTo>
                <a:cubicBezTo>
                  <a:pt x="8" y="14"/>
                  <a:pt x="8" y="14"/>
                  <a:pt x="8" y="14"/>
                </a:cubicBezTo>
                <a:cubicBezTo>
                  <a:pt x="8" y="14"/>
                  <a:pt x="8" y="14"/>
                  <a:pt x="8" y="14"/>
                </a:cubicBezTo>
                <a:lnTo>
                  <a:pt x="4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5" name="Freeform 26"/>
          <p:cNvSpPr>
            <a:spLocks/>
          </p:cNvSpPr>
          <p:nvPr/>
        </p:nvSpPr>
        <p:spPr bwMode="auto">
          <a:xfrm>
            <a:off x="5808663" y="3802063"/>
            <a:ext cx="46037" cy="74612"/>
          </a:xfrm>
          <a:custGeom>
            <a:avLst/>
            <a:gdLst>
              <a:gd name="T0" fmla="*/ 2147483647 w 8"/>
              <a:gd name="T1" fmla="*/ 2147483647 h 14"/>
              <a:gd name="T2" fmla="*/ 2147483647 w 8"/>
              <a:gd name="T3" fmla="*/ 0 h 14"/>
              <a:gd name="T4" fmla="*/ 2147483647 w 8"/>
              <a:gd name="T5" fmla="*/ 0 h 14"/>
              <a:gd name="T6" fmla="*/ 2147483647 w 8"/>
              <a:gd name="T7" fmla="*/ 2147483647 h 14"/>
              <a:gd name="T8" fmla="*/ 2147483647 w 8"/>
              <a:gd name="T9" fmla="*/ 2147483647 h 14"/>
              <a:gd name="T10" fmla="*/ 2147483647 w 8"/>
              <a:gd name="T11" fmla="*/ 2147483647 h 14"/>
              <a:gd name="T12" fmla="*/ 0 w 8"/>
              <a:gd name="T13" fmla="*/ 0 h 14"/>
              <a:gd name="T14" fmla="*/ 0 w 8"/>
              <a:gd name="T15" fmla="*/ 0 h 14"/>
              <a:gd name="T16" fmla="*/ 2147483647 w 8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"/>
              <a:gd name="T28" fmla="*/ 0 h 14"/>
              <a:gd name="T29" fmla="*/ 8 w 8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" h="14">
                <a:moveTo>
                  <a:pt x="4" y="2"/>
                </a:move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cubicBezTo>
                  <a:pt x="6" y="7"/>
                  <a:pt x="6" y="7"/>
                  <a:pt x="6" y="7"/>
                </a:cubicBezTo>
                <a:cubicBezTo>
                  <a:pt x="5" y="9"/>
                  <a:pt x="5" y="11"/>
                  <a:pt x="4" y="14"/>
                </a:cubicBezTo>
                <a:cubicBezTo>
                  <a:pt x="4" y="11"/>
                  <a:pt x="3" y="9"/>
                  <a:pt x="3" y="7"/>
                </a:cubicBez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lnTo>
                  <a:pt x="4" y="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6" name="Line 27"/>
          <p:cNvSpPr>
            <a:spLocks noChangeShapeType="1"/>
          </p:cNvSpPr>
          <p:nvPr/>
        </p:nvSpPr>
        <p:spPr bwMode="auto">
          <a:xfrm flipV="1">
            <a:off x="7151688" y="3629025"/>
            <a:ext cx="323850" cy="131763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7" name="Freeform 28"/>
          <p:cNvSpPr>
            <a:spLocks/>
          </p:cNvSpPr>
          <p:nvPr/>
        </p:nvSpPr>
        <p:spPr bwMode="auto">
          <a:xfrm>
            <a:off x="7075488" y="3717925"/>
            <a:ext cx="117475" cy="73025"/>
          </a:xfrm>
          <a:custGeom>
            <a:avLst/>
            <a:gdLst>
              <a:gd name="T0" fmla="*/ 2147483647 w 20"/>
              <a:gd name="T1" fmla="*/ 2147483647 h 14"/>
              <a:gd name="T2" fmla="*/ 2147483647 w 20"/>
              <a:gd name="T3" fmla="*/ 2147483647 h 14"/>
              <a:gd name="T4" fmla="*/ 2147483647 w 20"/>
              <a:gd name="T5" fmla="*/ 2147483647 h 14"/>
              <a:gd name="T6" fmla="*/ 2147483647 w 20"/>
              <a:gd name="T7" fmla="*/ 2147483647 h 14"/>
              <a:gd name="T8" fmla="*/ 0 w 20"/>
              <a:gd name="T9" fmla="*/ 2147483647 h 14"/>
              <a:gd name="T10" fmla="*/ 2147483647 w 20"/>
              <a:gd name="T11" fmla="*/ 2147483647 h 14"/>
              <a:gd name="T12" fmla="*/ 2147483647 w 20"/>
              <a:gd name="T13" fmla="*/ 0 h 14"/>
              <a:gd name="T14" fmla="*/ 2147483647 w 20"/>
              <a:gd name="T15" fmla="*/ 0 h 14"/>
              <a:gd name="T16" fmla="*/ 2147483647 w 20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4"/>
              <a:gd name="T29" fmla="*/ 20 w 20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4">
                <a:moveTo>
                  <a:pt x="15" y="7"/>
                </a:moveTo>
                <a:cubicBezTo>
                  <a:pt x="20" y="11"/>
                  <a:pt x="20" y="11"/>
                  <a:pt x="20" y="11"/>
                </a:cubicBezTo>
                <a:cubicBezTo>
                  <a:pt x="20" y="11"/>
                  <a:pt x="20" y="11"/>
                  <a:pt x="20" y="11"/>
                </a:cubicBezTo>
                <a:cubicBezTo>
                  <a:pt x="10" y="11"/>
                  <a:pt x="10" y="11"/>
                  <a:pt x="10" y="11"/>
                </a:cubicBezTo>
                <a:cubicBezTo>
                  <a:pt x="7" y="12"/>
                  <a:pt x="4" y="13"/>
                  <a:pt x="0" y="14"/>
                </a:cubicBezTo>
                <a:cubicBezTo>
                  <a:pt x="3" y="12"/>
                  <a:pt x="6" y="10"/>
                  <a:pt x="8" y="8"/>
                </a:cubicBezTo>
                <a:cubicBezTo>
                  <a:pt x="15" y="0"/>
                  <a:pt x="15" y="0"/>
                  <a:pt x="15" y="0"/>
                </a:cubicBezTo>
                <a:cubicBezTo>
                  <a:pt x="16" y="0"/>
                  <a:pt x="16" y="0"/>
                  <a:pt x="16" y="0"/>
                </a:cubicBezTo>
                <a:lnTo>
                  <a:pt x="15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8" name="Freeform 30"/>
          <p:cNvSpPr>
            <a:spLocks/>
          </p:cNvSpPr>
          <p:nvPr/>
        </p:nvSpPr>
        <p:spPr bwMode="auto">
          <a:xfrm>
            <a:off x="1981200" y="3657600"/>
            <a:ext cx="1300163" cy="1851025"/>
          </a:xfrm>
          <a:custGeom>
            <a:avLst/>
            <a:gdLst>
              <a:gd name="T0" fmla="*/ 2147483647 w 974"/>
              <a:gd name="T1" fmla="*/ 0 h 1463"/>
              <a:gd name="T2" fmla="*/ 2147483647 w 974"/>
              <a:gd name="T3" fmla="*/ 2147483647 h 1463"/>
              <a:gd name="T4" fmla="*/ 0 w 974"/>
              <a:gd name="T5" fmla="*/ 2147483647 h 1463"/>
              <a:gd name="T6" fmla="*/ 0 w 974"/>
              <a:gd name="T7" fmla="*/ 0 h 1463"/>
              <a:gd name="T8" fmla="*/ 2147483647 w 974"/>
              <a:gd name="T9" fmla="*/ 2147483647 h 1463"/>
              <a:gd name="T10" fmla="*/ 2147483647 w 974"/>
              <a:gd name="T11" fmla="*/ 2147483647 h 1463"/>
              <a:gd name="T12" fmla="*/ 2147483647 w 974"/>
              <a:gd name="T13" fmla="*/ 2147483647 h 1463"/>
              <a:gd name="T14" fmla="*/ 2147483647 w 974"/>
              <a:gd name="T15" fmla="*/ 0 h 146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74"/>
              <a:gd name="T25" fmla="*/ 0 h 1463"/>
              <a:gd name="T26" fmla="*/ 974 w 974"/>
              <a:gd name="T27" fmla="*/ 1463 h 146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74" h="1463">
                <a:moveTo>
                  <a:pt x="974" y="0"/>
                </a:moveTo>
                <a:lnTo>
                  <a:pt x="974" y="1463"/>
                </a:lnTo>
                <a:lnTo>
                  <a:pt x="0" y="1463"/>
                </a:lnTo>
                <a:lnTo>
                  <a:pt x="0" y="0"/>
                </a:lnTo>
                <a:lnTo>
                  <a:pt x="273" y="185"/>
                </a:lnTo>
                <a:lnTo>
                  <a:pt x="379" y="22"/>
                </a:lnTo>
                <a:lnTo>
                  <a:pt x="687" y="172"/>
                </a:lnTo>
                <a:lnTo>
                  <a:pt x="974" y="0"/>
                </a:lnTo>
                <a:close/>
              </a:path>
            </a:pathLst>
          </a:custGeom>
          <a:solidFill>
            <a:srgbClr val="FF0000"/>
          </a:solidFill>
          <a:ln w="14288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19" name="Line 33"/>
          <p:cNvSpPr>
            <a:spLocks noChangeShapeType="1"/>
          </p:cNvSpPr>
          <p:nvPr/>
        </p:nvSpPr>
        <p:spPr bwMode="auto">
          <a:xfrm>
            <a:off x="2063750" y="5241925"/>
            <a:ext cx="1128713" cy="1588"/>
          </a:xfrm>
          <a:prstGeom prst="line">
            <a:avLst/>
          </a:prstGeom>
          <a:noFill/>
          <a:ln w="14288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20" name="Freeform 34"/>
          <p:cNvSpPr>
            <a:spLocks/>
          </p:cNvSpPr>
          <p:nvPr/>
        </p:nvSpPr>
        <p:spPr bwMode="auto">
          <a:xfrm>
            <a:off x="3163888" y="5207000"/>
            <a:ext cx="117475" cy="68263"/>
          </a:xfrm>
          <a:custGeom>
            <a:avLst/>
            <a:gdLst>
              <a:gd name="T0" fmla="*/ 2147483647 w 20"/>
              <a:gd name="T1" fmla="*/ 2147483647 h 12"/>
              <a:gd name="T2" fmla="*/ 0 w 20"/>
              <a:gd name="T3" fmla="*/ 0 h 12"/>
              <a:gd name="T4" fmla="*/ 0 w 20"/>
              <a:gd name="T5" fmla="*/ 0 h 12"/>
              <a:gd name="T6" fmla="*/ 2147483647 w 20"/>
              <a:gd name="T7" fmla="*/ 2147483647 h 12"/>
              <a:gd name="T8" fmla="*/ 2147483647 w 20"/>
              <a:gd name="T9" fmla="*/ 2147483647 h 12"/>
              <a:gd name="T10" fmla="*/ 2147483647 w 20"/>
              <a:gd name="T11" fmla="*/ 2147483647 h 12"/>
              <a:gd name="T12" fmla="*/ 0 w 20"/>
              <a:gd name="T13" fmla="*/ 2147483647 h 12"/>
              <a:gd name="T14" fmla="*/ 0 w 20"/>
              <a:gd name="T15" fmla="*/ 2147483647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4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10" y="4"/>
                  <a:pt x="10" y="4"/>
                  <a:pt x="10" y="4"/>
                </a:cubicBezTo>
                <a:cubicBezTo>
                  <a:pt x="13" y="5"/>
                  <a:pt x="16" y="5"/>
                  <a:pt x="20" y="6"/>
                </a:cubicBezTo>
                <a:cubicBezTo>
                  <a:pt x="16" y="7"/>
                  <a:pt x="13" y="8"/>
                  <a:pt x="10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4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21" name="Freeform 35"/>
          <p:cNvSpPr>
            <a:spLocks/>
          </p:cNvSpPr>
          <p:nvPr/>
        </p:nvSpPr>
        <p:spPr bwMode="auto">
          <a:xfrm>
            <a:off x="1981200" y="5207000"/>
            <a:ext cx="112713" cy="68263"/>
          </a:xfrm>
          <a:custGeom>
            <a:avLst/>
            <a:gdLst>
              <a:gd name="T0" fmla="*/ 2147483647 w 19"/>
              <a:gd name="T1" fmla="*/ 2147483647 h 12"/>
              <a:gd name="T2" fmla="*/ 2147483647 w 19"/>
              <a:gd name="T3" fmla="*/ 2147483647 h 12"/>
              <a:gd name="T4" fmla="*/ 2147483647 w 19"/>
              <a:gd name="T5" fmla="*/ 2147483647 h 12"/>
              <a:gd name="T6" fmla="*/ 2147483647 w 19"/>
              <a:gd name="T7" fmla="*/ 2147483647 h 12"/>
              <a:gd name="T8" fmla="*/ 0 w 19"/>
              <a:gd name="T9" fmla="*/ 2147483647 h 12"/>
              <a:gd name="T10" fmla="*/ 2147483647 w 19"/>
              <a:gd name="T11" fmla="*/ 2147483647 h 12"/>
              <a:gd name="T12" fmla="*/ 2147483647 w 19"/>
              <a:gd name="T13" fmla="*/ 0 h 12"/>
              <a:gd name="T14" fmla="*/ 2147483647 w 19"/>
              <a:gd name="T15" fmla="*/ 0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16" y="6"/>
                </a:moveTo>
                <a:cubicBezTo>
                  <a:pt x="19" y="12"/>
                  <a:pt x="19" y="12"/>
                  <a:pt x="19" y="12"/>
                </a:cubicBezTo>
                <a:cubicBezTo>
                  <a:pt x="19" y="12"/>
                  <a:pt x="19" y="12"/>
                  <a:pt x="19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6" y="8"/>
                  <a:pt x="3" y="7"/>
                  <a:pt x="0" y="6"/>
                </a:cubicBezTo>
                <a:cubicBezTo>
                  <a:pt x="3" y="5"/>
                  <a:pt x="6" y="5"/>
                  <a:pt x="10" y="4"/>
                </a:cubicBezTo>
                <a:cubicBezTo>
                  <a:pt x="19" y="0"/>
                  <a:pt x="19" y="0"/>
                  <a:pt x="19" y="0"/>
                </a:cubicBezTo>
                <a:cubicBezTo>
                  <a:pt x="19" y="0"/>
                  <a:pt x="19" y="0"/>
                  <a:pt x="19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22" name="Line 39"/>
          <p:cNvSpPr>
            <a:spLocks noChangeShapeType="1"/>
          </p:cNvSpPr>
          <p:nvPr/>
        </p:nvSpPr>
        <p:spPr bwMode="auto">
          <a:xfrm flipH="1" flipV="1">
            <a:off x="2152650" y="3519488"/>
            <a:ext cx="398463" cy="300037"/>
          </a:xfrm>
          <a:prstGeom prst="line">
            <a:avLst/>
          </a:prstGeom>
          <a:noFill/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23" name="Freeform 40"/>
          <p:cNvSpPr>
            <a:spLocks/>
          </p:cNvSpPr>
          <p:nvPr/>
        </p:nvSpPr>
        <p:spPr bwMode="auto">
          <a:xfrm>
            <a:off x="2511425" y="3775075"/>
            <a:ext cx="111125" cy="95250"/>
          </a:xfrm>
          <a:custGeom>
            <a:avLst/>
            <a:gdLst>
              <a:gd name="T0" fmla="*/ 2147483647 w 19"/>
              <a:gd name="T1" fmla="*/ 2147483647 h 17"/>
              <a:gd name="T2" fmla="*/ 2147483647 w 19"/>
              <a:gd name="T3" fmla="*/ 0 h 17"/>
              <a:gd name="T4" fmla="*/ 2147483647 w 19"/>
              <a:gd name="T5" fmla="*/ 0 h 17"/>
              <a:gd name="T6" fmla="*/ 2147483647 w 19"/>
              <a:gd name="T7" fmla="*/ 2147483647 h 17"/>
              <a:gd name="T8" fmla="*/ 2147483647 w 19"/>
              <a:gd name="T9" fmla="*/ 2147483647 h 17"/>
              <a:gd name="T10" fmla="*/ 2147483647 w 19"/>
              <a:gd name="T11" fmla="*/ 2147483647 h 17"/>
              <a:gd name="T12" fmla="*/ 0 w 19"/>
              <a:gd name="T13" fmla="*/ 2147483647 h 17"/>
              <a:gd name="T14" fmla="*/ 0 w 19"/>
              <a:gd name="T15" fmla="*/ 2147483647 h 17"/>
              <a:gd name="T16" fmla="*/ 2147483647 w 19"/>
              <a:gd name="T17" fmla="*/ 2147483647 h 1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7"/>
              <a:gd name="T29" fmla="*/ 19 w 19"/>
              <a:gd name="T30" fmla="*/ 17 h 1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7">
                <a:moveTo>
                  <a:pt x="6" y="7"/>
                </a:moveTo>
                <a:cubicBezTo>
                  <a:pt x="7" y="0"/>
                  <a:pt x="7" y="0"/>
                  <a:pt x="7" y="0"/>
                </a:cubicBezTo>
                <a:cubicBezTo>
                  <a:pt x="7" y="0"/>
                  <a:pt x="7" y="0"/>
                  <a:pt x="7" y="0"/>
                </a:cubicBezTo>
                <a:cubicBezTo>
                  <a:pt x="12" y="9"/>
                  <a:pt x="12" y="9"/>
                  <a:pt x="12" y="9"/>
                </a:cubicBezTo>
                <a:cubicBezTo>
                  <a:pt x="14" y="12"/>
                  <a:pt x="16" y="14"/>
                  <a:pt x="19" y="17"/>
                </a:cubicBezTo>
                <a:cubicBezTo>
                  <a:pt x="16" y="15"/>
                  <a:pt x="13" y="14"/>
                  <a:pt x="10" y="12"/>
                </a:cubicBezTo>
                <a:cubicBezTo>
                  <a:pt x="0" y="9"/>
                  <a:pt x="0" y="9"/>
                  <a:pt x="0" y="9"/>
                </a:cubicBezTo>
                <a:cubicBezTo>
                  <a:pt x="0" y="9"/>
                  <a:pt x="0" y="9"/>
                  <a:pt x="0" y="9"/>
                </a:cubicBezTo>
                <a:lnTo>
                  <a:pt x="6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24" name="Rectangle 51"/>
          <p:cNvSpPr>
            <a:spLocks noChangeArrowheads="1"/>
          </p:cNvSpPr>
          <p:nvPr/>
        </p:nvSpPr>
        <p:spPr bwMode="auto">
          <a:xfrm>
            <a:off x="2520950" y="5245100"/>
            <a:ext cx="107950" cy="21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L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25" name="Rectangle 53"/>
          <p:cNvSpPr>
            <a:spLocks noChangeArrowheads="1"/>
          </p:cNvSpPr>
          <p:nvPr/>
        </p:nvSpPr>
        <p:spPr bwMode="auto">
          <a:xfrm>
            <a:off x="1514475" y="3284538"/>
            <a:ext cx="133350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/>
              <a:t>Polysilicon</a:t>
            </a:r>
            <a:r>
              <a:rPr lang="en-US" sz="1800">
                <a:solidFill>
                  <a:srgbClr val="000082"/>
                </a:solidFill>
              </a:rPr>
              <a:t> </a:t>
            </a:r>
            <a:r>
              <a:rPr lang="en-US" sz="1800"/>
              <a:t>gate</a:t>
            </a:r>
          </a:p>
        </p:txBody>
      </p:sp>
      <p:sp>
        <p:nvSpPr>
          <p:cNvPr id="12326" name="Rectangle 54"/>
          <p:cNvSpPr>
            <a:spLocks noChangeArrowheads="1"/>
          </p:cNvSpPr>
          <p:nvPr/>
        </p:nvSpPr>
        <p:spPr bwMode="auto">
          <a:xfrm>
            <a:off x="2120900" y="5607050"/>
            <a:ext cx="82073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 b="1">
                <a:solidFill>
                  <a:srgbClr val="000082"/>
                </a:solidFill>
              </a:rPr>
              <a:t>Top view</a:t>
            </a:r>
          </a:p>
        </p:txBody>
      </p:sp>
      <p:sp>
        <p:nvSpPr>
          <p:cNvPr id="12327" name="Rectangle 57"/>
          <p:cNvSpPr>
            <a:spLocks noChangeArrowheads="1"/>
          </p:cNvSpPr>
          <p:nvPr/>
        </p:nvSpPr>
        <p:spPr bwMode="auto">
          <a:xfrm>
            <a:off x="900113" y="4081463"/>
            <a:ext cx="1081087" cy="103822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28" name="Rectangle 58"/>
          <p:cNvSpPr>
            <a:spLocks noChangeArrowheads="1"/>
          </p:cNvSpPr>
          <p:nvPr/>
        </p:nvSpPr>
        <p:spPr bwMode="auto">
          <a:xfrm>
            <a:off x="3281363" y="4081463"/>
            <a:ext cx="1074737" cy="1038225"/>
          </a:xfrm>
          <a:prstGeom prst="rect">
            <a:avLst/>
          </a:prstGeom>
          <a:solidFill>
            <a:schemeClr val="hlink"/>
          </a:solidFill>
          <a:ln w="142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2329" name="Rectangle 62"/>
          <p:cNvSpPr>
            <a:spLocks noChangeArrowheads="1"/>
          </p:cNvSpPr>
          <p:nvPr/>
        </p:nvSpPr>
        <p:spPr bwMode="auto">
          <a:xfrm>
            <a:off x="981075" y="4311650"/>
            <a:ext cx="608013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Source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30" name="Rectangle 63"/>
          <p:cNvSpPr>
            <a:spLocks noChangeArrowheads="1"/>
          </p:cNvSpPr>
          <p:nvPr/>
        </p:nvSpPr>
        <p:spPr bwMode="auto">
          <a:xfrm>
            <a:off x="1152525" y="4711700"/>
            <a:ext cx="1079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31" name="Rectangle 64"/>
          <p:cNvSpPr>
            <a:spLocks noChangeArrowheads="1"/>
          </p:cNvSpPr>
          <p:nvPr/>
        </p:nvSpPr>
        <p:spPr bwMode="auto">
          <a:xfrm>
            <a:off x="1257300" y="4708525"/>
            <a:ext cx="80963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32" name="Rectangle 65"/>
          <p:cNvSpPr>
            <a:spLocks noChangeArrowheads="1"/>
          </p:cNvSpPr>
          <p:nvPr/>
        </p:nvSpPr>
        <p:spPr bwMode="auto">
          <a:xfrm>
            <a:off x="3781425" y="4311650"/>
            <a:ext cx="4587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Drain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33" name="Rectangle 66"/>
          <p:cNvSpPr>
            <a:spLocks noChangeArrowheads="1"/>
          </p:cNvSpPr>
          <p:nvPr/>
        </p:nvSpPr>
        <p:spPr bwMode="auto">
          <a:xfrm>
            <a:off x="3908425" y="4711700"/>
            <a:ext cx="1079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n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34" name="Rectangle 67"/>
          <p:cNvSpPr>
            <a:spLocks noChangeArrowheads="1"/>
          </p:cNvSpPr>
          <p:nvPr/>
        </p:nvSpPr>
        <p:spPr bwMode="auto">
          <a:xfrm>
            <a:off x="4014788" y="4708525"/>
            <a:ext cx="80962" cy="15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300">
                <a:solidFill>
                  <a:srgbClr val="000000"/>
                </a:solidFill>
              </a:rPr>
              <a:t>+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12335" name="Retângulo 138"/>
          <p:cNvSpPr>
            <a:spLocks noChangeArrowheads="1"/>
          </p:cNvSpPr>
          <p:nvPr/>
        </p:nvSpPr>
        <p:spPr bwMode="auto">
          <a:xfrm>
            <a:off x="611188" y="2060575"/>
            <a:ext cx="865187" cy="2159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cxnSp>
        <p:nvCxnSpPr>
          <p:cNvPr id="12336" name="Conector reto 140"/>
          <p:cNvCxnSpPr>
            <a:cxnSpLocks noChangeShapeType="1"/>
          </p:cNvCxnSpPr>
          <p:nvPr/>
        </p:nvCxnSpPr>
        <p:spPr bwMode="auto">
          <a:xfrm>
            <a:off x="1979613" y="4076700"/>
            <a:ext cx="12969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cxnSp>
        <p:nvCxnSpPr>
          <p:cNvPr id="12337" name="Conector reto 141"/>
          <p:cNvCxnSpPr>
            <a:cxnSpLocks noChangeShapeType="1"/>
          </p:cNvCxnSpPr>
          <p:nvPr/>
        </p:nvCxnSpPr>
        <p:spPr bwMode="auto">
          <a:xfrm>
            <a:off x="1979613" y="5121275"/>
            <a:ext cx="12969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sysDash"/>
            <a:round/>
            <a:headEnd/>
            <a:tailEnd/>
          </a:ln>
        </p:spPr>
      </p:cxnSp>
      <p:sp>
        <p:nvSpPr>
          <p:cNvPr id="12338" name="Line 33"/>
          <p:cNvSpPr>
            <a:spLocks noChangeShapeType="1"/>
          </p:cNvSpPr>
          <p:nvPr/>
        </p:nvSpPr>
        <p:spPr bwMode="auto">
          <a:xfrm flipV="1">
            <a:off x="2087563" y="4113213"/>
            <a:ext cx="0" cy="971550"/>
          </a:xfrm>
          <a:prstGeom prst="line">
            <a:avLst/>
          </a:prstGeom>
          <a:noFill/>
          <a:ln w="14288">
            <a:solidFill>
              <a:srgbClr val="FFFFFF"/>
            </a:solidFill>
            <a:miter lim="800000"/>
            <a:headEnd type="arrow" w="med" len="med"/>
            <a:tailEnd type="arrow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2339" name="Rectangle 51"/>
          <p:cNvSpPr>
            <a:spLocks noChangeArrowheads="1"/>
          </p:cNvSpPr>
          <p:nvPr/>
        </p:nvSpPr>
        <p:spPr bwMode="auto">
          <a:xfrm>
            <a:off x="2193925" y="4506913"/>
            <a:ext cx="2174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800">
                <a:solidFill>
                  <a:srgbClr val="FFFFFF"/>
                </a:solidFill>
              </a:rPr>
              <a:t>W</a:t>
            </a:r>
            <a:endParaRPr lang="en-US" sz="1800">
              <a:solidFill>
                <a:schemeClr val="tx2"/>
              </a:solidFill>
            </a:endParaRPr>
          </a:p>
        </p:txBody>
      </p:sp>
      <p:sp>
        <p:nvSpPr>
          <p:cNvPr id="52" name="Text Box 6"/>
          <p:cNvSpPr txBox="1">
            <a:spLocks noChangeArrowheads="1"/>
          </p:cNvSpPr>
          <p:nvPr/>
        </p:nvSpPr>
        <p:spPr bwMode="auto">
          <a:xfrm>
            <a:off x="2945453" y="5983217"/>
            <a:ext cx="301236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 i="0" dirty="0" smtClean="0">
                <a:solidFill>
                  <a:srgbClr val="000066"/>
                </a:solidFill>
                <a:latin typeface="Book Antiqua" pitchFamily="18" charset="0"/>
              </a:rPr>
              <a:t>As a simple plate model… </a:t>
            </a:r>
            <a:endParaRPr lang="en-US" sz="1800" b="1" i="0" dirty="0">
              <a:solidFill>
                <a:srgbClr val="000066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Freeform 33"/>
          <p:cNvSpPr>
            <a:spLocks/>
          </p:cNvSpPr>
          <p:nvPr/>
        </p:nvSpPr>
        <p:spPr bwMode="auto">
          <a:xfrm>
            <a:off x="2914790" y="2374710"/>
            <a:ext cx="1193186" cy="34119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116"/>
              </a:cxn>
              <a:cxn ang="0">
                <a:pos x="32" y="149"/>
              </a:cxn>
              <a:cxn ang="0">
                <a:pos x="77" y="174"/>
              </a:cxn>
              <a:cxn ang="0">
                <a:pos x="246" y="194"/>
              </a:cxn>
              <a:cxn ang="0">
                <a:pos x="588" y="200"/>
              </a:cxn>
              <a:cxn ang="0">
                <a:pos x="924" y="194"/>
              </a:cxn>
              <a:cxn ang="0">
                <a:pos x="1099" y="174"/>
              </a:cxn>
              <a:cxn ang="0">
                <a:pos x="1144" y="149"/>
              </a:cxn>
              <a:cxn ang="0">
                <a:pos x="1164" y="116"/>
              </a:cxn>
              <a:cxn ang="0">
                <a:pos x="1176" y="0"/>
              </a:cxn>
              <a:cxn ang="0">
                <a:pos x="0" y="0"/>
              </a:cxn>
            </a:cxnLst>
            <a:rect l="0" t="0" r="r" b="b"/>
            <a:pathLst>
              <a:path w="1176" h="200">
                <a:moveTo>
                  <a:pt x="0" y="0"/>
                </a:moveTo>
                <a:lnTo>
                  <a:pt x="13" y="116"/>
                </a:lnTo>
                <a:lnTo>
                  <a:pt x="32" y="149"/>
                </a:lnTo>
                <a:lnTo>
                  <a:pt x="77" y="174"/>
                </a:lnTo>
                <a:lnTo>
                  <a:pt x="246" y="194"/>
                </a:lnTo>
                <a:lnTo>
                  <a:pt x="588" y="200"/>
                </a:lnTo>
                <a:lnTo>
                  <a:pt x="924" y="194"/>
                </a:lnTo>
                <a:lnTo>
                  <a:pt x="1099" y="174"/>
                </a:lnTo>
                <a:lnTo>
                  <a:pt x="1144" y="149"/>
                </a:lnTo>
                <a:lnTo>
                  <a:pt x="1164" y="116"/>
                </a:lnTo>
                <a:lnTo>
                  <a:pt x="11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9966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51" name="Rectangle 3"/>
          <p:cNvSpPr>
            <a:spLocks noChangeArrowheads="1"/>
          </p:cNvSpPr>
          <p:nvPr/>
        </p:nvSpPr>
        <p:spPr bwMode="auto">
          <a:xfrm>
            <a:off x="6016625" y="4483515"/>
            <a:ext cx="882650" cy="10160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52" name="Rectangle 4"/>
          <p:cNvSpPr>
            <a:spLocks noChangeArrowheads="1"/>
          </p:cNvSpPr>
          <p:nvPr/>
        </p:nvSpPr>
        <p:spPr bwMode="auto">
          <a:xfrm>
            <a:off x="6016625" y="4472402"/>
            <a:ext cx="893763" cy="206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53" name="Rectangle 5"/>
          <p:cNvSpPr>
            <a:spLocks noChangeArrowheads="1"/>
          </p:cNvSpPr>
          <p:nvPr/>
        </p:nvSpPr>
        <p:spPr bwMode="auto">
          <a:xfrm>
            <a:off x="6889750" y="4483515"/>
            <a:ext cx="20638" cy="1025525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54" name="Rectangle 6"/>
          <p:cNvSpPr>
            <a:spLocks noChangeArrowheads="1"/>
          </p:cNvSpPr>
          <p:nvPr/>
        </p:nvSpPr>
        <p:spPr bwMode="auto">
          <a:xfrm>
            <a:off x="6007100" y="5488402"/>
            <a:ext cx="892175" cy="20638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55" name="Rectangle 7"/>
          <p:cNvSpPr>
            <a:spLocks noChangeArrowheads="1"/>
          </p:cNvSpPr>
          <p:nvPr/>
        </p:nvSpPr>
        <p:spPr bwMode="auto">
          <a:xfrm>
            <a:off x="6007100" y="4472402"/>
            <a:ext cx="20638" cy="1027113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56" name="Rectangle 8"/>
          <p:cNvSpPr>
            <a:spLocks noChangeArrowheads="1"/>
          </p:cNvSpPr>
          <p:nvPr/>
        </p:nvSpPr>
        <p:spPr bwMode="auto">
          <a:xfrm>
            <a:off x="2414588" y="4442240"/>
            <a:ext cx="1057275" cy="296863"/>
          </a:xfrm>
          <a:prstGeom prst="rect">
            <a:avLst/>
          </a:pr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57" name="Rectangle 9"/>
          <p:cNvSpPr>
            <a:spLocks noChangeArrowheads="1"/>
          </p:cNvSpPr>
          <p:nvPr/>
        </p:nvSpPr>
        <p:spPr bwMode="auto">
          <a:xfrm>
            <a:off x="2414588" y="4739102"/>
            <a:ext cx="1057275" cy="441325"/>
          </a:xfrm>
          <a:prstGeom prst="rect">
            <a:avLst/>
          </a:prstGeom>
          <a:blipFill dpi="0" rotWithShape="0">
            <a:blip r:embed="rId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58" name="Rectangle 10"/>
          <p:cNvSpPr>
            <a:spLocks noChangeArrowheads="1"/>
          </p:cNvSpPr>
          <p:nvPr/>
        </p:nvSpPr>
        <p:spPr bwMode="auto">
          <a:xfrm>
            <a:off x="2867025" y="4862927"/>
            <a:ext cx="1063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dirty="0" smtClean="0">
                <a:solidFill>
                  <a:srgbClr val="000000"/>
                </a:solidFill>
                <a:latin typeface="Times New Roman" pitchFamily="18" charset="0"/>
              </a:rPr>
              <a:t>p</a:t>
            </a:r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334859" name="Rectangle 11"/>
          <p:cNvSpPr>
            <a:spLocks noChangeArrowheads="1"/>
          </p:cNvSpPr>
          <p:nvPr/>
        </p:nvSpPr>
        <p:spPr bwMode="auto">
          <a:xfrm>
            <a:off x="2854873" y="4472402"/>
            <a:ext cx="107402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dirty="0" smtClean="0">
                <a:solidFill>
                  <a:srgbClr val="000000"/>
                </a:solidFill>
                <a:latin typeface="Times New Roman" pitchFamily="18" charset="0"/>
              </a:rPr>
              <a:t>n</a:t>
            </a:r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334860" name="Rectangle 12"/>
          <p:cNvSpPr>
            <a:spLocks noChangeArrowheads="1"/>
          </p:cNvSpPr>
          <p:nvPr/>
        </p:nvSpPr>
        <p:spPr bwMode="auto">
          <a:xfrm>
            <a:off x="2917825" y="5253452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61" name="Rectangle 13"/>
          <p:cNvSpPr>
            <a:spLocks noChangeArrowheads="1"/>
          </p:cNvSpPr>
          <p:nvPr/>
        </p:nvSpPr>
        <p:spPr bwMode="auto">
          <a:xfrm>
            <a:off x="2917825" y="5334415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62" name="Rectangle 14"/>
          <p:cNvSpPr>
            <a:spLocks noChangeArrowheads="1"/>
          </p:cNvSpPr>
          <p:nvPr/>
        </p:nvSpPr>
        <p:spPr bwMode="auto">
          <a:xfrm>
            <a:off x="2917825" y="5262977"/>
            <a:ext cx="20638" cy="714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63" name="Rectangle 15"/>
          <p:cNvSpPr>
            <a:spLocks noChangeArrowheads="1"/>
          </p:cNvSpPr>
          <p:nvPr/>
        </p:nvSpPr>
        <p:spPr bwMode="auto">
          <a:xfrm>
            <a:off x="2917825" y="4267615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64" name="Rectangle 16"/>
          <p:cNvSpPr>
            <a:spLocks noChangeArrowheads="1"/>
          </p:cNvSpPr>
          <p:nvPr/>
        </p:nvSpPr>
        <p:spPr bwMode="auto">
          <a:xfrm>
            <a:off x="2917825" y="4348577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65" name="Rectangle 17"/>
          <p:cNvSpPr>
            <a:spLocks noChangeArrowheads="1"/>
          </p:cNvSpPr>
          <p:nvPr/>
        </p:nvSpPr>
        <p:spPr bwMode="auto">
          <a:xfrm>
            <a:off x="2917825" y="4277140"/>
            <a:ext cx="20638" cy="714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66" name="Freeform 18"/>
          <p:cNvSpPr>
            <a:spLocks/>
          </p:cNvSpPr>
          <p:nvPr/>
        </p:nvSpPr>
        <p:spPr bwMode="auto">
          <a:xfrm>
            <a:off x="6181725" y="4791490"/>
            <a:ext cx="574675" cy="358775"/>
          </a:xfrm>
          <a:custGeom>
            <a:avLst/>
            <a:gdLst/>
            <a:ahLst/>
            <a:cxnLst>
              <a:cxn ang="0">
                <a:pos x="362" y="0"/>
              </a:cxn>
              <a:cxn ang="0">
                <a:pos x="0" y="0"/>
              </a:cxn>
              <a:cxn ang="0">
                <a:pos x="181" y="226"/>
              </a:cxn>
              <a:cxn ang="0">
                <a:pos x="362" y="0"/>
              </a:cxn>
            </a:cxnLst>
            <a:rect l="0" t="0" r="r" b="b"/>
            <a:pathLst>
              <a:path w="362" h="226">
                <a:moveTo>
                  <a:pt x="362" y="0"/>
                </a:moveTo>
                <a:lnTo>
                  <a:pt x="0" y="0"/>
                </a:lnTo>
                <a:lnTo>
                  <a:pt x="181" y="226"/>
                </a:lnTo>
                <a:lnTo>
                  <a:pt x="362" y="0"/>
                </a:lnTo>
                <a:close/>
              </a:path>
            </a:pathLst>
          </a:custGeom>
          <a:blipFill dpi="0" rotWithShape="0">
            <a:blip r:embed="rId6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67" name="Freeform 19"/>
          <p:cNvSpPr>
            <a:spLocks/>
          </p:cNvSpPr>
          <p:nvPr/>
        </p:nvSpPr>
        <p:spPr bwMode="auto">
          <a:xfrm>
            <a:off x="6149975" y="4780377"/>
            <a:ext cx="606425" cy="390525"/>
          </a:xfrm>
          <a:custGeom>
            <a:avLst/>
            <a:gdLst/>
            <a:ahLst/>
            <a:cxnLst>
              <a:cxn ang="0">
                <a:pos x="382" y="13"/>
              </a:cxn>
              <a:cxn ang="0">
                <a:pos x="20" y="13"/>
              </a:cxn>
              <a:cxn ang="0">
                <a:pos x="13" y="13"/>
              </a:cxn>
              <a:cxn ang="0">
                <a:pos x="26" y="7"/>
              </a:cxn>
              <a:cxn ang="0">
                <a:pos x="207" y="233"/>
              </a:cxn>
              <a:cxn ang="0">
                <a:pos x="207" y="239"/>
              </a:cxn>
              <a:cxn ang="0">
                <a:pos x="201" y="246"/>
              </a:cxn>
              <a:cxn ang="0">
                <a:pos x="194" y="239"/>
              </a:cxn>
              <a:cxn ang="0">
                <a:pos x="13" y="13"/>
              </a:cxn>
              <a:cxn ang="0">
                <a:pos x="0" y="0"/>
              </a:cxn>
              <a:cxn ang="0">
                <a:pos x="20" y="0"/>
              </a:cxn>
              <a:cxn ang="0">
                <a:pos x="382" y="0"/>
              </a:cxn>
              <a:cxn ang="0">
                <a:pos x="382" y="13"/>
              </a:cxn>
            </a:cxnLst>
            <a:rect l="0" t="0" r="r" b="b"/>
            <a:pathLst>
              <a:path w="382" h="246">
                <a:moveTo>
                  <a:pt x="382" y="13"/>
                </a:moveTo>
                <a:lnTo>
                  <a:pt x="20" y="13"/>
                </a:lnTo>
                <a:lnTo>
                  <a:pt x="13" y="13"/>
                </a:lnTo>
                <a:lnTo>
                  <a:pt x="26" y="7"/>
                </a:lnTo>
                <a:lnTo>
                  <a:pt x="207" y="233"/>
                </a:lnTo>
                <a:lnTo>
                  <a:pt x="207" y="239"/>
                </a:lnTo>
                <a:lnTo>
                  <a:pt x="201" y="246"/>
                </a:lnTo>
                <a:lnTo>
                  <a:pt x="194" y="239"/>
                </a:lnTo>
                <a:lnTo>
                  <a:pt x="13" y="13"/>
                </a:lnTo>
                <a:lnTo>
                  <a:pt x="0" y="0"/>
                </a:lnTo>
                <a:lnTo>
                  <a:pt x="20" y="0"/>
                </a:lnTo>
                <a:lnTo>
                  <a:pt x="382" y="0"/>
                </a:lnTo>
                <a:lnTo>
                  <a:pt x="382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68" name="Freeform 20"/>
          <p:cNvSpPr>
            <a:spLocks/>
          </p:cNvSpPr>
          <p:nvPr/>
        </p:nvSpPr>
        <p:spPr bwMode="auto">
          <a:xfrm>
            <a:off x="6457950" y="4780377"/>
            <a:ext cx="328613" cy="379413"/>
          </a:xfrm>
          <a:custGeom>
            <a:avLst/>
            <a:gdLst/>
            <a:ahLst/>
            <a:cxnLst>
              <a:cxn ang="0">
                <a:pos x="0" y="233"/>
              </a:cxn>
              <a:cxn ang="0">
                <a:pos x="181" y="7"/>
              </a:cxn>
              <a:cxn ang="0">
                <a:pos x="188" y="0"/>
              </a:cxn>
              <a:cxn ang="0">
                <a:pos x="207" y="0"/>
              </a:cxn>
              <a:cxn ang="0">
                <a:pos x="194" y="13"/>
              </a:cxn>
              <a:cxn ang="0">
                <a:pos x="13" y="239"/>
              </a:cxn>
              <a:cxn ang="0">
                <a:pos x="0" y="233"/>
              </a:cxn>
            </a:cxnLst>
            <a:rect l="0" t="0" r="r" b="b"/>
            <a:pathLst>
              <a:path w="207" h="239">
                <a:moveTo>
                  <a:pt x="0" y="233"/>
                </a:moveTo>
                <a:lnTo>
                  <a:pt x="181" y="7"/>
                </a:lnTo>
                <a:lnTo>
                  <a:pt x="188" y="0"/>
                </a:lnTo>
                <a:lnTo>
                  <a:pt x="207" y="0"/>
                </a:lnTo>
                <a:lnTo>
                  <a:pt x="194" y="13"/>
                </a:lnTo>
                <a:lnTo>
                  <a:pt x="13" y="239"/>
                </a:lnTo>
                <a:lnTo>
                  <a:pt x="0" y="23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69" name="Rectangle 21"/>
          <p:cNvSpPr>
            <a:spLocks noChangeArrowheads="1"/>
          </p:cNvSpPr>
          <p:nvPr/>
        </p:nvSpPr>
        <p:spPr bwMode="auto">
          <a:xfrm>
            <a:off x="6664325" y="5150265"/>
            <a:ext cx="9525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0" name="Rectangle 22"/>
          <p:cNvSpPr>
            <a:spLocks noChangeArrowheads="1"/>
          </p:cNvSpPr>
          <p:nvPr/>
        </p:nvSpPr>
        <p:spPr bwMode="auto">
          <a:xfrm>
            <a:off x="6273800" y="5150265"/>
            <a:ext cx="9525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1" name="Rectangle 23"/>
          <p:cNvSpPr>
            <a:spLocks noChangeArrowheads="1"/>
          </p:cNvSpPr>
          <p:nvPr/>
        </p:nvSpPr>
        <p:spPr bwMode="auto">
          <a:xfrm>
            <a:off x="6283325" y="5150265"/>
            <a:ext cx="381000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2" name="Rectangle 24"/>
          <p:cNvSpPr>
            <a:spLocks noChangeArrowheads="1"/>
          </p:cNvSpPr>
          <p:nvPr/>
        </p:nvSpPr>
        <p:spPr bwMode="auto">
          <a:xfrm>
            <a:off x="6457950" y="5150265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3" name="Rectangle 25"/>
          <p:cNvSpPr>
            <a:spLocks noChangeArrowheads="1"/>
          </p:cNvSpPr>
          <p:nvPr/>
        </p:nvSpPr>
        <p:spPr bwMode="auto">
          <a:xfrm>
            <a:off x="6457950" y="5272502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4" name="Rectangle 26"/>
          <p:cNvSpPr>
            <a:spLocks noChangeArrowheads="1"/>
          </p:cNvSpPr>
          <p:nvPr/>
        </p:nvSpPr>
        <p:spPr bwMode="auto">
          <a:xfrm>
            <a:off x="6457950" y="5159790"/>
            <a:ext cx="20638" cy="1127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5" name="Rectangle 27"/>
          <p:cNvSpPr>
            <a:spLocks noChangeArrowheads="1"/>
          </p:cNvSpPr>
          <p:nvPr/>
        </p:nvSpPr>
        <p:spPr bwMode="auto">
          <a:xfrm>
            <a:off x="6457950" y="4656552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6" name="Rectangle 28"/>
          <p:cNvSpPr>
            <a:spLocks noChangeArrowheads="1"/>
          </p:cNvSpPr>
          <p:nvPr/>
        </p:nvSpPr>
        <p:spPr bwMode="auto">
          <a:xfrm>
            <a:off x="6457950" y="4791490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7" name="Rectangle 29"/>
          <p:cNvSpPr>
            <a:spLocks noChangeArrowheads="1"/>
          </p:cNvSpPr>
          <p:nvPr/>
        </p:nvSpPr>
        <p:spPr bwMode="auto">
          <a:xfrm>
            <a:off x="6457950" y="4667665"/>
            <a:ext cx="20638" cy="1238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8" name="Rectangle 30"/>
          <p:cNvSpPr>
            <a:spLocks noChangeArrowheads="1"/>
          </p:cNvSpPr>
          <p:nvPr/>
        </p:nvSpPr>
        <p:spPr bwMode="auto">
          <a:xfrm>
            <a:off x="2678113" y="3189702"/>
            <a:ext cx="11113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79" name="Rectangle 31"/>
          <p:cNvSpPr>
            <a:spLocks noChangeArrowheads="1"/>
          </p:cNvSpPr>
          <p:nvPr/>
        </p:nvSpPr>
        <p:spPr bwMode="auto">
          <a:xfrm>
            <a:off x="6413500" y="3189702"/>
            <a:ext cx="11113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0" name="Rectangle 32"/>
          <p:cNvSpPr>
            <a:spLocks noChangeArrowheads="1"/>
          </p:cNvSpPr>
          <p:nvPr/>
        </p:nvSpPr>
        <p:spPr bwMode="auto">
          <a:xfrm>
            <a:off x="2689225" y="3189702"/>
            <a:ext cx="3724275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1" name="Freeform 33"/>
          <p:cNvSpPr>
            <a:spLocks/>
          </p:cNvSpPr>
          <p:nvPr/>
        </p:nvSpPr>
        <p:spPr bwMode="auto">
          <a:xfrm>
            <a:off x="4238625" y="2357852"/>
            <a:ext cx="1866900" cy="3175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" y="116"/>
              </a:cxn>
              <a:cxn ang="0">
                <a:pos x="32" y="149"/>
              </a:cxn>
              <a:cxn ang="0">
                <a:pos x="77" y="174"/>
              </a:cxn>
              <a:cxn ang="0">
                <a:pos x="246" y="194"/>
              </a:cxn>
              <a:cxn ang="0">
                <a:pos x="588" y="200"/>
              </a:cxn>
              <a:cxn ang="0">
                <a:pos x="924" y="194"/>
              </a:cxn>
              <a:cxn ang="0">
                <a:pos x="1099" y="174"/>
              </a:cxn>
              <a:cxn ang="0">
                <a:pos x="1144" y="149"/>
              </a:cxn>
              <a:cxn ang="0">
                <a:pos x="1164" y="116"/>
              </a:cxn>
              <a:cxn ang="0">
                <a:pos x="1176" y="0"/>
              </a:cxn>
              <a:cxn ang="0">
                <a:pos x="0" y="0"/>
              </a:cxn>
            </a:cxnLst>
            <a:rect l="0" t="0" r="r" b="b"/>
            <a:pathLst>
              <a:path w="1176" h="200">
                <a:moveTo>
                  <a:pt x="0" y="0"/>
                </a:moveTo>
                <a:lnTo>
                  <a:pt x="13" y="116"/>
                </a:lnTo>
                <a:lnTo>
                  <a:pt x="32" y="149"/>
                </a:lnTo>
                <a:lnTo>
                  <a:pt x="77" y="174"/>
                </a:lnTo>
                <a:lnTo>
                  <a:pt x="246" y="194"/>
                </a:lnTo>
                <a:lnTo>
                  <a:pt x="588" y="200"/>
                </a:lnTo>
                <a:lnTo>
                  <a:pt x="924" y="194"/>
                </a:lnTo>
                <a:lnTo>
                  <a:pt x="1099" y="174"/>
                </a:lnTo>
                <a:lnTo>
                  <a:pt x="1144" y="149"/>
                </a:lnTo>
                <a:lnTo>
                  <a:pt x="1164" y="116"/>
                </a:lnTo>
                <a:lnTo>
                  <a:pt x="1176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2" name="Rectangle 34"/>
          <p:cNvSpPr>
            <a:spLocks noChangeArrowheads="1"/>
          </p:cNvSpPr>
          <p:nvPr/>
        </p:nvSpPr>
        <p:spPr bwMode="auto">
          <a:xfrm>
            <a:off x="4227513" y="2346740"/>
            <a:ext cx="20638" cy="111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3" name="Freeform 35"/>
          <p:cNvSpPr>
            <a:spLocks/>
          </p:cNvSpPr>
          <p:nvPr/>
        </p:nvSpPr>
        <p:spPr bwMode="auto">
          <a:xfrm>
            <a:off x="4227513" y="2357852"/>
            <a:ext cx="1838325" cy="328613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26" y="116"/>
              </a:cxn>
              <a:cxn ang="0">
                <a:pos x="26" y="116"/>
              </a:cxn>
              <a:cxn ang="0">
                <a:pos x="26" y="116"/>
              </a:cxn>
              <a:cxn ang="0">
                <a:pos x="46" y="149"/>
              </a:cxn>
              <a:cxn ang="0">
                <a:pos x="46" y="142"/>
              </a:cxn>
              <a:cxn ang="0">
                <a:pos x="46" y="142"/>
              </a:cxn>
              <a:cxn ang="0">
                <a:pos x="91" y="168"/>
              </a:cxn>
              <a:cxn ang="0">
                <a:pos x="84" y="168"/>
              </a:cxn>
              <a:cxn ang="0">
                <a:pos x="84" y="168"/>
              </a:cxn>
              <a:cxn ang="0">
                <a:pos x="253" y="187"/>
              </a:cxn>
              <a:cxn ang="0">
                <a:pos x="253" y="187"/>
              </a:cxn>
              <a:cxn ang="0">
                <a:pos x="253" y="187"/>
              </a:cxn>
              <a:cxn ang="0">
                <a:pos x="595" y="194"/>
              </a:cxn>
              <a:cxn ang="0">
                <a:pos x="595" y="194"/>
              </a:cxn>
              <a:cxn ang="0">
                <a:pos x="595" y="194"/>
              </a:cxn>
              <a:cxn ang="0">
                <a:pos x="931" y="187"/>
              </a:cxn>
              <a:cxn ang="0">
                <a:pos x="931" y="187"/>
              </a:cxn>
              <a:cxn ang="0">
                <a:pos x="931" y="187"/>
              </a:cxn>
              <a:cxn ang="0">
                <a:pos x="1106" y="168"/>
              </a:cxn>
              <a:cxn ang="0">
                <a:pos x="1106" y="168"/>
              </a:cxn>
              <a:cxn ang="0">
                <a:pos x="1106" y="168"/>
              </a:cxn>
              <a:cxn ang="0">
                <a:pos x="1151" y="142"/>
              </a:cxn>
              <a:cxn ang="0">
                <a:pos x="1145" y="149"/>
              </a:cxn>
              <a:cxn ang="0">
                <a:pos x="1158" y="155"/>
              </a:cxn>
              <a:cxn ang="0">
                <a:pos x="1158" y="155"/>
              </a:cxn>
              <a:cxn ang="0">
                <a:pos x="1112" y="181"/>
              </a:cxn>
              <a:cxn ang="0">
                <a:pos x="1112" y="181"/>
              </a:cxn>
              <a:cxn ang="0">
                <a:pos x="1106" y="181"/>
              </a:cxn>
              <a:cxn ang="0">
                <a:pos x="931" y="200"/>
              </a:cxn>
              <a:cxn ang="0">
                <a:pos x="931" y="200"/>
              </a:cxn>
              <a:cxn ang="0">
                <a:pos x="931" y="200"/>
              </a:cxn>
              <a:cxn ang="0">
                <a:pos x="595" y="207"/>
              </a:cxn>
              <a:cxn ang="0">
                <a:pos x="595" y="207"/>
              </a:cxn>
              <a:cxn ang="0">
                <a:pos x="595" y="207"/>
              </a:cxn>
              <a:cxn ang="0">
                <a:pos x="253" y="200"/>
              </a:cxn>
              <a:cxn ang="0">
                <a:pos x="253" y="200"/>
              </a:cxn>
              <a:cxn ang="0">
                <a:pos x="253" y="200"/>
              </a:cxn>
              <a:cxn ang="0">
                <a:pos x="84" y="181"/>
              </a:cxn>
              <a:cxn ang="0">
                <a:pos x="84" y="181"/>
              </a:cxn>
              <a:cxn ang="0">
                <a:pos x="84" y="181"/>
              </a:cxn>
              <a:cxn ang="0">
                <a:pos x="39" y="155"/>
              </a:cxn>
              <a:cxn ang="0">
                <a:pos x="39" y="155"/>
              </a:cxn>
              <a:cxn ang="0">
                <a:pos x="33" y="155"/>
              </a:cxn>
              <a:cxn ang="0">
                <a:pos x="13" y="123"/>
              </a:cxn>
              <a:cxn ang="0">
                <a:pos x="13" y="123"/>
              </a:cxn>
              <a:cxn ang="0">
                <a:pos x="13" y="116"/>
              </a:cxn>
              <a:cxn ang="0">
                <a:pos x="0" y="0"/>
              </a:cxn>
              <a:cxn ang="0">
                <a:pos x="13" y="0"/>
              </a:cxn>
            </a:cxnLst>
            <a:rect l="0" t="0" r="r" b="b"/>
            <a:pathLst>
              <a:path w="1158" h="207">
                <a:moveTo>
                  <a:pt x="13" y="0"/>
                </a:moveTo>
                <a:lnTo>
                  <a:pt x="26" y="116"/>
                </a:lnTo>
                <a:lnTo>
                  <a:pt x="26" y="116"/>
                </a:lnTo>
                <a:lnTo>
                  <a:pt x="26" y="116"/>
                </a:lnTo>
                <a:lnTo>
                  <a:pt x="46" y="149"/>
                </a:lnTo>
                <a:lnTo>
                  <a:pt x="46" y="142"/>
                </a:lnTo>
                <a:lnTo>
                  <a:pt x="46" y="142"/>
                </a:lnTo>
                <a:lnTo>
                  <a:pt x="91" y="168"/>
                </a:lnTo>
                <a:lnTo>
                  <a:pt x="84" y="168"/>
                </a:lnTo>
                <a:lnTo>
                  <a:pt x="84" y="168"/>
                </a:lnTo>
                <a:lnTo>
                  <a:pt x="253" y="187"/>
                </a:lnTo>
                <a:lnTo>
                  <a:pt x="253" y="187"/>
                </a:lnTo>
                <a:lnTo>
                  <a:pt x="253" y="187"/>
                </a:lnTo>
                <a:lnTo>
                  <a:pt x="595" y="194"/>
                </a:lnTo>
                <a:lnTo>
                  <a:pt x="595" y="194"/>
                </a:lnTo>
                <a:lnTo>
                  <a:pt x="595" y="194"/>
                </a:lnTo>
                <a:lnTo>
                  <a:pt x="931" y="187"/>
                </a:lnTo>
                <a:lnTo>
                  <a:pt x="931" y="187"/>
                </a:lnTo>
                <a:lnTo>
                  <a:pt x="931" y="187"/>
                </a:lnTo>
                <a:lnTo>
                  <a:pt x="1106" y="168"/>
                </a:lnTo>
                <a:lnTo>
                  <a:pt x="1106" y="168"/>
                </a:lnTo>
                <a:lnTo>
                  <a:pt x="1106" y="168"/>
                </a:lnTo>
                <a:lnTo>
                  <a:pt x="1151" y="142"/>
                </a:lnTo>
                <a:lnTo>
                  <a:pt x="1145" y="149"/>
                </a:lnTo>
                <a:lnTo>
                  <a:pt x="1158" y="155"/>
                </a:lnTo>
                <a:lnTo>
                  <a:pt x="1158" y="155"/>
                </a:lnTo>
                <a:lnTo>
                  <a:pt x="1112" y="181"/>
                </a:lnTo>
                <a:lnTo>
                  <a:pt x="1112" y="181"/>
                </a:lnTo>
                <a:lnTo>
                  <a:pt x="1106" y="181"/>
                </a:lnTo>
                <a:lnTo>
                  <a:pt x="931" y="200"/>
                </a:lnTo>
                <a:lnTo>
                  <a:pt x="931" y="200"/>
                </a:lnTo>
                <a:lnTo>
                  <a:pt x="931" y="200"/>
                </a:lnTo>
                <a:lnTo>
                  <a:pt x="595" y="207"/>
                </a:lnTo>
                <a:lnTo>
                  <a:pt x="595" y="207"/>
                </a:lnTo>
                <a:lnTo>
                  <a:pt x="595" y="207"/>
                </a:lnTo>
                <a:lnTo>
                  <a:pt x="253" y="200"/>
                </a:lnTo>
                <a:lnTo>
                  <a:pt x="253" y="200"/>
                </a:lnTo>
                <a:lnTo>
                  <a:pt x="253" y="200"/>
                </a:lnTo>
                <a:lnTo>
                  <a:pt x="84" y="181"/>
                </a:lnTo>
                <a:lnTo>
                  <a:pt x="84" y="181"/>
                </a:lnTo>
                <a:lnTo>
                  <a:pt x="84" y="181"/>
                </a:lnTo>
                <a:lnTo>
                  <a:pt x="39" y="155"/>
                </a:lnTo>
                <a:lnTo>
                  <a:pt x="39" y="155"/>
                </a:lnTo>
                <a:lnTo>
                  <a:pt x="33" y="155"/>
                </a:lnTo>
                <a:lnTo>
                  <a:pt x="13" y="123"/>
                </a:lnTo>
                <a:lnTo>
                  <a:pt x="13" y="123"/>
                </a:lnTo>
                <a:lnTo>
                  <a:pt x="13" y="116"/>
                </a:lnTo>
                <a:lnTo>
                  <a:pt x="0" y="0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4" name="Freeform 36"/>
          <p:cNvSpPr>
            <a:spLocks/>
          </p:cNvSpPr>
          <p:nvPr/>
        </p:nvSpPr>
        <p:spPr bwMode="auto">
          <a:xfrm>
            <a:off x="6045200" y="2542002"/>
            <a:ext cx="50800" cy="61913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19" y="0"/>
              </a:cxn>
              <a:cxn ang="0">
                <a:pos x="19" y="0"/>
              </a:cxn>
              <a:cxn ang="0">
                <a:pos x="32" y="0"/>
              </a:cxn>
              <a:cxn ang="0">
                <a:pos x="32" y="7"/>
              </a:cxn>
              <a:cxn ang="0">
                <a:pos x="13" y="39"/>
              </a:cxn>
              <a:cxn ang="0">
                <a:pos x="0" y="33"/>
              </a:cxn>
            </a:cxnLst>
            <a:rect l="0" t="0" r="r" b="b"/>
            <a:pathLst>
              <a:path w="32" h="39">
                <a:moveTo>
                  <a:pt x="0" y="33"/>
                </a:moveTo>
                <a:lnTo>
                  <a:pt x="19" y="0"/>
                </a:lnTo>
                <a:lnTo>
                  <a:pt x="19" y="0"/>
                </a:lnTo>
                <a:lnTo>
                  <a:pt x="32" y="0"/>
                </a:lnTo>
                <a:lnTo>
                  <a:pt x="32" y="7"/>
                </a:lnTo>
                <a:lnTo>
                  <a:pt x="13" y="39"/>
                </a:lnTo>
                <a:lnTo>
                  <a:pt x="0" y="33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5" name="Rectangle 37"/>
          <p:cNvSpPr>
            <a:spLocks noChangeArrowheads="1"/>
          </p:cNvSpPr>
          <p:nvPr/>
        </p:nvSpPr>
        <p:spPr bwMode="auto">
          <a:xfrm>
            <a:off x="6096000" y="2346740"/>
            <a:ext cx="20638" cy="111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6" name="Freeform 38"/>
          <p:cNvSpPr>
            <a:spLocks/>
          </p:cNvSpPr>
          <p:nvPr/>
        </p:nvSpPr>
        <p:spPr bwMode="auto">
          <a:xfrm>
            <a:off x="6075363" y="2357852"/>
            <a:ext cx="41275" cy="184150"/>
          </a:xfrm>
          <a:custGeom>
            <a:avLst/>
            <a:gdLst/>
            <a:ahLst/>
            <a:cxnLst>
              <a:cxn ang="0">
                <a:pos x="0" y="116"/>
              </a:cxn>
              <a:cxn ang="0">
                <a:pos x="13" y="116"/>
              </a:cxn>
              <a:cxn ang="0">
                <a:pos x="26" y="0"/>
              </a:cxn>
              <a:cxn ang="0">
                <a:pos x="13" y="0"/>
              </a:cxn>
              <a:cxn ang="0">
                <a:pos x="0" y="116"/>
              </a:cxn>
            </a:cxnLst>
            <a:rect l="0" t="0" r="r" b="b"/>
            <a:pathLst>
              <a:path w="26" h="116">
                <a:moveTo>
                  <a:pt x="0" y="116"/>
                </a:moveTo>
                <a:lnTo>
                  <a:pt x="13" y="116"/>
                </a:lnTo>
                <a:lnTo>
                  <a:pt x="26" y="0"/>
                </a:lnTo>
                <a:lnTo>
                  <a:pt x="13" y="0"/>
                </a:lnTo>
                <a:lnTo>
                  <a:pt x="0" y="11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7" name="Rectangle 39"/>
          <p:cNvSpPr>
            <a:spLocks noChangeArrowheads="1"/>
          </p:cNvSpPr>
          <p:nvPr/>
        </p:nvSpPr>
        <p:spPr bwMode="auto">
          <a:xfrm>
            <a:off x="2678113" y="2346740"/>
            <a:ext cx="11113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8" name="Rectangle 40"/>
          <p:cNvSpPr>
            <a:spLocks noChangeArrowheads="1"/>
          </p:cNvSpPr>
          <p:nvPr/>
        </p:nvSpPr>
        <p:spPr bwMode="auto">
          <a:xfrm>
            <a:off x="6413500" y="2346740"/>
            <a:ext cx="11113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89" name="Rectangle 41"/>
          <p:cNvSpPr>
            <a:spLocks noChangeArrowheads="1"/>
          </p:cNvSpPr>
          <p:nvPr/>
        </p:nvSpPr>
        <p:spPr bwMode="auto">
          <a:xfrm>
            <a:off x="2689225" y="2346740"/>
            <a:ext cx="3724275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90" name="Rectangle 42"/>
          <p:cNvSpPr>
            <a:spLocks noChangeArrowheads="1"/>
          </p:cNvSpPr>
          <p:nvPr/>
        </p:nvSpPr>
        <p:spPr bwMode="auto">
          <a:xfrm>
            <a:off x="4588957" y="2367377"/>
            <a:ext cx="21640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dirty="0">
                <a:solidFill>
                  <a:srgbClr val="000000"/>
                </a:solidFill>
              </a:rPr>
              <a:t>n</a:t>
            </a:r>
            <a:r>
              <a:rPr lang="en-US" sz="1500" b="1" dirty="0" smtClean="0">
                <a:solidFill>
                  <a:srgbClr val="000000"/>
                </a:solidFill>
                <a:latin typeface="Times New Roman" pitchFamily="18" charset="0"/>
              </a:rPr>
              <a:t>+</a:t>
            </a:r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334891" name="Freeform 43"/>
          <p:cNvSpPr>
            <a:spLocks/>
          </p:cNvSpPr>
          <p:nvPr/>
        </p:nvSpPr>
        <p:spPr bwMode="auto">
          <a:xfrm>
            <a:off x="6567488" y="2141952"/>
            <a:ext cx="11113" cy="9525"/>
          </a:xfrm>
          <a:custGeom>
            <a:avLst/>
            <a:gdLst/>
            <a:ahLst/>
            <a:cxnLst>
              <a:cxn ang="0">
                <a:pos x="7" y="6"/>
              </a:cxn>
              <a:cxn ang="0">
                <a:pos x="7" y="6"/>
              </a:cxn>
              <a:cxn ang="0">
                <a:pos x="0" y="0"/>
              </a:cxn>
              <a:cxn ang="0">
                <a:pos x="0" y="0"/>
              </a:cxn>
              <a:cxn ang="0">
                <a:pos x="7" y="6"/>
              </a:cxn>
            </a:cxnLst>
            <a:rect l="0" t="0" r="r" b="b"/>
            <a:pathLst>
              <a:path w="7" h="6">
                <a:moveTo>
                  <a:pt x="7" y="6"/>
                </a:moveTo>
                <a:lnTo>
                  <a:pt x="7" y="6"/>
                </a:lnTo>
                <a:lnTo>
                  <a:pt x="0" y="0"/>
                </a:lnTo>
                <a:lnTo>
                  <a:pt x="0" y="0"/>
                </a:lnTo>
                <a:lnTo>
                  <a:pt x="7" y="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92" name="Freeform 44"/>
          <p:cNvSpPr>
            <a:spLocks/>
          </p:cNvSpPr>
          <p:nvPr/>
        </p:nvSpPr>
        <p:spPr bwMode="auto">
          <a:xfrm>
            <a:off x="6259513" y="2141952"/>
            <a:ext cx="328613" cy="646113"/>
          </a:xfrm>
          <a:custGeom>
            <a:avLst/>
            <a:gdLst/>
            <a:ahLst/>
            <a:cxnLst>
              <a:cxn ang="0">
                <a:pos x="201" y="6"/>
              </a:cxn>
              <a:cxn ang="0">
                <a:pos x="7" y="272"/>
              </a:cxn>
              <a:cxn ang="0">
                <a:pos x="0" y="272"/>
              </a:cxn>
              <a:cxn ang="0">
                <a:pos x="7" y="265"/>
              </a:cxn>
              <a:cxn ang="0">
                <a:pos x="201" y="401"/>
              </a:cxn>
              <a:cxn ang="0">
                <a:pos x="207" y="401"/>
              </a:cxn>
              <a:cxn ang="0">
                <a:pos x="201" y="407"/>
              </a:cxn>
              <a:cxn ang="0">
                <a:pos x="194" y="407"/>
              </a:cxn>
              <a:cxn ang="0">
                <a:pos x="0" y="272"/>
              </a:cxn>
              <a:cxn ang="0">
                <a:pos x="0" y="272"/>
              </a:cxn>
              <a:cxn ang="0">
                <a:pos x="0" y="265"/>
              </a:cxn>
              <a:cxn ang="0">
                <a:pos x="194" y="0"/>
              </a:cxn>
              <a:cxn ang="0">
                <a:pos x="201" y="6"/>
              </a:cxn>
            </a:cxnLst>
            <a:rect l="0" t="0" r="r" b="b"/>
            <a:pathLst>
              <a:path w="207" h="407">
                <a:moveTo>
                  <a:pt x="201" y="6"/>
                </a:moveTo>
                <a:lnTo>
                  <a:pt x="7" y="272"/>
                </a:lnTo>
                <a:lnTo>
                  <a:pt x="0" y="272"/>
                </a:lnTo>
                <a:lnTo>
                  <a:pt x="7" y="265"/>
                </a:lnTo>
                <a:lnTo>
                  <a:pt x="201" y="401"/>
                </a:lnTo>
                <a:lnTo>
                  <a:pt x="207" y="401"/>
                </a:lnTo>
                <a:lnTo>
                  <a:pt x="201" y="407"/>
                </a:lnTo>
                <a:lnTo>
                  <a:pt x="194" y="407"/>
                </a:lnTo>
                <a:lnTo>
                  <a:pt x="0" y="272"/>
                </a:lnTo>
                <a:lnTo>
                  <a:pt x="0" y="272"/>
                </a:lnTo>
                <a:lnTo>
                  <a:pt x="0" y="265"/>
                </a:lnTo>
                <a:lnTo>
                  <a:pt x="194" y="0"/>
                </a:lnTo>
                <a:lnTo>
                  <a:pt x="201" y="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93" name="Freeform 45"/>
          <p:cNvSpPr>
            <a:spLocks/>
          </p:cNvSpPr>
          <p:nvPr/>
        </p:nvSpPr>
        <p:spPr bwMode="auto">
          <a:xfrm>
            <a:off x="6249988" y="2778540"/>
            <a:ext cx="328613" cy="225425"/>
          </a:xfrm>
          <a:custGeom>
            <a:avLst/>
            <a:gdLst/>
            <a:ahLst/>
            <a:cxnLst>
              <a:cxn ang="0">
                <a:pos x="207" y="6"/>
              </a:cxn>
              <a:cxn ang="0">
                <a:pos x="13" y="142"/>
              </a:cxn>
              <a:cxn ang="0">
                <a:pos x="6" y="142"/>
              </a:cxn>
              <a:cxn ang="0">
                <a:pos x="0" y="136"/>
              </a:cxn>
              <a:cxn ang="0">
                <a:pos x="6" y="136"/>
              </a:cxn>
              <a:cxn ang="0">
                <a:pos x="200" y="0"/>
              </a:cxn>
              <a:cxn ang="0">
                <a:pos x="207" y="6"/>
              </a:cxn>
            </a:cxnLst>
            <a:rect l="0" t="0" r="r" b="b"/>
            <a:pathLst>
              <a:path w="207" h="142">
                <a:moveTo>
                  <a:pt x="207" y="6"/>
                </a:moveTo>
                <a:lnTo>
                  <a:pt x="13" y="142"/>
                </a:lnTo>
                <a:lnTo>
                  <a:pt x="6" y="142"/>
                </a:lnTo>
                <a:lnTo>
                  <a:pt x="0" y="136"/>
                </a:lnTo>
                <a:lnTo>
                  <a:pt x="6" y="136"/>
                </a:lnTo>
                <a:lnTo>
                  <a:pt x="200" y="0"/>
                </a:lnTo>
                <a:lnTo>
                  <a:pt x="207" y="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94" name="Freeform 46"/>
          <p:cNvSpPr>
            <a:spLocks/>
          </p:cNvSpPr>
          <p:nvPr/>
        </p:nvSpPr>
        <p:spPr bwMode="auto">
          <a:xfrm>
            <a:off x="6413500" y="3199227"/>
            <a:ext cx="11113" cy="11113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7" y="0"/>
              </a:cxn>
              <a:cxn ang="0">
                <a:pos x="0" y="7"/>
              </a:cxn>
              <a:cxn ang="0">
                <a:pos x="0" y="7"/>
              </a:cxn>
              <a:cxn ang="0">
                <a:pos x="7" y="0"/>
              </a:cxn>
            </a:cxnLst>
            <a:rect l="0" t="0" r="r" b="b"/>
            <a:pathLst>
              <a:path w="7" h="7">
                <a:moveTo>
                  <a:pt x="7" y="0"/>
                </a:moveTo>
                <a:lnTo>
                  <a:pt x="7" y="0"/>
                </a:lnTo>
                <a:lnTo>
                  <a:pt x="0" y="7"/>
                </a:lnTo>
                <a:lnTo>
                  <a:pt x="0" y="7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95" name="Freeform 47"/>
          <p:cNvSpPr>
            <a:spLocks/>
          </p:cNvSpPr>
          <p:nvPr/>
        </p:nvSpPr>
        <p:spPr bwMode="auto">
          <a:xfrm>
            <a:off x="6259513" y="2994440"/>
            <a:ext cx="165100" cy="21590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0" y="6"/>
              </a:cxn>
              <a:cxn ang="0">
                <a:pos x="97" y="136"/>
              </a:cxn>
              <a:cxn ang="0">
                <a:pos x="104" y="129"/>
              </a:cxn>
              <a:cxn ang="0">
                <a:pos x="7" y="0"/>
              </a:cxn>
            </a:cxnLst>
            <a:rect l="0" t="0" r="r" b="b"/>
            <a:pathLst>
              <a:path w="104" h="136">
                <a:moveTo>
                  <a:pt x="7" y="0"/>
                </a:moveTo>
                <a:lnTo>
                  <a:pt x="0" y="6"/>
                </a:lnTo>
                <a:lnTo>
                  <a:pt x="97" y="136"/>
                </a:lnTo>
                <a:lnTo>
                  <a:pt x="104" y="129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96" name="Freeform 48"/>
          <p:cNvSpPr>
            <a:spLocks/>
          </p:cNvSpPr>
          <p:nvPr/>
        </p:nvSpPr>
        <p:spPr bwMode="auto">
          <a:xfrm>
            <a:off x="3622675" y="2141952"/>
            <a:ext cx="1549400" cy="215900"/>
          </a:xfrm>
          <a:custGeom>
            <a:avLst/>
            <a:gdLst/>
            <a:ahLst/>
            <a:cxnLst>
              <a:cxn ang="0">
                <a:pos x="0" y="136"/>
              </a:cxn>
              <a:cxn ang="0">
                <a:pos x="78" y="0"/>
              </a:cxn>
              <a:cxn ang="0">
                <a:pos x="892" y="0"/>
              </a:cxn>
              <a:cxn ang="0">
                <a:pos x="976" y="136"/>
              </a:cxn>
              <a:cxn ang="0">
                <a:pos x="0" y="136"/>
              </a:cxn>
            </a:cxnLst>
            <a:rect l="0" t="0" r="r" b="b"/>
            <a:pathLst>
              <a:path w="976" h="136">
                <a:moveTo>
                  <a:pt x="0" y="136"/>
                </a:moveTo>
                <a:lnTo>
                  <a:pt x="78" y="0"/>
                </a:lnTo>
                <a:lnTo>
                  <a:pt x="892" y="0"/>
                </a:lnTo>
                <a:lnTo>
                  <a:pt x="976" y="136"/>
                </a:lnTo>
                <a:lnTo>
                  <a:pt x="0" y="136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97" name="Freeform 49"/>
          <p:cNvSpPr>
            <a:spLocks/>
          </p:cNvSpPr>
          <p:nvPr/>
        </p:nvSpPr>
        <p:spPr bwMode="auto">
          <a:xfrm>
            <a:off x="3613150" y="2357852"/>
            <a:ext cx="19050" cy="20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"/>
              </a:cxn>
              <a:cxn ang="0">
                <a:pos x="12" y="13"/>
              </a:cxn>
              <a:cxn ang="0">
                <a:pos x="12" y="6"/>
              </a:cxn>
              <a:cxn ang="0">
                <a:pos x="0" y="0"/>
              </a:cxn>
            </a:cxnLst>
            <a:rect l="0" t="0" r="r" b="b"/>
            <a:pathLst>
              <a:path w="12" h="13">
                <a:moveTo>
                  <a:pt x="0" y="0"/>
                </a:moveTo>
                <a:lnTo>
                  <a:pt x="0" y="6"/>
                </a:lnTo>
                <a:lnTo>
                  <a:pt x="12" y="13"/>
                </a:lnTo>
                <a:lnTo>
                  <a:pt x="12" y="6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98" name="Freeform 50"/>
          <p:cNvSpPr>
            <a:spLocks/>
          </p:cNvSpPr>
          <p:nvPr/>
        </p:nvSpPr>
        <p:spPr bwMode="auto">
          <a:xfrm>
            <a:off x="3613150" y="2130840"/>
            <a:ext cx="142875" cy="236538"/>
          </a:xfrm>
          <a:custGeom>
            <a:avLst/>
            <a:gdLst/>
            <a:ahLst/>
            <a:cxnLst>
              <a:cxn ang="0">
                <a:pos x="0" y="143"/>
              </a:cxn>
              <a:cxn ang="0">
                <a:pos x="77" y="7"/>
              </a:cxn>
              <a:cxn ang="0">
                <a:pos x="84" y="0"/>
              </a:cxn>
              <a:cxn ang="0">
                <a:pos x="84" y="0"/>
              </a:cxn>
              <a:cxn ang="0">
                <a:pos x="90" y="13"/>
              </a:cxn>
              <a:cxn ang="0">
                <a:pos x="12" y="149"/>
              </a:cxn>
              <a:cxn ang="0">
                <a:pos x="0" y="143"/>
              </a:cxn>
            </a:cxnLst>
            <a:rect l="0" t="0" r="r" b="b"/>
            <a:pathLst>
              <a:path w="90" h="149">
                <a:moveTo>
                  <a:pt x="0" y="143"/>
                </a:moveTo>
                <a:lnTo>
                  <a:pt x="77" y="7"/>
                </a:lnTo>
                <a:lnTo>
                  <a:pt x="84" y="0"/>
                </a:lnTo>
                <a:lnTo>
                  <a:pt x="84" y="0"/>
                </a:lnTo>
                <a:lnTo>
                  <a:pt x="90" y="13"/>
                </a:lnTo>
                <a:lnTo>
                  <a:pt x="12" y="149"/>
                </a:lnTo>
                <a:lnTo>
                  <a:pt x="0" y="14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899" name="Freeform 51"/>
          <p:cNvSpPr>
            <a:spLocks/>
          </p:cNvSpPr>
          <p:nvPr/>
        </p:nvSpPr>
        <p:spPr bwMode="auto">
          <a:xfrm>
            <a:off x="3746500" y="2130840"/>
            <a:ext cx="1303338" cy="20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4" y="0"/>
              </a:cxn>
              <a:cxn ang="0">
                <a:pos x="814" y="0"/>
              </a:cxn>
              <a:cxn ang="0">
                <a:pos x="821" y="7"/>
              </a:cxn>
              <a:cxn ang="0">
                <a:pos x="814" y="13"/>
              </a:cxn>
              <a:cxn ang="0">
                <a:pos x="0" y="13"/>
              </a:cxn>
              <a:cxn ang="0">
                <a:pos x="0" y="0"/>
              </a:cxn>
            </a:cxnLst>
            <a:rect l="0" t="0" r="r" b="b"/>
            <a:pathLst>
              <a:path w="821" h="13">
                <a:moveTo>
                  <a:pt x="0" y="0"/>
                </a:moveTo>
                <a:lnTo>
                  <a:pt x="814" y="0"/>
                </a:lnTo>
                <a:lnTo>
                  <a:pt x="814" y="0"/>
                </a:lnTo>
                <a:lnTo>
                  <a:pt x="821" y="7"/>
                </a:lnTo>
                <a:lnTo>
                  <a:pt x="814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0" name="Freeform 52"/>
          <p:cNvSpPr>
            <a:spLocks/>
          </p:cNvSpPr>
          <p:nvPr/>
        </p:nvSpPr>
        <p:spPr bwMode="auto">
          <a:xfrm>
            <a:off x="5162550" y="2357852"/>
            <a:ext cx="20638" cy="20638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13" y="6"/>
              </a:cxn>
              <a:cxn ang="0">
                <a:pos x="0" y="13"/>
              </a:cxn>
              <a:cxn ang="0">
                <a:pos x="0" y="6"/>
              </a:cxn>
              <a:cxn ang="0">
                <a:pos x="13" y="0"/>
              </a:cxn>
            </a:cxnLst>
            <a:rect l="0" t="0" r="r" b="b"/>
            <a:pathLst>
              <a:path w="13" h="13">
                <a:moveTo>
                  <a:pt x="13" y="0"/>
                </a:moveTo>
                <a:lnTo>
                  <a:pt x="13" y="6"/>
                </a:lnTo>
                <a:lnTo>
                  <a:pt x="0" y="13"/>
                </a:lnTo>
                <a:lnTo>
                  <a:pt x="0" y="6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1" name="Freeform 53"/>
          <p:cNvSpPr>
            <a:spLocks/>
          </p:cNvSpPr>
          <p:nvPr/>
        </p:nvSpPr>
        <p:spPr bwMode="auto">
          <a:xfrm>
            <a:off x="5029200" y="2141952"/>
            <a:ext cx="153988" cy="225425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0" y="6"/>
              </a:cxn>
              <a:cxn ang="0">
                <a:pos x="84" y="142"/>
              </a:cxn>
              <a:cxn ang="0">
                <a:pos x="97" y="136"/>
              </a:cxn>
              <a:cxn ang="0">
                <a:pos x="13" y="0"/>
              </a:cxn>
            </a:cxnLst>
            <a:rect l="0" t="0" r="r" b="b"/>
            <a:pathLst>
              <a:path w="97" h="142">
                <a:moveTo>
                  <a:pt x="13" y="0"/>
                </a:moveTo>
                <a:lnTo>
                  <a:pt x="0" y="6"/>
                </a:lnTo>
                <a:lnTo>
                  <a:pt x="84" y="142"/>
                </a:lnTo>
                <a:lnTo>
                  <a:pt x="97" y="136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2" name="Freeform 54"/>
          <p:cNvSpPr>
            <a:spLocks/>
          </p:cNvSpPr>
          <p:nvPr/>
        </p:nvSpPr>
        <p:spPr bwMode="auto">
          <a:xfrm>
            <a:off x="2535238" y="2141952"/>
            <a:ext cx="9525" cy="952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6" y="0"/>
              </a:cxn>
              <a:cxn ang="0">
                <a:pos x="0" y="6"/>
              </a:cxn>
              <a:cxn ang="0">
                <a:pos x="0" y="6"/>
              </a:cxn>
              <a:cxn ang="0">
                <a:pos x="6" y="0"/>
              </a:cxn>
            </a:cxnLst>
            <a:rect l="0" t="0" r="r" b="b"/>
            <a:pathLst>
              <a:path w="6" h="6">
                <a:moveTo>
                  <a:pt x="6" y="0"/>
                </a:moveTo>
                <a:lnTo>
                  <a:pt x="6" y="0"/>
                </a:lnTo>
                <a:lnTo>
                  <a:pt x="0" y="6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3" name="Freeform 55"/>
          <p:cNvSpPr>
            <a:spLocks/>
          </p:cNvSpPr>
          <p:nvPr/>
        </p:nvSpPr>
        <p:spPr bwMode="auto">
          <a:xfrm>
            <a:off x="2524125" y="2141952"/>
            <a:ext cx="328613" cy="646113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207" y="265"/>
              </a:cxn>
              <a:cxn ang="0">
                <a:pos x="207" y="272"/>
              </a:cxn>
              <a:cxn ang="0">
                <a:pos x="207" y="272"/>
              </a:cxn>
              <a:cxn ang="0">
                <a:pos x="13" y="407"/>
              </a:cxn>
              <a:cxn ang="0">
                <a:pos x="7" y="407"/>
              </a:cxn>
              <a:cxn ang="0">
                <a:pos x="0" y="401"/>
              </a:cxn>
              <a:cxn ang="0">
                <a:pos x="7" y="401"/>
              </a:cxn>
              <a:cxn ang="0">
                <a:pos x="201" y="265"/>
              </a:cxn>
              <a:cxn ang="0">
                <a:pos x="207" y="272"/>
              </a:cxn>
              <a:cxn ang="0">
                <a:pos x="201" y="272"/>
              </a:cxn>
              <a:cxn ang="0">
                <a:pos x="7" y="6"/>
              </a:cxn>
              <a:cxn ang="0">
                <a:pos x="13" y="0"/>
              </a:cxn>
            </a:cxnLst>
            <a:rect l="0" t="0" r="r" b="b"/>
            <a:pathLst>
              <a:path w="207" h="407">
                <a:moveTo>
                  <a:pt x="13" y="0"/>
                </a:moveTo>
                <a:lnTo>
                  <a:pt x="207" y="265"/>
                </a:lnTo>
                <a:lnTo>
                  <a:pt x="207" y="272"/>
                </a:lnTo>
                <a:lnTo>
                  <a:pt x="207" y="272"/>
                </a:lnTo>
                <a:lnTo>
                  <a:pt x="13" y="407"/>
                </a:lnTo>
                <a:lnTo>
                  <a:pt x="7" y="407"/>
                </a:lnTo>
                <a:lnTo>
                  <a:pt x="0" y="401"/>
                </a:lnTo>
                <a:lnTo>
                  <a:pt x="7" y="401"/>
                </a:lnTo>
                <a:lnTo>
                  <a:pt x="201" y="265"/>
                </a:lnTo>
                <a:lnTo>
                  <a:pt x="207" y="272"/>
                </a:lnTo>
                <a:lnTo>
                  <a:pt x="201" y="272"/>
                </a:lnTo>
                <a:lnTo>
                  <a:pt x="7" y="6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4" name="Freeform 56"/>
          <p:cNvSpPr>
            <a:spLocks/>
          </p:cNvSpPr>
          <p:nvPr/>
        </p:nvSpPr>
        <p:spPr bwMode="auto">
          <a:xfrm>
            <a:off x="2535238" y="2778540"/>
            <a:ext cx="328613" cy="225425"/>
          </a:xfrm>
          <a:custGeom>
            <a:avLst/>
            <a:gdLst/>
            <a:ahLst/>
            <a:cxnLst>
              <a:cxn ang="0">
                <a:pos x="6" y="0"/>
              </a:cxn>
              <a:cxn ang="0">
                <a:pos x="200" y="136"/>
              </a:cxn>
              <a:cxn ang="0">
                <a:pos x="207" y="136"/>
              </a:cxn>
              <a:cxn ang="0">
                <a:pos x="200" y="142"/>
              </a:cxn>
              <a:cxn ang="0">
                <a:pos x="194" y="142"/>
              </a:cxn>
              <a:cxn ang="0">
                <a:pos x="0" y="6"/>
              </a:cxn>
              <a:cxn ang="0">
                <a:pos x="6" y="0"/>
              </a:cxn>
            </a:cxnLst>
            <a:rect l="0" t="0" r="r" b="b"/>
            <a:pathLst>
              <a:path w="207" h="142">
                <a:moveTo>
                  <a:pt x="6" y="0"/>
                </a:moveTo>
                <a:lnTo>
                  <a:pt x="200" y="136"/>
                </a:lnTo>
                <a:lnTo>
                  <a:pt x="207" y="136"/>
                </a:lnTo>
                <a:lnTo>
                  <a:pt x="200" y="142"/>
                </a:lnTo>
                <a:lnTo>
                  <a:pt x="194" y="142"/>
                </a:lnTo>
                <a:lnTo>
                  <a:pt x="0" y="6"/>
                </a:lnTo>
                <a:lnTo>
                  <a:pt x="6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5" name="Freeform 57"/>
          <p:cNvSpPr>
            <a:spLocks/>
          </p:cNvSpPr>
          <p:nvPr/>
        </p:nvSpPr>
        <p:spPr bwMode="auto">
          <a:xfrm>
            <a:off x="2689225" y="3199227"/>
            <a:ext cx="9525" cy="11113"/>
          </a:xfrm>
          <a:custGeom>
            <a:avLst/>
            <a:gdLst/>
            <a:ahLst/>
            <a:cxnLst>
              <a:cxn ang="0">
                <a:pos x="6" y="7"/>
              </a:cxn>
              <a:cxn ang="0">
                <a:pos x="6" y="7"/>
              </a:cxn>
              <a:cxn ang="0">
                <a:pos x="0" y="0"/>
              </a:cxn>
              <a:cxn ang="0">
                <a:pos x="0" y="0"/>
              </a:cxn>
              <a:cxn ang="0">
                <a:pos x="6" y="7"/>
              </a:cxn>
            </a:cxnLst>
            <a:rect l="0" t="0" r="r" b="b"/>
            <a:pathLst>
              <a:path w="6" h="7">
                <a:moveTo>
                  <a:pt x="6" y="7"/>
                </a:moveTo>
                <a:lnTo>
                  <a:pt x="6" y="7"/>
                </a:lnTo>
                <a:lnTo>
                  <a:pt x="0" y="0"/>
                </a:lnTo>
                <a:lnTo>
                  <a:pt x="0" y="0"/>
                </a:lnTo>
                <a:lnTo>
                  <a:pt x="6" y="7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6" name="Freeform 58"/>
          <p:cNvSpPr>
            <a:spLocks/>
          </p:cNvSpPr>
          <p:nvPr/>
        </p:nvSpPr>
        <p:spPr bwMode="auto">
          <a:xfrm>
            <a:off x="2689225" y="2994440"/>
            <a:ext cx="163513" cy="215900"/>
          </a:xfrm>
          <a:custGeom>
            <a:avLst/>
            <a:gdLst/>
            <a:ahLst/>
            <a:cxnLst>
              <a:cxn ang="0">
                <a:pos x="103" y="6"/>
              </a:cxn>
              <a:cxn ang="0">
                <a:pos x="97" y="0"/>
              </a:cxn>
              <a:cxn ang="0">
                <a:pos x="0" y="129"/>
              </a:cxn>
              <a:cxn ang="0">
                <a:pos x="6" y="136"/>
              </a:cxn>
              <a:cxn ang="0">
                <a:pos x="103" y="6"/>
              </a:cxn>
            </a:cxnLst>
            <a:rect l="0" t="0" r="r" b="b"/>
            <a:pathLst>
              <a:path w="103" h="136">
                <a:moveTo>
                  <a:pt x="103" y="6"/>
                </a:moveTo>
                <a:lnTo>
                  <a:pt x="97" y="0"/>
                </a:lnTo>
                <a:lnTo>
                  <a:pt x="0" y="129"/>
                </a:lnTo>
                <a:lnTo>
                  <a:pt x="6" y="136"/>
                </a:lnTo>
                <a:lnTo>
                  <a:pt x="103" y="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7" name="Freeform 59"/>
          <p:cNvSpPr>
            <a:spLocks/>
          </p:cNvSpPr>
          <p:nvPr/>
        </p:nvSpPr>
        <p:spPr bwMode="auto">
          <a:xfrm>
            <a:off x="2535238" y="2141952"/>
            <a:ext cx="779463" cy="215900"/>
          </a:xfrm>
          <a:custGeom>
            <a:avLst/>
            <a:gdLst/>
            <a:ahLst/>
            <a:cxnLst>
              <a:cxn ang="0">
                <a:pos x="491" y="136"/>
              </a:cxn>
              <a:cxn ang="0">
                <a:pos x="388" y="0"/>
              </a:cxn>
              <a:cxn ang="0">
                <a:pos x="0" y="0"/>
              </a:cxn>
              <a:cxn ang="0">
                <a:pos x="97" y="136"/>
              </a:cxn>
              <a:cxn ang="0">
                <a:pos x="491" y="136"/>
              </a:cxn>
            </a:cxnLst>
            <a:rect l="0" t="0" r="r" b="b"/>
            <a:pathLst>
              <a:path w="491" h="136">
                <a:moveTo>
                  <a:pt x="491" y="136"/>
                </a:moveTo>
                <a:lnTo>
                  <a:pt x="388" y="0"/>
                </a:lnTo>
                <a:lnTo>
                  <a:pt x="0" y="0"/>
                </a:lnTo>
                <a:lnTo>
                  <a:pt x="97" y="136"/>
                </a:lnTo>
                <a:lnTo>
                  <a:pt x="491" y="136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8" name="Freeform 60"/>
          <p:cNvSpPr>
            <a:spLocks/>
          </p:cNvSpPr>
          <p:nvPr/>
        </p:nvSpPr>
        <p:spPr bwMode="auto">
          <a:xfrm>
            <a:off x="2514600" y="2130840"/>
            <a:ext cx="811213" cy="236538"/>
          </a:xfrm>
          <a:custGeom>
            <a:avLst/>
            <a:gdLst/>
            <a:ahLst/>
            <a:cxnLst>
              <a:cxn ang="0">
                <a:pos x="498" y="149"/>
              </a:cxn>
              <a:cxn ang="0">
                <a:pos x="394" y="13"/>
              </a:cxn>
              <a:cxn ang="0">
                <a:pos x="401" y="0"/>
              </a:cxn>
              <a:cxn ang="0">
                <a:pos x="401" y="13"/>
              </a:cxn>
              <a:cxn ang="0">
                <a:pos x="13" y="13"/>
              </a:cxn>
              <a:cxn ang="0">
                <a:pos x="6" y="13"/>
              </a:cxn>
              <a:cxn ang="0">
                <a:pos x="19" y="7"/>
              </a:cxn>
              <a:cxn ang="0">
                <a:pos x="116" y="143"/>
              </a:cxn>
              <a:cxn ang="0">
                <a:pos x="110" y="149"/>
              </a:cxn>
              <a:cxn ang="0">
                <a:pos x="103" y="149"/>
              </a:cxn>
              <a:cxn ang="0">
                <a:pos x="103" y="149"/>
              </a:cxn>
              <a:cxn ang="0">
                <a:pos x="6" y="13"/>
              </a:cxn>
              <a:cxn ang="0">
                <a:pos x="0" y="0"/>
              </a:cxn>
              <a:cxn ang="0">
                <a:pos x="13" y="0"/>
              </a:cxn>
              <a:cxn ang="0">
                <a:pos x="401" y="0"/>
              </a:cxn>
              <a:cxn ang="0">
                <a:pos x="401" y="0"/>
              </a:cxn>
              <a:cxn ang="0">
                <a:pos x="407" y="7"/>
              </a:cxn>
              <a:cxn ang="0">
                <a:pos x="511" y="143"/>
              </a:cxn>
              <a:cxn ang="0">
                <a:pos x="498" y="149"/>
              </a:cxn>
            </a:cxnLst>
            <a:rect l="0" t="0" r="r" b="b"/>
            <a:pathLst>
              <a:path w="511" h="149">
                <a:moveTo>
                  <a:pt x="498" y="149"/>
                </a:moveTo>
                <a:lnTo>
                  <a:pt x="394" y="13"/>
                </a:lnTo>
                <a:lnTo>
                  <a:pt x="401" y="0"/>
                </a:lnTo>
                <a:lnTo>
                  <a:pt x="401" y="13"/>
                </a:lnTo>
                <a:lnTo>
                  <a:pt x="13" y="13"/>
                </a:lnTo>
                <a:lnTo>
                  <a:pt x="6" y="13"/>
                </a:lnTo>
                <a:lnTo>
                  <a:pt x="19" y="7"/>
                </a:lnTo>
                <a:lnTo>
                  <a:pt x="116" y="143"/>
                </a:lnTo>
                <a:lnTo>
                  <a:pt x="110" y="149"/>
                </a:lnTo>
                <a:lnTo>
                  <a:pt x="103" y="149"/>
                </a:lnTo>
                <a:lnTo>
                  <a:pt x="103" y="149"/>
                </a:lnTo>
                <a:lnTo>
                  <a:pt x="6" y="13"/>
                </a:lnTo>
                <a:lnTo>
                  <a:pt x="0" y="0"/>
                </a:lnTo>
                <a:lnTo>
                  <a:pt x="13" y="0"/>
                </a:lnTo>
                <a:lnTo>
                  <a:pt x="401" y="0"/>
                </a:lnTo>
                <a:lnTo>
                  <a:pt x="401" y="0"/>
                </a:lnTo>
                <a:lnTo>
                  <a:pt x="407" y="7"/>
                </a:lnTo>
                <a:lnTo>
                  <a:pt x="511" y="143"/>
                </a:lnTo>
                <a:lnTo>
                  <a:pt x="498" y="149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09" name="Freeform 61"/>
          <p:cNvSpPr>
            <a:spLocks/>
          </p:cNvSpPr>
          <p:nvPr/>
        </p:nvSpPr>
        <p:spPr bwMode="auto">
          <a:xfrm>
            <a:off x="2689225" y="2346740"/>
            <a:ext cx="646113" cy="206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94" y="0"/>
              </a:cxn>
              <a:cxn ang="0">
                <a:pos x="401" y="7"/>
              </a:cxn>
              <a:cxn ang="0">
                <a:pos x="407" y="13"/>
              </a:cxn>
              <a:cxn ang="0">
                <a:pos x="394" y="13"/>
              </a:cxn>
              <a:cxn ang="0">
                <a:pos x="0" y="13"/>
              </a:cxn>
              <a:cxn ang="0">
                <a:pos x="0" y="0"/>
              </a:cxn>
            </a:cxnLst>
            <a:rect l="0" t="0" r="r" b="b"/>
            <a:pathLst>
              <a:path w="407" h="13">
                <a:moveTo>
                  <a:pt x="0" y="0"/>
                </a:moveTo>
                <a:lnTo>
                  <a:pt x="394" y="0"/>
                </a:lnTo>
                <a:lnTo>
                  <a:pt x="401" y="7"/>
                </a:lnTo>
                <a:lnTo>
                  <a:pt x="407" y="13"/>
                </a:lnTo>
                <a:lnTo>
                  <a:pt x="394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0" name="Freeform 62"/>
          <p:cNvSpPr>
            <a:spLocks/>
          </p:cNvSpPr>
          <p:nvPr/>
        </p:nvSpPr>
        <p:spPr bwMode="auto">
          <a:xfrm>
            <a:off x="5480050" y="2141952"/>
            <a:ext cx="1087438" cy="215900"/>
          </a:xfrm>
          <a:custGeom>
            <a:avLst/>
            <a:gdLst/>
            <a:ahLst/>
            <a:cxnLst>
              <a:cxn ang="0">
                <a:pos x="685" y="0"/>
              </a:cxn>
              <a:cxn ang="0">
                <a:pos x="97" y="0"/>
              </a:cxn>
              <a:cxn ang="0">
                <a:pos x="0" y="136"/>
              </a:cxn>
              <a:cxn ang="0">
                <a:pos x="588" y="136"/>
              </a:cxn>
              <a:cxn ang="0">
                <a:pos x="685" y="0"/>
              </a:cxn>
            </a:cxnLst>
            <a:rect l="0" t="0" r="r" b="b"/>
            <a:pathLst>
              <a:path w="685" h="136">
                <a:moveTo>
                  <a:pt x="685" y="0"/>
                </a:moveTo>
                <a:lnTo>
                  <a:pt x="97" y="0"/>
                </a:lnTo>
                <a:lnTo>
                  <a:pt x="0" y="136"/>
                </a:lnTo>
                <a:lnTo>
                  <a:pt x="588" y="136"/>
                </a:lnTo>
                <a:lnTo>
                  <a:pt x="685" y="0"/>
                </a:lnTo>
                <a:close/>
              </a:path>
            </a:pathLst>
          </a:custGeom>
          <a:blipFill dpi="0" rotWithShape="0">
            <a:blip r:embed="rId8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1" name="Freeform 63"/>
          <p:cNvSpPr>
            <a:spLocks/>
          </p:cNvSpPr>
          <p:nvPr/>
        </p:nvSpPr>
        <p:spPr bwMode="auto">
          <a:xfrm>
            <a:off x="5459413" y="2130840"/>
            <a:ext cx="1108075" cy="236538"/>
          </a:xfrm>
          <a:custGeom>
            <a:avLst/>
            <a:gdLst/>
            <a:ahLst/>
            <a:cxnLst>
              <a:cxn ang="0">
                <a:pos x="698" y="13"/>
              </a:cxn>
              <a:cxn ang="0">
                <a:pos x="110" y="13"/>
              </a:cxn>
              <a:cxn ang="0">
                <a:pos x="104" y="7"/>
              </a:cxn>
              <a:cxn ang="0">
                <a:pos x="117" y="13"/>
              </a:cxn>
              <a:cxn ang="0">
                <a:pos x="20" y="149"/>
              </a:cxn>
              <a:cxn ang="0">
                <a:pos x="13" y="149"/>
              </a:cxn>
              <a:cxn ang="0">
                <a:pos x="13" y="136"/>
              </a:cxn>
              <a:cxn ang="0">
                <a:pos x="601" y="136"/>
              </a:cxn>
              <a:cxn ang="0">
                <a:pos x="608" y="149"/>
              </a:cxn>
              <a:cxn ang="0">
                <a:pos x="608" y="149"/>
              </a:cxn>
              <a:cxn ang="0">
                <a:pos x="601" y="149"/>
              </a:cxn>
              <a:cxn ang="0">
                <a:pos x="13" y="149"/>
              </a:cxn>
              <a:cxn ang="0">
                <a:pos x="0" y="149"/>
              </a:cxn>
              <a:cxn ang="0">
                <a:pos x="7" y="143"/>
              </a:cxn>
              <a:cxn ang="0">
                <a:pos x="104" y="7"/>
              </a:cxn>
              <a:cxn ang="0">
                <a:pos x="110" y="0"/>
              </a:cxn>
              <a:cxn ang="0">
                <a:pos x="110" y="0"/>
              </a:cxn>
              <a:cxn ang="0">
                <a:pos x="698" y="0"/>
              </a:cxn>
              <a:cxn ang="0">
                <a:pos x="698" y="13"/>
              </a:cxn>
            </a:cxnLst>
            <a:rect l="0" t="0" r="r" b="b"/>
            <a:pathLst>
              <a:path w="698" h="149">
                <a:moveTo>
                  <a:pt x="698" y="13"/>
                </a:moveTo>
                <a:lnTo>
                  <a:pt x="110" y="13"/>
                </a:lnTo>
                <a:lnTo>
                  <a:pt x="104" y="7"/>
                </a:lnTo>
                <a:lnTo>
                  <a:pt x="117" y="13"/>
                </a:lnTo>
                <a:lnTo>
                  <a:pt x="20" y="149"/>
                </a:lnTo>
                <a:lnTo>
                  <a:pt x="13" y="149"/>
                </a:lnTo>
                <a:lnTo>
                  <a:pt x="13" y="136"/>
                </a:lnTo>
                <a:lnTo>
                  <a:pt x="601" y="136"/>
                </a:lnTo>
                <a:lnTo>
                  <a:pt x="608" y="149"/>
                </a:lnTo>
                <a:lnTo>
                  <a:pt x="608" y="149"/>
                </a:lnTo>
                <a:lnTo>
                  <a:pt x="601" y="149"/>
                </a:lnTo>
                <a:lnTo>
                  <a:pt x="13" y="149"/>
                </a:lnTo>
                <a:lnTo>
                  <a:pt x="0" y="149"/>
                </a:lnTo>
                <a:lnTo>
                  <a:pt x="7" y="143"/>
                </a:lnTo>
                <a:lnTo>
                  <a:pt x="104" y="7"/>
                </a:lnTo>
                <a:lnTo>
                  <a:pt x="110" y="0"/>
                </a:lnTo>
                <a:lnTo>
                  <a:pt x="110" y="0"/>
                </a:lnTo>
                <a:lnTo>
                  <a:pt x="698" y="0"/>
                </a:lnTo>
                <a:lnTo>
                  <a:pt x="698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2" name="Freeform 64"/>
          <p:cNvSpPr>
            <a:spLocks/>
          </p:cNvSpPr>
          <p:nvPr/>
        </p:nvSpPr>
        <p:spPr bwMode="auto">
          <a:xfrm>
            <a:off x="6403975" y="2130840"/>
            <a:ext cx="184150" cy="236538"/>
          </a:xfrm>
          <a:custGeom>
            <a:avLst/>
            <a:gdLst/>
            <a:ahLst/>
            <a:cxnLst>
              <a:cxn ang="0">
                <a:pos x="0" y="143"/>
              </a:cxn>
              <a:cxn ang="0">
                <a:pos x="97" y="7"/>
              </a:cxn>
              <a:cxn ang="0">
                <a:pos x="103" y="0"/>
              </a:cxn>
              <a:cxn ang="0">
                <a:pos x="116" y="0"/>
              </a:cxn>
              <a:cxn ang="0">
                <a:pos x="110" y="13"/>
              </a:cxn>
              <a:cxn ang="0">
                <a:pos x="13" y="149"/>
              </a:cxn>
              <a:cxn ang="0">
                <a:pos x="0" y="143"/>
              </a:cxn>
            </a:cxnLst>
            <a:rect l="0" t="0" r="r" b="b"/>
            <a:pathLst>
              <a:path w="116" h="149">
                <a:moveTo>
                  <a:pt x="0" y="143"/>
                </a:moveTo>
                <a:lnTo>
                  <a:pt x="97" y="7"/>
                </a:lnTo>
                <a:lnTo>
                  <a:pt x="103" y="0"/>
                </a:lnTo>
                <a:lnTo>
                  <a:pt x="116" y="0"/>
                </a:lnTo>
                <a:lnTo>
                  <a:pt x="110" y="13"/>
                </a:lnTo>
                <a:lnTo>
                  <a:pt x="13" y="149"/>
                </a:lnTo>
                <a:lnTo>
                  <a:pt x="0" y="14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3" name="Freeform 65"/>
          <p:cNvSpPr>
            <a:spLocks/>
          </p:cNvSpPr>
          <p:nvPr/>
        </p:nvSpPr>
        <p:spPr bwMode="auto">
          <a:xfrm>
            <a:off x="4864100" y="1937165"/>
            <a:ext cx="923925" cy="420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9"/>
              </a:cxn>
              <a:cxn ang="0">
                <a:pos x="97" y="129"/>
              </a:cxn>
              <a:cxn ang="0">
                <a:pos x="194" y="265"/>
              </a:cxn>
              <a:cxn ang="0">
                <a:pos x="388" y="265"/>
              </a:cxn>
              <a:cxn ang="0">
                <a:pos x="485" y="129"/>
              </a:cxn>
              <a:cxn ang="0">
                <a:pos x="582" y="129"/>
              </a:cxn>
              <a:cxn ang="0">
                <a:pos x="582" y="0"/>
              </a:cxn>
              <a:cxn ang="0">
                <a:pos x="0" y="0"/>
              </a:cxn>
            </a:cxnLst>
            <a:rect l="0" t="0" r="r" b="b"/>
            <a:pathLst>
              <a:path w="582" h="265">
                <a:moveTo>
                  <a:pt x="0" y="0"/>
                </a:moveTo>
                <a:lnTo>
                  <a:pt x="0" y="129"/>
                </a:lnTo>
                <a:lnTo>
                  <a:pt x="97" y="129"/>
                </a:lnTo>
                <a:lnTo>
                  <a:pt x="194" y="265"/>
                </a:lnTo>
                <a:lnTo>
                  <a:pt x="388" y="265"/>
                </a:lnTo>
                <a:lnTo>
                  <a:pt x="485" y="129"/>
                </a:lnTo>
                <a:lnTo>
                  <a:pt x="582" y="129"/>
                </a:lnTo>
                <a:lnTo>
                  <a:pt x="582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4" name="Rectangle 66"/>
          <p:cNvSpPr>
            <a:spLocks noChangeArrowheads="1"/>
          </p:cNvSpPr>
          <p:nvPr/>
        </p:nvSpPr>
        <p:spPr bwMode="auto">
          <a:xfrm>
            <a:off x="4854575" y="1937165"/>
            <a:ext cx="20638" cy="214313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5" name="Freeform 67"/>
          <p:cNvSpPr>
            <a:spLocks/>
          </p:cNvSpPr>
          <p:nvPr/>
        </p:nvSpPr>
        <p:spPr bwMode="auto">
          <a:xfrm>
            <a:off x="4864100" y="2130840"/>
            <a:ext cx="781050" cy="236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7" y="0"/>
              </a:cxn>
              <a:cxn ang="0">
                <a:pos x="97" y="0"/>
              </a:cxn>
              <a:cxn ang="0">
                <a:pos x="104" y="7"/>
              </a:cxn>
              <a:cxn ang="0">
                <a:pos x="201" y="143"/>
              </a:cxn>
              <a:cxn ang="0">
                <a:pos x="194" y="149"/>
              </a:cxn>
              <a:cxn ang="0">
                <a:pos x="194" y="136"/>
              </a:cxn>
              <a:cxn ang="0">
                <a:pos x="388" y="136"/>
              </a:cxn>
              <a:cxn ang="0">
                <a:pos x="395" y="149"/>
              </a:cxn>
              <a:cxn ang="0">
                <a:pos x="382" y="143"/>
              </a:cxn>
              <a:cxn ang="0">
                <a:pos x="479" y="7"/>
              </a:cxn>
              <a:cxn ang="0">
                <a:pos x="485" y="0"/>
              </a:cxn>
              <a:cxn ang="0">
                <a:pos x="485" y="0"/>
              </a:cxn>
              <a:cxn ang="0">
                <a:pos x="492" y="13"/>
              </a:cxn>
              <a:cxn ang="0">
                <a:pos x="395" y="149"/>
              </a:cxn>
              <a:cxn ang="0">
                <a:pos x="395" y="149"/>
              </a:cxn>
              <a:cxn ang="0">
                <a:pos x="388" y="149"/>
              </a:cxn>
              <a:cxn ang="0">
                <a:pos x="194" y="149"/>
              </a:cxn>
              <a:cxn ang="0">
                <a:pos x="188" y="149"/>
              </a:cxn>
              <a:cxn ang="0">
                <a:pos x="188" y="149"/>
              </a:cxn>
              <a:cxn ang="0">
                <a:pos x="91" y="13"/>
              </a:cxn>
              <a:cxn ang="0">
                <a:pos x="104" y="7"/>
              </a:cxn>
              <a:cxn ang="0">
                <a:pos x="97" y="13"/>
              </a:cxn>
              <a:cxn ang="0">
                <a:pos x="0" y="13"/>
              </a:cxn>
              <a:cxn ang="0">
                <a:pos x="0" y="0"/>
              </a:cxn>
            </a:cxnLst>
            <a:rect l="0" t="0" r="r" b="b"/>
            <a:pathLst>
              <a:path w="492" h="149">
                <a:moveTo>
                  <a:pt x="0" y="0"/>
                </a:moveTo>
                <a:lnTo>
                  <a:pt x="97" y="0"/>
                </a:lnTo>
                <a:lnTo>
                  <a:pt x="97" y="0"/>
                </a:lnTo>
                <a:lnTo>
                  <a:pt x="104" y="7"/>
                </a:lnTo>
                <a:lnTo>
                  <a:pt x="201" y="143"/>
                </a:lnTo>
                <a:lnTo>
                  <a:pt x="194" y="149"/>
                </a:lnTo>
                <a:lnTo>
                  <a:pt x="194" y="136"/>
                </a:lnTo>
                <a:lnTo>
                  <a:pt x="388" y="136"/>
                </a:lnTo>
                <a:lnTo>
                  <a:pt x="395" y="149"/>
                </a:lnTo>
                <a:lnTo>
                  <a:pt x="382" y="143"/>
                </a:lnTo>
                <a:lnTo>
                  <a:pt x="479" y="7"/>
                </a:lnTo>
                <a:lnTo>
                  <a:pt x="485" y="0"/>
                </a:lnTo>
                <a:lnTo>
                  <a:pt x="485" y="0"/>
                </a:lnTo>
                <a:lnTo>
                  <a:pt x="492" y="13"/>
                </a:lnTo>
                <a:lnTo>
                  <a:pt x="395" y="149"/>
                </a:lnTo>
                <a:lnTo>
                  <a:pt x="395" y="149"/>
                </a:lnTo>
                <a:lnTo>
                  <a:pt x="388" y="149"/>
                </a:lnTo>
                <a:lnTo>
                  <a:pt x="194" y="149"/>
                </a:lnTo>
                <a:lnTo>
                  <a:pt x="188" y="149"/>
                </a:lnTo>
                <a:lnTo>
                  <a:pt x="188" y="149"/>
                </a:lnTo>
                <a:lnTo>
                  <a:pt x="91" y="13"/>
                </a:lnTo>
                <a:lnTo>
                  <a:pt x="104" y="7"/>
                </a:lnTo>
                <a:lnTo>
                  <a:pt x="97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6" name="Rectangle 68"/>
          <p:cNvSpPr>
            <a:spLocks noChangeArrowheads="1"/>
          </p:cNvSpPr>
          <p:nvPr/>
        </p:nvSpPr>
        <p:spPr bwMode="auto">
          <a:xfrm>
            <a:off x="5634038" y="2130840"/>
            <a:ext cx="165100" cy="20638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7" name="Rectangle 69"/>
          <p:cNvSpPr>
            <a:spLocks noChangeArrowheads="1"/>
          </p:cNvSpPr>
          <p:nvPr/>
        </p:nvSpPr>
        <p:spPr bwMode="auto">
          <a:xfrm>
            <a:off x="5778500" y="1926052"/>
            <a:ext cx="20638" cy="215900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8" name="Rectangle 70"/>
          <p:cNvSpPr>
            <a:spLocks noChangeArrowheads="1"/>
          </p:cNvSpPr>
          <p:nvPr/>
        </p:nvSpPr>
        <p:spPr bwMode="auto">
          <a:xfrm>
            <a:off x="4854575" y="1926052"/>
            <a:ext cx="933450" cy="20638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19" name="Freeform 71"/>
          <p:cNvSpPr>
            <a:spLocks/>
          </p:cNvSpPr>
          <p:nvPr/>
        </p:nvSpPr>
        <p:spPr bwMode="auto">
          <a:xfrm>
            <a:off x="2997200" y="1937165"/>
            <a:ext cx="933450" cy="4206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129"/>
              </a:cxn>
              <a:cxn ang="0">
                <a:pos x="97" y="129"/>
              </a:cxn>
              <a:cxn ang="0">
                <a:pos x="200" y="265"/>
              </a:cxn>
              <a:cxn ang="0">
                <a:pos x="394" y="265"/>
              </a:cxn>
              <a:cxn ang="0">
                <a:pos x="491" y="129"/>
              </a:cxn>
              <a:cxn ang="0">
                <a:pos x="588" y="129"/>
              </a:cxn>
              <a:cxn ang="0">
                <a:pos x="588" y="0"/>
              </a:cxn>
              <a:cxn ang="0">
                <a:pos x="0" y="0"/>
              </a:cxn>
            </a:cxnLst>
            <a:rect l="0" t="0" r="r" b="b"/>
            <a:pathLst>
              <a:path w="588" h="265">
                <a:moveTo>
                  <a:pt x="0" y="0"/>
                </a:moveTo>
                <a:lnTo>
                  <a:pt x="0" y="129"/>
                </a:lnTo>
                <a:lnTo>
                  <a:pt x="97" y="129"/>
                </a:lnTo>
                <a:lnTo>
                  <a:pt x="200" y="265"/>
                </a:lnTo>
                <a:lnTo>
                  <a:pt x="394" y="265"/>
                </a:lnTo>
                <a:lnTo>
                  <a:pt x="491" y="129"/>
                </a:lnTo>
                <a:lnTo>
                  <a:pt x="588" y="129"/>
                </a:lnTo>
                <a:lnTo>
                  <a:pt x="588" y="0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20" name="Rectangle 72"/>
          <p:cNvSpPr>
            <a:spLocks noChangeArrowheads="1"/>
          </p:cNvSpPr>
          <p:nvPr/>
        </p:nvSpPr>
        <p:spPr bwMode="auto">
          <a:xfrm>
            <a:off x="2986088" y="1937165"/>
            <a:ext cx="20638" cy="214313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21" name="Freeform 73"/>
          <p:cNvSpPr>
            <a:spLocks/>
          </p:cNvSpPr>
          <p:nvPr/>
        </p:nvSpPr>
        <p:spPr bwMode="auto">
          <a:xfrm>
            <a:off x="2997200" y="2130840"/>
            <a:ext cx="788988" cy="2365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7" y="0"/>
              </a:cxn>
              <a:cxn ang="0">
                <a:pos x="97" y="0"/>
              </a:cxn>
              <a:cxn ang="0">
                <a:pos x="103" y="7"/>
              </a:cxn>
              <a:cxn ang="0">
                <a:pos x="207" y="143"/>
              </a:cxn>
              <a:cxn ang="0">
                <a:pos x="200" y="149"/>
              </a:cxn>
              <a:cxn ang="0">
                <a:pos x="200" y="136"/>
              </a:cxn>
              <a:cxn ang="0">
                <a:pos x="394" y="136"/>
              </a:cxn>
              <a:cxn ang="0">
                <a:pos x="400" y="149"/>
              </a:cxn>
              <a:cxn ang="0">
                <a:pos x="388" y="143"/>
              </a:cxn>
              <a:cxn ang="0">
                <a:pos x="484" y="7"/>
              </a:cxn>
              <a:cxn ang="0">
                <a:pos x="491" y="0"/>
              </a:cxn>
              <a:cxn ang="0">
                <a:pos x="491" y="0"/>
              </a:cxn>
              <a:cxn ang="0">
                <a:pos x="497" y="13"/>
              </a:cxn>
              <a:cxn ang="0">
                <a:pos x="400" y="149"/>
              </a:cxn>
              <a:cxn ang="0">
                <a:pos x="400" y="149"/>
              </a:cxn>
              <a:cxn ang="0">
                <a:pos x="394" y="149"/>
              </a:cxn>
              <a:cxn ang="0">
                <a:pos x="200" y="149"/>
              </a:cxn>
              <a:cxn ang="0">
                <a:pos x="194" y="149"/>
              </a:cxn>
              <a:cxn ang="0">
                <a:pos x="194" y="149"/>
              </a:cxn>
              <a:cxn ang="0">
                <a:pos x="90" y="13"/>
              </a:cxn>
              <a:cxn ang="0">
                <a:pos x="103" y="7"/>
              </a:cxn>
              <a:cxn ang="0">
                <a:pos x="97" y="13"/>
              </a:cxn>
              <a:cxn ang="0">
                <a:pos x="0" y="13"/>
              </a:cxn>
              <a:cxn ang="0">
                <a:pos x="0" y="0"/>
              </a:cxn>
            </a:cxnLst>
            <a:rect l="0" t="0" r="r" b="b"/>
            <a:pathLst>
              <a:path w="497" h="149">
                <a:moveTo>
                  <a:pt x="0" y="0"/>
                </a:moveTo>
                <a:lnTo>
                  <a:pt x="97" y="0"/>
                </a:lnTo>
                <a:lnTo>
                  <a:pt x="97" y="0"/>
                </a:lnTo>
                <a:lnTo>
                  <a:pt x="103" y="7"/>
                </a:lnTo>
                <a:lnTo>
                  <a:pt x="207" y="143"/>
                </a:lnTo>
                <a:lnTo>
                  <a:pt x="200" y="149"/>
                </a:lnTo>
                <a:lnTo>
                  <a:pt x="200" y="136"/>
                </a:lnTo>
                <a:lnTo>
                  <a:pt x="394" y="136"/>
                </a:lnTo>
                <a:lnTo>
                  <a:pt x="400" y="149"/>
                </a:lnTo>
                <a:lnTo>
                  <a:pt x="388" y="143"/>
                </a:lnTo>
                <a:lnTo>
                  <a:pt x="484" y="7"/>
                </a:lnTo>
                <a:lnTo>
                  <a:pt x="491" y="0"/>
                </a:lnTo>
                <a:lnTo>
                  <a:pt x="491" y="0"/>
                </a:lnTo>
                <a:lnTo>
                  <a:pt x="497" y="13"/>
                </a:lnTo>
                <a:lnTo>
                  <a:pt x="400" y="149"/>
                </a:lnTo>
                <a:lnTo>
                  <a:pt x="400" y="149"/>
                </a:lnTo>
                <a:lnTo>
                  <a:pt x="394" y="149"/>
                </a:lnTo>
                <a:lnTo>
                  <a:pt x="200" y="149"/>
                </a:lnTo>
                <a:lnTo>
                  <a:pt x="194" y="149"/>
                </a:lnTo>
                <a:lnTo>
                  <a:pt x="194" y="149"/>
                </a:lnTo>
                <a:lnTo>
                  <a:pt x="90" y="13"/>
                </a:lnTo>
                <a:lnTo>
                  <a:pt x="103" y="7"/>
                </a:lnTo>
                <a:lnTo>
                  <a:pt x="97" y="13"/>
                </a:lnTo>
                <a:lnTo>
                  <a:pt x="0" y="13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22" name="Rectangle 74"/>
          <p:cNvSpPr>
            <a:spLocks noChangeArrowheads="1"/>
          </p:cNvSpPr>
          <p:nvPr/>
        </p:nvSpPr>
        <p:spPr bwMode="auto">
          <a:xfrm>
            <a:off x="3776663" y="2130840"/>
            <a:ext cx="163513" cy="20638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23" name="Rectangle 75"/>
          <p:cNvSpPr>
            <a:spLocks noChangeArrowheads="1"/>
          </p:cNvSpPr>
          <p:nvPr/>
        </p:nvSpPr>
        <p:spPr bwMode="auto">
          <a:xfrm>
            <a:off x="3919538" y="1926052"/>
            <a:ext cx="20638" cy="215900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24" name="Rectangle 76"/>
          <p:cNvSpPr>
            <a:spLocks noChangeArrowheads="1"/>
          </p:cNvSpPr>
          <p:nvPr/>
        </p:nvSpPr>
        <p:spPr bwMode="auto">
          <a:xfrm>
            <a:off x="2986088" y="1926052"/>
            <a:ext cx="944563" cy="20638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25" name="Rectangle 77"/>
          <p:cNvSpPr>
            <a:spLocks noChangeArrowheads="1"/>
          </p:cNvSpPr>
          <p:nvPr/>
        </p:nvSpPr>
        <p:spPr bwMode="auto">
          <a:xfrm>
            <a:off x="3392409" y="2392612"/>
            <a:ext cx="216406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dirty="0">
                <a:solidFill>
                  <a:srgbClr val="000000"/>
                </a:solidFill>
              </a:rPr>
              <a:t>p</a:t>
            </a:r>
            <a:r>
              <a:rPr lang="en-US" sz="1500" b="1" dirty="0" smtClean="0">
                <a:solidFill>
                  <a:srgbClr val="000000"/>
                </a:solidFill>
                <a:latin typeface="Times New Roman" pitchFamily="18" charset="0"/>
              </a:rPr>
              <a:t>+</a:t>
            </a:r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334926" name="Rectangle 78"/>
          <p:cNvSpPr>
            <a:spLocks noChangeArrowheads="1"/>
          </p:cNvSpPr>
          <p:nvPr/>
        </p:nvSpPr>
        <p:spPr bwMode="auto">
          <a:xfrm>
            <a:off x="5316538" y="1710152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27" name="Rectangle 79"/>
          <p:cNvSpPr>
            <a:spLocks noChangeArrowheads="1"/>
          </p:cNvSpPr>
          <p:nvPr/>
        </p:nvSpPr>
        <p:spPr bwMode="auto">
          <a:xfrm>
            <a:off x="5316538" y="1772065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28" name="Rectangle 80"/>
          <p:cNvSpPr>
            <a:spLocks noChangeArrowheads="1"/>
          </p:cNvSpPr>
          <p:nvPr/>
        </p:nvSpPr>
        <p:spPr bwMode="auto">
          <a:xfrm>
            <a:off x="5316538" y="1721265"/>
            <a:ext cx="20638" cy="508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29" name="Rectangle 81"/>
          <p:cNvSpPr>
            <a:spLocks noChangeArrowheads="1"/>
          </p:cNvSpPr>
          <p:nvPr/>
        </p:nvSpPr>
        <p:spPr bwMode="auto">
          <a:xfrm>
            <a:off x="5316538" y="1843502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0" name="Rectangle 82"/>
          <p:cNvSpPr>
            <a:spLocks noChangeArrowheads="1"/>
          </p:cNvSpPr>
          <p:nvPr/>
        </p:nvSpPr>
        <p:spPr bwMode="auto">
          <a:xfrm>
            <a:off x="5316538" y="1864140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1" name="Rectangle 83"/>
          <p:cNvSpPr>
            <a:spLocks noChangeArrowheads="1"/>
          </p:cNvSpPr>
          <p:nvPr/>
        </p:nvSpPr>
        <p:spPr bwMode="auto">
          <a:xfrm>
            <a:off x="5316538" y="1854615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2" name="Rectangle 84"/>
          <p:cNvSpPr>
            <a:spLocks noChangeArrowheads="1"/>
          </p:cNvSpPr>
          <p:nvPr/>
        </p:nvSpPr>
        <p:spPr bwMode="auto">
          <a:xfrm>
            <a:off x="5316538" y="1926052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3" name="Rectangle 85"/>
          <p:cNvSpPr>
            <a:spLocks noChangeArrowheads="1"/>
          </p:cNvSpPr>
          <p:nvPr/>
        </p:nvSpPr>
        <p:spPr bwMode="auto">
          <a:xfrm>
            <a:off x="5316538" y="2038765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4" name="Rectangle 86"/>
          <p:cNvSpPr>
            <a:spLocks noChangeArrowheads="1"/>
          </p:cNvSpPr>
          <p:nvPr/>
        </p:nvSpPr>
        <p:spPr bwMode="auto">
          <a:xfrm>
            <a:off x="5316538" y="1937165"/>
            <a:ext cx="20638" cy="1016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5" name="Rectangle 87"/>
          <p:cNvSpPr>
            <a:spLocks noChangeArrowheads="1"/>
          </p:cNvSpPr>
          <p:nvPr/>
        </p:nvSpPr>
        <p:spPr bwMode="auto">
          <a:xfrm>
            <a:off x="5316538" y="2111790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6" name="Rectangle 88"/>
          <p:cNvSpPr>
            <a:spLocks noChangeArrowheads="1"/>
          </p:cNvSpPr>
          <p:nvPr/>
        </p:nvSpPr>
        <p:spPr bwMode="auto">
          <a:xfrm>
            <a:off x="5316538" y="2130840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7" name="Rectangle 89"/>
          <p:cNvSpPr>
            <a:spLocks noChangeArrowheads="1"/>
          </p:cNvSpPr>
          <p:nvPr/>
        </p:nvSpPr>
        <p:spPr bwMode="auto">
          <a:xfrm>
            <a:off x="5316538" y="2121315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8" name="Rectangle 90"/>
          <p:cNvSpPr>
            <a:spLocks noChangeArrowheads="1"/>
          </p:cNvSpPr>
          <p:nvPr/>
        </p:nvSpPr>
        <p:spPr bwMode="auto">
          <a:xfrm>
            <a:off x="5316538" y="2192752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39" name="Rectangle 91"/>
          <p:cNvSpPr>
            <a:spLocks noChangeArrowheads="1"/>
          </p:cNvSpPr>
          <p:nvPr/>
        </p:nvSpPr>
        <p:spPr bwMode="auto">
          <a:xfrm>
            <a:off x="5316538" y="2295940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0" name="Rectangle 92"/>
          <p:cNvSpPr>
            <a:spLocks noChangeArrowheads="1"/>
          </p:cNvSpPr>
          <p:nvPr/>
        </p:nvSpPr>
        <p:spPr bwMode="auto">
          <a:xfrm>
            <a:off x="5316538" y="2203865"/>
            <a:ext cx="20638" cy="9207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1" name="Rectangle 93"/>
          <p:cNvSpPr>
            <a:spLocks noChangeArrowheads="1"/>
          </p:cNvSpPr>
          <p:nvPr/>
        </p:nvSpPr>
        <p:spPr bwMode="auto">
          <a:xfrm>
            <a:off x="5316538" y="2367377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2" name="Rectangle 94"/>
          <p:cNvSpPr>
            <a:spLocks noChangeArrowheads="1"/>
          </p:cNvSpPr>
          <p:nvPr/>
        </p:nvSpPr>
        <p:spPr bwMode="auto">
          <a:xfrm>
            <a:off x="5316538" y="2388015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3" name="Rectangle 95"/>
          <p:cNvSpPr>
            <a:spLocks noChangeArrowheads="1"/>
          </p:cNvSpPr>
          <p:nvPr/>
        </p:nvSpPr>
        <p:spPr bwMode="auto">
          <a:xfrm>
            <a:off x="5316538" y="2378490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4" name="Rectangle 96"/>
          <p:cNvSpPr>
            <a:spLocks noChangeArrowheads="1"/>
          </p:cNvSpPr>
          <p:nvPr/>
        </p:nvSpPr>
        <p:spPr bwMode="auto">
          <a:xfrm>
            <a:off x="5316538" y="2449927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5" name="Rectangle 97"/>
          <p:cNvSpPr>
            <a:spLocks noChangeArrowheads="1"/>
          </p:cNvSpPr>
          <p:nvPr/>
        </p:nvSpPr>
        <p:spPr bwMode="auto">
          <a:xfrm>
            <a:off x="5316538" y="2562640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6" name="Rectangle 98"/>
          <p:cNvSpPr>
            <a:spLocks noChangeArrowheads="1"/>
          </p:cNvSpPr>
          <p:nvPr/>
        </p:nvSpPr>
        <p:spPr bwMode="auto">
          <a:xfrm>
            <a:off x="5316538" y="2459452"/>
            <a:ext cx="20638" cy="10318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7" name="Rectangle 99"/>
          <p:cNvSpPr>
            <a:spLocks noChangeArrowheads="1"/>
          </p:cNvSpPr>
          <p:nvPr/>
        </p:nvSpPr>
        <p:spPr bwMode="auto">
          <a:xfrm>
            <a:off x="5316538" y="2634077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8" name="Rectangle 100"/>
          <p:cNvSpPr>
            <a:spLocks noChangeArrowheads="1"/>
          </p:cNvSpPr>
          <p:nvPr/>
        </p:nvSpPr>
        <p:spPr bwMode="auto">
          <a:xfrm>
            <a:off x="5316538" y="2654715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49" name="Rectangle 101"/>
          <p:cNvSpPr>
            <a:spLocks noChangeArrowheads="1"/>
          </p:cNvSpPr>
          <p:nvPr/>
        </p:nvSpPr>
        <p:spPr bwMode="auto">
          <a:xfrm>
            <a:off x="5316538" y="2645190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0" name="Rectangle 102"/>
          <p:cNvSpPr>
            <a:spLocks noChangeArrowheads="1"/>
          </p:cNvSpPr>
          <p:nvPr/>
        </p:nvSpPr>
        <p:spPr bwMode="auto">
          <a:xfrm>
            <a:off x="5316538" y="2716627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1" name="Rectangle 103"/>
          <p:cNvSpPr>
            <a:spLocks noChangeArrowheads="1"/>
          </p:cNvSpPr>
          <p:nvPr/>
        </p:nvSpPr>
        <p:spPr bwMode="auto">
          <a:xfrm>
            <a:off x="5316538" y="2829340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2" name="Rectangle 104"/>
          <p:cNvSpPr>
            <a:spLocks noChangeArrowheads="1"/>
          </p:cNvSpPr>
          <p:nvPr/>
        </p:nvSpPr>
        <p:spPr bwMode="auto">
          <a:xfrm>
            <a:off x="5316538" y="2727740"/>
            <a:ext cx="20638" cy="1016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3" name="Rectangle 105"/>
          <p:cNvSpPr>
            <a:spLocks noChangeArrowheads="1"/>
          </p:cNvSpPr>
          <p:nvPr/>
        </p:nvSpPr>
        <p:spPr bwMode="auto">
          <a:xfrm>
            <a:off x="5316538" y="2902365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4" name="Rectangle 106"/>
          <p:cNvSpPr>
            <a:spLocks noChangeArrowheads="1"/>
          </p:cNvSpPr>
          <p:nvPr/>
        </p:nvSpPr>
        <p:spPr bwMode="auto">
          <a:xfrm>
            <a:off x="5316538" y="2921415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5" name="Rectangle 107"/>
          <p:cNvSpPr>
            <a:spLocks noChangeArrowheads="1"/>
          </p:cNvSpPr>
          <p:nvPr/>
        </p:nvSpPr>
        <p:spPr bwMode="auto">
          <a:xfrm>
            <a:off x="5316538" y="2911890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6" name="Rectangle 108"/>
          <p:cNvSpPr>
            <a:spLocks noChangeArrowheads="1"/>
          </p:cNvSpPr>
          <p:nvPr/>
        </p:nvSpPr>
        <p:spPr bwMode="auto">
          <a:xfrm>
            <a:off x="5316538" y="2983327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7" name="Rectangle 109"/>
          <p:cNvSpPr>
            <a:spLocks noChangeArrowheads="1"/>
          </p:cNvSpPr>
          <p:nvPr/>
        </p:nvSpPr>
        <p:spPr bwMode="auto">
          <a:xfrm>
            <a:off x="5316538" y="3096040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8" name="Rectangle 110"/>
          <p:cNvSpPr>
            <a:spLocks noChangeArrowheads="1"/>
          </p:cNvSpPr>
          <p:nvPr/>
        </p:nvSpPr>
        <p:spPr bwMode="auto">
          <a:xfrm>
            <a:off x="5316538" y="2994440"/>
            <a:ext cx="20638" cy="1016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59" name="Rectangle 111"/>
          <p:cNvSpPr>
            <a:spLocks noChangeArrowheads="1"/>
          </p:cNvSpPr>
          <p:nvPr/>
        </p:nvSpPr>
        <p:spPr bwMode="auto">
          <a:xfrm>
            <a:off x="5316538" y="3169065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60" name="Rectangle 112"/>
          <p:cNvSpPr>
            <a:spLocks noChangeArrowheads="1"/>
          </p:cNvSpPr>
          <p:nvPr/>
        </p:nvSpPr>
        <p:spPr bwMode="auto">
          <a:xfrm>
            <a:off x="5316538" y="3189702"/>
            <a:ext cx="20638" cy="9525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61" name="Rectangle 113"/>
          <p:cNvSpPr>
            <a:spLocks noChangeArrowheads="1"/>
          </p:cNvSpPr>
          <p:nvPr/>
        </p:nvSpPr>
        <p:spPr bwMode="auto">
          <a:xfrm>
            <a:off x="5316538" y="3178590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62" name="Rectangle 114"/>
          <p:cNvSpPr>
            <a:spLocks noChangeArrowheads="1"/>
          </p:cNvSpPr>
          <p:nvPr/>
        </p:nvSpPr>
        <p:spPr bwMode="auto">
          <a:xfrm>
            <a:off x="5316538" y="3250027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63" name="Rectangle 115"/>
          <p:cNvSpPr>
            <a:spLocks noChangeArrowheads="1"/>
          </p:cNvSpPr>
          <p:nvPr/>
        </p:nvSpPr>
        <p:spPr bwMode="auto">
          <a:xfrm>
            <a:off x="5316538" y="3311940"/>
            <a:ext cx="20638" cy="11113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64" name="Rectangle 116"/>
          <p:cNvSpPr>
            <a:spLocks noChangeArrowheads="1"/>
          </p:cNvSpPr>
          <p:nvPr/>
        </p:nvSpPr>
        <p:spPr bwMode="auto">
          <a:xfrm>
            <a:off x="5316538" y="3261140"/>
            <a:ext cx="20638" cy="50800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65" name="Rectangle 117"/>
          <p:cNvSpPr>
            <a:spLocks noChangeArrowheads="1"/>
          </p:cNvSpPr>
          <p:nvPr/>
        </p:nvSpPr>
        <p:spPr bwMode="auto">
          <a:xfrm>
            <a:off x="3314700" y="1659352"/>
            <a:ext cx="115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334966" name="Rectangle 118"/>
          <p:cNvSpPr>
            <a:spLocks noChangeArrowheads="1"/>
          </p:cNvSpPr>
          <p:nvPr/>
        </p:nvSpPr>
        <p:spPr bwMode="auto">
          <a:xfrm>
            <a:off x="5480050" y="1659352"/>
            <a:ext cx="115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334967" name="Freeform 119"/>
          <p:cNvSpPr>
            <a:spLocks/>
          </p:cNvSpPr>
          <p:nvPr/>
        </p:nvSpPr>
        <p:spPr bwMode="auto">
          <a:xfrm>
            <a:off x="6137275" y="2172115"/>
            <a:ext cx="20638" cy="20638"/>
          </a:xfrm>
          <a:custGeom>
            <a:avLst/>
            <a:gdLst/>
            <a:ahLst/>
            <a:cxnLst>
              <a:cxn ang="0">
                <a:pos x="6" y="13"/>
              </a:cxn>
              <a:cxn ang="0">
                <a:pos x="6" y="13"/>
              </a:cxn>
              <a:cxn ang="0">
                <a:pos x="13" y="13"/>
              </a:cxn>
              <a:cxn ang="0">
                <a:pos x="13" y="7"/>
              </a:cxn>
              <a:cxn ang="0">
                <a:pos x="13" y="0"/>
              </a:cxn>
              <a:cxn ang="0">
                <a:pos x="6" y="0"/>
              </a:cxn>
              <a:cxn ang="0">
                <a:pos x="0" y="7"/>
              </a:cxn>
              <a:cxn ang="0">
                <a:pos x="0" y="7"/>
              </a:cxn>
              <a:cxn ang="0">
                <a:pos x="6" y="13"/>
              </a:cxn>
            </a:cxnLst>
            <a:rect l="0" t="0" r="r" b="b"/>
            <a:pathLst>
              <a:path w="13" h="13">
                <a:moveTo>
                  <a:pt x="6" y="13"/>
                </a:moveTo>
                <a:lnTo>
                  <a:pt x="6" y="13"/>
                </a:lnTo>
                <a:lnTo>
                  <a:pt x="13" y="13"/>
                </a:lnTo>
                <a:lnTo>
                  <a:pt x="13" y="7"/>
                </a:lnTo>
                <a:lnTo>
                  <a:pt x="13" y="0"/>
                </a:lnTo>
                <a:lnTo>
                  <a:pt x="6" y="0"/>
                </a:lnTo>
                <a:lnTo>
                  <a:pt x="0" y="7"/>
                </a:lnTo>
                <a:lnTo>
                  <a:pt x="0" y="7"/>
                </a:lnTo>
                <a:lnTo>
                  <a:pt x="6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68" name="Freeform 120"/>
          <p:cNvSpPr>
            <a:spLocks/>
          </p:cNvSpPr>
          <p:nvPr/>
        </p:nvSpPr>
        <p:spPr bwMode="auto">
          <a:xfrm>
            <a:off x="6096000" y="2151477"/>
            <a:ext cx="92075" cy="114300"/>
          </a:xfrm>
          <a:custGeom>
            <a:avLst/>
            <a:gdLst/>
            <a:ahLst/>
            <a:cxnLst>
              <a:cxn ang="0">
                <a:pos x="32" y="26"/>
              </a:cxn>
              <a:cxn ang="0">
                <a:pos x="52" y="39"/>
              </a:cxn>
              <a:cxn ang="0">
                <a:pos x="58" y="39"/>
              </a:cxn>
              <a:cxn ang="0">
                <a:pos x="45" y="46"/>
              </a:cxn>
              <a:cxn ang="0">
                <a:pos x="0" y="65"/>
              </a:cxn>
              <a:cxn ang="0">
                <a:pos x="0" y="72"/>
              </a:cxn>
              <a:cxn ang="0">
                <a:pos x="0" y="52"/>
              </a:cxn>
              <a:cxn ang="0">
                <a:pos x="6" y="0"/>
              </a:cxn>
              <a:cxn ang="0">
                <a:pos x="6" y="0"/>
              </a:cxn>
              <a:cxn ang="0">
                <a:pos x="13" y="7"/>
              </a:cxn>
              <a:cxn ang="0">
                <a:pos x="13" y="7"/>
              </a:cxn>
              <a:cxn ang="0">
                <a:pos x="6" y="59"/>
              </a:cxn>
              <a:cxn ang="0">
                <a:pos x="0" y="52"/>
              </a:cxn>
              <a:cxn ang="0">
                <a:pos x="0" y="52"/>
              </a:cxn>
              <a:cxn ang="0">
                <a:pos x="45" y="33"/>
              </a:cxn>
              <a:cxn ang="0">
                <a:pos x="45" y="46"/>
              </a:cxn>
              <a:cxn ang="0">
                <a:pos x="45" y="46"/>
              </a:cxn>
              <a:cxn ang="0">
                <a:pos x="26" y="33"/>
              </a:cxn>
              <a:cxn ang="0">
                <a:pos x="32" y="26"/>
              </a:cxn>
            </a:cxnLst>
            <a:rect l="0" t="0" r="r" b="b"/>
            <a:pathLst>
              <a:path w="58" h="72">
                <a:moveTo>
                  <a:pt x="32" y="26"/>
                </a:moveTo>
                <a:lnTo>
                  <a:pt x="52" y="39"/>
                </a:lnTo>
                <a:lnTo>
                  <a:pt x="58" y="39"/>
                </a:lnTo>
                <a:lnTo>
                  <a:pt x="45" y="46"/>
                </a:lnTo>
                <a:lnTo>
                  <a:pt x="0" y="65"/>
                </a:lnTo>
                <a:lnTo>
                  <a:pt x="0" y="72"/>
                </a:lnTo>
                <a:lnTo>
                  <a:pt x="0" y="52"/>
                </a:lnTo>
                <a:lnTo>
                  <a:pt x="6" y="0"/>
                </a:lnTo>
                <a:lnTo>
                  <a:pt x="6" y="0"/>
                </a:lnTo>
                <a:lnTo>
                  <a:pt x="13" y="7"/>
                </a:lnTo>
                <a:lnTo>
                  <a:pt x="13" y="7"/>
                </a:lnTo>
                <a:lnTo>
                  <a:pt x="6" y="59"/>
                </a:lnTo>
                <a:lnTo>
                  <a:pt x="0" y="52"/>
                </a:lnTo>
                <a:lnTo>
                  <a:pt x="0" y="52"/>
                </a:lnTo>
                <a:lnTo>
                  <a:pt x="45" y="33"/>
                </a:lnTo>
                <a:lnTo>
                  <a:pt x="45" y="46"/>
                </a:lnTo>
                <a:lnTo>
                  <a:pt x="45" y="46"/>
                </a:lnTo>
                <a:lnTo>
                  <a:pt x="26" y="33"/>
                </a:lnTo>
                <a:lnTo>
                  <a:pt x="32" y="2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69" name="Freeform 121"/>
          <p:cNvSpPr>
            <a:spLocks/>
          </p:cNvSpPr>
          <p:nvPr/>
        </p:nvSpPr>
        <p:spPr bwMode="auto">
          <a:xfrm>
            <a:off x="6105525" y="2162590"/>
            <a:ext cx="41275" cy="412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26" y="19"/>
              </a:cxn>
              <a:cxn ang="0">
                <a:pos x="20" y="26"/>
              </a:cxn>
              <a:cxn ang="0">
                <a:pos x="20" y="26"/>
              </a:cxn>
              <a:cxn ang="0">
                <a:pos x="20" y="26"/>
              </a:cxn>
              <a:cxn ang="0">
                <a:pos x="0" y="6"/>
              </a:cxn>
              <a:cxn ang="0">
                <a:pos x="7" y="0"/>
              </a:cxn>
            </a:cxnLst>
            <a:rect l="0" t="0" r="r" b="b"/>
            <a:pathLst>
              <a:path w="26" h="26">
                <a:moveTo>
                  <a:pt x="7" y="0"/>
                </a:moveTo>
                <a:lnTo>
                  <a:pt x="26" y="19"/>
                </a:lnTo>
                <a:lnTo>
                  <a:pt x="20" y="26"/>
                </a:lnTo>
                <a:lnTo>
                  <a:pt x="20" y="26"/>
                </a:lnTo>
                <a:lnTo>
                  <a:pt x="20" y="26"/>
                </a:lnTo>
                <a:lnTo>
                  <a:pt x="0" y="6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70" name="Freeform 122"/>
          <p:cNvSpPr>
            <a:spLocks/>
          </p:cNvSpPr>
          <p:nvPr/>
        </p:nvSpPr>
        <p:spPr bwMode="auto">
          <a:xfrm>
            <a:off x="6105525" y="2162590"/>
            <a:ext cx="73025" cy="82550"/>
          </a:xfrm>
          <a:custGeom>
            <a:avLst/>
            <a:gdLst/>
            <a:ahLst/>
            <a:cxnLst>
              <a:cxn ang="0">
                <a:pos x="26" y="19"/>
              </a:cxn>
              <a:cxn ang="0">
                <a:pos x="46" y="32"/>
              </a:cxn>
              <a:cxn ang="0">
                <a:pos x="0" y="52"/>
              </a:cxn>
              <a:cxn ang="0">
                <a:pos x="7" y="0"/>
              </a:cxn>
              <a:cxn ang="0">
                <a:pos x="26" y="19"/>
              </a:cxn>
            </a:cxnLst>
            <a:rect l="0" t="0" r="r" b="b"/>
            <a:pathLst>
              <a:path w="46" h="52">
                <a:moveTo>
                  <a:pt x="26" y="19"/>
                </a:moveTo>
                <a:lnTo>
                  <a:pt x="46" y="32"/>
                </a:lnTo>
                <a:lnTo>
                  <a:pt x="0" y="52"/>
                </a:lnTo>
                <a:lnTo>
                  <a:pt x="7" y="0"/>
                </a:lnTo>
                <a:lnTo>
                  <a:pt x="26" y="19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71" name="Freeform 123"/>
          <p:cNvSpPr>
            <a:spLocks/>
          </p:cNvSpPr>
          <p:nvPr/>
        </p:nvSpPr>
        <p:spPr bwMode="auto">
          <a:xfrm>
            <a:off x="6249988" y="2029240"/>
            <a:ext cx="20638" cy="20638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13" y="6"/>
              </a:cxn>
              <a:cxn ang="0">
                <a:pos x="0" y="0"/>
              </a:cxn>
              <a:cxn ang="0">
                <a:pos x="0" y="6"/>
              </a:cxn>
              <a:cxn ang="0">
                <a:pos x="13" y="13"/>
              </a:cxn>
            </a:cxnLst>
            <a:rect l="0" t="0" r="r" b="b"/>
            <a:pathLst>
              <a:path w="13" h="13">
                <a:moveTo>
                  <a:pt x="13" y="13"/>
                </a:moveTo>
                <a:lnTo>
                  <a:pt x="13" y="6"/>
                </a:lnTo>
                <a:lnTo>
                  <a:pt x="0" y="0"/>
                </a:lnTo>
                <a:lnTo>
                  <a:pt x="0" y="6"/>
                </a:lnTo>
                <a:lnTo>
                  <a:pt x="13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72" name="Freeform 124"/>
          <p:cNvSpPr>
            <a:spLocks/>
          </p:cNvSpPr>
          <p:nvPr/>
        </p:nvSpPr>
        <p:spPr bwMode="auto">
          <a:xfrm>
            <a:off x="6137275" y="2183227"/>
            <a:ext cx="20638" cy="20638"/>
          </a:xfrm>
          <a:custGeom>
            <a:avLst/>
            <a:gdLst/>
            <a:ahLst/>
            <a:cxnLst>
              <a:cxn ang="0">
                <a:pos x="13" y="6"/>
              </a:cxn>
              <a:cxn ang="0">
                <a:pos x="13" y="13"/>
              </a:cxn>
              <a:cxn ang="0">
                <a:pos x="0" y="6"/>
              </a:cxn>
              <a:cxn ang="0">
                <a:pos x="0" y="0"/>
              </a:cxn>
              <a:cxn ang="0">
                <a:pos x="13" y="6"/>
              </a:cxn>
            </a:cxnLst>
            <a:rect l="0" t="0" r="r" b="b"/>
            <a:pathLst>
              <a:path w="13" h="13">
                <a:moveTo>
                  <a:pt x="13" y="6"/>
                </a:moveTo>
                <a:lnTo>
                  <a:pt x="13" y="13"/>
                </a:lnTo>
                <a:lnTo>
                  <a:pt x="0" y="6"/>
                </a:lnTo>
                <a:lnTo>
                  <a:pt x="0" y="0"/>
                </a:lnTo>
                <a:lnTo>
                  <a:pt x="13" y="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73" name="Freeform 125"/>
          <p:cNvSpPr>
            <a:spLocks/>
          </p:cNvSpPr>
          <p:nvPr/>
        </p:nvSpPr>
        <p:spPr bwMode="auto">
          <a:xfrm>
            <a:off x="6137275" y="2038765"/>
            <a:ext cx="133350" cy="153988"/>
          </a:xfrm>
          <a:custGeom>
            <a:avLst/>
            <a:gdLst/>
            <a:ahLst/>
            <a:cxnLst>
              <a:cxn ang="0">
                <a:pos x="84" y="7"/>
              </a:cxn>
              <a:cxn ang="0">
                <a:pos x="71" y="0"/>
              </a:cxn>
              <a:cxn ang="0">
                <a:pos x="0" y="91"/>
              </a:cxn>
              <a:cxn ang="0">
                <a:pos x="13" y="97"/>
              </a:cxn>
              <a:cxn ang="0">
                <a:pos x="84" y="7"/>
              </a:cxn>
            </a:cxnLst>
            <a:rect l="0" t="0" r="r" b="b"/>
            <a:pathLst>
              <a:path w="84" h="97">
                <a:moveTo>
                  <a:pt x="84" y="7"/>
                </a:moveTo>
                <a:lnTo>
                  <a:pt x="71" y="0"/>
                </a:lnTo>
                <a:lnTo>
                  <a:pt x="0" y="91"/>
                </a:lnTo>
                <a:lnTo>
                  <a:pt x="13" y="97"/>
                </a:lnTo>
                <a:lnTo>
                  <a:pt x="84" y="7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74" name="Rectangle 126"/>
          <p:cNvSpPr>
            <a:spLocks noChangeArrowheads="1"/>
          </p:cNvSpPr>
          <p:nvPr/>
        </p:nvSpPr>
        <p:spPr bwMode="auto">
          <a:xfrm>
            <a:off x="6259513" y="1762540"/>
            <a:ext cx="29686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SiO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334975" name="Rectangle 127"/>
          <p:cNvSpPr>
            <a:spLocks noChangeArrowheads="1"/>
          </p:cNvSpPr>
          <p:nvPr/>
        </p:nvSpPr>
        <p:spPr bwMode="auto">
          <a:xfrm>
            <a:off x="6546850" y="1843502"/>
            <a:ext cx="69850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100" i="0">
                <a:solidFill>
                  <a:srgbClr val="000000"/>
                </a:solidFill>
                <a:latin typeface="Times New Roman" pitchFamily="18" charset="0"/>
              </a:rPr>
              <a:t>2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334976" name="Rectangle 128"/>
          <p:cNvSpPr>
            <a:spLocks noChangeArrowheads="1"/>
          </p:cNvSpPr>
          <p:nvPr/>
        </p:nvSpPr>
        <p:spPr bwMode="auto">
          <a:xfrm>
            <a:off x="4268788" y="1700627"/>
            <a:ext cx="190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Al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334977" name="Freeform 129"/>
          <p:cNvSpPr>
            <a:spLocks/>
          </p:cNvSpPr>
          <p:nvPr/>
        </p:nvSpPr>
        <p:spPr bwMode="auto">
          <a:xfrm>
            <a:off x="3981450" y="1895890"/>
            <a:ext cx="20638" cy="20638"/>
          </a:xfrm>
          <a:custGeom>
            <a:avLst/>
            <a:gdLst/>
            <a:ahLst/>
            <a:cxnLst>
              <a:cxn ang="0">
                <a:pos x="0" y="6"/>
              </a:cxn>
              <a:cxn ang="0">
                <a:pos x="0" y="13"/>
              </a:cxn>
              <a:cxn ang="0">
                <a:pos x="7" y="13"/>
              </a:cxn>
              <a:cxn ang="0">
                <a:pos x="13" y="6"/>
              </a:cxn>
              <a:cxn ang="0">
                <a:pos x="13" y="0"/>
              </a:cxn>
              <a:cxn ang="0">
                <a:pos x="7" y="0"/>
              </a:cxn>
              <a:cxn ang="0">
                <a:pos x="0" y="0"/>
              </a:cxn>
              <a:cxn ang="0">
                <a:pos x="0" y="0"/>
              </a:cxn>
              <a:cxn ang="0">
                <a:pos x="0" y="6"/>
              </a:cxn>
            </a:cxnLst>
            <a:rect l="0" t="0" r="r" b="b"/>
            <a:pathLst>
              <a:path w="13" h="13">
                <a:moveTo>
                  <a:pt x="0" y="6"/>
                </a:moveTo>
                <a:lnTo>
                  <a:pt x="0" y="13"/>
                </a:lnTo>
                <a:lnTo>
                  <a:pt x="7" y="13"/>
                </a:lnTo>
                <a:lnTo>
                  <a:pt x="13" y="6"/>
                </a:lnTo>
                <a:lnTo>
                  <a:pt x="13" y="0"/>
                </a:lnTo>
                <a:lnTo>
                  <a:pt x="7" y="0"/>
                </a:lnTo>
                <a:lnTo>
                  <a:pt x="0" y="0"/>
                </a:lnTo>
                <a:lnTo>
                  <a:pt x="0" y="0"/>
                </a:lnTo>
                <a:lnTo>
                  <a:pt x="0" y="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78" name="Freeform 130"/>
          <p:cNvSpPr>
            <a:spLocks/>
          </p:cNvSpPr>
          <p:nvPr/>
        </p:nvSpPr>
        <p:spPr bwMode="auto">
          <a:xfrm>
            <a:off x="3910013" y="1843502"/>
            <a:ext cx="82550" cy="93663"/>
          </a:xfrm>
          <a:custGeom>
            <a:avLst/>
            <a:gdLst/>
            <a:ahLst/>
            <a:cxnLst>
              <a:cxn ang="0">
                <a:pos x="45" y="39"/>
              </a:cxn>
              <a:cxn ang="0">
                <a:pos x="52" y="59"/>
              </a:cxn>
              <a:cxn ang="0">
                <a:pos x="52" y="59"/>
              </a:cxn>
              <a:cxn ang="0">
                <a:pos x="52" y="59"/>
              </a:cxn>
              <a:cxn ang="0">
                <a:pos x="6" y="52"/>
              </a:cxn>
              <a:cxn ang="0">
                <a:pos x="0" y="46"/>
              </a:cxn>
              <a:cxn ang="0">
                <a:pos x="0" y="46"/>
              </a:cxn>
              <a:cxn ang="0">
                <a:pos x="32" y="7"/>
              </a:cxn>
              <a:cxn ang="0">
                <a:pos x="32" y="0"/>
              </a:cxn>
              <a:cxn ang="0">
                <a:pos x="39" y="13"/>
              </a:cxn>
              <a:cxn ang="0">
                <a:pos x="39" y="13"/>
              </a:cxn>
              <a:cxn ang="0">
                <a:pos x="6" y="52"/>
              </a:cxn>
              <a:cxn ang="0">
                <a:pos x="0" y="46"/>
              </a:cxn>
              <a:cxn ang="0">
                <a:pos x="6" y="46"/>
              </a:cxn>
              <a:cxn ang="0">
                <a:pos x="52" y="52"/>
              </a:cxn>
              <a:cxn ang="0">
                <a:pos x="52" y="59"/>
              </a:cxn>
              <a:cxn ang="0">
                <a:pos x="45" y="59"/>
              </a:cxn>
              <a:cxn ang="0">
                <a:pos x="39" y="39"/>
              </a:cxn>
              <a:cxn ang="0">
                <a:pos x="45" y="39"/>
              </a:cxn>
            </a:cxnLst>
            <a:rect l="0" t="0" r="r" b="b"/>
            <a:pathLst>
              <a:path w="52" h="59">
                <a:moveTo>
                  <a:pt x="45" y="39"/>
                </a:moveTo>
                <a:lnTo>
                  <a:pt x="52" y="59"/>
                </a:lnTo>
                <a:lnTo>
                  <a:pt x="52" y="59"/>
                </a:lnTo>
                <a:lnTo>
                  <a:pt x="52" y="59"/>
                </a:lnTo>
                <a:lnTo>
                  <a:pt x="6" y="52"/>
                </a:lnTo>
                <a:lnTo>
                  <a:pt x="0" y="46"/>
                </a:lnTo>
                <a:lnTo>
                  <a:pt x="0" y="46"/>
                </a:lnTo>
                <a:lnTo>
                  <a:pt x="32" y="7"/>
                </a:lnTo>
                <a:lnTo>
                  <a:pt x="32" y="0"/>
                </a:lnTo>
                <a:lnTo>
                  <a:pt x="39" y="13"/>
                </a:lnTo>
                <a:lnTo>
                  <a:pt x="39" y="13"/>
                </a:lnTo>
                <a:lnTo>
                  <a:pt x="6" y="52"/>
                </a:lnTo>
                <a:lnTo>
                  <a:pt x="0" y="46"/>
                </a:lnTo>
                <a:lnTo>
                  <a:pt x="6" y="46"/>
                </a:lnTo>
                <a:lnTo>
                  <a:pt x="52" y="52"/>
                </a:lnTo>
                <a:lnTo>
                  <a:pt x="52" y="59"/>
                </a:lnTo>
                <a:lnTo>
                  <a:pt x="45" y="59"/>
                </a:lnTo>
                <a:lnTo>
                  <a:pt x="39" y="39"/>
                </a:lnTo>
                <a:lnTo>
                  <a:pt x="45" y="39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79" name="Freeform 131"/>
          <p:cNvSpPr>
            <a:spLocks/>
          </p:cNvSpPr>
          <p:nvPr/>
        </p:nvSpPr>
        <p:spPr bwMode="auto">
          <a:xfrm>
            <a:off x="3960813" y="1864140"/>
            <a:ext cx="20638" cy="41275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3" y="26"/>
              </a:cxn>
              <a:cxn ang="0">
                <a:pos x="7" y="26"/>
              </a:cxn>
              <a:cxn ang="0">
                <a:pos x="7" y="26"/>
              </a:cxn>
              <a:cxn ang="0">
                <a:pos x="7" y="26"/>
              </a:cxn>
              <a:cxn ang="0">
                <a:pos x="0" y="0"/>
              </a:cxn>
              <a:cxn ang="0">
                <a:pos x="7" y="0"/>
              </a:cxn>
            </a:cxnLst>
            <a:rect l="0" t="0" r="r" b="b"/>
            <a:pathLst>
              <a:path w="13" h="26">
                <a:moveTo>
                  <a:pt x="7" y="0"/>
                </a:moveTo>
                <a:lnTo>
                  <a:pt x="13" y="26"/>
                </a:lnTo>
                <a:lnTo>
                  <a:pt x="7" y="26"/>
                </a:lnTo>
                <a:lnTo>
                  <a:pt x="7" y="26"/>
                </a:lnTo>
                <a:lnTo>
                  <a:pt x="7" y="26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0" name="Freeform 132"/>
          <p:cNvSpPr>
            <a:spLocks/>
          </p:cNvSpPr>
          <p:nvPr/>
        </p:nvSpPr>
        <p:spPr bwMode="auto">
          <a:xfrm>
            <a:off x="3919538" y="1864140"/>
            <a:ext cx="73025" cy="73025"/>
          </a:xfrm>
          <a:custGeom>
            <a:avLst/>
            <a:gdLst/>
            <a:ahLst/>
            <a:cxnLst>
              <a:cxn ang="0">
                <a:pos x="39" y="26"/>
              </a:cxn>
              <a:cxn ang="0">
                <a:pos x="46" y="46"/>
              </a:cxn>
              <a:cxn ang="0">
                <a:pos x="0" y="39"/>
              </a:cxn>
              <a:cxn ang="0">
                <a:pos x="33" y="0"/>
              </a:cxn>
              <a:cxn ang="0">
                <a:pos x="39" y="26"/>
              </a:cxn>
            </a:cxnLst>
            <a:rect l="0" t="0" r="r" b="b"/>
            <a:pathLst>
              <a:path w="46" h="46">
                <a:moveTo>
                  <a:pt x="39" y="26"/>
                </a:moveTo>
                <a:lnTo>
                  <a:pt x="46" y="46"/>
                </a:lnTo>
                <a:lnTo>
                  <a:pt x="0" y="39"/>
                </a:lnTo>
                <a:lnTo>
                  <a:pt x="33" y="0"/>
                </a:lnTo>
                <a:lnTo>
                  <a:pt x="39" y="2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1" name="Freeform 133"/>
          <p:cNvSpPr>
            <a:spLocks/>
          </p:cNvSpPr>
          <p:nvPr/>
        </p:nvSpPr>
        <p:spPr bwMode="auto">
          <a:xfrm>
            <a:off x="4227513" y="1822865"/>
            <a:ext cx="20638" cy="20638"/>
          </a:xfrm>
          <a:custGeom>
            <a:avLst/>
            <a:gdLst/>
            <a:ahLst/>
            <a:cxnLst>
              <a:cxn ang="0">
                <a:pos x="7" y="13"/>
              </a:cxn>
              <a:cxn ang="0">
                <a:pos x="13" y="13"/>
              </a:cxn>
              <a:cxn ang="0">
                <a:pos x="7" y="0"/>
              </a:cxn>
              <a:cxn ang="0">
                <a:pos x="0" y="0"/>
              </a:cxn>
              <a:cxn ang="0">
                <a:pos x="7" y="13"/>
              </a:cxn>
            </a:cxnLst>
            <a:rect l="0" t="0" r="r" b="b"/>
            <a:pathLst>
              <a:path w="13" h="13">
                <a:moveTo>
                  <a:pt x="7" y="13"/>
                </a:moveTo>
                <a:lnTo>
                  <a:pt x="13" y="13"/>
                </a:lnTo>
                <a:lnTo>
                  <a:pt x="7" y="0"/>
                </a:lnTo>
                <a:lnTo>
                  <a:pt x="0" y="0"/>
                </a:lnTo>
                <a:lnTo>
                  <a:pt x="7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2" name="Freeform 134"/>
          <p:cNvSpPr>
            <a:spLocks/>
          </p:cNvSpPr>
          <p:nvPr/>
        </p:nvSpPr>
        <p:spPr bwMode="auto">
          <a:xfrm>
            <a:off x="3981450" y="1895890"/>
            <a:ext cx="20638" cy="20638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7" y="13"/>
              </a:cxn>
              <a:cxn ang="0">
                <a:pos x="0" y="0"/>
              </a:cxn>
              <a:cxn ang="0">
                <a:pos x="7" y="0"/>
              </a:cxn>
              <a:cxn ang="0">
                <a:pos x="13" y="13"/>
              </a:cxn>
            </a:cxnLst>
            <a:rect l="0" t="0" r="r" b="b"/>
            <a:pathLst>
              <a:path w="13" h="13">
                <a:moveTo>
                  <a:pt x="13" y="13"/>
                </a:moveTo>
                <a:lnTo>
                  <a:pt x="7" y="13"/>
                </a:lnTo>
                <a:lnTo>
                  <a:pt x="0" y="0"/>
                </a:lnTo>
                <a:lnTo>
                  <a:pt x="7" y="0"/>
                </a:lnTo>
                <a:lnTo>
                  <a:pt x="13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3" name="Freeform 135"/>
          <p:cNvSpPr>
            <a:spLocks/>
          </p:cNvSpPr>
          <p:nvPr/>
        </p:nvSpPr>
        <p:spPr bwMode="auto">
          <a:xfrm>
            <a:off x="3992563" y="1822865"/>
            <a:ext cx="246063" cy="93663"/>
          </a:xfrm>
          <a:custGeom>
            <a:avLst/>
            <a:gdLst/>
            <a:ahLst/>
            <a:cxnLst>
              <a:cxn ang="0">
                <a:pos x="155" y="13"/>
              </a:cxn>
              <a:cxn ang="0">
                <a:pos x="148" y="0"/>
              </a:cxn>
              <a:cxn ang="0">
                <a:pos x="0" y="46"/>
              </a:cxn>
              <a:cxn ang="0">
                <a:pos x="6" y="59"/>
              </a:cxn>
              <a:cxn ang="0">
                <a:pos x="155" y="13"/>
              </a:cxn>
            </a:cxnLst>
            <a:rect l="0" t="0" r="r" b="b"/>
            <a:pathLst>
              <a:path w="155" h="59">
                <a:moveTo>
                  <a:pt x="155" y="13"/>
                </a:moveTo>
                <a:lnTo>
                  <a:pt x="148" y="0"/>
                </a:lnTo>
                <a:lnTo>
                  <a:pt x="0" y="46"/>
                </a:lnTo>
                <a:lnTo>
                  <a:pt x="6" y="59"/>
                </a:lnTo>
                <a:lnTo>
                  <a:pt x="155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4" name="Rectangle 136"/>
          <p:cNvSpPr>
            <a:spLocks noChangeArrowheads="1"/>
          </p:cNvSpPr>
          <p:nvPr/>
        </p:nvSpPr>
        <p:spPr bwMode="auto">
          <a:xfrm>
            <a:off x="2414588" y="4348577"/>
            <a:ext cx="1047750" cy="93663"/>
          </a:xfrm>
          <a:prstGeom prst="rect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5" name="Rectangle 137"/>
          <p:cNvSpPr>
            <a:spLocks noChangeArrowheads="1"/>
          </p:cNvSpPr>
          <p:nvPr/>
        </p:nvSpPr>
        <p:spPr bwMode="auto">
          <a:xfrm>
            <a:off x="2414588" y="4339052"/>
            <a:ext cx="1057275" cy="20638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6" name="Rectangle 138"/>
          <p:cNvSpPr>
            <a:spLocks noChangeArrowheads="1"/>
          </p:cNvSpPr>
          <p:nvPr/>
        </p:nvSpPr>
        <p:spPr bwMode="auto">
          <a:xfrm>
            <a:off x="3451225" y="4348577"/>
            <a:ext cx="20638" cy="103188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7" name="Rectangle 139"/>
          <p:cNvSpPr>
            <a:spLocks noChangeArrowheads="1"/>
          </p:cNvSpPr>
          <p:nvPr/>
        </p:nvSpPr>
        <p:spPr bwMode="auto">
          <a:xfrm>
            <a:off x="2405063" y="4431127"/>
            <a:ext cx="1057275" cy="20638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8" name="Rectangle 140"/>
          <p:cNvSpPr>
            <a:spLocks noChangeArrowheads="1"/>
          </p:cNvSpPr>
          <p:nvPr/>
        </p:nvSpPr>
        <p:spPr bwMode="auto">
          <a:xfrm>
            <a:off x="2405063" y="4339052"/>
            <a:ext cx="20638" cy="103188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89" name="Rectangle 141"/>
          <p:cNvSpPr>
            <a:spLocks noChangeArrowheads="1"/>
          </p:cNvSpPr>
          <p:nvPr/>
        </p:nvSpPr>
        <p:spPr bwMode="auto">
          <a:xfrm>
            <a:off x="2414588" y="5180427"/>
            <a:ext cx="1047750" cy="82550"/>
          </a:xfrm>
          <a:prstGeom prst="rect">
            <a:avLst/>
          </a:prstGeom>
          <a:blipFill dpi="0" rotWithShape="0">
            <a:blip r:embed="rId9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90" name="Rectangle 142"/>
          <p:cNvSpPr>
            <a:spLocks noChangeArrowheads="1"/>
          </p:cNvSpPr>
          <p:nvPr/>
        </p:nvSpPr>
        <p:spPr bwMode="auto">
          <a:xfrm>
            <a:off x="2414588" y="5170902"/>
            <a:ext cx="1057275" cy="20638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91" name="Rectangle 143"/>
          <p:cNvSpPr>
            <a:spLocks noChangeArrowheads="1"/>
          </p:cNvSpPr>
          <p:nvPr/>
        </p:nvSpPr>
        <p:spPr bwMode="auto">
          <a:xfrm>
            <a:off x="3451225" y="5180427"/>
            <a:ext cx="20638" cy="92075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92" name="Rectangle 144"/>
          <p:cNvSpPr>
            <a:spLocks noChangeArrowheads="1"/>
          </p:cNvSpPr>
          <p:nvPr/>
        </p:nvSpPr>
        <p:spPr bwMode="auto">
          <a:xfrm>
            <a:off x="2405063" y="5253452"/>
            <a:ext cx="1057275" cy="19050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93" name="Rectangle 145"/>
          <p:cNvSpPr>
            <a:spLocks noChangeArrowheads="1"/>
          </p:cNvSpPr>
          <p:nvPr/>
        </p:nvSpPr>
        <p:spPr bwMode="auto">
          <a:xfrm>
            <a:off x="2405063" y="5170902"/>
            <a:ext cx="20638" cy="92075"/>
          </a:xfrm>
          <a:prstGeom prst="rect">
            <a:avLst/>
          </a:prstGeom>
          <a:blipFill dpi="0" rotWithShape="0">
            <a:blip r:embed="rId10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94" name="Rectangle 146"/>
          <p:cNvSpPr>
            <a:spLocks noChangeArrowheads="1"/>
          </p:cNvSpPr>
          <p:nvPr/>
        </p:nvSpPr>
        <p:spPr bwMode="auto">
          <a:xfrm>
            <a:off x="2835275" y="4031077"/>
            <a:ext cx="115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dirty="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334995" name="Rectangle 147"/>
          <p:cNvSpPr>
            <a:spLocks noChangeArrowheads="1"/>
          </p:cNvSpPr>
          <p:nvPr/>
        </p:nvSpPr>
        <p:spPr bwMode="auto">
          <a:xfrm>
            <a:off x="2825750" y="5324890"/>
            <a:ext cx="115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334996" name="Rectangle 148"/>
          <p:cNvSpPr>
            <a:spLocks noChangeArrowheads="1"/>
          </p:cNvSpPr>
          <p:nvPr/>
        </p:nvSpPr>
        <p:spPr bwMode="auto">
          <a:xfrm>
            <a:off x="3841750" y="4092990"/>
            <a:ext cx="1905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 dirty="0">
                <a:solidFill>
                  <a:srgbClr val="000000"/>
                </a:solidFill>
                <a:latin typeface="Times New Roman" pitchFamily="18" charset="0"/>
              </a:rPr>
              <a:t>Al</a:t>
            </a:r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334997" name="Freeform 149"/>
          <p:cNvSpPr>
            <a:spLocks/>
          </p:cNvSpPr>
          <p:nvPr/>
        </p:nvSpPr>
        <p:spPr bwMode="auto">
          <a:xfrm>
            <a:off x="3543300" y="4318415"/>
            <a:ext cx="20638" cy="20638"/>
          </a:xfrm>
          <a:custGeom>
            <a:avLst/>
            <a:gdLst/>
            <a:ahLst/>
            <a:cxnLst>
              <a:cxn ang="0">
                <a:pos x="0" y="7"/>
              </a:cxn>
              <a:cxn ang="0">
                <a:pos x="0" y="13"/>
              </a:cxn>
              <a:cxn ang="0">
                <a:pos x="7" y="13"/>
              </a:cxn>
              <a:cxn ang="0">
                <a:pos x="13" y="7"/>
              </a:cxn>
              <a:cxn ang="0">
                <a:pos x="13" y="7"/>
              </a:cxn>
              <a:cxn ang="0">
                <a:pos x="7" y="0"/>
              </a:cxn>
              <a:cxn ang="0">
                <a:pos x="0" y="0"/>
              </a:cxn>
              <a:cxn ang="0">
                <a:pos x="0" y="0"/>
              </a:cxn>
              <a:cxn ang="0">
                <a:pos x="0" y="7"/>
              </a:cxn>
            </a:cxnLst>
            <a:rect l="0" t="0" r="r" b="b"/>
            <a:pathLst>
              <a:path w="13" h="13">
                <a:moveTo>
                  <a:pt x="0" y="7"/>
                </a:moveTo>
                <a:lnTo>
                  <a:pt x="0" y="13"/>
                </a:lnTo>
                <a:lnTo>
                  <a:pt x="7" y="13"/>
                </a:lnTo>
                <a:lnTo>
                  <a:pt x="13" y="7"/>
                </a:lnTo>
                <a:lnTo>
                  <a:pt x="13" y="7"/>
                </a:lnTo>
                <a:lnTo>
                  <a:pt x="7" y="0"/>
                </a:lnTo>
                <a:lnTo>
                  <a:pt x="0" y="0"/>
                </a:lnTo>
                <a:lnTo>
                  <a:pt x="0" y="0"/>
                </a:lnTo>
                <a:lnTo>
                  <a:pt x="0" y="7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98" name="Freeform 150"/>
          <p:cNvSpPr>
            <a:spLocks/>
          </p:cNvSpPr>
          <p:nvPr/>
        </p:nvSpPr>
        <p:spPr bwMode="auto">
          <a:xfrm>
            <a:off x="3482975" y="4288252"/>
            <a:ext cx="80963" cy="71438"/>
          </a:xfrm>
          <a:custGeom>
            <a:avLst/>
            <a:gdLst/>
            <a:ahLst/>
            <a:cxnLst>
              <a:cxn ang="0">
                <a:pos x="38" y="26"/>
              </a:cxn>
              <a:cxn ang="0">
                <a:pos x="51" y="45"/>
              </a:cxn>
              <a:cxn ang="0">
                <a:pos x="51" y="45"/>
              </a:cxn>
              <a:cxn ang="0">
                <a:pos x="51" y="45"/>
              </a:cxn>
              <a:cxn ang="0">
                <a:pos x="0" y="38"/>
              </a:cxn>
              <a:cxn ang="0">
                <a:pos x="0" y="32"/>
              </a:cxn>
              <a:cxn ang="0">
                <a:pos x="0" y="32"/>
              </a:cxn>
              <a:cxn ang="0">
                <a:pos x="32" y="0"/>
              </a:cxn>
              <a:cxn ang="0">
                <a:pos x="32" y="0"/>
              </a:cxn>
              <a:cxn ang="0">
                <a:pos x="32" y="6"/>
              </a:cxn>
              <a:cxn ang="0">
                <a:pos x="32" y="6"/>
              </a:cxn>
              <a:cxn ang="0">
                <a:pos x="0" y="38"/>
              </a:cxn>
              <a:cxn ang="0">
                <a:pos x="0" y="32"/>
              </a:cxn>
              <a:cxn ang="0">
                <a:pos x="0" y="32"/>
              </a:cxn>
              <a:cxn ang="0">
                <a:pos x="51" y="38"/>
              </a:cxn>
              <a:cxn ang="0">
                <a:pos x="51" y="45"/>
              </a:cxn>
              <a:cxn ang="0">
                <a:pos x="45" y="45"/>
              </a:cxn>
              <a:cxn ang="0">
                <a:pos x="32" y="26"/>
              </a:cxn>
              <a:cxn ang="0">
                <a:pos x="38" y="26"/>
              </a:cxn>
            </a:cxnLst>
            <a:rect l="0" t="0" r="r" b="b"/>
            <a:pathLst>
              <a:path w="51" h="45">
                <a:moveTo>
                  <a:pt x="38" y="26"/>
                </a:moveTo>
                <a:lnTo>
                  <a:pt x="51" y="45"/>
                </a:lnTo>
                <a:lnTo>
                  <a:pt x="51" y="45"/>
                </a:lnTo>
                <a:lnTo>
                  <a:pt x="51" y="45"/>
                </a:lnTo>
                <a:lnTo>
                  <a:pt x="0" y="38"/>
                </a:lnTo>
                <a:lnTo>
                  <a:pt x="0" y="32"/>
                </a:lnTo>
                <a:lnTo>
                  <a:pt x="0" y="32"/>
                </a:lnTo>
                <a:lnTo>
                  <a:pt x="32" y="0"/>
                </a:lnTo>
                <a:lnTo>
                  <a:pt x="32" y="0"/>
                </a:lnTo>
                <a:lnTo>
                  <a:pt x="32" y="6"/>
                </a:lnTo>
                <a:lnTo>
                  <a:pt x="32" y="6"/>
                </a:lnTo>
                <a:lnTo>
                  <a:pt x="0" y="38"/>
                </a:lnTo>
                <a:lnTo>
                  <a:pt x="0" y="32"/>
                </a:lnTo>
                <a:lnTo>
                  <a:pt x="0" y="32"/>
                </a:lnTo>
                <a:lnTo>
                  <a:pt x="51" y="38"/>
                </a:lnTo>
                <a:lnTo>
                  <a:pt x="51" y="45"/>
                </a:lnTo>
                <a:lnTo>
                  <a:pt x="45" y="45"/>
                </a:lnTo>
                <a:lnTo>
                  <a:pt x="32" y="26"/>
                </a:lnTo>
                <a:lnTo>
                  <a:pt x="38" y="26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4999" name="Freeform 151"/>
          <p:cNvSpPr>
            <a:spLocks/>
          </p:cNvSpPr>
          <p:nvPr/>
        </p:nvSpPr>
        <p:spPr bwMode="auto">
          <a:xfrm>
            <a:off x="3522663" y="4297777"/>
            <a:ext cx="20638" cy="31750"/>
          </a:xfrm>
          <a:custGeom>
            <a:avLst/>
            <a:gdLst/>
            <a:ahLst/>
            <a:cxnLst>
              <a:cxn ang="0">
                <a:pos x="7" y="0"/>
              </a:cxn>
              <a:cxn ang="0">
                <a:pos x="13" y="20"/>
              </a:cxn>
              <a:cxn ang="0">
                <a:pos x="7" y="20"/>
              </a:cxn>
              <a:cxn ang="0">
                <a:pos x="7" y="20"/>
              </a:cxn>
              <a:cxn ang="0">
                <a:pos x="7" y="20"/>
              </a:cxn>
              <a:cxn ang="0">
                <a:pos x="0" y="0"/>
              </a:cxn>
              <a:cxn ang="0">
                <a:pos x="7" y="0"/>
              </a:cxn>
            </a:cxnLst>
            <a:rect l="0" t="0" r="r" b="b"/>
            <a:pathLst>
              <a:path w="13" h="20">
                <a:moveTo>
                  <a:pt x="7" y="0"/>
                </a:moveTo>
                <a:lnTo>
                  <a:pt x="13" y="20"/>
                </a:lnTo>
                <a:lnTo>
                  <a:pt x="7" y="20"/>
                </a:lnTo>
                <a:lnTo>
                  <a:pt x="7" y="20"/>
                </a:lnTo>
                <a:lnTo>
                  <a:pt x="7" y="20"/>
                </a:lnTo>
                <a:lnTo>
                  <a:pt x="0" y="0"/>
                </a:lnTo>
                <a:lnTo>
                  <a:pt x="7" y="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5000" name="Freeform 152"/>
          <p:cNvSpPr>
            <a:spLocks/>
          </p:cNvSpPr>
          <p:nvPr/>
        </p:nvSpPr>
        <p:spPr bwMode="auto">
          <a:xfrm>
            <a:off x="3482975" y="4297777"/>
            <a:ext cx="80963" cy="61913"/>
          </a:xfrm>
          <a:custGeom>
            <a:avLst/>
            <a:gdLst/>
            <a:ahLst/>
            <a:cxnLst>
              <a:cxn ang="0">
                <a:pos x="38" y="20"/>
              </a:cxn>
              <a:cxn ang="0">
                <a:pos x="51" y="39"/>
              </a:cxn>
              <a:cxn ang="0">
                <a:pos x="0" y="32"/>
              </a:cxn>
              <a:cxn ang="0">
                <a:pos x="32" y="0"/>
              </a:cxn>
              <a:cxn ang="0">
                <a:pos x="38" y="20"/>
              </a:cxn>
            </a:cxnLst>
            <a:rect l="0" t="0" r="r" b="b"/>
            <a:pathLst>
              <a:path w="51" h="39">
                <a:moveTo>
                  <a:pt x="38" y="20"/>
                </a:moveTo>
                <a:lnTo>
                  <a:pt x="51" y="39"/>
                </a:lnTo>
                <a:lnTo>
                  <a:pt x="0" y="32"/>
                </a:lnTo>
                <a:lnTo>
                  <a:pt x="32" y="0"/>
                </a:lnTo>
                <a:lnTo>
                  <a:pt x="38" y="20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5001" name="Freeform 153"/>
          <p:cNvSpPr>
            <a:spLocks/>
          </p:cNvSpPr>
          <p:nvPr/>
        </p:nvSpPr>
        <p:spPr bwMode="auto">
          <a:xfrm>
            <a:off x="3749675" y="4246977"/>
            <a:ext cx="20638" cy="20638"/>
          </a:xfrm>
          <a:custGeom>
            <a:avLst/>
            <a:gdLst/>
            <a:ahLst/>
            <a:cxnLst>
              <a:cxn ang="0">
                <a:pos x="6" y="13"/>
              </a:cxn>
              <a:cxn ang="0">
                <a:pos x="13" y="13"/>
              </a:cxn>
              <a:cxn ang="0">
                <a:pos x="6" y="0"/>
              </a:cxn>
              <a:cxn ang="0">
                <a:pos x="0" y="0"/>
              </a:cxn>
              <a:cxn ang="0">
                <a:pos x="6" y="13"/>
              </a:cxn>
            </a:cxnLst>
            <a:rect l="0" t="0" r="r" b="b"/>
            <a:pathLst>
              <a:path w="13" h="13">
                <a:moveTo>
                  <a:pt x="6" y="13"/>
                </a:moveTo>
                <a:lnTo>
                  <a:pt x="13" y="13"/>
                </a:lnTo>
                <a:lnTo>
                  <a:pt x="6" y="0"/>
                </a:lnTo>
                <a:lnTo>
                  <a:pt x="0" y="0"/>
                </a:lnTo>
                <a:lnTo>
                  <a:pt x="6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5002" name="Freeform 154"/>
          <p:cNvSpPr>
            <a:spLocks/>
          </p:cNvSpPr>
          <p:nvPr/>
        </p:nvSpPr>
        <p:spPr bwMode="auto">
          <a:xfrm>
            <a:off x="3543300" y="4318415"/>
            <a:ext cx="20638" cy="20638"/>
          </a:xfrm>
          <a:custGeom>
            <a:avLst/>
            <a:gdLst/>
            <a:ahLst/>
            <a:cxnLst>
              <a:cxn ang="0">
                <a:pos x="13" y="13"/>
              </a:cxn>
              <a:cxn ang="0">
                <a:pos x="7" y="13"/>
              </a:cxn>
              <a:cxn ang="0">
                <a:pos x="0" y="0"/>
              </a:cxn>
              <a:cxn ang="0">
                <a:pos x="7" y="0"/>
              </a:cxn>
              <a:cxn ang="0">
                <a:pos x="13" y="13"/>
              </a:cxn>
            </a:cxnLst>
            <a:rect l="0" t="0" r="r" b="b"/>
            <a:pathLst>
              <a:path w="13" h="13">
                <a:moveTo>
                  <a:pt x="13" y="13"/>
                </a:moveTo>
                <a:lnTo>
                  <a:pt x="7" y="13"/>
                </a:lnTo>
                <a:lnTo>
                  <a:pt x="0" y="0"/>
                </a:lnTo>
                <a:lnTo>
                  <a:pt x="7" y="0"/>
                </a:lnTo>
                <a:lnTo>
                  <a:pt x="13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5003" name="Freeform 155"/>
          <p:cNvSpPr>
            <a:spLocks/>
          </p:cNvSpPr>
          <p:nvPr/>
        </p:nvSpPr>
        <p:spPr bwMode="auto">
          <a:xfrm>
            <a:off x="3554413" y="4246977"/>
            <a:ext cx="204788" cy="92075"/>
          </a:xfrm>
          <a:custGeom>
            <a:avLst/>
            <a:gdLst/>
            <a:ahLst/>
            <a:cxnLst>
              <a:cxn ang="0">
                <a:pos x="129" y="13"/>
              </a:cxn>
              <a:cxn ang="0">
                <a:pos x="123" y="0"/>
              </a:cxn>
              <a:cxn ang="0">
                <a:pos x="0" y="45"/>
              </a:cxn>
              <a:cxn ang="0">
                <a:pos x="6" y="58"/>
              </a:cxn>
              <a:cxn ang="0">
                <a:pos x="129" y="13"/>
              </a:cxn>
            </a:cxnLst>
            <a:rect l="0" t="0" r="r" b="b"/>
            <a:pathLst>
              <a:path w="129" h="58">
                <a:moveTo>
                  <a:pt x="129" y="13"/>
                </a:moveTo>
                <a:lnTo>
                  <a:pt x="123" y="0"/>
                </a:lnTo>
                <a:lnTo>
                  <a:pt x="0" y="45"/>
                </a:lnTo>
                <a:lnTo>
                  <a:pt x="6" y="58"/>
                </a:lnTo>
                <a:lnTo>
                  <a:pt x="129" y="13"/>
                </a:lnTo>
                <a:close/>
              </a:path>
            </a:pathLst>
          </a:cu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335004" name="Rectangle 156"/>
          <p:cNvSpPr>
            <a:spLocks noChangeArrowheads="1"/>
          </p:cNvSpPr>
          <p:nvPr/>
        </p:nvSpPr>
        <p:spPr bwMode="auto">
          <a:xfrm>
            <a:off x="6418263" y="4410490"/>
            <a:ext cx="115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A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335005" name="Rectangle 157"/>
          <p:cNvSpPr>
            <a:spLocks noChangeArrowheads="1"/>
          </p:cNvSpPr>
          <p:nvPr/>
        </p:nvSpPr>
        <p:spPr bwMode="auto">
          <a:xfrm>
            <a:off x="6418263" y="5262977"/>
            <a:ext cx="1158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>
                <a:solidFill>
                  <a:srgbClr val="000000"/>
                </a:solidFill>
                <a:latin typeface="Times New Roman" pitchFamily="18" charset="0"/>
              </a:rPr>
              <a:t>B</a:t>
            </a:r>
            <a:endParaRPr lang="en-US" sz="2000" i="0">
              <a:latin typeface="Times New Roman" pitchFamily="18" charset="0"/>
            </a:endParaRPr>
          </a:p>
        </p:txBody>
      </p:sp>
      <p:grpSp>
        <p:nvGrpSpPr>
          <p:cNvPr id="3" name="Group 158"/>
          <p:cNvGrpSpPr>
            <a:grpSpLocks/>
          </p:cNvGrpSpPr>
          <p:nvPr/>
        </p:nvGrpSpPr>
        <p:grpSpPr bwMode="auto">
          <a:xfrm>
            <a:off x="4669809" y="3561556"/>
            <a:ext cx="2016125" cy="815975"/>
            <a:chOff x="2122" y="1888"/>
            <a:chExt cx="1270" cy="514"/>
          </a:xfrm>
        </p:grpSpPr>
        <p:sp>
          <p:nvSpPr>
            <p:cNvPr id="335007" name="Rectangle 159"/>
            <p:cNvSpPr>
              <a:spLocks noChangeArrowheads="1"/>
            </p:cNvSpPr>
            <p:nvPr/>
          </p:nvSpPr>
          <p:spPr bwMode="auto">
            <a:xfrm>
              <a:off x="2122" y="2258"/>
              <a:ext cx="813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 dirty="0">
                  <a:solidFill>
                    <a:srgbClr val="000000"/>
                  </a:solidFill>
                  <a:latin typeface="Times New Roman" pitchFamily="18" charset="0"/>
                </a:rPr>
                <a:t>Cross-section of </a:t>
              </a:r>
              <a:endParaRPr lang="en-US" sz="2000" i="0" dirty="0">
                <a:latin typeface="Times New Roman" pitchFamily="18" charset="0"/>
              </a:endParaRPr>
            </a:p>
          </p:txBody>
        </p:sp>
        <p:sp>
          <p:nvSpPr>
            <p:cNvPr id="335008" name="Rectangle 160"/>
            <p:cNvSpPr>
              <a:spLocks noChangeArrowheads="1"/>
            </p:cNvSpPr>
            <p:nvPr/>
          </p:nvSpPr>
          <p:spPr bwMode="auto">
            <a:xfrm>
              <a:off x="2910" y="2258"/>
              <a:ext cx="150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>
                  <a:solidFill>
                    <a:srgbClr val="000000"/>
                  </a:solidFill>
                  <a:latin typeface="Times New Roman" pitchFamily="18" charset="0"/>
                </a:rPr>
                <a:t> pn</a:t>
              </a:r>
              <a:endParaRPr lang="en-US" sz="2000" i="0">
                <a:latin typeface="Times New Roman" pitchFamily="18" charset="0"/>
              </a:endParaRPr>
            </a:p>
          </p:txBody>
        </p:sp>
        <p:sp>
          <p:nvSpPr>
            <p:cNvPr id="335009" name="Rectangle 161"/>
            <p:cNvSpPr>
              <a:spLocks noChangeArrowheads="1"/>
            </p:cNvSpPr>
            <p:nvPr/>
          </p:nvSpPr>
          <p:spPr bwMode="auto">
            <a:xfrm>
              <a:off x="2124" y="1888"/>
              <a:ext cx="1268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500" i="0" dirty="0">
                  <a:solidFill>
                    <a:srgbClr val="000000"/>
                  </a:solidFill>
                  <a:latin typeface="Times New Roman" pitchFamily="18" charset="0"/>
                </a:rPr>
                <a:t>-junction in an IC process </a:t>
              </a:r>
              <a:endParaRPr lang="en-US" sz="2000" i="0" dirty="0">
                <a:latin typeface="Times New Roman" pitchFamily="18" charset="0"/>
              </a:endParaRPr>
            </a:p>
          </p:txBody>
        </p:sp>
      </p:grpSp>
      <p:sp>
        <p:nvSpPr>
          <p:cNvPr id="335010" name="Rectangle 162"/>
          <p:cNvSpPr>
            <a:spLocks noChangeArrowheads="1"/>
          </p:cNvSpPr>
          <p:nvPr/>
        </p:nvSpPr>
        <p:spPr bwMode="auto">
          <a:xfrm>
            <a:off x="2219325" y="5540790"/>
            <a:ext cx="13096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 dirty="0">
                <a:solidFill>
                  <a:srgbClr val="000000"/>
                </a:solidFill>
                <a:latin typeface="Times New Roman" pitchFamily="18" charset="0"/>
              </a:rPr>
              <a:t>One-dimensional</a:t>
            </a:r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335011" name="Rectangle 163"/>
          <p:cNvSpPr>
            <a:spLocks noChangeArrowheads="1"/>
          </p:cNvSpPr>
          <p:nvPr/>
        </p:nvSpPr>
        <p:spPr bwMode="auto">
          <a:xfrm>
            <a:off x="2497138" y="5796972"/>
            <a:ext cx="10763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 dirty="0">
                <a:solidFill>
                  <a:srgbClr val="000000"/>
                </a:solidFill>
                <a:latin typeface="Times New Roman" pitchFamily="18" charset="0"/>
              </a:rPr>
              <a:t>representation</a:t>
            </a:r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335012" name="Rectangle 164"/>
          <p:cNvSpPr>
            <a:spLocks noChangeArrowheads="1"/>
          </p:cNvSpPr>
          <p:nvPr/>
        </p:nvSpPr>
        <p:spPr bwMode="auto">
          <a:xfrm>
            <a:off x="5976938" y="5674140"/>
            <a:ext cx="1030288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i="0">
                <a:solidFill>
                  <a:srgbClr val="000000"/>
                </a:solidFill>
                <a:latin typeface="Times New Roman" pitchFamily="18" charset="0"/>
              </a:rPr>
              <a:t>diode symbol</a:t>
            </a:r>
            <a:endParaRPr lang="en-US" sz="2000" i="0">
              <a:latin typeface="Times New Roman" pitchFamily="18" charset="0"/>
            </a:endParaRPr>
          </a:p>
        </p:txBody>
      </p:sp>
      <p:sp>
        <p:nvSpPr>
          <p:cNvPr id="168" name="Freeform 35"/>
          <p:cNvSpPr>
            <a:spLocks/>
          </p:cNvSpPr>
          <p:nvPr/>
        </p:nvSpPr>
        <p:spPr bwMode="auto">
          <a:xfrm>
            <a:off x="2879679" y="2347414"/>
            <a:ext cx="1195862" cy="341325"/>
          </a:xfrm>
          <a:custGeom>
            <a:avLst/>
            <a:gdLst/>
            <a:ahLst/>
            <a:cxnLst>
              <a:cxn ang="0">
                <a:pos x="13" y="0"/>
              </a:cxn>
              <a:cxn ang="0">
                <a:pos x="26" y="116"/>
              </a:cxn>
              <a:cxn ang="0">
                <a:pos x="26" y="116"/>
              </a:cxn>
              <a:cxn ang="0">
                <a:pos x="26" y="116"/>
              </a:cxn>
              <a:cxn ang="0">
                <a:pos x="46" y="149"/>
              </a:cxn>
              <a:cxn ang="0">
                <a:pos x="46" y="142"/>
              </a:cxn>
              <a:cxn ang="0">
                <a:pos x="46" y="142"/>
              </a:cxn>
              <a:cxn ang="0">
                <a:pos x="91" y="168"/>
              </a:cxn>
              <a:cxn ang="0">
                <a:pos x="84" y="168"/>
              </a:cxn>
              <a:cxn ang="0">
                <a:pos x="84" y="168"/>
              </a:cxn>
              <a:cxn ang="0">
                <a:pos x="253" y="187"/>
              </a:cxn>
              <a:cxn ang="0">
                <a:pos x="253" y="187"/>
              </a:cxn>
              <a:cxn ang="0">
                <a:pos x="253" y="187"/>
              </a:cxn>
              <a:cxn ang="0">
                <a:pos x="595" y="194"/>
              </a:cxn>
              <a:cxn ang="0">
                <a:pos x="595" y="194"/>
              </a:cxn>
              <a:cxn ang="0">
                <a:pos x="595" y="194"/>
              </a:cxn>
              <a:cxn ang="0">
                <a:pos x="931" y="187"/>
              </a:cxn>
              <a:cxn ang="0">
                <a:pos x="931" y="187"/>
              </a:cxn>
              <a:cxn ang="0">
                <a:pos x="931" y="187"/>
              </a:cxn>
              <a:cxn ang="0">
                <a:pos x="1106" y="168"/>
              </a:cxn>
              <a:cxn ang="0">
                <a:pos x="1106" y="168"/>
              </a:cxn>
              <a:cxn ang="0">
                <a:pos x="1106" y="168"/>
              </a:cxn>
              <a:cxn ang="0">
                <a:pos x="1151" y="142"/>
              </a:cxn>
              <a:cxn ang="0">
                <a:pos x="1145" y="149"/>
              </a:cxn>
              <a:cxn ang="0">
                <a:pos x="1158" y="155"/>
              </a:cxn>
              <a:cxn ang="0">
                <a:pos x="1158" y="155"/>
              </a:cxn>
              <a:cxn ang="0">
                <a:pos x="1112" y="181"/>
              </a:cxn>
              <a:cxn ang="0">
                <a:pos x="1112" y="181"/>
              </a:cxn>
              <a:cxn ang="0">
                <a:pos x="1106" y="181"/>
              </a:cxn>
              <a:cxn ang="0">
                <a:pos x="931" y="200"/>
              </a:cxn>
              <a:cxn ang="0">
                <a:pos x="931" y="200"/>
              </a:cxn>
              <a:cxn ang="0">
                <a:pos x="931" y="200"/>
              </a:cxn>
              <a:cxn ang="0">
                <a:pos x="595" y="207"/>
              </a:cxn>
              <a:cxn ang="0">
                <a:pos x="595" y="207"/>
              </a:cxn>
              <a:cxn ang="0">
                <a:pos x="595" y="207"/>
              </a:cxn>
              <a:cxn ang="0">
                <a:pos x="253" y="200"/>
              </a:cxn>
              <a:cxn ang="0">
                <a:pos x="253" y="200"/>
              </a:cxn>
              <a:cxn ang="0">
                <a:pos x="253" y="200"/>
              </a:cxn>
              <a:cxn ang="0">
                <a:pos x="84" y="181"/>
              </a:cxn>
              <a:cxn ang="0">
                <a:pos x="84" y="181"/>
              </a:cxn>
              <a:cxn ang="0">
                <a:pos x="84" y="181"/>
              </a:cxn>
              <a:cxn ang="0">
                <a:pos x="39" y="155"/>
              </a:cxn>
              <a:cxn ang="0">
                <a:pos x="39" y="155"/>
              </a:cxn>
              <a:cxn ang="0">
                <a:pos x="33" y="155"/>
              </a:cxn>
              <a:cxn ang="0">
                <a:pos x="13" y="123"/>
              </a:cxn>
              <a:cxn ang="0">
                <a:pos x="13" y="123"/>
              </a:cxn>
              <a:cxn ang="0">
                <a:pos x="13" y="116"/>
              </a:cxn>
              <a:cxn ang="0">
                <a:pos x="0" y="0"/>
              </a:cxn>
              <a:cxn ang="0">
                <a:pos x="13" y="0"/>
              </a:cxn>
            </a:cxnLst>
            <a:rect l="0" t="0" r="r" b="b"/>
            <a:pathLst>
              <a:path w="1158" h="207">
                <a:moveTo>
                  <a:pt x="13" y="0"/>
                </a:moveTo>
                <a:lnTo>
                  <a:pt x="26" y="116"/>
                </a:lnTo>
                <a:lnTo>
                  <a:pt x="26" y="116"/>
                </a:lnTo>
                <a:lnTo>
                  <a:pt x="26" y="116"/>
                </a:lnTo>
                <a:lnTo>
                  <a:pt x="46" y="149"/>
                </a:lnTo>
                <a:lnTo>
                  <a:pt x="46" y="142"/>
                </a:lnTo>
                <a:lnTo>
                  <a:pt x="46" y="142"/>
                </a:lnTo>
                <a:lnTo>
                  <a:pt x="91" y="168"/>
                </a:lnTo>
                <a:lnTo>
                  <a:pt x="84" y="168"/>
                </a:lnTo>
                <a:lnTo>
                  <a:pt x="84" y="168"/>
                </a:lnTo>
                <a:lnTo>
                  <a:pt x="253" y="187"/>
                </a:lnTo>
                <a:lnTo>
                  <a:pt x="253" y="187"/>
                </a:lnTo>
                <a:lnTo>
                  <a:pt x="253" y="187"/>
                </a:lnTo>
                <a:lnTo>
                  <a:pt x="595" y="194"/>
                </a:lnTo>
                <a:lnTo>
                  <a:pt x="595" y="194"/>
                </a:lnTo>
                <a:lnTo>
                  <a:pt x="595" y="194"/>
                </a:lnTo>
                <a:lnTo>
                  <a:pt x="931" y="187"/>
                </a:lnTo>
                <a:lnTo>
                  <a:pt x="931" y="187"/>
                </a:lnTo>
                <a:lnTo>
                  <a:pt x="931" y="187"/>
                </a:lnTo>
                <a:lnTo>
                  <a:pt x="1106" y="168"/>
                </a:lnTo>
                <a:lnTo>
                  <a:pt x="1106" y="168"/>
                </a:lnTo>
                <a:lnTo>
                  <a:pt x="1106" y="168"/>
                </a:lnTo>
                <a:lnTo>
                  <a:pt x="1151" y="142"/>
                </a:lnTo>
                <a:lnTo>
                  <a:pt x="1145" y="149"/>
                </a:lnTo>
                <a:lnTo>
                  <a:pt x="1158" y="155"/>
                </a:lnTo>
                <a:lnTo>
                  <a:pt x="1158" y="155"/>
                </a:lnTo>
                <a:lnTo>
                  <a:pt x="1112" y="181"/>
                </a:lnTo>
                <a:lnTo>
                  <a:pt x="1112" y="181"/>
                </a:lnTo>
                <a:lnTo>
                  <a:pt x="1106" y="181"/>
                </a:lnTo>
                <a:lnTo>
                  <a:pt x="931" y="200"/>
                </a:lnTo>
                <a:lnTo>
                  <a:pt x="931" y="200"/>
                </a:lnTo>
                <a:lnTo>
                  <a:pt x="931" y="200"/>
                </a:lnTo>
                <a:lnTo>
                  <a:pt x="595" y="207"/>
                </a:lnTo>
                <a:lnTo>
                  <a:pt x="595" y="207"/>
                </a:lnTo>
                <a:lnTo>
                  <a:pt x="595" y="207"/>
                </a:lnTo>
                <a:lnTo>
                  <a:pt x="253" y="200"/>
                </a:lnTo>
                <a:lnTo>
                  <a:pt x="253" y="200"/>
                </a:lnTo>
                <a:lnTo>
                  <a:pt x="253" y="200"/>
                </a:lnTo>
                <a:lnTo>
                  <a:pt x="84" y="181"/>
                </a:lnTo>
                <a:lnTo>
                  <a:pt x="84" y="181"/>
                </a:lnTo>
                <a:lnTo>
                  <a:pt x="84" y="181"/>
                </a:lnTo>
                <a:lnTo>
                  <a:pt x="39" y="155"/>
                </a:lnTo>
                <a:lnTo>
                  <a:pt x="39" y="155"/>
                </a:lnTo>
                <a:lnTo>
                  <a:pt x="33" y="155"/>
                </a:lnTo>
                <a:lnTo>
                  <a:pt x="13" y="123"/>
                </a:lnTo>
                <a:lnTo>
                  <a:pt x="13" y="123"/>
                </a:lnTo>
                <a:lnTo>
                  <a:pt x="13" y="116"/>
                </a:lnTo>
                <a:lnTo>
                  <a:pt x="0" y="0"/>
                </a:lnTo>
                <a:lnTo>
                  <a:pt x="13" y="0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 dirty="0">
              <a:solidFill>
                <a:srgbClr val="FF3300"/>
              </a:solidFill>
            </a:endParaRPr>
          </a:p>
        </p:txBody>
      </p:sp>
      <p:sp>
        <p:nvSpPr>
          <p:cNvPr id="169" name="Freeform 36"/>
          <p:cNvSpPr>
            <a:spLocks/>
          </p:cNvSpPr>
          <p:nvPr/>
        </p:nvSpPr>
        <p:spPr bwMode="auto">
          <a:xfrm>
            <a:off x="4068512" y="2544274"/>
            <a:ext cx="50800" cy="61913"/>
          </a:xfrm>
          <a:custGeom>
            <a:avLst/>
            <a:gdLst/>
            <a:ahLst/>
            <a:cxnLst>
              <a:cxn ang="0">
                <a:pos x="0" y="33"/>
              </a:cxn>
              <a:cxn ang="0">
                <a:pos x="19" y="0"/>
              </a:cxn>
              <a:cxn ang="0">
                <a:pos x="19" y="0"/>
              </a:cxn>
              <a:cxn ang="0">
                <a:pos x="32" y="0"/>
              </a:cxn>
              <a:cxn ang="0">
                <a:pos x="32" y="7"/>
              </a:cxn>
              <a:cxn ang="0">
                <a:pos x="13" y="39"/>
              </a:cxn>
              <a:cxn ang="0">
                <a:pos x="0" y="33"/>
              </a:cxn>
            </a:cxnLst>
            <a:rect l="0" t="0" r="r" b="b"/>
            <a:pathLst>
              <a:path w="32" h="39">
                <a:moveTo>
                  <a:pt x="0" y="33"/>
                </a:moveTo>
                <a:lnTo>
                  <a:pt x="19" y="0"/>
                </a:lnTo>
                <a:lnTo>
                  <a:pt x="19" y="0"/>
                </a:lnTo>
                <a:lnTo>
                  <a:pt x="32" y="0"/>
                </a:lnTo>
                <a:lnTo>
                  <a:pt x="32" y="7"/>
                </a:lnTo>
                <a:lnTo>
                  <a:pt x="13" y="39"/>
                </a:lnTo>
                <a:lnTo>
                  <a:pt x="0" y="33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0" name="Rectangle 37"/>
          <p:cNvSpPr>
            <a:spLocks noChangeArrowheads="1"/>
          </p:cNvSpPr>
          <p:nvPr/>
        </p:nvSpPr>
        <p:spPr bwMode="auto">
          <a:xfrm>
            <a:off x="4119312" y="2349012"/>
            <a:ext cx="20638" cy="11113"/>
          </a:xfrm>
          <a:prstGeom prst="rect">
            <a:avLst/>
          </a:pr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solidFill>
              <a:srgbClr val="FF33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1" name="Freeform 38"/>
          <p:cNvSpPr>
            <a:spLocks/>
          </p:cNvSpPr>
          <p:nvPr/>
        </p:nvSpPr>
        <p:spPr bwMode="auto">
          <a:xfrm>
            <a:off x="4098675" y="2360124"/>
            <a:ext cx="41275" cy="184150"/>
          </a:xfrm>
          <a:custGeom>
            <a:avLst/>
            <a:gdLst/>
            <a:ahLst/>
            <a:cxnLst>
              <a:cxn ang="0">
                <a:pos x="0" y="116"/>
              </a:cxn>
              <a:cxn ang="0">
                <a:pos x="13" y="116"/>
              </a:cxn>
              <a:cxn ang="0">
                <a:pos x="26" y="0"/>
              </a:cxn>
              <a:cxn ang="0">
                <a:pos x="13" y="0"/>
              </a:cxn>
              <a:cxn ang="0">
                <a:pos x="0" y="116"/>
              </a:cxn>
            </a:cxnLst>
            <a:rect l="0" t="0" r="r" b="b"/>
            <a:pathLst>
              <a:path w="26" h="116">
                <a:moveTo>
                  <a:pt x="0" y="116"/>
                </a:moveTo>
                <a:lnTo>
                  <a:pt x="13" y="116"/>
                </a:lnTo>
                <a:lnTo>
                  <a:pt x="26" y="0"/>
                </a:lnTo>
                <a:lnTo>
                  <a:pt x="13" y="0"/>
                </a:lnTo>
                <a:lnTo>
                  <a:pt x="0" y="116"/>
                </a:lnTo>
                <a:close/>
              </a:path>
            </a:pathLst>
          </a:custGeom>
          <a:blipFill dpi="0" rotWithShape="0">
            <a:blip r:embed="rId7" cstate="print"/>
            <a:srcRect/>
            <a:tile tx="0" ty="0" sx="100000" sy="100000" flip="none" algn="tl"/>
          </a:blipFill>
          <a:ln w="9525">
            <a:solidFill>
              <a:srgbClr val="FF33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2" name="Rectangle 40"/>
          <p:cNvSpPr>
            <a:spLocks noChangeArrowheads="1"/>
          </p:cNvSpPr>
          <p:nvPr/>
        </p:nvSpPr>
        <p:spPr bwMode="auto">
          <a:xfrm>
            <a:off x="4436812" y="2349012"/>
            <a:ext cx="11113" cy="20638"/>
          </a:xfrm>
          <a:prstGeom prst="rect">
            <a:avLst/>
          </a:prstGeom>
          <a:blipFill dpi="0" rotWithShape="0">
            <a:blip r:embed="rId5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4" name="Rectangle 77"/>
          <p:cNvSpPr>
            <a:spLocks noChangeArrowheads="1"/>
          </p:cNvSpPr>
          <p:nvPr/>
        </p:nvSpPr>
        <p:spPr bwMode="auto">
          <a:xfrm>
            <a:off x="4227020" y="2817967"/>
            <a:ext cx="107401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500" b="1" dirty="0" smtClean="0">
                <a:solidFill>
                  <a:srgbClr val="000000"/>
                </a:solidFill>
              </a:rPr>
              <a:t>p</a:t>
            </a:r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175" name="Rectangle 163"/>
          <p:cNvSpPr>
            <a:spLocks noChangeArrowheads="1"/>
          </p:cNvSpPr>
          <p:nvPr/>
        </p:nvSpPr>
        <p:spPr bwMode="auto">
          <a:xfrm>
            <a:off x="650781" y="3711139"/>
            <a:ext cx="905055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i="0" dirty="0" smtClean="0">
                <a:latin typeface="Times New Roman" pitchFamily="18" charset="0"/>
              </a:rPr>
              <a:t>V</a:t>
            </a:r>
            <a:r>
              <a:rPr lang="en-US" sz="2000" i="0" baseline="-25000" dirty="0" smtClean="0">
                <a:latin typeface="Times New Roman" pitchFamily="18" charset="0"/>
              </a:rPr>
              <a:t>A</a:t>
            </a:r>
            <a:r>
              <a:rPr lang="en-US" sz="2000" i="0" dirty="0" smtClean="0">
                <a:latin typeface="Times New Roman" pitchFamily="18" charset="0"/>
              </a:rPr>
              <a:t> &lt; V</a:t>
            </a:r>
            <a:r>
              <a:rPr lang="en-US" sz="2000" i="0" baseline="-25000" dirty="0" smtClean="0">
                <a:latin typeface="Times New Roman" pitchFamily="18" charset="0"/>
              </a:rPr>
              <a:t>B</a:t>
            </a:r>
            <a:r>
              <a:rPr lang="en-US" sz="2000" i="0" dirty="0" smtClean="0">
                <a:latin typeface="Times New Roman" pitchFamily="18" charset="0"/>
              </a:rPr>
              <a:t>:</a:t>
            </a:r>
          </a:p>
          <a:p>
            <a:pPr algn="ctr"/>
            <a:r>
              <a:rPr lang="en-US" sz="2000" dirty="0" smtClean="0"/>
              <a:t>Direct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/>
              <a:t>V</a:t>
            </a:r>
            <a:r>
              <a:rPr lang="en-US" sz="2000" baseline="-25000" dirty="0"/>
              <a:t>A</a:t>
            </a:r>
            <a:r>
              <a:rPr lang="en-US" sz="2000" dirty="0"/>
              <a:t> </a:t>
            </a:r>
            <a:r>
              <a:rPr lang="en-US" sz="2000" dirty="0" smtClean="0"/>
              <a:t>&gt; </a:t>
            </a:r>
            <a:r>
              <a:rPr lang="en-US" sz="2000" dirty="0"/>
              <a:t>V</a:t>
            </a:r>
            <a:r>
              <a:rPr lang="en-US" sz="2000" baseline="-25000" dirty="0"/>
              <a:t>B</a:t>
            </a:r>
            <a:r>
              <a:rPr lang="en-US" sz="2000" dirty="0"/>
              <a:t>:</a:t>
            </a:r>
          </a:p>
          <a:p>
            <a:pPr algn="ctr"/>
            <a:r>
              <a:rPr lang="en-US" sz="2000" dirty="0" smtClean="0"/>
              <a:t>Reverse</a:t>
            </a:r>
            <a:endParaRPr lang="en-US" sz="2000" i="0" dirty="0">
              <a:latin typeface="Times New Roman" pitchFamily="18" charset="0"/>
            </a:endParaRPr>
          </a:p>
          <a:p>
            <a:pPr algn="ctr"/>
            <a:endParaRPr lang="en-US" sz="2000" i="0" dirty="0">
              <a:latin typeface="Times New Roman" pitchFamily="18" charset="0"/>
            </a:endParaRPr>
          </a:p>
        </p:txBody>
      </p:sp>
      <p:sp>
        <p:nvSpPr>
          <p:cNvPr id="176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N-P Junction Capacitance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5808663" y="2584450"/>
            <a:ext cx="9525" cy="19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5808663" y="2135188"/>
            <a:ext cx="9525" cy="19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 l="5789" t="29906" r="17369" b="10481"/>
          <a:stretch>
            <a:fillRect/>
          </a:stretch>
        </p:blipFill>
        <p:spPr bwMode="auto">
          <a:xfrm>
            <a:off x="1619250" y="1592263"/>
            <a:ext cx="6019800" cy="4602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N-P Junction Capacitance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ChangeArrowheads="1"/>
          </p:cNvSpPr>
          <p:nvPr/>
        </p:nvSpPr>
        <p:spPr bwMode="auto">
          <a:xfrm>
            <a:off x="5808663" y="2584450"/>
            <a:ext cx="9525" cy="19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5808663" y="2135188"/>
            <a:ext cx="9525" cy="1905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print"/>
          <a:srcRect l="5789" t="29906" r="17369" b="10481"/>
          <a:stretch>
            <a:fillRect/>
          </a:stretch>
        </p:blipFill>
        <p:spPr bwMode="auto">
          <a:xfrm>
            <a:off x="1619250" y="1592263"/>
            <a:ext cx="6019800" cy="4602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8600" y="457200"/>
            <a:ext cx="87630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N-P Junction Capacitance</a:t>
            </a:r>
          </a:p>
        </p:txBody>
      </p:sp>
      <p:sp>
        <p:nvSpPr>
          <p:cNvPr id="6" name="Retângulo de cantos arredondados 5"/>
          <p:cNvSpPr/>
          <p:nvPr/>
        </p:nvSpPr>
        <p:spPr bwMode="auto">
          <a:xfrm>
            <a:off x="2524836" y="4408228"/>
            <a:ext cx="3507474" cy="341194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" name="Conector de seta reta 8"/>
          <p:cNvCxnSpPr/>
          <p:nvPr/>
        </p:nvCxnSpPr>
        <p:spPr bwMode="auto">
          <a:xfrm flipV="1">
            <a:off x="2156346" y="4817660"/>
            <a:ext cx="354842" cy="25930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0" name="CaixaDeTexto 9"/>
          <p:cNvSpPr txBox="1"/>
          <p:nvPr/>
        </p:nvSpPr>
        <p:spPr>
          <a:xfrm>
            <a:off x="682388" y="5076967"/>
            <a:ext cx="226552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err="1" smtClean="0">
                <a:solidFill>
                  <a:srgbClr val="FF0000"/>
                </a:solidFill>
              </a:rPr>
              <a:t>Transistors</a:t>
            </a:r>
            <a:r>
              <a:rPr lang="pt-BR" sz="2000" dirty="0" smtClean="0">
                <a:solidFill>
                  <a:srgbClr val="FF0000"/>
                </a:solidFill>
              </a:rPr>
              <a:t> are </a:t>
            </a:r>
            <a:r>
              <a:rPr lang="pt-BR" sz="2000" dirty="0" err="1" smtClean="0">
                <a:solidFill>
                  <a:srgbClr val="FF0000"/>
                </a:solidFill>
              </a:rPr>
              <a:t>usually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err="1" smtClean="0">
                <a:solidFill>
                  <a:srgbClr val="FF0000"/>
                </a:solidFill>
              </a:rPr>
              <a:t>reversely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err="1" smtClean="0">
                <a:solidFill>
                  <a:srgbClr val="FF0000"/>
                </a:solidFill>
              </a:rPr>
              <a:t>biased</a:t>
            </a:r>
            <a:r>
              <a:rPr lang="pt-BR" sz="2000" dirty="0" smtClean="0">
                <a:solidFill>
                  <a:srgbClr val="FF0000"/>
                </a:solidFill>
              </a:rPr>
              <a:t>!!</a:t>
            </a:r>
          </a:p>
          <a:p>
            <a:pPr algn="ctr"/>
            <a:r>
              <a:rPr lang="pt-BR" sz="2000" dirty="0" smtClean="0">
                <a:solidFill>
                  <a:srgbClr val="FF0000"/>
                </a:solidFill>
              </a:rPr>
              <a:t>(</a:t>
            </a:r>
            <a:r>
              <a:rPr lang="pt-BR" sz="2000" dirty="0" err="1" smtClean="0">
                <a:solidFill>
                  <a:srgbClr val="FF0000"/>
                </a:solidFill>
              </a:rPr>
              <a:t>C</a:t>
            </a:r>
            <a:r>
              <a:rPr lang="pt-BR" sz="2000" baseline="-25000" dirty="0" err="1" smtClean="0">
                <a:solidFill>
                  <a:srgbClr val="FF0000"/>
                </a:solidFill>
              </a:rPr>
              <a:t>j</a:t>
            </a:r>
            <a:r>
              <a:rPr lang="pt-BR" sz="2000" dirty="0" smtClean="0">
                <a:solidFill>
                  <a:srgbClr val="FF0000"/>
                </a:solidFill>
              </a:rPr>
              <a:t> &lt; C</a:t>
            </a:r>
            <a:r>
              <a:rPr lang="pt-BR" sz="2000" baseline="-25000" dirty="0" smtClean="0">
                <a:solidFill>
                  <a:srgbClr val="FF0000"/>
                </a:solidFill>
              </a:rPr>
              <a:t>j0</a:t>
            </a:r>
            <a:r>
              <a:rPr lang="pt-BR" sz="2000" dirty="0" smtClean="0">
                <a:solidFill>
                  <a:srgbClr val="FF0000"/>
                </a:solidFill>
              </a:rPr>
              <a:t>)</a:t>
            </a:r>
            <a:endParaRPr lang="pt-BR" sz="2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1028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7BAD387-D0B0-433C-9803-A052CE4B8A88}" type="slidenum">
              <a:rPr lang="en-US" altLang="en-US" smtClean="0"/>
              <a:pPr/>
              <a:t>8</a:t>
            </a:fld>
            <a:endParaRPr lang="en-US" altLang="en-US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615950"/>
            <a:ext cx="89154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Bottom Diffusion (Junction) Capacitance Model</a:t>
            </a:r>
          </a:p>
        </p:txBody>
      </p:sp>
      <p:pic>
        <p:nvPicPr>
          <p:cNvPr id="1030" name="Imagem 4" descr="junction-ca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601788"/>
            <a:ext cx="7645400" cy="1462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1" name="Retângulo 116"/>
          <p:cNvSpPr>
            <a:spLocks noChangeArrowheads="1"/>
          </p:cNvSpPr>
          <p:nvPr/>
        </p:nvSpPr>
        <p:spPr bwMode="auto">
          <a:xfrm>
            <a:off x="827088" y="1700213"/>
            <a:ext cx="468312" cy="576262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2" name="Retângulo 117"/>
          <p:cNvSpPr>
            <a:spLocks noChangeArrowheads="1"/>
          </p:cNvSpPr>
          <p:nvPr/>
        </p:nvSpPr>
        <p:spPr bwMode="auto">
          <a:xfrm>
            <a:off x="827088" y="2781300"/>
            <a:ext cx="431800" cy="2159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3" name="Line 3"/>
          <p:cNvSpPr>
            <a:spLocks noChangeShapeType="1"/>
          </p:cNvSpPr>
          <p:nvPr/>
        </p:nvSpPr>
        <p:spPr bwMode="auto">
          <a:xfrm flipV="1">
            <a:off x="2900363" y="5400675"/>
            <a:ext cx="1185862" cy="39688"/>
          </a:xfrm>
          <a:prstGeom prst="line">
            <a:avLst/>
          </a:prstGeom>
          <a:noFill/>
          <a:ln w="12700">
            <a:solidFill>
              <a:srgbClr val="999999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4" name="Freeform 4"/>
          <p:cNvSpPr>
            <a:spLocks/>
          </p:cNvSpPr>
          <p:nvPr/>
        </p:nvSpPr>
        <p:spPr bwMode="auto">
          <a:xfrm>
            <a:off x="1638300" y="4248150"/>
            <a:ext cx="1727200" cy="1076325"/>
          </a:xfrm>
          <a:custGeom>
            <a:avLst/>
            <a:gdLst>
              <a:gd name="T0" fmla="*/ 0 w 386"/>
              <a:gd name="T1" fmla="*/ 2147483647 h 238"/>
              <a:gd name="T2" fmla="*/ 2147483647 w 386"/>
              <a:gd name="T3" fmla="*/ 0 h 238"/>
              <a:gd name="T4" fmla="*/ 2147483647 w 386"/>
              <a:gd name="T5" fmla="*/ 2147483647 h 238"/>
              <a:gd name="T6" fmla="*/ 2147483647 w 386"/>
              <a:gd name="T7" fmla="*/ 2147483647 h 238"/>
              <a:gd name="T8" fmla="*/ 2147483647 w 386"/>
              <a:gd name="T9" fmla="*/ 2147483647 h 238"/>
              <a:gd name="T10" fmla="*/ 2147483647 w 386"/>
              <a:gd name="T11" fmla="*/ 2147483647 h 238"/>
              <a:gd name="T12" fmla="*/ 2147483647 w 386"/>
              <a:gd name="T13" fmla="*/ 2147483647 h 238"/>
              <a:gd name="T14" fmla="*/ 0 w 386"/>
              <a:gd name="T15" fmla="*/ 2147483647 h 2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6"/>
              <a:gd name="T25" fmla="*/ 0 h 238"/>
              <a:gd name="T26" fmla="*/ 386 w 386"/>
              <a:gd name="T27" fmla="*/ 238 h 2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6" h="238">
                <a:moveTo>
                  <a:pt x="0" y="238"/>
                </a:moveTo>
                <a:cubicBezTo>
                  <a:pt x="192" y="0"/>
                  <a:pt x="192" y="0"/>
                  <a:pt x="192" y="0"/>
                </a:cubicBezTo>
                <a:cubicBezTo>
                  <a:pt x="193" y="0"/>
                  <a:pt x="194" y="1"/>
                  <a:pt x="196" y="1"/>
                </a:cubicBezTo>
                <a:cubicBezTo>
                  <a:pt x="196" y="1"/>
                  <a:pt x="235" y="8"/>
                  <a:pt x="252" y="8"/>
                </a:cubicBezTo>
                <a:cubicBezTo>
                  <a:pt x="386" y="8"/>
                  <a:pt x="386" y="8"/>
                  <a:pt x="386" y="8"/>
                </a:cubicBezTo>
                <a:cubicBezTo>
                  <a:pt x="244" y="205"/>
                  <a:pt x="244" y="205"/>
                  <a:pt x="244" y="205"/>
                </a:cubicBezTo>
                <a:cubicBezTo>
                  <a:pt x="244" y="238"/>
                  <a:pt x="244" y="238"/>
                  <a:pt x="244" y="238"/>
                </a:cubicBezTo>
                <a:cubicBezTo>
                  <a:pt x="0" y="238"/>
                  <a:pt x="0" y="238"/>
                  <a:pt x="0" y="238"/>
                </a:cubicBezTo>
                <a:close/>
              </a:path>
            </a:pathLst>
          </a:custGeom>
          <a:solidFill>
            <a:srgbClr val="E5E5E5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5" name="Freeform 5"/>
          <p:cNvSpPr>
            <a:spLocks/>
          </p:cNvSpPr>
          <p:nvPr/>
        </p:nvSpPr>
        <p:spPr bwMode="auto">
          <a:xfrm>
            <a:off x="2700338" y="5324475"/>
            <a:ext cx="101600" cy="139700"/>
          </a:xfrm>
          <a:custGeom>
            <a:avLst/>
            <a:gdLst>
              <a:gd name="T0" fmla="*/ 0 w 23"/>
              <a:gd name="T1" fmla="*/ 2147483647 h 31"/>
              <a:gd name="T2" fmla="*/ 2147483647 w 23"/>
              <a:gd name="T3" fmla="*/ 0 h 31"/>
              <a:gd name="T4" fmla="*/ 2147483647 w 23"/>
              <a:gd name="T5" fmla="*/ 0 h 31"/>
              <a:gd name="T6" fmla="*/ 2147483647 w 23"/>
              <a:gd name="T7" fmla="*/ 2147483647 h 31"/>
              <a:gd name="T8" fmla="*/ 0 w 23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31"/>
              <a:gd name="T17" fmla="*/ 23 w 23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31">
                <a:moveTo>
                  <a:pt x="0" y="31"/>
                </a:moveTo>
                <a:cubicBezTo>
                  <a:pt x="23" y="0"/>
                  <a:pt x="23" y="0"/>
                  <a:pt x="23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3"/>
                  <a:pt x="3" y="25"/>
                  <a:pt x="1" y="30"/>
                </a:cubicBezTo>
                <a:cubicBezTo>
                  <a:pt x="1" y="30"/>
                  <a:pt x="1" y="30"/>
                  <a:pt x="0" y="31"/>
                </a:cubicBez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6" name="Line 6"/>
          <p:cNvSpPr>
            <a:spLocks noChangeShapeType="1"/>
          </p:cNvSpPr>
          <p:nvPr/>
        </p:nvSpPr>
        <p:spPr bwMode="auto">
          <a:xfrm flipV="1">
            <a:off x="4800600" y="4008438"/>
            <a:ext cx="1588" cy="1127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7" name="Freeform 7"/>
          <p:cNvSpPr>
            <a:spLocks/>
          </p:cNvSpPr>
          <p:nvPr/>
        </p:nvSpPr>
        <p:spPr bwMode="auto">
          <a:xfrm>
            <a:off x="2730500" y="3890963"/>
            <a:ext cx="2070100" cy="1433512"/>
          </a:xfrm>
          <a:custGeom>
            <a:avLst/>
            <a:gdLst>
              <a:gd name="T0" fmla="*/ 2147483647 w 1820"/>
              <a:gd name="T1" fmla="*/ 2147483647 h 1246"/>
              <a:gd name="T2" fmla="*/ 2147483647 w 1820"/>
              <a:gd name="T3" fmla="*/ 0 h 1246"/>
              <a:gd name="T4" fmla="*/ 2147483647 w 1820"/>
              <a:gd name="T5" fmla="*/ 0 h 1246"/>
              <a:gd name="T6" fmla="*/ 0 w 1820"/>
              <a:gd name="T7" fmla="*/ 2147483647 h 1246"/>
              <a:gd name="T8" fmla="*/ 0 w 1820"/>
              <a:gd name="T9" fmla="*/ 2147483647 h 1246"/>
              <a:gd name="T10" fmla="*/ 2147483647 w 1820"/>
              <a:gd name="T11" fmla="*/ 2147483647 h 1246"/>
              <a:gd name="T12" fmla="*/ 2147483647 w 1820"/>
              <a:gd name="T13" fmla="*/ 2147483647 h 1246"/>
              <a:gd name="T14" fmla="*/ 2147483647 w 1820"/>
              <a:gd name="T15" fmla="*/ 2147483647 h 12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20"/>
              <a:gd name="T25" fmla="*/ 0 h 1246"/>
              <a:gd name="T26" fmla="*/ 1820 w 1820"/>
              <a:gd name="T27" fmla="*/ 1246 h 12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20" h="1246">
                <a:moveTo>
                  <a:pt x="1820" y="102"/>
                </a:moveTo>
                <a:lnTo>
                  <a:pt x="1671" y="0"/>
                </a:lnTo>
                <a:lnTo>
                  <a:pt x="806" y="0"/>
                </a:lnTo>
                <a:lnTo>
                  <a:pt x="0" y="1116"/>
                </a:lnTo>
                <a:lnTo>
                  <a:pt x="0" y="1246"/>
                </a:lnTo>
                <a:lnTo>
                  <a:pt x="1368" y="1246"/>
                </a:lnTo>
                <a:lnTo>
                  <a:pt x="1820" y="200"/>
                </a:lnTo>
                <a:lnTo>
                  <a:pt x="1820" y="102"/>
                </a:lnTo>
                <a:close/>
              </a:path>
            </a:pathLst>
          </a:custGeom>
          <a:solidFill>
            <a:srgbClr val="666666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8" name="Line 8"/>
          <p:cNvSpPr>
            <a:spLocks noChangeShapeType="1"/>
          </p:cNvSpPr>
          <p:nvPr/>
        </p:nvSpPr>
        <p:spPr bwMode="auto">
          <a:xfrm>
            <a:off x="2878138" y="4965700"/>
            <a:ext cx="1243012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39" name="Line 9"/>
          <p:cNvSpPr>
            <a:spLocks noChangeShapeType="1"/>
          </p:cNvSpPr>
          <p:nvPr/>
        </p:nvSpPr>
        <p:spPr bwMode="auto">
          <a:xfrm flipH="1" flipV="1">
            <a:off x="4121150" y="4965700"/>
            <a:ext cx="147638" cy="20796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0" name="Line 10"/>
          <p:cNvSpPr>
            <a:spLocks noChangeShapeType="1"/>
          </p:cNvSpPr>
          <p:nvPr/>
        </p:nvSpPr>
        <p:spPr bwMode="auto">
          <a:xfrm>
            <a:off x="2730500" y="5173663"/>
            <a:ext cx="1538288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1" name="Line 11"/>
          <p:cNvSpPr>
            <a:spLocks noChangeShapeType="1"/>
          </p:cNvSpPr>
          <p:nvPr/>
        </p:nvSpPr>
        <p:spPr bwMode="auto">
          <a:xfrm>
            <a:off x="1406525" y="5337175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2" name="Freeform 12"/>
          <p:cNvSpPr>
            <a:spLocks/>
          </p:cNvSpPr>
          <p:nvPr/>
        </p:nvSpPr>
        <p:spPr bwMode="auto">
          <a:xfrm>
            <a:off x="1293813" y="3973513"/>
            <a:ext cx="2295525" cy="1544637"/>
          </a:xfrm>
          <a:custGeom>
            <a:avLst/>
            <a:gdLst>
              <a:gd name="T0" fmla="*/ 2147483647 w 513"/>
              <a:gd name="T1" fmla="*/ 0 h 342"/>
              <a:gd name="T2" fmla="*/ 2147483647 w 513"/>
              <a:gd name="T3" fmla="*/ 0 h 342"/>
              <a:gd name="T4" fmla="*/ 2147483647 w 513"/>
              <a:gd name="T5" fmla="*/ 2147483647 h 342"/>
              <a:gd name="T6" fmla="*/ 2147483647 w 513"/>
              <a:gd name="T7" fmla="*/ 2147483647 h 342"/>
              <a:gd name="T8" fmla="*/ 2147483647 w 513"/>
              <a:gd name="T9" fmla="*/ 2147483647 h 342"/>
              <a:gd name="T10" fmla="*/ 2147483647 w 513"/>
              <a:gd name="T11" fmla="*/ 2147483647 h 342"/>
              <a:gd name="T12" fmla="*/ 2147483647 w 513"/>
              <a:gd name="T13" fmla="*/ 2147483647 h 342"/>
              <a:gd name="T14" fmla="*/ 2147483647 w 513"/>
              <a:gd name="T15" fmla="*/ 2147483647 h 342"/>
              <a:gd name="T16" fmla="*/ 2147483647 w 513"/>
              <a:gd name="T17" fmla="*/ 2147483647 h 342"/>
              <a:gd name="T18" fmla="*/ 2147483647 w 513"/>
              <a:gd name="T19" fmla="*/ 2147483647 h 342"/>
              <a:gd name="T20" fmla="*/ 2147483647 w 513"/>
              <a:gd name="T21" fmla="*/ 0 h 3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13"/>
              <a:gd name="T34" fmla="*/ 0 h 342"/>
              <a:gd name="T35" fmla="*/ 513 w 513"/>
              <a:gd name="T36" fmla="*/ 342 h 3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13" h="342">
                <a:moveTo>
                  <a:pt x="513" y="0"/>
                </a:moveTo>
                <a:cubicBezTo>
                  <a:pt x="251" y="0"/>
                  <a:pt x="251" y="0"/>
                  <a:pt x="251" y="0"/>
                </a:cubicBezTo>
                <a:cubicBezTo>
                  <a:pt x="1" y="297"/>
                  <a:pt x="1" y="297"/>
                  <a:pt x="1" y="297"/>
                </a:cubicBezTo>
                <a:cubicBezTo>
                  <a:pt x="1" y="302"/>
                  <a:pt x="1" y="302"/>
                  <a:pt x="1" y="302"/>
                </a:cubicBezTo>
                <a:cubicBezTo>
                  <a:pt x="1" y="302"/>
                  <a:pt x="0" y="318"/>
                  <a:pt x="14" y="332"/>
                </a:cubicBezTo>
                <a:cubicBezTo>
                  <a:pt x="14" y="332"/>
                  <a:pt x="23" y="342"/>
                  <a:pt x="43" y="342"/>
                </a:cubicBezTo>
                <a:cubicBezTo>
                  <a:pt x="32" y="337"/>
                  <a:pt x="28" y="329"/>
                  <a:pt x="28" y="329"/>
                </a:cubicBezTo>
                <a:cubicBezTo>
                  <a:pt x="26" y="324"/>
                  <a:pt x="25" y="304"/>
                  <a:pt x="25" y="302"/>
                </a:cubicBezTo>
                <a:cubicBezTo>
                  <a:pt x="255" y="20"/>
                  <a:pt x="255" y="20"/>
                  <a:pt x="255" y="20"/>
                </a:cubicBezTo>
                <a:cubicBezTo>
                  <a:pt x="498" y="20"/>
                  <a:pt x="498" y="20"/>
                  <a:pt x="498" y="20"/>
                </a:cubicBezTo>
                <a:lnTo>
                  <a:pt x="513" y="0"/>
                </a:lnTo>
                <a:close/>
              </a:path>
            </a:pathLst>
          </a:custGeom>
          <a:solidFill>
            <a:srgbClr val="666666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3" name="Freeform 13"/>
          <p:cNvSpPr>
            <a:spLocks/>
          </p:cNvSpPr>
          <p:nvPr/>
        </p:nvSpPr>
        <p:spPr bwMode="auto">
          <a:xfrm>
            <a:off x="2435225" y="4062413"/>
            <a:ext cx="1087438" cy="222250"/>
          </a:xfrm>
          <a:custGeom>
            <a:avLst/>
            <a:gdLst>
              <a:gd name="T0" fmla="*/ 2147483647 w 243"/>
              <a:gd name="T1" fmla="*/ 2147483647 h 49"/>
              <a:gd name="T2" fmla="*/ 2147483647 w 243"/>
              <a:gd name="T3" fmla="*/ 2147483647 h 49"/>
              <a:gd name="T4" fmla="*/ 2147483647 w 243"/>
              <a:gd name="T5" fmla="*/ 2147483647 h 49"/>
              <a:gd name="T6" fmla="*/ 2147483647 w 243"/>
              <a:gd name="T7" fmla="*/ 2147483647 h 49"/>
              <a:gd name="T8" fmla="*/ 0 w 243"/>
              <a:gd name="T9" fmla="*/ 0 h 49"/>
              <a:gd name="T10" fmla="*/ 2147483647 w 243"/>
              <a:gd name="T11" fmla="*/ 0 h 49"/>
              <a:gd name="T12" fmla="*/ 2147483647 w 243"/>
              <a:gd name="T13" fmla="*/ 2147483647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49"/>
              <a:gd name="T23" fmla="*/ 243 w 24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49">
                <a:moveTo>
                  <a:pt x="208" y="49"/>
                </a:move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2"/>
                  <a:pt x="18" y="42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2"/>
                  <a:pt x="0" y="0"/>
                </a:cubicBezTo>
                <a:cubicBezTo>
                  <a:pt x="243" y="0"/>
                  <a:pt x="243" y="0"/>
                  <a:pt x="243" y="0"/>
                </a:cubicBezTo>
                <a:lnTo>
                  <a:pt x="208" y="4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4" name="Freeform 14"/>
          <p:cNvSpPr>
            <a:spLocks/>
          </p:cNvSpPr>
          <p:nvPr/>
        </p:nvSpPr>
        <p:spPr bwMode="auto">
          <a:xfrm>
            <a:off x="1414463" y="4062413"/>
            <a:ext cx="1084262" cy="1262062"/>
          </a:xfrm>
          <a:custGeom>
            <a:avLst/>
            <a:gdLst>
              <a:gd name="T0" fmla="*/ 0 w 242"/>
              <a:gd name="T1" fmla="*/ 2147483647 h 279"/>
              <a:gd name="T2" fmla="*/ 2147483647 w 242"/>
              <a:gd name="T3" fmla="*/ 0 h 279"/>
              <a:gd name="T4" fmla="*/ 2147483647 w 242"/>
              <a:gd name="T5" fmla="*/ 2147483647 h 279"/>
              <a:gd name="T6" fmla="*/ 2147483647 w 242"/>
              <a:gd name="T7" fmla="*/ 2147483647 h 279"/>
              <a:gd name="T8" fmla="*/ 2147483647 w 242"/>
              <a:gd name="T9" fmla="*/ 2147483647 h 279"/>
              <a:gd name="T10" fmla="*/ 0 w 242"/>
              <a:gd name="T11" fmla="*/ 2147483647 h 2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2"/>
              <a:gd name="T19" fmla="*/ 0 h 279"/>
              <a:gd name="T20" fmla="*/ 242 w 242"/>
              <a:gd name="T21" fmla="*/ 279 h 2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2" h="279">
                <a:moveTo>
                  <a:pt x="0" y="279"/>
                </a:moveTo>
                <a:cubicBezTo>
                  <a:pt x="228" y="0"/>
                  <a:pt x="228" y="0"/>
                  <a:pt x="228" y="0"/>
                </a:cubicBezTo>
                <a:cubicBezTo>
                  <a:pt x="228" y="2"/>
                  <a:pt x="229" y="25"/>
                  <a:pt x="231" y="30"/>
                </a:cubicBezTo>
                <a:cubicBezTo>
                  <a:pt x="231" y="30"/>
                  <a:pt x="234" y="36"/>
                  <a:pt x="242" y="41"/>
                </a:cubicBezTo>
                <a:cubicBezTo>
                  <a:pt x="50" y="279"/>
                  <a:pt x="50" y="279"/>
                  <a:pt x="50" y="279"/>
                </a:cubicBezTo>
                <a:lnTo>
                  <a:pt x="0" y="27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5" name="Freeform 15"/>
          <p:cNvSpPr>
            <a:spLocks/>
          </p:cNvSpPr>
          <p:nvPr/>
        </p:nvSpPr>
        <p:spPr bwMode="auto">
          <a:xfrm>
            <a:off x="1406525" y="5337175"/>
            <a:ext cx="1328738" cy="207963"/>
          </a:xfrm>
          <a:custGeom>
            <a:avLst/>
            <a:gdLst>
              <a:gd name="T0" fmla="*/ 2147483647 w 336"/>
              <a:gd name="T1" fmla="*/ 0 h 49"/>
              <a:gd name="T2" fmla="*/ 2147483647 w 336"/>
              <a:gd name="T3" fmla="*/ 2147483647 h 49"/>
              <a:gd name="T4" fmla="*/ 2147483647 w 336"/>
              <a:gd name="T5" fmla="*/ 2147483647 h 49"/>
              <a:gd name="T6" fmla="*/ 2147483647 w 336"/>
              <a:gd name="T7" fmla="*/ 2147483647 h 49"/>
              <a:gd name="T8" fmla="*/ 2147483647 w 336"/>
              <a:gd name="T9" fmla="*/ 2147483647 h 49"/>
              <a:gd name="T10" fmla="*/ 2147483647 w 336"/>
              <a:gd name="T11" fmla="*/ 2147483647 h 49"/>
              <a:gd name="T12" fmla="*/ 2147483647 w 336"/>
              <a:gd name="T13" fmla="*/ 2147483647 h 49"/>
              <a:gd name="T14" fmla="*/ 0 w 336"/>
              <a:gd name="T15" fmla="*/ 0 h 49"/>
              <a:gd name="T16" fmla="*/ 2147483647 w 336"/>
              <a:gd name="T17" fmla="*/ 0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6"/>
              <a:gd name="T28" fmla="*/ 0 h 49"/>
              <a:gd name="T29" fmla="*/ 336 w 336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6" h="49">
                <a:moveTo>
                  <a:pt x="336" y="0"/>
                </a:moveTo>
                <a:cubicBezTo>
                  <a:pt x="336" y="3"/>
                  <a:pt x="335" y="25"/>
                  <a:pt x="333" y="30"/>
                </a:cubicBezTo>
                <a:cubicBezTo>
                  <a:pt x="333" y="30"/>
                  <a:pt x="329" y="38"/>
                  <a:pt x="318" y="43"/>
                </a:cubicBezTo>
                <a:cubicBezTo>
                  <a:pt x="318" y="43"/>
                  <a:pt x="279" y="49"/>
                  <a:pt x="262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3"/>
                  <a:pt x="18" y="43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3"/>
                  <a:pt x="0" y="0"/>
                </a:cubicBezTo>
                <a:lnTo>
                  <a:pt x="336" y="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6" name="Freeform 16"/>
          <p:cNvSpPr>
            <a:spLocks/>
          </p:cNvSpPr>
          <p:nvPr/>
        </p:nvSpPr>
        <p:spPr bwMode="auto">
          <a:xfrm>
            <a:off x="4076700" y="5324475"/>
            <a:ext cx="581025" cy="179388"/>
          </a:xfrm>
          <a:custGeom>
            <a:avLst/>
            <a:gdLst>
              <a:gd name="T0" fmla="*/ 0 w 130"/>
              <a:gd name="T1" fmla="*/ 0 h 40"/>
              <a:gd name="T2" fmla="*/ 2147483647 w 130"/>
              <a:gd name="T3" fmla="*/ 2147483647 h 40"/>
              <a:gd name="T4" fmla="*/ 2147483647 w 130"/>
              <a:gd name="T5" fmla="*/ 2147483647 h 40"/>
              <a:gd name="T6" fmla="*/ 2147483647 w 130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130"/>
              <a:gd name="T13" fmla="*/ 0 h 40"/>
              <a:gd name="T14" fmla="*/ 130 w 130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" h="40">
                <a:moveTo>
                  <a:pt x="0" y="0"/>
                </a:moveTo>
                <a:cubicBezTo>
                  <a:pt x="0" y="2"/>
                  <a:pt x="0" y="18"/>
                  <a:pt x="5" y="25"/>
                </a:cubicBezTo>
                <a:cubicBezTo>
                  <a:pt x="5" y="25"/>
                  <a:pt x="9" y="34"/>
                  <a:pt x="27" y="36"/>
                </a:cubicBezTo>
                <a:cubicBezTo>
                  <a:pt x="27" y="36"/>
                  <a:pt x="104" y="38"/>
                  <a:pt x="130" y="40"/>
                </a:cubicBez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47" name="Rectangle 20"/>
          <p:cNvSpPr>
            <a:spLocks noChangeArrowheads="1"/>
          </p:cNvSpPr>
          <p:nvPr/>
        </p:nvSpPr>
        <p:spPr bwMode="auto">
          <a:xfrm>
            <a:off x="3556000" y="5546725"/>
            <a:ext cx="5334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Channel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48" name="Rectangle 21"/>
          <p:cNvSpPr>
            <a:spLocks noChangeArrowheads="1"/>
          </p:cNvSpPr>
          <p:nvPr/>
        </p:nvSpPr>
        <p:spPr bwMode="auto">
          <a:xfrm>
            <a:off x="2663825" y="3681413"/>
            <a:ext cx="436563" cy="17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Source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49" name="Rectangle 28"/>
          <p:cNvSpPr>
            <a:spLocks noChangeArrowheads="1"/>
          </p:cNvSpPr>
          <p:nvPr/>
        </p:nvSpPr>
        <p:spPr bwMode="auto">
          <a:xfrm>
            <a:off x="2987675" y="5757863"/>
            <a:ext cx="6000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Substrate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50" name="Rectangle 29"/>
          <p:cNvSpPr>
            <a:spLocks noChangeArrowheads="1"/>
          </p:cNvSpPr>
          <p:nvPr/>
        </p:nvSpPr>
        <p:spPr bwMode="auto">
          <a:xfrm>
            <a:off x="3611563" y="5757863"/>
            <a:ext cx="1143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N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51" name="Rectangle 30"/>
          <p:cNvSpPr>
            <a:spLocks noChangeArrowheads="1"/>
          </p:cNvSpPr>
          <p:nvPr/>
        </p:nvSpPr>
        <p:spPr bwMode="auto">
          <a:xfrm>
            <a:off x="3724275" y="5832475"/>
            <a:ext cx="84138" cy="1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Times Ten Roman" pitchFamily="18" charset="0"/>
              </a:rPr>
              <a:t>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52" name="Line 35"/>
          <p:cNvSpPr>
            <a:spLocks noChangeShapeType="1"/>
          </p:cNvSpPr>
          <p:nvPr/>
        </p:nvSpPr>
        <p:spPr bwMode="auto">
          <a:xfrm>
            <a:off x="3552825" y="5400675"/>
            <a:ext cx="250825" cy="12223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53" name="Freeform 36"/>
          <p:cNvSpPr>
            <a:spLocks/>
          </p:cNvSpPr>
          <p:nvPr/>
        </p:nvSpPr>
        <p:spPr bwMode="auto">
          <a:xfrm>
            <a:off x="3495675" y="5373688"/>
            <a:ext cx="88900" cy="63500"/>
          </a:xfrm>
          <a:custGeom>
            <a:avLst/>
            <a:gdLst>
              <a:gd name="T0" fmla="*/ 2147483647 w 20"/>
              <a:gd name="T1" fmla="*/ 2147483647 h 14"/>
              <a:gd name="T2" fmla="*/ 2147483647 w 20"/>
              <a:gd name="T3" fmla="*/ 2147483647 h 14"/>
              <a:gd name="T4" fmla="*/ 2147483647 w 20"/>
              <a:gd name="T5" fmla="*/ 2147483647 h 14"/>
              <a:gd name="T6" fmla="*/ 2147483647 w 20"/>
              <a:gd name="T7" fmla="*/ 2147483647 h 14"/>
              <a:gd name="T8" fmla="*/ 0 w 20"/>
              <a:gd name="T9" fmla="*/ 0 h 14"/>
              <a:gd name="T10" fmla="*/ 2147483647 w 20"/>
              <a:gd name="T11" fmla="*/ 2147483647 h 14"/>
              <a:gd name="T12" fmla="*/ 2147483647 w 20"/>
              <a:gd name="T13" fmla="*/ 2147483647 h 14"/>
              <a:gd name="T14" fmla="*/ 2147483647 w 20"/>
              <a:gd name="T15" fmla="*/ 2147483647 h 14"/>
              <a:gd name="T16" fmla="*/ 2147483647 w 20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4"/>
              <a:gd name="T29" fmla="*/ 20 w 20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4">
                <a:moveTo>
                  <a:pt x="14" y="7"/>
                </a:move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8" y="6"/>
                  <a:pt x="8" y="6"/>
                  <a:pt x="8" y="6"/>
                </a:cubicBezTo>
                <a:cubicBezTo>
                  <a:pt x="5" y="4"/>
                  <a:pt x="2" y="2"/>
                  <a:pt x="0" y="0"/>
                </a:cubicBezTo>
                <a:cubicBezTo>
                  <a:pt x="3" y="1"/>
                  <a:pt x="6" y="2"/>
                  <a:pt x="9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54" name="Line 39"/>
          <p:cNvSpPr>
            <a:spLocks noChangeShapeType="1"/>
          </p:cNvSpPr>
          <p:nvPr/>
        </p:nvSpPr>
        <p:spPr bwMode="auto">
          <a:xfrm>
            <a:off x="1465263" y="5689600"/>
            <a:ext cx="1220787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55" name="Freeform 40"/>
          <p:cNvSpPr>
            <a:spLocks/>
          </p:cNvSpPr>
          <p:nvPr/>
        </p:nvSpPr>
        <p:spPr bwMode="auto">
          <a:xfrm>
            <a:off x="2663825" y="5662613"/>
            <a:ext cx="84138" cy="53975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5"/>
                  <a:pt x="16" y="5"/>
                  <a:pt x="19" y="6"/>
                </a:cubicBezTo>
                <a:cubicBezTo>
                  <a:pt x="16" y="7"/>
                  <a:pt x="13" y="8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56" name="Freeform 41"/>
          <p:cNvSpPr>
            <a:spLocks/>
          </p:cNvSpPr>
          <p:nvPr/>
        </p:nvSpPr>
        <p:spPr bwMode="auto">
          <a:xfrm>
            <a:off x="1398588" y="5662613"/>
            <a:ext cx="87312" cy="53975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20" y="12"/>
                  <a:pt x="20" y="12"/>
                  <a:pt x="20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4" y="7"/>
                  <a:pt x="0" y="6"/>
                </a:cubicBezTo>
                <a:cubicBezTo>
                  <a:pt x="4" y="5"/>
                  <a:pt x="7" y="5"/>
                  <a:pt x="10" y="4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57" name="Line 45"/>
          <p:cNvSpPr>
            <a:spLocks noChangeShapeType="1"/>
          </p:cNvSpPr>
          <p:nvPr/>
        </p:nvSpPr>
        <p:spPr bwMode="auto">
          <a:xfrm flipV="1">
            <a:off x="1155700" y="4086225"/>
            <a:ext cx="984250" cy="118427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58" name="Freeform 46"/>
          <p:cNvSpPr>
            <a:spLocks/>
          </p:cNvSpPr>
          <p:nvPr/>
        </p:nvSpPr>
        <p:spPr bwMode="auto">
          <a:xfrm>
            <a:off x="2105025" y="4035425"/>
            <a:ext cx="76200" cy="80963"/>
          </a:xfrm>
          <a:custGeom>
            <a:avLst/>
            <a:gdLst>
              <a:gd name="T0" fmla="*/ 2147483647 w 17"/>
              <a:gd name="T1" fmla="*/ 2147483647 h 18"/>
              <a:gd name="T2" fmla="*/ 0 w 17"/>
              <a:gd name="T3" fmla="*/ 2147483647 h 18"/>
              <a:gd name="T4" fmla="*/ 0 w 17"/>
              <a:gd name="T5" fmla="*/ 2147483647 h 18"/>
              <a:gd name="T6" fmla="*/ 2147483647 w 17"/>
              <a:gd name="T7" fmla="*/ 2147483647 h 18"/>
              <a:gd name="T8" fmla="*/ 2147483647 w 17"/>
              <a:gd name="T9" fmla="*/ 0 h 18"/>
              <a:gd name="T10" fmla="*/ 2147483647 w 17"/>
              <a:gd name="T11" fmla="*/ 2147483647 h 18"/>
              <a:gd name="T12" fmla="*/ 2147483647 w 17"/>
              <a:gd name="T13" fmla="*/ 2147483647 h 18"/>
              <a:gd name="T14" fmla="*/ 2147483647 w 17"/>
              <a:gd name="T15" fmla="*/ 2147483647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7" y="12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9" y="6"/>
                  <a:pt x="9" y="6"/>
                  <a:pt x="9" y="6"/>
                </a:cubicBezTo>
                <a:cubicBezTo>
                  <a:pt x="12" y="4"/>
                  <a:pt x="14" y="2"/>
                  <a:pt x="17" y="0"/>
                </a:cubicBezTo>
                <a:cubicBezTo>
                  <a:pt x="15" y="3"/>
                  <a:pt x="14" y="6"/>
                  <a:pt x="12" y="9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lnTo>
                  <a:pt x="7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59" name="Freeform 47"/>
          <p:cNvSpPr>
            <a:spLocks/>
          </p:cNvSpPr>
          <p:nvPr/>
        </p:nvSpPr>
        <p:spPr bwMode="auto">
          <a:xfrm>
            <a:off x="1116013" y="5232400"/>
            <a:ext cx="76200" cy="82550"/>
          </a:xfrm>
          <a:custGeom>
            <a:avLst/>
            <a:gdLst>
              <a:gd name="T0" fmla="*/ 2147483647 w 17"/>
              <a:gd name="T1" fmla="*/ 2147483647 h 18"/>
              <a:gd name="T2" fmla="*/ 2147483647 w 17"/>
              <a:gd name="T3" fmla="*/ 2147483647 h 18"/>
              <a:gd name="T4" fmla="*/ 2147483647 w 17"/>
              <a:gd name="T5" fmla="*/ 2147483647 h 18"/>
              <a:gd name="T6" fmla="*/ 2147483647 w 17"/>
              <a:gd name="T7" fmla="*/ 2147483647 h 18"/>
              <a:gd name="T8" fmla="*/ 0 w 17"/>
              <a:gd name="T9" fmla="*/ 2147483647 h 18"/>
              <a:gd name="T10" fmla="*/ 2147483647 w 17"/>
              <a:gd name="T11" fmla="*/ 2147483647 h 18"/>
              <a:gd name="T12" fmla="*/ 2147483647 w 17"/>
              <a:gd name="T13" fmla="*/ 0 h 18"/>
              <a:gd name="T14" fmla="*/ 2147483647 w 17"/>
              <a:gd name="T15" fmla="*/ 0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10" y="6"/>
                </a:moveTo>
                <a:cubicBezTo>
                  <a:pt x="17" y="7"/>
                  <a:pt x="17" y="7"/>
                  <a:pt x="17" y="7"/>
                </a:cubicBezTo>
                <a:cubicBezTo>
                  <a:pt x="17" y="8"/>
                  <a:pt x="17" y="8"/>
                  <a:pt x="17" y="8"/>
                </a:cubicBezTo>
                <a:cubicBezTo>
                  <a:pt x="8" y="12"/>
                  <a:pt x="8" y="12"/>
                  <a:pt x="8" y="12"/>
                </a:cubicBezTo>
                <a:cubicBezTo>
                  <a:pt x="5" y="14"/>
                  <a:pt x="2" y="16"/>
                  <a:pt x="0" y="18"/>
                </a:cubicBezTo>
                <a:cubicBezTo>
                  <a:pt x="1" y="15"/>
                  <a:pt x="3" y="13"/>
                  <a:pt x="4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lnTo>
                  <a:pt x="1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60" name="Rectangle 48"/>
          <p:cNvSpPr>
            <a:spLocks noChangeArrowheads="1"/>
          </p:cNvSpPr>
          <p:nvPr/>
        </p:nvSpPr>
        <p:spPr bwMode="auto">
          <a:xfrm>
            <a:off x="576263" y="4041775"/>
            <a:ext cx="12239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W 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(channel width)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61" name="Rectangle 51"/>
          <p:cNvSpPr>
            <a:spLocks noChangeArrowheads="1"/>
          </p:cNvSpPr>
          <p:nvPr/>
        </p:nvSpPr>
        <p:spPr bwMode="auto">
          <a:xfrm>
            <a:off x="1331913" y="5694363"/>
            <a:ext cx="1403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Ls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(Source or Drain Length)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1062" name="Line 53"/>
          <p:cNvSpPr>
            <a:spLocks noChangeShapeType="1"/>
          </p:cNvSpPr>
          <p:nvPr/>
        </p:nvSpPr>
        <p:spPr bwMode="auto">
          <a:xfrm flipH="1">
            <a:off x="1298575" y="53371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63" name="Line 54"/>
          <p:cNvSpPr>
            <a:spLocks noChangeShapeType="1"/>
          </p:cNvSpPr>
          <p:nvPr/>
        </p:nvSpPr>
        <p:spPr bwMode="auto">
          <a:xfrm flipV="1">
            <a:off x="4268788" y="4008438"/>
            <a:ext cx="531812" cy="116522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64" name="Line 55"/>
          <p:cNvSpPr>
            <a:spLocks noChangeShapeType="1"/>
          </p:cNvSpPr>
          <p:nvPr/>
        </p:nvSpPr>
        <p:spPr bwMode="auto">
          <a:xfrm flipV="1">
            <a:off x="4121150" y="3890963"/>
            <a:ext cx="511175" cy="107473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65" name="Line 56"/>
          <p:cNvSpPr>
            <a:spLocks noChangeShapeType="1"/>
          </p:cNvSpPr>
          <p:nvPr/>
        </p:nvSpPr>
        <p:spPr bwMode="auto">
          <a:xfrm flipV="1">
            <a:off x="4268788" y="5173663"/>
            <a:ext cx="1587" cy="1508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066" name="Rectangle 19"/>
          <p:cNvSpPr>
            <a:spLocks noChangeArrowheads="1"/>
          </p:cNvSpPr>
          <p:nvPr/>
        </p:nvSpPr>
        <p:spPr bwMode="auto">
          <a:xfrm>
            <a:off x="2178787" y="4651731"/>
            <a:ext cx="69769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  <a:latin typeface="Times Ten Roman" pitchFamily="18" charset="0"/>
              </a:rPr>
              <a:t>Bottom</a:t>
            </a:r>
            <a:endParaRPr lang="en-US" sz="18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505450" y="3587750"/>
          <a:ext cx="2425700" cy="1435100"/>
        </p:xfrm>
        <a:graphic>
          <a:graphicData uri="http://schemas.openxmlformats.org/presentationml/2006/ole">
            <p:oleObj spid="_x0000_s1026" name="Equação" r:id="rId4" imgW="2425680" imgH="1434960" progId="Equation.3">
              <p:embed/>
            </p:oleObj>
          </a:graphicData>
        </a:graphic>
      </p:graphicFrame>
      <p:sp>
        <p:nvSpPr>
          <p:cNvPr id="1067" name="CaixaDeTexto 5"/>
          <p:cNvSpPr txBox="1">
            <a:spLocks noChangeArrowheads="1"/>
          </p:cNvSpPr>
          <p:nvPr/>
        </p:nvSpPr>
        <p:spPr bwMode="auto">
          <a:xfrm>
            <a:off x="5257800" y="5486400"/>
            <a:ext cx="3124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pt-BR" sz="2400"/>
              <a:t>AS:</a:t>
            </a:r>
            <a:r>
              <a:rPr lang="pt-BR" sz="2400">
                <a:latin typeface="Times" charset="0"/>
              </a:rPr>
              <a:t> Area of source</a:t>
            </a:r>
          </a:p>
        </p:txBody>
      </p:sp>
      <p:sp>
        <p:nvSpPr>
          <p:cNvPr id="45" name="Retângulo 44"/>
          <p:cNvSpPr/>
          <p:nvPr/>
        </p:nvSpPr>
        <p:spPr bwMode="auto">
          <a:xfrm>
            <a:off x="5227638" y="3438525"/>
            <a:ext cx="2897187" cy="176530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01600" dist="38100" dir="2700000" algn="tl" rotWithShape="0">
              <a:srgbClr val="FF0000">
                <a:alpha val="4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pt-BR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6" name="Rectangle 19"/>
          <p:cNvSpPr>
            <a:spLocks noChangeArrowheads="1"/>
          </p:cNvSpPr>
          <p:nvPr/>
        </p:nvSpPr>
        <p:spPr bwMode="auto">
          <a:xfrm>
            <a:off x="1639354" y="1924454"/>
            <a:ext cx="1044132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At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Bottom</a:t>
            </a:r>
            <a:endParaRPr lang="en-US" sz="2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Espaço Reservado para Rodapé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altLang="en-US" smtClean="0"/>
              <a:t>Microelectronic Circuits - Fifth Edition    Sedra/Smith</a:t>
            </a:r>
          </a:p>
        </p:txBody>
      </p:sp>
      <p:sp>
        <p:nvSpPr>
          <p:cNvPr id="2052" name="Espaço Reservado para Número de Slide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14D2037-47A6-4BE9-B271-1E23D14DA963}" type="slidenum">
              <a:rPr lang="en-US" altLang="en-US" smtClean="0"/>
              <a:pPr/>
              <a:t>9</a:t>
            </a:fld>
            <a:endParaRPr lang="en-US" altLang="en-US" smtClean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28600" y="615950"/>
            <a:ext cx="8915400" cy="86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ctr" eaLnBrk="0" hangingPunct="0">
              <a:defRPr/>
            </a:pPr>
            <a:r>
              <a:rPr lang="en-US" sz="4400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Side-wall Diffusion (Junction) Capacitance Model</a:t>
            </a:r>
          </a:p>
        </p:txBody>
      </p:sp>
      <p:pic>
        <p:nvPicPr>
          <p:cNvPr id="2054" name="Imagem 4" descr="junction-cap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592263"/>
            <a:ext cx="7645400" cy="1471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Retângulo 116"/>
          <p:cNvSpPr>
            <a:spLocks noChangeArrowheads="1"/>
          </p:cNvSpPr>
          <p:nvPr/>
        </p:nvSpPr>
        <p:spPr bwMode="auto">
          <a:xfrm>
            <a:off x="827088" y="2241550"/>
            <a:ext cx="541337" cy="53975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6" name="Retângulo 117"/>
          <p:cNvSpPr>
            <a:spLocks noChangeArrowheads="1"/>
          </p:cNvSpPr>
          <p:nvPr/>
        </p:nvSpPr>
        <p:spPr bwMode="auto">
          <a:xfrm>
            <a:off x="827088" y="2781300"/>
            <a:ext cx="431800" cy="215900"/>
          </a:xfrm>
          <a:prstGeom prst="rect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7" name="Line 3"/>
          <p:cNvSpPr>
            <a:spLocks noChangeShapeType="1"/>
          </p:cNvSpPr>
          <p:nvPr/>
        </p:nvSpPr>
        <p:spPr bwMode="auto">
          <a:xfrm flipV="1">
            <a:off x="2900363" y="5400675"/>
            <a:ext cx="1185862" cy="39688"/>
          </a:xfrm>
          <a:prstGeom prst="line">
            <a:avLst/>
          </a:prstGeom>
          <a:noFill/>
          <a:ln w="12700">
            <a:solidFill>
              <a:srgbClr val="999999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8" name="Freeform 4"/>
          <p:cNvSpPr>
            <a:spLocks/>
          </p:cNvSpPr>
          <p:nvPr/>
        </p:nvSpPr>
        <p:spPr bwMode="auto">
          <a:xfrm>
            <a:off x="1638300" y="4248150"/>
            <a:ext cx="1727200" cy="1076325"/>
          </a:xfrm>
          <a:custGeom>
            <a:avLst/>
            <a:gdLst>
              <a:gd name="T0" fmla="*/ 0 w 386"/>
              <a:gd name="T1" fmla="*/ 2147483647 h 238"/>
              <a:gd name="T2" fmla="*/ 2147483647 w 386"/>
              <a:gd name="T3" fmla="*/ 0 h 238"/>
              <a:gd name="T4" fmla="*/ 2147483647 w 386"/>
              <a:gd name="T5" fmla="*/ 2147483647 h 238"/>
              <a:gd name="T6" fmla="*/ 2147483647 w 386"/>
              <a:gd name="T7" fmla="*/ 2147483647 h 238"/>
              <a:gd name="T8" fmla="*/ 2147483647 w 386"/>
              <a:gd name="T9" fmla="*/ 2147483647 h 238"/>
              <a:gd name="T10" fmla="*/ 2147483647 w 386"/>
              <a:gd name="T11" fmla="*/ 2147483647 h 238"/>
              <a:gd name="T12" fmla="*/ 2147483647 w 386"/>
              <a:gd name="T13" fmla="*/ 2147483647 h 238"/>
              <a:gd name="T14" fmla="*/ 0 w 386"/>
              <a:gd name="T15" fmla="*/ 2147483647 h 23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386"/>
              <a:gd name="T25" fmla="*/ 0 h 238"/>
              <a:gd name="T26" fmla="*/ 386 w 386"/>
              <a:gd name="T27" fmla="*/ 238 h 23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386" h="238">
                <a:moveTo>
                  <a:pt x="0" y="238"/>
                </a:moveTo>
                <a:cubicBezTo>
                  <a:pt x="192" y="0"/>
                  <a:pt x="192" y="0"/>
                  <a:pt x="192" y="0"/>
                </a:cubicBezTo>
                <a:cubicBezTo>
                  <a:pt x="193" y="0"/>
                  <a:pt x="194" y="1"/>
                  <a:pt x="196" y="1"/>
                </a:cubicBezTo>
                <a:cubicBezTo>
                  <a:pt x="196" y="1"/>
                  <a:pt x="235" y="8"/>
                  <a:pt x="252" y="8"/>
                </a:cubicBezTo>
                <a:cubicBezTo>
                  <a:pt x="386" y="8"/>
                  <a:pt x="386" y="8"/>
                  <a:pt x="386" y="8"/>
                </a:cubicBezTo>
                <a:cubicBezTo>
                  <a:pt x="244" y="205"/>
                  <a:pt x="244" y="205"/>
                  <a:pt x="244" y="205"/>
                </a:cubicBezTo>
                <a:cubicBezTo>
                  <a:pt x="244" y="238"/>
                  <a:pt x="244" y="238"/>
                  <a:pt x="244" y="238"/>
                </a:cubicBezTo>
                <a:cubicBezTo>
                  <a:pt x="0" y="238"/>
                  <a:pt x="0" y="238"/>
                  <a:pt x="0" y="238"/>
                </a:cubicBezTo>
                <a:close/>
              </a:path>
            </a:pathLst>
          </a:custGeom>
          <a:solidFill>
            <a:srgbClr val="E5E5E5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59" name="Freeform 5"/>
          <p:cNvSpPr>
            <a:spLocks/>
          </p:cNvSpPr>
          <p:nvPr/>
        </p:nvSpPr>
        <p:spPr bwMode="auto">
          <a:xfrm>
            <a:off x="2700338" y="5300663"/>
            <a:ext cx="101600" cy="141287"/>
          </a:xfrm>
          <a:custGeom>
            <a:avLst/>
            <a:gdLst>
              <a:gd name="T0" fmla="*/ 0 w 23"/>
              <a:gd name="T1" fmla="*/ 2147483647 h 31"/>
              <a:gd name="T2" fmla="*/ 2147483647 w 23"/>
              <a:gd name="T3" fmla="*/ 0 h 31"/>
              <a:gd name="T4" fmla="*/ 2147483647 w 23"/>
              <a:gd name="T5" fmla="*/ 0 h 31"/>
              <a:gd name="T6" fmla="*/ 2147483647 w 23"/>
              <a:gd name="T7" fmla="*/ 2147483647 h 31"/>
              <a:gd name="T8" fmla="*/ 0 w 23"/>
              <a:gd name="T9" fmla="*/ 2147483647 h 3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3"/>
              <a:gd name="T16" fmla="*/ 0 h 31"/>
              <a:gd name="T17" fmla="*/ 23 w 23"/>
              <a:gd name="T18" fmla="*/ 31 h 3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3" h="31">
                <a:moveTo>
                  <a:pt x="0" y="31"/>
                </a:moveTo>
                <a:cubicBezTo>
                  <a:pt x="23" y="0"/>
                  <a:pt x="23" y="0"/>
                  <a:pt x="23" y="0"/>
                </a:cubicBezTo>
                <a:cubicBezTo>
                  <a:pt x="4" y="0"/>
                  <a:pt x="4" y="0"/>
                  <a:pt x="4" y="0"/>
                </a:cubicBezTo>
                <a:cubicBezTo>
                  <a:pt x="4" y="3"/>
                  <a:pt x="3" y="25"/>
                  <a:pt x="1" y="30"/>
                </a:cubicBezTo>
                <a:cubicBezTo>
                  <a:pt x="1" y="30"/>
                  <a:pt x="1" y="30"/>
                  <a:pt x="0" y="31"/>
                </a:cubicBez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0" name="Line 6"/>
          <p:cNvSpPr>
            <a:spLocks noChangeShapeType="1"/>
          </p:cNvSpPr>
          <p:nvPr/>
        </p:nvSpPr>
        <p:spPr bwMode="auto">
          <a:xfrm flipV="1">
            <a:off x="4800600" y="4008438"/>
            <a:ext cx="1588" cy="1127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1" name="Freeform 7"/>
          <p:cNvSpPr>
            <a:spLocks/>
          </p:cNvSpPr>
          <p:nvPr/>
        </p:nvSpPr>
        <p:spPr bwMode="auto">
          <a:xfrm>
            <a:off x="2730500" y="3890963"/>
            <a:ext cx="2070100" cy="1433512"/>
          </a:xfrm>
          <a:custGeom>
            <a:avLst/>
            <a:gdLst>
              <a:gd name="T0" fmla="*/ 2147483647 w 1820"/>
              <a:gd name="T1" fmla="*/ 2147483647 h 1246"/>
              <a:gd name="T2" fmla="*/ 2147483647 w 1820"/>
              <a:gd name="T3" fmla="*/ 0 h 1246"/>
              <a:gd name="T4" fmla="*/ 2147483647 w 1820"/>
              <a:gd name="T5" fmla="*/ 0 h 1246"/>
              <a:gd name="T6" fmla="*/ 0 w 1820"/>
              <a:gd name="T7" fmla="*/ 2147483647 h 1246"/>
              <a:gd name="T8" fmla="*/ 0 w 1820"/>
              <a:gd name="T9" fmla="*/ 2147483647 h 1246"/>
              <a:gd name="T10" fmla="*/ 2147483647 w 1820"/>
              <a:gd name="T11" fmla="*/ 2147483647 h 1246"/>
              <a:gd name="T12" fmla="*/ 2147483647 w 1820"/>
              <a:gd name="T13" fmla="*/ 2147483647 h 1246"/>
              <a:gd name="T14" fmla="*/ 2147483647 w 1820"/>
              <a:gd name="T15" fmla="*/ 2147483647 h 124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820"/>
              <a:gd name="T25" fmla="*/ 0 h 1246"/>
              <a:gd name="T26" fmla="*/ 1820 w 1820"/>
              <a:gd name="T27" fmla="*/ 1246 h 124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820" h="1246">
                <a:moveTo>
                  <a:pt x="1820" y="102"/>
                </a:moveTo>
                <a:lnTo>
                  <a:pt x="1671" y="0"/>
                </a:lnTo>
                <a:lnTo>
                  <a:pt x="806" y="0"/>
                </a:lnTo>
                <a:lnTo>
                  <a:pt x="0" y="1116"/>
                </a:lnTo>
                <a:lnTo>
                  <a:pt x="0" y="1246"/>
                </a:lnTo>
                <a:lnTo>
                  <a:pt x="1368" y="1246"/>
                </a:lnTo>
                <a:lnTo>
                  <a:pt x="1820" y="200"/>
                </a:lnTo>
                <a:lnTo>
                  <a:pt x="1820" y="102"/>
                </a:lnTo>
                <a:close/>
              </a:path>
            </a:pathLst>
          </a:custGeom>
          <a:solidFill>
            <a:srgbClr val="666666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2" name="Line 8"/>
          <p:cNvSpPr>
            <a:spLocks noChangeShapeType="1"/>
          </p:cNvSpPr>
          <p:nvPr/>
        </p:nvSpPr>
        <p:spPr bwMode="auto">
          <a:xfrm>
            <a:off x="2878138" y="4965700"/>
            <a:ext cx="1243012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3" name="Line 9"/>
          <p:cNvSpPr>
            <a:spLocks noChangeShapeType="1"/>
          </p:cNvSpPr>
          <p:nvPr/>
        </p:nvSpPr>
        <p:spPr bwMode="auto">
          <a:xfrm flipH="1" flipV="1">
            <a:off x="4121150" y="4965700"/>
            <a:ext cx="147638" cy="20796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4" name="Line 10"/>
          <p:cNvSpPr>
            <a:spLocks noChangeShapeType="1"/>
          </p:cNvSpPr>
          <p:nvPr/>
        </p:nvSpPr>
        <p:spPr bwMode="auto">
          <a:xfrm>
            <a:off x="2730500" y="5173663"/>
            <a:ext cx="1538288" cy="158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5" name="Line 11"/>
          <p:cNvSpPr>
            <a:spLocks noChangeShapeType="1"/>
          </p:cNvSpPr>
          <p:nvPr/>
        </p:nvSpPr>
        <p:spPr bwMode="auto">
          <a:xfrm>
            <a:off x="1406525" y="5337175"/>
            <a:ext cx="1588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6" name="Freeform 12"/>
          <p:cNvSpPr>
            <a:spLocks/>
          </p:cNvSpPr>
          <p:nvPr/>
        </p:nvSpPr>
        <p:spPr bwMode="auto">
          <a:xfrm>
            <a:off x="1293813" y="3973513"/>
            <a:ext cx="2295525" cy="1544637"/>
          </a:xfrm>
          <a:custGeom>
            <a:avLst/>
            <a:gdLst>
              <a:gd name="T0" fmla="*/ 2147483647 w 513"/>
              <a:gd name="T1" fmla="*/ 0 h 342"/>
              <a:gd name="T2" fmla="*/ 2147483647 w 513"/>
              <a:gd name="T3" fmla="*/ 0 h 342"/>
              <a:gd name="T4" fmla="*/ 2147483647 w 513"/>
              <a:gd name="T5" fmla="*/ 2147483647 h 342"/>
              <a:gd name="T6" fmla="*/ 2147483647 w 513"/>
              <a:gd name="T7" fmla="*/ 2147483647 h 342"/>
              <a:gd name="T8" fmla="*/ 2147483647 w 513"/>
              <a:gd name="T9" fmla="*/ 2147483647 h 342"/>
              <a:gd name="T10" fmla="*/ 2147483647 w 513"/>
              <a:gd name="T11" fmla="*/ 2147483647 h 342"/>
              <a:gd name="T12" fmla="*/ 2147483647 w 513"/>
              <a:gd name="T13" fmla="*/ 2147483647 h 342"/>
              <a:gd name="T14" fmla="*/ 2147483647 w 513"/>
              <a:gd name="T15" fmla="*/ 2147483647 h 342"/>
              <a:gd name="T16" fmla="*/ 2147483647 w 513"/>
              <a:gd name="T17" fmla="*/ 2147483647 h 342"/>
              <a:gd name="T18" fmla="*/ 2147483647 w 513"/>
              <a:gd name="T19" fmla="*/ 2147483647 h 342"/>
              <a:gd name="T20" fmla="*/ 2147483647 w 513"/>
              <a:gd name="T21" fmla="*/ 0 h 34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13"/>
              <a:gd name="T34" fmla="*/ 0 h 342"/>
              <a:gd name="T35" fmla="*/ 513 w 513"/>
              <a:gd name="T36" fmla="*/ 342 h 34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13" h="342">
                <a:moveTo>
                  <a:pt x="513" y="0"/>
                </a:moveTo>
                <a:cubicBezTo>
                  <a:pt x="251" y="0"/>
                  <a:pt x="251" y="0"/>
                  <a:pt x="251" y="0"/>
                </a:cubicBezTo>
                <a:cubicBezTo>
                  <a:pt x="1" y="297"/>
                  <a:pt x="1" y="297"/>
                  <a:pt x="1" y="297"/>
                </a:cubicBezTo>
                <a:cubicBezTo>
                  <a:pt x="1" y="302"/>
                  <a:pt x="1" y="302"/>
                  <a:pt x="1" y="302"/>
                </a:cubicBezTo>
                <a:cubicBezTo>
                  <a:pt x="1" y="302"/>
                  <a:pt x="0" y="318"/>
                  <a:pt x="14" y="332"/>
                </a:cubicBezTo>
                <a:cubicBezTo>
                  <a:pt x="14" y="332"/>
                  <a:pt x="23" y="342"/>
                  <a:pt x="43" y="342"/>
                </a:cubicBezTo>
                <a:cubicBezTo>
                  <a:pt x="32" y="337"/>
                  <a:pt x="28" y="329"/>
                  <a:pt x="28" y="329"/>
                </a:cubicBezTo>
                <a:cubicBezTo>
                  <a:pt x="26" y="324"/>
                  <a:pt x="25" y="304"/>
                  <a:pt x="25" y="302"/>
                </a:cubicBezTo>
                <a:cubicBezTo>
                  <a:pt x="255" y="20"/>
                  <a:pt x="255" y="20"/>
                  <a:pt x="255" y="20"/>
                </a:cubicBezTo>
                <a:cubicBezTo>
                  <a:pt x="498" y="20"/>
                  <a:pt x="498" y="20"/>
                  <a:pt x="498" y="20"/>
                </a:cubicBezTo>
                <a:lnTo>
                  <a:pt x="513" y="0"/>
                </a:lnTo>
                <a:close/>
              </a:path>
            </a:pathLst>
          </a:custGeom>
          <a:solidFill>
            <a:srgbClr val="666666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7" name="Freeform 13"/>
          <p:cNvSpPr>
            <a:spLocks/>
          </p:cNvSpPr>
          <p:nvPr/>
        </p:nvSpPr>
        <p:spPr bwMode="auto">
          <a:xfrm>
            <a:off x="2435225" y="4062413"/>
            <a:ext cx="1087438" cy="222250"/>
          </a:xfrm>
          <a:custGeom>
            <a:avLst/>
            <a:gdLst>
              <a:gd name="T0" fmla="*/ 2147483647 w 243"/>
              <a:gd name="T1" fmla="*/ 2147483647 h 49"/>
              <a:gd name="T2" fmla="*/ 2147483647 w 243"/>
              <a:gd name="T3" fmla="*/ 2147483647 h 49"/>
              <a:gd name="T4" fmla="*/ 2147483647 w 243"/>
              <a:gd name="T5" fmla="*/ 2147483647 h 49"/>
              <a:gd name="T6" fmla="*/ 2147483647 w 243"/>
              <a:gd name="T7" fmla="*/ 2147483647 h 49"/>
              <a:gd name="T8" fmla="*/ 0 w 243"/>
              <a:gd name="T9" fmla="*/ 0 h 49"/>
              <a:gd name="T10" fmla="*/ 2147483647 w 243"/>
              <a:gd name="T11" fmla="*/ 0 h 49"/>
              <a:gd name="T12" fmla="*/ 2147483647 w 243"/>
              <a:gd name="T13" fmla="*/ 2147483647 h 49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243"/>
              <a:gd name="T22" fmla="*/ 0 h 49"/>
              <a:gd name="T23" fmla="*/ 243 w 243"/>
              <a:gd name="T24" fmla="*/ 49 h 49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43" h="49">
                <a:moveTo>
                  <a:pt x="208" y="49"/>
                </a:move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2"/>
                  <a:pt x="18" y="42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2"/>
                  <a:pt x="0" y="0"/>
                </a:cubicBezTo>
                <a:cubicBezTo>
                  <a:pt x="243" y="0"/>
                  <a:pt x="243" y="0"/>
                  <a:pt x="243" y="0"/>
                </a:cubicBezTo>
                <a:lnTo>
                  <a:pt x="208" y="4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8" name="Freeform 14"/>
          <p:cNvSpPr>
            <a:spLocks/>
          </p:cNvSpPr>
          <p:nvPr/>
        </p:nvSpPr>
        <p:spPr bwMode="auto">
          <a:xfrm>
            <a:off x="1414463" y="4062413"/>
            <a:ext cx="1084262" cy="1262062"/>
          </a:xfrm>
          <a:custGeom>
            <a:avLst/>
            <a:gdLst>
              <a:gd name="T0" fmla="*/ 0 w 242"/>
              <a:gd name="T1" fmla="*/ 2147483647 h 279"/>
              <a:gd name="T2" fmla="*/ 2147483647 w 242"/>
              <a:gd name="T3" fmla="*/ 0 h 279"/>
              <a:gd name="T4" fmla="*/ 2147483647 w 242"/>
              <a:gd name="T5" fmla="*/ 2147483647 h 279"/>
              <a:gd name="T6" fmla="*/ 2147483647 w 242"/>
              <a:gd name="T7" fmla="*/ 2147483647 h 279"/>
              <a:gd name="T8" fmla="*/ 2147483647 w 242"/>
              <a:gd name="T9" fmla="*/ 2147483647 h 279"/>
              <a:gd name="T10" fmla="*/ 0 w 242"/>
              <a:gd name="T11" fmla="*/ 2147483647 h 27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242"/>
              <a:gd name="T19" fmla="*/ 0 h 279"/>
              <a:gd name="T20" fmla="*/ 242 w 242"/>
              <a:gd name="T21" fmla="*/ 279 h 27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42" h="279">
                <a:moveTo>
                  <a:pt x="0" y="279"/>
                </a:moveTo>
                <a:cubicBezTo>
                  <a:pt x="228" y="0"/>
                  <a:pt x="228" y="0"/>
                  <a:pt x="228" y="0"/>
                </a:cubicBezTo>
                <a:cubicBezTo>
                  <a:pt x="228" y="2"/>
                  <a:pt x="229" y="25"/>
                  <a:pt x="231" y="30"/>
                </a:cubicBezTo>
                <a:cubicBezTo>
                  <a:pt x="231" y="30"/>
                  <a:pt x="234" y="36"/>
                  <a:pt x="242" y="41"/>
                </a:cubicBezTo>
                <a:cubicBezTo>
                  <a:pt x="50" y="279"/>
                  <a:pt x="50" y="279"/>
                  <a:pt x="50" y="279"/>
                </a:cubicBezTo>
                <a:lnTo>
                  <a:pt x="0" y="279"/>
                </a:lnTo>
                <a:close/>
              </a:path>
            </a:pathLst>
          </a:custGeom>
          <a:solidFill>
            <a:srgbClr val="BFBFBF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69" name="Freeform 15"/>
          <p:cNvSpPr>
            <a:spLocks/>
          </p:cNvSpPr>
          <p:nvPr/>
        </p:nvSpPr>
        <p:spPr bwMode="auto">
          <a:xfrm>
            <a:off x="1406525" y="5337175"/>
            <a:ext cx="1328738" cy="207963"/>
          </a:xfrm>
          <a:custGeom>
            <a:avLst/>
            <a:gdLst>
              <a:gd name="T0" fmla="*/ 2147483647 w 336"/>
              <a:gd name="T1" fmla="*/ 0 h 49"/>
              <a:gd name="T2" fmla="*/ 2147483647 w 336"/>
              <a:gd name="T3" fmla="*/ 2147483647 h 49"/>
              <a:gd name="T4" fmla="*/ 2147483647 w 336"/>
              <a:gd name="T5" fmla="*/ 2147483647 h 49"/>
              <a:gd name="T6" fmla="*/ 2147483647 w 336"/>
              <a:gd name="T7" fmla="*/ 2147483647 h 49"/>
              <a:gd name="T8" fmla="*/ 2147483647 w 336"/>
              <a:gd name="T9" fmla="*/ 2147483647 h 49"/>
              <a:gd name="T10" fmla="*/ 2147483647 w 336"/>
              <a:gd name="T11" fmla="*/ 2147483647 h 49"/>
              <a:gd name="T12" fmla="*/ 2147483647 w 336"/>
              <a:gd name="T13" fmla="*/ 2147483647 h 49"/>
              <a:gd name="T14" fmla="*/ 0 w 336"/>
              <a:gd name="T15" fmla="*/ 0 h 49"/>
              <a:gd name="T16" fmla="*/ 2147483647 w 336"/>
              <a:gd name="T17" fmla="*/ 0 h 4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36"/>
              <a:gd name="T28" fmla="*/ 0 h 49"/>
              <a:gd name="T29" fmla="*/ 336 w 336"/>
              <a:gd name="T30" fmla="*/ 49 h 4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36" h="49">
                <a:moveTo>
                  <a:pt x="336" y="0"/>
                </a:moveTo>
                <a:cubicBezTo>
                  <a:pt x="336" y="3"/>
                  <a:pt x="335" y="25"/>
                  <a:pt x="333" y="30"/>
                </a:cubicBezTo>
                <a:cubicBezTo>
                  <a:pt x="333" y="30"/>
                  <a:pt x="329" y="38"/>
                  <a:pt x="318" y="43"/>
                </a:cubicBezTo>
                <a:cubicBezTo>
                  <a:pt x="318" y="43"/>
                  <a:pt x="279" y="49"/>
                  <a:pt x="262" y="49"/>
                </a:cubicBezTo>
                <a:cubicBezTo>
                  <a:pt x="74" y="49"/>
                  <a:pt x="74" y="49"/>
                  <a:pt x="74" y="49"/>
                </a:cubicBezTo>
                <a:cubicBezTo>
                  <a:pt x="57" y="49"/>
                  <a:pt x="18" y="43"/>
                  <a:pt x="18" y="43"/>
                </a:cubicBezTo>
                <a:cubicBezTo>
                  <a:pt x="7" y="38"/>
                  <a:pt x="3" y="30"/>
                  <a:pt x="3" y="30"/>
                </a:cubicBezTo>
                <a:cubicBezTo>
                  <a:pt x="1" y="25"/>
                  <a:pt x="0" y="3"/>
                  <a:pt x="0" y="0"/>
                </a:cubicBezTo>
                <a:lnTo>
                  <a:pt x="336" y="0"/>
                </a:lnTo>
                <a:close/>
              </a:path>
            </a:pathLst>
          </a:custGeom>
          <a:solidFill>
            <a:srgbClr val="999999"/>
          </a:solidFill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0" name="Freeform 16"/>
          <p:cNvSpPr>
            <a:spLocks/>
          </p:cNvSpPr>
          <p:nvPr/>
        </p:nvSpPr>
        <p:spPr bwMode="auto">
          <a:xfrm>
            <a:off x="4076700" y="5324475"/>
            <a:ext cx="581025" cy="179388"/>
          </a:xfrm>
          <a:custGeom>
            <a:avLst/>
            <a:gdLst>
              <a:gd name="T0" fmla="*/ 0 w 130"/>
              <a:gd name="T1" fmla="*/ 0 h 40"/>
              <a:gd name="T2" fmla="*/ 2147483647 w 130"/>
              <a:gd name="T3" fmla="*/ 2147483647 h 40"/>
              <a:gd name="T4" fmla="*/ 2147483647 w 130"/>
              <a:gd name="T5" fmla="*/ 2147483647 h 40"/>
              <a:gd name="T6" fmla="*/ 2147483647 w 130"/>
              <a:gd name="T7" fmla="*/ 2147483647 h 40"/>
              <a:gd name="T8" fmla="*/ 0 60000 65536"/>
              <a:gd name="T9" fmla="*/ 0 60000 65536"/>
              <a:gd name="T10" fmla="*/ 0 60000 65536"/>
              <a:gd name="T11" fmla="*/ 0 60000 65536"/>
              <a:gd name="T12" fmla="*/ 0 w 130"/>
              <a:gd name="T13" fmla="*/ 0 h 40"/>
              <a:gd name="T14" fmla="*/ 130 w 130"/>
              <a:gd name="T15" fmla="*/ 40 h 4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30" h="40">
                <a:moveTo>
                  <a:pt x="0" y="0"/>
                </a:moveTo>
                <a:cubicBezTo>
                  <a:pt x="0" y="2"/>
                  <a:pt x="0" y="18"/>
                  <a:pt x="5" y="25"/>
                </a:cubicBezTo>
                <a:cubicBezTo>
                  <a:pt x="5" y="25"/>
                  <a:pt x="9" y="34"/>
                  <a:pt x="27" y="36"/>
                </a:cubicBezTo>
                <a:cubicBezTo>
                  <a:pt x="27" y="36"/>
                  <a:pt x="104" y="38"/>
                  <a:pt x="130" y="40"/>
                </a:cubicBezTo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1" name="Rectangle 18"/>
          <p:cNvSpPr>
            <a:spLocks noChangeArrowheads="1"/>
          </p:cNvSpPr>
          <p:nvPr/>
        </p:nvSpPr>
        <p:spPr bwMode="auto">
          <a:xfrm>
            <a:off x="2679700" y="4071938"/>
            <a:ext cx="5699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072" name="Rectangle 19"/>
          <p:cNvSpPr>
            <a:spLocks noChangeArrowheads="1"/>
          </p:cNvSpPr>
          <p:nvPr/>
        </p:nvSpPr>
        <p:spPr bwMode="auto">
          <a:xfrm>
            <a:off x="2074863" y="5345113"/>
            <a:ext cx="5683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sp>
        <p:nvSpPr>
          <p:cNvPr id="2073" name="Rectangle 20"/>
          <p:cNvSpPr>
            <a:spLocks noChangeArrowheads="1"/>
          </p:cNvSpPr>
          <p:nvPr/>
        </p:nvSpPr>
        <p:spPr bwMode="auto">
          <a:xfrm>
            <a:off x="3556000" y="5546725"/>
            <a:ext cx="5334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Channel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074" name="Rectangle 21"/>
          <p:cNvSpPr>
            <a:spLocks noChangeArrowheads="1"/>
          </p:cNvSpPr>
          <p:nvPr/>
        </p:nvSpPr>
        <p:spPr bwMode="auto">
          <a:xfrm>
            <a:off x="2473325" y="4349750"/>
            <a:ext cx="436563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Source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075" name="Rectangle 28"/>
          <p:cNvSpPr>
            <a:spLocks noChangeArrowheads="1"/>
          </p:cNvSpPr>
          <p:nvPr/>
        </p:nvSpPr>
        <p:spPr bwMode="auto">
          <a:xfrm>
            <a:off x="2987675" y="5757863"/>
            <a:ext cx="600075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Substrate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076" name="Rectangle 29"/>
          <p:cNvSpPr>
            <a:spLocks noChangeArrowheads="1"/>
          </p:cNvSpPr>
          <p:nvPr/>
        </p:nvSpPr>
        <p:spPr bwMode="auto">
          <a:xfrm>
            <a:off x="3611563" y="5757863"/>
            <a:ext cx="114300" cy="17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N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077" name="Rectangle 30"/>
          <p:cNvSpPr>
            <a:spLocks noChangeArrowheads="1"/>
          </p:cNvSpPr>
          <p:nvPr/>
        </p:nvSpPr>
        <p:spPr bwMode="auto">
          <a:xfrm>
            <a:off x="3724275" y="5832475"/>
            <a:ext cx="84138" cy="1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>
                <a:solidFill>
                  <a:srgbClr val="000000"/>
                </a:solidFill>
                <a:latin typeface="Times Ten Roman" pitchFamily="18" charset="0"/>
              </a:rPr>
              <a:t>A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078" name="Line 31"/>
          <p:cNvSpPr>
            <a:spLocks noChangeShapeType="1"/>
          </p:cNvSpPr>
          <p:nvPr/>
        </p:nvSpPr>
        <p:spPr bwMode="auto">
          <a:xfrm>
            <a:off x="1893888" y="5422900"/>
            <a:ext cx="138112" cy="17463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79" name="Freeform 32"/>
          <p:cNvSpPr>
            <a:spLocks/>
          </p:cNvSpPr>
          <p:nvPr/>
        </p:nvSpPr>
        <p:spPr bwMode="auto">
          <a:xfrm>
            <a:off x="1831975" y="5400675"/>
            <a:ext cx="88900" cy="53975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18" y="12"/>
                  <a:pt x="18" y="12"/>
                  <a:pt x="18" y="12"/>
                </a:cubicBezTo>
                <a:cubicBezTo>
                  <a:pt x="18" y="12"/>
                  <a:pt x="18" y="12"/>
                  <a:pt x="18" y="12"/>
                </a:cubicBezTo>
                <a:cubicBezTo>
                  <a:pt x="9" y="7"/>
                  <a:pt x="9" y="7"/>
                  <a:pt x="9" y="7"/>
                </a:cubicBezTo>
                <a:cubicBezTo>
                  <a:pt x="6" y="6"/>
                  <a:pt x="3" y="5"/>
                  <a:pt x="0" y="4"/>
                </a:cubicBezTo>
                <a:cubicBezTo>
                  <a:pt x="3" y="3"/>
                  <a:pt x="6" y="3"/>
                  <a:pt x="10" y="3"/>
                </a:cubicBezTo>
                <a:cubicBezTo>
                  <a:pt x="19" y="0"/>
                  <a:pt x="19" y="0"/>
                  <a:pt x="19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0" name="Line 33"/>
          <p:cNvSpPr>
            <a:spLocks noChangeShapeType="1"/>
          </p:cNvSpPr>
          <p:nvPr/>
        </p:nvSpPr>
        <p:spPr bwMode="auto">
          <a:xfrm>
            <a:off x="2268538" y="4437063"/>
            <a:ext cx="152400" cy="4302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1" name="Freeform 34"/>
          <p:cNvSpPr>
            <a:spLocks/>
          </p:cNvSpPr>
          <p:nvPr/>
        </p:nvSpPr>
        <p:spPr bwMode="auto">
          <a:xfrm>
            <a:off x="2268538" y="4381500"/>
            <a:ext cx="53975" cy="92075"/>
          </a:xfrm>
          <a:custGeom>
            <a:avLst/>
            <a:gdLst>
              <a:gd name="T0" fmla="*/ 2147483647 w 12"/>
              <a:gd name="T1" fmla="*/ 2147483647 h 20"/>
              <a:gd name="T2" fmla="*/ 2147483647 w 12"/>
              <a:gd name="T3" fmla="*/ 2147483647 h 20"/>
              <a:gd name="T4" fmla="*/ 2147483647 w 12"/>
              <a:gd name="T5" fmla="*/ 2147483647 h 20"/>
              <a:gd name="T6" fmla="*/ 2147483647 w 12"/>
              <a:gd name="T7" fmla="*/ 2147483647 h 20"/>
              <a:gd name="T8" fmla="*/ 0 w 12"/>
              <a:gd name="T9" fmla="*/ 0 h 20"/>
              <a:gd name="T10" fmla="*/ 2147483647 w 12"/>
              <a:gd name="T11" fmla="*/ 2147483647 h 20"/>
              <a:gd name="T12" fmla="*/ 2147483647 w 12"/>
              <a:gd name="T13" fmla="*/ 2147483647 h 20"/>
              <a:gd name="T14" fmla="*/ 2147483647 w 12"/>
              <a:gd name="T15" fmla="*/ 2147483647 h 20"/>
              <a:gd name="T16" fmla="*/ 2147483647 w 12"/>
              <a:gd name="T17" fmla="*/ 2147483647 h 2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"/>
              <a:gd name="T28" fmla="*/ 0 h 20"/>
              <a:gd name="T29" fmla="*/ 12 w 12"/>
              <a:gd name="T30" fmla="*/ 20 h 2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" h="20">
                <a:moveTo>
                  <a:pt x="6" y="15"/>
                </a:moveTo>
                <a:cubicBezTo>
                  <a:pt x="1" y="20"/>
                  <a:pt x="1" y="20"/>
                  <a:pt x="1" y="20"/>
                </a:cubicBezTo>
                <a:cubicBezTo>
                  <a:pt x="1" y="20"/>
                  <a:pt x="1" y="20"/>
                  <a:pt x="1" y="20"/>
                </a:cubicBezTo>
                <a:cubicBezTo>
                  <a:pt x="2" y="10"/>
                  <a:pt x="2" y="10"/>
                  <a:pt x="2" y="10"/>
                </a:cubicBezTo>
                <a:cubicBezTo>
                  <a:pt x="1" y="7"/>
                  <a:pt x="1" y="4"/>
                  <a:pt x="0" y="0"/>
                </a:cubicBezTo>
                <a:cubicBezTo>
                  <a:pt x="2" y="3"/>
                  <a:pt x="4" y="6"/>
                  <a:pt x="6" y="9"/>
                </a:cubicBezTo>
                <a:cubicBezTo>
                  <a:pt x="12" y="16"/>
                  <a:pt x="12" y="16"/>
                  <a:pt x="12" y="16"/>
                </a:cubicBezTo>
                <a:cubicBezTo>
                  <a:pt x="12" y="17"/>
                  <a:pt x="12" y="17"/>
                  <a:pt x="12" y="17"/>
                </a:cubicBezTo>
                <a:lnTo>
                  <a:pt x="6" y="15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2" name="Line 35"/>
          <p:cNvSpPr>
            <a:spLocks noChangeShapeType="1"/>
          </p:cNvSpPr>
          <p:nvPr/>
        </p:nvSpPr>
        <p:spPr bwMode="auto">
          <a:xfrm>
            <a:off x="3552825" y="5400675"/>
            <a:ext cx="250825" cy="12223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3" name="Freeform 36"/>
          <p:cNvSpPr>
            <a:spLocks/>
          </p:cNvSpPr>
          <p:nvPr/>
        </p:nvSpPr>
        <p:spPr bwMode="auto">
          <a:xfrm>
            <a:off x="3495675" y="5373688"/>
            <a:ext cx="88900" cy="63500"/>
          </a:xfrm>
          <a:custGeom>
            <a:avLst/>
            <a:gdLst>
              <a:gd name="T0" fmla="*/ 2147483647 w 20"/>
              <a:gd name="T1" fmla="*/ 2147483647 h 14"/>
              <a:gd name="T2" fmla="*/ 2147483647 w 20"/>
              <a:gd name="T3" fmla="*/ 2147483647 h 14"/>
              <a:gd name="T4" fmla="*/ 2147483647 w 20"/>
              <a:gd name="T5" fmla="*/ 2147483647 h 14"/>
              <a:gd name="T6" fmla="*/ 2147483647 w 20"/>
              <a:gd name="T7" fmla="*/ 2147483647 h 14"/>
              <a:gd name="T8" fmla="*/ 0 w 20"/>
              <a:gd name="T9" fmla="*/ 0 h 14"/>
              <a:gd name="T10" fmla="*/ 2147483647 w 20"/>
              <a:gd name="T11" fmla="*/ 2147483647 h 14"/>
              <a:gd name="T12" fmla="*/ 2147483647 w 20"/>
              <a:gd name="T13" fmla="*/ 2147483647 h 14"/>
              <a:gd name="T14" fmla="*/ 2147483647 w 20"/>
              <a:gd name="T15" fmla="*/ 2147483647 h 14"/>
              <a:gd name="T16" fmla="*/ 2147483647 w 20"/>
              <a:gd name="T17" fmla="*/ 2147483647 h 1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4"/>
              <a:gd name="T29" fmla="*/ 20 w 20"/>
              <a:gd name="T30" fmla="*/ 14 h 1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4">
                <a:moveTo>
                  <a:pt x="14" y="7"/>
                </a:moveTo>
                <a:cubicBezTo>
                  <a:pt x="15" y="14"/>
                  <a:pt x="15" y="14"/>
                  <a:pt x="15" y="14"/>
                </a:cubicBezTo>
                <a:cubicBezTo>
                  <a:pt x="14" y="14"/>
                  <a:pt x="14" y="14"/>
                  <a:pt x="14" y="14"/>
                </a:cubicBezTo>
                <a:cubicBezTo>
                  <a:pt x="8" y="6"/>
                  <a:pt x="8" y="6"/>
                  <a:pt x="8" y="6"/>
                </a:cubicBezTo>
                <a:cubicBezTo>
                  <a:pt x="5" y="4"/>
                  <a:pt x="2" y="2"/>
                  <a:pt x="0" y="0"/>
                </a:cubicBezTo>
                <a:cubicBezTo>
                  <a:pt x="3" y="1"/>
                  <a:pt x="6" y="2"/>
                  <a:pt x="9" y="2"/>
                </a:cubicBezTo>
                <a:cubicBezTo>
                  <a:pt x="20" y="3"/>
                  <a:pt x="20" y="3"/>
                  <a:pt x="20" y="3"/>
                </a:cubicBezTo>
                <a:cubicBezTo>
                  <a:pt x="20" y="3"/>
                  <a:pt x="20" y="3"/>
                  <a:pt x="20" y="3"/>
                </a:cubicBezTo>
                <a:lnTo>
                  <a:pt x="14" y="7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4" name="Line 39"/>
          <p:cNvSpPr>
            <a:spLocks noChangeShapeType="1"/>
          </p:cNvSpPr>
          <p:nvPr/>
        </p:nvSpPr>
        <p:spPr bwMode="auto">
          <a:xfrm>
            <a:off x="1465263" y="5689600"/>
            <a:ext cx="1220787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5" name="Freeform 40"/>
          <p:cNvSpPr>
            <a:spLocks/>
          </p:cNvSpPr>
          <p:nvPr/>
        </p:nvSpPr>
        <p:spPr bwMode="auto">
          <a:xfrm>
            <a:off x="2663825" y="5662613"/>
            <a:ext cx="84138" cy="53975"/>
          </a:xfrm>
          <a:custGeom>
            <a:avLst/>
            <a:gdLst>
              <a:gd name="T0" fmla="*/ 2147483647 w 19"/>
              <a:gd name="T1" fmla="*/ 2147483647 h 12"/>
              <a:gd name="T2" fmla="*/ 0 w 19"/>
              <a:gd name="T3" fmla="*/ 0 h 12"/>
              <a:gd name="T4" fmla="*/ 0 w 19"/>
              <a:gd name="T5" fmla="*/ 0 h 12"/>
              <a:gd name="T6" fmla="*/ 2147483647 w 19"/>
              <a:gd name="T7" fmla="*/ 2147483647 h 12"/>
              <a:gd name="T8" fmla="*/ 2147483647 w 19"/>
              <a:gd name="T9" fmla="*/ 2147483647 h 12"/>
              <a:gd name="T10" fmla="*/ 2147483647 w 19"/>
              <a:gd name="T11" fmla="*/ 2147483647 h 12"/>
              <a:gd name="T12" fmla="*/ 0 w 19"/>
              <a:gd name="T13" fmla="*/ 2147483647 h 12"/>
              <a:gd name="T14" fmla="*/ 0 w 19"/>
              <a:gd name="T15" fmla="*/ 2147483647 h 12"/>
              <a:gd name="T16" fmla="*/ 2147483647 w 19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"/>
              <a:gd name="T28" fmla="*/ 0 h 12"/>
              <a:gd name="T29" fmla="*/ 19 w 19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" h="12">
                <a:moveTo>
                  <a:pt x="3" y="6"/>
                </a:moveTo>
                <a:cubicBezTo>
                  <a:pt x="0" y="0"/>
                  <a:pt x="0" y="0"/>
                  <a:pt x="0" y="0"/>
                </a:cubicBezTo>
                <a:cubicBezTo>
                  <a:pt x="0" y="0"/>
                  <a:pt x="0" y="0"/>
                  <a:pt x="0" y="0"/>
                </a:cubicBezTo>
                <a:cubicBezTo>
                  <a:pt x="9" y="4"/>
                  <a:pt x="9" y="4"/>
                  <a:pt x="9" y="4"/>
                </a:cubicBezTo>
                <a:cubicBezTo>
                  <a:pt x="13" y="5"/>
                  <a:pt x="16" y="5"/>
                  <a:pt x="19" y="6"/>
                </a:cubicBezTo>
                <a:cubicBezTo>
                  <a:pt x="16" y="7"/>
                  <a:pt x="13" y="8"/>
                  <a:pt x="9" y="8"/>
                </a:cubicBezTo>
                <a:cubicBezTo>
                  <a:pt x="0" y="12"/>
                  <a:pt x="0" y="12"/>
                  <a:pt x="0" y="12"/>
                </a:cubicBezTo>
                <a:cubicBezTo>
                  <a:pt x="0" y="12"/>
                  <a:pt x="0" y="12"/>
                  <a:pt x="0" y="12"/>
                </a:cubicBezTo>
                <a:lnTo>
                  <a:pt x="3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6" name="Freeform 41"/>
          <p:cNvSpPr>
            <a:spLocks/>
          </p:cNvSpPr>
          <p:nvPr/>
        </p:nvSpPr>
        <p:spPr bwMode="auto">
          <a:xfrm>
            <a:off x="1398588" y="5662613"/>
            <a:ext cx="87312" cy="53975"/>
          </a:xfrm>
          <a:custGeom>
            <a:avLst/>
            <a:gdLst>
              <a:gd name="T0" fmla="*/ 2147483647 w 20"/>
              <a:gd name="T1" fmla="*/ 2147483647 h 12"/>
              <a:gd name="T2" fmla="*/ 2147483647 w 20"/>
              <a:gd name="T3" fmla="*/ 2147483647 h 12"/>
              <a:gd name="T4" fmla="*/ 2147483647 w 20"/>
              <a:gd name="T5" fmla="*/ 2147483647 h 12"/>
              <a:gd name="T6" fmla="*/ 2147483647 w 20"/>
              <a:gd name="T7" fmla="*/ 2147483647 h 12"/>
              <a:gd name="T8" fmla="*/ 0 w 20"/>
              <a:gd name="T9" fmla="*/ 2147483647 h 12"/>
              <a:gd name="T10" fmla="*/ 2147483647 w 20"/>
              <a:gd name="T11" fmla="*/ 2147483647 h 12"/>
              <a:gd name="T12" fmla="*/ 2147483647 w 20"/>
              <a:gd name="T13" fmla="*/ 0 h 12"/>
              <a:gd name="T14" fmla="*/ 2147483647 w 20"/>
              <a:gd name="T15" fmla="*/ 0 h 12"/>
              <a:gd name="T16" fmla="*/ 2147483647 w 20"/>
              <a:gd name="T17" fmla="*/ 2147483647 h 1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0"/>
              <a:gd name="T28" fmla="*/ 0 h 12"/>
              <a:gd name="T29" fmla="*/ 20 w 20"/>
              <a:gd name="T30" fmla="*/ 12 h 1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0" h="12">
                <a:moveTo>
                  <a:pt x="16" y="6"/>
                </a:moveTo>
                <a:cubicBezTo>
                  <a:pt x="20" y="12"/>
                  <a:pt x="20" y="12"/>
                  <a:pt x="20" y="12"/>
                </a:cubicBezTo>
                <a:cubicBezTo>
                  <a:pt x="20" y="12"/>
                  <a:pt x="20" y="12"/>
                  <a:pt x="20" y="12"/>
                </a:cubicBezTo>
                <a:cubicBezTo>
                  <a:pt x="10" y="8"/>
                  <a:pt x="10" y="8"/>
                  <a:pt x="10" y="8"/>
                </a:cubicBezTo>
                <a:cubicBezTo>
                  <a:pt x="7" y="8"/>
                  <a:pt x="4" y="7"/>
                  <a:pt x="0" y="6"/>
                </a:cubicBezTo>
                <a:cubicBezTo>
                  <a:pt x="4" y="5"/>
                  <a:pt x="7" y="5"/>
                  <a:pt x="10" y="4"/>
                </a:cubicBezTo>
                <a:cubicBezTo>
                  <a:pt x="20" y="0"/>
                  <a:pt x="20" y="0"/>
                  <a:pt x="20" y="0"/>
                </a:cubicBezTo>
                <a:cubicBezTo>
                  <a:pt x="20" y="0"/>
                  <a:pt x="20" y="0"/>
                  <a:pt x="20" y="0"/>
                </a:cubicBezTo>
                <a:lnTo>
                  <a:pt x="16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7" name="Line 45"/>
          <p:cNvSpPr>
            <a:spLocks noChangeShapeType="1"/>
          </p:cNvSpPr>
          <p:nvPr/>
        </p:nvSpPr>
        <p:spPr bwMode="auto">
          <a:xfrm flipV="1">
            <a:off x="1155700" y="4086225"/>
            <a:ext cx="984250" cy="118427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8" name="Freeform 46"/>
          <p:cNvSpPr>
            <a:spLocks/>
          </p:cNvSpPr>
          <p:nvPr/>
        </p:nvSpPr>
        <p:spPr bwMode="auto">
          <a:xfrm>
            <a:off x="2105025" y="4035425"/>
            <a:ext cx="76200" cy="80963"/>
          </a:xfrm>
          <a:custGeom>
            <a:avLst/>
            <a:gdLst>
              <a:gd name="T0" fmla="*/ 2147483647 w 17"/>
              <a:gd name="T1" fmla="*/ 2147483647 h 18"/>
              <a:gd name="T2" fmla="*/ 0 w 17"/>
              <a:gd name="T3" fmla="*/ 2147483647 h 18"/>
              <a:gd name="T4" fmla="*/ 0 w 17"/>
              <a:gd name="T5" fmla="*/ 2147483647 h 18"/>
              <a:gd name="T6" fmla="*/ 2147483647 w 17"/>
              <a:gd name="T7" fmla="*/ 2147483647 h 18"/>
              <a:gd name="T8" fmla="*/ 2147483647 w 17"/>
              <a:gd name="T9" fmla="*/ 0 h 18"/>
              <a:gd name="T10" fmla="*/ 2147483647 w 17"/>
              <a:gd name="T11" fmla="*/ 2147483647 h 18"/>
              <a:gd name="T12" fmla="*/ 2147483647 w 17"/>
              <a:gd name="T13" fmla="*/ 2147483647 h 18"/>
              <a:gd name="T14" fmla="*/ 2147483647 w 17"/>
              <a:gd name="T15" fmla="*/ 2147483647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7" y="12"/>
                </a:moveTo>
                <a:cubicBezTo>
                  <a:pt x="0" y="11"/>
                  <a:pt x="0" y="11"/>
                  <a:pt x="0" y="11"/>
                </a:cubicBezTo>
                <a:cubicBezTo>
                  <a:pt x="0" y="11"/>
                  <a:pt x="0" y="11"/>
                  <a:pt x="0" y="11"/>
                </a:cubicBezTo>
                <a:cubicBezTo>
                  <a:pt x="9" y="6"/>
                  <a:pt x="9" y="6"/>
                  <a:pt x="9" y="6"/>
                </a:cubicBezTo>
                <a:cubicBezTo>
                  <a:pt x="12" y="4"/>
                  <a:pt x="14" y="2"/>
                  <a:pt x="17" y="0"/>
                </a:cubicBezTo>
                <a:cubicBezTo>
                  <a:pt x="15" y="3"/>
                  <a:pt x="14" y="6"/>
                  <a:pt x="12" y="9"/>
                </a:cubicBezTo>
                <a:cubicBezTo>
                  <a:pt x="9" y="18"/>
                  <a:pt x="9" y="18"/>
                  <a:pt x="9" y="18"/>
                </a:cubicBezTo>
                <a:cubicBezTo>
                  <a:pt x="9" y="18"/>
                  <a:pt x="9" y="18"/>
                  <a:pt x="9" y="18"/>
                </a:cubicBezTo>
                <a:lnTo>
                  <a:pt x="7" y="12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89" name="Freeform 47"/>
          <p:cNvSpPr>
            <a:spLocks/>
          </p:cNvSpPr>
          <p:nvPr/>
        </p:nvSpPr>
        <p:spPr bwMode="auto">
          <a:xfrm>
            <a:off x="1116013" y="5232400"/>
            <a:ext cx="76200" cy="82550"/>
          </a:xfrm>
          <a:custGeom>
            <a:avLst/>
            <a:gdLst>
              <a:gd name="T0" fmla="*/ 2147483647 w 17"/>
              <a:gd name="T1" fmla="*/ 2147483647 h 18"/>
              <a:gd name="T2" fmla="*/ 2147483647 w 17"/>
              <a:gd name="T3" fmla="*/ 2147483647 h 18"/>
              <a:gd name="T4" fmla="*/ 2147483647 w 17"/>
              <a:gd name="T5" fmla="*/ 2147483647 h 18"/>
              <a:gd name="T6" fmla="*/ 2147483647 w 17"/>
              <a:gd name="T7" fmla="*/ 2147483647 h 18"/>
              <a:gd name="T8" fmla="*/ 0 w 17"/>
              <a:gd name="T9" fmla="*/ 2147483647 h 18"/>
              <a:gd name="T10" fmla="*/ 2147483647 w 17"/>
              <a:gd name="T11" fmla="*/ 2147483647 h 18"/>
              <a:gd name="T12" fmla="*/ 2147483647 w 17"/>
              <a:gd name="T13" fmla="*/ 0 h 18"/>
              <a:gd name="T14" fmla="*/ 2147483647 w 17"/>
              <a:gd name="T15" fmla="*/ 0 h 18"/>
              <a:gd name="T16" fmla="*/ 2147483647 w 17"/>
              <a:gd name="T17" fmla="*/ 2147483647 h 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7"/>
              <a:gd name="T28" fmla="*/ 0 h 18"/>
              <a:gd name="T29" fmla="*/ 17 w 17"/>
              <a:gd name="T30" fmla="*/ 18 h 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7" h="18">
                <a:moveTo>
                  <a:pt x="10" y="6"/>
                </a:moveTo>
                <a:cubicBezTo>
                  <a:pt x="17" y="7"/>
                  <a:pt x="17" y="7"/>
                  <a:pt x="17" y="7"/>
                </a:cubicBezTo>
                <a:cubicBezTo>
                  <a:pt x="17" y="8"/>
                  <a:pt x="17" y="8"/>
                  <a:pt x="17" y="8"/>
                </a:cubicBezTo>
                <a:cubicBezTo>
                  <a:pt x="8" y="12"/>
                  <a:pt x="8" y="12"/>
                  <a:pt x="8" y="12"/>
                </a:cubicBezTo>
                <a:cubicBezTo>
                  <a:pt x="5" y="14"/>
                  <a:pt x="2" y="16"/>
                  <a:pt x="0" y="18"/>
                </a:cubicBezTo>
                <a:cubicBezTo>
                  <a:pt x="1" y="15"/>
                  <a:pt x="3" y="13"/>
                  <a:pt x="4" y="10"/>
                </a:cubicBezTo>
                <a:cubicBezTo>
                  <a:pt x="8" y="0"/>
                  <a:pt x="8" y="0"/>
                  <a:pt x="8" y="0"/>
                </a:cubicBezTo>
                <a:cubicBezTo>
                  <a:pt x="8" y="0"/>
                  <a:pt x="8" y="0"/>
                  <a:pt x="8" y="0"/>
                </a:cubicBezTo>
                <a:lnTo>
                  <a:pt x="10" y="6"/>
                </a:lnTo>
                <a:close/>
              </a:path>
            </a:pathLst>
          </a:custGeom>
          <a:solidFill>
            <a:srgbClr val="00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90" name="Rectangle 48"/>
          <p:cNvSpPr>
            <a:spLocks noChangeArrowheads="1"/>
          </p:cNvSpPr>
          <p:nvPr/>
        </p:nvSpPr>
        <p:spPr bwMode="auto">
          <a:xfrm>
            <a:off x="576263" y="4041775"/>
            <a:ext cx="1223962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W 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(channel width)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091" name="Rectangle 51"/>
          <p:cNvSpPr>
            <a:spLocks noChangeArrowheads="1"/>
          </p:cNvSpPr>
          <p:nvPr/>
        </p:nvSpPr>
        <p:spPr bwMode="auto">
          <a:xfrm>
            <a:off x="1331913" y="5694363"/>
            <a:ext cx="140335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Ls</a:t>
            </a:r>
          </a:p>
          <a:p>
            <a:pPr algn="ctr"/>
            <a:r>
              <a:rPr lang="en-US" sz="1600">
                <a:solidFill>
                  <a:srgbClr val="000000"/>
                </a:solidFill>
                <a:latin typeface="Times Ten Roman" pitchFamily="18" charset="0"/>
              </a:rPr>
              <a:t>(Source or Drain Length)</a:t>
            </a:r>
            <a:endParaRPr lang="en-US" sz="1800">
              <a:solidFill>
                <a:schemeClr val="tx2"/>
              </a:solidFill>
              <a:latin typeface="Book Antiqua" pitchFamily="18" charset="0"/>
            </a:endParaRPr>
          </a:p>
        </p:txBody>
      </p:sp>
      <p:sp>
        <p:nvSpPr>
          <p:cNvPr id="2092" name="Line 53"/>
          <p:cNvSpPr>
            <a:spLocks noChangeShapeType="1"/>
          </p:cNvSpPr>
          <p:nvPr/>
        </p:nvSpPr>
        <p:spPr bwMode="auto">
          <a:xfrm flipH="1">
            <a:off x="1298575" y="5337175"/>
            <a:ext cx="107950" cy="1588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93" name="Line 54"/>
          <p:cNvSpPr>
            <a:spLocks noChangeShapeType="1"/>
          </p:cNvSpPr>
          <p:nvPr/>
        </p:nvSpPr>
        <p:spPr bwMode="auto">
          <a:xfrm flipV="1">
            <a:off x="4268788" y="4008438"/>
            <a:ext cx="531812" cy="1165225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94" name="Line 55"/>
          <p:cNvSpPr>
            <a:spLocks noChangeShapeType="1"/>
          </p:cNvSpPr>
          <p:nvPr/>
        </p:nvSpPr>
        <p:spPr bwMode="auto">
          <a:xfrm flipV="1">
            <a:off x="4121150" y="3890963"/>
            <a:ext cx="511175" cy="1074737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95" name="Line 56"/>
          <p:cNvSpPr>
            <a:spLocks noChangeShapeType="1"/>
          </p:cNvSpPr>
          <p:nvPr/>
        </p:nvSpPr>
        <p:spPr bwMode="auto">
          <a:xfrm flipV="1">
            <a:off x="4268788" y="5173663"/>
            <a:ext cx="1587" cy="150812"/>
          </a:xfrm>
          <a:prstGeom prst="line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096" name="Rectangle 19"/>
          <p:cNvSpPr>
            <a:spLocks noChangeArrowheads="1"/>
          </p:cNvSpPr>
          <p:nvPr/>
        </p:nvSpPr>
        <p:spPr bwMode="auto">
          <a:xfrm>
            <a:off x="2159000" y="4760913"/>
            <a:ext cx="569913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>
                <a:solidFill>
                  <a:srgbClr val="FF0000"/>
                </a:solidFill>
                <a:latin typeface="Times Ten Roman" pitchFamily="18" charset="0"/>
              </a:rPr>
              <a:t>Side wall</a:t>
            </a:r>
            <a:endParaRPr lang="en-US" sz="1800">
              <a:solidFill>
                <a:srgbClr val="FF0000"/>
              </a:solidFill>
              <a:latin typeface="Book Antiqua" pitchFamily="18" charset="0"/>
            </a:endParaRP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4953000" y="3276600"/>
          <a:ext cx="3429000" cy="1905000"/>
        </p:xfrm>
        <a:graphic>
          <a:graphicData uri="http://schemas.openxmlformats.org/presentationml/2006/ole">
            <p:oleObj spid="_x0000_s2050" name="Equação" r:id="rId4" imgW="3429000" imgH="1904760" progId="Equation.3">
              <p:embed/>
            </p:oleObj>
          </a:graphicData>
        </a:graphic>
      </p:graphicFrame>
      <p:sp>
        <p:nvSpPr>
          <p:cNvPr id="2097" name="CaixaDeTexto 5"/>
          <p:cNvSpPr txBox="1">
            <a:spLocks noChangeArrowheads="1"/>
          </p:cNvSpPr>
          <p:nvPr/>
        </p:nvSpPr>
        <p:spPr bwMode="auto">
          <a:xfrm>
            <a:off x="5281685" y="5472753"/>
            <a:ext cx="311169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eaLnBrk="0" hangingPunct="0"/>
            <a:r>
              <a:rPr lang="pt-BR" sz="2000" dirty="0">
                <a:solidFill>
                  <a:srgbClr val="FF0000"/>
                </a:solidFill>
              </a:rPr>
              <a:t>PS:</a:t>
            </a:r>
            <a:r>
              <a:rPr lang="pt-BR" sz="2000" dirty="0">
                <a:solidFill>
                  <a:srgbClr val="FF0000"/>
                </a:solidFill>
                <a:latin typeface="Times" charset="0"/>
              </a:rPr>
              <a:t> Perimeter </a:t>
            </a:r>
            <a:r>
              <a:rPr lang="pt-BR" sz="2000" dirty="0" err="1">
                <a:solidFill>
                  <a:srgbClr val="FF0000"/>
                </a:solidFill>
                <a:latin typeface="Times" charset="0"/>
              </a:rPr>
              <a:t>of</a:t>
            </a:r>
            <a:r>
              <a:rPr lang="pt-BR" sz="2000" dirty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source</a:t>
            </a:r>
            <a:endParaRPr lang="pt-BR" sz="2000" dirty="0">
              <a:solidFill>
                <a:srgbClr val="FF0000"/>
              </a:solidFill>
              <a:latin typeface="Times" charset="0"/>
            </a:endParaRPr>
          </a:p>
          <a:p>
            <a:pPr algn="ctr" eaLnBrk="0" hangingPunct="0"/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(</a:t>
            </a:r>
            <a:r>
              <a:rPr lang="pt-BR" sz="2000" dirty="0" err="1" smtClean="0">
                <a:solidFill>
                  <a:srgbClr val="FF0000"/>
                </a:solidFill>
                <a:latin typeface="Times" charset="0"/>
              </a:rPr>
              <a:t>the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pt-BR" sz="2000" dirty="0" err="1" smtClean="0">
                <a:solidFill>
                  <a:srgbClr val="FF0000"/>
                </a:solidFill>
                <a:latin typeface="Times" charset="0"/>
              </a:rPr>
              <a:t>channel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 </a:t>
            </a:r>
            <a:r>
              <a:rPr lang="pt-BR" sz="2000" dirty="0" err="1" smtClean="0">
                <a:solidFill>
                  <a:srgbClr val="FF0000"/>
                </a:solidFill>
                <a:latin typeface="Times" charset="0"/>
              </a:rPr>
              <a:t>area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 is </a:t>
            </a:r>
            <a:r>
              <a:rPr lang="pt-BR" sz="2000" dirty="0" err="1" smtClean="0">
                <a:solidFill>
                  <a:srgbClr val="FF0000"/>
                </a:solidFill>
                <a:latin typeface="Times" charset="0"/>
              </a:rPr>
              <a:t>disconsidered</a:t>
            </a:r>
            <a:r>
              <a:rPr lang="pt-BR" sz="2000" dirty="0" smtClean="0">
                <a:solidFill>
                  <a:srgbClr val="FF0000"/>
                </a:solidFill>
                <a:latin typeface="Times" charset="0"/>
              </a:rPr>
              <a:t> !!)</a:t>
            </a:r>
          </a:p>
        </p:txBody>
      </p:sp>
      <p:sp>
        <p:nvSpPr>
          <p:cNvPr id="50" name="Retângulo 49"/>
          <p:cNvSpPr/>
          <p:nvPr/>
        </p:nvSpPr>
        <p:spPr bwMode="auto">
          <a:xfrm>
            <a:off x="5154613" y="4232275"/>
            <a:ext cx="3422650" cy="1123950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101600" dist="38100" dir="2700000" algn="tl" rotWithShape="0">
              <a:srgbClr val="FF0000">
                <a:alpha val="40000"/>
              </a:srgbClr>
            </a:outerShdw>
          </a:effectLst>
        </p:spPr>
        <p:txBody>
          <a:bodyPr/>
          <a:lstStyle/>
          <a:p>
            <a:pPr>
              <a:defRPr/>
            </a:pPr>
            <a:endParaRPr lang="pt-BR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51" name="Rectangle 19"/>
          <p:cNvSpPr>
            <a:spLocks noChangeArrowheads="1"/>
          </p:cNvSpPr>
          <p:nvPr/>
        </p:nvSpPr>
        <p:spPr bwMode="auto">
          <a:xfrm>
            <a:off x="1857763" y="1856215"/>
            <a:ext cx="743793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By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Ten Roman" pitchFamily="18" charset="0"/>
              </a:rPr>
              <a:t>Sides</a:t>
            </a:r>
            <a:endParaRPr lang="en-US" sz="2400" b="1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draSmith">
  <a:themeElements>
    <a:clrScheme name="SedraSmit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draSmit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draSmit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draSmit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draSmit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draSmit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draSmit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draSmit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draSmit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Data\Microsoft\Templates\Oxford.pot</Template>
  <TotalTime>2751</TotalTime>
  <Words>661</Words>
  <Application>Microsoft Office PowerPoint</Application>
  <PresentationFormat>Apresentação na tela (4:3)</PresentationFormat>
  <Paragraphs>310</Paragraphs>
  <Slides>17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25" baseType="lpstr">
      <vt:lpstr>Times New Roman</vt:lpstr>
      <vt:lpstr>Arial</vt:lpstr>
      <vt:lpstr>Symbol</vt:lpstr>
      <vt:lpstr>Times Ten Roman</vt:lpstr>
      <vt:lpstr>Book Antiqua</vt:lpstr>
      <vt:lpstr>Times</vt:lpstr>
      <vt:lpstr>SedraSmith</vt:lpstr>
      <vt:lpstr>Microsoft Equation 3.0</vt:lpstr>
      <vt:lpstr>Transistor Capacitances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ICC INDIA PVT LTD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iccuser</dc:creator>
  <cp:lastModifiedBy>Jiang Chau Wang</cp:lastModifiedBy>
  <cp:revision>288</cp:revision>
  <cp:lastPrinted>2003-09-30T13:25:04Z</cp:lastPrinted>
  <dcterms:created xsi:type="dcterms:W3CDTF">2003-09-30T13:15:21Z</dcterms:created>
  <dcterms:modified xsi:type="dcterms:W3CDTF">2020-09-29T15:41:19Z</dcterms:modified>
</cp:coreProperties>
</file>