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1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397" r:id="rId4"/>
    <p:sldId id="263" r:id="rId5"/>
    <p:sldId id="258" r:id="rId6"/>
    <p:sldId id="259" r:id="rId7"/>
    <p:sldId id="264" r:id="rId8"/>
    <p:sldId id="399" r:id="rId9"/>
    <p:sldId id="535" r:id="rId10"/>
    <p:sldId id="538" r:id="rId11"/>
    <p:sldId id="536" r:id="rId12"/>
    <p:sldId id="537" r:id="rId13"/>
    <p:sldId id="539" r:id="rId14"/>
    <p:sldId id="540" r:id="rId15"/>
    <p:sldId id="542" r:id="rId16"/>
    <p:sldId id="543" r:id="rId17"/>
    <p:sldId id="54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P" initials="U" lastIdx="1" clrIdx="0">
    <p:extLst>
      <p:ext uri="{19B8F6BF-5375-455C-9EA6-DF929625EA0E}">
        <p15:presenceInfo xmlns:p15="http://schemas.microsoft.com/office/powerpoint/2012/main" userId="US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11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PPG-EA -                                              ESALQ/USP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DAE0C-E704-4D3B-9253-E59E162C9D7A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982D8-08B4-40E8-B786-D1E98A6CAE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418163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PPG-EA -                                              ESALQ/USP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A5708-F577-4D95-A2F4-C5F7EB7BEBC0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31E43-0DF5-408A-A0FB-449F0CAA58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2923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1E43-0DF5-408A-A0FB-449F0CAA589B}" type="slidenum">
              <a:rPr lang="pt-BR" smtClean="0"/>
              <a:t>1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PPG-EA -                                              ESALQ/USP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9336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1E43-0DF5-408A-A0FB-449F0CAA589B}" type="slidenum">
              <a:rPr lang="pt-BR" smtClean="0"/>
              <a:t>2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PPG-EA -                                              ESALQ/USP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3367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1E43-0DF5-408A-A0FB-449F0CAA589B}" type="slidenum">
              <a:rPr lang="pt-BR" smtClean="0"/>
              <a:t>5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PPG-EA -                                              ESALQ/USP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67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1E43-0DF5-408A-A0FB-449F0CAA589B}" type="slidenum">
              <a:rPr lang="pt-BR" smtClean="0"/>
              <a:t>6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PPG-EA -                                              ESALQ/USP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09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1E43-0DF5-408A-A0FB-449F0CAA589B}" type="slidenum">
              <a:rPr lang="pt-BR" smtClean="0"/>
              <a:t>7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PPG-EA -                                              ESALQ/USP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646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1E43-0DF5-408A-A0FB-449F0CAA589B}" type="slidenum">
              <a:rPr lang="pt-BR" smtClean="0"/>
              <a:t>11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PPG-EA -                                              ESALQ/USP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443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31E43-0DF5-408A-A0FB-449F0CAA589B}" type="slidenum">
              <a:rPr lang="pt-BR" smtClean="0"/>
              <a:t>14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PPG-EA -                                              ESALQ/USP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57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6DE4314-D8D6-43FD-AE3C-1DDA07FB5036}" type="datetime1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93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F019-3EB7-4762-86A5-7C5C9706440C}" type="datetime1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9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3FCD-2E02-42B4-8126-ADF1EF8F31F7}" type="datetime1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51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7366-238C-4DEA-A550-EFAD9839A533}" type="datetime1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5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613F-73E2-41EC-9370-61C49C2BB0B8}" type="datetime1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47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86A1-21C2-4801-89CC-970B6F99634D}" type="datetime1">
              <a:rPr lang="en-US" smtClean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DFB8-FEC0-4C06-B239-62C444984B9A}" type="datetime1">
              <a:rPr lang="en-US" smtClean="0"/>
              <a:t>9/3/2020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3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8D0E-19AF-4F3C-95A3-2D83D7CFC15F}" type="datetime1">
              <a:rPr lang="en-US" smtClean="0"/>
              <a:t>9/3/2020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99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F4C4-7023-4B76-A8F1-F9DC6A3BB8C5}" type="datetime1">
              <a:rPr lang="en-US" smtClean="0"/>
              <a:t>9/3/2020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11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1958-E461-42B7-B0C2-B27BDA703560}" type="datetime1">
              <a:rPr lang="en-US" smtClean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49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30BF-3E92-447A-85CB-9C2E54DF490D}" type="datetime1">
              <a:rPr lang="en-US" smtClean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07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6448E7E-7DCE-4675-8BF6-739BB9D7E750}" type="datetime1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67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Les5701 – microeconomia </a:t>
            </a:r>
            <a:r>
              <a:rPr lang="pt-BR" dirty="0" err="1" smtClean="0"/>
              <a:t>ii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PROFA. RESPONSÁVEL: Sílvia Helena Galvão de Miranda</a:t>
            </a: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1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de utilidade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BR" sz="3200" dirty="0" smtClean="0"/>
              <a:t>Mapas de Indiferença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3200" dirty="0" smtClean="0"/>
              <a:t>Convexidade das C.I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3200" dirty="0" smtClean="0"/>
              <a:t>Concavidade da função de utilidade e quase concavidade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3200" dirty="0" smtClean="0"/>
          </a:p>
          <a:p>
            <a:pPr>
              <a:buFont typeface="Wingdings" panose="05000000000000000000" pitchFamily="2" charset="2"/>
              <a:buChar char="v"/>
            </a:pPr>
            <a:endParaRPr lang="pt-BR" sz="32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91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3773" y="270447"/>
            <a:ext cx="10515600" cy="5695637"/>
          </a:xfrm>
        </p:spPr>
        <p:txBody>
          <a:bodyPr>
            <a:noAutofit/>
          </a:bodyPr>
          <a:lstStyle/>
          <a:p>
            <a:r>
              <a:rPr lang="pt-BR" sz="2800" dirty="0" smtClean="0"/>
              <a:t>1) Em </a:t>
            </a:r>
            <a:r>
              <a:rPr lang="pt-BR" sz="2800" dirty="0"/>
              <a:t>que condições as preferências racionais implicam um comportamento de escolha consistente e sob que condições, por sua vez, um comportamento de escolha consistente reflete preferências racionais para o indivíduo?</a:t>
            </a:r>
          </a:p>
          <a:p>
            <a:r>
              <a:rPr lang="pt-BR" sz="2800" dirty="0" smtClean="0">
                <a:solidFill>
                  <a:schemeClr val="accent1"/>
                </a:solidFill>
              </a:rPr>
              <a:t>2) A relação binária não satisfaz necessariamente a completude. Nem todos os pares de alternativas são comparáveis de acordo com uma certa relação binária proposta</a:t>
            </a:r>
          </a:p>
          <a:p>
            <a:r>
              <a:rPr lang="pt-BR" sz="2800" dirty="0" smtClean="0"/>
              <a:t>3) Uma função de preferência que satisfaz a condição de </a:t>
            </a:r>
            <a:r>
              <a:rPr lang="pt-BR" sz="2800" dirty="0" err="1" smtClean="0"/>
              <a:t>monotonicidade</a:t>
            </a:r>
            <a:r>
              <a:rPr lang="pt-BR" sz="2800" dirty="0" smtClean="0"/>
              <a:t> forte satisfaz a condição de </a:t>
            </a:r>
            <a:r>
              <a:rPr lang="pt-BR" sz="2800" dirty="0" err="1" smtClean="0"/>
              <a:t>monotonicidade</a:t>
            </a:r>
            <a:r>
              <a:rPr lang="pt-BR" sz="2800" dirty="0" smtClean="0"/>
              <a:t>? E o contrário</a:t>
            </a:r>
            <a:r>
              <a:rPr lang="pt-BR" sz="2800" dirty="0" smtClean="0"/>
              <a:t>?</a:t>
            </a:r>
          </a:p>
          <a:p>
            <a:r>
              <a:rPr lang="pt-BR" sz="2800" dirty="0" smtClean="0">
                <a:solidFill>
                  <a:schemeClr val="accent1"/>
                </a:solidFill>
              </a:rPr>
              <a:t>4) Por que a não saciedade é uma medida limitada para </a:t>
            </a:r>
            <a:r>
              <a:rPr lang="pt-BR" sz="2800" dirty="0">
                <a:solidFill>
                  <a:schemeClr val="accent1"/>
                </a:solidFill>
              </a:rPr>
              <a:t>definir a </a:t>
            </a:r>
            <a:r>
              <a:rPr lang="pt-BR" sz="2800" dirty="0" err="1">
                <a:solidFill>
                  <a:schemeClr val="accent1"/>
                </a:solidFill>
              </a:rPr>
              <a:t>desejabilidade</a:t>
            </a:r>
            <a:r>
              <a:rPr lang="pt-BR" sz="2800" dirty="0">
                <a:solidFill>
                  <a:schemeClr val="accent1"/>
                </a:solidFill>
              </a:rPr>
              <a:t>? </a:t>
            </a:r>
            <a:r>
              <a:rPr lang="pt-BR" sz="2800" dirty="0">
                <a:solidFill>
                  <a:schemeClr val="accent1"/>
                </a:solidFill>
              </a:rPr>
              <a:t>Quais as condições de violação dessa </a:t>
            </a:r>
            <a:r>
              <a:rPr lang="pt-BR" sz="2800" dirty="0" smtClean="0">
                <a:solidFill>
                  <a:schemeClr val="accent1"/>
                </a:solidFill>
              </a:rPr>
              <a:t>condição?</a:t>
            </a:r>
          </a:p>
          <a:p>
            <a:r>
              <a:rPr lang="pt-BR" sz="2800" dirty="0" smtClean="0"/>
              <a:t>5</a:t>
            </a:r>
            <a:r>
              <a:rPr lang="pt-BR" sz="2800" dirty="0"/>
              <a:t>) Relações </a:t>
            </a:r>
            <a:r>
              <a:rPr lang="pt-BR" sz="2800" dirty="0"/>
              <a:t>de preferência (forte) </a:t>
            </a:r>
            <a:r>
              <a:rPr lang="pt-BR" sz="2800" dirty="0" err="1"/>
              <a:t>monotônica</a:t>
            </a:r>
            <a:r>
              <a:rPr lang="pt-BR" sz="2800" dirty="0"/>
              <a:t> satisfazem a condição de Não saciedade local. Verdadeiro ou Falso?</a:t>
            </a:r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/>
          </a:p>
          <a:p>
            <a:r>
              <a:rPr lang="pt-BR" sz="2800" dirty="0"/>
              <a:t> </a:t>
            </a:r>
            <a:endParaRPr lang="pt-BR" sz="2000" dirty="0" smtClean="0"/>
          </a:p>
          <a:p>
            <a:endParaRPr lang="pt-BR" sz="32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PPG-EA/ESALQ-USP                                                          LES5701 - 2020</a:t>
            </a:r>
            <a:endParaRPr lang="en-US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48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</a:t>
            </a:r>
            <a:r>
              <a:rPr lang="pt-BR" dirty="0" err="1" smtClean="0"/>
              <a:t>refleXÃO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Exemplos  </a:t>
            </a:r>
            <a:r>
              <a:rPr lang="pt-BR" sz="3200" dirty="0" smtClean="0"/>
              <a:t>que ilustrem </a:t>
            </a:r>
            <a:r>
              <a:rPr lang="pt-BR" sz="3200" dirty="0" smtClean="0"/>
              <a:t>funções  </a:t>
            </a:r>
            <a:r>
              <a:rPr lang="pt-BR" sz="3200" dirty="0" err="1" smtClean="0"/>
              <a:t>monotônicas</a:t>
            </a:r>
            <a:r>
              <a:rPr lang="pt-BR" sz="3200" dirty="0" smtClean="0"/>
              <a:t>, não saciedade, racionalidade, transitividade e </a:t>
            </a:r>
            <a:r>
              <a:rPr lang="pt-BR" sz="3200" dirty="0" smtClean="0"/>
              <a:t>intransitividade. Explorar as violações das condições do modelo de preferências racionais</a:t>
            </a:r>
          </a:p>
          <a:p>
            <a:endParaRPr lang="pt-BR" sz="3200" dirty="0"/>
          </a:p>
          <a:p>
            <a:r>
              <a:rPr lang="pt-BR" sz="3200" dirty="0" smtClean="0"/>
              <a:t>Análise gráfica, com exemplos literais, numéricos ou dissertativos</a:t>
            </a:r>
            <a:endParaRPr lang="pt-BR" sz="32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40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Pergunta-se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7" y="1908897"/>
            <a:ext cx="9720073" cy="402336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sz="2800" dirty="0" smtClean="0"/>
              <a:t>1) Qual a relação entre o formato da curva de indiferença e a </a:t>
            </a:r>
            <a:r>
              <a:rPr lang="pt-BR" sz="2800" dirty="0" err="1" smtClean="0"/>
              <a:t>monotonicidade</a:t>
            </a:r>
            <a:r>
              <a:rPr lang="pt-BR" sz="2800" dirty="0" smtClean="0"/>
              <a:t> da relação de preferência do consumidor?</a:t>
            </a:r>
          </a:p>
          <a:p>
            <a:endParaRPr lang="pt-BR" sz="2800" dirty="0"/>
          </a:p>
          <a:p>
            <a:r>
              <a:rPr lang="pt-BR" sz="2800" dirty="0" smtClean="0"/>
              <a:t>2) Quais </a:t>
            </a:r>
            <a:r>
              <a:rPr lang="pt-BR" sz="2800" dirty="0"/>
              <a:t>as implicações da função de preferência ser convexa</a:t>
            </a:r>
            <a:r>
              <a:rPr lang="pt-BR" sz="2800" dirty="0" smtClean="0"/>
              <a:t>?</a:t>
            </a:r>
          </a:p>
          <a:p>
            <a:endParaRPr lang="pt-BR" sz="2800" dirty="0"/>
          </a:p>
          <a:p>
            <a:r>
              <a:rPr lang="pt-BR" sz="2800" dirty="0" smtClean="0"/>
              <a:t>3) Sob </a:t>
            </a:r>
            <a:r>
              <a:rPr lang="pt-BR" sz="2800" dirty="0"/>
              <a:t>que condições podemos garantir que uma relação de preferência pode ser representada por uma função de utilidade?</a:t>
            </a:r>
          </a:p>
          <a:p>
            <a:endParaRPr lang="pt-BR" sz="2800" dirty="0"/>
          </a:p>
          <a:p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solidFill>
                  <a:schemeClr val="accent2"/>
                </a:solidFill>
              </a:rPr>
              <a:t>Questões: 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848119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BR" sz="2800" dirty="0" smtClean="0"/>
              <a:t> Verifica-se a quase concavidade se for selecionada uma cesta x que está localizada sobre a mesma curva de indiferença que a cesta y, de modo que u(x)=u(y)?</a:t>
            </a:r>
          </a:p>
          <a:p>
            <a:r>
              <a:rPr lang="pt-BR" sz="2800" dirty="0" smtClean="0"/>
              <a:t>E </a:t>
            </a:r>
            <a:r>
              <a:rPr lang="pt-BR" sz="2800" dirty="0" smtClean="0"/>
              <a:t>se as curvas de indiferença forem lineares, como aquelas para bens substitutos?</a:t>
            </a:r>
          </a:p>
          <a:p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PPG-EA/ESALQ-USP                                                          LES5701 - 2020</a:t>
            </a:r>
            <a:endParaRPr lang="en-US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0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319" y="222704"/>
            <a:ext cx="9720072" cy="1499616"/>
          </a:xfrm>
        </p:spPr>
        <p:txBody>
          <a:bodyPr/>
          <a:lstStyle/>
          <a:p>
            <a:r>
              <a:rPr lang="pt-BR" dirty="0" smtClean="0"/>
              <a:t>Pergunta-se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7260" y="2084832"/>
            <a:ext cx="9720073" cy="402336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sz="2800" dirty="0" smtClean="0"/>
              <a:t>1) </a:t>
            </a:r>
            <a:r>
              <a:rPr lang="pt-BR" sz="2800" dirty="0" smtClean="0">
                <a:solidFill>
                  <a:srgbClr val="0070C0"/>
                </a:solidFill>
              </a:rPr>
              <a:t>O que podemos dizer sobre as funções de utilidade do tipo </a:t>
            </a:r>
            <a:r>
              <a:rPr lang="pt-BR" sz="2800" dirty="0" err="1" smtClean="0">
                <a:solidFill>
                  <a:srgbClr val="0070C0"/>
                </a:solidFill>
              </a:rPr>
              <a:t>Cobb</a:t>
            </a:r>
            <a:r>
              <a:rPr lang="pt-BR" sz="2800" dirty="0" smtClean="0">
                <a:solidFill>
                  <a:srgbClr val="0070C0"/>
                </a:solidFill>
              </a:rPr>
              <a:t>-Douglas?</a:t>
            </a:r>
          </a:p>
          <a:p>
            <a:r>
              <a:rPr lang="pt-BR" sz="2800" dirty="0" smtClean="0">
                <a:solidFill>
                  <a:srgbClr val="0070C0"/>
                </a:solidFill>
              </a:rPr>
              <a:t>2) E sobre funções para bens substitutos perfeitos?</a:t>
            </a:r>
          </a:p>
          <a:p>
            <a:r>
              <a:rPr lang="pt-BR" sz="2800" dirty="0" smtClean="0">
                <a:solidFill>
                  <a:srgbClr val="0070C0"/>
                </a:solidFill>
              </a:rPr>
              <a:t>3) E para bens complementares, o que podemos dizer sobre sua função de U?</a:t>
            </a:r>
          </a:p>
          <a:p>
            <a:r>
              <a:rPr lang="pt-BR" sz="2800" b="1" dirty="0" smtClean="0">
                <a:solidFill>
                  <a:srgbClr val="0070C0"/>
                </a:solidFill>
              </a:rPr>
              <a:t>4) O que o formato da função Utilidade de elasticidade de substituição constante agregam às discussões </a:t>
            </a:r>
            <a:endParaRPr lang="pt-BR" sz="2800" b="1" dirty="0" smtClean="0"/>
          </a:p>
          <a:p>
            <a:endParaRPr lang="pt-BR" sz="2800" dirty="0" smtClean="0"/>
          </a:p>
          <a:p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43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Dada a função CES, prove que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2315980"/>
            <a:ext cx="9720073" cy="4023360"/>
          </a:xfrm>
          <a:solidFill>
            <a:schemeClr val="bg1"/>
          </a:solidFill>
        </p:spPr>
        <p:txBody>
          <a:bodyPr/>
          <a:lstStyle/>
          <a:p>
            <a:r>
              <a:rPr lang="pt-BR" dirty="0" smtClean="0"/>
              <a:t>1) Dada a função CES apresentada, prove que a mesma explica, como casos especiais, as funções de utilidade </a:t>
            </a:r>
            <a:r>
              <a:rPr lang="pt-BR" dirty="0" err="1" smtClean="0"/>
              <a:t>Cobb</a:t>
            </a:r>
            <a:r>
              <a:rPr lang="pt-BR" dirty="0" smtClean="0"/>
              <a:t>-Douglas, de bens substitutos e de bens complementares (ex. 15, pag. 158)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5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da preferência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8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/>
                </a:solidFill>
              </a:rPr>
              <a:t>REFERÊNCIAS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023360"/>
          </a:xfrm>
        </p:spPr>
        <p:txBody>
          <a:bodyPr/>
          <a:lstStyle/>
          <a:p>
            <a:r>
              <a:rPr lang="pt-BR" b="1" dirty="0" smtClean="0">
                <a:solidFill>
                  <a:schemeClr val="accent1"/>
                </a:solidFill>
              </a:rPr>
              <a:t>LEITURA de referência dos slides </a:t>
            </a:r>
          </a:p>
          <a:p>
            <a:r>
              <a:rPr lang="pt-BR" dirty="0" smtClean="0"/>
              <a:t>Capítulo 1 – </a:t>
            </a:r>
            <a:r>
              <a:rPr lang="pt-BR" dirty="0" err="1" smtClean="0"/>
              <a:t>Muñoz</a:t>
            </a:r>
            <a:r>
              <a:rPr lang="pt-BR" dirty="0" smtClean="0"/>
              <a:t>-Garcia, Felix. </a:t>
            </a:r>
            <a:r>
              <a:rPr lang="pt-BR" dirty="0" err="1" smtClean="0"/>
              <a:t>Advanced</a:t>
            </a:r>
            <a:r>
              <a:rPr lang="pt-BR" dirty="0" smtClean="0"/>
              <a:t> </a:t>
            </a:r>
            <a:r>
              <a:rPr lang="pt-BR" dirty="0" err="1" smtClean="0"/>
              <a:t>Microeconomics</a:t>
            </a:r>
            <a:r>
              <a:rPr lang="pt-BR" dirty="0" smtClean="0"/>
              <a:t> </a:t>
            </a:r>
            <a:r>
              <a:rPr lang="pt-BR" dirty="0" err="1" smtClean="0"/>
              <a:t>Theory</a:t>
            </a:r>
            <a:r>
              <a:rPr lang="pt-BR" dirty="0" smtClean="0"/>
              <a:t>. 2017, MIT Press.</a:t>
            </a:r>
            <a:r>
              <a:rPr lang="pt-BR" b="1" dirty="0">
                <a:solidFill>
                  <a:schemeClr val="accent1"/>
                </a:solidFill>
              </a:rPr>
              <a:t> </a:t>
            </a:r>
            <a:endParaRPr lang="pt-BR" b="1" dirty="0" smtClean="0">
              <a:solidFill>
                <a:schemeClr val="accent1"/>
              </a:solidFill>
            </a:endParaRPr>
          </a:p>
          <a:p>
            <a:endParaRPr lang="pt-BR" b="1" dirty="0" smtClean="0">
              <a:solidFill>
                <a:schemeClr val="accent1"/>
              </a:solidFill>
            </a:endParaRPr>
          </a:p>
          <a:p>
            <a:r>
              <a:rPr lang="pt-BR" b="1" dirty="0" smtClean="0">
                <a:solidFill>
                  <a:schemeClr val="accent1"/>
                </a:solidFill>
              </a:rPr>
              <a:t>Leitura básica: Cap. 10 – </a:t>
            </a:r>
            <a:r>
              <a:rPr lang="pt-BR" b="1" dirty="0" err="1" smtClean="0">
                <a:solidFill>
                  <a:schemeClr val="accent1"/>
                </a:solidFill>
              </a:rPr>
              <a:t>Silberberg</a:t>
            </a:r>
            <a:r>
              <a:rPr lang="pt-BR" b="1" dirty="0" smtClean="0">
                <a:solidFill>
                  <a:schemeClr val="accent1"/>
                </a:solidFill>
              </a:rPr>
              <a:t> e </a:t>
            </a:r>
            <a:r>
              <a:rPr lang="pt-BR" b="1" dirty="0" err="1" smtClean="0">
                <a:solidFill>
                  <a:schemeClr val="accent1"/>
                </a:solidFill>
              </a:rPr>
              <a:t>Suen</a:t>
            </a:r>
            <a:r>
              <a:rPr lang="pt-BR" b="1" dirty="0" smtClean="0">
                <a:solidFill>
                  <a:schemeClr val="accent1"/>
                </a:solidFill>
              </a:rPr>
              <a:t> (2001)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PPG-EA/ESALQ-USP                                                          LES5701 - 2020</a:t>
            </a:r>
            <a:endParaRPr lang="en-US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/>
                </a:solidFill>
              </a:rPr>
              <a:t>Para próxima aula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Responder questões da Aula 1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/>
              <a:t>L</a:t>
            </a:r>
            <a:r>
              <a:rPr lang="pt-BR" sz="2400" dirty="0" smtClean="0"/>
              <a:t>eitura </a:t>
            </a:r>
            <a:r>
              <a:rPr lang="pt-BR" sz="2400" dirty="0"/>
              <a:t>adicional </a:t>
            </a:r>
            <a:r>
              <a:rPr lang="pt-BR" sz="2400" dirty="0" err="1"/>
              <a:t>Munoz</a:t>
            </a:r>
            <a:r>
              <a:rPr lang="pt-BR" sz="2400" dirty="0"/>
              <a:t>-Garcia (2017</a:t>
            </a:r>
            <a:r>
              <a:rPr lang="pt-BR" sz="2400" dirty="0" smtClean="0"/>
              <a:t>), principalmente os itens 1.8 a 1.15 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Responder questões propostas da Aula 2 (dos slides)</a:t>
            </a:r>
            <a:endParaRPr lang="pt-BR" sz="2400" dirty="0"/>
          </a:p>
          <a:p>
            <a:pPr marL="0" indent="0">
              <a:buNone/>
            </a:pPr>
            <a:endParaRPr lang="pt-BR" sz="2400" b="1" dirty="0" smtClean="0"/>
          </a:p>
          <a:p>
            <a:pPr marL="0" indent="0">
              <a:buNone/>
            </a:pPr>
            <a:r>
              <a:rPr lang="pt-BR" sz="2400" dirty="0" smtClean="0"/>
              <a:t>Leitura do capítulo 10 – para discutirmos as dúvidas e tópicos principais na semana 1 e semana 2 de aula</a:t>
            </a:r>
          </a:p>
          <a:p>
            <a:pPr marL="0" indent="0">
              <a:buNone/>
            </a:pPr>
            <a:endParaRPr lang="pt-BR" sz="2400" b="1" dirty="0"/>
          </a:p>
          <a:p>
            <a:pPr marL="0" indent="0">
              <a:buNone/>
            </a:pPr>
            <a:endParaRPr lang="pt-BR" sz="2400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47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Preferências e utilidade</a:t>
            </a:r>
            <a:endParaRPr lang="pt-B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97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/>
                </a:solidFill>
              </a:rPr>
              <a:t>1 - Preferência e escolha: </a:t>
            </a:r>
            <a:br>
              <a:rPr lang="pt-BR" dirty="0" smtClean="0">
                <a:solidFill>
                  <a:schemeClr val="accent2"/>
                </a:solidFill>
              </a:rPr>
            </a:br>
            <a:r>
              <a:rPr lang="pt-BR" sz="4400" dirty="0" smtClean="0">
                <a:solidFill>
                  <a:schemeClr val="accent2">
                    <a:lumMod val="75000"/>
                  </a:schemeClr>
                </a:solidFill>
              </a:rPr>
              <a:t>A abordagem baseada em preferência</a:t>
            </a:r>
            <a:endParaRPr lang="pt-BR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X </a:t>
            </a:r>
            <a:r>
              <a:rPr lang="pt-BR" dirty="0" smtClean="0">
                <a:sym typeface="Wingdings" panose="05000000000000000000" pitchFamily="2" charset="2"/>
              </a:rPr>
              <a:t> conjunto de alternativas possíveis para um tomador de decisão</a:t>
            </a:r>
          </a:p>
          <a:p>
            <a:pPr marL="0" indent="0">
              <a:buNone/>
            </a:pPr>
            <a:r>
              <a:rPr lang="pt-BR" dirty="0" smtClean="0">
                <a:sym typeface="Wingdings" panose="05000000000000000000" pitchFamily="2" charset="2"/>
              </a:rPr>
              <a:t>X: pode incluir cestas de consumo que um indivíduo pode adquirir ou outra lista</a:t>
            </a:r>
          </a:p>
          <a:p>
            <a:pPr marL="0" indent="0">
              <a:buNone/>
            </a:pPr>
            <a:r>
              <a:rPr lang="pt-BR" dirty="0" smtClean="0">
                <a:sym typeface="Wingdings" panose="05000000000000000000" pitchFamily="2" charset="2"/>
              </a:rPr>
              <a:t>X: pode ser um subconjunto dos números reais positivos com dimensão n ou seja, um vetor com dimensão n (x</a:t>
            </a:r>
            <a:r>
              <a:rPr lang="pt-BR" baseline="-25000" dirty="0" smtClean="0">
                <a:sym typeface="Wingdings" panose="05000000000000000000" pitchFamily="2" charset="2"/>
              </a:rPr>
              <a:t>1</a:t>
            </a:r>
            <a:r>
              <a:rPr lang="pt-BR" dirty="0" smtClean="0">
                <a:sym typeface="Wingdings" panose="05000000000000000000" pitchFamily="2" charset="2"/>
              </a:rPr>
              <a:t>, x</a:t>
            </a:r>
            <a:r>
              <a:rPr lang="pt-BR" baseline="-25000" dirty="0" smtClean="0">
                <a:sym typeface="Wingdings" panose="05000000000000000000" pitchFamily="2" charset="2"/>
              </a:rPr>
              <a:t>2</a:t>
            </a:r>
            <a:r>
              <a:rPr lang="pt-BR" dirty="0" smtClean="0">
                <a:sym typeface="Wingdings" panose="05000000000000000000" pitchFamily="2" charset="2"/>
              </a:rPr>
              <a:t>, ....</a:t>
            </a:r>
            <a:r>
              <a:rPr lang="pt-BR" dirty="0" err="1" smtClean="0">
                <a:sym typeface="Wingdings" panose="05000000000000000000" pitchFamily="2" charset="2"/>
              </a:rPr>
              <a:t>x</a:t>
            </a:r>
            <a:r>
              <a:rPr lang="pt-BR" baseline="-25000" dirty="0" err="1" smtClean="0">
                <a:sym typeface="Wingdings" panose="05000000000000000000" pitchFamily="2" charset="2"/>
              </a:rPr>
              <a:t>n</a:t>
            </a:r>
            <a:r>
              <a:rPr lang="pt-BR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endParaRPr lang="pt-BR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O processo de decisão pode ser analisado de duas formas: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Abordagem baseada na preferência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Abordagem baseada na escolha*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PPG-EA/ESALQ-USP                                                          LES5701 - 2020</a:t>
            </a:r>
            <a:endParaRPr lang="en-US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31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/>
                </a:solidFill>
              </a:rPr>
              <a:t>Abordagem baseada na preferência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761348"/>
            <a:ext cx="10173524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800" dirty="0" smtClean="0"/>
              <a:t> Como o indivíduo usa suas preferências para escolher um elemento (ou alguns elementos) a partir do conjunto de alternativas X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2800" dirty="0"/>
              <a:t> </a:t>
            </a:r>
            <a:r>
              <a:rPr lang="pt-BR" sz="2800" dirty="0" smtClean="0"/>
              <a:t>Impõe-se uma pressuposição de racionalidade sobre as preferências </a:t>
            </a:r>
            <a:r>
              <a:rPr lang="pt-BR" sz="2800" dirty="0" smtClean="0">
                <a:solidFill>
                  <a:srgbClr val="FF0000"/>
                </a:solidFill>
              </a:rPr>
              <a:t>(não observável)</a:t>
            </a:r>
            <a:r>
              <a:rPr lang="pt-BR" sz="2800" dirty="0" smtClean="0"/>
              <a:t> do indivíduo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800" dirty="0" smtClean="0"/>
              <a:t> Esta é mais “tratável” do que a abordagem baseada na escolha, principalmente quando o conjunto X contem muitos elementos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PPG-EA/ESALQ-USP                                                          LES5701 - 2020</a:t>
            </a:r>
            <a:endParaRPr lang="en-US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8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rgbClr val="7030A0"/>
                </a:solidFill>
              </a:rPr>
              <a:t>AboRdagem</a:t>
            </a:r>
            <a:r>
              <a:rPr lang="pt-BR" dirty="0" smtClean="0">
                <a:solidFill>
                  <a:srgbClr val="7030A0"/>
                </a:solidFill>
              </a:rPr>
              <a:t> baseada na escolha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800" dirty="0" smtClean="0"/>
              <a:t> Esta abordagem baseia-se na observação das escolhas efetivas que o indivíduo realiza quando é chamado a escolher um elemento (ou elementos) a partir do conjunto de alternativas.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800" dirty="0" smtClean="0"/>
              <a:t>Impõe-se uma </a:t>
            </a:r>
            <a:r>
              <a:rPr lang="pt-BR" sz="2800" b="1" u="sng" dirty="0" smtClean="0">
                <a:solidFill>
                  <a:schemeClr val="accent3">
                    <a:lumMod val="75000"/>
                  </a:schemeClr>
                </a:solidFill>
              </a:rPr>
              <a:t>condição de consistência</a:t>
            </a:r>
            <a:r>
              <a:rPr lang="pt-BR" sz="2800" dirty="0" smtClean="0"/>
              <a:t> sobre suas escolhas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800" dirty="0" smtClean="0"/>
              <a:t>É baseada em observações enquanto a abordagem sobre as preferências é baseada em não observações (preferências)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PPG-EA/ESALQ-USP                                                          LES5701 - 2020</a:t>
            </a:r>
            <a:endParaRPr lang="en-US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6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da preferência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10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pt-BR" dirty="0"/>
              <a:t> </a:t>
            </a:r>
            <a:r>
              <a:rPr lang="pt-BR" dirty="0" smtClean="0"/>
              <a:t>Completude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Preferências fracas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Reflexividade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Transitividade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Racionalidade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err="1" smtClean="0"/>
              <a:t>Monotonicidade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PPG-EA/ESALQ-USP                                                          LES5701 - 2020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1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6466</TotalTime>
  <Words>840</Words>
  <Application>Microsoft Office PowerPoint</Application>
  <PresentationFormat>Widescreen</PresentationFormat>
  <Paragraphs>126</Paragraphs>
  <Slides>17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Calibri</vt:lpstr>
      <vt:lpstr>Tw Cen MT</vt:lpstr>
      <vt:lpstr>Tw Cen MT Condensed</vt:lpstr>
      <vt:lpstr>Wingdings</vt:lpstr>
      <vt:lpstr>Wingdings 3</vt:lpstr>
      <vt:lpstr>Integral</vt:lpstr>
      <vt:lpstr>Les5701 – microeconomia ii</vt:lpstr>
      <vt:lpstr>REFERÊNCIAS</vt:lpstr>
      <vt:lpstr>Para próxima aula</vt:lpstr>
      <vt:lpstr>Preferências e utilidade</vt:lpstr>
      <vt:lpstr>1 - Preferência e escolha:  A abordagem baseada em preferência</vt:lpstr>
      <vt:lpstr>Abordagem baseada na preferência</vt:lpstr>
      <vt:lpstr>AboRdagem baseada na escolha</vt:lpstr>
      <vt:lpstr>Abordagem da preferência</vt:lpstr>
      <vt:lpstr>Propriedades </vt:lpstr>
      <vt:lpstr>Função de utilidade</vt:lpstr>
      <vt:lpstr>Apresentação do PowerPoint</vt:lpstr>
      <vt:lpstr>Para refleXÃO</vt:lpstr>
      <vt:lpstr>Pergunta-se</vt:lpstr>
      <vt:lpstr>Questões: </vt:lpstr>
      <vt:lpstr>Pergunta-se</vt:lpstr>
      <vt:lpstr>Dada a função CES, prove que </vt:lpstr>
      <vt:lpstr>Abordagem da preferência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Les5701 – teoria microeconômica ii</dc:title>
  <dc:creator>USP</dc:creator>
  <cp:lastModifiedBy>Silvia Helena Galvão de Miranda</cp:lastModifiedBy>
  <cp:revision>122</cp:revision>
  <dcterms:created xsi:type="dcterms:W3CDTF">2019-07-22T13:30:17Z</dcterms:created>
  <dcterms:modified xsi:type="dcterms:W3CDTF">2020-09-04T11:01:01Z</dcterms:modified>
</cp:coreProperties>
</file>