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57" r:id="rId3"/>
    <p:sldId id="310" r:id="rId4"/>
    <p:sldId id="311" r:id="rId5"/>
    <p:sldId id="317" r:id="rId6"/>
    <p:sldId id="258" r:id="rId7"/>
    <p:sldId id="259" r:id="rId8"/>
    <p:sldId id="307" r:id="rId9"/>
    <p:sldId id="308" r:id="rId10"/>
    <p:sldId id="309" r:id="rId11"/>
    <p:sldId id="314" r:id="rId12"/>
    <p:sldId id="322" r:id="rId13"/>
    <p:sldId id="315" r:id="rId14"/>
    <p:sldId id="324" r:id="rId15"/>
    <p:sldId id="326" r:id="rId16"/>
    <p:sldId id="325" r:id="rId17"/>
    <p:sldId id="323" r:id="rId18"/>
    <p:sldId id="327" r:id="rId19"/>
    <p:sldId id="329" r:id="rId20"/>
    <p:sldId id="333" r:id="rId21"/>
    <p:sldId id="334" r:id="rId22"/>
    <p:sldId id="332" r:id="rId23"/>
    <p:sldId id="331" r:id="rId24"/>
    <p:sldId id="330" r:id="rId25"/>
    <p:sldId id="328" r:id="rId26"/>
    <p:sldId id="335" r:id="rId27"/>
    <p:sldId id="341" r:id="rId28"/>
    <p:sldId id="318" r:id="rId29"/>
    <p:sldId id="319" r:id="rId30"/>
    <p:sldId id="336" r:id="rId31"/>
    <p:sldId id="337" r:id="rId32"/>
    <p:sldId id="320" r:id="rId33"/>
    <p:sldId id="321" r:id="rId34"/>
    <p:sldId id="284" r:id="rId35"/>
    <p:sldId id="285" r:id="rId36"/>
    <p:sldId id="286" r:id="rId37"/>
    <p:sldId id="338" r:id="rId38"/>
    <p:sldId id="339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304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5" r:id="rId56"/>
    <p:sldId id="340" r:id="rId57"/>
    <p:sldId id="312" r:id="rId58"/>
    <p:sldId id="306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65" Type="http://schemas.microsoft.com/office/2015/10/relationships/revisionInfo" Target="revisionInfo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5661B-7B4E-4727-A3C2-E599BA293A0C}" type="datetimeFigureOut">
              <a:rPr lang="pt-BR" smtClean="0"/>
              <a:t>14/03/18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31BB7-15BB-4916-92C7-3BF2A0F88FC1}" type="slidenum">
              <a:rPr lang="pt-BR" smtClean="0"/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1185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74D6-5860-4369-A3CA-E8BB4B1B1D46}" type="datetimeFigureOut">
              <a:rPr lang="pt-BR" smtClean="0"/>
              <a:t>14/03/18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6AC3693-405F-4F54-9031-DD314C49E2EB}" type="slidenum">
              <a:rPr lang="pt-BR" smtClean="0"/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680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74D6-5860-4369-A3CA-E8BB4B1B1D46}" type="datetimeFigureOut">
              <a:rPr lang="pt-BR" smtClean="0"/>
              <a:t>14/03/18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AC3693-405F-4F54-9031-DD314C49E2EB}" type="slidenum">
              <a:rPr lang="pt-BR" smtClean="0"/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104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74D6-5860-4369-A3CA-E8BB4B1B1D46}" type="datetimeFigureOut">
              <a:rPr lang="pt-BR" smtClean="0"/>
              <a:t>14/03/18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AC3693-405F-4F54-9031-DD314C49E2EB}" type="slidenum">
              <a:rPr lang="pt-BR" smtClean="0"/>
              <a:t>‹n.º›</a:t>
            </a:fld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610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74D6-5860-4369-A3CA-E8BB4B1B1D46}" type="datetimeFigureOut">
              <a:rPr lang="pt-BR" smtClean="0"/>
              <a:t>14/03/18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AC3693-405F-4F54-9031-DD314C49E2EB}" type="slidenum">
              <a:rPr lang="pt-BR" smtClean="0"/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1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74D6-5860-4369-A3CA-E8BB4B1B1D46}" type="datetimeFigureOut">
              <a:rPr lang="pt-BR" smtClean="0"/>
              <a:t>14/03/18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AC3693-405F-4F54-9031-DD314C49E2EB}" type="slidenum">
              <a:rPr lang="pt-BR" smtClean="0"/>
              <a:t>‹n.º›</a:t>
            </a:fld>
            <a:endParaRPr lang="pt-BR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615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74D6-5860-4369-A3CA-E8BB4B1B1D46}" type="datetimeFigureOut">
              <a:rPr lang="pt-BR" smtClean="0"/>
              <a:t>14/03/18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AC3693-405F-4F54-9031-DD314C49E2EB}" type="slidenum">
              <a:rPr lang="pt-BR" smtClean="0"/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5047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74D6-5860-4369-A3CA-E8BB4B1B1D46}" type="datetimeFigureOut">
              <a:rPr lang="pt-BR" smtClean="0"/>
              <a:t>14/03/18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3693-405F-4F54-9031-DD314C49E2EB}" type="slidenum">
              <a:rPr lang="pt-BR" smtClean="0"/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2788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74D6-5860-4369-A3CA-E8BB4B1B1D46}" type="datetimeFigureOut">
              <a:rPr lang="pt-BR" smtClean="0"/>
              <a:t>14/03/18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3693-405F-4F54-9031-DD314C49E2EB}" type="slidenum">
              <a:rPr lang="pt-BR" smtClean="0"/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823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74D6-5860-4369-A3CA-E8BB4B1B1D46}" type="datetimeFigureOut">
              <a:rPr lang="pt-BR" smtClean="0"/>
              <a:t>14/03/18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3693-405F-4F54-9031-DD314C49E2EB}" type="slidenum">
              <a:rPr lang="pt-BR" smtClean="0"/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930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74D6-5860-4369-A3CA-E8BB4B1B1D46}" type="datetimeFigureOut">
              <a:rPr lang="pt-BR" smtClean="0"/>
              <a:t>14/03/18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AC3693-405F-4F54-9031-DD314C49E2EB}" type="slidenum">
              <a:rPr lang="pt-BR" smtClean="0"/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073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74D6-5860-4369-A3CA-E8BB4B1B1D46}" type="datetimeFigureOut">
              <a:rPr lang="pt-BR" smtClean="0"/>
              <a:t>14/03/18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AC3693-405F-4F54-9031-DD314C49E2EB}" type="slidenum">
              <a:rPr lang="pt-BR" smtClean="0"/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09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74D6-5860-4369-A3CA-E8BB4B1B1D46}" type="datetimeFigureOut">
              <a:rPr lang="pt-BR" smtClean="0"/>
              <a:t>14/03/18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AC3693-405F-4F54-9031-DD314C49E2EB}" type="slidenum">
              <a:rPr lang="pt-BR" smtClean="0"/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40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74D6-5860-4369-A3CA-E8BB4B1B1D46}" type="datetimeFigureOut">
              <a:rPr lang="pt-BR" smtClean="0"/>
              <a:t>14/03/18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3693-405F-4F54-9031-DD314C49E2EB}" type="slidenum">
              <a:rPr lang="pt-BR" smtClean="0"/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800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74D6-5860-4369-A3CA-E8BB4B1B1D46}" type="datetimeFigureOut">
              <a:rPr lang="pt-BR" smtClean="0"/>
              <a:t>14/03/18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3693-405F-4F54-9031-DD314C49E2EB}" type="slidenum">
              <a:rPr lang="pt-BR" smtClean="0"/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830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74D6-5860-4369-A3CA-E8BB4B1B1D46}" type="datetimeFigureOut">
              <a:rPr lang="pt-BR" smtClean="0"/>
              <a:t>14/03/18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3693-405F-4F54-9031-DD314C49E2EB}" type="slidenum">
              <a:rPr lang="pt-BR" smtClean="0"/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712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74D6-5860-4369-A3CA-E8BB4B1B1D46}" type="datetimeFigureOut">
              <a:rPr lang="pt-BR" smtClean="0"/>
              <a:t>14/03/18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AC3693-405F-4F54-9031-DD314C49E2EB}" type="slidenum">
              <a:rPr lang="pt-BR" smtClean="0"/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370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974D6-5860-4369-A3CA-E8BB4B1B1D46}" type="datetimeFigureOut">
              <a:rPr lang="pt-BR" smtClean="0"/>
              <a:t>14/03/18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6AC3693-405F-4F54-9031-DD314C49E2EB}" type="slidenum">
              <a:rPr lang="pt-BR" smtClean="0"/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130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D0510A-7175-41E9-BD5C-0F930A402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685798"/>
            <a:ext cx="8915399" cy="2743202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Nutrição no Esporte</a:t>
            </a:r>
            <a:br>
              <a:rPr lang="pt-BR" dirty="0"/>
            </a:br>
            <a:r>
              <a:rPr lang="pt-BR" sz="3200" dirty="0"/>
              <a:t>Aula II: Avaliação da Composição Corporal</a:t>
            </a:r>
            <a:br>
              <a:rPr lang="pt-BR" sz="3200" dirty="0"/>
            </a:br>
            <a:r>
              <a:rPr lang="pt-BR" sz="3200" dirty="0"/>
              <a:t>Determinação do Gasto Energético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25A7DEA-ADB8-4AFA-984E-073DCF0E3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74770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pt-BR" dirty="0"/>
              <a:t>Docente: Prof. Drª Carla B. Nonino</a:t>
            </a:r>
          </a:p>
          <a:p>
            <a:pPr algn="r">
              <a:lnSpc>
                <a:spcPct val="120000"/>
              </a:lnSpc>
            </a:pPr>
            <a:r>
              <a:rPr lang="pt-BR" dirty="0"/>
              <a:t>Estagiário docente: Prof. Juliano Rocha</a:t>
            </a:r>
          </a:p>
          <a:p>
            <a:pPr algn="r">
              <a:lnSpc>
                <a:spcPct val="120000"/>
              </a:lnSpc>
            </a:pPr>
            <a:r>
              <a:rPr lang="pt-BR" sz="1500" i="1" dirty="0"/>
              <a:t>Nutricionista CRN3 22.775</a:t>
            </a:r>
            <a:br>
              <a:rPr lang="pt-BR" sz="1500" i="1" dirty="0"/>
            </a:br>
            <a:r>
              <a:rPr lang="pt-BR" sz="1500" i="1" dirty="0"/>
              <a:t>Especialista em Fisiologia do Exercício pela Universidade Federal de São Paulo - Unifesp</a:t>
            </a:r>
            <a:br>
              <a:rPr lang="pt-BR" sz="1500" i="1" dirty="0"/>
            </a:br>
            <a:r>
              <a:rPr lang="pt-BR" sz="1500" i="1" dirty="0"/>
              <a:t>Mestre em Ciência dos Alimentos pela Universidade Federal de Lavras – Ufla Doutorando em Clínica Médica pela Faculdade de Medicina de Ribeirão Preto - FMRP/USP</a:t>
            </a:r>
            <a:endParaRPr lang="pt-BR" sz="1500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2B1C888-5F59-4116-BFE9-BC70F02A5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7" y="2220"/>
            <a:ext cx="1715296" cy="121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30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Imagem relacionada">
            <a:extLst>
              <a:ext uri="{FF2B5EF4-FFF2-40B4-BE49-F238E27FC236}">
                <a16:creationId xmlns:a16="http://schemas.microsoft.com/office/drawing/2014/main" xmlns="" id="{E9D2EB3C-515D-40AB-AC0E-D5C5476C6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16" y="1224619"/>
            <a:ext cx="5451627" cy="40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61D6FE-9111-4E0C-949D-151DEC74D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pt-BR" sz="3200" dirty="0"/>
              <a:t>Dobras Cutâneas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2695C6E-3FB9-4D2B-BB8B-0F4969DA7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endParaRPr lang="pt-B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0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1A4E04-CF95-4F9B-9E1E-1206ADF7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do Atleta e do Paciente</a:t>
            </a:r>
            <a:br>
              <a:rPr lang="pt-BR" dirty="0"/>
            </a:br>
            <a:r>
              <a:rPr lang="pt-BR" sz="3200" dirty="0"/>
              <a:t>Atleta: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13A21EE-8818-459A-9936-F4DFD3071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Padrões de composição corporal:</a:t>
            </a:r>
          </a:p>
          <a:p>
            <a:pPr lvl="1"/>
            <a:r>
              <a:rPr lang="pt-BR" sz="2400" b="1" i="1" dirty="0"/>
              <a:t>Endurance</a:t>
            </a:r>
          </a:p>
          <a:p>
            <a:pPr lvl="2"/>
            <a:r>
              <a:rPr lang="pt-BR" sz="2000" dirty="0"/>
              <a:t>Homens: </a:t>
            </a:r>
            <a:r>
              <a:rPr lang="pt-BR" altLang="x-none" sz="2000" dirty="0">
                <a:ea typeface="ＭＳ Ｐゴシック" charset="-128"/>
              </a:rPr>
              <a:t>6 a 8% de gordura corporal</a:t>
            </a:r>
            <a:endParaRPr lang="pt-BR" sz="2000" dirty="0"/>
          </a:p>
          <a:p>
            <a:pPr lvl="2"/>
            <a:r>
              <a:rPr lang="pt-BR" sz="2000" dirty="0"/>
              <a:t>Mulheres: </a:t>
            </a:r>
            <a:r>
              <a:rPr lang="pt-BR" altLang="x-none" sz="2000" dirty="0">
                <a:ea typeface="ＭＳ Ｐゴシック" charset="-128"/>
              </a:rPr>
              <a:t>10 a 12% de gordura corporal</a:t>
            </a:r>
            <a:endParaRPr lang="pt-BR" sz="2000" dirty="0"/>
          </a:p>
          <a:p>
            <a:pPr lvl="1"/>
            <a:r>
              <a:rPr lang="pt-BR" sz="2400" b="1" i="1" dirty="0"/>
              <a:t>Strength</a:t>
            </a:r>
          </a:p>
          <a:p>
            <a:pPr lvl="2"/>
            <a:r>
              <a:rPr lang="pt-BR" sz="2000" dirty="0"/>
              <a:t>Homens: </a:t>
            </a:r>
            <a:r>
              <a:rPr lang="pt-BR" altLang="x-none" sz="2000" dirty="0">
                <a:ea typeface="ＭＳ Ｐゴシック" charset="-128"/>
              </a:rPr>
              <a:t>12 a 14% de gordura corporal</a:t>
            </a:r>
            <a:endParaRPr lang="pt-BR" sz="2000" dirty="0"/>
          </a:p>
          <a:p>
            <a:pPr lvl="2"/>
            <a:r>
              <a:rPr lang="pt-BR" sz="2000" dirty="0"/>
              <a:t>Mulheres: </a:t>
            </a:r>
            <a:r>
              <a:rPr lang="pt-BR" altLang="x-none" sz="2000" dirty="0">
                <a:ea typeface="ＭＳ Ｐゴシック" charset="-128"/>
              </a:rPr>
              <a:t>16 a 18% de gordura corporal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26918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EBBB24-CE78-4DB8-BBD5-4D366AB06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do Atleta e do Paciente</a:t>
            </a:r>
            <a:r>
              <a:rPr lang="pt-BR" sz="3200" dirty="0"/>
              <a:t>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9F5C392-F285-4988-A7C2-C4022C834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Medidas antropométricas:</a:t>
            </a:r>
          </a:p>
          <a:p>
            <a:pPr lvl="1"/>
            <a:r>
              <a:rPr lang="pt-BR" sz="2200" dirty="0"/>
              <a:t>Circunferências</a:t>
            </a:r>
          </a:p>
          <a:p>
            <a:pPr lvl="2"/>
            <a:r>
              <a:rPr lang="pt-BR" sz="2000" dirty="0"/>
              <a:t>M</a:t>
            </a:r>
            <a:r>
              <a:rPr lang="pt-BR" altLang="x-none" sz="2000" dirty="0">
                <a:ea typeface="ＭＳ Ｐゴシック" charset="-128"/>
              </a:rPr>
              <a:t>edidas circulares de segmentos específicos obtidas no plano horizontal</a:t>
            </a:r>
          </a:p>
          <a:p>
            <a:pPr lvl="2"/>
            <a:r>
              <a:rPr lang="pt-BR" altLang="x-none" sz="2000" dirty="0">
                <a:ea typeface="ＭＳ Ｐゴシック" charset="-128"/>
              </a:rPr>
              <a:t>Fita métrica (com precisão de o,1 cm) - Metálica</a:t>
            </a:r>
          </a:p>
          <a:p>
            <a:pPr lvl="2"/>
            <a:r>
              <a:rPr lang="pt-BR" altLang="x-none" sz="2000" dirty="0">
                <a:ea typeface="ＭＳ Ｐゴシック" charset="-128"/>
              </a:rPr>
              <a:t>Orientação horizontal da fita em relação ao plano definido</a:t>
            </a:r>
          </a:p>
          <a:p>
            <a:pPr lvl="2"/>
            <a:r>
              <a:rPr lang="pt-BR" altLang="x-none" sz="2000" dirty="0">
                <a:ea typeface="ＭＳ Ｐゴシック" charset="-128"/>
              </a:rPr>
              <a:t>Medida diretamente sobre a pele</a:t>
            </a:r>
            <a:endParaRPr lang="pt-BR" altLang="x-none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7579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2B31438-1EB2-467C-B799-B7C7129E995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6" y="645106"/>
            <a:ext cx="3981455" cy="5247747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D84C294F-16DF-4D97-A5F2-6C0842894ED0}"/>
              </a:ext>
            </a:extLst>
          </p:cNvPr>
          <p:cNvGrpSpPr/>
          <p:nvPr/>
        </p:nvGrpSpPr>
        <p:grpSpPr>
          <a:xfrm>
            <a:off x="7725809" y="989256"/>
            <a:ext cx="3654006" cy="4825570"/>
            <a:chOff x="7725809" y="989256"/>
            <a:chExt cx="3654006" cy="4825570"/>
          </a:xfrm>
        </p:grpSpPr>
        <p:pic>
          <p:nvPicPr>
            <p:cNvPr id="4" name="Picture 4" descr="http://dc197.4shared.com/doc/dvu0muR2/preview008.png">
              <a:extLst>
                <a:ext uri="{FF2B5EF4-FFF2-40B4-BE49-F238E27FC236}">
                  <a16:creationId xmlns:a16="http://schemas.microsoft.com/office/drawing/2014/main" xmlns="" id="{EB427B37-AC90-48BE-B72F-83FD3ABFA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12" t="49773" r="31496" b="21387"/>
            <a:stretch>
              <a:fillRect/>
            </a:stretch>
          </p:blipFill>
          <p:spPr bwMode="auto">
            <a:xfrm>
              <a:off x="7725809" y="3496506"/>
              <a:ext cx="3654006" cy="2318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xmlns="" id="{49FDDEE0-D98C-4A26-A1C0-14259E291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174" y="989256"/>
              <a:ext cx="3567275" cy="2372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6FDF8A-ECDA-4CC9-A96E-9780F6DF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633466" cy="1280890"/>
          </a:xfrm>
        </p:spPr>
        <p:txBody>
          <a:bodyPr>
            <a:normAutofit/>
          </a:bodyPr>
          <a:lstStyle/>
          <a:p>
            <a:r>
              <a:rPr lang="pt-BR" dirty="0"/>
              <a:t>Circunferências: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E63765F-E403-4837-A7C7-3DC683542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637179" cy="3870755"/>
          </a:xfrm>
        </p:spPr>
        <p:txBody>
          <a:bodyPr>
            <a:normAutofit/>
          </a:bodyPr>
          <a:lstStyle/>
          <a:p>
            <a:r>
              <a:rPr lang="pt-BR" sz="2000" dirty="0"/>
              <a:t>Pescoço: </a:t>
            </a:r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abaixo da glote ou o ponto médio</a:t>
            </a:r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Ombros: </a:t>
            </a:r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ponto médio dos deltoides médios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178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6FDF8A-ECDA-4CC9-A96E-9780F6DF5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Circunferências: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E63765F-E403-4837-A7C7-3DC683542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182578" cy="3777622"/>
          </a:xfrm>
        </p:spPr>
        <p:txBody>
          <a:bodyPr/>
          <a:lstStyle/>
          <a:p>
            <a:r>
              <a:rPr lang="pt-BR" sz="2000" dirty="0"/>
              <a:t>Braço: </a:t>
            </a:r>
            <a:r>
              <a:rPr lang="pt-BR" sz="2000" dirty="0">
                <a:cs typeface="Arial" panose="020B0604020202020204" pitchFamily="34" charset="0"/>
              </a:rPr>
              <a:t>d</a:t>
            </a:r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istância média entre a borda do acrômio e o olecrânio</a:t>
            </a:r>
          </a:p>
          <a:p>
            <a:pPr lvl="1"/>
            <a:r>
              <a:rPr lang="pt-BR" sz="1800" dirty="0">
                <a:cs typeface="Arial" panose="020B0604020202020204" pitchFamily="34" charset="0"/>
              </a:rPr>
              <a:t>Relaxado</a:t>
            </a:r>
          </a:p>
          <a:p>
            <a:pPr lvl="1"/>
            <a:r>
              <a:rPr lang="pt-BR" sz="1800" dirty="0">
                <a:cs typeface="Arial" panose="020B0604020202020204" pitchFamily="34" charset="0"/>
              </a:rPr>
              <a:t>Contraído - </a:t>
            </a:r>
            <a:r>
              <a:rPr lang="pt-BR" altLang="pt-BR" sz="1800" dirty="0">
                <a:ea typeface="Times New Roman" panose="02020603050405020304" pitchFamily="18" charset="0"/>
                <a:cs typeface="Arial" panose="020B0604020202020204" pitchFamily="34" charset="0"/>
              </a:rPr>
              <a:t>flexionado a 90º com os cotovelos à altura dos ombros contraindo o bíceps</a:t>
            </a:r>
            <a:endParaRPr lang="pt-BR" sz="1800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8B1558AE-2E38-4BC3-81C9-A29F6EA697DD}"/>
              </a:ext>
            </a:extLst>
          </p:cNvPr>
          <p:cNvGrpSpPr/>
          <p:nvPr/>
        </p:nvGrpSpPr>
        <p:grpSpPr>
          <a:xfrm>
            <a:off x="3781426" y="3770314"/>
            <a:ext cx="5939613" cy="2908968"/>
            <a:chOff x="3781426" y="3770314"/>
            <a:chExt cx="5939613" cy="2908968"/>
          </a:xfrm>
        </p:grpSpPr>
        <p:pic>
          <p:nvPicPr>
            <p:cNvPr id="4" name="Imagem 7" descr="somatotipo-y-deporte-14.jpg">
              <a:extLst>
                <a:ext uri="{FF2B5EF4-FFF2-40B4-BE49-F238E27FC236}">
                  <a16:creationId xmlns:a16="http://schemas.microsoft.com/office/drawing/2014/main" xmlns="" id="{C65AB429-6679-430E-845A-B232FD72A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49"/>
            <a:stretch>
              <a:fillRect/>
            </a:stretch>
          </p:blipFill>
          <p:spPr bwMode="auto">
            <a:xfrm>
              <a:off x="3781426" y="3770314"/>
              <a:ext cx="5821362" cy="2866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03DAFFD8-CF82-47C7-BA00-663DB0F45687}"/>
                </a:ext>
              </a:extLst>
            </p:cNvPr>
            <p:cNvSpPr/>
            <p:nvPr/>
          </p:nvSpPr>
          <p:spPr>
            <a:xfrm>
              <a:off x="3781426" y="3770314"/>
              <a:ext cx="5939613" cy="29089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66207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F2E081B-CB5A-48B7-A440-B179A2EFBC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12F442E-AE2B-4E8D-B609-E1E0A01DA0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xmlns="" id="{85667E18-65F1-4B6C-B237-5784682F8A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6FDF8A-ECDA-4CC9-A96E-9780F6DF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pt-BR" sz="3300" dirty="0"/>
              <a:t>Circunferências: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E63765F-E403-4837-A7C7-3DC683542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841344" cy="3759253"/>
          </a:xfrm>
        </p:spPr>
        <p:txBody>
          <a:bodyPr>
            <a:noAutofit/>
          </a:bodyPr>
          <a:lstStyle/>
          <a:p>
            <a:r>
              <a:rPr lang="pt-BR" sz="2000" dirty="0"/>
              <a:t>Tórax: a</a:t>
            </a:r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proximadamente 2 cm acima da linha dos mamilos</a:t>
            </a:r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Cintura: </a:t>
            </a:r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sobre o ponto de menor perímetro (abaixo da ultima costela)</a:t>
            </a:r>
            <a:endParaRPr lang="pt-BR" sz="2000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C6E46B63-AC33-4E9C-8BD4-A7E4F131FD46}"/>
              </a:ext>
            </a:extLst>
          </p:cNvPr>
          <p:cNvGrpSpPr/>
          <p:nvPr/>
        </p:nvGrpSpPr>
        <p:grpSpPr>
          <a:xfrm>
            <a:off x="4554245" y="645105"/>
            <a:ext cx="7119891" cy="5247747"/>
            <a:chOff x="4554245" y="645105"/>
            <a:chExt cx="7119891" cy="5247747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DC1A88F6-0103-45B9-A8D2-3DE45DF0C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32" r="16687" b="44302"/>
            <a:stretch>
              <a:fillRect/>
            </a:stretch>
          </p:blipFill>
          <p:spPr bwMode="auto">
            <a:xfrm>
              <a:off x="4654295" y="800470"/>
              <a:ext cx="3360173" cy="2225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 descr="http://htmlimg3.scribdassets.com/41y9xmvd1c12ulhm/images/19-1339ae962d.jpg">
              <a:extLst>
                <a:ext uri="{FF2B5EF4-FFF2-40B4-BE49-F238E27FC236}">
                  <a16:creationId xmlns:a16="http://schemas.microsoft.com/office/drawing/2014/main" xmlns="" id="{BCD92053-9E11-43D9-8080-A9CEE2CD1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491"/>
            <a:stretch>
              <a:fillRect/>
            </a:stretch>
          </p:blipFill>
          <p:spPr bwMode="auto">
            <a:xfrm>
              <a:off x="8178194" y="1882882"/>
              <a:ext cx="3394926" cy="2767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xmlns="" id="{632F43BB-164C-4CDC-B3A3-99C369D5E9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95" y="3498417"/>
              <a:ext cx="3360173" cy="2242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6CA9BB31-22DF-4CBC-96A6-A23711B800EE}"/>
                </a:ext>
              </a:extLst>
            </p:cNvPr>
            <p:cNvSpPr/>
            <p:nvPr/>
          </p:nvSpPr>
          <p:spPr>
            <a:xfrm>
              <a:off x="4554245" y="645105"/>
              <a:ext cx="7119891" cy="52477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998491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6FDF8A-ECDA-4CC9-A96E-9780F6DF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pt-BR" sz="3200" dirty="0"/>
              <a:t>Circunferências: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E63765F-E403-4837-A7C7-3DC683542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027" y="1985541"/>
            <a:ext cx="4140772" cy="3777622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rgbClr val="000000"/>
                </a:solidFill>
              </a:rPr>
              <a:t>Abdômen: </a:t>
            </a:r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sobre a cicatriz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umbilical</a:t>
            </a: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r>
              <a:rPr lang="pt-BR" sz="2000" dirty="0">
                <a:solidFill>
                  <a:srgbClr val="000000"/>
                </a:solidFill>
              </a:rPr>
              <a:t>Quadril: </a:t>
            </a:r>
            <a:r>
              <a:rPr lang="pt-BR" alt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sobre o trocânter maior de cada fêmur com os pés unidos (maior circunferência)</a:t>
            </a:r>
            <a:endParaRPr lang="pt-BR" sz="2000" dirty="0">
              <a:solidFill>
                <a:srgbClr val="000000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7BF4DBFE-8D80-4BFD-83BF-67E0DDE27FFB}"/>
              </a:ext>
            </a:extLst>
          </p:cNvPr>
          <p:cNvGrpSpPr/>
          <p:nvPr/>
        </p:nvGrpSpPr>
        <p:grpSpPr>
          <a:xfrm>
            <a:off x="7181377" y="624109"/>
            <a:ext cx="3169986" cy="5895375"/>
            <a:chOff x="7181377" y="624109"/>
            <a:chExt cx="3169986" cy="5895375"/>
          </a:xfrm>
        </p:grpSpPr>
        <p:pic>
          <p:nvPicPr>
            <p:cNvPr id="5" name="Picture 2" descr="http://htmlimg1.scribdassets.com/41y9xmvd1c12ulhm/images/21-66059e41e7.jpg">
              <a:extLst>
                <a:ext uri="{FF2B5EF4-FFF2-40B4-BE49-F238E27FC236}">
                  <a16:creationId xmlns:a16="http://schemas.microsoft.com/office/drawing/2014/main" xmlns="" id="{90E2E12F-65FF-463D-9EA1-5153080BB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815"/>
            <a:stretch>
              <a:fillRect/>
            </a:stretch>
          </p:blipFill>
          <p:spPr bwMode="auto">
            <a:xfrm>
              <a:off x="7290870" y="3429000"/>
              <a:ext cx="2951775" cy="2967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http://htmlimg4.scribdassets.com/41y9xmvd1c12ulhm/images/20-d9167fcea2.jpg">
              <a:extLst>
                <a:ext uri="{FF2B5EF4-FFF2-40B4-BE49-F238E27FC236}">
                  <a16:creationId xmlns:a16="http://schemas.microsoft.com/office/drawing/2014/main" xmlns="" id="{18B885F7-DBA3-44BC-BE94-791425C62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28"/>
            <a:stretch>
              <a:fillRect/>
            </a:stretch>
          </p:blipFill>
          <p:spPr bwMode="auto">
            <a:xfrm>
              <a:off x="7290870" y="755804"/>
              <a:ext cx="2951776" cy="2459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E5E13AD2-B8E2-45D0-8875-29D0EE66A582}"/>
                </a:ext>
              </a:extLst>
            </p:cNvPr>
            <p:cNvSpPr/>
            <p:nvPr/>
          </p:nvSpPr>
          <p:spPr>
            <a:xfrm>
              <a:off x="7181377" y="624109"/>
              <a:ext cx="3169986" cy="5895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67704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6FDF8A-ECDA-4CC9-A96E-9780F6DF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633466" cy="1280890"/>
          </a:xfrm>
        </p:spPr>
        <p:txBody>
          <a:bodyPr>
            <a:normAutofit/>
          </a:bodyPr>
          <a:lstStyle/>
          <a:p>
            <a:r>
              <a:rPr lang="pt-BR" dirty="0"/>
              <a:t>Circunferências: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E63765F-E403-4837-A7C7-3DC683542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637179" cy="3870755"/>
          </a:xfrm>
        </p:spPr>
        <p:txBody>
          <a:bodyPr>
            <a:normAutofit/>
          </a:bodyPr>
          <a:lstStyle/>
          <a:p>
            <a:r>
              <a:rPr lang="pt-BR" sz="2000" dirty="0"/>
              <a:t>Coxa medial: </a:t>
            </a:r>
            <a:r>
              <a:rPr lang="pt-BR" altLang="pt-BR" sz="2000" dirty="0"/>
              <a:t>metade da distância entre a linha inguinal e a borda superior da patela</a:t>
            </a:r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Panturrilha: </a:t>
            </a:r>
            <a:r>
              <a:rPr lang="pt-BR" altLang="pt-BR" sz="2000" dirty="0"/>
              <a:t>maior circunferência da panturrilha, estando o peso corporal igualmente distribuído nos membros inferiores</a:t>
            </a:r>
            <a:endParaRPr lang="pt-BR" sz="2000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BE8D685D-DCAE-4E52-B7FE-60845B6D31C5}"/>
              </a:ext>
            </a:extLst>
          </p:cNvPr>
          <p:cNvGrpSpPr/>
          <p:nvPr/>
        </p:nvGrpSpPr>
        <p:grpSpPr>
          <a:xfrm>
            <a:off x="7678524" y="301841"/>
            <a:ext cx="3578358" cy="6173254"/>
            <a:chOff x="7678524" y="301841"/>
            <a:chExt cx="3578358" cy="6173254"/>
          </a:xfrm>
        </p:grpSpPr>
        <p:pic>
          <p:nvPicPr>
            <p:cNvPr id="4" name="Picture 4" descr="http://htmlimg3.scribdassets.com/41y9xmvd1c12ulhm/images/22-1b9c3bd9e3.jpg">
              <a:extLst>
                <a:ext uri="{FF2B5EF4-FFF2-40B4-BE49-F238E27FC236}">
                  <a16:creationId xmlns:a16="http://schemas.microsoft.com/office/drawing/2014/main" xmlns="" id="{58596CDD-B681-4498-ADFF-D4F595A8E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30"/>
            <a:stretch>
              <a:fillRect/>
            </a:stretch>
          </p:blipFill>
          <p:spPr bwMode="auto">
            <a:xfrm>
              <a:off x="7793937" y="382905"/>
              <a:ext cx="3359838" cy="3217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xmlns="" id="{7B54EBB9-B8F3-4613-A140-E912E83085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9"/>
            <a:stretch/>
          </p:blipFill>
          <p:spPr bwMode="auto">
            <a:xfrm>
              <a:off x="7793938" y="3846575"/>
              <a:ext cx="3359838" cy="254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3FD16B45-DD1F-428A-B0DA-8E970A76ECE1}"/>
                </a:ext>
              </a:extLst>
            </p:cNvPr>
            <p:cNvSpPr/>
            <p:nvPr/>
          </p:nvSpPr>
          <p:spPr>
            <a:xfrm>
              <a:off x="7678524" y="301841"/>
              <a:ext cx="3578358" cy="61732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719570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74332D-4180-42BC-9CEB-83003A0F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633466" cy="1280890"/>
          </a:xfrm>
        </p:spPr>
        <p:txBody>
          <a:bodyPr>
            <a:normAutofit/>
          </a:bodyPr>
          <a:lstStyle/>
          <a:p>
            <a:r>
              <a:rPr lang="pt-BR" dirty="0"/>
              <a:t>Dobras cutâneas: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4BE4E5A-3A3B-4382-9AA7-C1F533D61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1695635"/>
            <a:ext cx="4841397" cy="4722920"/>
          </a:xfrm>
        </p:spPr>
        <p:txBody>
          <a:bodyPr>
            <a:noAutofit/>
          </a:bodyPr>
          <a:lstStyle/>
          <a:p>
            <a:r>
              <a:rPr lang="pt-BR" sz="2400" dirty="0"/>
              <a:t>Peitoral:</a:t>
            </a:r>
          </a:p>
          <a:p>
            <a:pPr lvl="1"/>
            <a:r>
              <a:rPr lang="pt-BR" sz="2000" dirty="0"/>
              <a:t>Direção: </a:t>
            </a:r>
            <a:r>
              <a:rPr lang="pt-BR" altLang="pt-BR" sz="2000" dirty="0"/>
              <a:t>diagonal, oblíqua em relação ao eixo longitudinal</a:t>
            </a:r>
            <a:endParaRPr lang="pt-BR" sz="2000" dirty="0"/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Referência: </a:t>
            </a:r>
            <a:r>
              <a:rPr lang="pt-BR" altLang="pt-BR" sz="2000" dirty="0"/>
              <a:t>axila e mamilo</a:t>
            </a:r>
            <a:endParaRPr lang="pt-BR" sz="2000" dirty="0"/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Medida: </a:t>
            </a:r>
            <a:r>
              <a:rPr lang="pt-BR" altLang="pt-BR" sz="2000" dirty="0"/>
              <a:t>na metade da distância entre a linha axilar anterior e o mamilo, para homens, e a um terço da linha axilar anterior, para mulheres</a:t>
            </a:r>
            <a:endParaRPr lang="pt-BR" sz="2000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FDA8F894-79E1-4120-9D93-127268EA1491}"/>
              </a:ext>
            </a:extLst>
          </p:cNvPr>
          <p:cNvGrpSpPr/>
          <p:nvPr/>
        </p:nvGrpSpPr>
        <p:grpSpPr>
          <a:xfrm>
            <a:off x="7705725" y="523875"/>
            <a:ext cx="3724275" cy="5314950"/>
            <a:chOff x="7705725" y="523875"/>
            <a:chExt cx="3724275" cy="53149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BB53A61-A073-497C-8DB4-EB3B1A00F4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6" t="3849" r="4296" b="5457"/>
            <a:stretch/>
          </p:blipFill>
          <p:spPr bwMode="auto">
            <a:xfrm>
              <a:off x="7800975" y="742951"/>
              <a:ext cx="3505200" cy="230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A6EFAF8-8932-4141-A795-500CE33FBD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6" t="5681" r="4296" b="6623"/>
            <a:stretch/>
          </p:blipFill>
          <p:spPr bwMode="auto">
            <a:xfrm>
              <a:off x="7800975" y="3495675"/>
              <a:ext cx="3505200" cy="22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FABB6782-6C62-496B-BC7E-5BD92DB55EE2}"/>
                </a:ext>
              </a:extLst>
            </p:cNvPr>
            <p:cNvSpPr/>
            <p:nvPr/>
          </p:nvSpPr>
          <p:spPr>
            <a:xfrm>
              <a:off x="7705725" y="523875"/>
              <a:ext cx="3724275" cy="53149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89896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74332D-4180-42BC-9CEB-83003A0F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pt-BR" sz="3200" dirty="0"/>
              <a:t>Dobras cutâneas: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4BE4E5A-3A3B-4382-9AA7-C1F533D61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5" y="1400175"/>
            <a:ext cx="4866517" cy="4511047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Subescapular:</a:t>
            </a: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Direção: diagonal</a:t>
            </a:r>
          </a:p>
          <a:p>
            <a:pPr lvl="1"/>
            <a:endParaRPr lang="pt-BR" sz="2000" dirty="0">
              <a:solidFill>
                <a:srgbClr val="000000"/>
              </a:solidFill>
            </a:endParaRP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Referência: </a:t>
            </a:r>
            <a:r>
              <a:rPr lang="pt-BR" altLang="pt-BR" sz="2000" dirty="0"/>
              <a:t>ângulo inferior da escápula.</a:t>
            </a:r>
            <a:endParaRPr lang="pt-BR" sz="2000" dirty="0">
              <a:solidFill>
                <a:srgbClr val="000000"/>
              </a:solidFill>
            </a:endParaRPr>
          </a:p>
          <a:p>
            <a:pPr lvl="1"/>
            <a:endParaRPr lang="pt-BR" sz="2000" dirty="0">
              <a:solidFill>
                <a:srgbClr val="000000"/>
              </a:solidFill>
            </a:endParaRP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Medida: </a:t>
            </a:r>
            <a:r>
              <a:rPr lang="pt-BR" altLang="pt-BR" sz="2000" dirty="0"/>
              <a:t>o indivíduo deve estar em pé (com os ombros descontraídos), com os braços ao longo do corpo. Determinamos a dobra, seguindo a orientação dos arcos costais, 2cm abaixo do ângulo inferior da escápula</a:t>
            </a:r>
            <a:endParaRPr lang="pt-BR" sz="2000" dirty="0">
              <a:solidFill>
                <a:srgbClr val="000000"/>
              </a:solidFill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69041133-D701-4A8D-80B2-A9AC6A8FDB7A}"/>
              </a:ext>
            </a:extLst>
          </p:cNvPr>
          <p:cNvGrpSpPr/>
          <p:nvPr/>
        </p:nvGrpSpPr>
        <p:grpSpPr>
          <a:xfrm>
            <a:off x="6877049" y="1400175"/>
            <a:ext cx="4791075" cy="4067175"/>
            <a:chOff x="6877049" y="1400175"/>
            <a:chExt cx="4791075" cy="4067175"/>
          </a:xfrm>
        </p:grpSpPr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xmlns="" id="{58D1E77F-3F79-456C-A487-778A65677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25" y="1542532"/>
              <a:ext cx="4523617" cy="3777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8157C61E-D1A3-4718-BC49-E6FEB5A9B18C}"/>
                </a:ext>
              </a:extLst>
            </p:cNvPr>
            <p:cNvSpPr/>
            <p:nvPr/>
          </p:nvSpPr>
          <p:spPr>
            <a:xfrm>
              <a:off x="6877049" y="1400175"/>
              <a:ext cx="4791075" cy="40671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27363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atleta">
            <a:extLst>
              <a:ext uri="{FF2B5EF4-FFF2-40B4-BE49-F238E27FC236}">
                <a16:creationId xmlns:a16="http://schemas.microsoft.com/office/drawing/2014/main" xmlns="" id="{5042F023-E08C-49A3-A12B-CA3271D36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8" r="3924" b="3"/>
          <a:stretch/>
        </p:blipFill>
        <p:spPr bwMode="auto">
          <a:xfrm>
            <a:off x="7736146" y="3416024"/>
            <a:ext cx="3768466" cy="262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m relacionada">
            <a:extLst>
              <a:ext uri="{FF2B5EF4-FFF2-40B4-BE49-F238E27FC236}">
                <a16:creationId xmlns:a16="http://schemas.microsoft.com/office/drawing/2014/main" xmlns="" id="{0AAA88BD-85F7-4898-A717-AD7B01959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1" b="3"/>
          <a:stretch/>
        </p:blipFill>
        <p:spPr bwMode="auto">
          <a:xfrm>
            <a:off x="7736146" y="624111"/>
            <a:ext cx="3768466" cy="26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73D8B1-2083-49FC-ADE9-60335FA3F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09"/>
            <a:ext cx="4790008" cy="19571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Exercício</a:t>
            </a:r>
            <a:br>
              <a:rPr lang="pt-BR" dirty="0"/>
            </a:br>
            <a:r>
              <a:rPr lang="pt-BR" dirty="0"/>
              <a:t>X</a:t>
            </a:r>
            <a:br>
              <a:rPr lang="pt-BR" dirty="0"/>
            </a:br>
            <a:r>
              <a:rPr lang="pt-BR" dirty="0"/>
              <a:t>Esporte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F0C551F-92D1-4649-8696-F74F83257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802188" cy="3870755"/>
          </a:xfrm>
        </p:spPr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108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74332D-4180-42BC-9CEB-83003A0F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pt-BR" sz="3200" dirty="0"/>
              <a:t>Dobras cutâneas: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4BE4E5A-3A3B-4382-9AA7-C1F533D61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867764" cy="3777622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Tricipital:</a:t>
            </a: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Direção: v</a:t>
            </a:r>
            <a:r>
              <a:rPr lang="pt-BR" altLang="pt-BR" sz="2000" dirty="0"/>
              <a:t>ertical, paralelamente ao eixo longitudinal</a:t>
            </a: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Referência: </a:t>
            </a:r>
            <a:r>
              <a:rPr lang="pt-BR" altLang="pt-BR" sz="2000" dirty="0"/>
              <a:t>distância média entre o acrômio e o olecrano</a:t>
            </a: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Medida: </a:t>
            </a:r>
            <a:r>
              <a:rPr lang="pt-BR" altLang="pt-BR" sz="2000" dirty="0"/>
              <a:t>com o indivíduo em pé, com braços relaxados ao longo do corpo, medimos a dobra na face posterior do braço</a:t>
            </a:r>
            <a:endParaRPr lang="pt-BR" sz="2000" dirty="0">
              <a:solidFill>
                <a:srgbClr val="000000"/>
              </a:solidFill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8F534F0C-0079-474F-893A-71BDB60F215A}"/>
              </a:ext>
            </a:extLst>
          </p:cNvPr>
          <p:cNvGrpSpPr/>
          <p:nvPr/>
        </p:nvGrpSpPr>
        <p:grpSpPr>
          <a:xfrm>
            <a:off x="7172325" y="1562100"/>
            <a:ext cx="4552949" cy="4486275"/>
            <a:chOff x="7172325" y="1562100"/>
            <a:chExt cx="4552949" cy="4486275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E7FB8B6D-8729-43DD-9867-677217D3E9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1699841"/>
              <a:ext cx="4285493" cy="4211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C421E5E5-0A9A-496D-83E1-E7E5D4687F64}"/>
                </a:ext>
              </a:extLst>
            </p:cNvPr>
            <p:cNvSpPr/>
            <p:nvPr/>
          </p:nvSpPr>
          <p:spPr>
            <a:xfrm>
              <a:off x="7172325" y="1562100"/>
              <a:ext cx="4552949" cy="4486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364267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Resultado de imagem para medida dobra bicipital">
            <a:extLst>
              <a:ext uri="{FF2B5EF4-FFF2-40B4-BE49-F238E27FC236}">
                <a16:creationId xmlns:a16="http://schemas.microsoft.com/office/drawing/2014/main" xmlns="" id="{3B39A5D3-4E35-4B43-A86D-046D0AFBE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13"/>
          <a:stretch/>
        </p:blipFill>
        <p:spPr bwMode="auto">
          <a:xfrm>
            <a:off x="7063467" y="1905000"/>
            <a:ext cx="4137060" cy="36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74332D-4180-42BC-9CEB-83003A0F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pt-BR" sz="3200" dirty="0"/>
              <a:t>Dobras cutâneas: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4BE4E5A-3A3B-4382-9AA7-C1F533D61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1905000"/>
            <a:ext cx="4983174" cy="4006222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Tricipital:</a:t>
            </a: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Direção: v</a:t>
            </a:r>
            <a:r>
              <a:rPr lang="pt-BR" altLang="pt-BR" sz="2000" dirty="0"/>
              <a:t>ertical, paralelamente ao eixo longitudinal</a:t>
            </a: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Referência: </a:t>
            </a:r>
            <a:r>
              <a:rPr lang="pt-BR" altLang="pt-BR" sz="2000" dirty="0"/>
              <a:t>distância média entre o acrômio e o olecrano (alinhada à marcação da dobra tricipital)</a:t>
            </a: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Medida: </a:t>
            </a:r>
            <a:r>
              <a:rPr lang="pt-BR" altLang="pt-BR" sz="2000" dirty="0"/>
              <a:t>com o indivíduo em pé, com braços relaxados ao longo do corpo, medimos a dobra na face anterior do braço</a:t>
            </a:r>
            <a:endParaRPr lang="pt-BR" sz="20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75118668-A3B4-4C67-A884-DAAF3D2B7191}"/>
              </a:ext>
            </a:extLst>
          </p:cNvPr>
          <p:cNvSpPr/>
          <p:nvPr/>
        </p:nvSpPr>
        <p:spPr>
          <a:xfrm>
            <a:off x="6968138" y="1775168"/>
            <a:ext cx="4350891" cy="38887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005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74332D-4180-42BC-9CEB-83003A0F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pt-BR" sz="3200" dirty="0"/>
              <a:t>Dobras cutâneas: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4BE4E5A-3A3B-4382-9AA7-C1F533D61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593" y="1905000"/>
            <a:ext cx="5347159" cy="3777622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Axilar média:</a:t>
            </a: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Direção: Obliqua</a:t>
            </a: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Referência: </a:t>
            </a:r>
            <a:r>
              <a:rPr lang="pt-BR" altLang="pt-BR" sz="2000" dirty="0"/>
              <a:t>processo xifoide</a:t>
            </a:r>
            <a:endParaRPr lang="pt-BR" sz="2000" dirty="0">
              <a:solidFill>
                <a:srgbClr val="000000"/>
              </a:solidFill>
            </a:endParaRP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Medida: </a:t>
            </a:r>
            <a:r>
              <a:rPr lang="pt-BR" altLang="pt-BR" sz="2000" dirty="0"/>
              <a:t>é localizada no ponto de intersecção entre a linha axilar e uma linha imaginária transversal na altura do apêndice xifoide do esterno</a:t>
            </a:r>
            <a:endParaRPr lang="pt-BR" sz="2000" dirty="0">
              <a:solidFill>
                <a:srgbClr val="000000"/>
              </a:solidFill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62D8FE2-DC8D-4155-9B33-97D66B469868}"/>
              </a:ext>
            </a:extLst>
          </p:cNvPr>
          <p:cNvGrpSpPr/>
          <p:nvPr/>
        </p:nvGrpSpPr>
        <p:grpSpPr>
          <a:xfrm>
            <a:off x="7877175" y="1426682"/>
            <a:ext cx="3756179" cy="4326418"/>
            <a:chOff x="7877175" y="1426682"/>
            <a:chExt cx="3756179" cy="4326418"/>
          </a:xfrm>
        </p:grpSpPr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xmlns="" id="{8A671043-39F5-4910-AB12-E5E1D6641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542532"/>
              <a:ext cx="3504443" cy="4102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69F1E371-8EFB-4899-9879-70D35C027D4A}"/>
                </a:ext>
              </a:extLst>
            </p:cNvPr>
            <p:cNvSpPr/>
            <p:nvPr/>
          </p:nvSpPr>
          <p:spPr>
            <a:xfrm>
              <a:off x="7877175" y="1426682"/>
              <a:ext cx="3756179" cy="43264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926916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74332D-4180-42BC-9CEB-83003A0F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pt-BR" sz="3200" dirty="0"/>
              <a:t>Dobras cutâneas: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4BE4E5A-3A3B-4382-9AA7-C1F533D61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5" y="2133600"/>
            <a:ext cx="5431219" cy="377762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Supra ilíaca:</a:t>
            </a: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Direção: Obliqua</a:t>
            </a: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Referência: </a:t>
            </a:r>
            <a:r>
              <a:rPr lang="pt-BR" altLang="pt-BR" sz="2000" dirty="0"/>
              <a:t>crista ilíaca</a:t>
            </a:r>
            <a:endParaRPr lang="pt-BR" sz="2000" dirty="0">
              <a:solidFill>
                <a:srgbClr val="000000"/>
              </a:solidFill>
            </a:endParaRP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Medida: </a:t>
            </a:r>
            <a:r>
              <a:rPr lang="pt-BR" altLang="pt-BR" sz="2000" dirty="0"/>
              <a:t>metade da distância entre o último arco costal e a crista ilíaca, sobre a linha axilar medial</a:t>
            </a:r>
            <a:endParaRPr lang="pt-BR" sz="1600" dirty="0">
              <a:solidFill>
                <a:srgbClr val="000000"/>
              </a:solidFill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66FF15C-DE0D-4B10-A0F2-0E0A5712D1AD}"/>
              </a:ext>
            </a:extLst>
          </p:cNvPr>
          <p:cNvGrpSpPr/>
          <p:nvPr/>
        </p:nvGrpSpPr>
        <p:grpSpPr>
          <a:xfrm>
            <a:off x="7473533" y="1143000"/>
            <a:ext cx="4140771" cy="4171950"/>
            <a:chOff x="7473533" y="1143000"/>
            <a:chExt cx="4140771" cy="4171950"/>
          </a:xfrm>
        </p:grpSpPr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xmlns="" id="{F0CE716C-68E3-4B95-B953-7A269F069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6"/>
            <a:stretch/>
          </p:blipFill>
          <p:spPr bwMode="auto">
            <a:xfrm>
              <a:off x="7543800" y="1210990"/>
              <a:ext cx="3999743" cy="400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A192696C-84B5-4CA4-9A0A-34A6E3E06434}"/>
                </a:ext>
              </a:extLst>
            </p:cNvPr>
            <p:cNvSpPr/>
            <p:nvPr/>
          </p:nvSpPr>
          <p:spPr>
            <a:xfrm>
              <a:off x="7473533" y="1143000"/>
              <a:ext cx="4140771" cy="41719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898500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74332D-4180-42BC-9CEB-83003A0F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pt-BR" sz="3200" dirty="0"/>
              <a:t>Dobras cutâneas: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4BE4E5A-3A3B-4382-9AA7-C1F533D61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5" y="2133600"/>
            <a:ext cx="5551345" cy="377762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Abdominal:</a:t>
            </a: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Direção: Vertical, paralelamente ao eixo longitudinal</a:t>
            </a: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Referência: </a:t>
            </a:r>
            <a:r>
              <a:rPr lang="pt-BR" altLang="pt-BR" sz="2000" dirty="0"/>
              <a:t>cicatriz umbilical</a:t>
            </a:r>
            <a:endParaRPr lang="pt-BR" sz="2000" dirty="0">
              <a:solidFill>
                <a:srgbClr val="000000"/>
              </a:solidFill>
            </a:endParaRP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Medida: </a:t>
            </a:r>
            <a:r>
              <a:rPr lang="pt-BR" altLang="pt-BR" sz="2000" dirty="0"/>
              <a:t>medida de 1 a 3 cm da cicatriz umbilical</a:t>
            </a:r>
            <a:endParaRPr lang="pt-BR" dirty="0">
              <a:solidFill>
                <a:srgbClr val="000000"/>
              </a:solidFill>
            </a:endParaRPr>
          </a:p>
          <a:p>
            <a:endParaRPr lang="pt-BR" sz="1600" dirty="0">
              <a:solidFill>
                <a:srgbClr val="000000"/>
              </a:solidFill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D720412C-36B7-41F6-B1DE-F6BF58309FF8}"/>
              </a:ext>
            </a:extLst>
          </p:cNvPr>
          <p:cNvGrpSpPr/>
          <p:nvPr/>
        </p:nvGrpSpPr>
        <p:grpSpPr>
          <a:xfrm>
            <a:off x="7473533" y="1143000"/>
            <a:ext cx="4140771" cy="4095750"/>
            <a:chOff x="7473533" y="1143000"/>
            <a:chExt cx="4140771" cy="409575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E794ED28-BABD-4C48-AC95-164541A4D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0"/>
            <a:stretch>
              <a:fillRect/>
            </a:stretch>
          </p:blipFill>
          <p:spPr bwMode="auto">
            <a:xfrm>
              <a:off x="7572621" y="1264555"/>
              <a:ext cx="3942593" cy="3868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93472125-8D0F-4EF2-AB0D-53D0D61E6DFE}"/>
                </a:ext>
              </a:extLst>
            </p:cNvPr>
            <p:cNvSpPr/>
            <p:nvPr/>
          </p:nvSpPr>
          <p:spPr>
            <a:xfrm>
              <a:off x="7473533" y="1143000"/>
              <a:ext cx="4140771" cy="40957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114142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74332D-4180-42BC-9CEB-83003A0FA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Dobras cutâneas: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5EF42147-DBCC-4BB1-B376-3FB2CE266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1763" y="2133600"/>
            <a:ext cx="5086905" cy="3777622"/>
          </a:xfrm>
        </p:spPr>
        <p:txBody>
          <a:bodyPr/>
          <a:lstStyle/>
          <a:p>
            <a:r>
              <a:rPr lang="pt-BR" sz="2400" dirty="0">
                <a:solidFill>
                  <a:srgbClr val="000000"/>
                </a:solidFill>
              </a:rPr>
              <a:t>Coxa:</a:t>
            </a: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Direção: Vertical</a:t>
            </a: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Referência: linha inguinal e</a:t>
            </a:r>
            <a:r>
              <a:rPr lang="pt-BR" altLang="pt-BR" sz="2000" dirty="0"/>
              <a:t> patela</a:t>
            </a:r>
            <a:endParaRPr lang="pt-BR" sz="2000" dirty="0">
              <a:solidFill>
                <a:srgbClr val="000000"/>
              </a:solidFill>
            </a:endParaRP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Medida: p</a:t>
            </a:r>
            <a:r>
              <a:rPr lang="pt-BR" altLang="pt-BR" sz="2000" dirty="0"/>
              <a:t>onto médio entre o ligamento inguinal e a borda superior da patela. Para facilitar a medida </a:t>
            </a:r>
            <a:endParaRPr lang="pt-BR" dirty="0">
              <a:solidFill>
                <a:srgbClr val="000000"/>
              </a:solidFill>
            </a:endParaRPr>
          </a:p>
          <a:p>
            <a:endParaRPr lang="pt-BR" dirty="0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5C26490D-C5CA-4295-9410-5B77A7FA2EAF}"/>
              </a:ext>
            </a:extLst>
          </p:cNvPr>
          <p:cNvGrpSpPr/>
          <p:nvPr/>
        </p:nvGrpSpPr>
        <p:grpSpPr>
          <a:xfrm>
            <a:off x="7484300" y="1887244"/>
            <a:ext cx="4029189" cy="3847730"/>
            <a:chOff x="7484300" y="1887244"/>
            <a:chExt cx="4029189" cy="384773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E3DAA3FA-56DB-4304-A0C3-F1D8497DB8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9" t="7325" r="5164" b="6085"/>
            <a:stretch/>
          </p:blipFill>
          <p:spPr bwMode="auto">
            <a:xfrm>
              <a:off x="7554897" y="1988599"/>
              <a:ext cx="3870664" cy="361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17AE7929-4820-400E-B861-B604409389CE}"/>
                </a:ext>
              </a:extLst>
            </p:cNvPr>
            <p:cNvSpPr/>
            <p:nvPr/>
          </p:nvSpPr>
          <p:spPr>
            <a:xfrm>
              <a:off x="7484300" y="1887244"/>
              <a:ext cx="4029189" cy="38477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xmlns="" id="{4BA8934F-4A0B-49F5-A763-5F5A0A2D8351}"/>
              </a:ext>
            </a:extLst>
          </p:cNvPr>
          <p:cNvCxnSpPr/>
          <p:nvPr/>
        </p:nvCxnSpPr>
        <p:spPr>
          <a:xfrm>
            <a:off x="4305670" y="4935245"/>
            <a:ext cx="310718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766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74332D-4180-42BC-9CEB-83003A0FA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Dobras cutâneas: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0181C81-E614-4667-8B4B-BEB841620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5332" y="2133600"/>
            <a:ext cx="4967744" cy="3777622"/>
          </a:xfrm>
        </p:spPr>
        <p:txBody>
          <a:bodyPr/>
          <a:lstStyle/>
          <a:p>
            <a:r>
              <a:rPr lang="pt-BR" sz="2400" dirty="0">
                <a:solidFill>
                  <a:srgbClr val="000000"/>
                </a:solidFill>
              </a:rPr>
              <a:t>Panturrilha:</a:t>
            </a: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Direção: Vertical</a:t>
            </a: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Referência: </a:t>
            </a:r>
            <a:r>
              <a:rPr lang="pt-BR" altLang="pt-BR" sz="2000" dirty="0"/>
              <a:t>face medial</a:t>
            </a:r>
            <a:endParaRPr lang="pt-BR" sz="2000" dirty="0">
              <a:solidFill>
                <a:srgbClr val="000000"/>
              </a:solidFill>
            </a:endParaRPr>
          </a:p>
          <a:p>
            <a:pPr lvl="1"/>
            <a:r>
              <a:rPr lang="pt-BR" sz="2000" dirty="0">
                <a:solidFill>
                  <a:srgbClr val="000000"/>
                </a:solidFill>
              </a:rPr>
              <a:t>Medida: </a:t>
            </a:r>
            <a:r>
              <a:rPr lang="pt-BR" altLang="pt-BR" sz="2000" dirty="0"/>
              <a:t>perpendicular a linha de maior circunferência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84D322D6-416D-40A5-9064-1A59C3B584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2CC45401-0D1B-41C7-A19A-6D9446D140A4}"/>
              </a:ext>
            </a:extLst>
          </p:cNvPr>
          <p:cNvGrpSpPr/>
          <p:nvPr/>
        </p:nvGrpSpPr>
        <p:grpSpPr>
          <a:xfrm>
            <a:off x="8043169" y="1931633"/>
            <a:ext cx="2929631" cy="3909873"/>
            <a:chOff x="8043169" y="1931633"/>
            <a:chExt cx="2929631" cy="3909873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xmlns="" id="{D23153BB-32C0-40DE-B03C-3415F8C48F4C}"/>
                </a:ext>
              </a:extLst>
            </p:cNvPr>
            <p:cNvGrpSpPr/>
            <p:nvPr/>
          </p:nvGrpSpPr>
          <p:grpSpPr>
            <a:xfrm>
              <a:off x="8043169" y="1931633"/>
              <a:ext cx="2929631" cy="3909873"/>
              <a:chOff x="8043169" y="1931633"/>
              <a:chExt cx="2929631" cy="3909873"/>
            </a:xfrm>
          </p:grpSpPr>
          <p:pic>
            <p:nvPicPr>
              <p:cNvPr id="74754" name="Picture 2" descr="Resultado de imagem para medida dobra panturrilha">
                <a:extLst>
                  <a:ext uri="{FF2B5EF4-FFF2-40B4-BE49-F238E27FC236}">
                    <a16:creationId xmlns:a16="http://schemas.microsoft.com/office/drawing/2014/main" xmlns="" id="{844B5A0A-19FF-4F32-826B-B7E4CF2D26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2" t="17640" r="33385" b="16597"/>
              <a:stretch/>
            </p:blipFill>
            <p:spPr bwMode="auto">
              <a:xfrm>
                <a:off x="8124825" y="1996346"/>
                <a:ext cx="2781300" cy="3777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xmlns="" id="{7A7FEC45-30A6-4945-BA37-8DE4AEC76370}"/>
                  </a:ext>
                </a:extLst>
              </p:cNvPr>
              <p:cNvSpPr/>
              <p:nvPr/>
            </p:nvSpPr>
            <p:spPr>
              <a:xfrm>
                <a:off x="8043169" y="1931633"/>
                <a:ext cx="2929631" cy="39098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4E50B610-D846-4CE0-89C1-251206AC748C}"/>
                </a:ext>
              </a:extLst>
            </p:cNvPr>
            <p:cNvSpPr/>
            <p:nvPr/>
          </p:nvSpPr>
          <p:spPr>
            <a:xfrm>
              <a:off x="8835548" y="2346665"/>
              <a:ext cx="144706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424563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B519AB-F59E-45A2-88E1-352835BF2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Densidade Corporal</a:t>
            </a:r>
            <a:br>
              <a:rPr lang="pt-BR" dirty="0"/>
            </a:br>
            <a:r>
              <a:rPr lang="pt-BR" dirty="0"/>
              <a:t>% de Gordura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11617CF-E3FA-4269-B27A-E85DD7709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8911686" cy="1280890"/>
          </a:xfrm>
        </p:spPr>
        <p:txBody>
          <a:bodyPr/>
          <a:lstStyle/>
          <a:p>
            <a:r>
              <a:rPr lang="pt-BR" dirty="0"/>
              <a:t>Dc (g/cm³) = 1,112 – 0,00043499 x (</a:t>
            </a:r>
            <a:r>
              <a:rPr lang="pt-BR" altLang="x-none" dirty="0">
                <a:ea typeface="ＭＳ Ｐゴシック" charset="-128"/>
              </a:rPr>
              <a:t>∑ 7 dobras) + 0,00000055 * </a:t>
            </a:r>
            <a:r>
              <a:rPr lang="pt-BR" dirty="0"/>
              <a:t>(</a:t>
            </a:r>
            <a:r>
              <a:rPr lang="pt-BR" altLang="x-none" dirty="0">
                <a:ea typeface="ＭＳ Ｐゴシック" charset="-128"/>
              </a:rPr>
              <a:t>∑ 7 dobras)² - 0,00028826 x (idade)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DC6857E-C9D1-4A2E-BAC1-D3E7B5AE3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3429000"/>
            <a:ext cx="8915399" cy="2474844"/>
          </a:xfrm>
        </p:spPr>
        <p:txBody>
          <a:bodyPr/>
          <a:lstStyle/>
          <a:p>
            <a:r>
              <a:rPr lang="pt-BR" dirty="0"/>
              <a:t>Gc (%) = [(4,95/Dc) - 4,5] x 100</a:t>
            </a:r>
          </a:p>
        </p:txBody>
      </p:sp>
    </p:spTree>
    <p:extLst>
      <p:ext uri="{BB962C8B-B14F-4D97-AF65-F5344CB8AC3E}">
        <p14:creationId xmlns:p14="http://schemas.microsoft.com/office/powerpoint/2010/main" val="3753762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84033F-B25D-4F5F-8275-29178F38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Gasto Energético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97FEB4B-A2A8-40BE-BE53-BCB297B53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Componentes:</a:t>
            </a:r>
          </a:p>
          <a:p>
            <a:pPr lvl="1"/>
            <a:r>
              <a:rPr lang="pt-BR" sz="2000" dirty="0"/>
              <a:t>TMR – </a:t>
            </a:r>
            <a:r>
              <a:rPr lang="pt-BR" sz="2000" dirty="0">
                <a:ea typeface="ＭＳ Ｐゴシック" charset="-128"/>
              </a:rPr>
              <a:t>t</a:t>
            </a:r>
            <a:r>
              <a:rPr lang="pt-BR" altLang="x-none" sz="2000" dirty="0">
                <a:ea typeface="ＭＳ Ｐゴシック" charset="-128"/>
              </a:rPr>
              <a:t>axa metabólica em repouso </a:t>
            </a:r>
            <a:endParaRPr lang="pt-BR" sz="2000" dirty="0"/>
          </a:p>
          <a:p>
            <a:pPr lvl="1"/>
            <a:r>
              <a:rPr lang="pt-BR" sz="2000" dirty="0"/>
              <a:t>ETA – e</a:t>
            </a:r>
            <a:r>
              <a:rPr lang="pt-BR" altLang="x-none" sz="2000" dirty="0">
                <a:ea typeface="ＭＳ Ｐゴシック" charset="-128"/>
              </a:rPr>
              <a:t>feito térmico dos alimentos </a:t>
            </a:r>
            <a:endParaRPr lang="pt-BR" sz="2000" dirty="0"/>
          </a:p>
          <a:p>
            <a:pPr lvl="1"/>
            <a:r>
              <a:rPr lang="pt-BR" sz="2000" dirty="0"/>
              <a:t>ETE – </a:t>
            </a:r>
            <a:r>
              <a:rPr lang="pt-BR" sz="2000" dirty="0">
                <a:ea typeface="ＭＳ Ｐゴシック" charset="-128"/>
              </a:rPr>
              <a:t>e</a:t>
            </a:r>
            <a:r>
              <a:rPr lang="pt-BR" altLang="x-none" sz="2000" dirty="0">
                <a:ea typeface="ＭＳ Ｐゴシック" charset="-128"/>
              </a:rPr>
              <a:t>feito térmico do exercício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18017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F66A19-7B69-471C-AA5F-C7F5F9A58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x-none" dirty="0">
                <a:ea typeface="ＭＳ Ｐゴシック" charset="-128"/>
              </a:rPr>
              <a:t>Componentes do gasto energético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6FA53EE-61A2-4133-917D-06B778307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x-none" sz="2400" dirty="0">
                <a:ea typeface="ＭＳ Ｐゴシック" charset="-128"/>
              </a:rPr>
              <a:t>Taxa metabólica em repouso (TMR):</a:t>
            </a:r>
          </a:p>
          <a:p>
            <a:pPr lvl="1"/>
            <a:r>
              <a:rPr lang="pt-BR" sz="2000" dirty="0"/>
              <a:t>Energia </a:t>
            </a:r>
            <a:r>
              <a:rPr lang="pt-BR" altLang="x-none" sz="2000" dirty="0">
                <a:ea typeface="ＭＳ Ｐゴシック" charset="-128"/>
              </a:rPr>
              <a:t>necessária para manter as funções vitais do indivíduo, em estado de vigília, em jejum</a:t>
            </a:r>
          </a:p>
          <a:p>
            <a:r>
              <a:rPr lang="pt-BR" altLang="x-none" sz="2400" dirty="0">
                <a:ea typeface="ＭＳ Ｐゴシック" charset="-128"/>
              </a:rPr>
              <a:t>Efeito térmico dos alimentos (ETA):</a:t>
            </a:r>
          </a:p>
          <a:p>
            <a:pPr lvl="1"/>
            <a:r>
              <a:rPr lang="pt-BR" sz="2000" dirty="0"/>
              <a:t>Energia </a:t>
            </a:r>
            <a:r>
              <a:rPr lang="pt-BR" altLang="x-none" sz="2000" dirty="0">
                <a:ea typeface="ＭＳ Ｐゴシック" charset="-128"/>
              </a:rPr>
              <a:t>gasta durante os processos digestivo e absortivo</a:t>
            </a:r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35368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BE4888-0C5B-4A69-97F6-974D203E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dirty="0"/>
              <a:t>Avaliação do Atleta e do Paciente</a:t>
            </a:r>
            <a:br>
              <a:rPr lang="pt-BR" dirty="0"/>
            </a:br>
            <a:r>
              <a:rPr lang="pt-BR" sz="3200" dirty="0"/>
              <a:t>Atleta: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D9EFCC0-A6CE-40CB-849D-212335EE8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/>
          </a:bodyPr>
          <a:lstStyle/>
          <a:p>
            <a:r>
              <a:rPr lang="pt-BR" altLang="x-none" sz="2400" dirty="0">
                <a:ea typeface="ＭＳ Ｐゴシック" charset="-128"/>
              </a:rPr>
              <a:t>Rotina de atividade física:</a:t>
            </a:r>
          </a:p>
          <a:p>
            <a:pPr lvl="1"/>
            <a:r>
              <a:rPr lang="pt-BR" sz="1800" dirty="0"/>
              <a:t>Horários de treinos</a:t>
            </a:r>
          </a:p>
          <a:p>
            <a:pPr lvl="1"/>
            <a:r>
              <a:rPr lang="pt-BR" sz="1800" dirty="0"/>
              <a:t>Ciclos do treinamento</a:t>
            </a:r>
          </a:p>
          <a:p>
            <a:pPr lvl="2"/>
            <a:r>
              <a:rPr lang="pt-BR" sz="1600" dirty="0"/>
              <a:t>Macrociclo:</a:t>
            </a:r>
          </a:p>
          <a:p>
            <a:pPr lvl="3"/>
            <a:r>
              <a:rPr lang="pt-BR" altLang="x-none" sz="1400" dirty="0">
                <a:ea typeface="ＭＳ Ｐゴシック" charset="-128"/>
              </a:rPr>
              <a:t>Planejamento anual do atleta.</a:t>
            </a:r>
            <a:endParaRPr lang="pt-BR" sz="1400" dirty="0"/>
          </a:p>
          <a:p>
            <a:pPr lvl="2"/>
            <a:r>
              <a:rPr lang="pt-BR" sz="1600" dirty="0"/>
              <a:t>Mesociclos:</a:t>
            </a:r>
          </a:p>
          <a:p>
            <a:pPr lvl="3"/>
            <a:r>
              <a:rPr lang="pt-BR" sz="1400" dirty="0"/>
              <a:t>Variações do volume de treinamento.</a:t>
            </a:r>
          </a:p>
          <a:p>
            <a:pPr lvl="2"/>
            <a:r>
              <a:rPr lang="pt-BR" sz="1600" dirty="0"/>
              <a:t>Microciclos:</a:t>
            </a:r>
          </a:p>
          <a:p>
            <a:pPr lvl="3"/>
            <a:r>
              <a:rPr lang="pt-BR" sz="1400" dirty="0"/>
              <a:t>Variações da intensidade de treinamento.</a:t>
            </a:r>
          </a:p>
          <a:p>
            <a:pPr lvl="3"/>
            <a:r>
              <a:rPr lang="pt-BR" sz="1400" dirty="0"/>
              <a:t>Alternância entre treinos de alta intensidade e repouso ativo.</a:t>
            </a:r>
          </a:p>
        </p:txBody>
      </p:sp>
    </p:spTree>
    <p:extLst>
      <p:ext uri="{BB962C8B-B14F-4D97-AF65-F5344CB8AC3E}">
        <p14:creationId xmlns:p14="http://schemas.microsoft.com/office/powerpoint/2010/main" val="2694513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F66A19-7B69-471C-AA5F-C7F5F9A58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x-none" dirty="0">
                <a:ea typeface="ＭＳ Ｐゴシック" charset="-128"/>
              </a:rPr>
              <a:t>Componentes do gasto energético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6FA53EE-61A2-4133-917D-06B778307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x-none" sz="2400" dirty="0">
                <a:ea typeface="ＭＳ Ｐゴシック" charset="-128"/>
              </a:rPr>
              <a:t>Efeito térmico do exercício (ETE):</a:t>
            </a:r>
          </a:p>
          <a:p>
            <a:pPr lvl="1"/>
            <a:r>
              <a:rPr lang="pt-BR" sz="2000" dirty="0"/>
              <a:t>Energia </a:t>
            </a:r>
            <a:r>
              <a:rPr lang="pt-BR" altLang="x-none" sz="2000" dirty="0">
                <a:ea typeface="ＭＳ Ｐゴシック" charset="-128"/>
              </a:rPr>
              <a:t>gasta durante a prática de atividade física</a:t>
            </a:r>
          </a:p>
          <a:p>
            <a:pPr lvl="1"/>
            <a:r>
              <a:rPr lang="pt-BR" altLang="x-none" sz="2000" dirty="0">
                <a:ea typeface="ＭＳ Ｐゴシック" charset="-128"/>
              </a:rPr>
              <a:t>Período de recuperação:</a:t>
            </a:r>
          </a:p>
          <a:p>
            <a:pPr lvl="2"/>
            <a:r>
              <a:rPr lang="pt-BR" altLang="x-none" sz="1800" dirty="0">
                <a:ea typeface="ＭＳ Ｐゴシック" charset="-128"/>
              </a:rPr>
              <a:t>Aumento da temperatura corporal</a:t>
            </a:r>
          </a:p>
          <a:p>
            <a:pPr lvl="2"/>
            <a:r>
              <a:rPr lang="pt-BR" altLang="x-none" sz="1800" dirty="0">
                <a:ea typeface="ＭＳ Ｐゴシック" charset="-128"/>
              </a:rPr>
              <a:t>Alterações hormonais</a:t>
            </a:r>
          </a:p>
          <a:p>
            <a:pPr lvl="2"/>
            <a:r>
              <a:rPr lang="pt-BR" altLang="x-none" sz="1800" dirty="0">
                <a:ea typeface="ＭＳ Ｐゴシック" charset="-128"/>
              </a:rPr>
              <a:t>Estimativa – 4 a 16% acima do GER pré-exercício, por tempo não estabelecido</a:t>
            </a:r>
          </a:p>
          <a:p>
            <a:pPr lvl="1"/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74491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F66A19-7B69-471C-AA5F-C7F5F9A58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x-none" dirty="0">
                <a:ea typeface="ＭＳ Ｐゴシック" charset="-128"/>
              </a:rPr>
              <a:t>Componentes do gasto energético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6FA53EE-61A2-4133-917D-06B778307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x-none" sz="2400" dirty="0">
                <a:ea typeface="ＭＳ Ｐゴシック" charset="-128"/>
              </a:rPr>
              <a:t>Gasto Energético Total (GET):</a:t>
            </a:r>
          </a:p>
          <a:p>
            <a:pPr lvl="1"/>
            <a:r>
              <a:rPr lang="pt-BR" altLang="x-none" sz="2000" dirty="0">
                <a:ea typeface="ＭＳ Ｐゴシック" charset="-128"/>
              </a:rPr>
              <a:t>TMR + ETE + ETA</a:t>
            </a:r>
          </a:p>
          <a:p>
            <a:pPr lvl="1"/>
            <a:endParaRPr lang="pt-BR" sz="2000" dirty="0"/>
          </a:p>
          <a:p>
            <a:endParaRPr lang="pt-BR" sz="2000" dirty="0"/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xmlns="" id="{83DEC079-4B22-4128-B37E-B47C858A6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3075" y="3749799"/>
            <a:ext cx="838200" cy="685800"/>
          </a:xfrm>
          <a:prstGeom prst="downArrowCallout">
            <a:avLst>
              <a:gd name="adj1" fmla="val 30556"/>
              <a:gd name="adj2" fmla="val 30556"/>
              <a:gd name="adj3" fmla="val 16667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rgbClr val="66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v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>
              <a:latin typeface="+mn-lt"/>
            </a:endParaRPr>
          </a:p>
        </p:txBody>
      </p:sp>
      <p:sp>
        <p:nvSpPr>
          <p:cNvPr id="16" name="AutoShape 6">
            <a:extLst>
              <a:ext uri="{FF2B5EF4-FFF2-40B4-BE49-F238E27FC236}">
                <a16:creationId xmlns:a16="http://schemas.microsoft.com/office/drawing/2014/main" xmlns="" id="{3BC09EAE-94B7-469D-8A68-A2EFF95A9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3749799"/>
            <a:ext cx="838200" cy="685800"/>
          </a:xfrm>
          <a:prstGeom prst="downArrowCallout">
            <a:avLst>
              <a:gd name="adj1" fmla="val 30556"/>
              <a:gd name="adj2" fmla="val 30556"/>
              <a:gd name="adj3" fmla="val 16667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rgbClr val="66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v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>
              <a:latin typeface="+mn-lt"/>
            </a:endParaRP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xmlns="" id="{00328B60-96A9-4AE7-96AA-0149D47CB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50" y="3749799"/>
            <a:ext cx="838200" cy="685800"/>
          </a:xfrm>
          <a:prstGeom prst="downArrowCallout">
            <a:avLst>
              <a:gd name="adj1" fmla="val 30556"/>
              <a:gd name="adj2" fmla="val 30556"/>
              <a:gd name="adj3" fmla="val 16667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rgbClr val="66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v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>
              <a:latin typeface="+mn-lt"/>
            </a:endParaRP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xmlns="" id="{0CDE5048-6BD6-413B-8D9A-C84E52552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5659563"/>
            <a:ext cx="1090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rgbClr val="66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v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>
                <a:latin typeface="+mn-lt"/>
              </a:rPr>
              <a:t>60-75%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xmlns="" id="{2107923F-E6B5-4FF3-BDFD-A32BA5DA5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9425" y="5659563"/>
            <a:ext cx="9460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rgbClr val="66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v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>
                <a:latin typeface="+mn-lt"/>
              </a:rPr>
              <a:t>5-10%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xmlns="" id="{3809F894-5063-417F-BAEF-AF7917DA9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588" y="5659563"/>
            <a:ext cx="1090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rgbClr val="66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v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>
                <a:latin typeface="+mn-lt"/>
              </a:rPr>
              <a:t>15-30%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xmlns="" id="{7A5214A1-C96A-4A8F-AFAD-76B85E60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4692774"/>
            <a:ext cx="5400675" cy="68580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rgbClr val="66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v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>
              <a:latin typeface="+mn-lt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xmlns="" id="{E5107593-9D60-4ECF-9F57-5350D2F7B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114" y="4694362"/>
            <a:ext cx="790575" cy="68421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rgbClr val="66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v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>
              <a:latin typeface="+mn-lt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72C434CC-F892-4067-8355-B26A721D0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9" y="4692774"/>
            <a:ext cx="2016125" cy="685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rgbClr val="66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v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>
              <a:latin typeface="+mn-lt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xmlns="" id="{27D6FB85-C10F-4B3B-A926-B080EAEA7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4" y="3781550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rgbClr val="66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v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+mn-lt"/>
              </a:rPr>
              <a:t>TMR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xmlns="" id="{364A0CAD-9BF3-4B64-AC8D-0AADAAC44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78790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rgbClr val="66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v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+mn-lt"/>
              </a:rPr>
              <a:t>ETE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xmlns="" id="{D21A1779-D417-4369-B11D-25BBE5B45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25" y="378790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rgbClr val="66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v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+mn-lt"/>
              </a:rPr>
              <a:t>ETA</a:t>
            </a:r>
          </a:p>
        </p:txBody>
      </p:sp>
    </p:spTree>
    <p:extLst>
      <p:ext uri="{BB962C8B-B14F-4D97-AF65-F5344CB8AC3E}">
        <p14:creationId xmlns:p14="http://schemas.microsoft.com/office/powerpoint/2010/main" val="8550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04A158-F28A-4421-A413-C3123C82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x-none" dirty="0">
                <a:ea typeface="ＭＳ Ｐゴシック" charset="-128"/>
              </a:rPr>
              <a:t>Efeito térmico dos alimentos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31BE79A-49C7-4183-90A4-5F7076B1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02711"/>
          </a:xfrm>
        </p:spPr>
        <p:txBody>
          <a:bodyPr>
            <a:noAutofit/>
          </a:bodyPr>
          <a:lstStyle/>
          <a:p>
            <a:r>
              <a:rPr lang="pt-BR" sz="2400" dirty="0"/>
              <a:t>Energia gasta na absorção de nutrientes:</a:t>
            </a:r>
          </a:p>
          <a:p>
            <a:pPr lvl="1"/>
            <a:r>
              <a:rPr lang="pt-BR" sz="2000" dirty="0"/>
              <a:t>Pro</a:t>
            </a:r>
            <a:r>
              <a:rPr lang="pt-BR" altLang="x-none" sz="2000" dirty="0">
                <a:ea typeface="ＭＳ Ｐゴシック" charset="-128"/>
              </a:rPr>
              <a:t>cessos digestivos e absortivos ativos</a:t>
            </a:r>
          </a:p>
          <a:p>
            <a:pPr lvl="1"/>
            <a:r>
              <a:rPr lang="pt-BR" sz="2000" dirty="0"/>
              <a:t>Gasto dependente:</a:t>
            </a:r>
          </a:p>
          <a:p>
            <a:pPr lvl="2"/>
            <a:r>
              <a:rPr lang="pt-BR" sz="1800" dirty="0"/>
              <a:t>Quantidade de nutrientes</a:t>
            </a:r>
          </a:p>
          <a:p>
            <a:pPr lvl="2"/>
            <a:r>
              <a:rPr lang="pt-BR" sz="1800" dirty="0"/>
              <a:t>Tipo de macronutrientes:</a:t>
            </a:r>
          </a:p>
          <a:p>
            <a:pPr lvl="3"/>
            <a:r>
              <a:rPr lang="pt-BR" sz="1800" dirty="0"/>
              <a:t>CHO</a:t>
            </a:r>
          </a:p>
          <a:p>
            <a:pPr lvl="3"/>
            <a:r>
              <a:rPr lang="pt-BR" sz="1800" dirty="0"/>
              <a:t>LIP</a:t>
            </a:r>
          </a:p>
          <a:p>
            <a:pPr lvl="3"/>
            <a:r>
              <a:rPr lang="pt-BR" sz="1800" dirty="0"/>
              <a:t>PTN</a:t>
            </a:r>
          </a:p>
          <a:p>
            <a:pPr lvl="1"/>
            <a:r>
              <a:rPr lang="pt-BR" sz="2000" dirty="0"/>
              <a:t>Pouco influencia no GET de atletas:</a:t>
            </a:r>
          </a:p>
          <a:p>
            <a:pPr lvl="2"/>
            <a:r>
              <a:rPr lang="pt-BR" sz="1800" dirty="0"/>
              <a:t>5 a 10%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1458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9C0727-4120-4AC3-9FEA-FF5C6C415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Determinação da TMR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31750B9-2E25-4597-BA0F-F9B10CA3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Calorimetria direta</a:t>
            </a:r>
          </a:p>
          <a:p>
            <a:r>
              <a:rPr lang="pt-BR" sz="2400" dirty="0"/>
              <a:t>Calorimetria indireta</a:t>
            </a:r>
          </a:p>
          <a:p>
            <a:r>
              <a:rPr lang="pt-BR" sz="2400" dirty="0"/>
              <a:t>Equações preditivas</a:t>
            </a:r>
          </a:p>
        </p:txBody>
      </p:sp>
    </p:spTree>
    <p:extLst>
      <p:ext uri="{BB962C8B-B14F-4D97-AF65-F5344CB8AC3E}">
        <p14:creationId xmlns:p14="http://schemas.microsoft.com/office/powerpoint/2010/main" val="128032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D47E0A1A-8F55-4BE5-A26E-D0B2C7A9A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Determinação da TMR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698D894F-AF46-4E86-AEF0-B39B026A9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4716" y="2133600"/>
            <a:ext cx="5439886" cy="3777622"/>
          </a:xfrm>
        </p:spPr>
        <p:txBody>
          <a:bodyPr>
            <a:normAutofit/>
          </a:bodyPr>
          <a:lstStyle/>
          <a:p>
            <a:pPr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Medida por calorimetria direta: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Isola-se termicamente o indivíduo do meio,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Mede-se alteração da temperatura ambiente no qual o indivíduo se encontra,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Elevação de temperatura é causada por perda de calorias do indivíduo.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1FF6AF33-0A42-4A66-980D-4DE4A4D4FB10}"/>
              </a:ext>
            </a:extLst>
          </p:cNvPr>
          <p:cNvGrpSpPr/>
          <p:nvPr/>
        </p:nvGrpSpPr>
        <p:grpSpPr>
          <a:xfrm>
            <a:off x="6984766" y="2133600"/>
            <a:ext cx="4156707" cy="3193002"/>
            <a:chOff x="6984766" y="2133600"/>
            <a:chExt cx="4156707" cy="3193002"/>
          </a:xfrm>
        </p:grpSpPr>
        <p:pic>
          <p:nvPicPr>
            <p:cNvPr id="64515" name="Picture 4" descr="labzoo">
              <a:extLst>
                <a:ext uri="{FF2B5EF4-FFF2-40B4-BE49-F238E27FC236}">
                  <a16:creationId xmlns:a16="http://schemas.microsoft.com/office/drawing/2014/main" xmlns="" id="{3D268C72-0679-4E94-AC0E-B0F6CF77A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912" y="2211081"/>
              <a:ext cx="4032250" cy="302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2C7E4079-1A50-4316-93F1-4D771948EAF3}"/>
                </a:ext>
              </a:extLst>
            </p:cNvPr>
            <p:cNvSpPr/>
            <p:nvPr/>
          </p:nvSpPr>
          <p:spPr>
            <a:xfrm>
              <a:off x="6984766" y="2133600"/>
              <a:ext cx="4156707" cy="31930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32995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90DC680B-56C0-4A65-BF98-9F5E50006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Determinação da TMR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66FE25D9-59D7-4F5D-BC85-71CA3A019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400" dirty="0">
                <a:ea typeface="ＭＳ Ｐゴシック" charset="-128"/>
              </a:rPr>
              <a:t>Estimada por calorimetria indireta: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Princípio:</a:t>
            </a:r>
          </a:p>
          <a:p>
            <a:pPr lvl="2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Toda energia necessária para o funcionamento do corpo humano provém da oxidação de nutrientes. Na oxidação consome-se O</a:t>
            </a:r>
            <a:r>
              <a:rPr lang="pt-BR" altLang="x-none" sz="1800" baseline="-25000" dirty="0">
                <a:ea typeface="ＭＳ Ｐゴシック" charset="-128"/>
              </a:rPr>
              <a:t>2</a:t>
            </a:r>
            <a:r>
              <a:rPr lang="pt-BR" altLang="x-none" sz="1800" dirty="0">
                <a:ea typeface="ＭＳ Ｐゴシック" charset="-128"/>
              </a:rPr>
              <a:t> e produz-se CO</a:t>
            </a:r>
            <a:r>
              <a:rPr lang="pt-BR" altLang="x-none" sz="1800" baseline="-25000" dirty="0">
                <a:ea typeface="ＭＳ Ｐゴシック" charset="-128"/>
              </a:rPr>
              <a:t>2</a:t>
            </a:r>
            <a:r>
              <a:rPr lang="pt-BR" altLang="x-none" sz="1800" dirty="0">
                <a:ea typeface="ＭＳ Ｐゴシック" charset="-128"/>
              </a:rPr>
              <a:t>, água e energia,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Lavoisier (1770):</a:t>
            </a:r>
          </a:p>
          <a:p>
            <a:pPr lvl="2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O</a:t>
            </a:r>
            <a:r>
              <a:rPr lang="pt-BR" altLang="x-none" sz="1800" baseline="-25000" dirty="0">
                <a:ea typeface="ＭＳ Ｐゴシック" charset="-128"/>
              </a:rPr>
              <a:t>2</a:t>
            </a:r>
            <a:r>
              <a:rPr lang="pt-BR" altLang="x-none" sz="1800" dirty="0">
                <a:ea typeface="ＭＳ Ｐゴシック" charset="-128"/>
              </a:rPr>
              <a:t> + Substrato = ENERGIA + CO</a:t>
            </a:r>
            <a:r>
              <a:rPr lang="pt-BR" altLang="x-none" sz="1800" baseline="-25000" dirty="0">
                <a:ea typeface="ＭＳ Ｐゴシック" charset="-128"/>
              </a:rPr>
              <a:t>2 </a:t>
            </a:r>
            <a:r>
              <a:rPr lang="pt-BR" altLang="x-none" sz="1800" dirty="0">
                <a:ea typeface="ＭＳ Ｐゴシック" charset="-128"/>
              </a:rPr>
              <a:t>+ água</a:t>
            </a:r>
          </a:p>
        </p:txBody>
      </p:sp>
    </p:spTree>
    <p:extLst>
      <p:ext uri="{BB962C8B-B14F-4D97-AF65-F5344CB8AC3E}">
        <p14:creationId xmlns:p14="http://schemas.microsoft.com/office/powerpoint/2010/main" val="2343551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6E58F871-6EC7-451A-B3D0-00A2F0AE1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Determinação da TMR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58BDFB1E-CE12-42A8-84B9-1DE95B2FE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400" dirty="0">
                <a:ea typeface="ＭＳ Ｐゴシック" charset="-128"/>
              </a:rPr>
              <a:t>Estimada por calorimetria indireta: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Indivíduo deitado, em repouso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Acordado (em vigília),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Após 8 horas de sono,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Após 12 horas de jejum,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Temperatura ambiente constante a 27</a:t>
            </a:r>
            <a:r>
              <a:rPr lang="pt-BR" altLang="x-none" sz="2000" baseline="30000" dirty="0">
                <a:ea typeface="ＭＳ Ｐゴシック" charset="-128"/>
              </a:rPr>
              <a:t>o </a:t>
            </a:r>
            <a:r>
              <a:rPr lang="pt-BR" altLang="x-none" sz="2000" dirty="0">
                <a:ea typeface="ＭＳ Ｐゴシック" charset="-128"/>
              </a:rPr>
              <a:t>C.</a:t>
            </a:r>
            <a:endParaRPr lang="pt-BR" altLang="x-none" sz="2000" baseline="30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9841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6E58F871-6EC7-451A-B3D0-00A2F0AE1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Determinação da TMR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58BDFB1E-CE12-42A8-84B9-1DE95B2FE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9212" y="1793289"/>
            <a:ext cx="8915400" cy="4117933"/>
          </a:xfrm>
        </p:spPr>
        <p:txBody>
          <a:bodyPr>
            <a:normAutofit/>
          </a:bodyPr>
          <a:lstStyle/>
          <a:p>
            <a:pPr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400" dirty="0">
                <a:ea typeface="ＭＳ Ｐゴシック" charset="-128"/>
              </a:rPr>
              <a:t>Calorimetria indireta:</a:t>
            </a:r>
            <a:endParaRPr lang="pt-BR" altLang="x-none" sz="2000" baseline="30000" dirty="0">
              <a:ea typeface="ＭＳ Ｐゴシック" charset="-128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0350F77C-A0F1-4BBF-9CC9-1C9F773D8339}"/>
              </a:ext>
            </a:extLst>
          </p:cNvPr>
          <p:cNvGrpSpPr/>
          <p:nvPr/>
        </p:nvGrpSpPr>
        <p:grpSpPr>
          <a:xfrm>
            <a:off x="2135188" y="2420939"/>
            <a:ext cx="7705726" cy="3506787"/>
            <a:chOff x="2135188" y="2420939"/>
            <a:chExt cx="7705726" cy="3506787"/>
          </a:xfrm>
        </p:grpSpPr>
        <p:sp>
          <p:nvSpPr>
            <p:cNvPr id="4" name="Line 55">
              <a:extLst>
                <a:ext uri="{FF2B5EF4-FFF2-40B4-BE49-F238E27FC236}">
                  <a16:creationId xmlns:a16="http://schemas.microsoft.com/office/drawing/2014/main" xmlns="" id="{0AFA7D0F-C1AD-4566-8F91-05E005340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4189" y="2865438"/>
              <a:ext cx="1587" cy="2508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5" name="Text Box 56">
              <a:extLst>
                <a:ext uri="{FF2B5EF4-FFF2-40B4-BE49-F238E27FC236}">
                  <a16:creationId xmlns:a16="http://schemas.microsoft.com/office/drawing/2014/main" xmlns="" id="{8C07C8F2-98A2-4AEC-BBE8-7660E5DC44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050" y="4021139"/>
              <a:ext cx="681038" cy="3968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kumimoji="1" lang="pt-PT" altLang="x-none" sz="2000">
                  <a:solidFill>
                    <a:srgbClr val="66FFFF"/>
                  </a:solidFill>
                  <a:latin typeface="Times New Roman" charset="0"/>
                </a:rPr>
                <a:t>FiO</a:t>
              </a:r>
              <a:r>
                <a:rPr kumimoji="1" lang="pt-PT" altLang="x-none" sz="2000" baseline="-25000">
                  <a:solidFill>
                    <a:srgbClr val="66FFFF"/>
                  </a:solidFill>
                  <a:latin typeface="Times New Roman" charset="0"/>
                </a:rPr>
                <a:t>2</a:t>
              </a:r>
              <a:endParaRPr kumimoji="1" lang="pt-BR" altLang="x-none" sz="2000" baseline="-25000" dirty="0">
                <a:solidFill>
                  <a:srgbClr val="66FFFF"/>
                </a:solidFill>
                <a:latin typeface="Times New Roman" charset="0"/>
              </a:endParaRPr>
            </a:p>
          </p:txBody>
        </p:sp>
        <p:sp>
          <p:nvSpPr>
            <p:cNvPr id="6" name="Rectangle 58">
              <a:extLst>
                <a:ext uri="{FF2B5EF4-FFF2-40B4-BE49-F238E27FC236}">
                  <a16:creationId xmlns:a16="http://schemas.microsoft.com/office/drawing/2014/main" xmlns="" id="{44F598F5-8F45-4FC0-A4A9-AB8665709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0051" y="2420939"/>
              <a:ext cx="4360863" cy="3506787"/>
            </a:xfrm>
            <a:prstGeom prst="rect">
              <a:avLst/>
            </a:prstGeom>
            <a:solidFill>
              <a:srgbClr val="FCAB40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60000"/>
                <a:buFont typeface="Wingdings" panose="05000000000000000000" pitchFamily="2" charset="2"/>
                <a:buChar char="q"/>
                <a:defRPr sz="2400">
                  <a:solidFill>
                    <a:srgbClr val="66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v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 dirty="0"/>
            </a:p>
          </p:txBody>
        </p:sp>
        <p:sp>
          <p:nvSpPr>
            <p:cNvPr id="7" name="Rectangle 59">
              <a:extLst>
                <a:ext uri="{FF2B5EF4-FFF2-40B4-BE49-F238E27FC236}">
                  <a16:creationId xmlns:a16="http://schemas.microsoft.com/office/drawing/2014/main" xmlns="" id="{E001903F-8A3A-4133-A754-17BF9369B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413" y="2928938"/>
              <a:ext cx="3338512" cy="914400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60000"/>
                <a:buFont typeface="Wingdings" panose="05000000000000000000" pitchFamily="2" charset="2"/>
                <a:buChar char="q"/>
                <a:defRPr sz="2400">
                  <a:solidFill>
                    <a:srgbClr val="66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v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 dirty="0"/>
            </a:p>
          </p:txBody>
        </p:sp>
        <p:sp>
          <p:nvSpPr>
            <p:cNvPr id="8" name="Rectangle 60">
              <a:extLst>
                <a:ext uri="{FF2B5EF4-FFF2-40B4-BE49-F238E27FC236}">
                  <a16:creationId xmlns:a16="http://schemas.microsoft.com/office/drawing/2014/main" xmlns="" id="{8DF82384-7D25-45D0-9AFB-3B2BF3C62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3013" y="3690938"/>
              <a:ext cx="273050" cy="508000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60000"/>
                <a:buFont typeface="Wingdings" panose="05000000000000000000" pitchFamily="2" charset="2"/>
                <a:buChar char="q"/>
                <a:defRPr sz="2400">
                  <a:solidFill>
                    <a:srgbClr val="66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v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 dirty="0"/>
            </a:p>
          </p:txBody>
        </p:sp>
        <p:sp>
          <p:nvSpPr>
            <p:cNvPr id="9" name="Rectangle 62">
              <a:extLst>
                <a:ext uri="{FF2B5EF4-FFF2-40B4-BE49-F238E27FC236}">
                  <a16:creationId xmlns:a16="http://schemas.microsoft.com/office/drawing/2014/main" xmlns="" id="{C9FD2826-8265-4654-B975-6D138ECEA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1" y="4911725"/>
              <a:ext cx="1158875" cy="4064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60000"/>
                <a:buFont typeface="Wingdings" panose="05000000000000000000" pitchFamily="2" charset="2"/>
                <a:buChar char="q"/>
                <a:defRPr sz="2400">
                  <a:solidFill>
                    <a:srgbClr val="66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v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 dirty="0"/>
            </a:p>
          </p:txBody>
        </p:sp>
        <p:cxnSp>
          <p:nvCxnSpPr>
            <p:cNvPr id="10" name="AutoShape 63">
              <a:extLst>
                <a:ext uri="{FF2B5EF4-FFF2-40B4-BE49-F238E27FC236}">
                  <a16:creationId xmlns:a16="http://schemas.microsoft.com/office/drawing/2014/main" xmlns="" id="{618B7B5D-D5E7-4727-9F9B-B42190723811}"/>
                </a:ext>
              </a:extLst>
            </p:cNvPr>
            <p:cNvCxnSpPr>
              <a:cxnSpLocks noChangeShapeType="1"/>
              <a:stCxn id="12" idx="0"/>
              <a:endCxn id="9" idx="1"/>
            </p:cNvCxnSpPr>
            <p:nvPr/>
          </p:nvCxnSpPr>
          <p:spPr bwMode="auto">
            <a:xfrm rot="5400000" flipV="1">
              <a:off x="3544889" y="2633664"/>
              <a:ext cx="2058987" cy="2903537"/>
            </a:xfrm>
            <a:prstGeom prst="bentConnector4">
              <a:avLst>
                <a:gd name="adj1" fmla="val -8912"/>
                <a:gd name="adj2" fmla="val 67014"/>
              </a:avLst>
            </a:prstGeom>
            <a:noFill/>
            <a:ln w="38100">
              <a:solidFill>
                <a:srgbClr val="EAEAEA"/>
              </a:solidFill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Rectangle 64">
              <a:extLst>
                <a:ext uri="{FF2B5EF4-FFF2-40B4-BE49-F238E27FC236}">
                  <a16:creationId xmlns:a16="http://schemas.microsoft.com/office/drawing/2014/main" xmlns="" id="{AF3A8C3D-FF92-4252-88BC-3985EAE5C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339" y="3540125"/>
              <a:ext cx="1997075" cy="152400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60000"/>
                <a:buFont typeface="Wingdings" panose="05000000000000000000" pitchFamily="2" charset="2"/>
                <a:buChar char="q"/>
                <a:defRPr sz="2400">
                  <a:solidFill>
                    <a:srgbClr val="66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v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 dirty="0"/>
            </a:p>
          </p:txBody>
        </p:sp>
        <p:sp>
          <p:nvSpPr>
            <p:cNvPr id="12" name="Rectangle 61">
              <a:extLst>
                <a:ext uri="{FF2B5EF4-FFF2-40B4-BE49-F238E27FC236}">
                  <a16:creationId xmlns:a16="http://schemas.microsoft.com/office/drawing/2014/main" xmlns="" id="{A1E5EB37-641B-46C1-9ED0-B1224B8CB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188" y="3055939"/>
              <a:ext cx="1974850" cy="127158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60000"/>
                <a:buFont typeface="Wingdings" panose="05000000000000000000" pitchFamily="2" charset="2"/>
                <a:buChar char="q"/>
                <a:defRPr sz="2400">
                  <a:solidFill>
                    <a:srgbClr val="66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v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 dirty="0"/>
            </a:p>
          </p:txBody>
        </p:sp>
        <p:cxnSp>
          <p:nvCxnSpPr>
            <p:cNvPr id="13" name="AutoShape 65">
              <a:extLst>
                <a:ext uri="{FF2B5EF4-FFF2-40B4-BE49-F238E27FC236}">
                  <a16:creationId xmlns:a16="http://schemas.microsoft.com/office/drawing/2014/main" xmlns="" id="{1C76737D-AADF-4FFA-AFF5-4F0FC69DB8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294189" y="5113338"/>
              <a:ext cx="3843337" cy="254000"/>
            </a:xfrm>
            <a:prstGeom prst="bentConnector3">
              <a:avLst>
                <a:gd name="adj1" fmla="val 90810"/>
              </a:avLst>
            </a:prstGeom>
            <a:noFill/>
            <a:ln w="38100">
              <a:solidFill>
                <a:srgbClr val="EAEAEA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Rectangle 67">
              <a:extLst>
                <a:ext uri="{FF2B5EF4-FFF2-40B4-BE49-F238E27FC236}">
                  <a16:creationId xmlns:a16="http://schemas.microsoft.com/office/drawing/2014/main" xmlns="" id="{4B8A05A9-B651-439E-86CE-F733FFA86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9901" y="3997326"/>
              <a:ext cx="4289425" cy="201613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60000"/>
                <a:buFont typeface="Wingdings" panose="05000000000000000000" pitchFamily="2" charset="2"/>
                <a:buChar char="q"/>
                <a:defRPr sz="2400">
                  <a:solidFill>
                    <a:srgbClr val="66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v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 dirty="0"/>
            </a:p>
          </p:txBody>
        </p:sp>
        <p:sp>
          <p:nvSpPr>
            <p:cNvPr id="15" name="Line 69">
              <a:extLst>
                <a:ext uri="{FF2B5EF4-FFF2-40B4-BE49-F238E27FC236}">
                  <a16:creationId xmlns:a16="http://schemas.microsoft.com/office/drawing/2014/main" xmlns="" id="{2646C412-6A96-43CC-BBEC-1E2BC6B135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7863" y="4198938"/>
              <a:ext cx="0" cy="368300"/>
            </a:xfrm>
            <a:prstGeom prst="line">
              <a:avLst/>
            </a:prstGeom>
            <a:noFill/>
            <a:ln w="38100">
              <a:solidFill>
                <a:srgbClr val="00007A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6" name="Line 70">
              <a:extLst>
                <a:ext uri="{FF2B5EF4-FFF2-40B4-BE49-F238E27FC236}">
                  <a16:creationId xmlns:a16="http://schemas.microsoft.com/office/drawing/2014/main" xmlns="" id="{8AF63C3A-9163-44DC-9783-BFA71C22F8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61264" y="4556125"/>
              <a:ext cx="1990725" cy="0"/>
            </a:xfrm>
            <a:prstGeom prst="line">
              <a:avLst/>
            </a:prstGeom>
            <a:noFill/>
            <a:ln w="38100">
              <a:solidFill>
                <a:srgbClr val="0000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cxnSp>
          <p:nvCxnSpPr>
            <p:cNvPr id="17" name="AutoShape 71">
              <a:extLst>
                <a:ext uri="{FF2B5EF4-FFF2-40B4-BE49-F238E27FC236}">
                  <a16:creationId xmlns:a16="http://schemas.microsoft.com/office/drawing/2014/main" xmlns="" id="{011FA8DD-BE96-4D26-A1B9-51768B48A76A}"/>
                </a:ext>
              </a:extLst>
            </p:cNvPr>
            <p:cNvCxnSpPr>
              <a:cxnSpLocks noChangeShapeType="1"/>
              <a:endCxn id="9" idx="3"/>
            </p:cNvCxnSpPr>
            <p:nvPr/>
          </p:nvCxnSpPr>
          <p:spPr bwMode="auto">
            <a:xfrm rot="5400000">
              <a:off x="7102476" y="4640263"/>
              <a:ext cx="557212" cy="392113"/>
            </a:xfrm>
            <a:prstGeom prst="bentConnector2">
              <a:avLst/>
            </a:prstGeom>
            <a:noFill/>
            <a:ln w="38100">
              <a:solidFill>
                <a:srgbClr val="00007A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72">
              <a:extLst>
                <a:ext uri="{FF2B5EF4-FFF2-40B4-BE49-F238E27FC236}">
                  <a16:creationId xmlns:a16="http://schemas.microsoft.com/office/drawing/2014/main" xmlns="" id="{BD91E8A3-ECD8-4008-9D17-1A7EED39B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576" y="4905376"/>
              <a:ext cx="8858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60000"/>
                <a:buFont typeface="Wingdings" panose="05000000000000000000" pitchFamily="2" charset="2"/>
                <a:buChar char="q"/>
                <a:defRPr sz="2400">
                  <a:solidFill>
                    <a:srgbClr val="66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v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000" b="1" dirty="0">
                  <a:solidFill>
                    <a:srgbClr val="EAEAEA"/>
                  </a:solidFill>
                  <a:latin typeface="Times New Roman" panose="02020603050405020304" pitchFamily="18" charset="0"/>
                </a:rPr>
                <a:t>O</a:t>
              </a:r>
              <a:r>
                <a:rPr lang="pt-BR" altLang="pt-BR" sz="2000" b="1" baseline="-25000" dirty="0">
                  <a:solidFill>
                    <a:srgbClr val="EAEAEA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" name="Text Box 73">
              <a:extLst>
                <a:ext uri="{FF2B5EF4-FFF2-40B4-BE49-F238E27FC236}">
                  <a16:creationId xmlns:a16="http://schemas.microsoft.com/office/drawing/2014/main" xmlns="" id="{4E303147-5F11-462C-8272-D0CE4B22C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7526" y="4911726"/>
              <a:ext cx="1158875" cy="396875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60000"/>
                <a:buFont typeface="Wingdings" panose="05000000000000000000" pitchFamily="2" charset="2"/>
                <a:buChar char="q"/>
                <a:defRPr sz="2400">
                  <a:solidFill>
                    <a:srgbClr val="66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v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000" b="1" dirty="0">
                  <a:solidFill>
                    <a:srgbClr val="EAEAEA"/>
                  </a:solidFill>
                  <a:latin typeface="Times New Roman" panose="02020603050405020304" pitchFamily="18" charset="0"/>
                </a:rPr>
                <a:t>CO</a:t>
              </a:r>
              <a:r>
                <a:rPr lang="pt-BR" altLang="pt-BR" sz="2000" b="1" baseline="-25000" dirty="0">
                  <a:solidFill>
                    <a:srgbClr val="EAEAEA"/>
                  </a:solidFill>
                  <a:latin typeface="Times New Roman" panose="02020603050405020304" pitchFamily="18" charset="0"/>
                </a:rPr>
                <a:t>2</a:t>
              </a:r>
              <a:endParaRPr lang="pt-BR" altLang="pt-BR" sz="2000" b="1" dirty="0">
                <a:solidFill>
                  <a:srgbClr val="EAEAE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Text Box 74">
              <a:extLst>
                <a:ext uri="{FF2B5EF4-FFF2-40B4-BE49-F238E27FC236}">
                  <a16:creationId xmlns:a16="http://schemas.microsoft.com/office/drawing/2014/main" xmlns="" id="{F0BF6614-A22E-4E2B-9507-60CBD28B4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7463" y="5480050"/>
              <a:ext cx="2520950" cy="406400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60000"/>
                <a:buFont typeface="Wingdings" panose="05000000000000000000" pitchFamily="2" charset="2"/>
                <a:buChar char="q"/>
                <a:defRPr sz="2400">
                  <a:solidFill>
                    <a:srgbClr val="66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v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Microprocessador</a:t>
              </a:r>
            </a:p>
          </p:txBody>
        </p:sp>
        <p:sp>
          <p:nvSpPr>
            <p:cNvPr id="21" name="Line 75">
              <a:extLst>
                <a:ext uri="{FF2B5EF4-FFF2-40B4-BE49-F238E27FC236}">
                  <a16:creationId xmlns:a16="http://schemas.microsoft.com/office/drawing/2014/main" xmlns="" id="{FD1E67D8-ADD9-4AA7-9E34-2A79B4977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8163" y="4098925"/>
              <a:ext cx="4087812" cy="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" name="Text Box 77">
              <a:extLst>
                <a:ext uri="{FF2B5EF4-FFF2-40B4-BE49-F238E27FC236}">
                  <a16:creationId xmlns:a16="http://schemas.microsoft.com/office/drawing/2014/main" xmlns="" id="{64D73E23-8836-4F1A-AFBF-9D3878CC0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4839" y="2471738"/>
              <a:ext cx="3951287" cy="4064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60000"/>
                <a:buFont typeface="Wingdings" panose="05000000000000000000" pitchFamily="2" charset="2"/>
                <a:buChar char="q"/>
                <a:defRPr sz="2400">
                  <a:solidFill>
                    <a:srgbClr val="66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v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Monitor Metabólico</a:t>
              </a:r>
            </a:p>
          </p:txBody>
        </p:sp>
        <p:sp>
          <p:nvSpPr>
            <p:cNvPr id="23" name="Text Box 78">
              <a:extLst>
                <a:ext uri="{FF2B5EF4-FFF2-40B4-BE49-F238E27FC236}">
                  <a16:creationId xmlns:a16="http://schemas.microsoft.com/office/drawing/2014/main" xmlns="" id="{799CF918-BAEF-4B43-9B00-FFF8E7E81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7550" y="5408614"/>
              <a:ext cx="952500" cy="3968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rgbClr val="66FFFF"/>
                  </a:solidFill>
                  <a:latin typeface="Arial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pt-BR" sz="2000" dirty="0">
                  <a:solidFill>
                    <a:srgbClr val="FF0000"/>
                  </a:solidFill>
                  <a:latin typeface="Times New Roman" charset="0"/>
                </a:rPr>
                <a:t>FiCO</a:t>
              </a:r>
              <a:r>
                <a:rPr lang="pt-BR" sz="2000" baseline="-25000" dirty="0">
                  <a:solidFill>
                    <a:srgbClr val="FF0000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24" name="Text Box 80">
              <a:extLst>
                <a:ext uri="{FF2B5EF4-FFF2-40B4-BE49-F238E27FC236}">
                  <a16:creationId xmlns:a16="http://schemas.microsoft.com/office/drawing/2014/main" xmlns="" id="{D3C8B15F-5694-484B-94B1-D7E52B5FC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2125" y="4149726"/>
              <a:ext cx="952500" cy="3968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rgbClr val="66FFFF"/>
                  </a:solidFill>
                  <a:latin typeface="Arial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pt-BR" sz="2000" dirty="0">
                  <a:solidFill>
                    <a:srgbClr val="66FFFF"/>
                  </a:solidFill>
                  <a:latin typeface="Times New Roman" charset="0"/>
                </a:rPr>
                <a:t>FeO</a:t>
              </a:r>
              <a:r>
                <a:rPr lang="pt-BR" sz="2000" baseline="-25000" dirty="0">
                  <a:solidFill>
                    <a:srgbClr val="66FFFF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25" name="Text Box 82">
              <a:extLst>
                <a:ext uri="{FF2B5EF4-FFF2-40B4-BE49-F238E27FC236}">
                  <a16:creationId xmlns:a16="http://schemas.microsoft.com/office/drawing/2014/main" xmlns="" id="{AB3EF7DB-B779-4C47-963A-3970705FE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389" y="4545014"/>
              <a:ext cx="955675" cy="3968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rgbClr val="66FFFF"/>
                  </a:solidFill>
                  <a:latin typeface="Arial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pt-BR" sz="2000" dirty="0">
                  <a:solidFill>
                    <a:srgbClr val="FF0000"/>
                  </a:solidFill>
                  <a:latin typeface="Times New Roman" charset="0"/>
                </a:rPr>
                <a:t>FeCO</a:t>
              </a:r>
              <a:r>
                <a:rPr lang="pt-BR" sz="2000" baseline="-25000" dirty="0">
                  <a:solidFill>
                    <a:srgbClr val="FF0000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26" name="Line 83">
              <a:extLst>
                <a:ext uri="{FF2B5EF4-FFF2-40B4-BE49-F238E27FC236}">
                  <a16:creationId xmlns:a16="http://schemas.microsoft.com/office/drawing/2014/main" xmlns="" id="{E8D96A99-022E-4942-98C5-97C76BB72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7863" y="4556126"/>
              <a:ext cx="0" cy="569913"/>
            </a:xfrm>
            <a:prstGeom prst="line">
              <a:avLst/>
            </a:prstGeom>
            <a:noFill/>
            <a:ln w="38100">
              <a:solidFill>
                <a:srgbClr val="0000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7" name="Line 84">
              <a:extLst>
                <a:ext uri="{FF2B5EF4-FFF2-40B4-BE49-F238E27FC236}">
                  <a16:creationId xmlns:a16="http://schemas.microsoft.com/office/drawing/2014/main" xmlns="" id="{A24A6568-7E21-48E6-82EE-9601936BA4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96401" y="5113338"/>
              <a:ext cx="271463" cy="0"/>
            </a:xfrm>
            <a:prstGeom prst="line">
              <a:avLst/>
            </a:prstGeom>
            <a:noFill/>
            <a:ln w="38100">
              <a:solidFill>
                <a:srgbClr val="00007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8" name="Oval 85">
              <a:extLst>
                <a:ext uri="{FF2B5EF4-FFF2-40B4-BE49-F238E27FC236}">
                  <a16:creationId xmlns:a16="http://schemas.microsoft.com/office/drawing/2014/main" xmlns="" id="{85663323-5EC6-41FF-B829-23C94DD60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8564" y="3894138"/>
              <a:ext cx="477837" cy="406400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60000"/>
                <a:buFont typeface="Wingdings" panose="05000000000000000000" pitchFamily="2" charset="2"/>
                <a:buChar char="q"/>
                <a:defRPr sz="2400">
                  <a:solidFill>
                    <a:srgbClr val="66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v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 dirty="0"/>
            </a:p>
          </p:txBody>
        </p:sp>
        <p:sp>
          <p:nvSpPr>
            <p:cNvPr id="29" name="Text Box 86">
              <a:extLst>
                <a:ext uri="{FF2B5EF4-FFF2-40B4-BE49-F238E27FC236}">
                  <a16:creationId xmlns:a16="http://schemas.microsoft.com/office/drawing/2014/main" xmlns="" id="{9A94993C-143B-4C29-9E3E-F4F5D2FA8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389" y="3897314"/>
              <a:ext cx="6127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60000"/>
                <a:buFont typeface="Wingdings" panose="05000000000000000000" pitchFamily="2" charset="2"/>
                <a:buChar char="q"/>
                <a:defRPr sz="2400">
                  <a:solidFill>
                    <a:srgbClr val="66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v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000" dirty="0">
                  <a:solidFill>
                    <a:srgbClr val="000066"/>
                  </a:solidFill>
                  <a:latin typeface="Times New Roman" panose="02020603050405020304" pitchFamily="18" charset="0"/>
                </a:rPr>
                <a:t>FC</a:t>
              </a:r>
            </a:p>
          </p:txBody>
        </p:sp>
        <p:sp>
          <p:nvSpPr>
            <p:cNvPr id="30" name="AutoShape 87">
              <a:extLst>
                <a:ext uri="{FF2B5EF4-FFF2-40B4-BE49-F238E27FC236}">
                  <a16:creationId xmlns:a16="http://schemas.microsoft.com/office/drawing/2014/main" xmlns="" id="{FDA78FDC-3F1C-4CDE-ACE8-1B3C80EFA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5451" y="2979738"/>
              <a:ext cx="612775" cy="406400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31" name="AutoShape 88">
              <a:extLst>
                <a:ext uri="{FF2B5EF4-FFF2-40B4-BE49-F238E27FC236}">
                  <a16:creationId xmlns:a16="http://schemas.microsoft.com/office/drawing/2014/main" xmlns="" id="{48940861-E4A2-4321-84B1-CD7229DB4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7801" y="2979738"/>
              <a:ext cx="612775" cy="406400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32" name="AutoShape 89">
              <a:extLst>
                <a:ext uri="{FF2B5EF4-FFF2-40B4-BE49-F238E27FC236}">
                  <a16:creationId xmlns:a16="http://schemas.microsoft.com/office/drawing/2014/main" xmlns="" id="{A46266F1-E7AA-4875-8193-FFF5BD26CE2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410576" y="3386138"/>
              <a:ext cx="612775" cy="406400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pt-BR" dirty="0"/>
            </a:p>
          </p:txBody>
        </p:sp>
        <p:sp>
          <p:nvSpPr>
            <p:cNvPr id="33" name="Text Box 90">
              <a:extLst>
                <a:ext uri="{FF2B5EF4-FFF2-40B4-BE49-F238E27FC236}">
                  <a16:creationId xmlns:a16="http://schemas.microsoft.com/office/drawing/2014/main" xmlns="" id="{65E639C3-3E37-485A-B49F-99D52F3A5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6151" y="3141664"/>
              <a:ext cx="34067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60000"/>
                <a:buFont typeface="Wingdings" panose="05000000000000000000" pitchFamily="2" charset="2"/>
                <a:buChar char="q"/>
                <a:defRPr sz="2400">
                  <a:solidFill>
                    <a:srgbClr val="66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v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000" dirty="0">
                  <a:solidFill>
                    <a:srgbClr val="EAEAEA"/>
                  </a:solidFill>
                  <a:latin typeface="Times New Roman" panose="02020603050405020304" pitchFamily="18" charset="0"/>
                </a:rPr>
                <a:t>Câmara de mistura do ar</a:t>
              </a:r>
            </a:p>
          </p:txBody>
        </p:sp>
        <p:sp>
          <p:nvSpPr>
            <p:cNvPr id="34" name="AutoShape 91">
              <a:extLst>
                <a:ext uri="{FF2B5EF4-FFF2-40B4-BE49-F238E27FC236}">
                  <a16:creationId xmlns:a16="http://schemas.microsoft.com/office/drawing/2014/main" xmlns="" id="{255006D5-39DB-40CD-B7B8-98C5EEEB8A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297613" y="3386138"/>
              <a:ext cx="614362" cy="406400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pt-BR" dirty="0"/>
            </a:p>
          </p:txBody>
        </p:sp>
        <p:sp>
          <p:nvSpPr>
            <p:cNvPr id="35" name="Line 92">
              <a:extLst>
                <a:ext uri="{FF2B5EF4-FFF2-40B4-BE49-F238E27FC236}">
                  <a16:creationId xmlns:a16="http://schemas.microsoft.com/office/drawing/2014/main" xmlns="" id="{6EE4BA88-3302-45E6-A266-5FBCBE8B2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7950" y="3640139"/>
              <a:ext cx="0" cy="35718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6" name="Line 93">
              <a:extLst>
                <a:ext uri="{FF2B5EF4-FFF2-40B4-BE49-F238E27FC236}">
                  <a16:creationId xmlns:a16="http://schemas.microsoft.com/office/drawing/2014/main" xmlns="" id="{7A97F248-640C-4F62-808E-B44A595B8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9564" y="3602038"/>
              <a:ext cx="183832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7" name="Text Box 94">
              <a:extLst>
                <a:ext uri="{FF2B5EF4-FFF2-40B4-BE49-F238E27FC236}">
                  <a16:creationId xmlns:a16="http://schemas.microsoft.com/office/drawing/2014/main" xmlns="" id="{E617764D-AB28-4844-A4E2-E6A46B716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7125" y="3500438"/>
              <a:ext cx="1504950" cy="457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63500" dist="38099" dir="2700000" algn="ctr" rotWithShape="0">
                <a:schemeClr val="bg1">
                  <a:alpha val="74997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pt-BR" altLang="x-none" dirty="0">
                  <a:latin typeface="Times New Roman" charset="0"/>
                </a:rPr>
                <a:t>Indivíduo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8224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7482D8-FB1D-48E5-9552-D65FC06B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770281" cy="1280890"/>
          </a:xfrm>
        </p:spPr>
        <p:txBody>
          <a:bodyPr>
            <a:normAutofit/>
          </a:bodyPr>
          <a:lstStyle/>
          <a:p>
            <a:r>
              <a:rPr lang="pt-BR" altLang="x-none" sz="3200" dirty="0">
                <a:ea typeface="ＭＳ Ｐゴシック" charset="-128"/>
              </a:rPr>
              <a:t>Determinação da TMR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FF7E84B-E38D-430F-A1B8-E56265B7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rgbClr val="000000"/>
                </a:solidFill>
              </a:rPr>
              <a:t>Estimada </a:t>
            </a:r>
            <a:r>
              <a:rPr lang="pt-BR" sz="2000" dirty="0"/>
              <a:t>por calorimetria indireta</a:t>
            </a:r>
            <a:endParaRPr lang="pt-BR" sz="2000" dirty="0">
              <a:solidFill>
                <a:srgbClr val="000000"/>
              </a:solidFill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F7B53A99-F0B0-489C-87BE-10093D9B89D9}"/>
              </a:ext>
            </a:extLst>
          </p:cNvPr>
          <p:cNvGrpSpPr/>
          <p:nvPr/>
        </p:nvGrpSpPr>
        <p:grpSpPr>
          <a:xfrm>
            <a:off x="6303637" y="541540"/>
            <a:ext cx="5610194" cy="5431828"/>
            <a:chOff x="6303637" y="541540"/>
            <a:chExt cx="5610194" cy="5431828"/>
          </a:xfrm>
        </p:grpSpPr>
        <p:pic>
          <p:nvPicPr>
            <p:cNvPr id="6" name="Picture 49" descr="an_dsp">
              <a:extLst>
                <a:ext uri="{FF2B5EF4-FFF2-40B4-BE49-F238E27FC236}">
                  <a16:creationId xmlns:a16="http://schemas.microsoft.com/office/drawing/2014/main" xmlns="" id="{CC0D27E2-2E8A-490F-AECF-E87003DEF9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2" r="-6" b="8577"/>
            <a:stretch/>
          </p:blipFill>
          <p:spPr bwMode="auto">
            <a:xfrm>
              <a:off x="9182269" y="623190"/>
              <a:ext cx="2647024" cy="2563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1" descr="Imagem Demonstrativa">
              <a:extLst>
                <a:ext uri="{FF2B5EF4-FFF2-40B4-BE49-F238E27FC236}">
                  <a16:creationId xmlns:a16="http://schemas.microsoft.com/office/drawing/2014/main" xmlns="" id="{D9525C9F-155A-4914-9C55-123FD27244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60" r="-3" b="-3"/>
            <a:stretch/>
          </p:blipFill>
          <p:spPr bwMode="auto">
            <a:xfrm>
              <a:off x="6392416" y="623190"/>
              <a:ext cx="2647024" cy="2563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0" descr="Deltatrac 1">
              <a:extLst>
                <a:ext uri="{FF2B5EF4-FFF2-40B4-BE49-F238E27FC236}">
                  <a16:creationId xmlns:a16="http://schemas.microsoft.com/office/drawing/2014/main" xmlns="" id="{E2A1C34B-B132-426A-9262-48C85B2816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3" r="11843" b="-3"/>
            <a:stretch/>
          </p:blipFill>
          <p:spPr bwMode="auto">
            <a:xfrm>
              <a:off x="9182269" y="3328978"/>
              <a:ext cx="2647024" cy="2563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4" descr="Dra Killer A Saga">
              <a:extLst>
                <a:ext uri="{FF2B5EF4-FFF2-40B4-BE49-F238E27FC236}">
                  <a16:creationId xmlns:a16="http://schemas.microsoft.com/office/drawing/2014/main" xmlns="" id="{52D3851F-8FB5-459A-88D5-303BDA52AB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50" r="-1" b="-1"/>
            <a:stretch/>
          </p:blipFill>
          <p:spPr bwMode="auto">
            <a:xfrm>
              <a:off x="6392416" y="3328978"/>
              <a:ext cx="2647024" cy="2563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97EEA0A1-75EF-471E-BFA5-0DCEB67F9E1F}"/>
                </a:ext>
              </a:extLst>
            </p:cNvPr>
            <p:cNvSpPr/>
            <p:nvPr/>
          </p:nvSpPr>
          <p:spPr>
            <a:xfrm>
              <a:off x="6303637" y="541540"/>
              <a:ext cx="5610194" cy="54318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813006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E7784400-7136-48F0-BB8B-26C18B214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Determinação da TMR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19AAEE6D-FC2E-433A-ACDA-6E27BA7B0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400" dirty="0">
                <a:ea typeface="ＭＳ Ｐゴシック" charset="-128"/>
              </a:rPr>
              <a:t>Estimada por meio de equações preditivas:</a:t>
            </a: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Harris Benedict:</a:t>
            </a:r>
          </a:p>
          <a:p>
            <a:pPr lvl="4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 M: 66,5 + (13,75 x P) + (5,0 x E) – (6,7 x I)</a:t>
            </a:r>
          </a:p>
          <a:p>
            <a:pPr lvl="4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 F: 655 + (9,56 x P) + (1,8 x E) – (4,7 x I)</a:t>
            </a: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400" dirty="0">
                <a:ea typeface="ＭＳ Ｐゴシック" charset="-128"/>
              </a:rPr>
              <a:t> </a:t>
            </a:r>
            <a:r>
              <a:rPr lang="pt-BR" altLang="x-none" sz="2000" dirty="0">
                <a:ea typeface="ＭＳ Ｐゴシック" charset="-128"/>
              </a:rPr>
              <a:t>WHO – OMS</a:t>
            </a:r>
          </a:p>
        </p:txBody>
      </p:sp>
    </p:spTree>
    <p:extLst>
      <p:ext uri="{BB962C8B-B14F-4D97-AF65-F5344CB8AC3E}">
        <p14:creationId xmlns:p14="http://schemas.microsoft.com/office/powerpoint/2010/main" val="8062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EBBB24-CE78-4DB8-BBD5-4D366AB06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do Atleta e do Paciente</a:t>
            </a:r>
            <a:br>
              <a:rPr lang="pt-BR" dirty="0"/>
            </a:br>
            <a:r>
              <a:rPr lang="pt-BR" sz="3200" dirty="0"/>
              <a:t>Paciente: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9F5C392-F285-4988-A7C2-C4022C834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Rotina de trabalho e/ou estudos</a:t>
            </a:r>
          </a:p>
          <a:p>
            <a:endParaRPr lang="pt-BR" sz="2400" dirty="0"/>
          </a:p>
          <a:p>
            <a:r>
              <a:rPr lang="pt-BR" sz="2400" dirty="0"/>
              <a:t>Hábitos alimentares</a:t>
            </a:r>
          </a:p>
          <a:p>
            <a:endParaRPr lang="pt-BR" sz="2400" dirty="0"/>
          </a:p>
          <a:p>
            <a:r>
              <a:rPr lang="pt-BR" sz="2400" dirty="0"/>
              <a:t>Descanso</a:t>
            </a:r>
          </a:p>
          <a:p>
            <a:endParaRPr lang="pt-BR" sz="2400" dirty="0"/>
          </a:p>
          <a:p>
            <a:r>
              <a:rPr lang="pt-BR" sz="2400" dirty="0"/>
              <a:t>Rotina de treinos</a:t>
            </a:r>
          </a:p>
        </p:txBody>
      </p:sp>
    </p:spTree>
    <p:extLst>
      <p:ext uri="{BB962C8B-B14F-4D97-AF65-F5344CB8AC3E}">
        <p14:creationId xmlns:p14="http://schemas.microsoft.com/office/powerpoint/2010/main" val="488965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ECDF6FF8-4512-4E95-B548-8371480A4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Determinação da TMR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EC4DB1A2-767B-4CAF-BECD-556518533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Estimada por meio de equações preditivas em atletas: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TMR maior que em indivíduos sedentários, com peso semelhante:</a:t>
            </a:r>
          </a:p>
          <a:p>
            <a:pPr lvl="2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Aumento da porcentagem de massa livre de gordura?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TMR semelhante a de indivíduos sedentários:</a:t>
            </a:r>
          </a:p>
          <a:p>
            <a:pPr lvl="2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Redução das frequências cardíaca e respiratória do atleta?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Resultados ainda conflitantes,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Aceita-se que a TMR de atletas em treinamento seja semelhante a de não atletas.</a:t>
            </a:r>
          </a:p>
        </p:txBody>
      </p:sp>
    </p:spTree>
    <p:extLst>
      <p:ext uri="{BB962C8B-B14F-4D97-AF65-F5344CB8AC3E}">
        <p14:creationId xmlns:p14="http://schemas.microsoft.com/office/powerpoint/2010/main" val="1840284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B766E792-1428-4650-9487-6DB101049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Efeito térmico do exercício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B0D4667A-737F-4025-96D0-B96B4CFC2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dirty="0">
                <a:ea typeface="ＭＳ Ｐゴシック" charset="-128"/>
              </a:rPr>
              <a:t>Gasto durante a atividade física: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dirty="0">
                <a:ea typeface="ＭＳ Ｐゴシック" charset="-128"/>
              </a:rPr>
              <a:t>Segundo maior componente do GET,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dirty="0">
                <a:ea typeface="ＭＳ Ｐゴシック" charset="-128"/>
              </a:rPr>
              <a:t>Dependente da duração e intensidade da atividade física.</a:t>
            </a:r>
          </a:p>
          <a:p>
            <a:pPr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dirty="0">
                <a:ea typeface="ＭＳ Ｐゴシック" charset="-128"/>
              </a:rPr>
              <a:t>Gasto no período de recuperação.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64A2F33C-19F7-4B9C-A022-5AC11331A009}"/>
              </a:ext>
            </a:extLst>
          </p:cNvPr>
          <p:cNvGrpSpPr/>
          <p:nvPr/>
        </p:nvGrpSpPr>
        <p:grpSpPr>
          <a:xfrm>
            <a:off x="1612222" y="3664283"/>
            <a:ext cx="10054956" cy="3141961"/>
            <a:chOff x="1612222" y="3664283"/>
            <a:chExt cx="10054956" cy="3141961"/>
          </a:xfrm>
        </p:grpSpPr>
        <p:pic>
          <p:nvPicPr>
            <p:cNvPr id="1026" name="Picture 2" descr="Imagem relacionada">
              <a:extLst>
                <a:ext uri="{FF2B5EF4-FFF2-40B4-BE49-F238E27FC236}">
                  <a16:creationId xmlns:a16="http://schemas.microsoft.com/office/drawing/2014/main" xmlns="" id="{9A8EC9EF-49E5-4AB8-8064-D920ABC6E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222" y="3664283"/>
              <a:ext cx="3511455" cy="2352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sultado de imagem para bolt">
              <a:extLst>
                <a:ext uri="{FF2B5EF4-FFF2-40B4-BE49-F238E27FC236}">
                  <a16:creationId xmlns:a16="http://schemas.microsoft.com/office/drawing/2014/main" xmlns="" id="{6BA77496-46BB-4CF9-845F-4F7865497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875" y="5016200"/>
              <a:ext cx="3114675" cy="1790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esultado de imagem para triathlon">
              <a:extLst>
                <a:ext uri="{FF2B5EF4-FFF2-40B4-BE49-F238E27FC236}">
                  <a16:creationId xmlns:a16="http://schemas.microsoft.com/office/drawing/2014/main" xmlns="" id="{36A28C07-45B5-443D-936A-B8746D6C1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3228" y="3664283"/>
              <a:ext cx="4933950" cy="2775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6676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8D151E8B-BB6E-44C2-882E-AD13965D1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Determinação do ETE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3BAC1E6D-F1A2-462D-9305-7EE8A2E29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8902" y="2133600"/>
            <a:ext cx="6249880" cy="3777622"/>
          </a:xfrm>
        </p:spPr>
        <p:txBody>
          <a:bodyPr>
            <a:normAutofit/>
          </a:bodyPr>
          <a:lstStyle/>
          <a:p>
            <a:pPr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400" dirty="0">
                <a:ea typeface="ＭＳ Ｐゴシック" charset="-128"/>
              </a:rPr>
              <a:t>Estimado por meio de calorimetria indireta: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Em laboratórios:</a:t>
            </a:r>
          </a:p>
          <a:p>
            <a:pPr lvl="2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Condições ambientais nem </a:t>
            </a:r>
            <a:br>
              <a:rPr lang="pt-BR" altLang="x-none" sz="1800" dirty="0">
                <a:ea typeface="ＭＳ Ｐゴシック" charset="-128"/>
              </a:rPr>
            </a:br>
            <a:r>
              <a:rPr lang="pt-BR" altLang="x-none" sz="1800" dirty="0">
                <a:ea typeface="ＭＳ Ｐゴシック" charset="-128"/>
              </a:rPr>
              <a:t>sempre refletem as condições </a:t>
            </a:r>
            <a:br>
              <a:rPr lang="pt-BR" altLang="x-none" sz="1800" dirty="0">
                <a:ea typeface="ＭＳ Ｐゴシック" charset="-128"/>
              </a:rPr>
            </a:br>
            <a:r>
              <a:rPr lang="pt-BR" altLang="x-none" sz="1800" dirty="0">
                <a:ea typeface="ＭＳ Ｐゴシック" charset="-128"/>
              </a:rPr>
              <a:t>climáticas reais.</a:t>
            </a:r>
          </a:p>
          <a:p>
            <a:pPr lvl="2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Equipamentos (ciclo-ergômetros) não </a:t>
            </a:r>
            <a:br>
              <a:rPr lang="pt-BR" altLang="x-none" sz="1800" dirty="0">
                <a:ea typeface="ＭＳ Ｐゴシック" charset="-128"/>
              </a:rPr>
            </a:br>
            <a:r>
              <a:rPr lang="pt-BR" altLang="x-none" sz="1800" dirty="0">
                <a:ea typeface="ＭＳ Ｐゴシック" charset="-128"/>
              </a:rPr>
              <a:t>simulam a realidade.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53B535C9-AF71-4CAB-8F3D-8B3740A30B9D}"/>
              </a:ext>
            </a:extLst>
          </p:cNvPr>
          <p:cNvGrpSpPr/>
          <p:nvPr/>
        </p:nvGrpSpPr>
        <p:grpSpPr>
          <a:xfrm>
            <a:off x="8224604" y="1988598"/>
            <a:ext cx="2748194" cy="3666478"/>
            <a:chOff x="8224604" y="1988598"/>
            <a:chExt cx="2748194" cy="3666478"/>
          </a:xfrm>
        </p:grpSpPr>
        <p:pic>
          <p:nvPicPr>
            <p:cNvPr id="72707" name="Picture 5" descr="vo2test">
              <a:extLst>
                <a:ext uri="{FF2B5EF4-FFF2-40B4-BE49-F238E27FC236}">
                  <a16:creationId xmlns:a16="http://schemas.microsoft.com/office/drawing/2014/main" xmlns="" id="{5217608E-A310-4824-8E12-097FC90B2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750" y="2069037"/>
              <a:ext cx="2632075" cy="350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xmlns="" id="{9F0A37D1-1759-45C9-A581-02C12CF258B5}"/>
                </a:ext>
              </a:extLst>
            </p:cNvPr>
            <p:cNvSpPr/>
            <p:nvPr/>
          </p:nvSpPr>
          <p:spPr>
            <a:xfrm>
              <a:off x="8224604" y="1988598"/>
              <a:ext cx="2748194" cy="36664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79360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4357A0CE-6193-4DE5-ABC0-88A39ECCC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Determinação do ETE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346B36BD-F420-47D5-A8B4-C25D1B606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2683" y="2133600"/>
            <a:ext cx="9231929" cy="3777622"/>
          </a:xfrm>
        </p:spPr>
        <p:txBody>
          <a:bodyPr>
            <a:normAutofit/>
          </a:bodyPr>
          <a:lstStyle/>
          <a:p>
            <a:pPr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400" dirty="0">
                <a:ea typeface="ＭＳ Ｐゴシック" charset="-128"/>
              </a:rPr>
              <a:t>Estimado por meio de calorimetria indireta: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Em campo:</a:t>
            </a:r>
          </a:p>
          <a:p>
            <a:pPr lvl="2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Condições climáticas mais</a:t>
            </a:r>
            <a:br>
              <a:rPr lang="pt-BR" altLang="x-none" sz="1800" dirty="0">
                <a:ea typeface="ＭＳ Ｐゴシック" charset="-128"/>
              </a:rPr>
            </a:br>
            <a:r>
              <a:rPr lang="pt-BR" altLang="x-none" sz="1800" dirty="0">
                <a:ea typeface="ＭＳ Ｐゴシック" charset="-128"/>
              </a:rPr>
              <a:t>próximas da realidade,</a:t>
            </a:r>
          </a:p>
          <a:p>
            <a:pPr lvl="2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Prática da modalidade a ser </a:t>
            </a:r>
            <a:br>
              <a:rPr lang="pt-BR" altLang="x-none" sz="1800" dirty="0">
                <a:ea typeface="ＭＳ Ｐゴシック" charset="-128"/>
              </a:rPr>
            </a:br>
            <a:r>
              <a:rPr lang="pt-BR" altLang="x-none" sz="1800" dirty="0">
                <a:ea typeface="ＭＳ Ｐゴシック" charset="-128"/>
              </a:rPr>
              <a:t>treinada (atualmente </a:t>
            </a:r>
            <a:br>
              <a:rPr lang="pt-BR" altLang="x-none" sz="1800" dirty="0">
                <a:ea typeface="ＭＳ Ｐゴシック" charset="-128"/>
              </a:rPr>
            </a:br>
            <a:r>
              <a:rPr lang="pt-BR" altLang="x-none" sz="1800" dirty="0">
                <a:ea typeface="ＭＳ Ｐゴシック" charset="-128"/>
              </a:rPr>
              <a:t>inclusive natação),</a:t>
            </a:r>
          </a:p>
          <a:p>
            <a:pPr lvl="2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Situação mais próxima da </a:t>
            </a:r>
            <a:br>
              <a:rPr lang="pt-BR" altLang="x-none" sz="1800" dirty="0">
                <a:ea typeface="ＭＳ Ｐゴシック" charset="-128"/>
              </a:rPr>
            </a:br>
            <a:r>
              <a:rPr lang="pt-BR" altLang="x-none" sz="1800" dirty="0">
                <a:ea typeface="ＭＳ Ｐゴシック" charset="-128"/>
              </a:rPr>
              <a:t>real possível.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393DB822-B154-4BD7-86C1-BE27BAADAEDA}"/>
              </a:ext>
            </a:extLst>
          </p:cNvPr>
          <p:cNvGrpSpPr/>
          <p:nvPr/>
        </p:nvGrpSpPr>
        <p:grpSpPr>
          <a:xfrm>
            <a:off x="7177037" y="3156010"/>
            <a:ext cx="3014527" cy="2983812"/>
            <a:chOff x="7177037" y="3156010"/>
            <a:chExt cx="3014527" cy="2983812"/>
          </a:xfrm>
        </p:grpSpPr>
        <p:pic>
          <p:nvPicPr>
            <p:cNvPr id="73731" name="Picture 6" descr="app_oth_physiology">
              <a:extLst>
                <a:ext uri="{FF2B5EF4-FFF2-40B4-BE49-F238E27FC236}">
                  <a16:creationId xmlns:a16="http://schemas.microsoft.com/office/drawing/2014/main" xmlns="" id="{146B41BA-BD34-481A-A3F0-854F4F853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8526" y="3213101"/>
              <a:ext cx="2879725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7406F97A-98A8-4172-BFF0-671A2DE06A3A}"/>
                </a:ext>
              </a:extLst>
            </p:cNvPr>
            <p:cNvSpPr/>
            <p:nvPr/>
          </p:nvSpPr>
          <p:spPr>
            <a:xfrm>
              <a:off x="7177037" y="3156010"/>
              <a:ext cx="3014527" cy="29838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8439567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C28810C1-8137-4BCD-954C-DE8F22BFE0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Determinação do ETE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9532B9E4-B96C-4CCE-9A2C-0CFB056AF25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Diário de atividade: 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Registro detalhado de todas as atividades realizadas durante o dia, 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Estima-se o gasto por atividade, baseando-se em valores reportados na literatura.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Questionários específicos.</a:t>
            </a:r>
          </a:p>
        </p:txBody>
      </p:sp>
    </p:spTree>
    <p:extLst>
      <p:ext uri="{BB962C8B-B14F-4D97-AF65-F5344CB8AC3E}">
        <p14:creationId xmlns:p14="http://schemas.microsoft.com/office/powerpoint/2010/main" val="4152405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6D9A6803-436A-4C3A-BFC6-A737388895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Determinação do ETE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F7DEE63A-F0C7-4C39-B210-05986FF9F25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8699" y="1695635"/>
            <a:ext cx="9595913" cy="4324165"/>
          </a:xfrm>
        </p:spPr>
        <p:txBody>
          <a:bodyPr>
            <a:noAutofit/>
          </a:bodyPr>
          <a:lstStyle/>
          <a:p>
            <a:pPr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Diário de atividade: questionários específicos.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IPAQ (International Physical Activity Questionary)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1800" dirty="0">
              <a:ea typeface="ＭＳ Ｐゴシック" charset="-128"/>
            </a:endParaRP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1800" dirty="0">
              <a:ea typeface="ＭＳ Ｐゴシック" charset="-128"/>
            </a:endParaRP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1800" dirty="0">
              <a:ea typeface="ＭＳ Ｐゴシック" charset="-128"/>
            </a:endParaRP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1800" dirty="0">
              <a:ea typeface="ＭＳ Ｐゴシック" charset="-128"/>
            </a:endParaRPr>
          </a:p>
          <a:p>
            <a:pPr lvl="2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Nós queremos saber quanto tempo você gasta fazendo atividade física em uma semana NORMAL. </a:t>
            </a:r>
          </a:p>
          <a:p>
            <a:pPr lvl="2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Por favor responda cada questão mesmo que considere que não seja ativo. </a:t>
            </a:r>
          </a:p>
          <a:p>
            <a:pPr lvl="2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Para responder considere as atividades como meio de transporte, no trabalho, exercício e esporte.</a:t>
            </a:r>
          </a:p>
        </p:txBody>
      </p:sp>
      <p:pic>
        <p:nvPicPr>
          <p:cNvPr id="75779" name="Picture 4">
            <a:extLst>
              <a:ext uri="{FF2B5EF4-FFF2-40B4-BE49-F238E27FC236}">
                <a16:creationId xmlns:a16="http://schemas.microsoft.com/office/drawing/2014/main" xmlns="" id="{3B1DBD49-861D-40BE-9916-E75BDC30A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92" y="2489540"/>
            <a:ext cx="417512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7412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8B04668C-9E13-41A7-A5F8-20DB6AF5A9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Determinação do ETE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8CB4E59D-F427-402F-B01D-9DCD61AD708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400" dirty="0">
                <a:ea typeface="ＭＳ Ｐゴシック" charset="-128"/>
              </a:rPr>
              <a:t>Diário de atividade: questionários específicos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Dificuldades</a:t>
            </a:r>
          </a:p>
          <a:p>
            <a:pPr lvl="2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Subjetivo</a:t>
            </a:r>
          </a:p>
          <a:p>
            <a:pPr lvl="2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Não consegue diferenciar a intensidade das atividades que acontecem sentadas, atividades de carregar pesos, ou atividades conjugais</a:t>
            </a:r>
          </a:p>
        </p:txBody>
      </p:sp>
    </p:spTree>
    <p:extLst>
      <p:ext uri="{BB962C8B-B14F-4D97-AF65-F5344CB8AC3E}">
        <p14:creationId xmlns:p14="http://schemas.microsoft.com/office/powerpoint/2010/main" val="33578346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D229D8CB-8514-4CE6-B2DF-43AD5AD65D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Determinação do ETE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EF4D7C32-A5F8-4B8B-8AA5-EFBA456366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400" dirty="0">
                <a:ea typeface="ＭＳ Ｐゴシック" charset="-128"/>
              </a:rPr>
              <a:t>Sensores de movimento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São fundamentados na acelerometria.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Consistem de dispositivos que são fixados em partes específicas do corpo, capazes de medir os movimentos,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Avalia o indivíduo em sua vida cotidiana, além do baixo custo, 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1800" dirty="0">
                <a:ea typeface="ＭＳ Ｐゴシック" charset="-128"/>
              </a:rPr>
              <a:t>É necessária uma escolha apropriada do local de fixação do dispositivo, pois há o risco de o dispositivo se soltar do corpo.</a:t>
            </a:r>
          </a:p>
        </p:txBody>
      </p:sp>
    </p:spTree>
    <p:extLst>
      <p:ext uri="{BB962C8B-B14F-4D97-AF65-F5344CB8AC3E}">
        <p14:creationId xmlns:p14="http://schemas.microsoft.com/office/powerpoint/2010/main" val="15133758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xmlns="" id="{B624645F-281B-4B70-9A4F-F4B4393C57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Efeito térmico do exercício</a:t>
            </a:r>
          </a:p>
        </p:txBody>
      </p:sp>
      <p:graphicFrame>
        <p:nvGraphicFramePr>
          <p:cNvPr id="101379" name="Group 3">
            <a:extLst>
              <a:ext uri="{FF2B5EF4-FFF2-40B4-BE49-F238E27FC236}">
                <a16:creationId xmlns:a16="http://schemas.microsoft.com/office/drawing/2014/main" xmlns="" id="{C790B29F-7FBF-4F02-A97F-FC61427C3B2A}"/>
              </a:ext>
            </a:extLst>
          </p:cNvPr>
          <p:cNvGraphicFramePr>
            <a:graphicFrameLocks noGrp="1"/>
          </p:cNvGraphicFramePr>
          <p:nvPr/>
        </p:nvGraphicFramePr>
        <p:xfrm>
          <a:off x="1992314" y="1268414"/>
          <a:ext cx="7991475" cy="5400675"/>
        </p:xfrm>
        <a:graphic>
          <a:graphicData uri="http://schemas.openxmlformats.org/drawingml/2006/table">
            <a:tbl>
              <a:tblPr/>
              <a:tblGrid>
                <a:gridCol w="3194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4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3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875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Tabela de gasto calórico</a:t>
                      </a:r>
                    </a:p>
                  </a:txBody>
                  <a:tcPr marT="45706" marB="457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Atividade</a:t>
                      </a:r>
                    </a:p>
                  </a:txBody>
                  <a:tcPr marT="45706" marB="4570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Forma de treinamento</a:t>
                      </a:r>
                    </a:p>
                  </a:txBody>
                  <a:tcPr marT="45706" marB="4570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kcal/min</a:t>
                      </a:r>
                    </a:p>
                  </a:txBody>
                  <a:tcPr marT="45706" marB="4570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6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Andar a cavalo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Galopando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trotando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andando </a:t>
                      </a:r>
                    </a:p>
                  </a:txBody>
                  <a:tcPr marT="45706" marB="4570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8,9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7,2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2,7 </a:t>
                      </a:r>
                    </a:p>
                  </a:txBody>
                  <a:tcPr marT="45706" marB="4570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Basquete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Competição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treinamento</a:t>
                      </a:r>
                    </a:p>
                  </a:txBody>
                  <a:tcPr marT="45706" marB="457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9,6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9,0</a:t>
                      </a:r>
                    </a:p>
                  </a:txBody>
                  <a:tcPr marT="45706" marB="457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Beisebol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Interceptor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arremessador</a:t>
                      </a:r>
                    </a:p>
                  </a:txBody>
                  <a:tcPr marT="45706" marB="457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4,0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5,9</a:t>
                      </a:r>
                    </a:p>
                  </a:txBody>
                  <a:tcPr marT="45706" marB="457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Bilhar</a:t>
                      </a:r>
                    </a:p>
                  </a:txBody>
                  <a:tcPr marT="45706" marB="457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-------------------</a:t>
                      </a:r>
                    </a:p>
                  </a:txBody>
                  <a:tcPr marT="45706" marB="457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2,7</a:t>
                      </a:r>
                    </a:p>
                  </a:txBody>
                  <a:tcPr marT="45706" marB="457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Boxe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Luta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treino</a:t>
                      </a:r>
                    </a:p>
                  </a:txBody>
                  <a:tcPr marT="45706" marB="457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14,4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09,0</a:t>
                      </a:r>
                    </a:p>
                  </a:txBody>
                  <a:tcPr marT="45706" marB="457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Caminhada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Sem carga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com carga</a:t>
                      </a:r>
                    </a:p>
                  </a:txBody>
                  <a:tcPr marT="45706" marB="457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7,9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9,1</a:t>
                      </a:r>
                    </a:p>
                  </a:txBody>
                  <a:tcPr marT="45706" marB="457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Caminhada</a:t>
                      </a:r>
                    </a:p>
                  </a:txBody>
                  <a:tcPr marT="45706" marB="457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Lazer</a:t>
                      </a:r>
                    </a:p>
                  </a:txBody>
                  <a:tcPr marT="45706" marB="457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5,2</a:t>
                      </a:r>
                    </a:p>
                  </a:txBody>
                  <a:tcPr marT="45706" marB="457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8389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xmlns="" id="{86AF88C2-610F-4E2F-B17B-D0543F479B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Efeito térmico do exercício</a:t>
            </a:r>
          </a:p>
        </p:txBody>
      </p:sp>
      <p:graphicFrame>
        <p:nvGraphicFramePr>
          <p:cNvPr id="102403" name="Group 3">
            <a:extLst>
              <a:ext uri="{FF2B5EF4-FFF2-40B4-BE49-F238E27FC236}">
                <a16:creationId xmlns:a16="http://schemas.microsoft.com/office/drawing/2014/main" xmlns="" id="{CACE85EF-AF74-40D8-A84B-C44AC570C8B4}"/>
              </a:ext>
            </a:extLst>
          </p:cNvPr>
          <p:cNvGraphicFramePr>
            <a:graphicFrameLocks noGrp="1"/>
          </p:cNvGraphicFramePr>
          <p:nvPr/>
        </p:nvGraphicFramePr>
        <p:xfrm>
          <a:off x="1992314" y="1268413"/>
          <a:ext cx="7991475" cy="5427664"/>
        </p:xfrm>
        <a:graphic>
          <a:graphicData uri="http://schemas.openxmlformats.org/drawingml/2006/table">
            <a:tbl>
              <a:tblPr/>
              <a:tblGrid>
                <a:gridCol w="3194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4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3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875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Tabela de gasto calórico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Atividade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Forma de treinamento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kcal/min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Canoagem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Lazer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velocidade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2,9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6,7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Caratê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-------------------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12,7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6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Ciclismo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Lazer - 9 km/h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lazer - 15 km/h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competição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04,2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06,5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11,0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Corrida no plano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-------------------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8,8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06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Dança aeróbica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Leve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moderada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intensa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6,4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6,7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8,7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Dança de salão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-------------------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3,3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289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7DD221-649F-4F4E-9F81-4D9EBF37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do indivíduo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CBD15D2-63B8-4561-99F7-BDFB5BE7F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05056"/>
          </a:xfrm>
        </p:spPr>
        <p:txBody>
          <a:bodyPr>
            <a:normAutofit/>
          </a:bodyPr>
          <a:lstStyle/>
          <a:p>
            <a:r>
              <a:rPr lang="pt-BR" sz="2800" dirty="0"/>
              <a:t>Exames físicos:</a:t>
            </a:r>
          </a:p>
          <a:p>
            <a:pPr lvl="1"/>
            <a:r>
              <a:rPr lang="pt-BR" sz="2400" dirty="0"/>
              <a:t>Antropometria</a:t>
            </a:r>
          </a:p>
          <a:p>
            <a:pPr lvl="2"/>
            <a:r>
              <a:rPr lang="pt-BR" sz="2000" dirty="0"/>
              <a:t>Peso</a:t>
            </a:r>
          </a:p>
          <a:p>
            <a:pPr lvl="2"/>
            <a:r>
              <a:rPr lang="pt-BR" sz="2000" dirty="0"/>
              <a:t>Estatura</a:t>
            </a:r>
          </a:p>
          <a:p>
            <a:pPr lvl="2"/>
            <a:r>
              <a:rPr lang="pt-BR" sz="2000" dirty="0"/>
              <a:t>IMC</a:t>
            </a:r>
          </a:p>
          <a:p>
            <a:pPr lvl="2"/>
            <a:r>
              <a:rPr lang="pt-BR" sz="2000" dirty="0"/>
              <a:t>Circunferências</a:t>
            </a:r>
          </a:p>
          <a:p>
            <a:pPr lvl="2"/>
            <a:endParaRPr lang="pt-BR" sz="2000" dirty="0"/>
          </a:p>
          <a:p>
            <a:pPr lvl="2"/>
            <a:r>
              <a:rPr lang="pt-BR" sz="2000" dirty="0"/>
              <a:t>Avaliação da composição corporal.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DA020428-F794-4DAC-A52C-D41FB1E6FE7E}"/>
              </a:ext>
            </a:extLst>
          </p:cNvPr>
          <p:cNvSpPr/>
          <p:nvPr/>
        </p:nvSpPr>
        <p:spPr>
          <a:xfrm>
            <a:off x="3506680" y="5104659"/>
            <a:ext cx="5131293" cy="8611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89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xmlns="" id="{E9658318-68B3-46AF-8BC7-1F369F37C2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Efeito térmico do exercício</a:t>
            </a:r>
          </a:p>
        </p:txBody>
      </p:sp>
      <p:graphicFrame>
        <p:nvGraphicFramePr>
          <p:cNvPr id="103427" name="Group 3">
            <a:extLst>
              <a:ext uri="{FF2B5EF4-FFF2-40B4-BE49-F238E27FC236}">
                <a16:creationId xmlns:a16="http://schemas.microsoft.com/office/drawing/2014/main" xmlns="" id="{7F18D5A5-0262-4438-A431-E1B4BFD14179}"/>
              </a:ext>
            </a:extLst>
          </p:cNvPr>
          <p:cNvGraphicFramePr>
            <a:graphicFrameLocks noGrp="1"/>
          </p:cNvGraphicFramePr>
          <p:nvPr/>
        </p:nvGraphicFramePr>
        <p:xfrm>
          <a:off x="1992314" y="1268414"/>
          <a:ext cx="7991475" cy="5272091"/>
        </p:xfrm>
        <a:graphic>
          <a:graphicData uri="http://schemas.openxmlformats.org/drawingml/2006/table">
            <a:tbl>
              <a:tblPr/>
              <a:tblGrid>
                <a:gridCol w="3194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4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3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875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Tabela de gasto calórico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Atividade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Forma de treinamento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kcal/min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Escalagem em montanha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-------------------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10,3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Esqui na água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-------------------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7,8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Esqui na neve 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-------------------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7,7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Futebol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-------------------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8,9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Futebol americano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-------------------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8,6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Ginástica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-------------------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4,3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Golfe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-------------------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5,5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8806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1843FE0A-5B3B-435C-BFF8-8E37879E4E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Efeito térmico do exercício</a:t>
            </a:r>
          </a:p>
        </p:txBody>
      </p:sp>
      <p:graphicFrame>
        <p:nvGraphicFramePr>
          <p:cNvPr id="104451" name="Group 3">
            <a:extLst>
              <a:ext uri="{FF2B5EF4-FFF2-40B4-BE49-F238E27FC236}">
                <a16:creationId xmlns:a16="http://schemas.microsoft.com/office/drawing/2014/main" xmlns="" id="{0240FE9D-0298-4B52-9919-E59FADE5D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922396"/>
              </p:ext>
            </p:extLst>
          </p:nvPr>
        </p:nvGraphicFramePr>
        <p:xfrm>
          <a:off x="1992314" y="1268413"/>
          <a:ext cx="7991475" cy="5365752"/>
        </p:xfrm>
        <a:graphic>
          <a:graphicData uri="http://schemas.openxmlformats.org/drawingml/2006/table">
            <a:tbl>
              <a:tblPr/>
              <a:tblGrid>
                <a:gridCol w="3194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4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3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875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Tabela de gasto calórico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Atividade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Forma de treinamento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kcal/min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Handebol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-------------------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9,4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Hóquei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-------------------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competição no gelo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08,7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10,0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Ioga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-------------------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4,0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Jogo de boliche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-------------------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6,3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Judô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-------------------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12,7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11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Natação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Costas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peito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borboleta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crawl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11,0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10,5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11,1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8,3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3531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xmlns="" id="{5E95C4A4-6299-40A8-AA34-565C01D445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Efeito térmico do exercício</a:t>
            </a:r>
          </a:p>
        </p:txBody>
      </p:sp>
      <p:graphicFrame>
        <p:nvGraphicFramePr>
          <p:cNvPr id="105475" name="Group 3">
            <a:extLst>
              <a:ext uri="{FF2B5EF4-FFF2-40B4-BE49-F238E27FC236}">
                <a16:creationId xmlns:a16="http://schemas.microsoft.com/office/drawing/2014/main" xmlns="" id="{7BDE5E8C-592C-474A-9BE0-5B921B6987AE}"/>
              </a:ext>
            </a:extLst>
          </p:cNvPr>
          <p:cNvGraphicFramePr>
            <a:graphicFrameLocks noGrp="1"/>
          </p:cNvGraphicFramePr>
          <p:nvPr/>
        </p:nvGraphicFramePr>
        <p:xfrm>
          <a:off x="1992314" y="1268413"/>
          <a:ext cx="7991475" cy="4756152"/>
        </p:xfrm>
        <a:graphic>
          <a:graphicData uri="http://schemas.openxmlformats.org/drawingml/2006/table">
            <a:tbl>
              <a:tblPr/>
              <a:tblGrid>
                <a:gridCol w="3194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4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3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875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Tabela de gasto calórico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Atividade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Forma de treinamento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kcal/min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Patinação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-------------------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7,5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Pingue-pongue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-------------------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4,4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Squash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-------------------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13,8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Surf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-------------------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5,3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Tênis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Competição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recreação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9,5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7,1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Voleibol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Competição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recreação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9,5</a:t>
                      </a:r>
                      <a:b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3,5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4913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xmlns="" id="{A86F4210-B701-49F4-91AE-D71CBEF0F0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Efeito térmico do exercício</a:t>
            </a:r>
          </a:p>
        </p:txBody>
      </p:sp>
      <p:graphicFrame>
        <p:nvGraphicFramePr>
          <p:cNvPr id="106601" name="Group 105">
            <a:extLst>
              <a:ext uri="{FF2B5EF4-FFF2-40B4-BE49-F238E27FC236}">
                <a16:creationId xmlns:a16="http://schemas.microsoft.com/office/drawing/2014/main" xmlns="" id="{A64BAD49-676D-4380-83D1-9813AAEB5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946579"/>
              </p:ext>
            </p:extLst>
          </p:nvPr>
        </p:nvGraphicFramePr>
        <p:xfrm>
          <a:off x="2495551" y="1271588"/>
          <a:ext cx="7129463" cy="3571875"/>
        </p:xfrm>
        <a:graphic>
          <a:graphicData uri="http://schemas.openxmlformats.org/drawingml/2006/table">
            <a:tbl>
              <a:tblPr/>
              <a:tblGrid>
                <a:gridCol w="4746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28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687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Tabela de gasto calórico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Atividade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kcal/h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Fazer compras no Supermercado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270 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Cozinhar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168 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Digitar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95 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Dormir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60 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Escrever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 a 20 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Estudar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120 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Falar ao telefone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85 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1562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xmlns="" id="{A0AE18F0-9164-4879-BCBD-718E9C8C79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Efeito térmico do exercício</a:t>
            </a:r>
          </a:p>
        </p:txBody>
      </p:sp>
      <p:graphicFrame>
        <p:nvGraphicFramePr>
          <p:cNvPr id="108598" name="Group 54">
            <a:extLst>
              <a:ext uri="{FF2B5EF4-FFF2-40B4-BE49-F238E27FC236}">
                <a16:creationId xmlns:a16="http://schemas.microsoft.com/office/drawing/2014/main" xmlns="" id="{13F19348-41A5-4D46-83ED-890A46326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425535"/>
              </p:ext>
            </p:extLst>
          </p:nvPr>
        </p:nvGraphicFramePr>
        <p:xfrm>
          <a:off x="2495550" y="1271589"/>
          <a:ext cx="7200900" cy="3571875"/>
        </p:xfrm>
        <a:graphic>
          <a:graphicData uri="http://schemas.openxmlformats.org/drawingml/2006/table">
            <a:tbl>
              <a:tblPr/>
              <a:tblGrid>
                <a:gridCol w="4794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6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687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Tabela de gasto calórico</a:t>
                      </a:r>
                    </a:p>
                  </a:txBody>
                  <a:tcPr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Atividade</a:t>
                      </a:r>
                    </a:p>
                  </a:txBody>
                  <a:tcPr marT="45701" marB="4570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kcal/h</a:t>
                      </a:r>
                    </a:p>
                  </a:txBody>
                  <a:tcPr marT="45701" marB="4570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Ficar de pé</a:t>
                      </a:r>
                    </a:p>
                  </a:txBody>
                  <a:tcPr marT="45701" marB="4570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130 </a:t>
                      </a:r>
                    </a:p>
                  </a:txBody>
                  <a:tcPr marT="45701" marB="4570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Lavar louça </a:t>
                      </a:r>
                    </a:p>
                  </a:txBody>
                  <a:tcPr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60 </a:t>
                      </a:r>
                    </a:p>
                  </a:txBody>
                  <a:tcPr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Limpar a casa</a:t>
                      </a:r>
                    </a:p>
                  </a:txBody>
                  <a:tcPr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300 </a:t>
                      </a:r>
                    </a:p>
                  </a:txBody>
                  <a:tcPr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Pintar a casa</a:t>
                      </a:r>
                    </a:p>
                  </a:txBody>
                  <a:tcPr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160 </a:t>
                      </a:r>
                    </a:p>
                  </a:txBody>
                  <a:tcPr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Subir escada</a:t>
                      </a:r>
                    </a:p>
                  </a:txBody>
                  <a:tcPr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1000 </a:t>
                      </a:r>
                    </a:p>
                  </a:txBody>
                  <a:tcPr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Trabalhar leve em pé</a:t>
                      </a:r>
                    </a:p>
                  </a:txBody>
                  <a:tcPr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150 </a:t>
                      </a:r>
                    </a:p>
                  </a:txBody>
                  <a:tcPr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Trabalho mental casa</a:t>
                      </a:r>
                    </a:p>
                  </a:txBody>
                  <a:tcPr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60 </a:t>
                      </a:r>
                    </a:p>
                  </a:txBody>
                  <a:tcPr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1010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DE8CFBCC-99DE-4CFB-9C01-35450E4B8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Determinação do ETE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BA54C94E-245C-4733-AD7B-8FCEC1AF8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0" y="1720848"/>
            <a:ext cx="8915400" cy="3416304"/>
          </a:xfrm>
        </p:spPr>
        <p:txBody>
          <a:bodyPr>
            <a:noAutofit/>
          </a:bodyPr>
          <a:lstStyle/>
          <a:p>
            <a:pPr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400" dirty="0">
                <a:ea typeface="ＭＳ Ｐゴシック" charset="-128"/>
              </a:rPr>
              <a:t>Estimado por meio de escalas de intensidade:</a:t>
            </a: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2400" dirty="0">
              <a:ea typeface="ＭＳ Ｐゴシック" charset="-128"/>
            </a:endParaRP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2400" dirty="0">
              <a:ea typeface="ＭＳ Ｐゴシック" charset="-128"/>
            </a:endParaRP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2400" dirty="0">
              <a:ea typeface="ＭＳ Ｐゴシック" charset="-128"/>
            </a:endParaRP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2400" dirty="0">
              <a:ea typeface="ＭＳ Ｐゴシック" charset="-128"/>
            </a:endParaRP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2400" dirty="0">
              <a:ea typeface="ＭＳ Ｐゴシック" charset="-128"/>
            </a:endParaRP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2400" dirty="0">
              <a:ea typeface="ＭＳ Ｐゴシック" charset="-128"/>
            </a:endParaRP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2400" dirty="0">
              <a:ea typeface="ＭＳ Ｐゴシック" charset="-128"/>
            </a:endParaRP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2400" dirty="0">
              <a:ea typeface="ＭＳ Ｐゴシック" charset="-128"/>
            </a:endParaRP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2400" dirty="0">
              <a:ea typeface="ＭＳ Ｐゴシック" charset="-128"/>
            </a:endParaRP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2400" dirty="0">
              <a:ea typeface="ＭＳ Ｐゴシック" charset="-128"/>
            </a:endParaRP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400" dirty="0">
                <a:ea typeface="ＭＳ Ｐゴシック" charset="-128"/>
              </a:rPr>
              <a:t>E o peso?</a:t>
            </a:r>
          </a:p>
        </p:txBody>
      </p:sp>
      <p:graphicFrame>
        <p:nvGraphicFramePr>
          <p:cNvPr id="25630" name="Group 30">
            <a:extLst>
              <a:ext uri="{FF2B5EF4-FFF2-40B4-BE49-F238E27FC236}">
                <a16:creationId xmlns:a16="http://schemas.microsoft.com/office/drawing/2014/main" xmlns="" id="{5802CA8B-B7CF-44A9-A20F-08A1EB3B80BB}"/>
              </a:ext>
            </a:extLst>
          </p:cNvPr>
          <p:cNvGraphicFramePr>
            <a:graphicFrameLocks noGrp="1"/>
          </p:cNvGraphicFramePr>
          <p:nvPr/>
        </p:nvGraphicFramePr>
        <p:xfrm>
          <a:off x="1847850" y="2420938"/>
          <a:ext cx="8497888" cy="3416304"/>
        </p:xfrm>
        <a:graphic>
          <a:graphicData uri="http://schemas.openxmlformats.org/drawingml/2006/table">
            <a:tbl>
              <a:tblPr/>
              <a:tblGrid>
                <a:gridCol w="3019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8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7038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Nível</a:t>
                      </a:r>
                    </a:p>
                  </a:txBody>
                  <a:tcPr marT="45699" marB="4569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Gasto energético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kcal.min</a:t>
                      </a:r>
                      <a:r>
                        <a:rPr kumimoji="0" lang="pt-BR" altLang="x-none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-1</a:t>
                      </a:r>
                      <a:endParaRPr kumimoji="0" lang="pt-BR" altLang="x-non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Homens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Mulheres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Leve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2,0 – 4,9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1,3 – 3,4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Moderado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5,0 – 7,4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3,5 – 5,4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Intenso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7,5 – 9,9 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5,5 – 7,4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Muito intenso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10,0 – 12,4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7,5 – 9,4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Extremamente intenso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&gt; 12,5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66FFFF"/>
                        </a:buClr>
                        <a:buSzPct val="60000"/>
                        <a:buFont typeface="Wingdings" charset="2"/>
                        <a:defRPr sz="2000">
                          <a:solidFill>
                            <a:srgbClr val="66FFFF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hlink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&gt; 9,5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7201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DE8CFBCC-99DE-4CFB-9C01-35450E4B8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Determinação do ETE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BA54C94E-245C-4733-AD7B-8FCEC1AF8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2925" y="1996056"/>
            <a:ext cx="7715250" cy="3916472"/>
          </a:xfrm>
        </p:spPr>
        <p:txBody>
          <a:bodyPr>
            <a:noAutofit/>
          </a:bodyPr>
          <a:lstStyle/>
          <a:p>
            <a:pPr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400" dirty="0">
                <a:ea typeface="ＭＳ Ｐゴシック" charset="-128"/>
              </a:rPr>
              <a:t>Estimado por meio fator de atividade:</a:t>
            </a:r>
          </a:p>
          <a:p>
            <a:pPr lvl="1">
              <a:buFont typeface="Wingdings 3" panose="05040102010807070707" pitchFamily="18" charset="2"/>
              <a:buChar char="´"/>
              <a:defRPr/>
            </a:pPr>
            <a:r>
              <a:rPr lang="pt-BR" altLang="x-none" sz="2200" dirty="0">
                <a:ea typeface="ＭＳ Ｐゴシック" charset="-128"/>
              </a:rPr>
              <a:t>Sono/repouso – 1x</a:t>
            </a:r>
          </a:p>
          <a:p>
            <a:pPr lvl="1">
              <a:buFont typeface="Wingdings 3" panose="05040102010807070707" pitchFamily="18" charset="2"/>
              <a:buChar char="´"/>
              <a:defRPr/>
            </a:pPr>
            <a:r>
              <a:rPr lang="pt-BR" altLang="x-none" sz="2200" dirty="0">
                <a:ea typeface="ＭＳ Ｐゴシック" charset="-128"/>
              </a:rPr>
              <a:t>Muito leve – 1,5x</a:t>
            </a:r>
          </a:p>
          <a:p>
            <a:pPr lvl="1">
              <a:buFont typeface="Wingdings 3" panose="05040102010807070707" pitchFamily="18" charset="2"/>
              <a:buChar char="´"/>
              <a:defRPr/>
            </a:pPr>
            <a:r>
              <a:rPr lang="pt-BR" altLang="x-none" sz="2200" dirty="0">
                <a:ea typeface="ＭＳ Ｐゴシック" charset="-128"/>
              </a:rPr>
              <a:t>Leve – 2,5x</a:t>
            </a:r>
          </a:p>
          <a:p>
            <a:pPr lvl="1">
              <a:buFont typeface="Wingdings 3" panose="05040102010807070707" pitchFamily="18" charset="2"/>
              <a:buChar char="´"/>
              <a:defRPr/>
            </a:pPr>
            <a:r>
              <a:rPr lang="pt-BR" altLang="x-none" sz="2200" dirty="0">
                <a:ea typeface="ＭＳ Ｐゴシック" charset="-128"/>
              </a:rPr>
              <a:t>Moderada – 5x</a:t>
            </a:r>
          </a:p>
          <a:p>
            <a:pPr lvl="1">
              <a:buFont typeface="Wingdings 3" panose="05040102010807070707" pitchFamily="18" charset="2"/>
              <a:buChar char="´"/>
              <a:defRPr/>
            </a:pPr>
            <a:r>
              <a:rPr lang="pt-BR" altLang="x-none" sz="2200" dirty="0">
                <a:ea typeface="ＭＳ Ｐゴシック" charset="-128"/>
              </a:rPr>
              <a:t>Pesada – 7x</a:t>
            </a:r>
          </a:p>
          <a:p>
            <a:pPr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400" dirty="0">
                <a:ea typeface="ＭＳ Ｐゴシック" charset="-128"/>
              </a:rPr>
              <a:t>∑ = 24h</a:t>
            </a:r>
          </a:p>
          <a:p>
            <a:pPr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400" dirty="0">
                <a:ea typeface="ＭＳ Ｐゴシック" charset="-128"/>
              </a:rPr>
              <a:t>Objetivos – 7.700Kcal/kg ao longo do mês</a:t>
            </a:r>
          </a:p>
          <a:p>
            <a:pPr lvl="1">
              <a:buFont typeface="Wingdings 3" panose="05040102010807070707" pitchFamily="18" charset="2"/>
              <a:buChar char="´"/>
              <a:defRPr/>
            </a:pPr>
            <a:endParaRPr lang="pt-BR" altLang="x-none" sz="2200" dirty="0">
              <a:ea typeface="ＭＳ Ｐゴシック" charset="-128"/>
            </a:endParaRPr>
          </a:p>
          <a:p>
            <a:pPr lvl="1">
              <a:buFont typeface="Wingdings 3" panose="05040102010807070707" pitchFamily="18" charset="2"/>
              <a:buChar char="´"/>
              <a:defRPr/>
            </a:pPr>
            <a:endParaRPr lang="pt-BR" altLang="x-none" sz="2200" dirty="0">
              <a:ea typeface="ＭＳ Ｐゴシック" charset="-128"/>
            </a:endParaRP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2400" dirty="0">
              <a:ea typeface="ＭＳ Ｐゴシック" charset="-128"/>
            </a:endParaRP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2400" dirty="0">
              <a:ea typeface="ＭＳ Ｐゴシック" charset="-128"/>
            </a:endParaRP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2400" dirty="0">
              <a:ea typeface="ＭＳ Ｐゴシック" charset="-128"/>
            </a:endParaRP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2400" dirty="0">
              <a:ea typeface="ＭＳ Ｐゴシック" charset="-128"/>
            </a:endParaRP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2400" dirty="0">
              <a:ea typeface="ＭＳ Ｐゴシック" charset="-128"/>
            </a:endParaRP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2400" dirty="0">
              <a:ea typeface="ＭＳ Ｐゴシック" charset="-128"/>
            </a:endParaRP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2400" dirty="0">
              <a:ea typeface="ＭＳ Ｐゴシック" charset="-128"/>
            </a:endParaRP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2400" dirty="0">
              <a:ea typeface="ＭＳ Ｐゴシック" charset="-128"/>
            </a:endParaRP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2400" dirty="0">
              <a:ea typeface="ＭＳ Ｐゴシック" charset="-128"/>
            </a:endParaRP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endParaRPr lang="pt-BR" altLang="x-none" sz="2400" dirty="0">
              <a:ea typeface="ＭＳ Ｐゴシック" charset="-128"/>
            </a:endParaRPr>
          </a:p>
          <a:p>
            <a:pPr lvl="3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400" dirty="0">
                <a:ea typeface="ＭＳ Ｐゴシック" charset="-128"/>
              </a:rPr>
              <a:t>E o peso?</a:t>
            </a:r>
          </a:p>
        </p:txBody>
      </p:sp>
    </p:spTree>
    <p:extLst>
      <p:ext uri="{BB962C8B-B14F-4D97-AF65-F5344CB8AC3E}">
        <p14:creationId xmlns:p14="http://schemas.microsoft.com/office/powerpoint/2010/main" val="15638233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333EF1-AFAD-4BA3-9178-576C2E9F0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Água Duplamente Marcada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BD5DC16-5A4B-460D-B1AF-AC7F9C8BD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Padrão ouro na determinação do Gasto Energético Total (GET) e da composição corporal.</a:t>
            </a:r>
          </a:p>
          <a:p>
            <a:r>
              <a:rPr lang="pt-BR" dirty="0"/>
              <a:t>Método mais acurado de mensuração do gasto energético total em indivíduos fora de confinamento.</a:t>
            </a:r>
          </a:p>
          <a:p>
            <a:r>
              <a:rPr lang="pt-BR" dirty="0"/>
              <a:t>Em humanos, a precisão do método em calcular a produção de CO</a:t>
            </a:r>
            <a:r>
              <a:rPr lang="pt-BR" baseline="-25000" dirty="0"/>
              <a:t>2</a:t>
            </a:r>
            <a:r>
              <a:rPr lang="pt-BR" dirty="0"/>
              <a:t> varia entre 93% a 97%, dependendo das condições do experimento e do estado fisiológico do indivíduo.</a:t>
            </a:r>
          </a:p>
          <a:p>
            <a:r>
              <a:rPr lang="pt-BR" dirty="0"/>
              <a:t>Comparada com resultados obtidos por meio da calorimetria indireta, observa-se uma diferença de aproximadamente 2%.</a:t>
            </a:r>
          </a:p>
        </p:txBody>
      </p:sp>
    </p:spTree>
    <p:extLst>
      <p:ext uri="{BB962C8B-B14F-4D97-AF65-F5344CB8AC3E}">
        <p14:creationId xmlns:p14="http://schemas.microsoft.com/office/powerpoint/2010/main" val="10254890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AA11F442-5245-4F97-9428-E6419B36AB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x-none" dirty="0">
                <a:ea typeface="ＭＳ Ｐゴシック" charset="-128"/>
              </a:rPr>
              <a:t>Gasto energético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787001B2-66DD-4028-AD25-757EA3AA59A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400" dirty="0">
                <a:ea typeface="ＭＳ Ｐゴシック" charset="-128"/>
              </a:rPr>
              <a:t>Como medir?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Bom senso!</a:t>
            </a:r>
          </a:p>
          <a:p>
            <a:pPr lvl="1" eaLnBrk="1" hangingPunct="1">
              <a:buFont typeface="Wingdings 3" panose="05040102010807070707" pitchFamily="18" charset="2"/>
              <a:buChar char="´"/>
              <a:defRPr/>
            </a:pPr>
            <a:r>
              <a:rPr lang="pt-BR" altLang="x-none" sz="2000" dirty="0">
                <a:ea typeface="ＭＳ Ｐゴシック" charset="-128"/>
              </a:rPr>
              <a:t>Ferramenta disponível.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39E0F658-BB5B-4F86-A284-32911EB8E16F}"/>
              </a:ext>
            </a:extLst>
          </p:cNvPr>
          <p:cNvGrpSpPr/>
          <p:nvPr/>
        </p:nvGrpSpPr>
        <p:grpSpPr>
          <a:xfrm>
            <a:off x="5678227" y="1689379"/>
            <a:ext cx="5256213" cy="3048000"/>
            <a:chOff x="3432176" y="3260726"/>
            <a:chExt cx="5256213" cy="3048000"/>
          </a:xfrm>
        </p:grpSpPr>
        <p:sp>
          <p:nvSpPr>
            <p:cNvPr id="89092" name="AutoShape 4">
              <a:extLst>
                <a:ext uri="{FF2B5EF4-FFF2-40B4-BE49-F238E27FC236}">
                  <a16:creationId xmlns:a16="http://schemas.microsoft.com/office/drawing/2014/main" xmlns="" id="{42B173C0-12E1-4843-97FA-0A35CF0E6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3839" y="4629151"/>
              <a:ext cx="1584325" cy="790575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60000"/>
                <a:buFont typeface="Wingdings" panose="05000000000000000000" pitchFamily="2" charset="2"/>
                <a:buChar char="q"/>
                <a:defRPr sz="2400">
                  <a:solidFill>
                    <a:srgbClr val="66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v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 dirty="0"/>
            </a:p>
          </p:txBody>
        </p:sp>
        <p:sp>
          <p:nvSpPr>
            <p:cNvPr id="89093" name="Text Box 5">
              <a:extLst>
                <a:ext uri="{FF2B5EF4-FFF2-40B4-BE49-F238E27FC236}">
                  <a16:creationId xmlns:a16="http://schemas.microsoft.com/office/drawing/2014/main" xmlns="" id="{7C43084E-7F65-4308-A3EF-8B2D827DB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9514" y="5780089"/>
              <a:ext cx="4752975" cy="5286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60000"/>
                <a:buFont typeface="Wingdings" panose="05000000000000000000" pitchFamily="2" charset="2"/>
                <a:buChar char="q"/>
                <a:defRPr sz="2400">
                  <a:solidFill>
                    <a:srgbClr val="66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v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dirty="0"/>
                <a:t>Acompanhamento do atleta</a:t>
              </a:r>
            </a:p>
          </p:txBody>
        </p:sp>
        <p:sp>
          <p:nvSpPr>
            <p:cNvPr id="87045" name="Text Box 6">
              <a:extLst>
                <a:ext uri="{FF2B5EF4-FFF2-40B4-BE49-F238E27FC236}">
                  <a16:creationId xmlns:a16="http://schemas.microsoft.com/office/drawing/2014/main" xmlns="" id="{3CA5FE5F-08B1-4E85-AF6A-F34119CA2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2176" y="3260726"/>
              <a:ext cx="5256213" cy="9556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60000"/>
                <a:buFont typeface="Wingdings" panose="05000000000000000000" pitchFamily="2" charset="2"/>
                <a:buChar char="q"/>
                <a:defRPr sz="2400">
                  <a:solidFill>
                    <a:srgbClr val="66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v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dirty="0"/>
                <a:t>Determinação do gasto energético é o ponto de partida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011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Imagem relacionada">
            <a:extLst>
              <a:ext uri="{FF2B5EF4-FFF2-40B4-BE49-F238E27FC236}">
                <a16:creationId xmlns:a16="http://schemas.microsoft.com/office/drawing/2014/main" xmlns="" id="{FD3D008D-3144-4C2E-BE98-B1DE5EC9F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3"/>
          <a:stretch/>
        </p:blipFill>
        <p:spPr bwMode="auto">
          <a:xfrm>
            <a:off x="4991115" y="3530339"/>
            <a:ext cx="2753859" cy="26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esultado de imagem para pesagem hidrostática">
            <a:extLst>
              <a:ext uri="{FF2B5EF4-FFF2-40B4-BE49-F238E27FC236}">
                <a16:creationId xmlns:a16="http://schemas.microsoft.com/office/drawing/2014/main" xmlns="" id="{97B8A389-F192-43D6-9DC3-53D06FF75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177" y="3530339"/>
            <a:ext cx="3328246" cy="26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48420E-6B92-44C4-AE3F-5A029141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632" y="624109"/>
            <a:ext cx="2753858" cy="5614951"/>
          </a:xfrm>
        </p:spPr>
        <p:txBody>
          <a:bodyPr>
            <a:normAutofit/>
          </a:bodyPr>
          <a:lstStyle/>
          <a:p>
            <a:r>
              <a:rPr lang="pt-BR" sz="3200" dirty="0"/>
              <a:t>Pesagem Hidrostática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09C50C8-7E19-4D86-AF23-CA74EB675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016" y="624110"/>
            <a:ext cx="6804596" cy="2640297"/>
          </a:xfrm>
        </p:spPr>
        <p:txBody>
          <a:bodyPr>
            <a:normAutofit/>
          </a:bodyPr>
          <a:lstStyle/>
          <a:p>
            <a:r>
              <a:rPr lang="pt-BR" sz="2400" dirty="0"/>
              <a:t>Princípio de Arquimedes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627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pletismografia">
            <a:extLst>
              <a:ext uri="{FF2B5EF4-FFF2-40B4-BE49-F238E27FC236}">
                <a16:creationId xmlns:a16="http://schemas.microsoft.com/office/drawing/2014/main" xmlns="" id="{80260E8E-0858-42E0-9DE8-F7751A578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r="18426" b="2"/>
          <a:stretch/>
        </p:blipFill>
        <p:spPr bwMode="auto">
          <a:xfrm>
            <a:off x="6091916" y="645106"/>
            <a:ext cx="5451627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E3E454-7AB8-4AD2-A54E-47E468E1A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404247" cy="1280890"/>
          </a:xfrm>
        </p:spPr>
        <p:txBody>
          <a:bodyPr>
            <a:normAutofit/>
          </a:bodyPr>
          <a:lstStyle/>
          <a:p>
            <a:r>
              <a:rPr lang="pt-BR" sz="3200" dirty="0"/>
              <a:t>Pletismografia por Deslocamento de 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C6516A3-4229-49C5-8729-4D4ED1C6E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Mesmo Princípio</a:t>
            </a:r>
          </a:p>
          <a:p>
            <a:endParaRPr 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38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Imagem relacionada">
            <a:extLst>
              <a:ext uri="{FF2B5EF4-FFF2-40B4-BE49-F238E27FC236}">
                <a16:creationId xmlns:a16="http://schemas.microsoft.com/office/drawing/2014/main" xmlns="" id="{6FDE653A-E5C9-4A8E-98EE-21D86F75E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65" y="223461"/>
            <a:ext cx="5638238" cy="377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Resultado de imagem para dexa">
            <a:extLst>
              <a:ext uri="{FF2B5EF4-FFF2-40B4-BE49-F238E27FC236}">
                <a16:creationId xmlns:a16="http://schemas.microsoft.com/office/drawing/2014/main" xmlns="" id="{732861ED-2662-4869-9E7F-59C61DA8B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01" y="4060979"/>
            <a:ext cx="5644101" cy="253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EA7001-B65D-4220-86B3-FBD1C529B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pt-BR" sz="3200" dirty="0"/>
              <a:t>DEXA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B2267C4-0510-4FD4-A6DC-D633D02EB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endParaRPr lang="pt-B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5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Imagem relacionada">
            <a:extLst>
              <a:ext uri="{FF2B5EF4-FFF2-40B4-BE49-F238E27FC236}">
                <a16:creationId xmlns:a16="http://schemas.microsoft.com/office/drawing/2014/main" xmlns="" id="{046605E9-046B-40F9-8EB3-2CB808BD7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1" r="26328" b="-1"/>
          <a:stretch/>
        </p:blipFill>
        <p:spPr bwMode="auto">
          <a:xfrm>
            <a:off x="6524625" y="176212"/>
            <a:ext cx="1760496" cy="352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Resultado de imagem para bioimpedância">
            <a:extLst>
              <a:ext uri="{FF2B5EF4-FFF2-40B4-BE49-F238E27FC236}">
                <a16:creationId xmlns:a16="http://schemas.microsoft.com/office/drawing/2014/main" xmlns="" id="{07A288FB-D139-42F9-A4D7-14F00D8E7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 t="9501" r="5" b="5"/>
          <a:stretch/>
        </p:blipFill>
        <p:spPr bwMode="auto">
          <a:xfrm>
            <a:off x="8457130" y="623058"/>
            <a:ext cx="3201469" cy="2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9491AF-194F-488B-A543-5D504661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pt-BR" sz="3200" dirty="0"/>
              <a:t>Bioimpedancia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8238053-EF59-454D-94C5-3A133390E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endParaRPr lang="pt-BR" sz="1600" dirty="0">
              <a:solidFill>
                <a:srgbClr val="000000"/>
              </a:solidFill>
            </a:endParaRPr>
          </a:p>
        </p:txBody>
      </p:sp>
      <p:pic>
        <p:nvPicPr>
          <p:cNvPr id="65544" name="Picture 8" descr="Resultado de imagem para bioimpedância">
            <a:extLst>
              <a:ext uri="{FF2B5EF4-FFF2-40B4-BE49-F238E27FC236}">
                <a16:creationId xmlns:a16="http://schemas.microsoft.com/office/drawing/2014/main" xmlns="" id="{C99558F3-67F5-4372-8E76-A86C5745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89" y="3771900"/>
            <a:ext cx="4594560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58397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550</TotalTime>
  <Words>1881</Words>
  <Application>Microsoft Macintosh PowerPoint</Application>
  <PresentationFormat>Widescreen</PresentationFormat>
  <Paragraphs>486</Paragraphs>
  <Slides>58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Century Gothic</vt:lpstr>
      <vt:lpstr>ＭＳ Ｐゴシック</vt:lpstr>
      <vt:lpstr>Times New Roman</vt:lpstr>
      <vt:lpstr>Wingdings 3</vt:lpstr>
      <vt:lpstr>Cacho</vt:lpstr>
      <vt:lpstr>Nutrição no Esporte Aula II: Avaliação da Composição Corporal Determinação do Gasto Energético </vt:lpstr>
      <vt:lpstr>Exercício X Esporte</vt:lpstr>
      <vt:lpstr>Avaliação do Atleta e do Paciente Atleta:</vt:lpstr>
      <vt:lpstr>Avaliação do Atleta e do Paciente Paciente:</vt:lpstr>
      <vt:lpstr>Avaliação do indivíduo</vt:lpstr>
      <vt:lpstr>Pesagem Hidrostática</vt:lpstr>
      <vt:lpstr>Pletismografia por Deslocamento de ar</vt:lpstr>
      <vt:lpstr>DEXA</vt:lpstr>
      <vt:lpstr>Bioimpedancia</vt:lpstr>
      <vt:lpstr>Dobras Cutâneas</vt:lpstr>
      <vt:lpstr>Avaliação do Atleta e do Paciente Atleta:</vt:lpstr>
      <vt:lpstr>Avaliação do Atleta e do Paciente:</vt:lpstr>
      <vt:lpstr>Circunferências:</vt:lpstr>
      <vt:lpstr>Circunferências:</vt:lpstr>
      <vt:lpstr>Circunferências:</vt:lpstr>
      <vt:lpstr>Circunferências:</vt:lpstr>
      <vt:lpstr>Circunferências:</vt:lpstr>
      <vt:lpstr>Dobras cutâneas:</vt:lpstr>
      <vt:lpstr>Dobras cutâneas:</vt:lpstr>
      <vt:lpstr>Dobras cutâneas:</vt:lpstr>
      <vt:lpstr>Dobras cutâneas:</vt:lpstr>
      <vt:lpstr>Dobras cutâneas:</vt:lpstr>
      <vt:lpstr>Dobras cutâneas:</vt:lpstr>
      <vt:lpstr>Dobras cutâneas:</vt:lpstr>
      <vt:lpstr>Dobras cutâneas:</vt:lpstr>
      <vt:lpstr>Dobras cutâneas:</vt:lpstr>
      <vt:lpstr>Densidade Corporal % de Gordura</vt:lpstr>
      <vt:lpstr>Gasto Energético</vt:lpstr>
      <vt:lpstr>Componentes do gasto energético</vt:lpstr>
      <vt:lpstr>Componentes do gasto energético</vt:lpstr>
      <vt:lpstr>Componentes do gasto energético</vt:lpstr>
      <vt:lpstr>Efeito térmico dos alimentos</vt:lpstr>
      <vt:lpstr>Determinação da TMR</vt:lpstr>
      <vt:lpstr>Determinação da TMR</vt:lpstr>
      <vt:lpstr>Determinação da TMR</vt:lpstr>
      <vt:lpstr>Determinação da TMR</vt:lpstr>
      <vt:lpstr>Determinação da TMR</vt:lpstr>
      <vt:lpstr>Determinação da TMR</vt:lpstr>
      <vt:lpstr>Determinação da TMR</vt:lpstr>
      <vt:lpstr>Determinação da TMR</vt:lpstr>
      <vt:lpstr>Efeito térmico do exercício</vt:lpstr>
      <vt:lpstr>Determinação do ETE</vt:lpstr>
      <vt:lpstr>Determinação do ETE</vt:lpstr>
      <vt:lpstr>Determinação do ETE</vt:lpstr>
      <vt:lpstr>Determinação do ETE</vt:lpstr>
      <vt:lpstr>Determinação do ETE</vt:lpstr>
      <vt:lpstr>Determinação do ETE</vt:lpstr>
      <vt:lpstr>Efeito térmico do exercício</vt:lpstr>
      <vt:lpstr>Efeito térmico do exercício</vt:lpstr>
      <vt:lpstr>Efeito térmico do exercício</vt:lpstr>
      <vt:lpstr>Efeito térmico do exercício</vt:lpstr>
      <vt:lpstr>Efeito térmico do exercício</vt:lpstr>
      <vt:lpstr>Efeito térmico do exercício</vt:lpstr>
      <vt:lpstr>Efeito térmico do exercício</vt:lpstr>
      <vt:lpstr>Determinação do ETE</vt:lpstr>
      <vt:lpstr>Determinação do ETE</vt:lpstr>
      <vt:lpstr>Água Duplamente Marcada</vt:lpstr>
      <vt:lpstr>Gasto energético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Juliano Rocha</dc:creator>
  <cp:lastModifiedBy>carla nonino</cp:lastModifiedBy>
  <cp:revision>43</cp:revision>
  <dcterms:created xsi:type="dcterms:W3CDTF">2018-03-01T09:58:33Z</dcterms:created>
  <dcterms:modified xsi:type="dcterms:W3CDTF">2018-03-14T14:01:00Z</dcterms:modified>
</cp:coreProperties>
</file>