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64" r:id="rId4"/>
    <p:sldId id="275" r:id="rId5"/>
    <p:sldId id="276" r:id="rId6"/>
    <p:sldId id="282" r:id="rId7"/>
    <p:sldId id="277" r:id="rId8"/>
    <p:sldId id="280" r:id="rId9"/>
    <p:sldId id="281" r:id="rId10"/>
    <p:sldId id="278" r:id="rId11"/>
    <p:sldId id="279" r:id="rId12"/>
    <p:sldId id="261" r:id="rId13"/>
    <p:sldId id="263" r:id="rId14"/>
    <p:sldId id="265" r:id="rId15"/>
    <p:sldId id="283" r:id="rId16"/>
    <p:sldId id="266" r:id="rId17"/>
    <p:sldId id="267" r:id="rId18"/>
    <p:sldId id="284" r:id="rId19"/>
    <p:sldId id="268" r:id="rId20"/>
    <p:sldId id="259" r:id="rId21"/>
    <p:sldId id="274" r:id="rId22"/>
    <p:sldId id="262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75FB-B917-4BDF-9E6D-A7694ECAD7AD}" type="datetimeFigureOut">
              <a:rPr lang="pt-BR" smtClean="0"/>
              <a:t>09/10/2013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ACADF-4EFC-42E5-BA67-9B2BAE5B4F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41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ACADF-4EFC-42E5-BA67-9B2BAE5B4FC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C9207F-9094-469D-98C7-D8A0BC8808D0}" type="datetimeFigureOut">
              <a:rPr lang="pt-BR" smtClean="0"/>
              <a:pPr/>
              <a:t>09/10/2013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452FF77-ACE7-435F-B74B-DAACBFBCDF7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Harvard x PEF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Eletrodinâmica - Resistores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5429264"/>
            <a:ext cx="389241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Daniela Beatriz Benites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Marcos Santos </a:t>
            </a:r>
            <a:r>
              <a:rPr lang="pt-BR" sz="2400" dirty="0" err="1" smtClean="0">
                <a:solidFill>
                  <a:schemeClr val="bg1"/>
                </a:solidFill>
              </a:rPr>
              <a:t>Bonaldi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Thiago Augusto Cardoso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pt-BR" b="1" dirty="0" smtClean="0"/>
              <a:t>Materiais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39952" y="1340768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Testes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8631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pt-BR" b="1" dirty="0" smtClean="0"/>
              <a:t>Materiais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8658286" cy="33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59259" y="2143116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Transparências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No Brasil</a:t>
            </a:r>
          </a:p>
          <a:p>
            <a:pPr>
              <a:buNone/>
            </a:pPr>
            <a:endParaRPr lang="pt-BR" b="1" dirty="0" smtClean="0"/>
          </a:p>
          <a:p>
            <a:pPr marL="0" indent="432000" algn="just">
              <a:buNone/>
            </a:pPr>
            <a:r>
              <a:rPr lang="pt-BR" dirty="0" smtClean="0"/>
              <a:t>Não foi aplicado. A tradução foi feita em Portugal.</a:t>
            </a:r>
          </a:p>
          <a:p>
            <a:pPr marL="0" indent="432000" algn="just">
              <a:buNone/>
            </a:pPr>
            <a:endParaRPr lang="pt-BR" dirty="0" smtClean="0"/>
          </a:p>
          <a:p>
            <a:pPr marL="0" indent="432000" algn="just">
              <a:buNone/>
            </a:pPr>
            <a:r>
              <a:rPr lang="pt-BR" dirty="0" smtClean="0"/>
              <a:t>Nos textos, as referencias são de que tanto PEF quanto FAI ignoram quase completamente a contribuição histórica para o ensino. Não levam em conta as implicações sociais e culturais da ciência.</a:t>
            </a:r>
          </a:p>
          <a:p>
            <a:pPr marL="0" indent="432000" algn="just">
              <a:buNone/>
            </a:pPr>
            <a:r>
              <a:rPr lang="pt-BR" dirty="0" smtClean="0"/>
              <a:t>Mas no material do PEF de Eletricidade nota-se um esforço de contextualização e de historicidade através de resumos históricos e de leituras suplementares (</a:t>
            </a:r>
            <a:r>
              <a:rPr lang="pt-BR" dirty="0" err="1" smtClean="0"/>
              <a:t>Pelletron</a:t>
            </a:r>
            <a:r>
              <a:rPr lang="pt-BR" dirty="0" smtClean="0"/>
              <a:t>, Computadores,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foi</a:t>
            </a:r>
            <a:r>
              <a:rPr lang="en-US" b="1" dirty="0" smtClean="0"/>
              <a:t> </a:t>
            </a:r>
            <a:r>
              <a:rPr lang="en-US" b="1" dirty="0" err="1" smtClean="0"/>
              <a:t>criado</a:t>
            </a:r>
            <a:r>
              <a:rPr lang="en-US" b="1" dirty="0" smtClean="0"/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1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100" dirty="0" smtClean="0"/>
              <a:t>Um dos motivadores foi a insatisfação </a:t>
            </a:r>
            <a:r>
              <a:rPr lang="pt-BR" sz="3100" dirty="0"/>
              <a:t>da utilização do material do PSSC no </a:t>
            </a:r>
            <a:r>
              <a:rPr lang="pt-BR" sz="3100" dirty="0" smtClean="0"/>
              <a:t>Brasil.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100" dirty="0" err="1" smtClean="0"/>
              <a:t>Surgiu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</a:t>
            </a:r>
            <a:r>
              <a:rPr lang="en-US" sz="3100" dirty="0" err="1" smtClean="0"/>
              <a:t>meados</a:t>
            </a:r>
            <a:r>
              <a:rPr lang="en-US" sz="3100" dirty="0" smtClean="0"/>
              <a:t> de 72 </a:t>
            </a:r>
            <a:r>
              <a:rPr lang="en-US" sz="3100" dirty="0" err="1" smtClean="0"/>
              <a:t>visando</a:t>
            </a:r>
            <a:r>
              <a:rPr lang="en-US" sz="3100" dirty="0" smtClean="0"/>
              <a:t> </a:t>
            </a:r>
            <a:r>
              <a:rPr lang="en-US" sz="3100" dirty="0" err="1" smtClean="0"/>
              <a:t>proporcionar</a:t>
            </a:r>
            <a:r>
              <a:rPr lang="en-US" sz="3100" dirty="0" smtClean="0"/>
              <a:t> </a:t>
            </a:r>
            <a:r>
              <a:rPr lang="pt-BR" sz="3100" dirty="0" smtClean="0"/>
              <a:t>a </a:t>
            </a:r>
            <a:r>
              <a:rPr lang="pt-BR" sz="3100" dirty="0"/>
              <a:t>alunos e professores materiais didáticos de qualidade e </a:t>
            </a:r>
            <a:r>
              <a:rPr lang="pt-BR" sz="3100" dirty="0" smtClean="0"/>
              <a:t>adequados </a:t>
            </a:r>
            <a:r>
              <a:rPr lang="pt-BR" sz="3100" dirty="0"/>
              <a:t>à realidade </a:t>
            </a:r>
            <a:r>
              <a:rPr lang="pt-BR" sz="3100" dirty="0" smtClean="0"/>
              <a:t>brasileira.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de Ensino de Física - PEF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Retomando algumas </a:t>
            </a:r>
            <a:r>
              <a:rPr lang="pt-BR" b="1" dirty="0" smtClean="0"/>
              <a:t>características</a:t>
            </a:r>
            <a:endParaRPr lang="pt-BR" b="1" dirty="0" smtClean="0"/>
          </a:p>
          <a:p>
            <a:endParaRPr lang="pt-BR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Elaborado no IFUSP por uma equipe que incluiu professores universitários e secundários de Física, pesquisadores em Física, programadores visuais, redatores, fotógrafos, entre outros.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Criado a partir de convênios com  a FENAME (Fundação Nacional de Material Escolar) e o PREMEN (Programa de Expansão e Melhoria do Ensino).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</p:spTree>
    <p:extLst>
      <p:ext uri="{BB962C8B-B14F-4D97-AF65-F5344CB8AC3E}">
        <p14:creationId xmlns:p14="http://schemas.microsoft.com/office/powerpoint/2010/main" val="206057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Objetivos do curso</a:t>
            </a:r>
            <a:endParaRPr lang="pt-BR" b="1" dirty="0"/>
          </a:p>
          <a:p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916832"/>
            <a:ext cx="6696744" cy="41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899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Guia do </a:t>
            </a:r>
            <a:r>
              <a:rPr lang="pt-BR" b="1" dirty="0" smtClean="0"/>
              <a:t>professor</a:t>
            </a:r>
            <a:endParaRPr lang="pt-BR" b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Orientações </a:t>
            </a:r>
            <a:r>
              <a:rPr lang="pt-BR" dirty="0"/>
              <a:t>para a aplicação do PEF em função </a:t>
            </a:r>
            <a:r>
              <a:rPr lang="pt-BR" dirty="0" smtClean="0"/>
              <a:t>dos </a:t>
            </a:r>
            <a:r>
              <a:rPr lang="pt-BR" dirty="0"/>
              <a:t>tipos de salas de </a:t>
            </a:r>
            <a:r>
              <a:rPr lang="pt-BR" dirty="0" smtClean="0"/>
              <a:t>aulas disponíveis </a:t>
            </a:r>
            <a:r>
              <a:rPr lang="pt-BR" dirty="0"/>
              <a:t>nos </a:t>
            </a:r>
            <a:r>
              <a:rPr lang="pt-BR" dirty="0" smtClean="0"/>
              <a:t>colégios.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Revelava a importância da experimentação no Projeto.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Professor organizador: “professor atue principalmente como </a:t>
            </a:r>
            <a:r>
              <a:rPr lang="pt-BR" dirty="0" smtClean="0"/>
              <a:t>coordenador, organizador</a:t>
            </a:r>
            <a:r>
              <a:rPr lang="pt-BR" dirty="0"/>
              <a:t>, orientador, avaliador e muito pouco como expositor da matéria</a:t>
            </a:r>
            <a:r>
              <a:rPr lang="pt-BR" dirty="0" smtClean="0"/>
              <a:t>”. (GUIA, p.16)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</p:spTree>
    <p:extLst>
      <p:ext uri="{BB962C8B-B14F-4D97-AF65-F5344CB8AC3E}">
        <p14:creationId xmlns:p14="http://schemas.microsoft.com/office/powerpoint/2010/main" val="209733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Livro do aluno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Dividido em fascículos.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Linguagem  do texto simples e coloquial.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Autonomia do aluno tem lugar privilegiado no material.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Ênfase no trabalho experimental.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</p:spTree>
    <p:extLst>
      <p:ext uri="{BB962C8B-B14F-4D97-AF65-F5344CB8AC3E}">
        <p14:creationId xmlns:p14="http://schemas.microsoft.com/office/powerpoint/2010/main" val="30161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Versão final</a:t>
            </a:r>
            <a:r>
              <a:rPr lang="pt-BR" sz="2800" dirty="0"/>
              <a:t>: quatro conjunto de textos  e materiais experimentais (Mecânica 1 e 2, Eletricidade e Eletromagnetismo</a:t>
            </a:r>
            <a:r>
              <a:rPr lang="pt-BR" dirty="0"/>
              <a:t>).</a:t>
            </a:r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22" y="2780928"/>
            <a:ext cx="4320480" cy="36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29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pt-BR" b="1" dirty="0" smtClean="0"/>
              <a:t>Eletrodinâmica </a:t>
            </a:r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Projeto de Ensino de Física - PEF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57" y="1988840"/>
            <a:ext cx="1564871" cy="20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1557678" cy="207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614" y="3835679"/>
            <a:ext cx="1689302" cy="20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9" y="3861048"/>
            <a:ext cx="1872208" cy="22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2916" y="1957247"/>
            <a:ext cx="1398780" cy="20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72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1276448" cy="16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13013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13180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928934"/>
            <a:ext cx="13073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538245"/>
            <a:ext cx="1311113" cy="17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357430"/>
            <a:ext cx="1372555" cy="17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3071810"/>
            <a:ext cx="1430395" cy="190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714752"/>
            <a:ext cx="13987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4000504"/>
            <a:ext cx="13394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os Projetos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29167" t="9167" r="28125" b="4999"/>
          <a:stretch>
            <a:fillRect/>
          </a:stretch>
        </p:blipFill>
        <p:spPr bwMode="auto">
          <a:xfrm>
            <a:off x="5643570" y="1428736"/>
            <a:ext cx="2835901" cy="356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2786058"/>
            <a:ext cx="25228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en-US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34076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	HARVARD				PEF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Abordagem humanística			Abordagem técnica</a:t>
            </a:r>
          </a:p>
          <a:p>
            <a:r>
              <a:rPr lang="pt-BR" dirty="0" smtClean="0"/>
              <a:t>Conteúdo mais denso			Conteúdo mais direto</a:t>
            </a:r>
          </a:p>
          <a:p>
            <a:r>
              <a:rPr lang="pt-BR" dirty="0" smtClean="0"/>
              <a:t>Ênfase teórica				Ênfase experimental</a:t>
            </a:r>
          </a:p>
          <a:p>
            <a:r>
              <a:rPr lang="pt-BR" dirty="0" smtClean="0"/>
              <a:t>Kits de laboratório			Kits de laboratório</a:t>
            </a:r>
          </a:p>
          <a:p>
            <a:r>
              <a:rPr lang="pt-BR" dirty="0" smtClean="0"/>
              <a:t>Contextualizado				</a:t>
            </a:r>
            <a:r>
              <a:rPr lang="pt-BR" dirty="0" err="1" smtClean="0"/>
              <a:t>Contextualizado</a:t>
            </a:r>
            <a:endParaRPr lang="pt-BR" dirty="0" smtClean="0"/>
          </a:p>
          <a:p>
            <a:r>
              <a:rPr lang="pt-BR" dirty="0" smtClean="0"/>
              <a:t>Professor atuante			Professor como auxiliar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4747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err="1" smtClean="0"/>
              <a:t>Harvad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1" y="1857364"/>
            <a:ext cx="42862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/>
              <a:t>Capítulo 14 – Campos elétricos e magnéticos</a:t>
            </a:r>
            <a:endParaRPr lang="en-US" sz="1300" dirty="0" smtClean="0"/>
          </a:p>
          <a:p>
            <a:r>
              <a:rPr lang="pt-BR" sz="1300" dirty="0" smtClean="0"/>
              <a:t> </a:t>
            </a:r>
            <a:endParaRPr lang="en-US" sz="1300" dirty="0" smtClean="0"/>
          </a:p>
          <a:p>
            <a:r>
              <a:rPr lang="pt-BR" sz="1300" dirty="0" smtClean="0"/>
              <a:t>Introdução 31</a:t>
            </a:r>
            <a:endParaRPr lang="en-US" sz="1300" dirty="0" smtClean="0"/>
          </a:p>
          <a:p>
            <a:r>
              <a:rPr lang="pt-BR" sz="1300" dirty="0" smtClean="0"/>
              <a:t>As curiosas </a:t>
            </a:r>
            <a:r>
              <a:rPr lang="pt-BR" sz="1300" dirty="0" err="1" smtClean="0"/>
              <a:t>propried</a:t>
            </a:r>
            <a:r>
              <a:rPr lang="pt-BR" sz="1300" dirty="0" smtClean="0"/>
              <a:t>. da magnetita e do âmbar 31</a:t>
            </a:r>
            <a:endParaRPr lang="en-US" sz="1300" dirty="0" smtClean="0"/>
          </a:p>
          <a:p>
            <a:r>
              <a:rPr lang="pt-BR" sz="1300" dirty="0" smtClean="0"/>
              <a:t>Cargas elétricas e forças elétricas 35</a:t>
            </a:r>
            <a:endParaRPr lang="en-US" sz="1300" dirty="0" smtClean="0"/>
          </a:p>
          <a:p>
            <a:r>
              <a:rPr lang="pt-BR" sz="1300" dirty="0" smtClean="0"/>
              <a:t>Forças e campos 42</a:t>
            </a:r>
            <a:endParaRPr lang="en-US" sz="1300" dirty="0" smtClean="0"/>
          </a:p>
          <a:p>
            <a:r>
              <a:rPr lang="pt-BR" sz="1300" dirty="0" smtClean="0"/>
              <a:t>A carga elétrica de menor valor 48</a:t>
            </a:r>
            <a:endParaRPr lang="en-US" sz="1300" dirty="0" smtClean="0"/>
          </a:p>
          <a:p>
            <a:r>
              <a:rPr lang="pt-BR" sz="1300" dirty="0" smtClean="0"/>
              <a:t>Lei da conservação da carga elétrica 52</a:t>
            </a:r>
            <a:endParaRPr lang="en-US" sz="1300" dirty="0" smtClean="0"/>
          </a:p>
          <a:p>
            <a:r>
              <a:rPr lang="pt-BR" sz="1300" dirty="0" smtClean="0"/>
              <a:t>Correntes elétricas 54</a:t>
            </a:r>
            <a:endParaRPr lang="en-US" sz="1300" dirty="0" smtClean="0"/>
          </a:p>
          <a:p>
            <a:r>
              <a:rPr lang="pt-BR" sz="1300" dirty="0" smtClean="0"/>
              <a:t>Diferença de potencial elétrico  56</a:t>
            </a:r>
            <a:endParaRPr lang="en-US" sz="1300" dirty="0" smtClean="0"/>
          </a:p>
          <a:p>
            <a:r>
              <a:rPr lang="pt-BR" sz="1300" dirty="0" smtClean="0">
                <a:solidFill>
                  <a:srgbClr val="FF0000"/>
                </a:solidFill>
              </a:rPr>
              <a:t>DDP e de corrente elétrica 59 – Resistência</a:t>
            </a:r>
            <a:endParaRPr lang="en-US" sz="1300" dirty="0" smtClean="0">
              <a:solidFill>
                <a:srgbClr val="FF0000"/>
              </a:solidFill>
            </a:endParaRPr>
          </a:p>
          <a:p>
            <a:r>
              <a:rPr lang="pt-BR" sz="1300" dirty="0" smtClean="0">
                <a:solidFill>
                  <a:srgbClr val="FF0000"/>
                </a:solidFill>
              </a:rPr>
              <a:t>DDP e potência elétrica 60 – Potência</a:t>
            </a:r>
            <a:endParaRPr lang="en-US" sz="1300" dirty="0" smtClean="0">
              <a:solidFill>
                <a:srgbClr val="FF0000"/>
              </a:solidFill>
            </a:endParaRPr>
          </a:p>
          <a:p>
            <a:r>
              <a:rPr lang="pt-BR" sz="1300" dirty="0" smtClean="0"/>
              <a:t>Ação das correntes elétricas sobre ímãs 61</a:t>
            </a:r>
            <a:endParaRPr lang="en-US" sz="1300" dirty="0" smtClean="0"/>
          </a:p>
          <a:p>
            <a:r>
              <a:rPr lang="pt-BR" sz="1300" dirty="0" smtClean="0"/>
              <a:t>Ação mútua entre correntes elétricas 64</a:t>
            </a:r>
            <a:endParaRPr lang="en-US" sz="1300" dirty="0" smtClean="0"/>
          </a:p>
          <a:p>
            <a:r>
              <a:rPr lang="pt-BR" sz="1300" dirty="0" smtClean="0"/>
              <a:t>Campos magnéticos e cargas em movimento 65</a:t>
            </a:r>
            <a:endParaRPr lang="en-US" sz="1300" dirty="0" smtClean="0"/>
          </a:p>
          <a:p>
            <a:r>
              <a:rPr lang="pt-BR" sz="1300" dirty="0" smtClean="0"/>
              <a:t> </a:t>
            </a:r>
            <a:endParaRPr lang="en-US" sz="1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14876" y="1888704"/>
            <a:ext cx="42862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/>
              <a:t>Capítulo 15 – </a:t>
            </a:r>
            <a:r>
              <a:rPr lang="pt-BR" sz="1300" b="1" dirty="0" err="1" smtClean="0"/>
              <a:t>Faraday</a:t>
            </a:r>
            <a:r>
              <a:rPr lang="pt-BR" sz="1300" b="1" dirty="0" smtClean="0"/>
              <a:t> e a era da eletricidade</a:t>
            </a:r>
            <a:endParaRPr lang="en-US" sz="1300" dirty="0" smtClean="0"/>
          </a:p>
          <a:p>
            <a:r>
              <a:rPr lang="pt-BR" sz="1300" dirty="0" smtClean="0"/>
              <a:t> </a:t>
            </a:r>
            <a:endParaRPr lang="en-US" sz="1300" dirty="0" smtClean="0"/>
          </a:p>
          <a:p>
            <a:r>
              <a:rPr lang="pt-BR" sz="1300" dirty="0" smtClean="0"/>
              <a:t>Problema: levar energia de um local para outro 77</a:t>
            </a:r>
            <a:endParaRPr lang="en-US" sz="1300" dirty="0" smtClean="0"/>
          </a:p>
          <a:p>
            <a:r>
              <a:rPr lang="pt-BR" sz="1300" dirty="0" smtClean="0"/>
              <a:t>O primeiro motor elétrico de </a:t>
            </a:r>
            <a:r>
              <a:rPr lang="pt-BR" sz="1300" dirty="0" err="1" smtClean="0"/>
              <a:t>Faraday</a:t>
            </a:r>
            <a:r>
              <a:rPr lang="pt-BR" sz="1300" dirty="0" smtClean="0"/>
              <a:t> 78</a:t>
            </a:r>
            <a:endParaRPr lang="en-US" sz="1300" dirty="0" smtClean="0"/>
          </a:p>
          <a:p>
            <a:r>
              <a:rPr lang="pt-BR" sz="1300" dirty="0" smtClean="0"/>
              <a:t>A descoberta da indução eletromagnética 79</a:t>
            </a:r>
            <a:endParaRPr lang="en-US" sz="1300" dirty="0" smtClean="0"/>
          </a:p>
          <a:p>
            <a:r>
              <a:rPr lang="pt-BR" sz="1300" dirty="0" smtClean="0"/>
              <a:t>Eletricidade por campos magnéticos: o dínamo 84</a:t>
            </a:r>
            <a:endParaRPr lang="en-US" sz="1300" dirty="0" smtClean="0"/>
          </a:p>
          <a:p>
            <a:r>
              <a:rPr lang="pt-BR" sz="1300" dirty="0" smtClean="0"/>
              <a:t>O motor elétrico 86</a:t>
            </a:r>
            <a:endParaRPr lang="en-US" sz="1300" dirty="0" smtClean="0"/>
          </a:p>
          <a:p>
            <a:r>
              <a:rPr lang="pt-BR" sz="1300" dirty="0" smtClean="0">
                <a:solidFill>
                  <a:srgbClr val="FF0000"/>
                </a:solidFill>
              </a:rPr>
              <a:t>A lâmpada elétrica 89 – Aplicação de R e P</a:t>
            </a:r>
            <a:endParaRPr lang="en-US" sz="1300" dirty="0" smtClean="0">
              <a:solidFill>
                <a:srgbClr val="FF0000"/>
              </a:solidFill>
            </a:endParaRPr>
          </a:p>
          <a:p>
            <a:r>
              <a:rPr lang="pt-BR" sz="1300" dirty="0" smtClean="0"/>
              <a:t>Corrente alternada, contínua e a central elétrica das cataratas do Niágara 93</a:t>
            </a:r>
            <a:endParaRPr lang="en-US" sz="1300" dirty="0" smtClean="0"/>
          </a:p>
          <a:p>
            <a:r>
              <a:rPr lang="pt-BR" sz="1300" dirty="0" smtClean="0">
                <a:solidFill>
                  <a:srgbClr val="FF0000"/>
                </a:solidFill>
              </a:rPr>
              <a:t>A eletricidade e a sociedade 97</a:t>
            </a:r>
            <a:endParaRPr lang="en-US" sz="1300" dirty="0" smtClean="0">
              <a:solidFill>
                <a:srgbClr val="FF0000"/>
              </a:solidFill>
            </a:endParaRPr>
          </a:p>
          <a:p>
            <a:endParaRPr lang="en-US" sz="1300" dirty="0" smtClean="0"/>
          </a:p>
          <a:p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93610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en-US" sz="36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4813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129" y="3645024"/>
            <a:ext cx="5748013" cy="22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pt-BR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7934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688" y="3429000"/>
            <a:ext cx="5497710" cy="25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pt-BR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824536" cy="24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92080" y="908720"/>
            <a:ext cx="3851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sz="1600" dirty="0" smtClean="0"/>
              <a:t>“Termina aqui este primeiro curso de Eletricidade. Esperamos que você conheça agora os conceitos básicos deste campo da Física e suas aplicações...”</a:t>
            </a:r>
          </a:p>
          <a:p>
            <a:pPr indent="457200" algn="just"/>
            <a:endParaRPr lang="pt-BR" sz="1600" dirty="0" smtClean="0"/>
          </a:p>
          <a:p>
            <a:pPr indent="457200" algn="just"/>
            <a:r>
              <a:rPr lang="pt-BR" sz="1600" dirty="0" smtClean="0"/>
              <a:t>“Esperamos ainda que você seja capaz de utilizar estes conceitos para resolver alguns dos problemas que encontrará na vida.”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365104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dirty="0" smtClean="0"/>
              <a:t>“Esperamos, enfim, que você tenha gostado do curso, que ele tenha lhe ensinado algo sobre o mundo em que você vive e aguçado a sua curiosidade para conhecer mais.”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pt-BR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354960" y="4149080"/>
            <a:ext cx="4789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b="1" dirty="0" smtClean="0"/>
              <a:t>“</a:t>
            </a:r>
            <a:r>
              <a:rPr lang="pt-BR" dirty="0" smtClean="0"/>
              <a:t>Thomas Edison não foi o primeiro a inventar uma luz elétrica incandescente, nem descobriu nenhum princípio científico essencialmente novo. O que ele fez foi desenvolver uma lâmpada elétrica que podia ser utilizada em casa. Mais importante ainda, inventou um sistema de distribuição de eletricidade.”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Eletrodinâmica – Harvard x PEF</a:t>
            </a:r>
            <a:endParaRPr lang="pt-BR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118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23528" y="4149080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Guia do Multímetro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capítulo 6 o texto pede para que o aluno dê uma sugestão sobre um procedimento experimental para verificar a dependência da resistência de um pedaço de fio em relação à sua geometria.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Referências </a:t>
            </a:r>
            <a:r>
              <a:rPr lang="pt-BR" b="1" dirty="0" smtClean="0"/>
              <a:t>bibliográficas </a:t>
            </a:r>
          </a:p>
          <a:p>
            <a:pPr marL="109728" indent="0" algn="just">
              <a:buNone/>
            </a:pPr>
            <a:r>
              <a:rPr lang="pt-BR" sz="1800" dirty="0"/>
              <a:t>1- </a:t>
            </a:r>
            <a:r>
              <a:rPr lang="pt-BR" sz="1800" dirty="0" smtClean="0"/>
              <a:t>Garcia, </a:t>
            </a:r>
            <a:r>
              <a:rPr lang="pt-BR" sz="1800" dirty="0"/>
              <a:t>N. M. D; O</a:t>
            </a:r>
            <a:r>
              <a:rPr lang="pt-BR" sz="1800" dirty="0" smtClean="0"/>
              <a:t> projeto de ensino de Física (PEF): um modo brasileiro de ensinar Física  da década de 1970.</a:t>
            </a:r>
          </a:p>
          <a:p>
            <a:pPr marL="109728" indent="0" algn="just">
              <a:buNone/>
            </a:pPr>
            <a:r>
              <a:rPr lang="pt-BR" sz="1800" dirty="0" smtClean="0"/>
              <a:t>2- </a:t>
            </a:r>
            <a:r>
              <a:rPr lang="pt-BR" sz="1800" dirty="0"/>
              <a:t>Guia do Professor</a:t>
            </a:r>
            <a:r>
              <a:rPr lang="pt-BR" sz="1800" b="1" dirty="0"/>
              <a:t>. </a:t>
            </a:r>
            <a:r>
              <a:rPr lang="pt-BR" sz="1800" dirty="0"/>
              <a:t>Projeto de Ensino de Física. Rio de Janeiro, </a:t>
            </a:r>
            <a:r>
              <a:rPr lang="pt-BR" sz="1800" dirty="0" err="1"/>
              <a:t>Fename</a:t>
            </a:r>
            <a:r>
              <a:rPr lang="pt-BR" sz="1800" dirty="0"/>
              <a:t>, 1980</a:t>
            </a:r>
            <a:r>
              <a:rPr lang="pt-BR" sz="1800" dirty="0" smtClean="0"/>
              <a:t>.</a:t>
            </a:r>
          </a:p>
          <a:p>
            <a:pPr marL="109728" indent="0" algn="just">
              <a:buNone/>
            </a:pPr>
            <a:r>
              <a:rPr lang="pt-BR" sz="1800" b="1" dirty="0" smtClean="0"/>
              <a:t>3- </a:t>
            </a:r>
            <a:r>
              <a:rPr lang="pt-BR" sz="1800" dirty="0" smtClean="0"/>
              <a:t>Pena, F.L; </a:t>
            </a:r>
            <a:r>
              <a:rPr lang="pt-BR" sz="1800" dirty="0"/>
              <a:t>Sobre a presença do Projeto </a:t>
            </a:r>
            <a:r>
              <a:rPr lang="pt-BR" sz="1800" i="1" dirty="0" smtClean="0"/>
              <a:t>Harvard</a:t>
            </a:r>
            <a:r>
              <a:rPr lang="pt-BR" sz="1800" baseline="30000" dirty="0"/>
              <a:t> </a:t>
            </a:r>
            <a:r>
              <a:rPr lang="pt-BR" sz="1800" dirty="0" smtClean="0"/>
              <a:t>no </a:t>
            </a:r>
            <a:r>
              <a:rPr lang="pt-BR" sz="1800" dirty="0"/>
              <a:t>sistema educacional </a:t>
            </a:r>
            <a:r>
              <a:rPr lang="pt-BR" sz="1800" dirty="0" smtClean="0"/>
              <a:t>brasileiro.</a:t>
            </a:r>
          </a:p>
          <a:p>
            <a:pPr marL="109728" indent="0" algn="just">
              <a:buNone/>
            </a:pPr>
            <a:r>
              <a:rPr lang="pt-BR" sz="1800" dirty="0" smtClean="0"/>
              <a:t>4- </a:t>
            </a:r>
            <a:r>
              <a:rPr lang="pt-BR" sz="1800" dirty="0" err="1" smtClean="0"/>
              <a:t>Holton</a:t>
            </a:r>
            <a:r>
              <a:rPr lang="pt-BR" sz="1800" dirty="0" smtClean="0"/>
              <a:t>, G; Harvard Project </a:t>
            </a:r>
            <a:r>
              <a:rPr lang="pt-BR" sz="1800" dirty="0" err="1" smtClean="0"/>
              <a:t>Physics</a:t>
            </a:r>
            <a:r>
              <a:rPr lang="pt-BR" sz="1800" dirty="0" smtClean="0"/>
              <a:t> - A </a:t>
            </a:r>
            <a:r>
              <a:rPr lang="pt-BR" sz="1800" dirty="0" err="1" smtClean="0"/>
              <a:t>Report</a:t>
            </a:r>
            <a:r>
              <a:rPr lang="pt-BR" sz="1800" dirty="0" smtClean="0"/>
              <a:t> </a:t>
            </a:r>
            <a:r>
              <a:rPr lang="pt-BR" sz="1800" dirty="0" err="1" smtClean="0"/>
              <a:t>on</a:t>
            </a:r>
            <a:r>
              <a:rPr lang="pt-BR" sz="1800" dirty="0" smtClean="0"/>
              <a:t> its </a:t>
            </a:r>
            <a:r>
              <a:rPr lang="pt-BR" sz="1800" dirty="0" err="1" smtClean="0"/>
              <a:t>aims</a:t>
            </a:r>
            <a:r>
              <a:rPr lang="pt-BR" sz="1800" dirty="0" smtClean="0"/>
              <a:t>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current</a:t>
            </a:r>
            <a:r>
              <a:rPr lang="pt-BR" sz="1800" dirty="0" smtClean="0"/>
              <a:t> status</a:t>
            </a:r>
            <a:endParaRPr lang="pt-BR" sz="1800" dirty="0"/>
          </a:p>
          <a:p>
            <a:pPr marL="109728" indent="0">
              <a:buNone/>
            </a:pP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Harvard x PEF </a:t>
            </a:r>
          </a:p>
        </p:txBody>
      </p:sp>
    </p:spTree>
    <p:extLst>
      <p:ext uri="{BB962C8B-B14F-4D97-AF65-F5344CB8AC3E}">
        <p14:creationId xmlns:p14="http://schemas.microsoft.com/office/powerpoint/2010/main" val="19310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32000" algn="just">
              <a:buNone/>
            </a:pPr>
            <a:r>
              <a:rPr lang="pt-BR" dirty="0" smtClean="0"/>
              <a:t>“A ciência é uma aventura de toda a raça humana para aprender a viver e talvez a amar o universo em que se encontram. Ser parte dele é compreender, compreender a si mesmo, começar a sentir que há uma capacidade dentro do homem muito além do que ele sentia que tinha, de uma extensão infinita de possibilidades humanas. . .</a:t>
            </a:r>
          </a:p>
          <a:p>
            <a:pPr marL="0" indent="432000" algn="just">
              <a:buNone/>
            </a:pPr>
            <a:r>
              <a:rPr lang="pt-BR" dirty="0" smtClean="0"/>
              <a:t>Proponho que a ciência ser ensinada em qualquer nível, do mais baixo ao mais alto, de forma humanista. Deve ser ensinado com uma certa compreensão </a:t>
            </a:r>
            <a:r>
              <a:rPr lang="pt-BR" b="1" dirty="0" smtClean="0"/>
              <a:t>histórica</a:t>
            </a:r>
            <a:r>
              <a:rPr lang="pt-BR" dirty="0" smtClean="0"/>
              <a:t>, com uma certa compreensão </a:t>
            </a:r>
            <a:r>
              <a:rPr lang="pt-BR" b="1" dirty="0" smtClean="0"/>
              <a:t>filosófica</a:t>
            </a:r>
            <a:r>
              <a:rPr lang="pt-BR" dirty="0" smtClean="0"/>
              <a:t>, com uma compreensão </a:t>
            </a:r>
            <a:r>
              <a:rPr lang="pt-BR" b="1" dirty="0" smtClean="0"/>
              <a:t>social</a:t>
            </a:r>
            <a:r>
              <a:rPr lang="pt-BR" dirty="0" smtClean="0"/>
              <a:t> e uma compreensão </a:t>
            </a:r>
            <a:r>
              <a:rPr lang="pt-BR" b="1" dirty="0" smtClean="0"/>
              <a:t>humana</a:t>
            </a:r>
            <a:r>
              <a:rPr lang="pt-BR" dirty="0" smtClean="0"/>
              <a:t> no sentido da biografia, a natureza das pessoas que fizeram esta construção, os triunfos, os testes, as tribulações.”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43570" y="5786454"/>
            <a:ext cx="2954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err="1" smtClean="0"/>
              <a:t>Isidor</a:t>
            </a:r>
            <a:r>
              <a:rPr lang="pt-BR" sz="2400" dirty="0" smtClean="0"/>
              <a:t> Isaac Rabi</a:t>
            </a:r>
          </a:p>
          <a:p>
            <a:pPr algn="r"/>
            <a:r>
              <a:rPr lang="pt-BR" dirty="0" smtClean="0"/>
              <a:t>Nobel de Física em 1944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Objetivos Principais</a:t>
            </a:r>
          </a:p>
          <a:p>
            <a:endParaRPr lang="pt-BR" b="1" dirty="0" smtClean="0"/>
          </a:p>
          <a:p>
            <a:pPr marL="624078" indent="-514350">
              <a:buFont typeface="+mj-lt"/>
              <a:buAutoNum type="arabicPeriod"/>
            </a:pPr>
            <a:r>
              <a:rPr lang="pt-BR" dirty="0" smtClean="0"/>
              <a:t>Criar um curso coerente e testado;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dirty="0" smtClean="0"/>
              <a:t>Travar o declínio no número de matrículas proporcional em física no ensino médio;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dirty="0" smtClean="0"/>
              <a:t>Prover aos professores todo o material necessário para o ensino da “boa física”;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dirty="0" smtClean="0"/>
              <a:t>Rever do princípio questões básicas como o papel do professor e as oportunidades abertas pelo desenvolvimento de tecnologia da educação.</a:t>
            </a:r>
          </a:p>
          <a:p>
            <a:pPr marL="624078" indent="-514350">
              <a:buFont typeface="+mj-lt"/>
              <a:buAutoNum type="arabicPeriod"/>
            </a:pPr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Ciência</a:t>
            </a:r>
          </a:p>
          <a:p>
            <a:endParaRPr lang="pt-BR" b="1" dirty="0" smtClean="0"/>
          </a:p>
          <a:p>
            <a:pPr marL="0" indent="432000" algn="just">
              <a:buNone/>
            </a:pPr>
            <a:r>
              <a:rPr lang="pt-BR" dirty="0" smtClean="0"/>
              <a:t>A Ciência no projeto Harvard é vista como uma herança cultural a que todos tem direito.</a:t>
            </a:r>
          </a:p>
          <a:p>
            <a:pPr marL="0" indent="432000" algn="just">
              <a:buNone/>
            </a:pPr>
            <a:endParaRPr lang="pt-BR" dirty="0" smtClean="0"/>
          </a:p>
          <a:p>
            <a:pPr marL="0" indent="432000" algn="just">
              <a:buNone/>
            </a:pPr>
            <a:r>
              <a:rPr lang="pt-BR" dirty="0" smtClean="0"/>
              <a:t>Estudos feitos mostram os aspectos positivos do uso de HFC nos cursos de ciências.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000241"/>
            <a:ext cx="8229600" cy="3786214"/>
          </a:xfrm>
        </p:spPr>
        <p:txBody>
          <a:bodyPr/>
          <a:lstStyle/>
          <a:p>
            <a:pPr marL="0" indent="432000" algn="just">
              <a:buNone/>
            </a:pPr>
            <a:r>
              <a:rPr lang="pt-BR" dirty="0" smtClean="0"/>
              <a:t>Enquanto que nos projetos anteriores – PSSC, </a:t>
            </a:r>
            <a:r>
              <a:rPr lang="pt-BR" dirty="0" err="1" smtClean="0"/>
              <a:t>Nuffield</a:t>
            </a:r>
            <a:r>
              <a:rPr lang="pt-BR" dirty="0" smtClean="0"/>
              <a:t> – os jovens eram vistos como “pequenos cientistas”, no Harvard, devido a sua abordagem, essa visão é substituída por uma na qual a ciência é humanizada e o jovem é convidado a entender como se dão os processos científicos e eventualmente passar a fazer parte deles.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Materiais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189164" cy="27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067" y="2795638"/>
            <a:ext cx="1967818" cy="27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232592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143116"/>
            <a:ext cx="3143272" cy="39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pt-BR" b="1" dirty="0" smtClean="0"/>
              <a:t>Materiais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03648" y="2348880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Textos</a:t>
            </a:r>
            <a:endParaRPr lang="en-US" sz="2000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2996952"/>
            <a:ext cx="3714744" cy="19345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5400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 textos a abordagem histórica é muito presente.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00174"/>
            <a:ext cx="50986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pt-BR" b="1" dirty="0" smtClean="0"/>
              <a:t>Materiais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Harvard de Física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35896" y="126876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Texto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5143536" cy="19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00372"/>
            <a:ext cx="5970167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5500726" cy="10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28" y="5000636"/>
            <a:ext cx="67151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1546</TotalTime>
  <Words>986</Words>
  <Application>Microsoft Office PowerPoint</Application>
  <PresentationFormat>Apresentação na tela (4:3)</PresentationFormat>
  <Paragraphs>143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Harvard x PEF </vt:lpstr>
      <vt:lpstr>Sobre os Projetos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Harvard de Física</vt:lpstr>
      <vt:lpstr>Projeto de Ensino de Física - PEF</vt:lpstr>
      <vt:lpstr>Projeto de Ensino de Física - PEF</vt:lpstr>
      <vt:lpstr>Projeto de Ensino de Física - PEF</vt:lpstr>
      <vt:lpstr>Projeto de Ensino de Física - PEF</vt:lpstr>
      <vt:lpstr>Projeto de Ensino de Física - PEF</vt:lpstr>
      <vt:lpstr>Projeto de Ensino de Física - PEF</vt:lpstr>
      <vt:lpstr>Projeto de Ensino de Física - PEF</vt:lpstr>
      <vt:lpstr>Eletrodinâmica – Harvard x PEF</vt:lpstr>
      <vt:lpstr>Projeto Harvard de Física</vt:lpstr>
      <vt:lpstr>Eletrodinâmica – Harvard x PEF</vt:lpstr>
      <vt:lpstr>Eletrodinâmica – Harvard x PEF</vt:lpstr>
      <vt:lpstr>Eletrodinâmica – Harvard x PEF</vt:lpstr>
      <vt:lpstr>Eletrodinâmica – Harvard x PEF</vt:lpstr>
      <vt:lpstr>Eletrodinâmica – Harvard x PEF</vt:lpstr>
      <vt:lpstr>Harvard x PEF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x PEF - Eletrodinâmica</dc:title>
  <dc:creator>Thiago</dc:creator>
  <cp:lastModifiedBy>Daniela Beatriz Benites</cp:lastModifiedBy>
  <cp:revision>86</cp:revision>
  <dcterms:created xsi:type="dcterms:W3CDTF">2013-10-04T18:40:27Z</dcterms:created>
  <dcterms:modified xsi:type="dcterms:W3CDTF">2013-10-09T19:01:45Z</dcterms:modified>
</cp:coreProperties>
</file>