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9" autoAdjust="0"/>
    <p:restoredTop sz="94660"/>
  </p:normalViewPr>
  <p:slideViewPr>
    <p:cSldViewPr snapToGrid="0">
      <p:cViewPr varScale="1">
        <p:scale>
          <a:sx n="49" d="100"/>
          <a:sy n="49" d="100"/>
        </p:scale>
        <p:origin x="42" y="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D95595E6-B6F5-467C-95C4-867BF4FE032F}" type="datetimeFigureOut">
              <a:rPr lang="pt-BR" smtClean="0"/>
              <a:t>25/03/2019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B7F3ED6-BAE1-4003-9FE7-C6E340B78A48}" type="slidenum">
              <a:rPr lang="pt-BR" smtClean="0"/>
              <a:t>‹nº›</a:t>
            </a:fld>
            <a:endParaRPr lang="pt-BR"/>
          </a:p>
        </p:txBody>
      </p:sp>
    </p:spTree>
    <p:extLst>
      <p:ext uri="{BB962C8B-B14F-4D97-AF65-F5344CB8AC3E}">
        <p14:creationId xmlns:p14="http://schemas.microsoft.com/office/powerpoint/2010/main" val="2390874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95595E6-B6F5-467C-95C4-867BF4FE032F}" type="datetimeFigureOut">
              <a:rPr lang="pt-BR" smtClean="0"/>
              <a:t>25/03/2019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B7F3ED6-BAE1-4003-9FE7-C6E340B78A48}" type="slidenum">
              <a:rPr lang="pt-BR" smtClean="0"/>
              <a:t>‹nº›</a:t>
            </a:fld>
            <a:endParaRPr lang="pt-BR"/>
          </a:p>
        </p:txBody>
      </p:sp>
    </p:spTree>
    <p:extLst>
      <p:ext uri="{BB962C8B-B14F-4D97-AF65-F5344CB8AC3E}">
        <p14:creationId xmlns:p14="http://schemas.microsoft.com/office/powerpoint/2010/main" val="640820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95595E6-B6F5-467C-95C4-867BF4FE032F}" type="datetimeFigureOut">
              <a:rPr lang="pt-BR" smtClean="0"/>
              <a:t>25/03/2019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B7F3ED6-BAE1-4003-9FE7-C6E340B78A48}" type="slidenum">
              <a:rPr lang="pt-BR" smtClean="0"/>
              <a:t>‹nº›</a:t>
            </a:fld>
            <a:endParaRPr lang="pt-BR"/>
          </a:p>
        </p:txBody>
      </p:sp>
    </p:spTree>
    <p:extLst>
      <p:ext uri="{BB962C8B-B14F-4D97-AF65-F5344CB8AC3E}">
        <p14:creationId xmlns:p14="http://schemas.microsoft.com/office/powerpoint/2010/main" val="3285145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95595E6-B6F5-467C-95C4-867BF4FE032F}" type="datetimeFigureOut">
              <a:rPr lang="pt-BR" smtClean="0"/>
              <a:t>25/03/2019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B7F3ED6-BAE1-4003-9FE7-C6E340B78A48}" type="slidenum">
              <a:rPr lang="pt-BR" smtClean="0"/>
              <a:t>‹nº›</a:t>
            </a:fld>
            <a:endParaRPr lang="pt-BR"/>
          </a:p>
        </p:txBody>
      </p:sp>
    </p:spTree>
    <p:extLst>
      <p:ext uri="{BB962C8B-B14F-4D97-AF65-F5344CB8AC3E}">
        <p14:creationId xmlns:p14="http://schemas.microsoft.com/office/powerpoint/2010/main" val="211453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Editar estilos de texto Mestre</a:t>
            </a:r>
          </a:p>
        </p:txBody>
      </p:sp>
      <p:sp>
        <p:nvSpPr>
          <p:cNvPr id="4" name="Espaço Reservado para Data 3"/>
          <p:cNvSpPr>
            <a:spLocks noGrp="1"/>
          </p:cNvSpPr>
          <p:nvPr>
            <p:ph type="dt" sz="half" idx="10"/>
          </p:nvPr>
        </p:nvSpPr>
        <p:spPr/>
        <p:txBody>
          <a:bodyPr/>
          <a:lstStyle/>
          <a:p>
            <a:fld id="{D95595E6-B6F5-467C-95C4-867BF4FE032F}" type="datetimeFigureOut">
              <a:rPr lang="pt-BR" smtClean="0"/>
              <a:t>25/03/2019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B7F3ED6-BAE1-4003-9FE7-C6E340B78A48}" type="slidenum">
              <a:rPr lang="pt-BR" smtClean="0"/>
              <a:t>‹nº›</a:t>
            </a:fld>
            <a:endParaRPr lang="pt-BR"/>
          </a:p>
        </p:txBody>
      </p:sp>
    </p:spTree>
    <p:extLst>
      <p:ext uri="{BB962C8B-B14F-4D97-AF65-F5344CB8AC3E}">
        <p14:creationId xmlns:p14="http://schemas.microsoft.com/office/powerpoint/2010/main" val="1370237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D95595E6-B6F5-467C-95C4-867BF4FE032F}" type="datetimeFigureOut">
              <a:rPr lang="pt-BR" smtClean="0"/>
              <a:t>25/03/2019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B7F3ED6-BAE1-4003-9FE7-C6E340B78A48}" type="slidenum">
              <a:rPr lang="pt-BR" smtClean="0"/>
              <a:t>‹nº›</a:t>
            </a:fld>
            <a:endParaRPr lang="pt-BR"/>
          </a:p>
        </p:txBody>
      </p:sp>
    </p:spTree>
    <p:extLst>
      <p:ext uri="{BB962C8B-B14F-4D97-AF65-F5344CB8AC3E}">
        <p14:creationId xmlns:p14="http://schemas.microsoft.com/office/powerpoint/2010/main" val="3781330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D95595E6-B6F5-467C-95C4-867BF4FE032F}" type="datetimeFigureOut">
              <a:rPr lang="pt-BR" smtClean="0"/>
              <a:t>25/03/2019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DB7F3ED6-BAE1-4003-9FE7-C6E340B78A48}" type="slidenum">
              <a:rPr lang="pt-BR" smtClean="0"/>
              <a:t>‹nº›</a:t>
            </a:fld>
            <a:endParaRPr lang="pt-BR"/>
          </a:p>
        </p:txBody>
      </p:sp>
    </p:spTree>
    <p:extLst>
      <p:ext uri="{BB962C8B-B14F-4D97-AF65-F5344CB8AC3E}">
        <p14:creationId xmlns:p14="http://schemas.microsoft.com/office/powerpoint/2010/main" val="3300077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D95595E6-B6F5-467C-95C4-867BF4FE032F}" type="datetimeFigureOut">
              <a:rPr lang="pt-BR" smtClean="0"/>
              <a:t>25/03/2019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DB7F3ED6-BAE1-4003-9FE7-C6E340B78A48}" type="slidenum">
              <a:rPr lang="pt-BR" smtClean="0"/>
              <a:t>‹nº›</a:t>
            </a:fld>
            <a:endParaRPr lang="pt-BR"/>
          </a:p>
        </p:txBody>
      </p:sp>
    </p:spTree>
    <p:extLst>
      <p:ext uri="{BB962C8B-B14F-4D97-AF65-F5344CB8AC3E}">
        <p14:creationId xmlns:p14="http://schemas.microsoft.com/office/powerpoint/2010/main" val="2313597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D95595E6-B6F5-467C-95C4-867BF4FE032F}" type="datetimeFigureOut">
              <a:rPr lang="pt-BR" smtClean="0"/>
              <a:t>25/03/2019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DB7F3ED6-BAE1-4003-9FE7-C6E340B78A48}" type="slidenum">
              <a:rPr lang="pt-BR" smtClean="0"/>
              <a:t>‹nº›</a:t>
            </a:fld>
            <a:endParaRPr lang="pt-BR"/>
          </a:p>
        </p:txBody>
      </p:sp>
    </p:spTree>
    <p:extLst>
      <p:ext uri="{BB962C8B-B14F-4D97-AF65-F5344CB8AC3E}">
        <p14:creationId xmlns:p14="http://schemas.microsoft.com/office/powerpoint/2010/main" val="120581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D95595E6-B6F5-467C-95C4-867BF4FE032F}" type="datetimeFigureOut">
              <a:rPr lang="pt-BR" smtClean="0"/>
              <a:t>25/03/2019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B7F3ED6-BAE1-4003-9FE7-C6E340B78A48}" type="slidenum">
              <a:rPr lang="pt-BR" smtClean="0"/>
              <a:t>‹nº›</a:t>
            </a:fld>
            <a:endParaRPr lang="pt-BR"/>
          </a:p>
        </p:txBody>
      </p:sp>
    </p:spTree>
    <p:extLst>
      <p:ext uri="{BB962C8B-B14F-4D97-AF65-F5344CB8AC3E}">
        <p14:creationId xmlns:p14="http://schemas.microsoft.com/office/powerpoint/2010/main" val="457417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D95595E6-B6F5-467C-95C4-867BF4FE032F}" type="datetimeFigureOut">
              <a:rPr lang="pt-BR" smtClean="0"/>
              <a:t>25/03/2019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B7F3ED6-BAE1-4003-9FE7-C6E340B78A48}" type="slidenum">
              <a:rPr lang="pt-BR" smtClean="0"/>
              <a:t>‹nº›</a:t>
            </a:fld>
            <a:endParaRPr lang="pt-BR"/>
          </a:p>
        </p:txBody>
      </p:sp>
    </p:spTree>
    <p:extLst>
      <p:ext uri="{BB962C8B-B14F-4D97-AF65-F5344CB8AC3E}">
        <p14:creationId xmlns:p14="http://schemas.microsoft.com/office/powerpoint/2010/main" val="2660692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5595E6-B6F5-467C-95C4-867BF4FE032F}" type="datetimeFigureOut">
              <a:rPr lang="pt-BR" smtClean="0"/>
              <a:t>25/03/2019</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7F3ED6-BAE1-4003-9FE7-C6E340B78A48}" type="slidenum">
              <a:rPr lang="pt-BR" smtClean="0"/>
              <a:t>‹nº›</a:t>
            </a:fld>
            <a:endParaRPr lang="pt-BR"/>
          </a:p>
        </p:txBody>
      </p:sp>
    </p:spTree>
    <p:extLst>
      <p:ext uri="{BB962C8B-B14F-4D97-AF65-F5344CB8AC3E}">
        <p14:creationId xmlns:p14="http://schemas.microsoft.com/office/powerpoint/2010/main" val="1784553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284051"/>
            <a:ext cx="9144000" cy="3159767"/>
          </a:xfrm>
        </p:spPr>
        <p:txBody>
          <a:bodyPr>
            <a:normAutofit fontScale="90000"/>
          </a:bodyPr>
          <a:lstStyle/>
          <a:p>
            <a:r>
              <a:rPr lang="pt-BR" dirty="0" smtClean="0"/>
              <a:t>Democracia, Intolerância Política e Direitos Humanos: uma visão reflexiva a partir da realidade brasileira contemporânea</a:t>
            </a:r>
            <a:endParaRPr lang="pt-BR" dirty="0"/>
          </a:p>
        </p:txBody>
      </p:sp>
      <p:sp>
        <p:nvSpPr>
          <p:cNvPr id="3" name="Subtítulo 2"/>
          <p:cNvSpPr>
            <a:spLocks noGrp="1"/>
          </p:cNvSpPr>
          <p:nvPr>
            <p:ph type="subTitle" idx="1"/>
          </p:nvPr>
        </p:nvSpPr>
        <p:spPr>
          <a:xfrm>
            <a:off x="1524000" y="4769357"/>
            <a:ext cx="9144000" cy="1655762"/>
          </a:xfrm>
        </p:spPr>
        <p:txBody>
          <a:bodyPr/>
          <a:lstStyle/>
          <a:p>
            <a:r>
              <a:rPr lang="pt-BR" dirty="0" smtClean="0"/>
              <a:t>Eduardo C. B. Bittar</a:t>
            </a:r>
            <a:endParaRPr lang="pt-BR" dirty="0"/>
          </a:p>
        </p:txBody>
      </p:sp>
    </p:spTree>
    <p:extLst>
      <p:ext uri="{BB962C8B-B14F-4D97-AF65-F5344CB8AC3E}">
        <p14:creationId xmlns:p14="http://schemas.microsoft.com/office/powerpoint/2010/main" val="2156495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Acredita-se, neste sentido, que a situação de crise global econômico-financeira (2008- 2017), bem como, a situação de crise político-social (2013-2017), estão intrinsecamente interligadas, devendo-se somar a estas últimas as revelações de escândalos de corrupção e malversação dos recursos do orçamento público, o que favorece um cenário de perda de credibilidade da democracia e de forte instabilidade política. </a:t>
            </a:r>
            <a:endParaRPr lang="pt-BR" dirty="0"/>
          </a:p>
        </p:txBody>
      </p:sp>
    </p:spTree>
    <p:extLst>
      <p:ext uri="{BB962C8B-B14F-4D97-AF65-F5344CB8AC3E}">
        <p14:creationId xmlns:p14="http://schemas.microsoft.com/office/powerpoint/2010/main" val="353809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dirty="0" smtClean="0"/>
              <a:t>Operar este diagnóstico na realidade brasileira é, a um só tempo, perceber que se a democracia resiste nas instituições, debilmente se afirma nas falas e visões mais cotidianas, onde se percebe a facilidade com que se abandona o padrão republicano, para caminhar em direção ao padrão autoritário.</a:t>
            </a:r>
          </a:p>
          <a:p>
            <a:r>
              <a:rPr lang="pt-BR" dirty="0" smtClean="0"/>
              <a:t>Fala-se, assim, também, de uma democracia do convívio e do cotidiano, de uma democracia consolidada na base da negociação ético-racional, do entendimento dialógico e colaborativo, bem como da construção de valores que tornem possível o lugar do que é comum, o que significa, em suma, um convívio pautado pelo respeito aos direitos humanos. </a:t>
            </a:r>
            <a:endParaRPr lang="pt-BR" dirty="0"/>
          </a:p>
        </p:txBody>
      </p:sp>
    </p:spTree>
    <p:extLst>
      <p:ext uri="{BB962C8B-B14F-4D97-AF65-F5344CB8AC3E}">
        <p14:creationId xmlns:p14="http://schemas.microsoft.com/office/powerpoint/2010/main" val="634589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Sabendo que, na realidade histórica brasileira, o passado pesa enormemente no presente, diante da escravidão, do genocídio indígena, das violências, dos déficits de políticas públicas, das desigualdades sociais, da ineficiência do Estado diante de diversas agendas do contemporâneo, e, portanto, diante dos legados de modernidade incompleta que se tem, a liberdade política, a consciência democrática e a cidadania são apostas estruturantes, sem as quais não há futuro possível, seja qual for o horizonte, nem na perspectiva da teoria e nem na perspectiva da prática.</a:t>
            </a:r>
            <a:endParaRPr lang="pt-BR" dirty="0"/>
          </a:p>
        </p:txBody>
      </p:sp>
    </p:spTree>
    <p:extLst>
      <p:ext uri="{BB962C8B-B14F-4D97-AF65-F5344CB8AC3E}">
        <p14:creationId xmlns:p14="http://schemas.microsoft.com/office/powerpoint/2010/main" val="1681176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Convívio democrático</a:t>
            </a:r>
            <a:endParaRPr lang="pt-BR" dirty="0"/>
          </a:p>
        </p:txBody>
      </p:sp>
      <p:sp>
        <p:nvSpPr>
          <p:cNvPr id="3" name="Espaço Reservado para Conteúdo 2"/>
          <p:cNvSpPr>
            <a:spLocks noGrp="1"/>
          </p:cNvSpPr>
          <p:nvPr>
            <p:ph idx="1"/>
          </p:nvPr>
        </p:nvSpPr>
        <p:spPr/>
        <p:txBody>
          <a:bodyPr/>
          <a:lstStyle/>
          <a:p>
            <a:r>
              <a:rPr lang="pt-BR" dirty="0" smtClean="0"/>
              <a:t>Contexto: </a:t>
            </a:r>
          </a:p>
          <a:p>
            <a:pPr marL="0" indent="0">
              <a:buNone/>
            </a:pPr>
            <a:r>
              <a:rPr lang="pt-BR" dirty="0" smtClean="0"/>
              <a:t>“fortes tensões políticas, sensação de ruptura do tecido social e descrença na legitimidade da classe política, das legendas partidárias e no papel da democracia”</a:t>
            </a:r>
          </a:p>
          <a:p>
            <a:pPr marL="0" indent="0">
              <a:buNone/>
            </a:pPr>
            <a:r>
              <a:rPr lang="pt-BR" dirty="0" smtClean="0"/>
              <a:t>Crise: modernização incompleta</a:t>
            </a:r>
          </a:p>
          <a:p>
            <a:pPr marL="0" indent="0">
              <a:buNone/>
            </a:pPr>
            <a:r>
              <a:rPr lang="pt-BR" dirty="0" smtClean="0"/>
              <a:t>Superação: Reavaliação do sentido da democracia</a:t>
            </a:r>
          </a:p>
          <a:p>
            <a:pPr marL="0" indent="0">
              <a:buNone/>
            </a:pPr>
            <a:r>
              <a:rPr lang="pt-BR" dirty="0" smtClean="0"/>
              <a:t>Agenda de trabalho: cultura da democracia e do respeito aos direitos humanos.</a:t>
            </a:r>
            <a:endParaRPr lang="pt-BR" dirty="0"/>
          </a:p>
        </p:txBody>
      </p:sp>
    </p:spTree>
    <p:extLst>
      <p:ext uri="{BB962C8B-B14F-4D97-AF65-F5344CB8AC3E}">
        <p14:creationId xmlns:p14="http://schemas.microsoft.com/office/powerpoint/2010/main" val="2968492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marL="0" indent="0">
              <a:buNone/>
            </a:pPr>
            <a:r>
              <a:rPr lang="pt-BR" dirty="0" smtClean="0"/>
              <a:t> “Aqui, passa a ficar claro o quanto o passado autoritário ainda se encontra entranhado no convívio social, bastando as crises se revelarem, para que venham à tona os padrões comportamentais autoritários e desafetos aos direitos humanos, deixando-se farto registro do quanto a tarefa da educação para a democracia e os direitos humanos tem desafios para adiante, considerados os rumos de um processo mais amplo de afirmação e consolidação da democracia brasileira”</a:t>
            </a:r>
            <a:endParaRPr lang="pt-BR" dirty="0"/>
          </a:p>
        </p:txBody>
      </p:sp>
    </p:spTree>
    <p:extLst>
      <p:ext uri="{BB962C8B-B14F-4D97-AF65-F5344CB8AC3E}">
        <p14:creationId xmlns:p14="http://schemas.microsoft.com/office/powerpoint/2010/main" val="3365201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Intolerância política e DH</a:t>
            </a:r>
            <a:endParaRPr lang="pt-BR" dirty="0"/>
          </a:p>
        </p:txBody>
      </p:sp>
      <p:sp>
        <p:nvSpPr>
          <p:cNvPr id="3" name="Espaço Reservado para Conteúdo 2"/>
          <p:cNvSpPr>
            <a:spLocks noGrp="1"/>
          </p:cNvSpPr>
          <p:nvPr>
            <p:ph idx="1"/>
          </p:nvPr>
        </p:nvSpPr>
        <p:spPr/>
        <p:txBody>
          <a:bodyPr>
            <a:normAutofit/>
          </a:bodyPr>
          <a:lstStyle/>
          <a:p>
            <a:r>
              <a:rPr lang="pt-BR" dirty="0" smtClean="0"/>
              <a:t>Modernidade e liberdade</a:t>
            </a:r>
          </a:p>
        </p:txBody>
      </p:sp>
    </p:spTree>
    <p:extLst>
      <p:ext uri="{BB962C8B-B14F-4D97-AF65-F5344CB8AC3E}">
        <p14:creationId xmlns:p14="http://schemas.microsoft.com/office/powerpoint/2010/main" val="2274053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838200" y="583661"/>
            <a:ext cx="10757170" cy="6274340"/>
          </a:xfrm>
        </p:spPr>
        <p:txBody>
          <a:bodyPr>
            <a:normAutofit lnSpcReduction="10000"/>
          </a:bodyPr>
          <a:lstStyle/>
          <a:p>
            <a:r>
              <a:rPr lang="pt-BR" dirty="0" smtClean="0"/>
              <a:t>a realidade contemporânea ainda vem profundamente marcada por: desemprego galopante; legitimidade política em baixos níveis; baixo desempenho da economia; manifestações populares e greves, a cada novo epicentro de crise política; atos de </a:t>
            </a:r>
            <a:r>
              <a:rPr lang="pt-BR" dirty="0" err="1" smtClean="0"/>
              <a:t>hate</a:t>
            </a:r>
            <a:r>
              <a:rPr lang="pt-BR" dirty="0" smtClean="0"/>
              <a:t> speech espalhados de forma viral nas redes sociais; violências pandêmicas; desigualdades </a:t>
            </a:r>
            <a:r>
              <a:rPr lang="pt-BR" dirty="0" err="1" smtClean="0"/>
              <a:t>sócio-econômicas</a:t>
            </a:r>
            <a:r>
              <a:rPr lang="pt-BR" dirty="0" smtClean="0"/>
              <a:t>; expressões da opinião pública autoritária entre cidadãos por razões políticas e ideológicas; tentativas legislativas de regressos nas pautas e agendas de direitos humanos, especialmente no campo dos direitos das crianças e dos adolescentes; processo de justiça de transição incompleto;11 degradação do diálogo político na esfera pública; forte pressão midiática sobre o governo; sensação generalizada de desgoverno; descrença generalizada na política e nas instituições democráticas. Todos estes são apenas indicadores concretos do quanto a crise econômico-financeira e a fragilidade da democracia vêm acompanhadas do destempero nas interações sociais, na falta de respeito à dignidade humana e aos mais basilares valores republicanos e de cidadania</a:t>
            </a:r>
          </a:p>
          <a:p>
            <a:endParaRPr lang="pt-BR" dirty="0"/>
          </a:p>
        </p:txBody>
      </p:sp>
    </p:spTree>
    <p:extLst>
      <p:ext uri="{BB962C8B-B14F-4D97-AF65-F5344CB8AC3E}">
        <p14:creationId xmlns:p14="http://schemas.microsoft.com/office/powerpoint/2010/main" val="1340899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Democracia</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democracia implica uma forma de ação e interação na esfera pública, ligada a um padrão de comportamento, que pode ou não se concretizar e, assim, se plasmar em instituições, valores, práticas, ações, trabalhos, projetos, resultados, concepções e visões de mundo.</a:t>
            </a:r>
          </a:p>
          <a:p>
            <a:r>
              <a:rPr lang="pt-BR" b="1" dirty="0" smtClean="0"/>
              <a:t>Democracia como forma de vida</a:t>
            </a:r>
          </a:p>
          <a:p>
            <a:r>
              <a:rPr lang="pt-BR" dirty="0" smtClean="0"/>
              <a:t>responsabilidade ético-democrática de estar-em-comum, e, por isso, o termo designa o modo de interação social voltado para a administração paritária do comum, e com o modo pelo qual os sujeitos se constroem identificados com o respeito-ao-outro e com o respeito-ao-que-é-comum</a:t>
            </a:r>
            <a:endParaRPr lang="pt-BR" b="1" dirty="0"/>
          </a:p>
        </p:txBody>
      </p:sp>
    </p:spTree>
    <p:extLst>
      <p:ext uri="{BB962C8B-B14F-4D97-AF65-F5344CB8AC3E}">
        <p14:creationId xmlns:p14="http://schemas.microsoft.com/office/powerpoint/2010/main" val="3085213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Democracia econômica</a:t>
            </a:r>
          </a:p>
          <a:p>
            <a:r>
              <a:rPr lang="pt-BR" dirty="0" smtClean="0"/>
              <a:t>Democracia política</a:t>
            </a:r>
          </a:p>
          <a:p>
            <a:r>
              <a:rPr lang="pt-BR" dirty="0" smtClean="0"/>
              <a:t>Democracia social</a:t>
            </a:r>
          </a:p>
          <a:p>
            <a:r>
              <a:rPr lang="pt-BR" dirty="0" smtClean="0"/>
              <a:t>Democracia cultural</a:t>
            </a:r>
          </a:p>
          <a:p>
            <a:r>
              <a:rPr lang="pt-BR" dirty="0" smtClean="0"/>
              <a:t>Democracia global</a:t>
            </a:r>
            <a:endParaRPr lang="pt-BR" dirty="0"/>
          </a:p>
        </p:txBody>
      </p:sp>
    </p:spTree>
    <p:extLst>
      <p:ext uri="{BB962C8B-B14F-4D97-AF65-F5344CB8AC3E}">
        <p14:creationId xmlns:p14="http://schemas.microsoft.com/office/powerpoint/2010/main" val="1734536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dirty="0" smtClean="0"/>
              <a:t>democracia e jogo aberto, democracia e redistribuição, democracia e reconhecimento, democracia e igualdade, democracia e diversidade, democracia e liberdade, democracia e justiça social, democracia e transparência, democracia e solidariedade, democracia e modernização social.</a:t>
            </a:r>
          </a:p>
          <a:p>
            <a:r>
              <a:rPr lang="pt-BR" dirty="0" smtClean="0"/>
              <a:t>Estas novas dimensões abertas para o campo de significação da democracia, na história do presente, acabam funcionando como novas fronteiras de significação, e acabam pesando como fatores que determinam a constituição de processos de socialização de alto nível, apontando horizontes normativos a serem acenados como perspectivas da ação social democrática</a:t>
            </a:r>
            <a:endParaRPr lang="pt-BR" dirty="0"/>
          </a:p>
        </p:txBody>
      </p:sp>
    </p:spTree>
    <p:extLst>
      <p:ext uri="{BB962C8B-B14F-4D97-AF65-F5344CB8AC3E}">
        <p14:creationId xmlns:p14="http://schemas.microsoft.com/office/powerpoint/2010/main" val="1061634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smtClean="0"/>
              <a:t>democracia significa uma forma de interação capaz de</a:t>
            </a:r>
          </a:p>
          <a:p>
            <a:r>
              <a:rPr lang="pt-BR" dirty="0" smtClean="0"/>
              <a:t> realizar justiça social</a:t>
            </a:r>
          </a:p>
          <a:p>
            <a:r>
              <a:rPr lang="pt-BR" dirty="0" smtClean="0"/>
              <a:t>aprimorar a forma de distribuição de recursos e oportunidades</a:t>
            </a:r>
          </a:p>
          <a:p>
            <a:r>
              <a:rPr lang="pt-BR" dirty="0" smtClean="0"/>
              <a:t> franquear espaços múltiplos de participação</a:t>
            </a:r>
          </a:p>
          <a:p>
            <a:r>
              <a:rPr lang="pt-BR" dirty="0" smtClean="0"/>
              <a:t>tornar transparentes as formas pelas quais os cidadãos são informados do que é relevante</a:t>
            </a:r>
          </a:p>
          <a:p>
            <a:r>
              <a:rPr lang="pt-BR" dirty="0" smtClean="0"/>
              <a:t>promover inclusão e diversidade na interação social</a:t>
            </a:r>
            <a:endParaRPr lang="pt-BR" dirty="0"/>
          </a:p>
        </p:txBody>
      </p:sp>
    </p:spTree>
    <p:extLst>
      <p:ext uri="{BB962C8B-B14F-4D97-AF65-F5344CB8AC3E}">
        <p14:creationId xmlns:p14="http://schemas.microsoft.com/office/powerpoint/2010/main" val="652867343"/>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872</Words>
  <Application>Microsoft Office PowerPoint</Application>
  <PresentationFormat>Widescreen</PresentationFormat>
  <Paragraphs>33</Paragraphs>
  <Slides>12</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12</vt:i4>
      </vt:variant>
    </vt:vector>
  </HeadingPairs>
  <TitlesOfParts>
    <vt:vector size="16" baseType="lpstr">
      <vt:lpstr>Arial</vt:lpstr>
      <vt:lpstr>Calibri</vt:lpstr>
      <vt:lpstr>Calibri Light</vt:lpstr>
      <vt:lpstr>Tema do Office</vt:lpstr>
      <vt:lpstr>Democracia, Intolerância Política e Direitos Humanos: uma visão reflexiva a partir da realidade brasileira contemporânea</vt:lpstr>
      <vt:lpstr>Convívio democrático</vt:lpstr>
      <vt:lpstr>Apresentação do PowerPoint</vt:lpstr>
      <vt:lpstr>Intolerância política e DH</vt:lpstr>
      <vt:lpstr>Apresentação do PowerPoint</vt:lpstr>
      <vt:lpstr>Democracia</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Democracia, Intolerância Política e Direitos Humanos: uma visão reflexiva a partir da realidade brasileira contemporânea</dc:title>
  <dc:creator>Mara Lago</dc:creator>
  <cp:lastModifiedBy>Mara Lago</cp:lastModifiedBy>
  <cp:revision>6</cp:revision>
  <dcterms:created xsi:type="dcterms:W3CDTF">2019-03-25T20:27:24Z</dcterms:created>
  <dcterms:modified xsi:type="dcterms:W3CDTF">2019-03-25T22:14:35Z</dcterms:modified>
</cp:coreProperties>
</file>