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4" r:id="rId2"/>
    <p:sldId id="399" r:id="rId3"/>
    <p:sldId id="309" r:id="rId4"/>
    <p:sldId id="360" r:id="rId5"/>
    <p:sldId id="378" r:id="rId6"/>
    <p:sldId id="408" r:id="rId7"/>
    <p:sldId id="379" r:id="rId8"/>
    <p:sldId id="354" r:id="rId9"/>
    <p:sldId id="389" r:id="rId10"/>
    <p:sldId id="392" r:id="rId11"/>
    <p:sldId id="395" r:id="rId12"/>
    <p:sldId id="279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9" autoAdjust="0"/>
    <p:restoredTop sz="89755" autoAdjust="0"/>
  </p:normalViewPr>
  <p:slideViewPr>
    <p:cSldViewPr>
      <p:cViewPr>
        <p:scale>
          <a:sx n="110" d="100"/>
          <a:sy n="110" d="100"/>
        </p:scale>
        <p:origin x="73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F679708-46C7-F646-9052-33E2A473638C}" type="datetimeFigureOut">
              <a:rPr lang="pt-BR"/>
              <a:pPr>
                <a:defRPr/>
              </a:pPr>
              <a:t>28/02/16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D1952D-1395-D94F-9A6A-AB1946EE818F}" type="slidenum">
              <a:rPr lang="pt-BR" altLang="es-BO"/>
              <a:pPr>
                <a:defRPr/>
              </a:pPr>
              <a:t>‹n.º›</a:t>
            </a:fld>
            <a:endParaRPr lang="pt-BR" altLang="es-BO"/>
          </a:p>
        </p:txBody>
      </p:sp>
    </p:spTree>
    <p:extLst>
      <p:ext uri="{BB962C8B-B14F-4D97-AF65-F5344CB8AC3E}">
        <p14:creationId xmlns:p14="http://schemas.microsoft.com/office/powerpoint/2010/main" val="167572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A8DEB3-448F-A046-836D-10DD9FE7DA97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5FF67C-394D-DE40-AAA6-9EFAE6DF335B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599228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es-BO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482AC213-765B-0E43-A970-94039636BCF1}" type="slidenum">
              <a:rPr lang="en-US" altLang="es-BO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s-BO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4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es-BO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02156B3-EB6F-5B40-928D-3FAAA4638E62}" type="slidenum">
              <a:rPr lang="en-US" altLang="es-BO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es-BO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033895-35E3-4640-B7B3-99A056140A68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ED5E29-DCFB-2544-A946-47ECF39EBFA5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9621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E143EE-9581-DD4F-99C2-4B2936FA036D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8AAFF-D618-1241-B03B-E1930F7F3FA2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18662328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5EA18C-6F18-2C42-9EB0-A3381F2793C7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E84711-7419-BC4B-B610-0BFDA9370EE4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177765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C078-C250-914C-AECD-FDD035D5D781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AB82-CF2B-DE46-BAB0-4AFFEC0C5078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120888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7FDA265C-997D-9D4D-BF49-FEF240DFB7F1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A3995554-0AC0-FF45-BC57-AAA542980A2C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9569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0AC67B2A-6D6C-754F-8391-911ED8CBC094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320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27C7B43-E9D8-4F4C-99A1-F229F9E199FF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A57611A8-CE1F-6D43-B44C-61C99C91B5CA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964765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8FA6F34-7CA0-3746-A47F-FF2720DCF980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794DF0DA-AA83-954B-B5D1-6FA77B0017A4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131657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B55-0009-B549-BEB9-3EE3855CD847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44D5-110A-014A-9D77-81620642203E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24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1BA1B8-9A5E-6C4D-9FCB-4C354F26CC5B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F06AB0-CA50-9C4B-840F-1E0EC6756954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69218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4D31-CE35-CD4C-9A33-323F85F8236A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BCCA-2D10-AA4C-81F3-E4F995370E6C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1375627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1A9E74-8CF5-FB4D-B720-60A0A4B8FB13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D89EF3-2734-6444-83E6-03ABC039E26B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69978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E881D8-0F5B-AB4A-9419-6F90122C90A8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49F214-C40B-9047-9D42-7E35F31256F7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126238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BO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034A41-59CC-3C4B-85FE-429C4DF8B9FB}" type="datetimeFigureOut">
              <a:rPr lang="en-US"/>
              <a:pPr>
                <a:defRPr/>
              </a:pPr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E2A8EC-9746-E64C-B87A-F1DCACF91F4B}" type="slidenum">
              <a:rPr lang="en-US" altLang="es-BO"/>
              <a:pPr>
                <a:defRPr/>
              </a:pPr>
              <a:t>‹n.º›</a:t>
            </a:fld>
            <a:endParaRPr lang="en-US" altLang="es-BO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BO"/>
              <a:t>Click to edit Master text styles</a:t>
            </a:r>
          </a:p>
          <a:p>
            <a:pPr lvl="1"/>
            <a:r>
              <a:rPr lang="en-US" altLang="es-BO"/>
              <a:t>Second level</a:t>
            </a:r>
          </a:p>
          <a:p>
            <a:pPr lvl="2"/>
            <a:r>
              <a:rPr lang="en-US" altLang="es-BO"/>
              <a:t>Third level</a:t>
            </a:r>
          </a:p>
          <a:p>
            <a:pPr lvl="3"/>
            <a:r>
              <a:rPr lang="en-US" altLang="es-BO"/>
              <a:t>Fourth level</a:t>
            </a:r>
          </a:p>
          <a:p>
            <a:pPr lvl="4"/>
            <a:r>
              <a:rPr lang="en-US" altLang="es-BO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Oval 2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416" name="TextBox 3"/>
          <p:cNvSpPr txBox="1">
            <a:spLocks noChangeArrowheads="1"/>
          </p:cNvSpPr>
          <p:nvPr/>
        </p:nvSpPr>
        <p:spPr bwMode="auto">
          <a:xfrm>
            <a:off x="1217613" y="1755775"/>
            <a:ext cx="121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BO" sz="15000" b="1">
                <a:solidFill>
                  <a:srgbClr val="0000FF"/>
                </a:solidFill>
                <a:latin typeface="Georgia" charset="0"/>
              </a:rPr>
              <a:t>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35424" y="2035018"/>
            <a:ext cx="5929064" cy="1970046"/>
          </a:xfrm>
          <a:ln w="38100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72000" rIns="0" bIns="72000" rtlCol="0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300" dirty="0" smtClean="0"/>
              <a:t>Revisão: </a:t>
            </a:r>
            <a:br>
              <a:rPr lang="pt-BR" sz="2300" dirty="0" smtClean="0"/>
            </a:br>
            <a:r>
              <a:rPr lang="en-US" sz="2400" dirty="0" err="1" smtClean="0">
                <a:solidFill>
                  <a:srgbClr val="FF0000"/>
                </a:solidFill>
                <a:cs typeface="Arial" pitchFamily="34" charset="0"/>
              </a:rPr>
              <a:t>Inibidores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 da ALS e </a:t>
            </a:r>
            <a:r>
              <a:rPr lang="en-US" sz="2400" dirty="0" err="1" smtClean="0">
                <a:solidFill>
                  <a:srgbClr val="FF0000"/>
                </a:solidFill>
                <a:cs typeface="Arial" pitchFamily="34" charset="0"/>
              </a:rPr>
              <a:t>Adjuvantes</a:t>
            </a:r>
            <a:endParaRPr lang="pt-BR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>
                <a:solidFill>
                  <a:srgbClr val="0000FF"/>
                </a:solidFill>
                <a:latin typeface="Arial" charset="0"/>
              </a:rPr>
              <a:t>9</a:t>
            </a: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smtClean="0">
                <a:latin typeface="Arial" charset="0"/>
              </a:rPr>
              <a:t>dos </a:t>
            </a:r>
            <a:r>
              <a:rPr lang="en-US" altLang="es-BO" sz="1800" b="1" dirty="0" err="1" smtClean="0">
                <a:latin typeface="Arial" charset="0"/>
              </a:rPr>
              <a:t>cátions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interfere </a:t>
            </a:r>
            <a:r>
              <a:rPr lang="en-US" altLang="es-BO" sz="1800" b="1" dirty="0" err="1" smtClean="0">
                <a:latin typeface="Arial" charset="0"/>
              </a:rPr>
              <a:t>na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eficácio</a:t>
            </a:r>
            <a:r>
              <a:rPr lang="en-US" altLang="es-BO" sz="1800" b="1" dirty="0" smtClean="0">
                <a:latin typeface="Arial" charset="0"/>
              </a:rPr>
              <a:t> do glyphosate </a:t>
            </a:r>
            <a:r>
              <a:rPr lang="en-US" altLang="es-BO" sz="1800" b="1" dirty="0" err="1" smtClean="0">
                <a:latin typeface="Arial" charset="0"/>
              </a:rPr>
              <a:t>quando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presente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pulverização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Ca</a:t>
            </a:r>
            <a:r>
              <a:rPr kumimoji="1" lang="en-US" altLang="es-BO" sz="1800" b="1" baseline="30000" dirty="0" smtClean="0">
                <a:latin typeface="Arial" charset="0"/>
              </a:rPr>
              <a:t>2+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Fe</a:t>
            </a:r>
            <a:r>
              <a:rPr kumimoji="1" lang="en-US" altLang="es-BO" sz="1800" b="1" baseline="30000" dirty="0" smtClean="0">
                <a:latin typeface="Arial" charset="0"/>
              </a:rPr>
              <a:t>3+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Na</a:t>
            </a:r>
            <a:r>
              <a:rPr kumimoji="1" lang="en-US" altLang="es-BO" sz="1800" b="1" baseline="30000" dirty="0" smtClean="0">
                <a:latin typeface="Arial" charset="0"/>
              </a:rPr>
              <a:t>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Mg</a:t>
            </a:r>
            <a:r>
              <a:rPr kumimoji="1" lang="en-US" altLang="es-BO" sz="1800" b="1" baseline="30000" dirty="0" smtClean="0">
                <a:latin typeface="Arial" charset="0"/>
              </a:rPr>
              <a:t>2+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Mn</a:t>
            </a:r>
            <a:r>
              <a:rPr kumimoji="1" lang="en-US" altLang="es-BO" sz="1800" b="1" baseline="30000" dirty="0" smtClean="0">
                <a:latin typeface="Arial" charset="0"/>
              </a:rPr>
              <a:t>3+</a:t>
            </a:r>
            <a:endParaRPr kumimoji="1"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90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10)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das </a:t>
            </a:r>
            <a:r>
              <a:rPr lang="en-US" altLang="es-BO" sz="1800" b="1" dirty="0" err="1" smtClean="0">
                <a:latin typeface="Arial" charset="0"/>
              </a:rPr>
              <a:t>alternativas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abaixo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função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Sulfato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Amônio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em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uma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pulverização</a:t>
            </a:r>
            <a:r>
              <a:rPr lang="en-US" altLang="es-BO" sz="1800" b="1" dirty="0" smtClean="0">
                <a:latin typeface="Arial" charset="0"/>
              </a:rPr>
              <a:t> com glyphosate?</a:t>
            </a:r>
            <a:endParaRPr lang="pt-BR" altLang="es-BO" sz="18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Adequação</a:t>
            </a:r>
            <a:r>
              <a:rPr kumimoji="1" lang="en-US" altLang="es-BO" sz="1800" b="1" dirty="0">
                <a:latin typeface="Arial" charset="0"/>
              </a:rPr>
              <a:t> do pH do </a:t>
            </a:r>
            <a:r>
              <a:rPr kumimoji="1" lang="en-US" altLang="es-BO" sz="1800" b="1" dirty="0" err="1" smtClean="0">
                <a:latin typeface="Arial" charset="0"/>
              </a:rPr>
              <a:t>apoplasto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o </a:t>
            </a:r>
            <a:r>
              <a:rPr kumimoji="1" lang="en-US" altLang="es-BO" sz="1800" b="1" dirty="0" err="1">
                <a:latin typeface="Arial" charset="0"/>
              </a:rPr>
              <a:t>antagonismo</a:t>
            </a:r>
            <a:r>
              <a:rPr kumimoji="1" lang="en-US" altLang="es-BO" sz="1800" b="1" dirty="0">
                <a:latin typeface="Arial" charset="0"/>
              </a:rPr>
              <a:t> do glyphosate com sais </a:t>
            </a:r>
            <a:r>
              <a:rPr kumimoji="1" lang="en-US" altLang="es-BO" sz="1800" b="1" dirty="0" err="1">
                <a:latin typeface="Arial" charset="0"/>
              </a:rPr>
              <a:t>prejudiciais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na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calda</a:t>
            </a:r>
            <a:r>
              <a:rPr kumimoji="1" lang="en-US" altLang="es-BO" sz="1800" b="1" dirty="0">
                <a:latin typeface="Arial" charset="0"/>
              </a:rPr>
              <a:t> de </a:t>
            </a:r>
            <a:r>
              <a:rPr kumimoji="1" lang="en-US" altLang="es-BO" sz="1800" b="1" dirty="0" err="1" smtClean="0">
                <a:latin typeface="Arial" charset="0"/>
              </a:rPr>
              <a:t>pulverização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Aumenta</a:t>
            </a:r>
            <a:r>
              <a:rPr kumimoji="1" lang="en-US" altLang="es-BO" sz="1800" b="1" dirty="0" smtClean="0">
                <a:latin typeface="Arial" charset="0"/>
              </a:rPr>
              <a:t> a </a:t>
            </a:r>
            <a:r>
              <a:rPr kumimoji="1" lang="en-US" altLang="es-BO" sz="1800" b="1" dirty="0" err="1" smtClean="0">
                <a:latin typeface="Arial" charset="0"/>
              </a:rPr>
              <a:t>translocação</a:t>
            </a:r>
            <a:r>
              <a:rPr kumimoji="1" lang="en-US" altLang="es-BO" sz="1800" b="1" dirty="0" smtClean="0">
                <a:latin typeface="Arial" charset="0"/>
              </a:rPr>
              <a:t> do glyphosate </a:t>
            </a:r>
            <a:r>
              <a:rPr kumimoji="1" lang="en-US" altLang="es-BO" sz="1800" b="1" dirty="0" err="1" smtClean="0">
                <a:latin typeface="Arial" charset="0"/>
              </a:rPr>
              <a:t>após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sua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absorção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a </a:t>
            </a:r>
            <a:r>
              <a:rPr kumimoji="1" lang="en-US" altLang="es-BO" sz="1800" b="1" dirty="0" err="1">
                <a:latin typeface="Arial" charset="0"/>
              </a:rPr>
              <a:t>precipitação</a:t>
            </a:r>
            <a:r>
              <a:rPr kumimoji="1" lang="en-US" altLang="es-BO" sz="1800" b="1" dirty="0">
                <a:latin typeface="Arial" charset="0"/>
              </a:rPr>
              <a:t> e </a:t>
            </a:r>
            <a:r>
              <a:rPr kumimoji="1" lang="en-US" altLang="es-BO" sz="1800" b="1" dirty="0" err="1">
                <a:latin typeface="Arial" charset="0"/>
              </a:rPr>
              <a:t>cristalização</a:t>
            </a:r>
            <a:r>
              <a:rPr kumimoji="1" lang="en-US" altLang="es-BO" sz="1800" b="1" dirty="0">
                <a:latin typeface="Arial" charset="0"/>
              </a:rPr>
              <a:t> do glyphosate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antagonismo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em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mistura</a:t>
            </a:r>
            <a:r>
              <a:rPr kumimoji="1" lang="en-US" altLang="es-BO" sz="1800" b="1" dirty="0">
                <a:latin typeface="Arial" charset="0"/>
              </a:rPr>
              <a:t> de herbicidas (</a:t>
            </a:r>
            <a:r>
              <a:rPr kumimoji="1" lang="en-US" altLang="es-BO" sz="1800" b="1" dirty="0" err="1">
                <a:latin typeface="Arial" charset="0"/>
              </a:rPr>
              <a:t>bentazon</a:t>
            </a:r>
            <a:r>
              <a:rPr kumimoji="1" lang="en-US" altLang="es-BO" sz="1800" b="1" dirty="0">
                <a:latin typeface="Arial" charset="0"/>
              </a:rPr>
              <a:t> + </a:t>
            </a:r>
            <a:r>
              <a:rPr kumimoji="1" lang="en-US" altLang="es-BO" sz="1800" b="1" dirty="0" err="1">
                <a:latin typeface="Arial" charset="0"/>
              </a:rPr>
              <a:t>sethoxydin</a:t>
            </a:r>
            <a:r>
              <a:rPr kumimoji="1" lang="en-US" altLang="es-BO" sz="1800" b="1" dirty="0">
                <a:latin typeface="Arial" charset="0"/>
              </a:rPr>
              <a:t>, </a:t>
            </a:r>
            <a:r>
              <a:rPr kumimoji="1" lang="en-US" altLang="es-BO" sz="1800" b="1" dirty="0" err="1">
                <a:latin typeface="Arial" charset="0"/>
              </a:rPr>
              <a:t>primisulfuron</a:t>
            </a:r>
            <a:r>
              <a:rPr kumimoji="1" lang="en-US" altLang="es-BO" sz="1800" b="1" dirty="0">
                <a:latin typeface="Arial" charset="0"/>
              </a:rPr>
              <a:t> + atrazine</a:t>
            </a:r>
            <a:r>
              <a:rPr kumimoji="1" lang="en-US" altLang="es-BO" sz="1800" b="1" dirty="0" smtClean="0">
                <a:latin typeface="Arial" charset="0"/>
              </a:rPr>
              <a:t>)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endParaRPr kumimoji="1" lang="en-US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35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Oval 2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1042988" y="2800350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BO" sz="2800" b="1"/>
              <a:t>correção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1992313"/>
            <a:ext cx="5867400" cy="19700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035424" y="2035018"/>
            <a:ext cx="5929064" cy="1970046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72000" rIns="0" bIns="720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300" dirty="0" smtClean="0"/>
              <a:t>Revisão: </a:t>
            </a:r>
            <a:br>
              <a:rPr lang="pt-BR" sz="2300" dirty="0" smtClean="0"/>
            </a:b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Arial" pitchFamily="34" charset="0"/>
              </a:rPr>
              <a:t>Inibidores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 da ALS e </a:t>
            </a:r>
            <a:r>
              <a:rPr lang="en-US" sz="2000" dirty="0" err="1">
                <a:solidFill>
                  <a:srgbClr val="FF0000"/>
                </a:solidFill>
                <a:cs typeface="Arial" pitchFamily="34" charset="0"/>
              </a:rPr>
              <a:t>Adjuvantes</a:t>
            </a:r>
            <a:endParaRPr lang="pt-BR" sz="23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50825" y="4048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1)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dos </a:t>
            </a:r>
            <a:r>
              <a:rPr lang="en-US" altLang="es-BO" sz="1800" b="1" dirty="0" err="1" smtClean="0">
                <a:latin typeface="Arial" charset="0"/>
              </a:rPr>
              <a:t>grupos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químicos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pertence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ao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mecanismo</a:t>
            </a:r>
            <a:r>
              <a:rPr lang="en-US" altLang="es-BO" sz="1800" b="1" dirty="0" smtClean="0">
                <a:latin typeface="Arial" charset="0"/>
              </a:rPr>
              <a:t> de ação </a:t>
            </a:r>
            <a:r>
              <a:rPr lang="en-US" altLang="es-BO" sz="1800" b="1" dirty="0" err="1" smtClean="0">
                <a:latin typeface="Arial" charset="0"/>
              </a:rPr>
              <a:t>inibidores</a:t>
            </a:r>
            <a:r>
              <a:rPr lang="en-US" altLang="es-BO" sz="1800" b="1" dirty="0" smtClean="0">
                <a:latin typeface="Arial" charset="0"/>
              </a:rPr>
              <a:t> da ALS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Imidazolinonas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Triazolopirimidinas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sulfoanilidas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Pirimidiloxitiobenzoatos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Sulfoniluréias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Ariloxifenoxipropionatos</a:t>
            </a:r>
            <a:endParaRPr kumimoji="1" lang="en-US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9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50825" y="4048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1)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dos </a:t>
            </a:r>
            <a:r>
              <a:rPr lang="en-US" altLang="es-BO" sz="1800" b="1" dirty="0" err="1" smtClean="0">
                <a:latin typeface="Arial" charset="0"/>
              </a:rPr>
              <a:t>grupos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químicos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pertence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ao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mecanismo</a:t>
            </a:r>
            <a:r>
              <a:rPr lang="en-US" altLang="es-BO" sz="1800" b="1" dirty="0" smtClean="0">
                <a:latin typeface="Arial" charset="0"/>
              </a:rPr>
              <a:t> de ação </a:t>
            </a:r>
            <a:r>
              <a:rPr lang="en-US" altLang="es-BO" sz="1800" b="1" dirty="0" err="1" smtClean="0">
                <a:latin typeface="Arial" charset="0"/>
              </a:rPr>
              <a:t>inibidores</a:t>
            </a:r>
            <a:r>
              <a:rPr lang="en-US" altLang="es-BO" sz="1800" b="1" dirty="0" smtClean="0">
                <a:latin typeface="Arial" charset="0"/>
              </a:rPr>
              <a:t> da ALS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Imidazolinonas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Triazolopirimidinas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sulfoanilidas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Pirimidiloxitiobenzoatos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Sulfoniluréias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Ariloxifenoxipropionatos</a:t>
            </a:r>
            <a:endParaRPr kumimoji="1" lang="en-US" altLang="es-BO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03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95288" y="476250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2)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dos </a:t>
            </a:r>
            <a:r>
              <a:rPr lang="en-US" altLang="es-BO" sz="1800" b="1" dirty="0" err="1" smtClean="0">
                <a:latin typeface="Arial" charset="0"/>
              </a:rPr>
              <a:t>sintomas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e </a:t>
            </a:r>
            <a:r>
              <a:rPr lang="en-US" altLang="es-BO" sz="1800" b="1" dirty="0" err="1" smtClean="0">
                <a:latin typeface="Arial" charset="0"/>
              </a:rPr>
              <a:t>resultante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uma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inibidor</a:t>
            </a:r>
            <a:r>
              <a:rPr lang="en-US" altLang="es-BO" sz="1800" b="1" dirty="0" smtClean="0">
                <a:latin typeface="Arial" charset="0"/>
              </a:rPr>
              <a:t> da ALS</a:t>
            </a:r>
            <a:r>
              <a:rPr lang="pt-BR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pic>
        <p:nvPicPr>
          <p:cNvPr id="4" name="Picture 9" descr="http://www.btny.purdue.edu/weedscience/inj/images/classic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854278" cy="2406431"/>
          </a:xfrm>
          <a:prstGeom prst="rect">
            <a:avLst/>
          </a:prstGeom>
          <a:ln w="38100"/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Retângulo 1"/>
          <p:cNvSpPr/>
          <p:nvPr/>
        </p:nvSpPr>
        <p:spPr>
          <a:xfrm flipH="1">
            <a:off x="627584" y="1340768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smtClean="0">
                <a:solidFill>
                  <a:srgbClr val="0000FF"/>
                </a:solidFill>
                <a:latin typeface="Arial" charset="0"/>
              </a:rPr>
              <a:t>a)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862" t="4640" r="9925" b="24399"/>
          <a:stretch/>
        </p:blipFill>
        <p:spPr>
          <a:xfrm>
            <a:off x="5105748" y="1327820"/>
            <a:ext cx="3600400" cy="225298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flipH="1">
            <a:off x="4647347" y="1327820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r="13844"/>
          <a:stretch/>
        </p:blipFill>
        <p:spPr>
          <a:xfrm>
            <a:off x="1314377" y="4020923"/>
            <a:ext cx="2871542" cy="22219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flipH="1">
            <a:off x="742024" y="4291061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>
                <a:solidFill>
                  <a:srgbClr val="0000FF"/>
                </a:solidFill>
                <a:latin typeface="Arial" charset="0"/>
              </a:rPr>
              <a:t>c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6770" r="7667" b="10934"/>
          <a:stretch/>
        </p:blipFill>
        <p:spPr>
          <a:xfrm>
            <a:off x="5080408" y="3781851"/>
            <a:ext cx="3625740" cy="246105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 flipH="1">
            <a:off x="4590472" y="4077547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93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95288" y="476250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2)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dos </a:t>
            </a:r>
            <a:r>
              <a:rPr lang="en-US" altLang="es-BO" sz="1800" b="1" dirty="0" err="1" smtClean="0">
                <a:latin typeface="Arial" charset="0"/>
              </a:rPr>
              <a:t>sintomas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e </a:t>
            </a:r>
            <a:r>
              <a:rPr lang="en-US" altLang="es-BO" sz="1800" b="1" dirty="0" err="1" smtClean="0">
                <a:latin typeface="Arial" charset="0"/>
              </a:rPr>
              <a:t>resultante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uma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inibidor</a:t>
            </a:r>
            <a:r>
              <a:rPr lang="en-US" altLang="es-BO" sz="1800" b="1" dirty="0" smtClean="0">
                <a:latin typeface="Arial" charset="0"/>
              </a:rPr>
              <a:t> da ALS</a:t>
            </a:r>
            <a:r>
              <a:rPr lang="pt-BR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pic>
        <p:nvPicPr>
          <p:cNvPr id="4" name="Picture 9" descr="http://www.btny.purdue.edu/weedscience/inj/images/classic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854278" cy="2406431"/>
          </a:xfrm>
          <a:prstGeom prst="rect">
            <a:avLst/>
          </a:prstGeom>
          <a:ln w="38100"/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Retângulo 1"/>
          <p:cNvSpPr/>
          <p:nvPr/>
        </p:nvSpPr>
        <p:spPr>
          <a:xfrm flipH="1">
            <a:off x="627584" y="1340768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smtClean="0">
                <a:solidFill>
                  <a:srgbClr val="FF0000"/>
                </a:solidFill>
                <a:latin typeface="Arial" charset="0"/>
              </a:rPr>
              <a:t>a)</a:t>
            </a:r>
            <a:endParaRPr lang="pt-BR" altLang="es-BO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862" t="4640" r="9925" b="24399"/>
          <a:stretch/>
        </p:blipFill>
        <p:spPr>
          <a:xfrm>
            <a:off x="5105748" y="1327820"/>
            <a:ext cx="3600400" cy="225298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flipH="1">
            <a:off x="4647347" y="1327820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r="13844"/>
          <a:stretch/>
        </p:blipFill>
        <p:spPr>
          <a:xfrm>
            <a:off x="1314377" y="4020923"/>
            <a:ext cx="2871542" cy="22219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flipH="1">
            <a:off x="742024" y="4291061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>
                <a:solidFill>
                  <a:srgbClr val="0000FF"/>
                </a:solidFill>
                <a:latin typeface="Arial" charset="0"/>
              </a:rPr>
              <a:t>c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6770" r="7667" b="10934"/>
          <a:stretch/>
        </p:blipFill>
        <p:spPr>
          <a:xfrm>
            <a:off x="5080408" y="3781851"/>
            <a:ext cx="3625740" cy="246105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 flipH="1">
            <a:off x="4590472" y="4077547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02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468313" y="585788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3)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Qual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o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mecanismo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resistência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mais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comum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no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mecanismo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de ação dos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inibidores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da ALS?</a:t>
            </a:r>
            <a:endParaRPr lang="pt-BR" altLang="es-BO" sz="18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39750" y="1862138"/>
            <a:ext cx="80645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Alteração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síto</a:t>
            </a:r>
            <a:r>
              <a:rPr lang="en-US" altLang="es-BO" sz="1800" b="1" dirty="0" smtClean="0">
                <a:latin typeface="Arial" charset="0"/>
              </a:rPr>
              <a:t> de ação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Metabolismo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Redução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translocação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Super </a:t>
            </a:r>
            <a:r>
              <a:rPr lang="en-US" altLang="es-BO" sz="1800" b="1" dirty="0" err="1" smtClean="0">
                <a:latin typeface="Arial" charset="0"/>
              </a:rPr>
              <a:t>expressão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gênica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pt-BR" altLang="es-BO" sz="1800" b="1" dirty="0" err="1" smtClean="0">
                <a:latin typeface="Arial" charset="0"/>
              </a:rPr>
              <a:t>Compartamentaliza</a:t>
            </a:r>
            <a:r>
              <a:rPr lang="en-US" altLang="es-BO" sz="1800" b="1" dirty="0" err="1" smtClean="0">
                <a:latin typeface="Arial" charset="0"/>
              </a:rPr>
              <a:t>ção</a:t>
            </a:r>
            <a:r>
              <a:rPr lang="en-US" altLang="es-BO" sz="1800" b="1" dirty="0" smtClean="0">
                <a:latin typeface="Arial" charset="0"/>
              </a:rPr>
              <a:t> no </a:t>
            </a:r>
            <a:r>
              <a:rPr lang="en-US" altLang="es-BO" sz="1800" b="1" dirty="0" err="1" smtClean="0">
                <a:latin typeface="Arial" charset="0"/>
              </a:rPr>
              <a:t>vacúolo</a:t>
            </a:r>
            <a:endParaRPr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2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468313" y="585788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3)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Qual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o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mecanismo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resistência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mais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comum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no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mecanismo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de ação dos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inibidores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da ALS?</a:t>
            </a:r>
            <a:endParaRPr lang="pt-BR" altLang="es-BO" sz="18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39750" y="1862138"/>
            <a:ext cx="80645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Alteração</a:t>
            </a:r>
            <a:r>
              <a:rPr lang="en-US" altLang="es-BO" sz="1800" b="1" dirty="0" smtClean="0">
                <a:solidFill>
                  <a:srgbClr val="FF0000"/>
                </a:solidFill>
                <a:latin typeface="Arial" charset="0"/>
              </a:rPr>
              <a:t> do </a:t>
            </a:r>
            <a:r>
              <a:rPr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síto</a:t>
            </a:r>
            <a:r>
              <a:rPr lang="en-US" altLang="es-BO" sz="1800" b="1" dirty="0" smtClean="0">
                <a:solidFill>
                  <a:srgbClr val="FF0000"/>
                </a:solidFill>
                <a:latin typeface="Arial" charset="0"/>
              </a:rPr>
              <a:t> de ação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Metabolismo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Redução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translocação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Super </a:t>
            </a:r>
            <a:r>
              <a:rPr lang="en-US" altLang="es-BO" sz="1800" b="1" dirty="0" err="1" smtClean="0">
                <a:latin typeface="Arial" charset="0"/>
              </a:rPr>
              <a:t>expressão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gênica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pt-BR" altLang="es-BO" sz="1800" b="1" dirty="0" err="1" smtClean="0">
                <a:latin typeface="Arial" charset="0"/>
              </a:rPr>
              <a:t>Compartamentaliza</a:t>
            </a:r>
            <a:r>
              <a:rPr lang="en-US" altLang="es-BO" sz="1800" b="1" dirty="0" err="1" smtClean="0">
                <a:latin typeface="Arial" charset="0"/>
              </a:rPr>
              <a:t>ção</a:t>
            </a:r>
            <a:r>
              <a:rPr lang="en-US" altLang="es-BO" sz="1800" b="1" dirty="0" smtClean="0">
                <a:latin typeface="Arial" charset="0"/>
              </a:rPr>
              <a:t> no </a:t>
            </a:r>
            <a:r>
              <a:rPr lang="en-US" altLang="es-BO" sz="1800" b="1" dirty="0" err="1" smtClean="0">
                <a:latin typeface="Arial" charset="0"/>
              </a:rPr>
              <a:t>vacúolo</a:t>
            </a:r>
            <a:endParaRPr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67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514350" y="90805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4)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adaptabilidade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ecológica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biótipo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resistente</a:t>
            </a:r>
            <a:r>
              <a:rPr lang="en-US" altLang="es-BO" sz="1800" b="1" dirty="0" smtClean="0">
                <a:latin typeface="Arial" charset="0"/>
              </a:rPr>
              <a:t> (R) </a:t>
            </a:r>
            <a:r>
              <a:rPr lang="en-US" altLang="es-BO" sz="1800" b="1" dirty="0" err="1" smtClean="0">
                <a:latin typeface="Arial" charset="0"/>
              </a:rPr>
              <a:t>em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relação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suscetível</a:t>
            </a:r>
            <a:r>
              <a:rPr lang="en-US" altLang="es-BO" sz="1800" b="1" dirty="0" smtClean="0">
                <a:latin typeface="Arial" charset="0"/>
              </a:rPr>
              <a:t> (S) </a:t>
            </a:r>
            <a:r>
              <a:rPr lang="en-US" altLang="es-BO" sz="1800" b="1" dirty="0" err="1" smtClean="0">
                <a:latin typeface="Arial" charset="0"/>
              </a:rPr>
              <a:t>aos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inibidores</a:t>
            </a:r>
            <a:r>
              <a:rPr lang="en-US" altLang="es-BO" sz="1800" b="1" dirty="0" smtClean="0">
                <a:latin typeface="Arial" charset="0"/>
              </a:rPr>
              <a:t> da ALS?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39750" y="2078038"/>
            <a:ext cx="8064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O S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mais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que</a:t>
            </a:r>
            <a:r>
              <a:rPr lang="en-US" altLang="es-BO" sz="1800" b="1" dirty="0" smtClean="0">
                <a:latin typeface="Arial" charset="0"/>
              </a:rPr>
              <a:t> o R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O R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mais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que</a:t>
            </a:r>
            <a:r>
              <a:rPr lang="en-US" altLang="es-BO" sz="1800" b="1" dirty="0" smtClean="0">
                <a:latin typeface="Arial" charset="0"/>
              </a:rPr>
              <a:t> o S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Ambos tem a </a:t>
            </a:r>
            <a:r>
              <a:rPr lang="en-US" altLang="es-BO" sz="1800" b="1" dirty="0" err="1" smtClean="0">
                <a:latin typeface="Arial" charset="0"/>
              </a:rPr>
              <a:t>mesma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adaptabilidade</a:t>
            </a:r>
            <a:endParaRPr lang="en-US" altLang="es-BO" sz="1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6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50825" y="4048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1)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dos </a:t>
            </a:r>
            <a:r>
              <a:rPr lang="en-US" altLang="es-BO" sz="1800" b="1" dirty="0" err="1" smtClean="0">
                <a:latin typeface="Arial" charset="0"/>
              </a:rPr>
              <a:t>grupos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químicos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pertence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ao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mecanismo</a:t>
            </a:r>
            <a:r>
              <a:rPr lang="en-US" altLang="es-BO" sz="1800" b="1" dirty="0" smtClean="0">
                <a:latin typeface="Arial" charset="0"/>
              </a:rPr>
              <a:t> de ação </a:t>
            </a:r>
            <a:r>
              <a:rPr lang="en-US" altLang="es-BO" sz="1800" b="1" dirty="0" err="1" smtClean="0">
                <a:latin typeface="Arial" charset="0"/>
              </a:rPr>
              <a:t>inibidores</a:t>
            </a:r>
            <a:r>
              <a:rPr lang="en-US" altLang="es-BO" sz="1800" b="1" dirty="0" smtClean="0">
                <a:latin typeface="Arial" charset="0"/>
              </a:rPr>
              <a:t> da ALS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Imidazolinonas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Triazolopirimidinas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sulfoanilidas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Pirimidiloxitiobenzoatos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Sulfoniluréias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Ariloxifenoxipropionatos</a:t>
            </a:r>
            <a:endParaRPr kumimoji="1" lang="en-US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67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514350" y="90805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4)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adaptabilidade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ecológica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biótipo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resistente</a:t>
            </a:r>
            <a:r>
              <a:rPr lang="en-US" altLang="es-BO" sz="1800" b="1" dirty="0" smtClean="0">
                <a:latin typeface="Arial" charset="0"/>
              </a:rPr>
              <a:t> (R) </a:t>
            </a:r>
            <a:r>
              <a:rPr lang="en-US" altLang="es-BO" sz="1800" b="1" dirty="0" err="1" smtClean="0">
                <a:latin typeface="Arial" charset="0"/>
              </a:rPr>
              <a:t>em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relação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suscetível</a:t>
            </a:r>
            <a:r>
              <a:rPr lang="en-US" altLang="es-BO" sz="1800" b="1" dirty="0" smtClean="0">
                <a:latin typeface="Arial" charset="0"/>
              </a:rPr>
              <a:t> (S) </a:t>
            </a:r>
            <a:r>
              <a:rPr lang="en-US" altLang="es-BO" sz="1800" b="1" dirty="0" err="1" smtClean="0">
                <a:latin typeface="Arial" charset="0"/>
              </a:rPr>
              <a:t>aos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inibidores</a:t>
            </a:r>
            <a:r>
              <a:rPr lang="en-US" altLang="es-BO" sz="1800" b="1" dirty="0" smtClean="0">
                <a:latin typeface="Arial" charset="0"/>
              </a:rPr>
              <a:t> da ALS?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39750" y="2078038"/>
            <a:ext cx="8064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O S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mais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que</a:t>
            </a:r>
            <a:r>
              <a:rPr lang="en-US" altLang="es-BO" sz="1800" b="1" dirty="0" smtClean="0">
                <a:latin typeface="Arial" charset="0"/>
              </a:rPr>
              <a:t> o R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O R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mais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que</a:t>
            </a:r>
            <a:r>
              <a:rPr lang="en-US" altLang="es-BO" sz="1800" b="1" dirty="0" smtClean="0">
                <a:latin typeface="Arial" charset="0"/>
              </a:rPr>
              <a:t> o S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solidFill>
                  <a:srgbClr val="FF0000"/>
                </a:solidFill>
                <a:latin typeface="Arial" charset="0"/>
              </a:rPr>
              <a:t>Ambos tem a </a:t>
            </a:r>
            <a:r>
              <a:rPr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mesma</a:t>
            </a:r>
            <a:r>
              <a:rPr lang="en-US" altLang="es-BO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adaptabilidade</a:t>
            </a:r>
            <a:endParaRPr lang="en-US" altLang="es-BO" sz="18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47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395288" y="620713"/>
            <a:ext cx="8424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5) 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No teste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rápido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resistência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aos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herbicidas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inibidores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da ALS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é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utilizada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a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enzima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KARI,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havendo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na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planta o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acúmulo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de?</a:t>
            </a:r>
            <a:endParaRPr lang="pt-BR" altLang="es-BO" sz="1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411185" y="1772816"/>
            <a:ext cx="80660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Piruvato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Valina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Leucina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Acetolactato</a:t>
            </a:r>
            <a:endParaRPr lang="pt-BR" altLang="es-BO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Isoleucina</a:t>
            </a:r>
            <a:endParaRPr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50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395288" y="620713"/>
            <a:ext cx="8424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5) 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No teste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rápido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resistência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aos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herbicidas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inibidores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da ALS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é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utilizada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a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enzima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KARI,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havendo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na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planta o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acúmulo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de?</a:t>
            </a:r>
            <a:endParaRPr lang="pt-BR" altLang="es-BO" sz="1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411185" y="1772816"/>
            <a:ext cx="80660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Piruvato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Valina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Leucina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solidFill>
                  <a:srgbClr val="FF0000"/>
                </a:solidFill>
                <a:latin typeface="Arial" charset="0"/>
              </a:rPr>
              <a:t>Acetolactato</a:t>
            </a:r>
            <a:endParaRPr lang="pt-BR" altLang="es-BO" sz="18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Isoleucina</a:t>
            </a:r>
            <a:endParaRPr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7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539750" y="1916113"/>
            <a:ext cx="80645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Ajuste</a:t>
            </a:r>
            <a:r>
              <a:rPr lang="en-US" altLang="es-BO" sz="1800" b="1" dirty="0" smtClean="0">
                <a:latin typeface="Arial" charset="0"/>
              </a:rPr>
              <a:t> do pH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Compatibilizante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mistura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produtos</a:t>
            </a:r>
            <a:r>
              <a:rPr lang="en-US" altLang="es-BO" sz="1800" b="1" dirty="0" smtClean="0">
                <a:latin typeface="Arial" charset="0"/>
              </a:rPr>
              <a:t> no </a:t>
            </a:r>
            <a:r>
              <a:rPr lang="en-US" altLang="es-BO" sz="1800" b="1" dirty="0" err="1" smtClean="0">
                <a:latin typeface="Arial" charset="0"/>
              </a:rPr>
              <a:t>tanque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Antiespumante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Redutor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deriva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Espalhante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smtClean="0">
                <a:latin typeface="Arial" charset="0"/>
              </a:rPr>
              <a:t>adesivo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endParaRPr lang="en-US" altLang="es-BO" sz="1800" b="1" dirty="0">
              <a:latin typeface="Arial" charset="0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539750" y="765175"/>
            <a:ext cx="8067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6)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das </a:t>
            </a:r>
            <a:r>
              <a:rPr lang="en-US" altLang="es-BO" sz="1800" b="1" dirty="0" err="1" smtClean="0">
                <a:latin typeface="Arial" charset="0"/>
              </a:rPr>
              <a:t>funções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a de </a:t>
            </a:r>
            <a:r>
              <a:rPr lang="en-US" altLang="es-BO" sz="1800" b="1" dirty="0" err="1" smtClean="0">
                <a:latin typeface="Arial" charset="0"/>
              </a:rPr>
              <a:t>agente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modificador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</a:t>
            </a:r>
            <a:r>
              <a:rPr lang="en-US" altLang="es-BO" sz="1800" b="1" dirty="0" err="1" smtClean="0">
                <a:latin typeface="Arial" charset="0"/>
              </a:rPr>
              <a:t>ção</a:t>
            </a:r>
            <a:r>
              <a:rPr lang="pt-BR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813" y="4652963"/>
            <a:ext cx="8358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s-BO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78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539750" y="1916113"/>
            <a:ext cx="80645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Ajuste</a:t>
            </a:r>
            <a:r>
              <a:rPr lang="en-US" altLang="es-BO" sz="1800" b="1" dirty="0" smtClean="0">
                <a:latin typeface="Arial" charset="0"/>
              </a:rPr>
              <a:t> do pH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Compatibilizante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mistura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produtos</a:t>
            </a:r>
            <a:r>
              <a:rPr lang="en-US" altLang="es-BO" sz="1800" b="1" dirty="0" smtClean="0">
                <a:latin typeface="Arial" charset="0"/>
              </a:rPr>
              <a:t> no </a:t>
            </a:r>
            <a:r>
              <a:rPr lang="en-US" altLang="es-BO" sz="1800" b="1" dirty="0" err="1" smtClean="0">
                <a:latin typeface="Arial" charset="0"/>
              </a:rPr>
              <a:t>tanque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Antiespumante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Redutor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deriva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Espalhante</a:t>
            </a:r>
            <a:r>
              <a:rPr lang="en-US" altLang="es-BO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adesivo</a:t>
            </a:r>
            <a:endParaRPr lang="en-US" altLang="es-BO" sz="18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endParaRPr lang="en-US" altLang="es-BO" sz="1800" b="1" dirty="0">
              <a:latin typeface="Arial" charset="0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539750" y="765175"/>
            <a:ext cx="8067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6)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das </a:t>
            </a:r>
            <a:r>
              <a:rPr lang="en-US" altLang="es-BO" sz="1800" b="1" dirty="0" err="1" smtClean="0">
                <a:latin typeface="Arial" charset="0"/>
              </a:rPr>
              <a:t>funções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a de </a:t>
            </a:r>
            <a:r>
              <a:rPr lang="en-US" altLang="es-BO" sz="1800" b="1" dirty="0" err="1" smtClean="0">
                <a:latin typeface="Arial" charset="0"/>
              </a:rPr>
              <a:t>agente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modificador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</a:t>
            </a:r>
            <a:r>
              <a:rPr lang="en-US" altLang="es-BO" sz="1800" b="1" dirty="0" err="1" smtClean="0">
                <a:latin typeface="Arial" charset="0"/>
              </a:rPr>
              <a:t>ção</a:t>
            </a:r>
            <a:r>
              <a:rPr lang="pt-BR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813" y="4652963"/>
            <a:ext cx="8358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s-BO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4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539750" y="620713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7</a:t>
            </a: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) </a:t>
            </a:r>
            <a:r>
              <a:rPr lang="pt-BR" altLang="es-BO" sz="1800" b="1" dirty="0" smtClean="0">
                <a:latin typeface="Arial" charset="0"/>
              </a:rPr>
              <a:t>Qual regi</a:t>
            </a:r>
            <a:r>
              <a:rPr lang="en-US" altLang="es-BO" sz="1800" b="1" dirty="0" err="1" smtClean="0">
                <a:latin typeface="Arial" charset="0"/>
              </a:rPr>
              <a:t>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adjuvante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representa</a:t>
            </a:r>
            <a:r>
              <a:rPr lang="en-US" altLang="es-BO" sz="1800" b="1" dirty="0" smtClean="0">
                <a:latin typeface="Arial" charset="0"/>
              </a:rPr>
              <a:t> a parte </a:t>
            </a:r>
            <a:r>
              <a:rPr lang="en-US" altLang="es-BO" sz="1800" b="1" dirty="0" err="1" smtClean="0">
                <a:latin typeface="Arial" charset="0"/>
              </a:rPr>
              <a:t>lipofílica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molécula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32856"/>
            <a:ext cx="4546600" cy="9271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6" name="Retângulo 35"/>
          <p:cNvSpPr/>
          <p:nvPr/>
        </p:nvSpPr>
        <p:spPr>
          <a:xfrm flipH="1">
            <a:off x="2771800" y="3183983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a)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7" name="Retângulo 36"/>
          <p:cNvSpPr/>
          <p:nvPr/>
        </p:nvSpPr>
        <p:spPr>
          <a:xfrm flipH="1">
            <a:off x="5724128" y="3212976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0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539750" y="620713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7</a:t>
            </a: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) </a:t>
            </a:r>
            <a:r>
              <a:rPr lang="pt-BR" altLang="es-BO" sz="1800" b="1" dirty="0" smtClean="0">
                <a:latin typeface="Arial" charset="0"/>
              </a:rPr>
              <a:t>Qual regi</a:t>
            </a:r>
            <a:r>
              <a:rPr lang="en-US" altLang="es-BO" sz="1800" b="1" dirty="0" err="1" smtClean="0">
                <a:latin typeface="Arial" charset="0"/>
              </a:rPr>
              <a:t>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adjuvante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representa</a:t>
            </a:r>
            <a:r>
              <a:rPr lang="en-US" altLang="es-BO" sz="1800" b="1" dirty="0" smtClean="0">
                <a:latin typeface="Arial" charset="0"/>
              </a:rPr>
              <a:t> a parte </a:t>
            </a:r>
            <a:r>
              <a:rPr lang="en-US" altLang="es-BO" sz="1800" b="1" dirty="0" err="1" smtClean="0">
                <a:latin typeface="Arial" charset="0"/>
              </a:rPr>
              <a:t>lipofílica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molécula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32856"/>
            <a:ext cx="4546600" cy="9271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6" name="Retângulo 35"/>
          <p:cNvSpPr/>
          <p:nvPr/>
        </p:nvSpPr>
        <p:spPr>
          <a:xfrm flipH="1">
            <a:off x="2771800" y="3183983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smtClean="0">
                <a:solidFill>
                  <a:srgbClr val="FF0000"/>
                </a:solidFill>
                <a:latin typeface="Arial" charset="0"/>
              </a:rPr>
              <a:t>a)</a:t>
            </a:r>
            <a:endParaRPr lang="pt-BR" altLang="es-BO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" name="Retângulo 36"/>
          <p:cNvSpPr/>
          <p:nvPr/>
        </p:nvSpPr>
        <p:spPr>
          <a:xfrm flipH="1">
            <a:off x="5724128" y="3212976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7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8) </a:t>
            </a:r>
            <a:r>
              <a:rPr lang="en-US" altLang="es-BO" sz="1800" b="1" dirty="0" err="1" smtClean="0">
                <a:latin typeface="Arial" charset="0"/>
              </a:rPr>
              <a:t>Surfactantes</a:t>
            </a:r>
            <a:r>
              <a:rPr lang="en-US" altLang="es-BO" sz="1800" b="1" dirty="0" smtClean="0">
                <a:latin typeface="Arial" charset="0"/>
              </a:rPr>
              <a:t> com </a:t>
            </a:r>
            <a:r>
              <a:rPr lang="en-US" altLang="es-BO" sz="1800" b="1" dirty="0" err="1" smtClean="0">
                <a:latin typeface="Arial" charset="0"/>
              </a:rPr>
              <a:t>Balanço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Hidrofílico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Lipofílico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elevando</a:t>
            </a:r>
            <a:r>
              <a:rPr lang="en-US" altLang="es-BO" sz="1800" b="1" dirty="0" smtClean="0">
                <a:latin typeface="Arial" charset="0"/>
              </a:rPr>
              <a:t> (BHL alto)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recomendado</a:t>
            </a:r>
            <a:r>
              <a:rPr lang="en-US" altLang="es-BO" sz="1800" b="1" dirty="0" smtClean="0">
                <a:latin typeface="Arial" charset="0"/>
              </a:rPr>
              <a:t> para herbicidas do </a:t>
            </a:r>
            <a:r>
              <a:rPr lang="en-US" altLang="es-BO" sz="1800" b="1" dirty="0" err="1" smtClean="0">
                <a:latin typeface="Arial" charset="0"/>
              </a:rPr>
              <a:t>tipo</a:t>
            </a:r>
            <a:r>
              <a:rPr lang="en-US" altLang="es-BO" sz="1800" b="1" dirty="0" smtClean="0">
                <a:latin typeface="Arial" charset="0"/>
              </a:rPr>
              <a:t>:?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Herbicida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Lipofílico</a:t>
            </a:r>
            <a:r>
              <a:rPr kumimoji="1" lang="en-US" altLang="es-BO" sz="1800" b="1" dirty="0" smtClean="0">
                <a:latin typeface="Arial" charset="0"/>
              </a:rPr>
              <a:t> – Kow alto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Herbicida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Hidrofílico</a:t>
            </a:r>
            <a:r>
              <a:rPr kumimoji="1" lang="en-US" altLang="es-BO" sz="1800" b="1" dirty="0" smtClean="0">
                <a:latin typeface="Arial" charset="0"/>
              </a:rPr>
              <a:t> – Kow </a:t>
            </a:r>
            <a:r>
              <a:rPr kumimoji="1" lang="en-US" altLang="es-BO" sz="1800" b="1" dirty="0" err="1" smtClean="0">
                <a:latin typeface="Arial" charset="0"/>
              </a:rPr>
              <a:t>baixo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Não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existe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correlação</a:t>
            </a:r>
            <a:r>
              <a:rPr kumimoji="1" lang="en-US" altLang="es-BO" sz="1800" b="1" smtClean="0">
                <a:latin typeface="Arial" charset="0"/>
              </a:rPr>
              <a:t> entre Kow e BHL</a:t>
            </a:r>
            <a:endParaRPr kumimoji="1"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20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8) </a:t>
            </a:r>
            <a:r>
              <a:rPr lang="en-US" altLang="es-BO" sz="1800" b="1" dirty="0" err="1" smtClean="0">
                <a:latin typeface="Arial" charset="0"/>
              </a:rPr>
              <a:t>Surfactantes</a:t>
            </a:r>
            <a:r>
              <a:rPr lang="en-US" altLang="es-BO" sz="1800" b="1" dirty="0" smtClean="0">
                <a:latin typeface="Arial" charset="0"/>
              </a:rPr>
              <a:t> com </a:t>
            </a:r>
            <a:r>
              <a:rPr lang="en-US" altLang="es-BO" sz="1800" b="1" dirty="0" err="1" smtClean="0">
                <a:latin typeface="Arial" charset="0"/>
              </a:rPr>
              <a:t>Balanço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Hidrofílico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Lipofílico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elevando</a:t>
            </a:r>
            <a:r>
              <a:rPr lang="en-US" altLang="es-BO" sz="1800" b="1" dirty="0" smtClean="0">
                <a:latin typeface="Arial" charset="0"/>
              </a:rPr>
              <a:t> (BHL alto)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recomendado</a:t>
            </a:r>
            <a:r>
              <a:rPr lang="en-US" altLang="es-BO" sz="1800" b="1" dirty="0" smtClean="0">
                <a:latin typeface="Arial" charset="0"/>
              </a:rPr>
              <a:t> para herbicidas do </a:t>
            </a:r>
            <a:r>
              <a:rPr lang="en-US" altLang="es-BO" sz="1800" b="1" dirty="0" err="1" smtClean="0">
                <a:latin typeface="Arial" charset="0"/>
              </a:rPr>
              <a:t>tipo</a:t>
            </a:r>
            <a:r>
              <a:rPr lang="en-US" altLang="es-BO" sz="1800" b="1" dirty="0" smtClean="0">
                <a:latin typeface="Arial" charset="0"/>
              </a:rPr>
              <a:t>:?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Herbicida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Lipofílico</a:t>
            </a:r>
            <a:r>
              <a:rPr kumimoji="1" lang="en-US" altLang="es-BO" sz="1800" b="1" dirty="0" smtClean="0">
                <a:latin typeface="Arial" charset="0"/>
              </a:rPr>
              <a:t> – Kow alto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Herbicida</a:t>
            </a:r>
            <a:r>
              <a:rPr kumimoji="1" lang="en-US" altLang="es-BO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Hidrofílico</a:t>
            </a:r>
            <a:r>
              <a:rPr kumimoji="1" lang="en-US" altLang="es-BO" sz="1800" b="1" dirty="0" smtClean="0">
                <a:solidFill>
                  <a:srgbClr val="FF0000"/>
                </a:solidFill>
                <a:latin typeface="Arial" charset="0"/>
              </a:rPr>
              <a:t> – Kow </a:t>
            </a: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baixo</a:t>
            </a:r>
            <a:endParaRPr kumimoji="1" lang="en-US" altLang="es-BO" sz="1800" b="1" dirty="0" smtClean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Não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existe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correlação</a:t>
            </a:r>
            <a:r>
              <a:rPr kumimoji="1" lang="en-US" altLang="es-BO" sz="1800" b="1" dirty="0" smtClean="0">
                <a:latin typeface="Arial" charset="0"/>
              </a:rPr>
              <a:t> entre Kow e BHL</a:t>
            </a:r>
            <a:endParaRPr kumimoji="1"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95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>
                <a:solidFill>
                  <a:srgbClr val="0000FF"/>
                </a:solidFill>
                <a:latin typeface="Arial" charset="0"/>
              </a:rPr>
              <a:t>9</a:t>
            </a: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smtClean="0">
                <a:latin typeface="Arial" charset="0"/>
              </a:rPr>
              <a:t>dos </a:t>
            </a:r>
            <a:r>
              <a:rPr lang="en-US" altLang="es-BO" sz="1800" b="1" dirty="0" err="1" smtClean="0">
                <a:latin typeface="Arial" charset="0"/>
              </a:rPr>
              <a:t>cátions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interfere </a:t>
            </a:r>
            <a:r>
              <a:rPr lang="en-US" altLang="es-BO" sz="1800" b="1" dirty="0" err="1" smtClean="0">
                <a:latin typeface="Arial" charset="0"/>
              </a:rPr>
              <a:t>na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eficácio</a:t>
            </a:r>
            <a:r>
              <a:rPr lang="en-US" altLang="es-BO" sz="1800" b="1" dirty="0" smtClean="0">
                <a:latin typeface="Arial" charset="0"/>
              </a:rPr>
              <a:t> do glyphosate </a:t>
            </a:r>
            <a:r>
              <a:rPr lang="en-US" altLang="es-BO" sz="1800" b="1" dirty="0" err="1" smtClean="0">
                <a:latin typeface="Arial" charset="0"/>
              </a:rPr>
              <a:t>quando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presente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pulverização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Ca</a:t>
            </a:r>
            <a:r>
              <a:rPr kumimoji="1" lang="en-US" altLang="es-BO" sz="1800" b="1" baseline="30000" dirty="0" smtClean="0">
                <a:latin typeface="Arial" charset="0"/>
              </a:rPr>
              <a:t>2+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Fe</a:t>
            </a:r>
            <a:r>
              <a:rPr kumimoji="1" lang="en-US" altLang="es-BO" sz="1800" b="1" baseline="30000" dirty="0" smtClean="0">
                <a:latin typeface="Arial" charset="0"/>
              </a:rPr>
              <a:t>3+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Na</a:t>
            </a:r>
            <a:r>
              <a:rPr kumimoji="1" lang="en-US" altLang="es-BO" sz="1800" b="1" baseline="30000" dirty="0" smtClean="0">
                <a:latin typeface="Arial" charset="0"/>
              </a:rPr>
              <a:t>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Mg</a:t>
            </a:r>
            <a:r>
              <a:rPr kumimoji="1" lang="en-US" altLang="es-BO" sz="1800" b="1" baseline="30000" dirty="0" smtClean="0">
                <a:latin typeface="Arial" charset="0"/>
              </a:rPr>
              <a:t>2+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Mn</a:t>
            </a:r>
            <a:r>
              <a:rPr kumimoji="1" lang="en-US" altLang="es-BO" sz="1800" b="1" baseline="30000" dirty="0" smtClean="0">
                <a:latin typeface="Arial" charset="0"/>
              </a:rPr>
              <a:t>3+</a:t>
            </a:r>
            <a:endParaRPr kumimoji="1"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71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95288" y="476250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2)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dos </a:t>
            </a:r>
            <a:r>
              <a:rPr lang="en-US" altLang="es-BO" sz="1800" b="1" dirty="0" err="1" smtClean="0">
                <a:latin typeface="Arial" charset="0"/>
              </a:rPr>
              <a:t>sintomas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e </a:t>
            </a:r>
            <a:r>
              <a:rPr lang="en-US" altLang="es-BO" sz="1800" b="1" dirty="0" err="1" smtClean="0">
                <a:latin typeface="Arial" charset="0"/>
              </a:rPr>
              <a:t>resultante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uma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inibidor</a:t>
            </a:r>
            <a:r>
              <a:rPr lang="en-US" altLang="es-BO" sz="1800" b="1" dirty="0" smtClean="0">
                <a:latin typeface="Arial" charset="0"/>
              </a:rPr>
              <a:t> da ALS</a:t>
            </a:r>
            <a:r>
              <a:rPr lang="pt-BR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pic>
        <p:nvPicPr>
          <p:cNvPr id="4" name="Picture 9" descr="http://www.btny.purdue.edu/weedscience/inj/images/classic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854278" cy="2406431"/>
          </a:xfrm>
          <a:prstGeom prst="rect">
            <a:avLst/>
          </a:prstGeom>
          <a:ln w="38100"/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Retângulo 1"/>
          <p:cNvSpPr/>
          <p:nvPr/>
        </p:nvSpPr>
        <p:spPr>
          <a:xfrm flipH="1">
            <a:off x="627584" y="1340768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a)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862" t="4640" r="9925" b="24399"/>
          <a:stretch/>
        </p:blipFill>
        <p:spPr>
          <a:xfrm>
            <a:off x="5105748" y="1327820"/>
            <a:ext cx="3600400" cy="225298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flipH="1">
            <a:off x="4647347" y="1327820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r="13844"/>
          <a:stretch/>
        </p:blipFill>
        <p:spPr>
          <a:xfrm>
            <a:off x="1314377" y="4020923"/>
            <a:ext cx="2871542" cy="22219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flipH="1">
            <a:off x="742024" y="4291061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>
                <a:solidFill>
                  <a:srgbClr val="0000FF"/>
                </a:solidFill>
                <a:latin typeface="Arial" charset="0"/>
              </a:rPr>
              <a:t>c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6770" r="7667" b="10934"/>
          <a:stretch/>
        </p:blipFill>
        <p:spPr>
          <a:xfrm>
            <a:off x="5080408" y="3781851"/>
            <a:ext cx="3625740" cy="246105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 flipH="1">
            <a:off x="4590472" y="4077547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>
                <a:solidFill>
                  <a:srgbClr val="0000FF"/>
                </a:solidFill>
                <a:latin typeface="Arial" charset="0"/>
              </a:rPr>
              <a:t>9</a:t>
            </a: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smtClean="0">
                <a:latin typeface="Arial" charset="0"/>
              </a:rPr>
              <a:t>dos </a:t>
            </a:r>
            <a:r>
              <a:rPr lang="en-US" altLang="es-BO" sz="1800" b="1" dirty="0" err="1" smtClean="0">
                <a:latin typeface="Arial" charset="0"/>
              </a:rPr>
              <a:t>cátions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interfere </a:t>
            </a:r>
            <a:r>
              <a:rPr lang="en-US" altLang="es-BO" sz="1800" b="1" dirty="0" err="1" smtClean="0">
                <a:latin typeface="Arial" charset="0"/>
              </a:rPr>
              <a:t>na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eficácio</a:t>
            </a:r>
            <a:r>
              <a:rPr lang="en-US" altLang="es-BO" sz="1800" b="1" dirty="0" smtClean="0">
                <a:latin typeface="Arial" charset="0"/>
              </a:rPr>
              <a:t> do glyphosate </a:t>
            </a:r>
            <a:r>
              <a:rPr lang="en-US" altLang="es-BO" sz="1800" b="1" dirty="0" err="1" smtClean="0">
                <a:latin typeface="Arial" charset="0"/>
              </a:rPr>
              <a:t>quando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presente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pulverização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Ca</a:t>
            </a:r>
            <a:r>
              <a:rPr kumimoji="1" lang="en-US" altLang="es-BO" sz="1800" b="1" baseline="30000" dirty="0" smtClean="0">
                <a:latin typeface="Arial" charset="0"/>
              </a:rPr>
              <a:t>2+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Fe</a:t>
            </a:r>
            <a:r>
              <a:rPr kumimoji="1" lang="en-US" altLang="es-BO" sz="1800" b="1" baseline="30000" dirty="0" smtClean="0">
                <a:latin typeface="Arial" charset="0"/>
              </a:rPr>
              <a:t>3+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solidFill>
                  <a:srgbClr val="FF0000"/>
                </a:solidFill>
                <a:latin typeface="Arial" charset="0"/>
              </a:rPr>
              <a:t>Na</a:t>
            </a:r>
            <a:r>
              <a:rPr kumimoji="1" lang="en-US" altLang="es-BO" sz="1800" b="1" baseline="30000" dirty="0" smtClean="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Mg</a:t>
            </a:r>
            <a:r>
              <a:rPr kumimoji="1" lang="en-US" altLang="es-BO" sz="1800" b="1" baseline="30000" dirty="0" smtClean="0">
                <a:latin typeface="Arial" charset="0"/>
              </a:rPr>
              <a:t>2+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smtClean="0">
                <a:latin typeface="Arial" charset="0"/>
              </a:rPr>
              <a:t>Mn</a:t>
            </a:r>
            <a:r>
              <a:rPr kumimoji="1" lang="en-US" altLang="es-BO" sz="1800" b="1" baseline="30000" dirty="0" smtClean="0">
                <a:latin typeface="Arial" charset="0"/>
              </a:rPr>
              <a:t>3+</a:t>
            </a:r>
            <a:endParaRPr kumimoji="1"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24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10)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das </a:t>
            </a:r>
            <a:r>
              <a:rPr lang="en-US" altLang="es-BO" sz="1800" b="1" dirty="0" err="1" smtClean="0">
                <a:latin typeface="Arial" charset="0"/>
              </a:rPr>
              <a:t>alternativas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abaixo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função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Sulfato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Amônio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em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uma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pulverização</a:t>
            </a:r>
            <a:r>
              <a:rPr lang="en-US" altLang="es-BO" sz="1800" b="1" dirty="0" smtClean="0">
                <a:latin typeface="Arial" charset="0"/>
              </a:rPr>
              <a:t> com glyphosate?</a:t>
            </a:r>
            <a:endParaRPr lang="pt-BR" altLang="es-BO" sz="18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Adequação</a:t>
            </a:r>
            <a:r>
              <a:rPr kumimoji="1" lang="en-US" altLang="es-BO" sz="1800" b="1" dirty="0">
                <a:latin typeface="Arial" charset="0"/>
              </a:rPr>
              <a:t> do pH do </a:t>
            </a:r>
            <a:r>
              <a:rPr kumimoji="1" lang="en-US" altLang="es-BO" sz="1800" b="1" dirty="0" err="1" smtClean="0">
                <a:latin typeface="Arial" charset="0"/>
              </a:rPr>
              <a:t>apoplasto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o </a:t>
            </a:r>
            <a:r>
              <a:rPr kumimoji="1" lang="en-US" altLang="es-BO" sz="1800" b="1" dirty="0" err="1">
                <a:latin typeface="Arial" charset="0"/>
              </a:rPr>
              <a:t>antagonismo</a:t>
            </a:r>
            <a:r>
              <a:rPr kumimoji="1" lang="en-US" altLang="es-BO" sz="1800" b="1" dirty="0">
                <a:latin typeface="Arial" charset="0"/>
              </a:rPr>
              <a:t> do glyphosate com sais </a:t>
            </a:r>
            <a:r>
              <a:rPr kumimoji="1" lang="en-US" altLang="es-BO" sz="1800" b="1" dirty="0" err="1">
                <a:latin typeface="Arial" charset="0"/>
              </a:rPr>
              <a:t>prejudiciais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na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calda</a:t>
            </a:r>
            <a:r>
              <a:rPr kumimoji="1" lang="en-US" altLang="es-BO" sz="1800" b="1" dirty="0">
                <a:latin typeface="Arial" charset="0"/>
              </a:rPr>
              <a:t> de </a:t>
            </a:r>
            <a:r>
              <a:rPr kumimoji="1" lang="en-US" altLang="es-BO" sz="1800" b="1" dirty="0" err="1" smtClean="0">
                <a:latin typeface="Arial" charset="0"/>
              </a:rPr>
              <a:t>pulverização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Aumenta</a:t>
            </a:r>
            <a:r>
              <a:rPr kumimoji="1" lang="en-US" altLang="es-BO" sz="1800" b="1" dirty="0" smtClean="0">
                <a:latin typeface="Arial" charset="0"/>
              </a:rPr>
              <a:t> a </a:t>
            </a:r>
            <a:r>
              <a:rPr kumimoji="1" lang="en-US" altLang="es-BO" sz="1800" b="1" dirty="0" err="1" smtClean="0">
                <a:latin typeface="Arial" charset="0"/>
              </a:rPr>
              <a:t>translocação</a:t>
            </a:r>
            <a:r>
              <a:rPr kumimoji="1" lang="en-US" altLang="es-BO" sz="1800" b="1" dirty="0" smtClean="0">
                <a:latin typeface="Arial" charset="0"/>
              </a:rPr>
              <a:t> do glyphosate </a:t>
            </a:r>
            <a:r>
              <a:rPr kumimoji="1" lang="en-US" altLang="es-BO" sz="1800" b="1" dirty="0" err="1" smtClean="0">
                <a:latin typeface="Arial" charset="0"/>
              </a:rPr>
              <a:t>após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sua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absorção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a </a:t>
            </a:r>
            <a:r>
              <a:rPr kumimoji="1" lang="en-US" altLang="es-BO" sz="1800" b="1" dirty="0" err="1">
                <a:latin typeface="Arial" charset="0"/>
              </a:rPr>
              <a:t>precipitação</a:t>
            </a:r>
            <a:r>
              <a:rPr kumimoji="1" lang="en-US" altLang="es-BO" sz="1800" b="1" dirty="0">
                <a:latin typeface="Arial" charset="0"/>
              </a:rPr>
              <a:t> e </a:t>
            </a:r>
            <a:r>
              <a:rPr kumimoji="1" lang="en-US" altLang="es-BO" sz="1800" b="1" dirty="0" err="1">
                <a:latin typeface="Arial" charset="0"/>
              </a:rPr>
              <a:t>cristalização</a:t>
            </a:r>
            <a:r>
              <a:rPr kumimoji="1" lang="en-US" altLang="es-BO" sz="1800" b="1" dirty="0">
                <a:latin typeface="Arial" charset="0"/>
              </a:rPr>
              <a:t> do glyphosate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antagonismo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em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mistura</a:t>
            </a:r>
            <a:r>
              <a:rPr kumimoji="1" lang="en-US" altLang="es-BO" sz="1800" b="1" dirty="0">
                <a:latin typeface="Arial" charset="0"/>
              </a:rPr>
              <a:t> de herbicidas (</a:t>
            </a:r>
            <a:r>
              <a:rPr kumimoji="1" lang="en-US" altLang="es-BO" sz="1800" b="1" dirty="0" err="1">
                <a:latin typeface="Arial" charset="0"/>
              </a:rPr>
              <a:t>bentazon</a:t>
            </a:r>
            <a:r>
              <a:rPr kumimoji="1" lang="en-US" altLang="es-BO" sz="1800" b="1" dirty="0">
                <a:latin typeface="Arial" charset="0"/>
              </a:rPr>
              <a:t> + </a:t>
            </a:r>
            <a:r>
              <a:rPr kumimoji="1" lang="en-US" altLang="es-BO" sz="1800" b="1" dirty="0" err="1">
                <a:latin typeface="Arial" charset="0"/>
              </a:rPr>
              <a:t>sethoxydin</a:t>
            </a:r>
            <a:r>
              <a:rPr kumimoji="1" lang="en-US" altLang="es-BO" sz="1800" b="1" dirty="0">
                <a:latin typeface="Arial" charset="0"/>
              </a:rPr>
              <a:t>, </a:t>
            </a:r>
            <a:r>
              <a:rPr kumimoji="1" lang="en-US" altLang="es-BO" sz="1800" b="1" dirty="0" err="1">
                <a:latin typeface="Arial" charset="0"/>
              </a:rPr>
              <a:t>primisulfuron</a:t>
            </a:r>
            <a:r>
              <a:rPr kumimoji="1" lang="en-US" altLang="es-BO" sz="1800" b="1">
                <a:latin typeface="Arial" charset="0"/>
              </a:rPr>
              <a:t> + </a:t>
            </a:r>
            <a:r>
              <a:rPr kumimoji="1" lang="en-US" altLang="es-BO" sz="1800" b="1">
                <a:latin typeface="Arial" charset="0"/>
              </a:rPr>
              <a:t>atrazine</a:t>
            </a:r>
            <a:r>
              <a:rPr kumimoji="1" lang="en-US" altLang="es-BO" sz="1800" b="1" smtClean="0">
                <a:latin typeface="Arial" charset="0"/>
              </a:rPr>
              <a:t>)</a:t>
            </a:r>
            <a:endParaRPr kumimoji="1" lang="en-US" altLang="es-BO" sz="1800" b="1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endParaRPr kumimoji="1" lang="en-US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83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10)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das </a:t>
            </a:r>
            <a:r>
              <a:rPr lang="en-US" altLang="es-BO" sz="1800" b="1" dirty="0" err="1" smtClean="0">
                <a:latin typeface="Arial" charset="0"/>
              </a:rPr>
              <a:t>alternativas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abaixo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função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Sulfato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Amônio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em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uma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pulverização</a:t>
            </a:r>
            <a:r>
              <a:rPr lang="en-US" altLang="es-BO" sz="1800" b="1" dirty="0" smtClean="0">
                <a:latin typeface="Arial" charset="0"/>
              </a:rPr>
              <a:t> com glyphosate?</a:t>
            </a:r>
            <a:endParaRPr lang="pt-BR" altLang="es-BO" sz="18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Adequação</a:t>
            </a:r>
            <a:r>
              <a:rPr kumimoji="1" lang="en-US" altLang="es-BO" sz="1800" b="1" dirty="0">
                <a:latin typeface="Arial" charset="0"/>
              </a:rPr>
              <a:t> do pH do </a:t>
            </a:r>
            <a:r>
              <a:rPr kumimoji="1" lang="en-US" altLang="es-BO" sz="1800" b="1" dirty="0" err="1" smtClean="0">
                <a:latin typeface="Arial" charset="0"/>
              </a:rPr>
              <a:t>apoplasto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o </a:t>
            </a:r>
            <a:r>
              <a:rPr kumimoji="1" lang="en-US" altLang="es-BO" sz="1800" b="1" dirty="0" err="1">
                <a:latin typeface="Arial" charset="0"/>
              </a:rPr>
              <a:t>antagonismo</a:t>
            </a:r>
            <a:r>
              <a:rPr kumimoji="1" lang="en-US" altLang="es-BO" sz="1800" b="1" dirty="0">
                <a:latin typeface="Arial" charset="0"/>
              </a:rPr>
              <a:t> do glyphosate com sais </a:t>
            </a:r>
            <a:r>
              <a:rPr kumimoji="1" lang="en-US" altLang="es-BO" sz="1800" b="1" dirty="0" err="1">
                <a:latin typeface="Arial" charset="0"/>
              </a:rPr>
              <a:t>prejudiciais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na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calda</a:t>
            </a:r>
            <a:r>
              <a:rPr kumimoji="1" lang="en-US" altLang="es-BO" sz="1800" b="1" dirty="0">
                <a:latin typeface="Arial" charset="0"/>
              </a:rPr>
              <a:t> de </a:t>
            </a:r>
            <a:r>
              <a:rPr kumimoji="1" lang="en-US" altLang="es-BO" sz="1800" b="1" dirty="0" err="1" smtClean="0">
                <a:latin typeface="Arial" charset="0"/>
              </a:rPr>
              <a:t>pulverização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Aumenta</a:t>
            </a:r>
            <a:r>
              <a:rPr kumimoji="1" lang="en-US" altLang="es-BO" sz="1800" b="1" dirty="0" smtClean="0">
                <a:solidFill>
                  <a:srgbClr val="FF0000"/>
                </a:solidFill>
                <a:latin typeface="Arial" charset="0"/>
              </a:rPr>
              <a:t> a </a:t>
            </a: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translocação</a:t>
            </a:r>
            <a:r>
              <a:rPr kumimoji="1" lang="en-US" altLang="es-BO" sz="1800" b="1" dirty="0" smtClean="0">
                <a:solidFill>
                  <a:srgbClr val="FF0000"/>
                </a:solidFill>
                <a:latin typeface="Arial" charset="0"/>
              </a:rPr>
              <a:t> do glyphosate </a:t>
            </a: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após</a:t>
            </a:r>
            <a:r>
              <a:rPr kumimoji="1" lang="en-US" altLang="es-BO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sua</a:t>
            </a:r>
            <a:r>
              <a:rPr kumimoji="1" lang="en-US" altLang="es-BO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n-US" altLang="es-BO" sz="1800" b="1" dirty="0" err="1" smtClean="0">
                <a:solidFill>
                  <a:srgbClr val="FF0000"/>
                </a:solidFill>
                <a:latin typeface="Arial" charset="0"/>
              </a:rPr>
              <a:t>absorção</a:t>
            </a:r>
            <a:endParaRPr kumimoji="1" lang="en-US" altLang="es-BO" sz="1800" b="1" dirty="0" smtClean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a </a:t>
            </a:r>
            <a:r>
              <a:rPr kumimoji="1" lang="en-US" altLang="es-BO" sz="1800" b="1" dirty="0" err="1">
                <a:latin typeface="Arial" charset="0"/>
              </a:rPr>
              <a:t>precipitação</a:t>
            </a:r>
            <a:r>
              <a:rPr kumimoji="1" lang="en-US" altLang="es-BO" sz="1800" b="1" dirty="0">
                <a:latin typeface="Arial" charset="0"/>
              </a:rPr>
              <a:t> e </a:t>
            </a:r>
            <a:r>
              <a:rPr kumimoji="1" lang="en-US" altLang="es-BO" sz="1800" b="1" dirty="0" err="1">
                <a:latin typeface="Arial" charset="0"/>
              </a:rPr>
              <a:t>cristalização</a:t>
            </a:r>
            <a:r>
              <a:rPr kumimoji="1" lang="en-US" altLang="es-BO" sz="1800" b="1" dirty="0">
                <a:latin typeface="Arial" charset="0"/>
              </a:rPr>
              <a:t> do glyphosate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>
                <a:latin typeface="Arial" charset="0"/>
              </a:rPr>
              <a:t>Reduz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antagonismo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em</a:t>
            </a:r>
            <a:r>
              <a:rPr kumimoji="1" lang="en-US" altLang="es-BO" sz="1800" b="1" dirty="0">
                <a:latin typeface="Arial" charset="0"/>
              </a:rPr>
              <a:t> </a:t>
            </a:r>
            <a:r>
              <a:rPr kumimoji="1" lang="en-US" altLang="es-BO" sz="1800" b="1" dirty="0" err="1">
                <a:latin typeface="Arial" charset="0"/>
              </a:rPr>
              <a:t>mistura</a:t>
            </a:r>
            <a:r>
              <a:rPr kumimoji="1" lang="en-US" altLang="es-BO" sz="1800" b="1" dirty="0">
                <a:latin typeface="Arial" charset="0"/>
              </a:rPr>
              <a:t> de herbicidas (</a:t>
            </a:r>
            <a:r>
              <a:rPr kumimoji="1" lang="en-US" altLang="es-BO" sz="1800" b="1" dirty="0" err="1">
                <a:latin typeface="Arial" charset="0"/>
              </a:rPr>
              <a:t>bentazon</a:t>
            </a:r>
            <a:r>
              <a:rPr kumimoji="1" lang="en-US" altLang="es-BO" sz="1800" b="1" dirty="0">
                <a:latin typeface="Arial" charset="0"/>
              </a:rPr>
              <a:t> + </a:t>
            </a:r>
            <a:r>
              <a:rPr kumimoji="1" lang="en-US" altLang="es-BO" sz="1800" b="1" dirty="0" err="1">
                <a:latin typeface="Arial" charset="0"/>
              </a:rPr>
              <a:t>sethoxydin</a:t>
            </a:r>
            <a:r>
              <a:rPr kumimoji="1" lang="en-US" altLang="es-BO" sz="1800" b="1" dirty="0">
                <a:latin typeface="Arial" charset="0"/>
              </a:rPr>
              <a:t>, </a:t>
            </a:r>
            <a:r>
              <a:rPr kumimoji="1" lang="en-US" altLang="es-BO" sz="1800" b="1" dirty="0" err="1">
                <a:latin typeface="Arial" charset="0"/>
              </a:rPr>
              <a:t>primisulfuron</a:t>
            </a:r>
            <a:r>
              <a:rPr kumimoji="1" lang="en-US" altLang="es-BO" sz="1800" b="1" dirty="0">
                <a:latin typeface="Arial" charset="0"/>
              </a:rPr>
              <a:t> + atrazine</a:t>
            </a:r>
            <a:r>
              <a:rPr kumimoji="1" lang="en-US" altLang="es-BO" sz="1800" b="1" dirty="0" smtClean="0">
                <a:latin typeface="Arial" charset="0"/>
              </a:rPr>
              <a:t>)</a:t>
            </a:r>
            <a:endParaRPr kumimoji="1" lang="en-US" altLang="es-BO" sz="1800" b="1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endParaRPr kumimoji="1" lang="en-US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07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468313" y="585788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3)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Qual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o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mecanismo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resistência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mais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comum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no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mecanismo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de ação dos </a:t>
            </a:r>
            <a:r>
              <a:rPr lang="en-US" altLang="es-BO" sz="1800" b="1" dirty="0" err="1" smtClean="0">
                <a:latin typeface="Tahoma" charset="0"/>
                <a:ea typeface="Tahoma" charset="0"/>
                <a:cs typeface="Tahoma" charset="0"/>
              </a:rPr>
              <a:t>inibidores</a:t>
            </a:r>
            <a:r>
              <a:rPr lang="en-US" altLang="es-BO" sz="1800" b="1" dirty="0" smtClean="0">
                <a:latin typeface="Tahoma" charset="0"/>
                <a:ea typeface="Tahoma" charset="0"/>
                <a:cs typeface="Tahoma" charset="0"/>
              </a:rPr>
              <a:t> da ALS?</a:t>
            </a:r>
            <a:endParaRPr lang="pt-BR" altLang="es-BO" sz="18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39750" y="1862138"/>
            <a:ext cx="80645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Alteração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síto</a:t>
            </a:r>
            <a:r>
              <a:rPr lang="en-US" altLang="es-BO" sz="1800" b="1" dirty="0" smtClean="0">
                <a:latin typeface="Arial" charset="0"/>
              </a:rPr>
              <a:t> de ação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Metabolismo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Redução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translocação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Super </a:t>
            </a:r>
            <a:r>
              <a:rPr lang="en-US" altLang="es-BO" sz="1800" b="1" dirty="0" err="1" smtClean="0">
                <a:latin typeface="Arial" charset="0"/>
              </a:rPr>
              <a:t>expressão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gênica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pt-BR" altLang="es-BO" sz="1800" b="1" dirty="0" err="1" smtClean="0">
                <a:latin typeface="Arial" charset="0"/>
              </a:rPr>
              <a:t>Compartamentaliza</a:t>
            </a:r>
            <a:r>
              <a:rPr lang="en-US" altLang="es-BO" sz="1800" b="1" dirty="0" err="1" smtClean="0">
                <a:latin typeface="Arial" charset="0"/>
              </a:rPr>
              <a:t>ção</a:t>
            </a:r>
            <a:r>
              <a:rPr lang="en-US" altLang="es-BO" sz="1800" b="1" dirty="0" smtClean="0">
                <a:latin typeface="Arial" charset="0"/>
              </a:rPr>
              <a:t> no </a:t>
            </a:r>
            <a:r>
              <a:rPr lang="en-US" altLang="es-BO" sz="1800" b="1" dirty="0" err="1" smtClean="0">
                <a:latin typeface="Arial" charset="0"/>
              </a:rPr>
              <a:t>vacúolo</a:t>
            </a:r>
            <a:endParaRPr lang="pt-BR" altLang="es-BO" sz="1800" b="1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514350" y="90805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4)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adaptabilidade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ecológica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biótipo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resistente</a:t>
            </a:r>
            <a:r>
              <a:rPr lang="en-US" altLang="es-BO" sz="1800" b="1" dirty="0" smtClean="0">
                <a:latin typeface="Arial" charset="0"/>
              </a:rPr>
              <a:t> (R) </a:t>
            </a:r>
            <a:r>
              <a:rPr lang="en-US" altLang="es-BO" sz="1800" b="1" dirty="0" err="1" smtClean="0">
                <a:latin typeface="Arial" charset="0"/>
              </a:rPr>
              <a:t>em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relação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suscetível</a:t>
            </a:r>
            <a:r>
              <a:rPr lang="en-US" altLang="es-BO" sz="1800" b="1" dirty="0" smtClean="0">
                <a:latin typeface="Arial" charset="0"/>
              </a:rPr>
              <a:t> (S) </a:t>
            </a:r>
            <a:r>
              <a:rPr lang="en-US" altLang="es-BO" sz="1800" b="1" dirty="0" err="1" smtClean="0">
                <a:latin typeface="Arial" charset="0"/>
              </a:rPr>
              <a:t>aos</a:t>
            </a:r>
            <a:r>
              <a:rPr lang="en-US" altLang="es-BO" sz="1800" b="1" dirty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inibidores</a:t>
            </a:r>
            <a:r>
              <a:rPr lang="en-US" altLang="es-BO" sz="1800" b="1" dirty="0" smtClean="0">
                <a:latin typeface="Arial" charset="0"/>
              </a:rPr>
              <a:t> da ALS?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39750" y="2078038"/>
            <a:ext cx="8064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O S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mais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que</a:t>
            </a:r>
            <a:r>
              <a:rPr lang="en-US" altLang="es-BO" sz="1800" b="1" dirty="0" smtClean="0">
                <a:latin typeface="Arial" charset="0"/>
              </a:rPr>
              <a:t> o R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O R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mais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adaptado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que</a:t>
            </a:r>
            <a:r>
              <a:rPr lang="en-US" altLang="es-BO" sz="1800" b="1" dirty="0" smtClean="0">
                <a:latin typeface="Arial" charset="0"/>
              </a:rPr>
              <a:t> o S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Ambos tem a </a:t>
            </a:r>
            <a:r>
              <a:rPr lang="en-US" altLang="es-BO" sz="1800" b="1" dirty="0" err="1" smtClean="0">
                <a:latin typeface="Arial" charset="0"/>
              </a:rPr>
              <a:t>mesma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adaptabilidade</a:t>
            </a:r>
            <a:endParaRPr lang="en-US" altLang="es-BO" sz="1800" b="1" dirty="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395288" y="620713"/>
            <a:ext cx="8424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5) 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No teste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rápido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resistência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aos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herbicidas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inibidores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da ALS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é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utilizada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a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enzima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KARI,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havendo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na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planta o </a:t>
            </a:r>
            <a:r>
              <a:rPr lang="en-US" altLang="es-BO" sz="1800" b="1" dirty="0" err="1" smtClean="0">
                <a:solidFill>
                  <a:schemeClr val="tx2"/>
                </a:solidFill>
                <a:latin typeface="Arial" charset="0"/>
              </a:rPr>
              <a:t>acúmulo</a:t>
            </a:r>
            <a:r>
              <a:rPr lang="en-US" altLang="es-BO" sz="1800" b="1" dirty="0" smtClean="0">
                <a:solidFill>
                  <a:schemeClr val="tx2"/>
                </a:solidFill>
                <a:latin typeface="Arial" charset="0"/>
              </a:rPr>
              <a:t> de?</a:t>
            </a:r>
            <a:endParaRPr lang="pt-BR" altLang="es-BO" sz="1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411185" y="1772816"/>
            <a:ext cx="80660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Piruvato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Valina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Leucina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smtClean="0">
                <a:latin typeface="Arial" charset="0"/>
              </a:rPr>
              <a:t>Acetolactato</a:t>
            </a:r>
            <a:endParaRPr lang="pt-BR" altLang="es-BO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Isoleucina</a:t>
            </a:r>
            <a:endParaRPr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3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539750" y="1916113"/>
            <a:ext cx="80645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Ajuste</a:t>
            </a:r>
            <a:r>
              <a:rPr lang="en-US" altLang="es-BO" sz="1800" b="1" dirty="0" smtClean="0">
                <a:latin typeface="Arial" charset="0"/>
              </a:rPr>
              <a:t> do pH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Compatibilizante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mistura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produtos</a:t>
            </a:r>
            <a:r>
              <a:rPr lang="en-US" altLang="es-BO" sz="1800" b="1" dirty="0" smtClean="0">
                <a:latin typeface="Arial" charset="0"/>
              </a:rPr>
              <a:t> no </a:t>
            </a:r>
            <a:r>
              <a:rPr lang="en-US" altLang="es-BO" sz="1800" b="1" dirty="0" err="1" smtClean="0">
                <a:latin typeface="Arial" charset="0"/>
              </a:rPr>
              <a:t>tanque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Antiespumante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Redutor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deriva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r>
              <a:rPr lang="en-US" altLang="es-BO" sz="1800" b="1" dirty="0" err="1" smtClean="0">
                <a:latin typeface="Arial" charset="0"/>
              </a:rPr>
              <a:t>Espalhante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adesivo</a:t>
            </a:r>
            <a:endParaRPr lang="en-US" altLang="es-BO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Font typeface="Calibri" charset="0"/>
              <a:buAutoNum type="alphaLcParenR"/>
            </a:pPr>
            <a:endParaRPr lang="en-US" altLang="es-BO" sz="1800" b="1" dirty="0">
              <a:latin typeface="Arial" charset="0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539750" y="765175"/>
            <a:ext cx="8067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6) </a:t>
            </a:r>
            <a:r>
              <a:rPr lang="en-US" altLang="es-BO" sz="1800" b="1" dirty="0" err="1" smtClean="0">
                <a:latin typeface="Arial" charset="0"/>
              </a:rPr>
              <a:t>Qual</a:t>
            </a:r>
            <a:r>
              <a:rPr lang="en-US" altLang="es-BO" sz="1800" b="1" dirty="0" smtClean="0">
                <a:latin typeface="Arial" charset="0"/>
              </a:rPr>
              <a:t> das </a:t>
            </a:r>
            <a:r>
              <a:rPr lang="en-US" altLang="es-BO" sz="1800" b="1" dirty="0" err="1" smtClean="0">
                <a:latin typeface="Arial" charset="0"/>
              </a:rPr>
              <a:t>funções</a:t>
            </a:r>
            <a:r>
              <a:rPr lang="en-US" altLang="es-BO" sz="1800" b="1" dirty="0" smtClean="0">
                <a:latin typeface="Arial" charset="0"/>
              </a:rPr>
              <a:t> a </a:t>
            </a:r>
            <a:r>
              <a:rPr lang="en-US" altLang="es-BO" sz="1800" b="1" dirty="0" err="1" smtClean="0">
                <a:latin typeface="Arial" charset="0"/>
              </a:rPr>
              <a:t>seguir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não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a de </a:t>
            </a:r>
            <a:r>
              <a:rPr lang="en-US" altLang="es-BO" sz="1800" b="1" dirty="0" err="1" smtClean="0">
                <a:latin typeface="Arial" charset="0"/>
              </a:rPr>
              <a:t>agente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modificador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calda</a:t>
            </a:r>
            <a:r>
              <a:rPr lang="en-US" altLang="es-BO" sz="1800" b="1" dirty="0" smtClean="0">
                <a:latin typeface="Arial" charset="0"/>
              </a:rPr>
              <a:t> de </a:t>
            </a:r>
            <a:r>
              <a:rPr lang="en-US" altLang="es-BO" sz="1800" b="1" dirty="0" err="1" smtClean="0">
                <a:latin typeface="Arial" charset="0"/>
              </a:rPr>
              <a:t>pulveriza</a:t>
            </a:r>
            <a:r>
              <a:rPr lang="en-US" altLang="es-BO" sz="1800" b="1" dirty="0" err="1" smtClean="0">
                <a:latin typeface="Arial" charset="0"/>
              </a:rPr>
              <a:t>ção</a:t>
            </a:r>
            <a:r>
              <a:rPr lang="pt-BR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813" y="4652963"/>
            <a:ext cx="8358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s-BO" sz="1800" b="1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539750" y="620713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7</a:t>
            </a: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) </a:t>
            </a:r>
            <a:r>
              <a:rPr lang="pt-BR" altLang="es-BO" sz="1800" b="1" dirty="0" smtClean="0">
                <a:latin typeface="Arial" charset="0"/>
              </a:rPr>
              <a:t>Qual regi</a:t>
            </a:r>
            <a:r>
              <a:rPr lang="en-US" altLang="es-BO" sz="1800" b="1" dirty="0" err="1" smtClean="0">
                <a:latin typeface="Arial" charset="0"/>
              </a:rPr>
              <a:t>ão</a:t>
            </a:r>
            <a:r>
              <a:rPr lang="en-US" altLang="es-BO" sz="1800" b="1" dirty="0" smtClean="0">
                <a:latin typeface="Arial" charset="0"/>
              </a:rPr>
              <a:t> do </a:t>
            </a:r>
            <a:r>
              <a:rPr lang="en-US" altLang="es-BO" sz="1800" b="1" dirty="0" err="1" smtClean="0">
                <a:latin typeface="Arial" charset="0"/>
              </a:rPr>
              <a:t>adjuvante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representa</a:t>
            </a:r>
            <a:r>
              <a:rPr lang="en-US" altLang="es-BO" sz="1800" b="1" dirty="0" smtClean="0">
                <a:latin typeface="Arial" charset="0"/>
              </a:rPr>
              <a:t> a parte </a:t>
            </a:r>
            <a:r>
              <a:rPr lang="en-US" altLang="es-BO" sz="1800" b="1" dirty="0" err="1" smtClean="0">
                <a:latin typeface="Arial" charset="0"/>
              </a:rPr>
              <a:t>lipofílica</a:t>
            </a:r>
            <a:r>
              <a:rPr lang="en-US" altLang="es-BO" sz="1800" b="1" dirty="0" smtClean="0">
                <a:latin typeface="Arial" charset="0"/>
              </a:rPr>
              <a:t> da </a:t>
            </a:r>
            <a:r>
              <a:rPr lang="en-US" altLang="es-BO" sz="1800" b="1" dirty="0" err="1" smtClean="0">
                <a:latin typeface="Arial" charset="0"/>
              </a:rPr>
              <a:t>molécula</a:t>
            </a:r>
            <a:r>
              <a:rPr lang="en-US" altLang="es-BO" sz="1800" b="1" dirty="0" smtClean="0">
                <a:latin typeface="Arial" charset="0"/>
              </a:rPr>
              <a:t>?</a:t>
            </a:r>
            <a:endParaRPr lang="pt-BR" altLang="es-BO" sz="1800" b="1" dirty="0"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32856"/>
            <a:ext cx="4546600" cy="9271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6" name="Retângulo 35"/>
          <p:cNvSpPr/>
          <p:nvPr/>
        </p:nvSpPr>
        <p:spPr>
          <a:xfrm flipH="1">
            <a:off x="2771800" y="3183983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a)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7" name="Retângulo 36"/>
          <p:cNvSpPr/>
          <p:nvPr/>
        </p:nvSpPr>
        <p:spPr>
          <a:xfrm flipH="1">
            <a:off x="5724128" y="3212976"/>
            <a:ext cx="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SzTx/>
              <a:buFont typeface="Calibri" charset="0"/>
              <a:buNone/>
              <a:tabLst/>
              <a:defRPr/>
            </a:pPr>
            <a:r>
              <a:rPr lang="pt-BR" altLang="es-BO" b="1" dirty="0" err="1" smtClean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pt-BR" altLang="es-BO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pt-BR" altLang="es-BO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74625" y="557213"/>
            <a:ext cx="889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s-BO" sz="1800" b="1" dirty="0" smtClean="0">
                <a:solidFill>
                  <a:srgbClr val="0000FF"/>
                </a:solidFill>
                <a:latin typeface="Arial" charset="0"/>
              </a:rPr>
              <a:t>8) </a:t>
            </a:r>
            <a:r>
              <a:rPr lang="en-US" altLang="es-BO" sz="1800" b="1" dirty="0" err="1" smtClean="0">
                <a:latin typeface="Arial" charset="0"/>
              </a:rPr>
              <a:t>Surfactantes</a:t>
            </a:r>
            <a:r>
              <a:rPr lang="en-US" altLang="es-BO" sz="1800" b="1" dirty="0" smtClean="0">
                <a:latin typeface="Arial" charset="0"/>
              </a:rPr>
              <a:t> com </a:t>
            </a:r>
            <a:r>
              <a:rPr lang="en-US" altLang="es-BO" sz="1800" b="1" dirty="0" err="1" smtClean="0">
                <a:latin typeface="Arial" charset="0"/>
              </a:rPr>
              <a:t>Balanço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Hidrofílico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Lipofílico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elevando</a:t>
            </a:r>
            <a:r>
              <a:rPr lang="en-US" altLang="es-BO" sz="1800" b="1" dirty="0" smtClean="0">
                <a:latin typeface="Arial" charset="0"/>
              </a:rPr>
              <a:t> (BHL alto) </a:t>
            </a:r>
            <a:r>
              <a:rPr lang="en-US" altLang="es-BO" sz="1800" b="1" dirty="0" err="1" smtClean="0">
                <a:latin typeface="Arial" charset="0"/>
              </a:rPr>
              <a:t>é</a:t>
            </a:r>
            <a:r>
              <a:rPr lang="en-US" altLang="es-BO" sz="1800" b="1" dirty="0" smtClean="0">
                <a:latin typeface="Arial" charset="0"/>
              </a:rPr>
              <a:t> </a:t>
            </a:r>
            <a:r>
              <a:rPr lang="en-US" altLang="es-BO" sz="1800" b="1" dirty="0" err="1" smtClean="0">
                <a:latin typeface="Arial" charset="0"/>
              </a:rPr>
              <a:t>recomendado</a:t>
            </a:r>
            <a:r>
              <a:rPr lang="en-US" altLang="es-BO" sz="1800" b="1" dirty="0" smtClean="0">
                <a:latin typeface="Arial" charset="0"/>
              </a:rPr>
              <a:t> para herbicidas do </a:t>
            </a:r>
            <a:r>
              <a:rPr lang="en-US" altLang="es-BO" sz="1800" b="1" dirty="0" err="1" smtClean="0">
                <a:latin typeface="Arial" charset="0"/>
              </a:rPr>
              <a:t>tipo</a:t>
            </a:r>
            <a:r>
              <a:rPr lang="en-US" altLang="es-BO" sz="1800" b="1" dirty="0" smtClean="0">
                <a:latin typeface="Arial" charset="0"/>
              </a:rPr>
              <a:t>:?</a:t>
            </a:r>
            <a:endParaRPr lang="pt-BR" altLang="es-BO" sz="1800" b="1" dirty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Herbicida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Lipofílico</a:t>
            </a:r>
            <a:r>
              <a:rPr kumimoji="1" lang="en-US" altLang="es-BO" sz="1800" b="1" dirty="0" smtClean="0">
                <a:latin typeface="Arial" charset="0"/>
              </a:rPr>
              <a:t> – Kow alto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Herbicida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Hidrofílico</a:t>
            </a:r>
            <a:r>
              <a:rPr kumimoji="1" lang="en-US" altLang="es-BO" sz="1800" b="1" dirty="0" smtClean="0">
                <a:latin typeface="Arial" charset="0"/>
              </a:rPr>
              <a:t> – Kow </a:t>
            </a:r>
            <a:r>
              <a:rPr kumimoji="1" lang="en-US" altLang="es-BO" sz="1800" b="1" dirty="0" err="1" smtClean="0">
                <a:latin typeface="Arial" charset="0"/>
              </a:rPr>
              <a:t>baixo</a:t>
            </a:r>
            <a:endParaRPr kumimoji="1" lang="en-US" altLang="es-BO" sz="1800" b="1" dirty="0" smtClean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Font typeface="Calibri" charset="0"/>
              <a:buAutoNum type="alphaLcParenR"/>
            </a:pPr>
            <a:r>
              <a:rPr kumimoji="1" lang="en-US" altLang="es-BO" sz="1800" b="1" dirty="0" err="1" smtClean="0">
                <a:latin typeface="Arial" charset="0"/>
              </a:rPr>
              <a:t>Não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existe</a:t>
            </a:r>
            <a:r>
              <a:rPr kumimoji="1" lang="en-US" altLang="es-BO" sz="1800" b="1" dirty="0" smtClean="0">
                <a:latin typeface="Arial" charset="0"/>
              </a:rPr>
              <a:t> </a:t>
            </a:r>
            <a:r>
              <a:rPr kumimoji="1" lang="en-US" altLang="es-BO" sz="1800" b="1" dirty="0" err="1" smtClean="0">
                <a:latin typeface="Arial" charset="0"/>
              </a:rPr>
              <a:t>correlação</a:t>
            </a:r>
            <a:r>
              <a:rPr kumimoji="1" lang="en-US" altLang="es-BO" sz="1800" b="1" dirty="0" smtClean="0">
                <a:latin typeface="Arial" charset="0"/>
              </a:rPr>
              <a:t> entre Kow e BHL</a:t>
            </a:r>
            <a:endParaRPr kumimoji="1" lang="pt-BR" altLang="es-BO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1041</Words>
  <Application>Microsoft Macintosh PowerPoint</Application>
  <PresentationFormat>Apresentação na tela (4:3)</PresentationFormat>
  <Paragraphs>166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Calibri</vt:lpstr>
      <vt:lpstr>Georgia</vt:lpstr>
      <vt:lpstr>Tahoma</vt:lpstr>
      <vt:lpstr>Arial</vt:lpstr>
      <vt:lpstr>Introducing PowerPoint 2010</vt:lpstr>
      <vt:lpstr>Revisão:  Inibidores da ALS e Adjuvantes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2010-11-21T22:33:27Z</dcterms:created>
  <dcterms:modified xsi:type="dcterms:W3CDTF">2016-02-29T00:32:08Z</dcterms:modified>
</cp:coreProperties>
</file>