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notesMasterIdLst>
    <p:notesMasterId r:id="rId22"/>
  </p:notesMasterIdLst>
  <p:sldIdLst>
    <p:sldId id="272" r:id="rId2"/>
    <p:sldId id="279" r:id="rId3"/>
    <p:sldId id="266" r:id="rId4"/>
    <p:sldId id="281" r:id="rId5"/>
    <p:sldId id="282" r:id="rId6"/>
    <p:sldId id="283" r:id="rId7"/>
    <p:sldId id="284" r:id="rId8"/>
    <p:sldId id="285" r:id="rId9"/>
    <p:sldId id="286" r:id="rId10"/>
    <p:sldId id="294" r:id="rId11"/>
    <p:sldId id="269" r:id="rId12"/>
    <p:sldId id="287" r:id="rId13"/>
    <p:sldId id="288" r:id="rId14"/>
    <p:sldId id="289" r:id="rId15"/>
    <p:sldId id="290" r:id="rId16"/>
    <p:sldId id="291" r:id="rId17"/>
    <p:sldId id="292" r:id="rId18"/>
    <p:sldId id="295" r:id="rId19"/>
    <p:sldId id="293" r:id="rId20"/>
    <p:sldId id="297" r:id="rId21"/>
  </p:sldIdLst>
  <p:sldSz cx="7620000" cy="5715000"/>
  <p:notesSz cx="6858000" cy="9144000"/>
  <p:defaultTextStyle>
    <a:defPPr>
      <a:defRPr lang="en-US"/>
    </a:defPPr>
    <a:lvl1pPr marL="0" algn="l" defTabSz="713089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545" algn="l" defTabSz="713089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089" algn="l" defTabSz="713089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634" algn="l" defTabSz="713089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179" algn="l" defTabSz="713089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2724" algn="l" defTabSz="713089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268" algn="l" defTabSz="713089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5813" algn="l" defTabSz="713089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357" algn="l" defTabSz="713089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7" userDrawn="1">
          <p15:clr>
            <a:srgbClr val="A4A3A4"/>
          </p15:clr>
        </p15:guide>
        <p15:guide id="2" orient="horz" pos="151" userDrawn="1">
          <p15:clr>
            <a:srgbClr val="A4A3A4"/>
          </p15:clr>
        </p15:guide>
        <p15:guide id="3" pos="2403" userDrawn="1">
          <p15:clr>
            <a:srgbClr val="A4A3A4"/>
          </p15:clr>
        </p15:guide>
        <p15:guide id="4" pos="298" userDrawn="1">
          <p15:clr>
            <a:srgbClr val="A4A3A4"/>
          </p15:clr>
        </p15:guide>
        <p15:guide id="5" pos="44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037"/>
    <a:srgbClr val="FFFFFF"/>
    <a:srgbClr val="565856"/>
    <a:srgbClr val="009491"/>
    <a:srgbClr val="F69679"/>
    <a:srgbClr val="F15A22"/>
    <a:srgbClr val="C00026"/>
    <a:srgbClr val="131316"/>
    <a:srgbClr val="0E80C9"/>
    <a:srgbClr val="414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9" autoAdjust="0"/>
    <p:restoredTop sz="99409" autoAdjust="0"/>
  </p:normalViewPr>
  <p:slideViewPr>
    <p:cSldViewPr snapToGrid="0" snapToObjects="1">
      <p:cViewPr varScale="1">
        <p:scale>
          <a:sx n="102" d="100"/>
          <a:sy n="102" d="100"/>
        </p:scale>
        <p:origin x="1392" y="77"/>
      </p:cViewPr>
      <p:guideLst>
        <p:guide orient="horz" pos="3437"/>
        <p:guide orient="horz" pos="151"/>
        <p:guide pos="2403"/>
        <p:guide pos="298"/>
        <p:guide pos="449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5568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6545" rtl="0" eaLnBrk="1" latinLnBrk="0" hangingPunct="1">
      <a:defRPr sz="936" kern="1200">
        <a:solidFill>
          <a:schemeClr val="tx1"/>
        </a:solidFill>
        <a:latin typeface="Calibri Light"/>
        <a:ea typeface="+mn-ea"/>
        <a:cs typeface="+mn-cs"/>
      </a:defRPr>
    </a:lvl1pPr>
    <a:lvl2pPr marL="356545" algn="l" defTabSz="356545" rtl="0" eaLnBrk="1" latinLnBrk="0" hangingPunct="1">
      <a:defRPr sz="936" kern="1200">
        <a:solidFill>
          <a:schemeClr val="tx1"/>
        </a:solidFill>
        <a:latin typeface="Calibri Light"/>
        <a:ea typeface="+mn-ea"/>
        <a:cs typeface="+mn-cs"/>
      </a:defRPr>
    </a:lvl2pPr>
    <a:lvl3pPr marL="713089" algn="l" defTabSz="356545" rtl="0" eaLnBrk="1" latinLnBrk="0" hangingPunct="1">
      <a:defRPr sz="936" kern="1200">
        <a:solidFill>
          <a:schemeClr val="tx1"/>
        </a:solidFill>
        <a:latin typeface="Calibri Light"/>
        <a:ea typeface="+mn-ea"/>
        <a:cs typeface="+mn-cs"/>
      </a:defRPr>
    </a:lvl3pPr>
    <a:lvl4pPr marL="1069634" algn="l" defTabSz="356545" rtl="0" eaLnBrk="1" latinLnBrk="0" hangingPunct="1">
      <a:defRPr sz="936" kern="1200">
        <a:solidFill>
          <a:schemeClr val="tx1"/>
        </a:solidFill>
        <a:latin typeface="Calibri Light"/>
        <a:ea typeface="+mn-ea"/>
        <a:cs typeface="+mn-cs"/>
      </a:defRPr>
    </a:lvl4pPr>
    <a:lvl5pPr marL="1426179" algn="l" defTabSz="356545" rtl="0" eaLnBrk="1" latinLnBrk="0" hangingPunct="1">
      <a:defRPr sz="936" kern="1200">
        <a:solidFill>
          <a:schemeClr val="tx1"/>
        </a:solidFill>
        <a:latin typeface="Calibri Light"/>
        <a:ea typeface="+mn-ea"/>
        <a:cs typeface="+mn-cs"/>
      </a:defRPr>
    </a:lvl5pPr>
    <a:lvl6pPr marL="1782724" algn="l" defTabSz="356545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268" algn="l" defTabSz="356545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5813" algn="l" defTabSz="356545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357" algn="l" defTabSz="356545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8B8DD7-5375-4692-85B7-66C29DCFF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00" y="935038"/>
            <a:ext cx="5715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691902-E6F7-4D30-A9EF-B9C4D8253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500" y="3001963"/>
            <a:ext cx="5715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D510F-2FDC-4957-83F1-54D1433B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FE824F-3D78-4D57-869B-6E22D88EC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106FED-E6D3-4F89-8D88-24B97B6F9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075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6B367C-D0F2-4A7F-BE47-BE4C0765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D46AA56-8482-4991-B252-B5967A0C4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F64090-7FE2-4700-9AB8-D259E649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8B396A-6A41-41B0-8BBA-390255F79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B756F1-8FBE-4FEB-8F41-7C586FBD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341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29110A-9412-4713-AFCD-F1DDF635F1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53063" y="304800"/>
            <a:ext cx="1643062" cy="484346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0544F5-135D-49EB-B6D3-80436339C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3875" y="304800"/>
            <a:ext cx="4776788" cy="484346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F57A87-CEDA-4980-A881-68F0AA6C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B4F6DB-5B32-4F08-B1BA-70CBFC8B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1C2DA0-1A1C-49FF-B2AE-D4B583BDD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05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79868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4012" y="304274"/>
            <a:ext cx="6571977" cy="110463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290723" cy="584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46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C43A5-D721-41FD-9D0A-AB1B0A41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577B9C-B169-49B2-86DC-ABA353F10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F86812-00BD-4464-A217-E3A27321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321C91-F49A-4733-A8AE-01285D3F4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ECA679-016B-446B-8C78-30EFAA6BF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270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2882F-6E82-4A03-BFE9-F20AA6CC7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1425575"/>
            <a:ext cx="657225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A7535BF-D059-474E-8928-BE6BF7072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3824288"/>
            <a:ext cx="657225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9CF44A-C5B5-43A6-9C2D-77EEE6FA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BCA503-FC22-43A0-84EE-C060FC285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2E75C2-5C83-4D04-A8A6-CB71D0708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147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BA61B-5389-4598-97F8-9036A4626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28000-2A4B-456E-AEC1-AD51FE9AD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3875" y="1520825"/>
            <a:ext cx="3209925" cy="36274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6DE0ACC-2CBC-428D-B475-D6C7EA5EB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86200" y="1520825"/>
            <a:ext cx="3209925" cy="36274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B5190AC-5250-44C2-B300-30CE67F27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0483CE-C42F-427B-94E2-5388953F2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457FDC2-6770-4DAB-8D81-88724CB50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477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CF9BB1-5A81-4CAC-BFAC-01CF23C96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63" y="304800"/>
            <a:ext cx="6572250" cy="11049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46EF8FA-7689-4F22-A2FF-BA845505A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463" y="1401763"/>
            <a:ext cx="3222625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404DC4-9D1F-49F5-A151-8CA6F819E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5463" y="2087563"/>
            <a:ext cx="3222625" cy="30702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20C5ABB-C9F8-411B-A873-B4AF061134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57625" y="1401763"/>
            <a:ext cx="32400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A4DC9B4-5542-41D6-921F-E82534695B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57625" y="2087563"/>
            <a:ext cx="3240088" cy="30702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2B9A965-257C-4833-B33E-1B5101D1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933815D-A989-4134-941F-1ADA55E5D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2D7344E-E770-48AF-A38B-C96AA234B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088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F4D1A-CC5B-494B-B3C0-5D85322D4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2771646-63FB-444C-A0E9-C5F7999F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8BC2C4E-3008-416D-916A-A0C92A3EE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F05D348-7640-4A55-81C7-B08F296E7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83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74EDBD8-D639-458B-B707-5EA532E96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B057CC3-99CF-4187-86B0-D68BBEA85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ED56B24-205E-4179-8366-53A2D437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74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56750-E7F4-4288-9235-3DFF35895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844412-7566-4A96-997D-EC543E095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50F6E5-9CBF-4762-BE3B-3ED1D3A76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D4AD640-68F6-454C-94AD-4007F7836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C30B1F-B737-494F-A12C-FDE9F435E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7D71CA-970A-4625-B1D8-6BE9E103D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22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8A4AC-7E49-4DD3-8FBA-A8EB20C98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29C8888-7949-488D-B91C-BD43ED7AF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7AF523F-B987-469F-9EC8-F26AB65E8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17EB52-2527-40A1-B96B-C63C88F20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938DA1-8DBA-4254-92E8-6E2D3D4E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6E663C-B966-431F-AA48-1051C84A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61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F35BFFC-0D31-4DF8-9337-9DBD926C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8A43C41-CE69-4831-8350-DECE93BB5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3875" y="1520825"/>
            <a:ext cx="657225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F86FE4-1CAC-409F-AAEB-D967C5CA7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387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5AE8F-2D7E-4F7F-A126-18A2EB1F08BE}" type="datetimeFigureOut">
              <a:rPr lang="pt-BR" smtClean="0"/>
              <a:t>30/09/2020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2BA5A4-60F7-47E7-9D40-56D0F01AF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24125" y="5297488"/>
            <a:ext cx="257175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317B41-B04F-45B7-AF25-3F8AE835B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8162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6025C-F844-400E-A209-34E7464AFD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860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7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07812" y="1774377"/>
            <a:ext cx="4912189" cy="14216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39"/>
          </a:p>
        </p:txBody>
      </p:sp>
      <p:sp>
        <p:nvSpPr>
          <p:cNvPr id="3" name="Título 2"/>
          <p:cNvSpPr>
            <a:spLocks noGrp="1"/>
          </p:cNvSpPr>
          <p:nvPr>
            <p:ph type="title" idx="4294967295"/>
          </p:nvPr>
        </p:nvSpPr>
        <p:spPr>
          <a:xfrm>
            <a:off x="3406775" y="2062163"/>
            <a:ext cx="4213225" cy="828675"/>
          </a:xfrm>
        </p:spPr>
        <p:txBody>
          <a:bodyPr>
            <a:noAutofit/>
          </a:bodyPr>
          <a:lstStyle/>
          <a:p>
            <a:r>
              <a:rPr lang="pt-BR" sz="2300" b="1" dirty="0">
                <a:solidFill>
                  <a:schemeClr val="tx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Lavagem de dinheiro e técnicas de investigação e remediação</a:t>
            </a:r>
          </a:p>
        </p:txBody>
      </p:sp>
    </p:spTree>
    <p:extLst>
      <p:ext uri="{BB962C8B-B14F-4D97-AF65-F5344CB8AC3E}">
        <p14:creationId xmlns:p14="http://schemas.microsoft.com/office/powerpoint/2010/main" val="146778925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23925" y="1047750"/>
            <a:ext cx="6696075" cy="4159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Estrangeiro – obra de arte brasileira– vale R$ 2 milhões;</a:t>
            </a:r>
          </a:p>
          <a:p>
            <a:r>
              <a:rPr lang="pt-BR" sz="2400" dirty="0"/>
              <a:t>Doleiro (“intermediário”) – empréstimo – compra a obra por 2 milhões;</a:t>
            </a:r>
          </a:p>
          <a:p>
            <a:r>
              <a:rPr lang="pt-BR" sz="2400" dirty="0"/>
              <a:t>Doleiro recebe ordem de pagamento de  R$ 5 milhões (como se equivalente à venda) de uma </a:t>
            </a:r>
            <a:r>
              <a:rPr lang="pt-BR" sz="2400" i="1" dirty="0"/>
              <a:t>offshore</a:t>
            </a:r>
            <a:r>
              <a:rPr lang="pt-BR" sz="2400" dirty="0"/>
              <a:t>;</a:t>
            </a:r>
          </a:p>
          <a:p>
            <a:r>
              <a:rPr lang="pt-BR" sz="2400" dirty="0"/>
              <a:t>Doleiro traz R$ 5 milhões do exterior. Mas ele é o </a:t>
            </a:r>
            <a:r>
              <a:rPr lang="pt-BR" sz="2400" i="1" dirty="0"/>
              <a:t>beneficial </a:t>
            </a:r>
            <a:r>
              <a:rPr lang="pt-BR" sz="2400" i="1" dirty="0" err="1"/>
              <a:t>owner</a:t>
            </a:r>
            <a:r>
              <a:rPr lang="pt-BR" sz="2400" i="1" dirty="0"/>
              <a:t> </a:t>
            </a:r>
            <a:r>
              <a:rPr lang="pt-BR" sz="2400" dirty="0"/>
              <a:t>da</a:t>
            </a:r>
            <a:r>
              <a:rPr lang="pt-BR" sz="2400" i="1" dirty="0"/>
              <a:t> offshore</a:t>
            </a:r>
            <a:r>
              <a:rPr lang="pt-BR" sz="2400" dirty="0"/>
              <a:t>. </a:t>
            </a:r>
          </a:p>
          <a:p>
            <a:r>
              <a:rPr lang="pt-BR" sz="2400" i="1" dirty="0"/>
              <a:t>Fonte: COAF. Casos &amp; Casos: Coletânea completa de casos brasileiros de lavagem de dinheiro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2903235" y="381681"/>
            <a:ext cx="170271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Caso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concreto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53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508125"/>
            <a:ext cx="6696075" cy="2468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lang="en-US" sz="2400" dirty="0" err="1">
                <a:latin typeface="Verdana" charset="0"/>
                <a:ea typeface="Verdana" charset="0"/>
                <a:cs typeface="Verdana" charset="0"/>
              </a:rPr>
              <a:t>Criação</a:t>
            </a:r>
            <a:r>
              <a:rPr lang="en-US" sz="2400" dirty="0">
                <a:latin typeface="Verdana" charset="0"/>
                <a:ea typeface="Verdana" charset="0"/>
                <a:cs typeface="Verdana" charset="0"/>
              </a:rPr>
              <a:t> de “gatekeepers”</a:t>
            </a:r>
          </a:p>
          <a:p>
            <a:pPr algn="just">
              <a:lnSpc>
                <a:spcPct val="140000"/>
              </a:lnSpc>
            </a:pPr>
            <a:r>
              <a:rPr lang="en-US" sz="2400" dirty="0" err="1">
                <a:latin typeface="Verdana" charset="0"/>
                <a:ea typeface="Verdana" charset="0"/>
                <a:cs typeface="Verdana" charset="0"/>
              </a:rPr>
              <a:t>Unidade</a:t>
            </a:r>
            <a:r>
              <a:rPr lang="en-US" sz="2400" dirty="0">
                <a:latin typeface="Verdana" charset="0"/>
                <a:ea typeface="Verdana" charset="0"/>
                <a:cs typeface="Verdana" charset="0"/>
              </a:rPr>
              <a:t> de </a:t>
            </a:r>
            <a:r>
              <a:rPr lang="en-US" sz="2400" dirty="0" err="1">
                <a:latin typeface="Verdana" charset="0"/>
                <a:ea typeface="Verdana" charset="0"/>
                <a:cs typeface="Verdana" charset="0"/>
              </a:rPr>
              <a:t>inteligência</a:t>
            </a:r>
            <a:r>
              <a:rPr lang="en-US" sz="2400" dirty="0">
                <a:latin typeface="Verdana" charset="0"/>
                <a:ea typeface="Verdana" charset="0"/>
                <a:cs typeface="Verdana" charset="0"/>
              </a:rPr>
              <a:t>: COAF</a:t>
            </a:r>
          </a:p>
          <a:p>
            <a:pPr algn="just">
              <a:lnSpc>
                <a:spcPct val="140000"/>
              </a:lnSpc>
            </a:pPr>
            <a:r>
              <a:rPr lang="en-US" sz="2400" dirty="0" err="1">
                <a:latin typeface="Verdana" charset="0"/>
                <a:ea typeface="Verdana" charset="0"/>
                <a:cs typeface="Verdana" charset="0"/>
              </a:rPr>
              <a:t>Delação</a:t>
            </a:r>
            <a:r>
              <a:rPr lang="en-US" sz="2400" dirty="0">
                <a:latin typeface="Verdana" charset="0"/>
                <a:ea typeface="Verdana" charset="0"/>
                <a:cs typeface="Verdana" charset="0"/>
              </a:rPr>
              <a:t> / </a:t>
            </a:r>
            <a:r>
              <a:rPr lang="en-US" sz="2400" dirty="0" err="1">
                <a:latin typeface="Verdana" charset="0"/>
                <a:ea typeface="Verdana" charset="0"/>
                <a:cs typeface="Verdana" charset="0"/>
              </a:rPr>
              <a:t>colaboração</a:t>
            </a:r>
            <a:r>
              <a:rPr lang="en-US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2400" dirty="0" err="1">
                <a:latin typeface="Verdana" charset="0"/>
                <a:ea typeface="Verdana" charset="0"/>
                <a:cs typeface="Verdana" charset="0"/>
              </a:rPr>
              <a:t>premiada</a:t>
            </a:r>
            <a:endParaRPr lang="en-US" sz="2400" dirty="0">
              <a:latin typeface="Verdana" charset="0"/>
              <a:ea typeface="Verdana" charset="0"/>
              <a:cs typeface="Verdana" charset="0"/>
            </a:endParaRPr>
          </a:p>
          <a:p>
            <a:pPr algn="just">
              <a:lnSpc>
                <a:spcPct val="140000"/>
              </a:lnSpc>
            </a:pPr>
            <a:r>
              <a:rPr lang="en-US" sz="2400" dirty="0" err="1">
                <a:latin typeface="Verdana" charset="0"/>
                <a:ea typeface="Verdana" charset="0"/>
                <a:cs typeface="Verdana" charset="0"/>
              </a:rPr>
              <a:t>Meios</a:t>
            </a:r>
            <a:r>
              <a:rPr lang="en-US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2400" dirty="0" err="1">
                <a:latin typeface="Verdana" charset="0"/>
                <a:ea typeface="Verdana" charset="0"/>
                <a:cs typeface="Verdana" charset="0"/>
              </a:rPr>
              <a:t>ordinários</a:t>
            </a:r>
            <a:r>
              <a:rPr lang="en-US" sz="2400" dirty="0">
                <a:latin typeface="Verdana" charset="0"/>
                <a:ea typeface="Verdana" charset="0"/>
                <a:cs typeface="Verdana" charset="0"/>
              </a:rPr>
              <a:t> de </a:t>
            </a:r>
            <a:r>
              <a:rPr lang="en-US" sz="2400" dirty="0" err="1">
                <a:latin typeface="Verdana" charset="0"/>
                <a:ea typeface="Verdana" charset="0"/>
                <a:cs typeface="Verdana" charset="0"/>
              </a:rPr>
              <a:t>investigação</a:t>
            </a:r>
            <a:endParaRPr lang="en-US" sz="24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TextBox 19"/>
          <p:cNvSpPr txBox="1"/>
          <p:nvPr/>
        </p:nvSpPr>
        <p:spPr>
          <a:xfrm>
            <a:off x="2394373" y="381681"/>
            <a:ext cx="28696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Técnicas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de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investigação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268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508125"/>
            <a:ext cx="6696075" cy="3763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900" dirty="0"/>
              <a:t>Atividades de:</a:t>
            </a:r>
          </a:p>
          <a:p>
            <a:r>
              <a:rPr lang="pt-BR" sz="1900" dirty="0"/>
              <a:t>captação, intermediação e aplicação de recursos financeiros de terceiros, em moeda nacional ou estrangeira;</a:t>
            </a:r>
          </a:p>
          <a:p>
            <a:r>
              <a:rPr lang="pt-BR" sz="1900" dirty="0"/>
              <a:t> compra e venda de moeda estrangeira ou ouro como ativo financeiro ou instrumento cambial;</a:t>
            </a:r>
          </a:p>
          <a:p>
            <a:r>
              <a:rPr lang="pt-BR" sz="1900" dirty="0"/>
              <a:t> custódia, emissão, distribuição, liquidação, negociação, intermediação ou administração de títulos ou valores mobiliários.</a:t>
            </a:r>
          </a:p>
          <a:p>
            <a:r>
              <a:rPr lang="pt-BR" sz="1900" dirty="0"/>
              <a:t>bolsas de valores, as bolsas de mercadorias ou futuros e os sistemas de negociação do mercado de balcão organizado; </a:t>
            </a:r>
          </a:p>
          <a:p>
            <a:r>
              <a:rPr lang="pt-BR" sz="1900" dirty="0"/>
              <a:t>seguradoras, as corretoras de seguros e as entidades de previdência complementar ou de capitalização;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1487883" y="381681"/>
            <a:ext cx="46826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Gatekeepers –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setores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sujeitos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a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controle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462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508125"/>
            <a:ext cx="6696075" cy="3798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700" dirty="0"/>
              <a:t>administradoras de cartões de credenciamento ou cartões de crédito, bem como as administradoras de consórcios para aquisição de bens ou serviços;</a:t>
            </a:r>
          </a:p>
          <a:p>
            <a:r>
              <a:rPr lang="pt-BR" sz="1700" dirty="0"/>
              <a:t>as administradoras ou empresas que se utilizem de cartão ou qualquer outro meio eletrônico, magnético ou equivalente, que permita a transferência de fundos;</a:t>
            </a:r>
          </a:p>
          <a:p>
            <a:r>
              <a:rPr lang="pt-BR" sz="1700" dirty="0"/>
              <a:t>empresas de arrendamento mercantil (</a:t>
            </a:r>
            <a:r>
              <a:rPr lang="pt-BR" sz="1700" i="1" dirty="0"/>
              <a:t>leasing</a:t>
            </a:r>
            <a:r>
              <a:rPr lang="pt-BR" sz="1700" dirty="0"/>
              <a:t>) e as de fomento comercial (</a:t>
            </a:r>
            <a:r>
              <a:rPr lang="pt-BR" sz="1700" i="1" dirty="0" err="1"/>
              <a:t>factoring</a:t>
            </a:r>
            <a:r>
              <a:rPr lang="pt-BR" sz="1700" dirty="0"/>
              <a:t>);</a:t>
            </a:r>
          </a:p>
          <a:p>
            <a:r>
              <a:rPr lang="pt-BR" sz="1700" dirty="0"/>
              <a:t>sociedades que efetuem distribuição de dinheiro ou quaisquer bens móveis, imóveis, mercadorias, serviços, ou, ainda, concedam descontos na sua aquisição, mediante sorteio ou método assemelhado;</a:t>
            </a:r>
          </a:p>
          <a:p>
            <a:r>
              <a:rPr lang="pt-BR" sz="1700" dirty="0"/>
              <a:t> filiais ou representações de entes estrangeiros que exerçam no Brasil qualquer das atividades listadas neste artigo, ainda que de forma eventual;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1487883" y="381681"/>
            <a:ext cx="46826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Gatekeepers –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setores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sujeitos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a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controle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825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508125"/>
            <a:ext cx="6696075" cy="3798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700" dirty="0"/>
              <a:t>demais entidades cujo funcionamento dependa de autorização de órgão regulador dos mercados financeiro, de câmbio, de capitais e de seguros;</a:t>
            </a:r>
          </a:p>
          <a:p>
            <a:r>
              <a:rPr lang="pt-BR" sz="1700" dirty="0"/>
              <a:t>as pessoas físicas ou jurídicas, nacionais ou estrangeiras, que operem no Brasil como agentes, dirigentes, procuradoras, </a:t>
            </a:r>
            <a:r>
              <a:rPr lang="pt-BR" sz="1700" dirty="0" err="1"/>
              <a:t>comissionárias</a:t>
            </a:r>
            <a:r>
              <a:rPr lang="pt-BR" sz="1700" dirty="0"/>
              <a:t> ou por qualquer forma representem interesses de ente estrangeiro que exerça qualquer das atividades referidas neste artigo;</a:t>
            </a:r>
          </a:p>
          <a:p>
            <a:r>
              <a:rPr lang="pt-BR" sz="1700" dirty="0"/>
              <a:t>as pessoas físicas ou jurídicas que exerçam atividades de promoção imobiliária ou compra e venda de imóveis; </a:t>
            </a:r>
          </a:p>
          <a:p>
            <a:r>
              <a:rPr lang="pt-BR" sz="1700" dirty="0"/>
              <a:t>as pessoas físicas ou jurídicas que comercializem joias, pedras e metais preciosos, objetos de arte e antiguidades.</a:t>
            </a:r>
          </a:p>
          <a:p>
            <a:r>
              <a:rPr lang="pt-BR" sz="1700" dirty="0"/>
              <a:t>as pessoas físicas ou jurídicas que comercializem bens de luxo ou de alto valor, intermedeiem a sua comercialização ou exerçam atividades que envolvam grande volume de recursos em espécie; 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1487883" y="381681"/>
            <a:ext cx="46826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Gatekeepers –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setores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sujeitos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a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controle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7201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047750"/>
            <a:ext cx="6696075" cy="4106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700" dirty="0"/>
              <a:t>as juntas comerciais e os registros públicos;  </a:t>
            </a:r>
          </a:p>
          <a:p>
            <a:r>
              <a:rPr lang="pt-BR" sz="1700" dirty="0"/>
              <a:t>as pessoas físicas ou jurídicas que prestem, mesmo que eventualmente, serviços de assessoria, consultoria, contadoria, auditoria, aconselhamento ou assistência, de qualquer natureza, em operações:</a:t>
            </a:r>
          </a:p>
          <a:p>
            <a:r>
              <a:rPr lang="pt-BR" sz="1700" dirty="0"/>
              <a:t>a) de compra e venda de imóveis, estabelecimentos comerciais ou industriais ou participações societárias de qualquer natureza; </a:t>
            </a:r>
          </a:p>
          <a:p>
            <a:r>
              <a:rPr lang="pt-BR" sz="1700" dirty="0"/>
              <a:t>b) de gestão de fundos, valores mobiliários ou outros ativos;</a:t>
            </a:r>
          </a:p>
          <a:p>
            <a:r>
              <a:rPr lang="pt-BR" sz="1700" dirty="0"/>
              <a:t>c) de abertura ou gestão de contas bancárias, de poupança, investimento ou de valores mobiliários;</a:t>
            </a:r>
          </a:p>
          <a:p>
            <a:r>
              <a:rPr lang="pt-BR" sz="1700" dirty="0"/>
              <a:t> d) de criação, exploração ou gestão de sociedades de qualquer natureza, fundações, fundos fiduciários ou estruturas análogas; </a:t>
            </a:r>
          </a:p>
          <a:p>
            <a:r>
              <a:rPr lang="pt-BR" sz="1700" dirty="0"/>
              <a:t>e) financeiras, societárias ou imobiliárias; e </a:t>
            </a:r>
          </a:p>
          <a:p>
            <a:r>
              <a:rPr lang="pt-BR" sz="1700" dirty="0"/>
              <a:t>f) de alienação ou aquisição de direitos sobre contratos relacionados a atividades desportivas ou artísticas profissionais; 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1487883" y="381681"/>
            <a:ext cx="46826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Gatekeepers –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setores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sujeitos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a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controle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3167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047750"/>
            <a:ext cx="6696075" cy="3479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dirty="0"/>
              <a:t>pessoas físicas ou jurídicas que atuem na promoção, intermediação, comercialização, agenciamento ou negociação de direitos de transferência de atletas, artistas ou feiras, exposições ou eventos similares;</a:t>
            </a:r>
          </a:p>
          <a:p>
            <a:r>
              <a:rPr lang="pt-BR" sz="1800" dirty="0"/>
              <a:t>as empresas de transporte e guarda de valores; </a:t>
            </a:r>
          </a:p>
          <a:p>
            <a:r>
              <a:rPr lang="pt-BR" sz="1800" dirty="0"/>
              <a:t>as pessoas físicas ou jurídicas que comercializem bens de alto valor de origem rural ou animal ou intermedeiem a sua comercialização; e</a:t>
            </a:r>
          </a:p>
          <a:p>
            <a:r>
              <a:rPr lang="pt-BR" sz="1800" dirty="0"/>
              <a:t>as dependências no exterior das entidades mencionadas neste artigo, por meio de sua matriz no Brasil, relativamente a residentes no País.</a:t>
            </a:r>
          </a:p>
          <a:p>
            <a:pPr marL="0" indent="0">
              <a:buNone/>
            </a:pPr>
            <a:endParaRPr lang="pt-BR" sz="1700" dirty="0"/>
          </a:p>
        </p:txBody>
      </p:sp>
      <p:sp>
        <p:nvSpPr>
          <p:cNvPr id="6" name="TextBox 19"/>
          <p:cNvSpPr txBox="1"/>
          <p:nvPr/>
        </p:nvSpPr>
        <p:spPr>
          <a:xfrm>
            <a:off x="1487883" y="381681"/>
            <a:ext cx="46826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Gatekeepers –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setores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sujeitos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a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controle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4219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047750"/>
            <a:ext cx="6696075" cy="3757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dirty="0"/>
              <a:t>Políticas de “</a:t>
            </a:r>
            <a:r>
              <a:rPr lang="pt-BR" sz="1800" dirty="0" err="1"/>
              <a:t>know</a:t>
            </a:r>
            <a:r>
              <a:rPr lang="pt-BR" sz="1800" dirty="0"/>
              <a:t> </a:t>
            </a:r>
            <a:r>
              <a:rPr lang="pt-BR" sz="1800" dirty="0" err="1"/>
              <a:t>your</a:t>
            </a:r>
            <a:r>
              <a:rPr lang="pt-BR" sz="1800" dirty="0"/>
              <a:t> </a:t>
            </a:r>
            <a:r>
              <a:rPr lang="pt-BR" sz="1800" dirty="0" err="1"/>
              <a:t>client</a:t>
            </a:r>
            <a:r>
              <a:rPr lang="pt-BR" sz="1800" dirty="0"/>
              <a:t>”</a:t>
            </a:r>
          </a:p>
          <a:p>
            <a:r>
              <a:rPr lang="pt-BR" sz="1800" dirty="0"/>
              <a:t>Identificação dos clientes / cadastro atualizado</a:t>
            </a:r>
          </a:p>
          <a:p>
            <a:r>
              <a:rPr lang="pt-BR" sz="1800" dirty="0"/>
              <a:t>Registro das transações acima dos limites estabelecidos</a:t>
            </a:r>
          </a:p>
          <a:p>
            <a:r>
              <a:rPr lang="pt-BR" sz="1800" dirty="0"/>
              <a:t>Adoção de procedimentos e controles internos</a:t>
            </a:r>
          </a:p>
          <a:p>
            <a:r>
              <a:rPr lang="pt-BR" sz="1800" dirty="0"/>
              <a:t>Cadastro no COAF</a:t>
            </a:r>
          </a:p>
          <a:p>
            <a:r>
              <a:rPr lang="pt-BR" sz="1800" dirty="0"/>
              <a:t>Arquivo por pelo menos 5 anos</a:t>
            </a:r>
          </a:p>
          <a:p>
            <a:r>
              <a:rPr lang="pt-BR" sz="1800" dirty="0"/>
              <a:t>Comunicação de operações ao COAF</a:t>
            </a:r>
          </a:p>
          <a:p>
            <a:r>
              <a:rPr lang="pt-BR" sz="1800" dirty="0"/>
              <a:t>Sigilo e não informação ao cliente</a:t>
            </a:r>
          </a:p>
          <a:p>
            <a:r>
              <a:rPr lang="pt-BR" sz="1800" dirty="0"/>
              <a:t>Responsabilidade administrativa em caso de descumprimento</a:t>
            </a:r>
          </a:p>
          <a:p>
            <a:r>
              <a:rPr lang="pt-BR" sz="1800" dirty="0"/>
              <a:t>Discussão no campo penal: descumprimento pode dar ensejo à configuração de crimes omissivos?</a:t>
            </a:r>
            <a:r>
              <a:rPr lang="pt-BR" sz="1700" dirty="0"/>
              <a:t> 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2443272" y="280147"/>
            <a:ext cx="27719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Obrigações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dos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setores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b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controlados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402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047750"/>
            <a:ext cx="6696075" cy="4516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700" dirty="0"/>
              <a:t>Atividades imobiliárias</a:t>
            </a:r>
          </a:p>
          <a:p>
            <a:r>
              <a:rPr lang="pt-BR" sz="1700" dirty="0"/>
              <a:t>Regulador: Conselho Federal de Corretores de Imóveis – </a:t>
            </a:r>
            <a:r>
              <a:rPr lang="pt-BR" sz="1700" dirty="0" err="1"/>
              <a:t>Cofeci</a:t>
            </a:r>
            <a:endParaRPr lang="pt-BR" sz="1700" dirty="0"/>
          </a:p>
          <a:p>
            <a:r>
              <a:rPr lang="pt-BR" sz="1700" dirty="0"/>
              <a:t>Norma: Resolução COFECI nº 1.336/2014, Art. 12</a:t>
            </a:r>
          </a:p>
          <a:p>
            <a:r>
              <a:rPr lang="pt-BR" sz="1700" b="1" dirty="0"/>
              <a:t>Parâmetros</a:t>
            </a:r>
            <a:r>
              <a:rPr lang="pt-BR" sz="1700" dirty="0"/>
              <a:t>:</a:t>
            </a:r>
          </a:p>
          <a:p>
            <a:r>
              <a:rPr lang="pt-BR" sz="1700" u="sng" dirty="0"/>
              <a:t>Comunicação obrigatória</a:t>
            </a:r>
            <a:r>
              <a:rPr lang="pt-BR" sz="1700" dirty="0"/>
              <a:t>: se envolver pagamento em espécie igual ou superior a 100 mil reais</a:t>
            </a:r>
          </a:p>
          <a:p>
            <a:r>
              <a:rPr lang="pt-BR" sz="1700" dirty="0"/>
              <a:t>(+ Resolução COAF n. 15/2007)</a:t>
            </a:r>
          </a:p>
          <a:p>
            <a:r>
              <a:rPr lang="pt-BR" sz="1700" u="sng" dirty="0"/>
              <a:t>Comunicação se houver suspeita</a:t>
            </a:r>
            <a:r>
              <a:rPr lang="pt-BR" sz="1700" dirty="0"/>
              <a:t>:</a:t>
            </a:r>
          </a:p>
          <a:p>
            <a:r>
              <a:rPr lang="pt-BR" sz="1700" dirty="0"/>
              <a:t>Valores em espécie inferiores a 100 mil reais (+habitualidade e forma)</a:t>
            </a:r>
          </a:p>
          <a:p>
            <a:r>
              <a:rPr lang="pt-BR" sz="1700" dirty="0"/>
              <a:t>Aumento ou diminuição injustificada do valor do imóvel</a:t>
            </a:r>
          </a:p>
          <a:p>
            <a:r>
              <a:rPr lang="pt-BR" sz="1700" dirty="0"/>
              <a:t>Valor em contrato diferente do ITBI</a:t>
            </a:r>
          </a:p>
          <a:p>
            <a:r>
              <a:rPr lang="pt-BR" sz="1700" dirty="0"/>
              <a:t>Incompatíveis com patrimônio, atividade principal ou capacidade financeira presumida das partes (...)</a:t>
            </a:r>
          </a:p>
          <a:p>
            <a:endParaRPr lang="pt-BR" sz="1700" dirty="0"/>
          </a:p>
        </p:txBody>
      </p:sp>
      <p:sp>
        <p:nvSpPr>
          <p:cNvPr id="6" name="TextBox 19"/>
          <p:cNvSpPr txBox="1"/>
          <p:nvPr/>
        </p:nvSpPr>
        <p:spPr>
          <a:xfrm>
            <a:off x="2187599" y="280147"/>
            <a:ext cx="3283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Exemplo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de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setor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controlado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5911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395413"/>
            <a:ext cx="6696075" cy="2598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dirty="0"/>
              <a:t>Inc. XIV (Assessoria, consultoria..., aconselhamento ou assistência em determinadas operações): advogado como pessoa sujeita a controle?</a:t>
            </a:r>
          </a:p>
          <a:p>
            <a:r>
              <a:rPr lang="pt-BR" sz="1800" dirty="0"/>
              <a:t>Sigilo profissional</a:t>
            </a:r>
          </a:p>
          <a:p>
            <a:r>
              <a:rPr lang="pt-BR" sz="1800" dirty="0"/>
              <a:t>Ausência de regulamentação</a:t>
            </a:r>
          </a:p>
          <a:p>
            <a:r>
              <a:rPr lang="pt-BR" sz="1800" dirty="0"/>
              <a:t>Posição da OAB</a:t>
            </a:r>
          </a:p>
          <a:p>
            <a:endParaRPr lang="pt-BR" sz="1800" dirty="0"/>
          </a:p>
          <a:p>
            <a:r>
              <a:rPr lang="pt-BR" sz="1800" dirty="0"/>
              <a:t>Questão da coautoria ou participação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2425472" y="233028"/>
            <a:ext cx="27719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Obrigações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dos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setores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b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controlados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  <a:p>
            <a:pPr algn="ctr"/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Posição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do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advogado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9152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508125"/>
            <a:ext cx="6696075" cy="3636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pt-BR" sz="2300" dirty="0">
                <a:solidFill>
                  <a:prstClr val="black"/>
                </a:solidFill>
              </a:rPr>
              <a:t>Décadas de 80 e 90 – aumento da criminalidade organizada, desenvolvimento informacional e tecnológico, globalização.</a:t>
            </a:r>
          </a:p>
          <a:p>
            <a:pPr marL="342900" lvl="0" indent="-342900"/>
            <a:r>
              <a:rPr lang="pt-BR" sz="2300" dirty="0">
                <a:solidFill>
                  <a:prstClr val="black"/>
                </a:solidFill>
              </a:rPr>
              <a:t>Esforço internacional para coibir a lavagem de dinheiro</a:t>
            </a:r>
          </a:p>
          <a:p>
            <a:pPr marL="342900" lvl="0" indent="-342900"/>
            <a:r>
              <a:rPr lang="pt-BR" sz="2300" dirty="0">
                <a:solidFill>
                  <a:prstClr val="black"/>
                </a:solidFill>
              </a:rPr>
              <a:t>Convenção contra o Tráfico de Entorpecentes e Substâncias Psicotrópicas (1988)</a:t>
            </a:r>
          </a:p>
          <a:p>
            <a:pPr marL="342900" lvl="0" indent="-342900"/>
            <a:r>
              <a:rPr lang="pt-BR" sz="2300" dirty="0">
                <a:solidFill>
                  <a:prstClr val="black"/>
                </a:solidFill>
              </a:rPr>
              <a:t>Origem do nome / diferentes denominações</a:t>
            </a:r>
          </a:p>
          <a:p>
            <a:pPr marL="342900" lvl="0" indent="-342900"/>
            <a:r>
              <a:rPr lang="pt-BR" sz="2300" dirty="0">
                <a:solidFill>
                  <a:prstClr val="black"/>
                </a:solidFill>
              </a:rPr>
              <a:t>Organismos internacionais de combate à lavagem</a:t>
            </a:r>
          </a:p>
          <a:p>
            <a:pPr algn="just">
              <a:lnSpc>
                <a:spcPct val="140000"/>
              </a:lnSpc>
            </a:pPr>
            <a:endParaRPr lang="en-US" sz="875" dirty="0" err="1">
              <a:solidFill>
                <a:schemeClr val="tx1">
                  <a:lumMod val="65000"/>
                  <a:lumOff val="3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TextBox 19"/>
          <p:cNvSpPr txBox="1"/>
          <p:nvPr/>
        </p:nvSpPr>
        <p:spPr>
          <a:xfrm>
            <a:off x="3135759" y="381681"/>
            <a:ext cx="138691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Introdução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231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395413"/>
            <a:ext cx="6696075" cy="2247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dirty="0"/>
              <a:t>Legislação não estabelece métodos obrigatórios</a:t>
            </a:r>
          </a:p>
          <a:p>
            <a:r>
              <a:rPr lang="pt-BR" sz="1800" dirty="0"/>
              <a:t>Programa forte de </a:t>
            </a:r>
            <a:r>
              <a:rPr lang="pt-BR" sz="1800" dirty="0" err="1"/>
              <a:t>compliance</a:t>
            </a:r>
            <a:endParaRPr lang="pt-BR" sz="1800" dirty="0"/>
          </a:p>
          <a:p>
            <a:r>
              <a:rPr lang="pt-BR" sz="1800" dirty="0"/>
              <a:t>Estruturação e treinamento das áreas que cumprem as obrigações de KYC e comunicações</a:t>
            </a:r>
          </a:p>
          <a:p>
            <a:r>
              <a:rPr lang="pt-BR" sz="1800" dirty="0"/>
              <a:t>Revisão de procedimentos sempre que se verificar incompatibilidades / inconsistências</a:t>
            </a:r>
          </a:p>
          <a:p>
            <a:endParaRPr lang="pt-BR" sz="1800" dirty="0"/>
          </a:p>
        </p:txBody>
      </p:sp>
      <p:sp>
        <p:nvSpPr>
          <p:cNvPr id="6" name="TextBox 19"/>
          <p:cNvSpPr txBox="1"/>
          <p:nvPr/>
        </p:nvSpPr>
        <p:spPr>
          <a:xfrm>
            <a:off x="2425472" y="233028"/>
            <a:ext cx="27719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Obrigações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dos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setores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b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controlados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  <a:p>
            <a:pPr algn="ctr"/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Remediação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893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/>
          <p:cNvSpPr/>
          <p:nvPr/>
        </p:nvSpPr>
        <p:spPr>
          <a:xfrm>
            <a:off x="4780642" y="1875223"/>
            <a:ext cx="2080925" cy="190550"/>
          </a:xfrm>
          <a:custGeom>
            <a:avLst/>
            <a:gdLst>
              <a:gd name="connsiteX0" fmla="*/ 0 w 3444240"/>
              <a:gd name="connsiteY0" fmla="*/ 568960 h 568960"/>
              <a:gd name="connsiteX1" fmla="*/ 690880 w 3444240"/>
              <a:gd name="connsiteY1" fmla="*/ 0 h 568960"/>
              <a:gd name="connsiteX2" fmla="*/ 3444240 w 3444240"/>
              <a:gd name="connsiteY2" fmla="*/ 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4240" h="568960">
                <a:moveTo>
                  <a:pt x="0" y="568960"/>
                </a:moveTo>
                <a:lnTo>
                  <a:pt x="690880" y="0"/>
                </a:lnTo>
                <a:lnTo>
                  <a:pt x="3444240" y="0"/>
                </a:lnTo>
              </a:path>
            </a:pathLst>
          </a:custGeom>
          <a:ln w="6350" cmpd="sng">
            <a:solidFill>
              <a:schemeClr val="tx1">
                <a:alpha val="50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57153" tIns="28577" rIns="57153" bIns="28577" rtlCol="0" anchor="ctr"/>
          <a:lstStyle/>
          <a:p>
            <a:pPr algn="ctr"/>
            <a:endParaRPr lang="en-US" sz="2001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2" name="Freeform 41"/>
          <p:cNvSpPr/>
          <p:nvPr/>
        </p:nvSpPr>
        <p:spPr>
          <a:xfrm flipV="1">
            <a:off x="3666508" y="4240668"/>
            <a:ext cx="2080925" cy="190550"/>
          </a:xfrm>
          <a:custGeom>
            <a:avLst/>
            <a:gdLst>
              <a:gd name="connsiteX0" fmla="*/ 0 w 3444240"/>
              <a:gd name="connsiteY0" fmla="*/ 568960 h 568960"/>
              <a:gd name="connsiteX1" fmla="*/ 690880 w 3444240"/>
              <a:gd name="connsiteY1" fmla="*/ 0 h 568960"/>
              <a:gd name="connsiteX2" fmla="*/ 3444240 w 3444240"/>
              <a:gd name="connsiteY2" fmla="*/ 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4240" h="568960">
                <a:moveTo>
                  <a:pt x="0" y="568960"/>
                </a:moveTo>
                <a:lnTo>
                  <a:pt x="690880" y="0"/>
                </a:lnTo>
                <a:lnTo>
                  <a:pt x="3444240" y="0"/>
                </a:lnTo>
              </a:path>
            </a:pathLst>
          </a:custGeom>
          <a:ln w="6350" cmpd="sng">
            <a:solidFill>
              <a:schemeClr val="tx1">
                <a:alpha val="50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57153" tIns="28577" rIns="57153" bIns="28577" rtlCol="0" anchor="ctr"/>
          <a:lstStyle/>
          <a:p>
            <a:pPr algn="ctr"/>
            <a:endParaRPr lang="en-US" sz="200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5" name="Freeform 44"/>
          <p:cNvSpPr/>
          <p:nvPr/>
        </p:nvSpPr>
        <p:spPr>
          <a:xfrm flipH="1">
            <a:off x="800893" y="1875223"/>
            <a:ext cx="1983825" cy="190550"/>
          </a:xfrm>
          <a:custGeom>
            <a:avLst/>
            <a:gdLst>
              <a:gd name="connsiteX0" fmla="*/ 0 w 3444240"/>
              <a:gd name="connsiteY0" fmla="*/ 568960 h 568960"/>
              <a:gd name="connsiteX1" fmla="*/ 690880 w 3444240"/>
              <a:gd name="connsiteY1" fmla="*/ 0 h 568960"/>
              <a:gd name="connsiteX2" fmla="*/ 3444240 w 3444240"/>
              <a:gd name="connsiteY2" fmla="*/ 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4240" h="568960">
                <a:moveTo>
                  <a:pt x="0" y="568960"/>
                </a:moveTo>
                <a:lnTo>
                  <a:pt x="690880" y="0"/>
                </a:lnTo>
                <a:lnTo>
                  <a:pt x="3444240" y="0"/>
                </a:lnTo>
              </a:path>
            </a:pathLst>
          </a:custGeom>
          <a:ln w="6350" cmpd="sng">
            <a:solidFill>
              <a:schemeClr val="tx1">
                <a:alpha val="50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57153" tIns="28577" rIns="57153" bIns="28577" rtlCol="0" anchor="ctr"/>
          <a:lstStyle/>
          <a:p>
            <a:pPr algn="r"/>
            <a:endParaRPr lang="en-US" sz="2001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798558" y="1934675"/>
            <a:ext cx="1991081" cy="1991599"/>
          </a:xfrm>
          <a:prstGeom prst="ellipse">
            <a:avLst/>
          </a:prstGeom>
          <a:noFill/>
          <a:ln w="19050" cmpd="sng">
            <a:solidFill>
              <a:srgbClr val="B2B2B2">
                <a:alpha val="67000"/>
              </a:srgbClr>
            </a:solidFill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2431718" y="1954433"/>
            <a:ext cx="956033" cy="956282"/>
          </a:xfrm>
          <a:custGeom>
            <a:avLst/>
            <a:gdLst>
              <a:gd name="connsiteX0" fmla="*/ 0 w 1147239"/>
              <a:gd name="connsiteY0" fmla="*/ 573620 h 1147239"/>
              <a:gd name="connsiteX1" fmla="*/ 573620 w 1147239"/>
              <a:gd name="connsiteY1" fmla="*/ 0 h 1147239"/>
              <a:gd name="connsiteX2" fmla="*/ 1147240 w 1147239"/>
              <a:gd name="connsiteY2" fmla="*/ 573620 h 1147239"/>
              <a:gd name="connsiteX3" fmla="*/ 573620 w 1147239"/>
              <a:gd name="connsiteY3" fmla="*/ 1147240 h 1147239"/>
              <a:gd name="connsiteX4" fmla="*/ 0 w 1147239"/>
              <a:gd name="connsiteY4" fmla="*/ 573620 h 114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239" h="1147239">
                <a:moveTo>
                  <a:pt x="0" y="573620"/>
                </a:moveTo>
                <a:cubicBezTo>
                  <a:pt x="0" y="256818"/>
                  <a:pt x="256818" y="0"/>
                  <a:pt x="573620" y="0"/>
                </a:cubicBezTo>
                <a:cubicBezTo>
                  <a:pt x="890422" y="0"/>
                  <a:pt x="1147240" y="256818"/>
                  <a:pt x="1147240" y="573620"/>
                </a:cubicBezTo>
                <a:cubicBezTo>
                  <a:pt x="1147240" y="890422"/>
                  <a:pt x="890422" y="1147240"/>
                  <a:pt x="573620" y="1147240"/>
                </a:cubicBezTo>
                <a:cubicBezTo>
                  <a:pt x="256818" y="1147240"/>
                  <a:pt x="0" y="890422"/>
                  <a:pt x="0" y="573620"/>
                </a:cubicBezTo>
                <a:close/>
              </a:path>
            </a:pathLst>
          </a:custGeom>
          <a:solidFill>
            <a:srgbClr val="C00000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187644" tIns="187644" rIns="187644" bIns="187644" numCol="1" spcCol="2539" anchor="ctr" anchorCtr="0">
            <a:noAutofit/>
          </a:bodyPr>
          <a:lstStyle/>
          <a:p>
            <a:pPr algn="ctr" defTabSz="5556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313" dirty="0">
                <a:solidFill>
                  <a:srgbClr val="FFFFFF"/>
                </a:solidFill>
                <a:latin typeface="Verdana" charset="0"/>
                <a:ea typeface="Verdana" charset="0"/>
                <a:cs typeface="Verdana" charset="0"/>
              </a:rPr>
              <a:t>$</a:t>
            </a:r>
          </a:p>
        </p:txBody>
      </p:sp>
      <p:sp>
        <p:nvSpPr>
          <p:cNvPr id="7" name="Freeform 6"/>
          <p:cNvSpPr/>
          <p:nvPr/>
        </p:nvSpPr>
        <p:spPr>
          <a:xfrm>
            <a:off x="4037598" y="1960103"/>
            <a:ext cx="956033" cy="956282"/>
          </a:xfrm>
          <a:custGeom>
            <a:avLst/>
            <a:gdLst>
              <a:gd name="connsiteX0" fmla="*/ 0 w 1147239"/>
              <a:gd name="connsiteY0" fmla="*/ 573620 h 1147239"/>
              <a:gd name="connsiteX1" fmla="*/ 573620 w 1147239"/>
              <a:gd name="connsiteY1" fmla="*/ 0 h 1147239"/>
              <a:gd name="connsiteX2" fmla="*/ 1147240 w 1147239"/>
              <a:gd name="connsiteY2" fmla="*/ 573620 h 1147239"/>
              <a:gd name="connsiteX3" fmla="*/ 573620 w 1147239"/>
              <a:gd name="connsiteY3" fmla="*/ 1147240 h 1147239"/>
              <a:gd name="connsiteX4" fmla="*/ 0 w 1147239"/>
              <a:gd name="connsiteY4" fmla="*/ 573620 h 114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239" h="1147239">
                <a:moveTo>
                  <a:pt x="0" y="573620"/>
                </a:moveTo>
                <a:cubicBezTo>
                  <a:pt x="0" y="256818"/>
                  <a:pt x="256818" y="0"/>
                  <a:pt x="573620" y="0"/>
                </a:cubicBezTo>
                <a:cubicBezTo>
                  <a:pt x="890422" y="0"/>
                  <a:pt x="1147240" y="256818"/>
                  <a:pt x="1147240" y="573620"/>
                </a:cubicBezTo>
                <a:cubicBezTo>
                  <a:pt x="1147240" y="890422"/>
                  <a:pt x="890422" y="1147240"/>
                  <a:pt x="573620" y="1147240"/>
                </a:cubicBezTo>
                <a:cubicBezTo>
                  <a:pt x="256818" y="1147240"/>
                  <a:pt x="0" y="890422"/>
                  <a:pt x="0" y="573620"/>
                </a:cubicBezTo>
                <a:close/>
              </a:path>
            </a:pathLst>
          </a:custGeom>
          <a:solidFill>
            <a:srgbClr val="F69679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187644" tIns="187644" rIns="187644" bIns="187644" numCol="1" spcCol="2539" anchor="ctr" anchorCtr="0">
            <a:noAutofit/>
          </a:bodyPr>
          <a:lstStyle/>
          <a:p>
            <a:pPr algn="ctr" defTabSz="5556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313" dirty="0">
                <a:solidFill>
                  <a:srgbClr val="FFFFFF"/>
                </a:solidFill>
                <a:latin typeface="Verdana" charset="0"/>
                <a:ea typeface="Verdana" charset="0"/>
                <a:cs typeface="Verdana" charset="0"/>
              </a:rPr>
              <a:t>$</a:t>
            </a:r>
          </a:p>
        </p:txBody>
      </p:sp>
      <p:sp>
        <p:nvSpPr>
          <p:cNvPr id="9" name="Freeform 8"/>
          <p:cNvSpPr/>
          <p:nvPr/>
        </p:nvSpPr>
        <p:spPr>
          <a:xfrm>
            <a:off x="3351202" y="3351715"/>
            <a:ext cx="956033" cy="956282"/>
          </a:xfrm>
          <a:custGeom>
            <a:avLst/>
            <a:gdLst>
              <a:gd name="connsiteX0" fmla="*/ 0 w 1147239"/>
              <a:gd name="connsiteY0" fmla="*/ 573620 h 1147239"/>
              <a:gd name="connsiteX1" fmla="*/ 573620 w 1147239"/>
              <a:gd name="connsiteY1" fmla="*/ 0 h 1147239"/>
              <a:gd name="connsiteX2" fmla="*/ 1147240 w 1147239"/>
              <a:gd name="connsiteY2" fmla="*/ 573620 h 1147239"/>
              <a:gd name="connsiteX3" fmla="*/ 573620 w 1147239"/>
              <a:gd name="connsiteY3" fmla="*/ 1147240 h 1147239"/>
              <a:gd name="connsiteX4" fmla="*/ 0 w 1147239"/>
              <a:gd name="connsiteY4" fmla="*/ 573620 h 114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239" h="1147239">
                <a:moveTo>
                  <a:pt x="0" y="573620"/>
                </a:moveTo>
                <a:cubicBezTo>
                  <a:pt x="0" y="256818"/>
                  <a:pt x="256818" y="0"/>
                  <a:pt x="573620" y="0"/>
                </a:cubicBezTo>
                <a:cubicBezTo>
                  <a:pt x="890422" y="0"/>
                  <a:pt x="1147240" y="256818"/>
                  <a:pt x="1147240" y="573620"/>
                </a:cubicBezTo>
                <a:cubicBezTo>
                  <a:pt x="1147240" y="890422"/>
                  <a:pt x="890422" y="1147240"/>
                  <a:pt x="573620" y="1147240"/>
                </a:cubicBezTo>
                <a:cubicBezTo>
                  <a:pt x="256818" y="1147240"/>
                  <a:pt x="0" y="890422"/>
                  <a:pt x="0" y="573620"/>
                </a:cubicBezTo>
                <a:close/>
              </a:path>
            </a:pathLst>
          </a:custGeom>
          <a:solidFill>
            <a:srgbClr val="009491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none" lIns="187644" tIns="187644" rIns="187644" bIns="187644" numCol="1" spcCol="2539" anchor="ctr" anchorCtr="0">
            <a:noAutofit/>
          </a:bodyPr>
          <a:lstStyle/>
          <a:p>
            <a:pPr algn="ctr" defTabSz="5556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313" dirty="0">
                <a:solidFill>
                  <a:srgbClr val="FFFFFF"/>
                </a:solidFill>
                <a:latin typeface="Verdana" charset="0"/>
                <a:ea typeface="Verdana" charset="0"/>
                <a:cs typeface="Verdana" charset="0"/>
              </a:rPr>
              <a:t>$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58994" y="1479395"/>
            <a:ext cx="1512562" cy="952701"/>
          </a:xfrm>
          <a:prstGeom prst="rect">
            <a:avLst/>
          </a:prstGeom>
          <a:noFill/>
        </p:spPr>
        <p:txBody>
          <a:bodyPr wrap="square" lIns="76204" tIns="28577" rIns="76204" bIns="28577" rtlCol="0">
            <a:spAutoFit/>
          </a:bodyPr>
          <a:lstStyle/>
          <a:p>
            <a:pPr>
              <a:lnSpc>
                <a:spcPct val="90000"/>
              </a:lnSpc>
              <a:spcBef>
                <a:spcPts val="667"/>
              </a:spcBef>
            </a:pPr>
            <a:r>
              <a:rPr lang="en-US" sz="115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Ocultação</a:t>
            </a:r>
            <a:r>
              <a:rPr lang="en-US" sz="1157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15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ou</a:t>
            </a:r>
            <a:r>
              <a:rPr lang="en-US" sz="1157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15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estratificação</a:t>
            </a:r>
            <a:endParaRPr lang="en-US" sz="1157" b="1" dirty="0">
              <a:solidFill>
                <a:schemeClr val="tx1">
                  <a:lumMod val="75000"/>
                  <a:lumOff val="2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  <a:p>
            <a:pPr>
              <a:lnSpc>
                <a:spcPct val="90000"/>
              </a:lnSpc>
              <a:spcBef>
                <a:spcPts val="667"/>
              </a:spcBef>
            </a:pP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Utilização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de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operações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financeiras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visando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a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desconectar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os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valores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de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sua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origem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ilícita</a:t>
            </a:r>
            <a:endParaRPr lang="en-US" sz="875" dirty="0">
              <a:solidFill>
                <a:schemeClr val="tx1">
                  <a:lumMod val="75000"/>
                  <a:lumOff val="2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47172" y="4203985"/>
            <a:ext cx="1573932" cy="684166"/>
          </a:xfrm>
          <a:prstGeom prst="rect">
            <a:avLst/>
          </a:prstGeom>
          <a:noFill/>
        </p:spPr>
        <p:txBody>
          <a:bodyPr wrap="square" lIns="76204" tIns="28577" rIns="76204" bIns="28577" rtlCol="0">
            <a:spAutoFit/>
          </a:bodyPr>
          <a:lstStyle/>
          <a:p>
            <a:pPr>
              <a:lnSpc>
                <a:spcPct val="90000"/>
              </a:lnSpc>
              <a:spcBef>
                <a:spcPts val="667"/>
              </a:spcBef>
            </a:pPr>
            <a:r>
              <a:rPr lang="en-US" sz="12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Integração</a:t>
            </a:r>
            <a:endParaRPr lang="en-US" sz="1250" b="1" dirty="0">
              <a:solidFill>
                <a:schemeClr val="tx1">
                  <a:lumMod val="75000"/>
                  <a:lumOff val="2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  <a:p>
            <a:pPr>
              <a:lnSpc>
                <a:spcPct val="90000"/>
              </a:lnSpc>
              <a:spcBef>
                <a:spcPts val="667"/>
              </a:spcBef>
            </a:pP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Utilização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dos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valores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, agora com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aparência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de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licitude</a:t>
            </a:r>
            <a:endParaRPr lang="en-US" sz="875" dirty="0">
              <a:solidFill>
                <a:schemeClr val="tx1">
                  <a:lumMod val="75000"/>
                  <a:lumOff val="2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4420" y="1636269"/>
            <a:ext cx="1420422" cy="684166"/>
          </a:xfrm>
          <a:prstGeom prst="rect">
            <a:avLst/>
          </a:prstGeom>
          <a:noFill/>
        </p:spPr>
        <p:txBody>
          <a:bodyPr wrap="square" lIns="76204" tIns="28577" rIns="76204" bIns="28577" rtlCol="0">
            <a:spAutoFit/>
          </a:bodyPr>
          <a:lstStyle/>
          <a:p>
            <a:pPr algn="r">
              <a:lnSpc>
                <a:spcPct val="90000"/>
              </a:lnSpc>
              <a:spcBef>
                <a:spcPts val="667"/>
              </a:spcBef>
            </a:pPr>
            <a:r>
              <a:rPr lang="en-US" sz="12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Colocação</a:t>
            </a:r>
            <a:endParaRPr lang="en-US" sz="1250" b="1" dirty="0">
              <a:solidFill>
                <a:schemeClr val="tx1">
                  <a:lumMod val="75000"/>
                  <a:lumOff val="2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  <a:p>
            <a:pPr algn="r">
              <a:lnSpc>
                <a:spcPct val="90000"/>
              </a:lnSpc>
              <a:spcBef>
                <a:spcPts val="667"/>
              </a:spcBef>
            </a:pP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Inserção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do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dinheiro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“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sujo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” no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mercado</a:t>
            </a:r>
            <a:r>
              <a:rPr lang="en-US" sz="875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87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financeiro</a:t>
            </a:r>
            <a:endParaRPr lang="en-US" sz="875" dirty="0">
              <a:solidFill>
                <a:schemeClr val="tx1">
                  <a:lumMod val="75000"/>
                  <a:lumOff val="2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3796213" y="1945965"/>
            <a:ext cx="0" cy="1969013"/>
          </a:xfrm>
          <a:prstGeom prst="line">
            <a:avLst/>
          </a:prstGeom>
          <a:ln w="3175" cmpd="sng">
            <a:solidFill>
              <a:srgbClr val="B2B2B2">
                <a:alpha val="67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3794096" y="1946222"/>
            <a:ext cx="0" cy="1968500"/>
          </a:xfrm>
          <a:prstGeom prst="line">
            <a:avLst/>
          </a:prstGeom>
          <a:ln w="3175" cmpd="sng">
            <a:solidFill>
              <a:srgbClr val="B2B2B2">
                <a:alpha val="67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589268" y="1670235"/>
            <a:ext cx="415178" cy="211600"/>
          </a:xfrm>
          <a:prstGeom prst="rect">
            <a:avLst/>
          </a:prstGeom>
          <a:noFill/>
        </p:spPr>
        <p:txBody>
          <a:bodyPr wrap="none" lIns="0" tIns="28577" rIns="0" bIns="28577" rtlCol="0">
            <a:spAutoFit/>
          </a:bodyPr>
          <a:lstStyle/>
          <a:p>
            <a:pPr algn="ctr"/>
            <a:r>
              <a:rPr lang="en-US" sz="1000" dirty="0" err="1">
                <a:latin typeface="Verdana" charset="0"/>
                <a:ea typeface="Verdana" charset="0"/>
                <a:cs typeface="Verdana" charset="0"/>
              </a:rPr>
              <a:t>Insper</a:t>
            </a:r>
            <a:endParaRPr lang="en-US" sz="10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2" name="TextBox 19"/>
          <p:cNvSpPr txBox="1"/>
          <p:nvPr/>
        </p:nvSpPr>
        <p:spPr>
          <a:xfrm>
            <a:off x="2778291" y="381681"/>
            <a:ext cx="210185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Fases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da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lavagem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23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56415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508125"/>
            <a:ext cx="6696075" cy="3035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pt-BR" sz="2400" dirty="0">
                <a:solidFill>
                  <a:prstClr val="black"/>
                </a:solidFill>
              </a:rPr>
              <a:t>Histórico</a:t>
            </a:r>
          </a:p>
          <a:p>
            <a:pPr marL="342900" lvl="0" indent="-342900"/>
            <a:r>
              <a:rPr lang="pt-BR" sz="2400" dirty="0">
                <a:solidFill>
                  <a:prstClr val="black"/>
                </a:solidFill>
              </a:rPr>
              <a:t>Alterações relevantes em 2012 – Lei n. 12.683</a:t>
            </a:r>
          </a:p>
          <a:p>
            <a:pPr marL="342900" lvl="0" indent="-342900"/>
            <a:r>
              <a:rPr lang="pt-BR" sz="2400" dirty="0">
                <a:solidFill>
                  <a:prstClr val="black"/>
                </a:solidFill>
              </a:rPr>
              <a:t>Estrutura da lei</a:t>
            </a:r>
          </a:p>
          <a:p>
            <a:pPr marL="342900" lvl="0" indent="-342900"/>
            <a:r>
              <a:rPr lang="pt-BR" sz="2400" dirty="0">
                <a:solidFill>
                  <a:prstClr val="black"/>
                </a:solidFill>
              </a:rPr>
              <a:t>Criação do COAF</a:t>
            </a:r>
          </a:p>
          <a:p>
            <a:pPr marL="342900" lvl="0" indent="-342900"/>
            <a:r>
              <a:rPr lang="pt-BR" sz="2400" dirty="0">
                <a:solidFill>
                  <a:prstClr val="black"/>
                </a:solidFill>
              </a:rPr>
              <a:t>Setores obrigados</a:t>
            </a:r>
          </a:p>
          <a:p>
            <a:pPr marL="342900" lvl="0" indent="-342900"/>
            <a:r>
              <a:rPr lang="pt-BR" sz="2400" dirty="0">
                <a:solidFill>
                  <a:prstClr val="black"/>
                </a:solidFill>
              </a:rPr>
              <a:t>Crimes </a:t>
            </a:r>
          </a:p>
          <a:p>
            <a:pPr marL="342900" lvl="0" indent="-342900"/>
            <a:r>
              <a:rPr lang="pt-BR" sz="2400" dirty="0">
                <a:solidFill>
                  <a:prstClr val="black"/>
                </a:solidFill>
              </a:rPr>
              <a:t>Dispositivos processuais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2826283" y="381681"/>
            <a:ext cx="185659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Lei n. 9.613/98</a:t>
            </a: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5251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508125"/>
            <a:ext cx="6696075" cy="2189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i="1" dirty="0"/>
              <a:t>Art. 1</a:t>
            </a:r>
            <a:r>
              <a:rPr lang="pt-BR" sz="2400" i="1" u="sng" baseline="30000" dirty="0"/>
              <a:t>o</a:t>
            </a:r>
            <a:r>
              <a:rPr lang="pt-BR" sz="2400" i="1" dirty="0"/>
              <a:t>  Ocultar ou dissimular a natureza, origem, localização, disposição, movimentação ou propriedade de bens, direitos ou valores provenientes, direta ou indiretamente, de infração penal.</a:t>
            </a:r>
          </a:p>
          <a:p>
            <a:r>
              <a:rPr lang="pt-BR" sz="2400" i="1" dirty="0"/>
              <a:t>Pena: reclusão, de 3 (três) a 10 (dez) anos, e multa.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3288750" y="381681"/>
            <a:ext cx="93166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Crimes</a:t>
            </a: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677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508125"/>
            <a:ext cx="6696075" cy="3392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i="1" dirty="0">
                <a:solidFill>
                  <a:prstClr val="black"/>
                </a:solidFill>
              </a:rPr>
              <a:t>§ 1</a:t>
            </a:r>
            <a:r>
              <a:rPr lang="pt-BR" sz="2400" i="1" u="sng" baseline="30000" dirty="0">
                <a:solidFill>
                  <a:prstClr val="black"/>
                </a:solidFill>
              </a:rPr>
              <a:t>o</a:t>
            </a:r>
            <a:r>
              <a:rPr lang="pt-BR" sz="2400" i="1" dirty="0">
                <a:solidFill>
                  <a:prstClr val="black"/>
                </a:solidFill>
              </a:rPr>
              <a:t>  Incorre na mesma pena quem, para ocultar ou dissimular a utilização de bens, direitos ou valores provenientes de infração penal: </a:t>
            </a:r>
          </a:p>
          <a:p>
            <a:pPr lvl="0"/>
            <a:r>
              <a:rPr lang="pt-BR" sz="2400" i="1" dirty="0">
                <a:solidFill>
                  <a:prstClr val="black"/>
                </a:solidFill>
              </a:rPr>
              <a:t>  I - os converte em ativos lícitos;</a:t>
            </a:r>
          </a:p>
          <a:p>
            <a:pPr lvl="0"/>
            <a:r>
              <a:rPr lang="pt-BR" sz="2400" i="1" dirty="0">
                <a:solidFill>
                  <a:prstClr val="black"/>
                </a:solidFill>
              </a:rPr>
              <a:t> II - os adquire, recebe, troca, negocia, dá ou recebe em garantia, guarda, tem em depósito, movimenta ou transfere;</a:t>
            </a:r>
          </a:p>
          <a:p>
            <a:pPr lvl="0"/>
            <a:r>
              <a:rPr lang="pt-BR" sz="2400" i="1" dirty="0">
                <a:solidFill>
                  <a:prstClr val="black"/>
                </a:solidFill>
              </a:rPr>
              <a:t> III - importa ou exporta bens com valores não correspondentes aos verdadeiros.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3288750" y="381681"/>
            <a:ext cx="93166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Crimes</a:t>
            </a: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8567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508125"/>
            <a:ext cx="6696075" cy="2957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i="1" dirty="0">
                <a:solidFill>
                  <a:prstClr val="black"/>
                </a:solidFill>
              </a:rPr>
              <a:t>§ 2</a:t>
            </a:r>
            <a:r>
              <a:rPr lang="pt-BR" sz="2400" i="1" u="sng" baseline="30000" dirty="0">
                <a:solidFill>
                  <a:prstClr val="black"/>
                </a:solidFill>
              </a:rPr>
              <a:t>o</a:t>
            </a:r>
            <a:r>
              <a:rPr lang="pt-BR" sz="2400" i="1" dirty="0">
                <a:solidFill>
                  <a:prstClr val="black"/>
                </a:solidFill>
              </a:rPr>
              <a:t>  Incorre, ainda, na mesma pena quem: </a:t>
            </a:r>
          </a:p>
          <a:p>
            <a:pPr lvl="0"/>
            <a:r>
              <a:rPr lang="pt-BR" sz="2400" i="1" dirty="0">
                <a:solidFill>
                  <a:prstClr val="black"/>
                </a:solidFill>
              </a:rPr>
              <a:t>I - utiliza, na atividade econômica ou financeira, bens, direitos ou valores provenientes de infração penal;  </a:t>
            </a:r>
          </a:p>
          <a:p>
            <a:pPr lvl="0"/>
            <a:r>
              <a:rPr lang="pt-BR" sz="2400" i="1" dirty="0">
                <a:solidFill>
                  <a:prstClr val="black"/>
                </a:solidFill>
              </a:rPr>
              <a:t>II - participa de grupo, associação ou escritório tendo conhecimento de que sua atividade principal ou secundária é dirigida à prática de crimes previstos nesta Lei.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3288750" y="381681"/>
            <a:ext cx="93166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Crimes</a:t>
            </a: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3543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508125"/>
            <a:ext cx="6696075" cy="2830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Fim do rol taxativo de crimes antecedentes</a:t>
            </a:r>
          </a:p>
          <a:p>
            <a:r>
              <a:rPr lang="pt-BR" sz="2400" dirty="0"/>
              <a:t>Crime tributário e lavagem</a:t>
            </a:r>
          </a:p>
          <a:p>
            <a:r>
              <a:rPr lang="pt-BR" sz="2400" dirty="0"/>
              <a:t>Contravenção penal e lavagem</a:t>
            </a:r>
          </a:p>
          <a:p>
            <a:r>
              <a:rPr lang="pt-BR" sz="2400" dirty="0"/>
              <a:t>Relação entre crime antecedente e lavagem no inquérito / processo</a:t>
            </a:r>
          </a:p>
          <a:p>
            <a:r>
              <a:rPr lang="pt-BR" sz="2400" dirty="0"/>
              <a:t>Crime antecedente e lavagem praticados pelo mesmo autor: possibilidade?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2426339" y="381681"/>
            <a:ext cx="26564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Questões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controversas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224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508125"/>
            <a:ext cx="6696075" cy="2830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Dolo: como deve se caracterizar o conhecimento e a vontade do agente?</a:t>
            </a:r>
          </a:p>
          <a:p>
            <a:r>
              <a:rPr lang="pt-BR" sz="2400" dirty="0"/>
              <a:t>Certeza da origem ou basta desconfiança?</a:t>
            </a:r>
          </a:p>
          <a:p>
            <a:r>
              <a:rPr lang="pt-BR" sz="2400" dirty="0"/>
              <a:t>“Cegueira deliberada”</a:t>
            </a:r>
          </a:p>
          <a:p>
            <a:r>
              <a:rPr lang="pt-BR" sz="2400" dirty="0"/>
              <a:t>Informações do COAF e sigilo: compatibilidade?</a:t>
            </a:r>
          </a:p>
          <a:p>
            <a:r>
              <a:rPr lang="pt-BR" sz="2400" dirty="0"/>
              <a:t>Recebimento de honorários por advogado e lavagem de dinheiro: possibilidade?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2426339" y="381681"/>
            <a:ext cx="26564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Questões</a:t>
            </a:r>
            <a:r>
              <a:rPr lang="en-US" sz="1500" b="1" dirty="0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500" b="1" dirty="0" err="1">
                <a:solidFill>
                  <a:srgbClr val="C00026"/>
                </a:solidFill>
                <a:latin typeface="Verdana" charset="0"/>
                <a:ea typeface="Verdana" charset="0"/>
                <a:cs typeface="Verdana" charset="0"/>
              </a:rPr>
              <a:t>controversas</a:t>
            </a:r>
            <a:endParaRPr lang="en-US" sz="1500" b="1" dirty="0">
              <a:solidFill>
                <a:srgbClr val="C00026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7" name="Straight Connector 20"/>
          <p:cNvCxnSpPr/>
          <p:nvPr/>
        </p:nvCxnSpPr>
        <p:spPr>
          <a:xfrm rot="5400000">
            <a:off x="3811429" y="628872"/>
            <a:ext cx="0" cy="410545"/>
          </a:xfrm>
          <a:prstGeom prst="line">
            <a:avLst/>
          </a:prstGeom>
          <a:ln w="38100" cmpd="sng">
            <a:solidFill>
              <a:srgbClr val="0094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1278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20402</TotalTime>
  <Words>1366</Words>
  <Application>Microsoft Office PowerPoint</Application>
  <PresentationFormat>Personalizar</PresentationFormat>
  <Paragraphs>133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Verdana</vt:lpstr>
      <vt:lpstr>Personalizar design</vt:lpstr>
      <vt:lpstr>Lavagem de dinheiro e técnicas de investigação e remediação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Helena Regina Lobo da Costa</cp:lastModifiedBy>
  <cp:revision>3554</cp:revision>
  <dcterms:created xsi:type="dcterms:W3CDTF">2014-11-12T21:47:38Z</dcterms:created>
  <dcterms:modified xsi:type="dcterms:W3CDTF">2020-10-01T02:08:35Z</dcterms:modified>
  <cp:category/>
</cp:coreProperties>
</file>