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93" r:id="rId4"/>
    <p:sldId id="258" r:id="rId5"/>
    <p:sldId id="257" r:id="rId6"/>
    <p:sldId id="276" r:id="rId7"/>
    <p:sldId id="261" r:id="rId8"/>
    <p:sldId id="269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81" r:id="rId17"/>
    <p:sldId id="277" r:id="rId18"/>
    <p:sldId id="271" r:id="rId19"/>
    <p:sldId id="278" r:id="rId20"/>
    <p:sldId id="279" r:id="rId21"/>
    <p:sldId id="274" r:id="rId22"/>
    <p:sldId id="280" r:id="rId23"/>
    <p:sldId id="275" r:id="rId24"/>
    <p:sldId id="282" r:id="rId25"/>
    <p:sldId id="288" r:id="rId26"/>
    <p:sldId id="283" r:id="rId27"/>
    <p:sldId id="285" r:id="rId28"/>
    <p:sldId id="284" r:id="rId29"/>
    <p:sldId id="287" r:id="rId30"/>
    <p:sldId id="291" r:id="rId31"/>
    <p:sldId id="259" r:id="rId32"/>
    <p:sldId id="292" r:id="rId33"/>
    <p:sldId id="286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0000FF"/>
    <a:srgbClr val="006600"/>
    <a:srgbClr val="6FD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F1A06-004C-4D48-BEC2-D7E06FF17602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15AA0-3147-4EFC-9F20-DDF428222D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64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6167-1467-426F-8278-FBC7AD345E36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89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6167-1467-426F-8278-FBC7AD345E36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48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6167-1467-426F-8278-FBC7AD345E36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52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6167-1467-426F-8278-FBC7AD345E36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91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6167-1467-426F-8278-FBC7AD345E36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73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6167-1467-426F-8278-FBC7AD345E36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88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6167-1467-426F-8278-FBC7AD345E36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14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6167-1467-426F-8278-FBC7AD345E36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63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6167-1467-426F-8278-FBC7AD345E36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4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6167-1467-426F-8278-FBC7AD345E36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72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6167-1467-426F-8278-FBC7AD345E36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81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6167-1467-426F-8278-FBC7AD345E36}" type="datetimeFigureOut">
              <a:rPr lang="pt-BR" smtClean="0"/>
              <a:t>13/03/2018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63A09-B778-4A00-91A9-EE286A6C1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1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4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12973" y="4821143"/>
            <a:ext cx="3731622" cy="424543"/>
          </a:xfrm>
        </p:spPr>
        <p:txBody>
          <a:bodyPr>
            <a:no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Docente: Prof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Dr. Pedro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Christofoletti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Discente: Vanessa Takeshita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354284" y="5846983"/>
            <a:ext cx="3483429" cy="605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Piracicaba – SP</a:t>
            </a:r>
          </a:p>
          <a:p>
            <a:r>
              <a:rPr lang="pt-BR" sz="2000" dirty="0" smtClean="0"/>
              <a:t>Março de 2018</a:t>
            </a:r>
            <a:endParaRPr lang="pt-BR" sz="20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740328" y="474398"/>
            <a:ext cx="4711340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Biologia de Plantas Daninhas</a:t>
            </a: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Imagem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1919447"/>
            <a:ext cx="3924492" cy="4600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65269" y="2468382"/>
            <a:ext cx="9655627" cy="1751465"/>
          </a:xfrm>
        </p:spPr>
        <p:txBody>
          <a:bodyPr>
            <a:noAutofit/>
          </a:bodyPr>
          <a:lstStyle/>
          <a:p>
            <a:r>
              <a:rPr lang="pt-BR" sz="6600" dirty="0" smtClean="0">
                <a:solidFill>
                  <a:srgbClr val="006600"/>
                </a:solidFill>
                <a:latin typeface="Gabriola" panose="04040605051002020D02" pitchFamily="82" charset="0"/>
              </a:rPr>
              <a:t>Complexo das </a:t>
            </a:r>
            <a:r>
              <a:rPr lang="pt-BR" sz="6600" i="1" dirty="0" smtClean="0">
                <a:solidFill>
                  <a:srgbClr val="006600"/>
                </a:solidFill>
                <a:latin typeface="Gabriola" panose="04040605051002020D02" pitchFamily="82" charset="0"/>
              </a:rPr>
              <a:t>Digitarias </a:t>
            </a:r>
            <a:r>
              <a:rPr lang="pt-BR" sz="6600" dirty="0" smtClean="0">
                <a:solidFill>
                  <a:srgbClr val="006600"/>
                </a:solidFill>
                <a:latin typeface="Gabriola" panose="04040605051002020D02" pitchFamily="82" charset="0"/>
              </a:rPr>
              <a:t>spp.</a:t>
            </a:r>
            <a:br>
              <a:rPr lang="pt-BR" sz="6600" dirty="0" smtClean="0">
                <a:solidFill>
                  <a:srgbClr val="006600"/>
                </a:solidFill>
                <a:latin typeface="Gabriola" panose="04040605051002020D02" pitchFamily="82" charset="0"/>
              </a:rPr>
            </a:br>
            <a:r>
              <a:rPr lang="pt-BR" sz="6600" dirty="0" smtClean="0">
                <a:solidFill>
                  <a:srgbClr val="006600"/>
                </a:solidFill>
                <a:latin typeface="Gabriola" panose="04040605051002020D02" pitchFamily="82" charset="0"/>
              </a:rPr>
              <a:t> (capim-colchão)</a:t>
            </a:r>
            <a:endParaRPr lang="pt-BR" sz="6600" dirty="0">
              <a:solidFill>
                <a:srgbClr val="006600"/>
              </a:solidFill>
              <a:latin typeface="Gabriola" panose="04040605051002020D02" pitchFamily="82" charset="0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40" y="242647"/>
            <a:ext cx="1076540" cy="1076540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4"/>
          <a:srcRect l="65190" t="22731" r="29816" b="66844"/>
          <a:stretch/>
        </p:blipFill>
        <p:spPr>
          <a:xfrm>
            <a:off x="1220080" y="322305"/>
            <a:ext cx="781358" cy="9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58" t="24485" r="17382" b="28185"/>
          <a:stretch/>
        </p:blipFill>
        <p:spPr>
          <a:xfrm>
            <a:off x="961103" y="2412142"/>
            <a:ext cx="9591611" cy="3840427"/>
          </a:xfrm>
          <a:prstGeom prst="rect">
            <a:avLst/>
          </a:prstGeom>
        </p:spPr>
      </p:pic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Chave de Identificação para SP</a:t>
            </a:r>
            <a:endParaRPr lang="pt-BR" sz="4000" i="1" dirty="0" smtClean="0">
              <a:latin typeface="Gabriola" panose="04040605051002020D02" pitchFamily="82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10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29" t="26956" r="17273" b="61198"/>
          <a:stretch/>
        </p:blipFill>
        <p:spPr>
          <a:xfrm>
            <a:off x="1025636" y="1454678"/>
            <a:ext cx="9400023" cy="935826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 rot="5400000">
            <a:off x="5695470" y="-861409"/>
            <a:ext cx="561702" cy="7419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9157063" y="1539832"/>
            <a:ext cx="528913" cy="344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5" y="2591563"/>
            <a:ext cx="2217911" cy="383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CaixaDeTexto 32"/>
          <p:cNvSpPr txBox="1"/>
          <p:nvPr/>
        </p:nvSpPr>
        <p:spPr>
          <a:xfrm>
            <a:off x="9859220" y="1077927"/>
            <a:ext cx="17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Dias et al. (2009)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434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7834" r="17408" b="71294"/>
          <a:stretch/>
        </p:blipFill>
        <p:spPr>
          <a:xfrm>
            <a:off x="2729259" y="2681437"/>
            <a:ext cx="9305927" cy="853042"/>
          </a:xfrm>
          <a:prstGeom prst="rect">
            <a:avLst/>
          </a:prstGeom>
        </p:spPr>
      </p:pic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Chave de Identificação para SP</a:t>
            </a:r>
            <a:endParaRPr lang="pt-BR" sz="4000" i="1" dirty="0" smtClean="0">
              <a:latin typeface="Gabriola" panose="04040605051002020D02" pitchFamily="82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11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29" t="26956" r="17273" b="61198"/>
          <a:stretch/>
        </p:blipFill>
        <p:spPr>
          <a:xfrm>
            <a:off x="2555155" y="1413039"/>
            <a:ext cx="9400023" cy="935826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10699243" y="1831418"/>
            <a:ext cx="528913" cy="344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/>
          <p:nvPr/>
        </p:nvCxnSpPr>
        <p:spPr>
          <a:xfrm rot="5400000" flipV="1">
            <a:off x="6086955" y="1459003"/>
            <a:ext cx="0" cy="19354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rot="5400000" flipV="1">
            <a:off x="6440947" y="2004584"/>
            <a:ext cx="0" cy="1227496"/>
          </a:xfrm>
          <a:prstGeom prst="line">
            <a:avLst/>
          </a:prstGeom>
          <a:ln w="28575">
            <a:solidFill>
              <a:srgbClr val="6FD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rot="5400000" flipH="1">
            <a:off x="8790416" y="1650592"/>
            <a:ext cx="0" cy="19354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rot="5400000" flipH="1">
            <a:off x="8436424" y="1812995"/>
            <a:ext cx="0" cy="1227496"/>
          </a:xfrm>
          <a:prstGeom prst="line">
            <a:avLst/>
          </a:prstGeom>
          <a:ln w="28575">
            <a:solidFill>
              <a:srgbClr val="6FD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3930634" y="3061719"/>
            <a:ext cx="7269219" cy="393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1" t="25840" r="37130" b="49927"/>
          <a:stretch/>
        </p:blipFill>
        <p:spPr>
          <a:xfrm rot="5400000">
            <a:off x="572922" y="1273334"/>
            <a:ext cx="2462864" cy="236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3" name="Conector reto 42"/>
          <p:cNvCxnSpPr/>
          <p:nvPr/>
        </p:nvCxnSpPr>
        <p:spPr>
          <a:xfrm rot="5400000" flipV="1">
            <a:off x="6086955" y="2734808"/>
            <a:ext cx="0" cy="19354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rot="5400000" flipV="1">
            <a:off x="6440947" y="3280389"/>
            <a:ext cx="0" cy="1227496"/>
          </a:xfrm>
          <a:prstGeom prst="line">
            <a:avLst/>
          </a:prstGeom>
          <a:ln w="28575">
            <a:solidFill>
              <a:srgbClr val="6FD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rot="5400000" flipH="1">
            <a:off x="8790416" y="2926397"/>
            <a:ext cx="0" cy="193548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rot="5400000" flipH="1">
            <a:off x="8436424" y="3088800"/>
            <a:ext cx="0" cy="1227496"/>
          </a:xfrm>
          <a:prstGeom prst="line">
            <a:avLst/>
          </a:prstGeom>
          <a:ln w="28575">
            <a:solidFill>
              <a:srgbClr val="6FD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10774950" y="2704790"/>
            <a:ext cx="528913" cy="344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17" t="67946" r="17503" b="17250"/>
          <a:stretch/>
        </p:blipFill>
        <p:spPr>
          <a:xfrm>
            <a:off x="328625" y="5165245"/>
            <a:ext cx="9305927" cy="1161546"/>
          </a:xfrm>
          <a:prstGeom prst="rect">
            <a:avLst/>
          </a:prstGeom>
        </p:spPr>
      </p:pic>
      <p:sp>
        <p:nvSpPr>
          <p:cNvPr id="50" name="Retângulo 49"/>
          <p:cNvSpPr/>
          <p:nvPr/>
        </p:nvSpPr>
        <p:spPr>
          <a:xfrm>
            <a:off x="1625650" y="5920068"/>
            <a:ext cx="7269219" cy="393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2668">
            <a:off x="9288833" y="3727471"/>
            <a:ext cx="2972234" cy="2504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o Explicativo em Nuvem 17"/>
          <p:cNvSpPr/>
          <p:nvPr/>
        </p:nvSpPr>
        <p:spPr>
          <a:xfrm>
            <a:off x="1417463" y="3684793"/>
            <a:ext cx="3699137" cy="1473492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u="sng" dirty="0" smtClean="0">
                <a:solidFill>
                  <a:sysClr val="windowText" lastClr="000000"/>
                </a:solidFill>
              </a:rPr>
              <a:t>Indumento</a:t>
            </a:r>
            <a:r>
              <a:rPr lang="pt-BR" dirty="0" smtClean="0">
                <a:solidFill>
                  <a:sysClr val="windowText" lastClr="000000"/>
                </a:solidFill>
              </a:rPr>
              <a:t> = pelos, papilas, glândulas, pelos glandulares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9859220" y="1077927"/>
            <a:ext cx="17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Dias et al. (2009)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74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42" grpId="0" animBg="1"/>
      <p:bldP spid="42" grpId="1" animBg="1"/>
      <p:bldP spid="48" grpId="0" animBg="1"/>
      <p:bldP spid="50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284" t="20209" r="17377" b="30798"/>
          <a:stretch/>
        </p:blipFill>
        <p:spPr>
          <a:xfrm>
            <a:off x="-137226" y="2481869"/>
            <a:ext cx="9363200" cy="3887698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17" t="67946" r="17503" b="17250"/>
          <a:stretch/>
        </p:blipFill>
        <p:spPr>
          <a:xfrm>
            <a:off x="-137226" y="1332066"/>
            <a:ext cx="9305927" cy="1161546"/>
          </a:xfrm>
          <a:prstGeom prst="rect">
            <a:avLst/>
          </a:prstGeom>
        </p:spPr>
      </p:pic>
      <p:sp>
        <p:nvSpPr>
          <p:cNvPr id="41" name="Retângulo 40"/>
          <p:cNvSpPr/>
          <p:nvPr/>
        </p:nvSpPr>
        <p:spPr>
          <a:xfrm rot="5400000">
            <a:off x="4189647" y="-1038870"/>
            <a:ext cx="729540" cy="7794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Chave de Identificação para SP</a:t>
            </a:r>
            <a:endParaRPr lang="pt-BR" sz="4000" i="1" dirty="0" smtClean="0">
              <a:latin typeface="Gabriola" panose="04040605051002020D02" pitchFamily="82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12</a:t>
            </a:fld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7831473" y="1748472"/>
            <a:ext cx="528913" cy="344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Texto Explicativo em Nuvem 46"/>
          <p:cNvSpPr/>
          <p:nvPr/>
        </p:nvSpPr>
        <p:spPr>
          <a:xfrm>
            <a:off x="4899034" y="3262929"/>
            <a:ext cx="3305607" cy="1607779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u="sng" dirty="0">
                <a:solidFill>
                  <a:srgbClr val="0000FF"/>
                </a:solidFill>
              </a:rPr>
              <a:t>L</a:t>
            </a:r>
            <a:r>
              <a:rPr lang="pt-BR" u="sng" dirty="0" smtClean="0">
                <a:solidFill>
                  <a:srgbClr val="0000FF"/>
                </a:solidFill>
              </a:rPr>
              <a:t>ema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smtClean="0">
                <a:solidFill>
                  <a:sysClr val="windowText" lastClr="000000"/>
                </a:solidFill>
              </a:rPr>
              <a:t>= brácteas que protegem o androceu e o gineceu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52" name="Texto Explicativo em Nuvem 51"/>
          <p:cNvSpPr/>
          <p:nvPr/>
        </p:nvSpPr>
        <p:spPr>
          <a:xfrm>
            <a:off x="4807750" y="3262929"/>
            <a:ext cx="3552636" cy="1607779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u="sng" dirty="0" smtClean="0">
                <a:solidFill>
                  <a:srgbClr val="FF0066"/>
                </a:solidFill>
              </a:rPr>
              <a:t>Lígula</a:t>
            </a:r>
            <a:r>
              <a:rPr lang="pt-BR" dirty="0" smtClean="0">
                <a:solidFill>
                  <a:sysClr val="windowText" lastClr="000000"/>
                </a:solidFill>
              </a:rPr>
              <a:t> = estrutura pilosa ou membranosa entre a bainha e a lâmina foliar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http://chalk.richmond.edu/flora-kaxil-kiuic/d/digitaria_ciliaris_5143_03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t="2462" r="18328" b="26316"/>
          <a:stretch/>
        </p:blipFill>
        <p:spPr bwMode="auto">
          <a:xfrm rot="5400000">
            <a:off x="8221953" y="2627404"/>
            <a:ext cx="4272227" cy="3295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9859220" y="1077927"/>
            <a:ext cx="17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Dias et al. (2009)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6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47" grpId="0" animBg="1"/>
      <p:bldP spid="47" grpId="1" animBg="1"/>
      <p:bldP spid="52" grpId="0" animBg="1"/>
      <p:bldP spid="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68" t="24146" r="18277" b="59587"/>
          <a:stretch/>
        </p:blipFill>
        <p:spPr>
          <a:xfrm>
            <a:off x="3263117" y="2733333"/>
            <a:ext cx="8765177" cy="1224713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17" t="67946" r="17503" b="17250"/>
          <a:stretch/>
        </p:blipFill>
        <p:spPr>
          <a:xfrm>
            <a:off x="2838508" y="1465805"/>
            <a:ext cx="9305927" cy="1161546"/>
          </a:xfrm>
          <a:prstGeom prst="rect">
            <a:avLst/>
          </a:prstGeom>
        </p:spPr>
      </p:pic>
      <p:sp>
        <p:nvSpPr>
          <p:cNvPr id="41" name="Retângulo 40"/>
          <p:cNvSpPr/>
          <p:nvPr/>
        </p:nvSpPr>
        <p:spPr>
          <a:xfrm rot="5400000">
            <a:off x="7457627" y="-572761"/>
            <a:ext cx="1162608" cy="7794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Chave de Identificação para SP</a:t>
            </a:r>
            <a:endParaRPr lang="pt-BR" sz="4000" i="1" dirty="0" smtClean="0">
              <a:latin typeface="Gabriola" panose="04040605051002020D02" pitchFamily="82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13</a:t>
            </a:fld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10774950" y="1889874"/>
            <a:ext cx="528913" cy="344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024" y="918744"/>
            <a:ext cx="2449740" cy="243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31528" y="2152210"/>
            <a:ext cx="2631608" cy="227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07" t="41471" r="19063" b="22628"/>
          <a:stretch/>
        </p:blipFill>
        <p:spPr>
          <a:xfrm>
            <a:off x="1929210" y="4241499"/>
            <a:ext cx="6522459" cy="2379334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9859220" y="1077927"/>
            <a:ext cx="17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Dias et al. (2009)</a:t>
            </a:r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182" y="3981415"/>
            <a:ext cx="2585681" cy="247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0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Chave de Identificação para SP</a:t>
            </a:r>
            <a:endParaRPr lang="pt-BR" sz="4000" i="1" dirty="0" smtClean="0">
              <a:latin typeface="Gabriola" panose="04040605051002020D02" pitchFamily="82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14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1619" t="31777" r="12441" b="10473"/>
          <a:stretch/>
        </p:blipFill>
        <p:spPr>
          <a:xfrm>
            <a:off x="400194" y="1105091"/>
            <a:ext cx="11252961" cy="481128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717675" y="5922386"/>
            <a:ext cx="17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Dias et al. (2007)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97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i="1" dirty="0" smtClean="0">
                <a:latin typeface="Gabriola" panose="04040605051002020D02" pitchFamily="82" charset="0"/>
              </a:rPr>
              <a:t>Digitaria </a:t>
            </a:r>
            <a:r>
              <a:rPr lang="pt-BR" sz="4000" i="1" dirty="0" err="1" smtClean="0">
                <a:latin typeface="Gabriola" panose="04040605051002020D02" pitchFamily="82" charset="0"/>
              </a:rPr>
              <a:t>horizontalis</a:t>
            </a:r>
            <a:r>
              <a:rPr lang="pt-BR" sz="4000" i="1" dirty="0">
                <a:latin typeface="Gabriola" panose="04040605051002020D02" pitchFamily="82" charset="0"/>
              </a:rPr>
              <a:t> </a:t>
            </a:r>
            <a:r>
              <a:rPr lang="pt-BR" sz="3200" dirty="0" err="1">
                <a:latin typeface="+mj-lt"/>
              </a:rPr>
              <a:t>Willd</a:t>
            </a:r>
            <a:r>
              <a:rPr lang="pt-BR" sz="3200" dirty="0">
                <a:latin typeface="+mj-lt"/>
              </a:rPr>
              <a:t>.</a:t>
            </a:r>
            <a:endParaRPr lang="pt-BR" sz="3200" dirty="0" smtClean="0">
              <a:latin typeface="+mj-lt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15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70561" y="1146650"/>
            <a:ext cx="4672148" cy="473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200" dirty="0"/>
              <a:t>Nativa das regiões tropicais da </a:t>
            </a:r>
            <a:r>
              <a:rPr lang="pt-BR" sz="2200" dirty="0" smtClean="0"/>
              <a:t>América</a:t>
            </a:r>
            <a:endParaRPr lang="pt-BR" sz="2200" dirty="0"/>
          </a:p>
        </p:txBody>
      </p:sp>
      <p:sp>
        <p:nvSpPr>
          <p:cNvPr id="33" name="Retângulo 32"/>
          <p:cNvSpPr/>
          <p:nvPr/>
        </p:nvSpPr>
        <p:spPr>
          <a:xfrm>
            <a:off x="670561" y="1852891"/>
            <a:ext cx="3953690" cy="473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200" dirty="0"/>
              <a:t>Anual reproduzida por sementes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70561" y="2571321"/>
            <a:ext cx="8903428" cy="473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200" dirty="0"/>
              <a:t>Alastra-se por enraizamento de nós do colmo quando em contato com o solo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70561" y="3274159"/>
            <a:ext cx="7531828" cy="473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pt-BR" sz="2200" dirty="0"/>
              <a:t>Solos férteis, cultivados ou não, pouco agressiva em solos </a:t>
            </a:r>
            <a:r>
              <a:rPr lang="pt-BR" sz="2200" dirty="0" smtClean="0"/>
              <a:t>pobres</a:t>
            </a:r>
            <a:endParaRPr lang="pt-BR" sz="2200" dirty="0"/>
          </a:p>
        </p:txBody>
      </p:sp>
      <p:sp>
        <p:nvSpPr>
          <p:cNvPr id="36" name="Retângulo 35"/>
          <p:cNvSpPr/>
          <p:nvPr/>
        </p:nvSpPr>
        <p:spPr>
          <a:xfrm>
            <a:off x="663408" y="3960226"/>
            <a:ext cx="7940039" cy="473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pt-BR" sz="2200" dirty="0"/>
              <a:t>Uma das primeiras infestantes após o preparo do solo na </a:t>
            </a:r>
            <a:r>
              <a:rPr lang="pt-BR" sz="2200" dirty="0" smtClean="0"/>
              <a:t>primavera</a:t>
            </a:r>
            <a:endParaRPr lang="pt-BR" sz="2200" dirty="0"/>
          </a:p>
        </p:txBody>
      </p:sp>
      <p:sp>
        <p:nvSpPr>
          <p:cNvPr id="41" name="Retângulo 40"/>
          <p:cNvSpPr/>
          <p:nvPr/>
        </p:nvSpPr>
        <p:spPr>
          <a:xfrm>
            <a:off x="660936" y="4678656"/>
            <a:ext cx="5717176" cy="473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sz="2200" dirty="0"/>
              <a:t>Encerra o ciclo antes das culturas de soja e </a:t>
            </a:r>
            <a:r>
              <a:rPr lang="pt-BR" sz="2200" dirty="0" smtClean="0"/>
              <a:t>milho</a:t>
            </a:r>
            <a:endParaRPr lang="pt-BR" sz="2200" dirty="0"/>
          </a:p>
        </p:txBody>
      </p:sp>
      <p:sp>
        <p:nvSpPr>
          <p:cNvPr id="42" name="Retângulo 41"/>
          <p:cNvSpPr/>
          <p:nvPr/>
        </p:nvSpPr>
        <p:spPr>
          <a:xfrm>
            <a:off x="670561" y="5356048"/>
            <a:ext cx="2346959" cy="473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sz="2200" dirty="0"/>
              <a:t>30-60 cm de </a:t>
            </a:r>
            <a:r>
              <a:rPr lang="pt-BR" sz="2200" dirty="0" smtClean="0"/>
              <a:t>altura</a:t>
            </a:r>
            <a:endParaRPr lang="pt-BR" sz="2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51" y="4633705"/>
            <a:ext cx="2183603" cy="2183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4"/>
          <a:stretch/>
        </p:blipFill>
        <p:spPr>
          <a:xfrm>
            <a:off x="8909442" y="405540"/>
            <a:ext cx="2777427" cy="1991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591" y="2690409"/>
            <a:ext cx="2439887" cy="3665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i="1" dirty="0" smtClean="0">
                <a:latin typeface="Gabriola" panose="04040605051002020D02" pitchFamily="82" charset="0"/>
              </a:rPr>
              <a:t>Digitaria </a:t>
            </a:r>
            <a:r>
              <a:rPr lang="pt-BR" sz="4000" i="1" dirty="0" err="1" smtClean="0">
                <a:latin typeface="Gabriola" panose="04040605051002020D02" pitchFamily="82" charset="0"/>
              </a:rPr>
              <a:t>horizontalis</a:t>
            </a:r>
            <a:r>
              <a:rPr lang="pt-BR" sz="4000" i="1" dirty="0">
                <a:latin typeface="Gabriola" panose="04040605051002020D02" pitchFamily="82" charset="0"/>
              </a:rPr>
              <a:t> </a:t>
            </a:r>
            <a:r>
              <a:rPr lang="pt-BR" sz="3200" dirty="0" err="1">
                <a:latin typeface="+mj-lt"/>
              </a:rPr>
              <a:t>Willd</a:t>
            </a:r>
            <a:r>
              <a:rPr lang="pt-BR" sz="3200" dirty="0">
                <a:latin typeface="+mj-lt"/>
              </a:rPr>
              <a:t>.</a:t>
            </a:r>
            <a:endParaRPr lang="pt-BR" sz="3200" dirty="0" smtClean="0">
              <a:latin typeface="+mj-lt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16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6321" t="18284" r="3716" b="12193"/>
          <a:stretch/>
        </p:blipFill>
        <p:spPr>
          <a:xfrm>
            <a:off x="936479" y="1241466"/>
            <a:ext cx="4870743" cy="501879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l="47201"/>
          <a:stretch/>
        </p:blipFill>
        <p:spPr>
          <a:xfrm>
            <a:off x="6871062" y="1231034"/>
            <a:ext cx="3707335" cy="5019633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9287691" y="2207623"/>
            <a:ext cx="862149" cy="927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9325789" y="3412531"/>
            <a:ext cx="862149" cy="927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7648302" y="2407897"/>
            <a:ext cx="862149" cy="927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7132351" y="1355734"/>
            <a:ext cx="862149" cy="927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4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17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007661" y="1343197"/>
            <a:ext cx="7689668" cy="473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/>
              <a:t>Originária da ilha de Taiwan e muito frequente na América do </a:t>
            </a:r>
            <a:r>
              <a:rPr lang="pt-BR" sz="2000" dirty="0" smtClean="0"/>
              <a:t>Sul</a:t>
            </a:r>
            <a:endParaRPr lang="pt-BR" sz="2000" dirty="0"/>
          </a:p>
        </p:txBody>
      </p:sp>
      <p:sp>
        <p:nvSpPr>
          <p:cNvPr id="33" name="Retângulo 32"/>
          <p:cNvSpPr/>
          <p:nvPr/>
        </p:nvSpPr>
        <p:spPr>
          <a:xfrm>
            <a:off x="4007661" y="1997700"/>
            <a:ext cx="7689668" cy="473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/>
              <a:t>Uma das infestantes mais comuns no Brasil, com a </a:t>
            </a:r>
            <a:r>
              <a:rPr lang="pt-BR" sz="2000" i="1" dirty="0"/>
              <a:t>D. </a:t>
            </a:r>
            <a:r>
              <a:rPr lang="pt-BR" sz="2000" i="1" dirty="0" err="1" smtClean="0"/>
              <a:t>horizontalis</a:t>
            </a:r>
            <a:endParaRPr lang="pt-BR" sz="2000" i="1" dirty="0"/>
          </a:p>
        </p:txBody>
      </p:sp>
      <p:sp>
        <p:nvSpPr>
          <p:cNvPr id="34" name="Retângulo 33"/>
          <p:cNvSpPr/>
          <p:nvPr/>
        </p:nvSpPr>
        <p:spPr>
          <a:xfrm>
            <a:off x="2697481" y="2624329"/>
            <a:ext cx="9047114" cy="473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/>
              <a:t>Pode comportar-se como perene em regiões com alta umidade e </a:t>
            </a:r>
            <a:r>
              <a:rPr lang="pt-BR" sz="2000" dirty="0" smtClean="0"/>
              <a:t>temperatura</a:t>
            </a:r>
            <a:endParaRPr lang="pt-BR" sz="2000" dirty="0"/>
          </a:p>
        </p:txBody>
      </p:sp>
      <p:sp>
        <p:nvSpPr>
          <p:cNvPr id="35" name="Retângulo 34"/>
          <p:cNvSpPr/>
          <p:nvPr/>
        </p:nvSpPr>
        <p:spPr>
          <a:xfrm>
            <a:off x="6088121" y="5094179"/>
            <a:ext cx="5707551" cy="473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pt-BR" sz="2000" dirty="0"/>
              <a:t>Na Região Sul do Brasil comporta-se como </a:t>
            </a:r>
            <a:r>
              <a:rPr lang="pt-BR" sz="2000" dirty="0" smtClean="0"/>
              <a:t>anual</a:t>
            </a:r>
            <a:endParaRPr lang="pt-BR" sz="2000" dirty="0"/>
          </a:p>
        </p:txBody>
      </p:sp>
      <p:sp>
        <p:nvSpPr>
          <p:cNvPr id="36" name="Retângulo 35"/>
          <p:cNvSpPr/>
          <p:nvPr/>
        </p:nvSpPr>
        <p:spPr>
          <a:xfrm>
            <a:off x="680197" y="3254334"/>
            <a:ext cx="11081187" cy="4654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pt-BR" sz="2000" dirty="0"/>
              <a:t>Preferência por solos férteis e bem preparados, mas ocorre também em solos compactados e </a:t>
            </a:r>
            <a:r>
              <a:rPr lang="pt-BR" sz="2000" dirty="0" smtClean="0"/>
              <a:t>pobres</a:t>
            </a:r>
            <a:endParaRPr lang="pt-BR" sz="2000" dirty="0"/>
          </a:p>
        </p:txBody>
      </p:sp>
      <p:sp>
        <p:nvSpPr>
          <p:cNvPr id="41" name="Retângulo 40"/>
          <p:cNvSpPr/>
          <p:nvPr/>
        </p:nvSpPr>
        <p:spPr>
          <a:xfrm>
            <a:off x="5104942" y="4472471"/>
            <a:ext cx="6693453" cy="473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sz="2000" dirty="0"/>
              <a:t>Maior resistência ao calor e seca que as culturas </a:t>
            </a:r>
            <a:r>
              <a:rPr lang="pt-BR" sz="2000" dirty="0" smtClean="0"/>
              <a:t>agrícolas</a:t>
            </a:r>
            <a:endParaRPr lang="pt-BR" sz="2000" dirty="0"/>
          </a:p>
        </p:txBody>
      </p:sp>
      <p:sp>
        <p:nvSpPr>
          <p:cNvPr id="42" name="Retângulo 41"/>
          <p:cNvSpPr/>
          <p:nvPr/>
        </p:nvSpPr>
        <p:spPr>
          <a:xfrm>
            <a:off x="532772" y="3852374"/>
            <a:ext cx="11265623" cy="471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sz="2000" dirty="0"/>
              <a:t>Após a maturação suas sementes ficam dormentes por 45 dias (20-30 °C ocorre boa germinação</a:t>
            </a:r>
            <a:r>
              <a:rPr lang="pt-BR" sz="2000" dirty="0" smtClean="0"/>
              <a:t>)</a:t>
            </a:r>
            <a:endParaRPr lang="pt-BR" sz="2000" dirty="0"/>
          </a:p>
        </p:txBody>
      </p:sp>
      <p:sp>
        <p:nvSpPr>
          <p:cNvPr id="31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i="1" dirty="0" smtClean="0">
                <a:latin typeface="Gabriola" panose="04040605051002020D02" pitchFamily="82" charset="0"/>
              </a:rPr>
              <a:t>Digitaria </a:t>
            </a:r>
            <a:r>
              <a:rPr lang="pt-BR" sz="4000" i="1" dirty="0" err="1" smtClean="0">
                <a:latin typeface="Gabriola" panose="04040605051002020D02" pitchFamily="82" charset="0"/>
              </a:rPr>
              <a:t>ciliaris</a:t>
            </a:r>
            <a:r>
              <a:rPr lang="pt-BR" sz="4000" i="1" dirty="0" smtClean="0">
                <a:latin typeface="Gabriola" panose="04040605051002020D02" pitchFamily="82" charset="0"/>
              </a:rPr>
              <a:t> </a:t>
            </a:r>
            <a:r>
              <a:rPr lang="pt-BR" sz="3200" dirty="0">
                <a:latin typeface="+mj-lt"/>
              </a:rPr>
              <a:t>(</a:t>
            </a:r>
            <a:r>
              <a:rPr lang="pt-BR" sz="3200" dirty="0" err="1">
                <a:latin typeface="+mj-lt"/>
              </a:rPr>
              <a:t>Retz</a:t>
            </a:r>
            <a:r>
              <a:rPr lang="pt-BR" sz="3200" dirty="0">
                <a:latin typeface="+mj-lt"/>
              </a:rPr>
              <a:t>.) </a:t>
            </a:r>
            <a:r>
              <a:rPr lang="pt-BR" sz="3200" dirty="0" err="1">
                <a:latin typeface="+mj-lt"/>
              </a:rPr>
              <a:t>Koel</a:t>
            </a:r>
            <a:r>
              <a:rPr lang="pt-BR" sz="3200" dirty="0">
                <a:latin typeface="+mj-lt"/>
              </a:rPr>
              <a:t>.</a:t>
            </a:r>
            <a:endParaRPr lang="pt-BR" sz="3200" dirty="0" smtClean="0">
              <a:latin typeface="+mj-lt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t="12999" r="28768" b="4715"/>
          <a:stretch/>
        </p:blipFill>
        <p:spPr>
          <a:xfrm>
            <a:off x="523627" y="951877"/>
            <a:ext cx="2258827" cy="2348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9"/>
          <a:stretch/>
        </p:blipFill>
        <p:spPr>
          <a:xfrm>
            <a:off x="1871991" y="4650143"/>
            <a:ext cx="3158634" cy="194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24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18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"/>
          <a:stretch/>
        </p:blipFill>
        <p:spPr>
          <a:xfrm>
            <a:off x="167996" y="1191492"/>
            <a:ext cx="2926457" cy="5347419"/>
          </a:xfrm>
          <a:prstGeom prst="rect">
            <a:avLst/>
          </a:prstGeom>
        </p:spPr>
      </p:pic>
      <p:sp>
        <p:nvSpPr>
          <p:cNvPr id="32" name="Arredondar Retângulo em um Canto Diagonal 31"/>
          <p:cNvSpPr/>
          <p:nvPr/>
        </p:nvSpPr>
        <p:spPr>
          <a:xfrm flipH="1">
            <a:off x="2205763" y="319733"/>
            <a:ext cx="1412648" cy="426338"/>
          </a:xfrm>
          <a:prstGeom prst="round2Diag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 smtClean="0">
                <a:solidFill>
                  <a:schemeClr val="tx1"/>
                </a:solidFill>
              </a:rPr>
              <a:t>D. ciliaris</a:t>
            </a:r>
            <a:endParaRPr lang="pt-BR" i="1" dirty="0">
              <a:solidFill>
                <a:schemeClr val="tx1"/>
              </a:solidFill>
            </a:endParaRPr>
          </a:p>
        </p:txBody>
      </p:sp>
      <p:sp>
        <p:nvSpPr>
          <p:cNvPr id="33" name="Arredondar Retângulo em um Canto Diagonal 32"/>
          <p:cNvSpPr/>
          <p:nvPr/>
        </p:nvSpPr>
        <p:spPr>
          <a:xfrm flipH="1">
            <a:off x="8448813" y="319732"/>
            <a:ext cx="1661718" cy="426339"/>
          </a:xfrm>
          <a:prstGeom prst="round2Diag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 smtClean="0">
                <a:solidFill>
                  <a:schemeClr val="tx1"/>
                </a:solidFill>
              </a:rPr>
              <a:t>D. </a:t>
            </a:r>
            <a:r>
              <a:rPr lang="pt-BR" sz="2000" i="1" dirty="0" err="1" smtClean="0">
                <a:solidFill>
                  <a:schemeClr val="tx1"/>
                </a:solidFill>
              </a:rPr>
              <a:t>sanguinalis</a:t>
            </a:r>
            <a:endParaRPr lang="pt-BR" i="1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72" y="1123942"/>
            <a:ext cx="2838762" cy="5296197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6061166" y="532901"/>
            <a:ext cx="0" cy="5823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57" y="3979873"/>
            <a:ext cx="3025443" cy="242035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30" y="4084776"/>
            <a:ext cx="2992099" cy="239367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99" y="860743"/>
            <a:ext cx="2225146" cy="30101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"/>
          <a:stretch/>
        </p:blipFill>
        <p:spPr>
          <a:xfrm>
            <a:off x="6649280" y="860743"/>
            <a:ext cx="2374007" cy="30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19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70561" y="1146650"/>
            <a:ext cx="5547360" cy="473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/>
              <a:t>Originária da América do Norte e sul da </a:t>
            </a:r>
            <a:r>
              <a:rPr lang="pt-BR" sz="2000" dirty="0" smtClean="0"/>
              <a:t>Europa</a:t>
            </a:r>
            <a:endParaRPr lang="pt-BR" sz="2000" dirty="0"/>
          </a:p>
        </p:txBody>
      </p:sp>
      <p:sp>
        <p:nvSpPr>
          <p:cNvPr id="33" name="Retângulo 32"/>
          <p:cNvSpPr/>
          <p:nvPr/>
        </p:nvSpPr>
        <p:spPr>
          <a:xfrm>
            <a:off x="670560" y="1748387"/>
            <a:ext cx="8903429" cy="473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/>
              <a:t>Em solos arenosos, terrenos modificados, hortas, campos e beiras de </a:t>
            </a:r>
            <a:r>
              <a:rPr lang="pt-BR" sz="2000" dirty="0" smtClean="0"/>
              <a:t>estrada</a:t>
            </a:r>
            <a:endParaRPr lang="pt-BR" sz="2000" dirty="0"/>
          </a:p>
        </p:txBody>
      </p:sp>
      <p:sp>
        <p:nvSpPr>
          <p:cNvPr id="34" name="Retângulo 33"/>
          <p:cNvSpPr/>
          <p:nvPr/>
        </p:nvSpPr>
        <p:spPr>
          <a:xfrm>
            <a:off x="683623" y="2378118"/>
            <a:ext cx="4828902" cy="473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/>
              <a:t>Frequente apenas na Região Sul do </a:t>
            </a:r>
            <a:r>
              <a:rPr lang="pt-BR" sz="2000" dirty="0" smtClean="0"/>
              <a:t>Brasil</a:t>
            </a:r>
            <a:endParaRPr lang="pt-BR" sz="2000" dirty="0"/>
          </a:p>
        </p:txBody>
      </p:sp>
      <p:sp>
        <p:nvSpPr>
          <p:cNvPr id="35" name="Retângulo 34"/>
          <p:cNvSpPr/>
          <p:nvPr/>
        </p:nvSpPr>
        <p:spPr>
          <a:xfrm>
            <a:off x="670560" y="2985421"/>
            <a:ext cx="4019005" cy="473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pt-BR" sz="2000" dirty="0"/>
              <a:t>Anual reproduzida por </a:t>
            </a:r>
            <a:r>
              <a:rPr lang="pt-BR" sz="2000" dirty="0" smtClean="0"/>
              <a:t>sementes</a:t>
            </a:r>
            <a:endParaRPr lang="pt-BR" sz="2000" dirty="0"/>
          </a:p>
        </p:txBody>
      </p:sp>
      <p:sp>
        <p:nvSpPr>
          <p:cNvPr id="36" name="Retângulo 35"/>
          <p:cNvSpPr/>
          <p:nvPr/>
        </p:nvSpPr>
        <p:spPr>
          <a:xfrm>
            <a:off x="660935" y="3612367"/>
            <a:ext cx="6419133" cy="800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pt-BR" sz="2000" dirty="0"/>
              <a:t>Emergência desde os 6 cm de profundidade após dormência inicial das </a:t>
            </a:r>
            <a:r>
              <a:rPr lang="pt-BR" sz="2000" dirty="0" smtClean="0"/>
              <a:t>sementes</a:t>
            </a:r>
            <a:endParaRPr lang="pt-BR" sz="2000" dirty="0"/>
          </a:p>
        </p:txBody>
      </p:sp>
      <p:sp>
        <p:nvSpPr>
          <p:cNvPr id="41" name="Retângulo 40"/>
          <p:cNvSpPr/>
          <p:nvPr/>
        </p:nvSpPr>
        <p:spPr>
          <a:xfrm>
            <a:off x="660935" y="4565678"/>
            <a:ext cx="6419133" cy="473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sz="2000" dirty="0" smtClean="0"/>
              <a:t>Perfilhamento </a:t>
            </a:r>
            <a:r>
              <a:rPr lang="pt-BR" sz="2000" dirty="0"/>
              <a:t>após estádio de 4 folhas (até 60 </a:t>
            </a:r>
            <a:r>
              <a:rPr lang="pt-BR" sz="2000" dirty="0" err="1"/>
              <a:t>afilhos</a:t>
            </a:r>
            <a:r>
              <a:rPr lang="pt-BR" sz="2000" dirty="0" smtClean="0"/>
              <a:t>)</a:t>
            </a:r>
            <a:endParaRPr lang="pt-BR" sz="2000" dirty="0"/>
          </a:p>
        </p:txBody>
      </p:sp>
      <p:sp>
        <p:nvSpPr>
          <p:cNvPr id="42" name="Retângulo 41"/>
          <p:cNvSpPr/>
          <p:nvPr/>
        </p:nvSpPr>
        <p:spPr>
          <a:xfrm>
            <a:off x="660935" y="5191765"/>
            <a:ext cx="7781108" cy="473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sz="2000" dirty="0"/>
              <a:t>De clima temperado, suportando bem temperaturas mais </a:t>
            </a:r>
            <a:r>
              <a:rPr lang="pt-BR" sz="2000" dirty="0" smtClean="0"/>
              <a:t>elevadas</a:t>
            </a:r>
            <a:endParaRPr lang="pt-BR" sz="2000" dirty="0"/>
          </a:p>
        </p:txBody>
      </p:sp>
      <p:sp>
        <p:nvSpPr>
          <p:cNvPr id="31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i="1" dirty="0" smtClean="0">
                <a:latin typeface="Gabriola" panose="04040605051002020D02" pitchFamily="82" charset="0"/>
              </a:rPr>
              <a:t>Digitaria </a:t>
            </a:r>
            <a:r>
              <a:rPr lang="pt-BR" sz="4000" i="1" dirty="0" err="1" smtClean="0">
                <a:latin typeface="Gabriola" panose="04040605051002020D02" pitchFamily="82" charset="0"/>
              </a:rPr>
              <a:t>sanguinalis</a:t>
            </a:r>
            <a:r>
              <a:rPr lang="pt-BR" sz="4000" i="1" dirty="0" smtClean="0">
                <a:latin typeface="Gabriola" panose="04040605051002020D02" pitchFamily="82" charset="0"/>
              </a:rPr>
              <a:t> </a:t>
            </a:r>
            <a:r>
              <a:rPr lang="pt-BR" sz="3200" dirty="0" smtClean="0">
                <a:latin typeface="+mj-lt"/>
              </a:rPr>
              <a:t>(L.) </a:t>
            </a:r>
            <a:r>
              <a:rPr lang="pt-BR" sz="3200" dirty="0" err="1" smtClean="0">
                <a:latin typeface="+mj-lt"/>
              </a:rPr>
              <a:t>Scop</a:t>
            </a:r>
            <a:r>
              <a:rPr lang="pt-BR" sz="3200" dirty="0" smtClean="0">
                <a:latin typeface="+mj-lt"/>
              </a:rPr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264" y="386947"/>
            <a:ext cx="2388331" cy="1791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756" y="2468382"/>
            <a:ext cx="2749318" cy="205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00" y="2315029"/>
            <a:ext cx="2185760" cy="2089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44" y="4475760"/>
            <a:ext cx="2907112" cy="232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682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i="1" dirty="0" smtClean="0">
                <a:latin typeface="Gabriola" panose="04040605051002020D02" pitchFamily="82" charset="0"/>
              </a:rPr>
              <a:t>Digitarias</a:t>
            </a:r>
            <a:r>
              <a:rPr lang="pt-BR" sz="4000" dirty="0" smtClean="0">
                <a:latin typeface="Gabriola" panose="04040605051002020D02" pitchFamily="82" charset="0"/>
              </a:rPr>
              <a:t> spp.</a:t>
            </a:r>
            <a:endParaRPr lang="pt-BR" sz="4000" i="1" dirty="0" smtClean="0">
              <a:latin typeface="Gabriola" panose="04040605051002020D02" pitchFamily="82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2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76297" y="1428285"/>
            <a:ext cx="1054172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 smtClean="0">
                <a:solidFill>
                  <a:srgbClr val="008000"/>
                </a:solidFill>
              </a:rPr>
              <a:t>Reino</a:t>
            </a:r>
            <a:r>
              <a:rPr lang="pt-BR" sz="2800" dirty="0" smtClean="0"/>
              <a:t> – </a:t>
            </a:r>
            <a:r>
              <a:rPr lang="pt-BR" sz="2800" dirty="0" err="1" smtClean="0"/>
              <a:t>Plantae</a:t>
            </a:r>
            <a:r>
              <a:rPr lang="pt-BR" sz="2800" dirty="0" smtClean="0"/>
              <a:t> (vegetal)</a:t>
            </a:r>
          </a:p>
          <a:p>
            <a:pPr>
              <a:spcAft>
                <a:spcPts val="1200"/>
              </a:spcAft>
            </a:pPr>
            <a:r>
              <a:rPr lang="pt-BR" sz="2800" dirty="0" smtClean="0">
                <a:solidFill>
                  <a:srgbClr val="008000"/>
                </a:solidFill>
              </a:rPr>
              <a:t>     </a:t>
            </a:r>
            <a:r>
              <a:rPr lang="pt-BR" sz="2800" dirty="0" err="1" smtClean="0">
                <a:solidFill>
                  <a:srgbClr val="008000"/>
                </a:solidFill>
              </a:rPr>
              <a:t>Subreino</a:t>
            </a:r>
            <a:r>
              <a:rPr lang="pt-BR" sz="2800" dirty="0" smtClean="0">
                <a:solidFill>
                  <a:srgbClr val="008000"/>
                </a:solidFill>
              </a:rPr>
              <a:t> </a:t>
            </a:r>
            <a:r>
              <a:rPr lang="pt-BR" sz="2800" dirty="0"/>
              <a:t>- </a:t>
            </a:r>
            <a:r>
              <a:rPr lang="pt-BR" sz="2800" dirty="0" err="1"/>
              <a:t>Tracheophyta</a:t>
            </a:r>
            <a:r>
              <a:rPr lang="pt-BR" sz="2800" dirty="0"/>
              <a:t> </a:t>
            </a:r>
            <a:r>
              <a:rPr lang="pt-BR" sz="2800" dirty="0" smtClean="0"/>
              <a:t>(</a:t>
            </a:r>
            <a:r>
              <a:rPr lang="pt-BR" sz="2800" dirty="0"/>
              <a:t>plantas vasculares</a:t>
            </a:r>
            <a:r>
              <a:rPr lang="pt-BR" sz="28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pt-BR" sz="2800" dirty="0" smtClean="0">
                <a:solidFill>
                  <a:srgbClr val="008000"/>
                </a:solidFill>
              </a:rPr>
              <a:t>           Classe </a:t>
            </a:r>
            <a:r>
              <a:rPr lang="pt-BR" sz="2800" dirty="0"/>
              <a:t>– </a:t>
            </a:r>
            <a:r>
              <a:rPr lang="pt-BR" sz="2800" dirty="0" err="1"/>
              <a:t>Liliopsida</a:t>
            </a:r>
            <a:r>
              <a:rPr lang="pt-BR" sz="2800" dirty="0"/>
              <a:t> (monocotiledônea)</a:t>
            </a:r>
          </a:p>
          <a:p>
            <a:pPr>
              <a:spcAft>
                <a:spcPts val="1200"/>
              </a:spcAft>
            </a:pPr>
            <a:r>
              <a:rPr lang="pt-BR" sz="2800" dirty="0" smtClean="0">
                <a:solidFill>
                  <a:srgbClr val="008000"/>
                </a:solidFill>
              </a:rPr>
              <a:t>                 Subclasse </a:t>
            </a:r>
            <a:r>
              <a:rPr lang="pt-BR" sz="2800" dirty="0"/>
              <a:t>– </a:t>
            </a:r>
            <a:r>
              <a:rPr lang="pt-BR" sz="2800" dirty="0" err="1"/>
              <a:t>Poales</a:t>
            </a:r>
            <a:endParaRPr lang="pt-BR" sz="2800" dirty="0"/>
          </a:p>
          <a:p>
            <a:pPr>
              <a:spcAft>
                <a:spcPts val="1200"/>
              </a:spcAft>
            </a:pPr>
            <a:r>
              <a:rPr lang="pt-BR" sz="2800" dirty="0" smtClean="0">
                <a:solidFill>
                  <a:srgbClr val="008000"/>
                </a:solidFill>
              </a:rPr>
              <a:t>                      Família </a:t>
            </a:r>
            <a:r>
              <a:rPr lang="pt-BR" sz="2800" dirty="0"/>
              <a:t>– </a:t>
            </a:r>
            <a:r>
              <a:rPr lang="pt-BR" sz="2800" dirty="0" err="1"/>
              <a:t>Poaceae</a:t>
            </a:r>
            <a:r>
              <a:rPr lang="pt-BR" sz="2800" dirty="0"/>
              <a:t> (gramínea)</a:t>
            </a:r>
          </a:p>
          <a:p>
            <a:pPr>
              <a:spcAft>
                <a:spcPts val="1200"/>
              </a:spcAft>
            </a:pPr>
            <a:r>
              <a:rPr lang="pt-BR" sz="2800" dirty="0" smtClean="0"/>
              <a:t>                          </a:t>
            </a:r>
            <a:r>
              <a:rPr lang="pt-BR" sz="2800" dirty="0" smtClean="0">
                <a:solidFill>
                  <a:srgbClr val="008000"/>
                </a:solidFill>
              </a:rPr>
              <a:t>Subfamília</a:t>
            </a:r>
            <a:r>
              <a:rPr lang="pt-BR" sz="2800" dirty="0" smtClean="0"/>
              <a:t> </a:t>
            </a:r>
            <a:r>
              <a:rPr lang="pt-BR" sz="2800" dirty="0"/>
              <a:t>– </a:t>
            </a:r>
            <a:r>
              <a:rPr lang="pt-BR" sz="2800" dirty="0" err="1" smtClean="0"/>
              <a:t>Panicoidaea</a:t>
            </a:r>
            <a:endParaRPr lang="pt-BR" sz="2800" dirty="0"/>
          </a:p>
          <a:p>
            <a:pPr>
              <a:spcAft>
                <a:spcPts val="1200"/>
              </a:spcAft>
            </a:pPr>
            <a:r>
              <a:rPr lang="pt-BR" sz="2800" dirty="0" smtClean="0"/>
              <a:t>                               </a:t>
            </a:r>
            <a:r>
              <a:rPr lang="pt-BR" sz="2800" dirty="0" smtClean="0">
                <a:solidFill>
                  <a:srgbClr val="008000"/>
                </a:solidFill>
              </a:rPr>
              <a:t>Gênero </a:t>
            </a:r>
            <a:r>
              <a:rPr lang="pt-BR" sz="2800" dirty="0"/>
              <a:t>– Digitaria</a:t>
            </a:r>
          </a:p>
          <a:p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1418469"/>
            <a:ext cx="2839464" cy="4725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8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20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814354" y="1145177"/>
            <a:ext cx="7882975" cy="671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/>
              <a:t>Nativa do continente americano, mais frequente ao sul dos EUA, América Central e região Norte do Brasil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8138159" y="1997700"/>
            <a:ext cx="3559169" cy="473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/>
              <a:t>Anual reproduzida por sementes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8451669" y="2624329"/>
            <a:ext cx="3292926" cy="473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/>
              <a:t>Aprecia temperatura elevada</a:t>
            </a:r>
            <a:endParaRPr lang="pt-BR" sz="2000" dirty="0"/>
          </a:p>
        </p:txBody>
      </p:sp>
      <p:sp>
        <p:nvSpPr>
          <p:cNvPr id="35" name="Retângulo 34"/>
          <p:cNvSpPr/>
          <p:nvPr/>
        </p:nvSpPr>
        <p:spPr>
          <a:xfrm>
            <a:off x="5094515" y="5094179"/>
            <a:ext cx="6701158" cy="6580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pt-BR" sz="2000"/>
              <a:t>Com 1 par de espiguetas homomorfas na base do racemos e as demais heteromorfas</a:t>
            </a:r>
            <a:endParaRPr lang="pt-BR" sz="2000" dirty="0"/>
          </a:p>
        </p:txBody>
      </p:sp>
      <p:sp>
        <p:nvSpPr>
          <p:cNvPr id="36" name="Retângulo 35"/>
          <p:cNvSpPr/>
          <p:nvPr/>
        </p:nvSpPr>
        <p:spPr>
          <a:xfrm>
            <a:off x="6374674" y="3254334"/>
            <a:ext cx="5386710" cy="4654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pt-BR" sz="2000"/>
              <a:t>Decumbente na parte inferior e ereta na superior</a:t>
            </a:r>
            <a:endParaRPr lang="pt-BR" sz="2000" dirty="0"/>
          </a:p>
        </p:txBody>
      </p:sp>
      <p:sp>
        <p:nvSpPr>
          <p:cNvPr id="41" name="Retângulo 40"/>
          <p:cNvSpPr/>
          <p:nvPr/>
        </p:nvSpPr>
        <p:spPr>
          <a:xfrm>
            <a:off x="10241280" y="4472471"/>
            <a:ext cx="1557115" cy="473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sz="2000"/>
              <a:t>4-6 racemos</a:t>
            </a:r>
            <a:endParaRPr lang="pt-BR" sz="2000" dirty="0"/>
          </a:p>
        </p:txBody>
      </p:sp>
      <p:sp>
        <p:nvSpPr>
          <p:cNvPr id="42" name="Retângulo 41"/>
          <p:cNvSpPr/>
          <p:nvPr/>
        </p:nvSpPr>
        <p:spPr>
          <a:xfrm>
            <a:off x="6662057" y="3852374"/>
            <a:ext cx="5136338" cy="471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sz="2000"/>
              <a:t>Pilosidade na bainha e na parte basal das folhas</a:t>
            </a:r>
            <a:endParaRPr lang="pt-BR" sz="2000" dirty="0"/>
          </a:p>
        </p:txBody>
      </p:sp>
      <p:sp>
        <p:nvSpPr>
          <p:cNvPr id="32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i="1" dirty="0" smtClean="0">
                <a:latin typeface="Gabriola" panose="04040605051002020D02" pitchFamily="82" charset="0"/>
              </a:rPr>
              <a:t>Digitaria </a:t>
            </a:r>
            <a:r>
              <a:rPr lang="pt-BR" sz="4000" i="1" dirty="0" err="1" smtClean="0">
                <a:latin typeface="Gabriola" panose="04040605051002020D02" pitchFamily="82" charset="0"/>
              </a:rPr>
              <a:t>bicornis</a:t>
            </a:r>
            <a:r>
              <a:rPr lang="pt-BR" sz="4000" i="1" dirty="0" smtClean="0">
                <a:latin typeface="Gabriola" panose="04040605051002020D02" pitchFamily="82" charset="0"/>
              </a:rPr>
              <a:t> </a:t>
            </a:r>
            <a:r>
              <a:rPr lang="pt-BR" sz="3200" dirty="0" smtClean="0">
                <a:latin typeface="+mj-lt"/>
              </a:rPr>
              <a:t>(</a:t>
            </a:r>
            <a:r>
              <a:rPr lang="pt-BR" sz="3200" dirty="0" err="1" smtClean="0">
                <a:latin typeface="+mj-lt"/>
              </a:rPr>
              <a:t>Lam</a:t>
            </a:r>
            <a:r>
              <a:rPr lang="pt-BR" sz="3200" dirty="0" smtClean="0">
                <a:latin typeface="+mj-lt"/>
              </a:rPr>
              <a:t>.) Roem. &amp; </a:t>
            </a:r>
            <a:r>
              <a:rPr lang="pt-BR" sz="3200" dirty="0" err="1" smtClean="0">
                <a:latin typeface="+mj-lt"/>
              </a:rPr>
              <a:t>Schult</a:t>
            </a:r>
            <a:r>
              <a:rPr lang="pt-BR" sz="3200" dirty="0" smtClean="0">
                <a:latin typeface="+mj-lt"/>
              </a:rPr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0" y="4217790"/>
            <a:ext cx="3442891" cy="2581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5" y="1022467"/>
            <a:ext cx="2718706" cy="332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Elipse 13"/>
          <p:cNvSpPr/>
          <p:nvPr/>
        </p:nvSpPr>
        <p:spPr>
          <a:xfrm>
            <a:off x="2016344" y="4625090"/>
            <a:ext cx="1737360" cy="1528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16"/>
          <a:stretch/>
        </p:blipFill>
        <p:spPr>
          <a:xfrm>
            <a:off x="4297680" y="1760398"/>
            <a:ext cx="186540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i="1" dirty="0" smtClean="0">
                <a:latin typeface="Gabriola" panose="04040605051002020D02" pitchFamily="82" charset="0"/>
              </a:rPr>
              <a:t>Digitaria </a:t>
            </a:r>
            <a:r>
              <a:rPr lang="pt-BR" sz="4000" i="1" dirty="0" err="1" smtClean="0">
                <a:latin typeface="Gabriola" panose="04040605051002020D02" pitchFamily="82" charset="0"/>
              </a:rPr>
              <a:t>nuda</a:t>
            </a:r>
            <a:r>
              <a:rPr lang="pt-BR" sz="4000" i="1" dirty="0" smtClean="0">
                <a:latin typeface="Gabriola" panose="04040605051002020D02" pitchFamily="82" charset="0"/>
              </a:rPr>
              <a:t> </a:t>
            </a:r>
            <a:r>
              <a:rPr lang="pt-BR" sz="3200" dirty="0" err="1" smtClean="0">
                <a:latin typeface="+mj-lt"/>
              </a:rPr>
              <a:t>Schumach</a:t>
            </a:r>
            <a:endParaRPr lang="pt-BR" sz="3200" dirty="0" smtClean="0">
              <a:latin typeface="+mj-lt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21</a:t>
            </a:fld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795329" y="1281030"/>
            <a:ext cx="107576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 smtClean="0"/>
              <a:t>Ocorre em regiões tropicais, em todos os continentes, mais abundante na África;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 smtClean="0"/>
              <a:t>Assemelha-se a </a:t>
            </a:r>
            <a:r>
              <a:rPr lang="pt-BR" sz="2400" i="1" dirty="0" smtClean="0"/>
              <a:t>D. </a:t>
            </a:r>
            <a:r>
              <a:rPr lang="pt-BR" sz="2400" i="1" dirty="0" err="1" smtClean="0"/>
              <a:t>horizontalis</a:t>
            </a:r>
            <a:r>
              <a:rPr lang="pt-BR" sz="2400" dirty="0"/>
              <a:t> </a:t>
            </a:r>
            <a:r>
              <a:rPr lang="pt-BR" sz="2400" dirty="0" smtClean="0"/>
              <a:t>(se diferindo pela gluma inferior e lema inferior com </a:t>
            </a:r>
            <a:r>
              <a:rPr lang="pt-BR" sz="2400" dirty="0" err="1" smtClean="0"/>
              <a:t>tricomas</a:t>
            </a:r>
            <a:r>
              <a:rPr lang="pt-BR" sz="2400" dirty="0" smtClean="0"/>
              <a:t> não ultrapassando seu ápice);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 smtClean="0"/>
              <a:t>Tolerância a alguns herbicidas:</a:t>
            </a:r>
          </a:p>
          <a:p>
            <a:pPr>
              <a:spcAft>
                <a:spcPts val="1200"/>
              </a:spcAft>
            </a:pPr>
            <a:endParaRPr lang="pt-BR" sz="2400" dirty="0" smtClean="0"/>
          </a:p>
          <a:p>
            <a:pPr>
              <a:spcAft>
                <a:spcPts val="1200"/>
              </a:spcAft>
            </a:pPr>
            <a:endParaRPr lang="pt-BR" sz="2400" dirty="0"/>
          </a:p>
          <a:p>
            <a:pPr>
              <a:spcAft>
                <a:spcPts val="1200"/>
              </a:spcAft>
            </a:pPr>
            <a:r>
              <a:rPr lang="pt-BR" sz="2400" dirty="0" smtClean="0"/>
              <a:t> </a:t>
            </a:r>
          </a:p>
          <a:p>
            <a:pPr>
              <a:spcAft>
                <a:spcPts val="1200"/>
              </a:spcAft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sz="2400" dirty="0" smtClean="0"/>
          </a:p>
        </p:txBody>
      </p:sp>
      <p:sp>
        <p:nvSpPr>
          <p:cNvPr id="2" name="Texto Explicativo em Nuvem 1"/>
          <p:cNvSpPr/>
          <p:nvPr/>
        </p:nvSpPr>
        <p:spPr>
          <a:xfrm>
            <a:off x="6230984" y="2539132"/>
            <a:ext cx="5307455" cy="2500554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Capacidade inata da espécie em sobreviver a aplicações de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herbicidas na dose recomendada, que seria letal a outras espécies,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sem alterações marcantes em seu crescimento e desenvolvimento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478972" y="3945164"/>
            <a:ext cx="5679494" cy="19707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Diferença de sensibilidade entre </a:t>
            </a:r>
            <a:r>
              <a:rPr lang="pt-BR" sz="28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D. </a:t>
            </a:r>
            <a:r>
              <a:rPr lang="pt-BR" sz="28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nuda</a:t>
            </a:r>
            <a:r>
              <a:rPr lang="pt-BR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e </a:t>
            </a:r>
            <a:r>
              <a:rPr lang="pt-BR" sz="28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D. </a:t>
            </a:r>
            <a:r>
              <a:rPr lang="pt-BR" sz="28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ciliaris</a:t>
            </a:r>
            <a:r>
              <a:rPr lang="pt-BR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para o </a:t>
            </a:r>
            <a:r>
              <a:rPr lang="pt-BR" sz="28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diuron</a:t>
            </a:r>
            <a:r>
              <a:rPr lang="pt-BR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GR</a:t>
            </a:r>
            <a:r>
              <a:rPr lang="pt-BR" sz="2800" baseline="-25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50 </a:t>
            </a:r>
            <a:r>
              <a:rPr lang="pt-BR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2,7 maior </a:t>
            </a:r>
            <a:r>
              <a:rPr lang="pt-BR" sz="2800" dirty="0">
                <a:solidFill>
                  <a:schemeClr val="tx1"/>
                </a:solidFill>
                <a:latin typeface="Tw Cen MT" panose="020B0602020104020603" pitchFamily="34" charset="0"/>
              </a:rPr>
              <a:t>para </a:t>
            </a:r>
            <a:r>
              <a:rPr lang="pt-BR" sz="2800" i="1" dirty="0">
                <a:solidFill>
                  <a:schemeClr val="tx1"/>
                </a:solidFill>
                <a:latin typeface="Tw Cen MT" panose="020B0602020104020603" pitchFamily="34" charset="0"/>
              </a:rPr>
              <a:t>D. </a:t>
            </a:r>
            <a:r>
              <a:rPr lang="pt-BR" sz="2800" i="1" dirty="0" err="1">
                <a:solidFill>
                  <a:schemeClr val="tx1"/>
                </a:solidFill>
                <a:latin typeface="Tw Cen MT" panose="020B0602020104020603" pitchFamily="34" charset="0"/>
              </a:rPr>
              <a:t>nuda</a:t>
            </a:r>
            <a:r>
              <a:rPr lang="pt-BR" sz="2800" i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endParaRPr lang="pt-BR" dirty="0" smtClean="0">
              <a:solidFill>
                <a:schemeClr val="tx1"/>
              </a:solidFill>
            </a:endParaRP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Dias et al. (2003)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Retângulo Arredondado 31"/>
          <p:cNvSpPr/>
          <p:nvPr/>
        </p:nvSpPr>
        <p:spPr>
          <a:xfrm>
            <a:off x="6350054" y="3933807"/>
            <a:ext cx="5535802" cy="19707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Menor taxa de inativação do transporte de elétrons pelos herbicidas </a:t>
            </a:r>
            <a:r>
              <a:rPr lang="pt-BR" sz="28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diuron</a:t>
            </a:r>
            <a:r>
              <a:rPr lang="pt-BR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e </a:t>
            </a:r>
            <a:r>
              <a:rPr lang="pt-BR" sz="28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thebutiuron</a:t>
            </a:r>
            <a:r>
              <a:rPr lang="pt-BR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21 dias após a aplicação.</a:t>
            </a:r>
            <a:endParaRPr lang="pt-BR" dirty="0" smtClean="0">
              <a:solidFill>
                <a:schemeClr val="tx1"/>
              </a:solidFill>
            </a:endParaRPr>
          </a:p>
          <a:p>
            <a:pPr algn="r"/>
            <a:r>
              <a:rPr lang="pt-BR" dirty="0" err="1" smtClean="0">
                <a:solidFill>
                  <a:schemeClr val="tx1"/>
                </a:solidFill>
              </a:rPr>
              <a:t>Tropaldi</a:t>
            </a:r>
            <a:r>
              <a:rPr lang="pt-BR" dirty="0" smtClean="0">
                <a:solidFill>
                  <a:schemeClr val="tx1"/>
                </a:solidFill>
              </a:rPr>
              <a:t> et al. (2015)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22</a:t>
            </a:fld>
            <a:endParaRPr lang="pt-BR"/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31" name="Agrupar 30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40" name="Conector reto 3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Agrupar 36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38" name="Conector reto 37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4F2"/>
              </a:clrFrom>
              <a:clrTo>
                <a:srgbClr val="FE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62" y="0"/>
            <a:ext cx="5602876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940828" y="5309589"/>
            <a:ext cx="148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D. </a:t>
            </a:r>
            <a:r>
              <a:rPr lang="pt-BR" i="1" dirty="0" err="1" smtClean="0"/>
              <a:t>sanguinalis</a:t>
            </a:r>
            <a:endParaRPr lang="pt-BR" i="1" dirty="0"/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12" t="54181" r="54470" b="12712"/>
          <a:stretch/>
        </p:blipFill>
        <p:spPr>
          <a:xfrm>
            <a:off x="386014" y="1976986"/>
            <a:ext cx="2869016" cy="2615505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1025529" y="4527459"/>
            <a:ext cx="90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D. </a:t>
            </a:r>
            <a:r>
              <a:rPr lang="pt-BR" i="1" dirty="0" err="1" smtClean="0"/>
              <a:t>nuda</a:t>
            </a:r>
            <a:endParaRPr lang="pt-BR" i="1" dirty="0"/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08" t="41471" r="47763" b="22628"/>
          <a:stretch/>
        </p:blipFill>
        <p:spPr>
          <a:xfrm>
            <a:off x="9052822" y="2912253"/>
            <a:ext cx="3139178" cy="23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Manejo do capim-colchão</a:t>
            </a:r>
            <a:endParaRPr lang="pt-BR" sz="3200" dirty="0" smtClean="0">
              <a:latin typeface="+mj-lt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23</a:t>
            </a:fld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795329" y="1022467"/>
            <a:ext cx="103400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/>
              <a:t>Herbicidas mais utilizados</a:t>
            </a:r>
            <a:r>
              <a:rPr lang="pt-BR" sz="2400" dirty="0" smtClean="0"/>
              <a:t>:</a:t>
            </a:r>
          </a:p>
          <a:p>
            <a:r>
              <a:rPr lang="pt-BR" sz="2400" dirty="0" smtClean="0"/>
              <a:t>- </a:t>
            </a:r>
            <a:r>
              <a:rPr lang="pt-BR" sz="2400" dirty="0" err="1" smtClean="0"/>
              <a:t>Ametrina</a:t>
            </a:r>
            <a:r>
              <a:rPr lang="pt-BR" sz="2400" dirty="0"/>
              <a:t>, </a:t>
            </a:r>
            <a:r>
              <a:rPr lang="pt-BR" sz="2400" dirty="0" err="1"/>
              <a:t>diuron</a:t>
            </a:r>
            <a:r>
              <a:rPr lang="pt-BR" sz="2400" dirty="0"/>
              <a:t>, </a:t>
            </a:r>
            <a:r>
              <a:rPr lang="pt-BR" sz="2400" dirty="0" err="1"/>
              <a:t>tebuthiuron</a:t>
            </a:r>
            <a:r>
              <a:rPr lang="pt-BR" sz="2400" dirty="0"/>
              <a:t>, </a:t>
            </a:r>
            <a:r>
              <a:rPr lang="pt-BR" sz="2400" dirty="0" err="1"/>
              <a:t>metribuzin</a:t>
            </a:r>
            <a:r>
              <a:rPr lang="pt-BR" sz="2400" dirty="0"/>
              <a:t> </a:t>
            </a:r>
            <a:r>
              <a:rPr lang="pt-BR" sz="2400" dirty="0" smtClean="0"/>
              <a:t>e </a:t>
            </a:r>
            <a:r>
              <a:rPr lang="pt-BR" sz="2400" dirty="0" err="1" smtClean="0"/>
              <a:t>diuron</a:t>
            </a:r>
            <a:r>
              <a:rPr lang="pt-BR" sz="2400" dirty="0" smtClean="0"/>
              <a:t> </a:t>
            </a:r>
            <a:r>
              <a:rPr lang="pt-BR" sz="2400" dirty="0"/>
              <a:t>+ </a:t>
            </a:r>
            <a:r>
              <a:rPr lang="pt-BR" sz="2400" dirty="0" err="1"/>
              <a:t>hexazinone</a:t>
            </a:r>
            <a:r>
              <a:rPr lang="pt-BR" sz="2400" dirty="0"/>
              <a:t> (inibidores do </a:t>
            </a:r>
            <a:r>
              <a:rPr lang="pt-BR" sz="2400" dirty="0" err="1" smtClean="0"/>
              <a:t>fotossistema</a:t>
            </a:r>
            <a:r>
              <a:rPr lang="pt-BR" sz="2400" dirty="0" smtClean="0"/>
              <a:t> II)</a:t>
            </a:r>
          </a:p>
          <a:p>
            <a:r>
              <a:rPr lang="pt-BR" sz="2400" dirty="0" smtClean="0"/>
              <a:t>- </a:t>
            </a:r>
            <a:r>
              <a:rPr lang="pt-BR" sz="2400" dirty="0" err="1" smtClean="0"/>
              <a:t>Isoxaflutole</a:t>
            </a:r>
            <a:r>
              <a:rPr lang="pt-BR" sz="2400" dirty="0" smtClean="0"/>
              <a:t> </a:t>
            </a:r>
            <a:r>
              <a:rPr lang="pt-BR" sz="2400" dirty="0"/>
              <a:t>(inibidores </a:t>
            </a:r>
            <a:r>
              <a:rPr lang="pt-BR" sz="2400" dirty="0" smtClean="0"/>
              <a:t>da biossíntese de </a:t>
            </a:r>
            <a:r>
              <a:rPr lang="pt-BR" sz="2400" dirty="0" err="1" smtClean="0"/>
              <a:t>carotenóides</a:t>
            </a:r>
            <a:r>
              <a:rPr lang="pt-BR" sz="2400" dirty="0" smtClean="0"/>
              <a:t>)</a:t>
            </a:r>
          </a:p>
          <a:p>
            <a:r>
              <a:rPr lang="pt-BR" sz="2400" dirty="0" smtClean="0"/>
              <a:t>- </a:t>
            </a:r>
            <a:r>
              <a:rPr lang="pt-BR" sz="2400" dirty="0" err="1" smtClean="0"/>
              <a:t>Imazapic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dirty="0" err="1"/>
              <a:t>imazapyr</a:t>
            </a:r>
            <a:r>
              <a:rPr lang="pt-BR" sz="2400" dirty="0"/>
              <a:t> (inibidores </a:t>
            </a:r>
            <a:r>
              <a:rPr lang="pt-BR" sz="2400" dirty="0" smtClean="0"/>
              <a:t>de ALS)</a:t>
            </a:r>
            <a:endParaRPr lang="pt-BR" sz="2400" dirty="0"/>
          </a:p>
          <a:p>
            <a:pPr algn="r"/>
            <a:endParaRPr lang="pt-BR" sz="2400" dirty="0" smtClean="0"/>
          </a:p>
          <a:p>
            <a:r>
              <a:rPr lang="pt-BR" sz="2400" u="sng" dirty="0" smtClean="0"/>
              <a:t>Também </a:t>
            </a:r>
            <a:r>
              <a:rPr lang="pt-BR" sz="2400" u="sng" dirty="0"/>
              <a:t>é frequente o uso de </a:t>
            </a:r>
            <a:r>
              <a:rPr lang="pt-BR" sz="2400" u="sng" dirty="0" smtClean="0"/>
              <a:t>diversos </a:t>
            </a:r>
            <a:r>
              <a:rPr lang="pt-BR" sz="2400" u="sng" dirty="0"/>
              <a:t>outros mecanismos de </a:t>
            </a:r>
            <a:r>
              <a:rPr lang="pt-BR" sz="2400" u="sng" dirty="0" smtClean="0"/>
              <a:t>ação</a:t>
            </a:r>
            <a:r>
              <a:rPr lang="pt-BR" sz="24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pt-BR" sz="2400" dirty="0" err="1" smtClean="0"/>
              <a:t>Clomazone</a:t>
            </a:r>
            <a:r>
              <a:rPr lang="pt-BR" sz="2400" dirty="0" smtClean="0"/>
              <a:t> (inibidores </a:t>
            </a:r>
            <a:r>
              <a:rPr lang="pt-BR" sz="2400" dirty="0"/>
              <a:t>da </a:t>
            </a:r>
            <a:r>
              <a:rPr lang="pt-BR" sz="2400" dirty="0" err="1" smtClean="0"/>
              <a:t>biosíntese</a:t>
            </a:r>
            <a:r>
              <a:rPr lang="pt-BR" sz="2400" dirty="0" smtClean="0"/>
              <a:t> </a:t>
            </a:r>
            <a:r>
              <a:rPr lang="pt-BR" sz="2400" dirty="0"/>
              <a:t>de </a:t>
            </a:r>
            <a:r>
              <a:rPr lang="pt-BR" sz="2400" dirty="0" err="1" smtClean="0"/>
              <a:t>carotenóides</a:t>
            </a:r>
            <a:r>
              <a:rPr lang="pt-BR" sz="240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pt-BR" sz="2400" dirty="0" err="1"/>
              <a:t>T</a:t>
            </a:r>
            <a:r>
              <a:rPr lang="pt-BR" sz="2400" dirty="0" err="1" smtClean="0"/>
              <a:t>rifluralina</a:t>
            </a:r>
            <a:r>
              <a:rPr lang="pt-BR" sz="2400" dirty="0" smtClean="0"/>
              <a:t> (inibidores </a:t>
            </a:r>
            <a:r>
              <a:rPr lang="pt-BR" sz="2400" dirty="0"/>
              <a:t>da </a:t>
            </a:r>
            <a:r>
              <a:rPr lang="pt-BR" sz="2400" dirty="0" smtClean="0"/>
              <a:t>mitose)</a:t>
            </a:r>
          </a:p>
          <a:p>
            <a:pPr marL="342900" indent="-342900">
              <a:buFontTx/>
              <a:buChar char="-"/>
            </a:pPr>
            <a:r>
              <a:rPr lang="pt-BR" sz="2400" dirty="0" err="1" smtClean="0"/>
              <a:t>Oxyfluorfen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dirty="0" err="1" smtClean="0"/>
              <a:t>sulfentrazone</a:t>
            </a:r>
            <a:r>
              <a:rPr lang="pt-BR" sz="2400" dirty="0" smtClean="0"/>
              <a:t> (inibidores </a:t>
            </a:r>
            <a:r>
              <a:rPr lang="pt-BR" sz="2400" dirty="0"/>
              <a:t>da </a:t>
            </a:r>
            <a:r>
              <a:rPr lang="pt-BR" sz="2400" dirty="0" smtClean="0"/>
              <a:t>PROTOX) </a:t>
            </a:r>
          </a:p>
          <a:p>
            <a:pPr algn="r"/>
            <a:endParaRPr lang="pt-BR" sz="2400" dirty="0"/>
          </a:p>
          <a:p>
            <a:pPr algn="just"/>
            <a:r>
              <a:rPr lang="pt-BR" sz="2400" dirty="0" smtClean="0"/>
              <a:t>Falha no controle em áreas de aplicação de </a:t>
            </a:r>
            <a:r>
              <a:rPr lang="pt-BR" sz="2400" dirty="0" err="1" smtClean="0"/>
              <a:t>triazinas</a:t>
            </a:r>
            <a:r>
              <a:rPr lang="pt-BR" sz="2400" dirty="0" smtClean="0"/>
              <a:t> e ureias substituídas.</a:t>
            </a:r>
          </a:p>
          <a:p>
            <a:pPr algn="r"/>
            <a:r>
              <a:rPr lang="pt-BR" sz="2400" dirty="0" smtClean="0"/>
              <a:t>Dias et al. (2003)</a:t>
            </a:r>
          </a:p>
          <a:p>
            <a:pPr algn="r"/>
            <a:endParaRPr lang="pt-BR" sz="2800" dirty="0"/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 r="51524"/>
          <a:stretch/>
        </p:blipFill>
        <p:spPr>
          <a:xfrm>
            <a:off x="10943823" y="3697393"/>
            <a:ext cx="1429077" cy="31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Manejo do capim-colchão</a:t>
            </a:r>
            <a:endParaRPr lang="pt-BR" sz="3200" dirty="0" smtClean="0">
              <a:latin typeface="+mj-lt"/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24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8972" t="28155" r="15601" b="18548"/>
          <a:stretch/>
        </p:blipFill>
        <p:spPr>
          <a:xfrm>
            <a:off x="-1" y="1467713"/>
            <a:ext cx="5172891" cy="43754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62413" y="5843117"/>
            <a:ext cx="218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Carvalho et al. (2005)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32" t="29597" r="30212" b="21239"/>
          <a:stretch/>
        </p:blipFill>
        <p:spPr>
          <a:xfrm>
            <a:off x="4816929" y="1944199"/>
            <a:ext cx="7587341" cy="3390441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7844015" y="5473785"/>
            <a:ext cx="17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Dias et al. (2005)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246913" y="3307501"/>
            <a:ext cx="6733904" cy="692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5246913" y="4365715"/>
            <a:ext cx="6727372" cy="209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3618411" y="1944199"/>
            <a:ext cx="6502" cy="220979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822960" y="1789611"/>
            <a:ext cx="2795451" cy="0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Retângulo Arredondado 36"/>
          <p:cNvSpPr/>
          <p:nvPr/>
        </p:nvSpPr>
        <p:spPr>
          <a:xfrm>
            <a:off x="130113" y="1487217"/>
            <a:ext cx="4912662" cy="465829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- Os herbicidas </a:t>
            </a:r>
            <a:r>
              <a:rPr lang="pt-BR" sz="2000" dirty="0">
                <a:solidFill>
                  <a:schemeClr val="tx1"/>
                </a:solidFill>
              </a:rPr>
              <a:t>dos grupos químicos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das </a:t>
            </a:r>
            <a:r>
              <a:rPr lang="pt-BR" sz="2000" dirty="0" err="1">
                <a:solidFill>
                  <a:schemeClr val="tx1"/>
                </a:solidFill>
              </a:rPr>
              <a:t>triazinas</a:t>
            </a:r>
            <a:r>
              <a:rPr lang="pt-BR" sz="2000" dirty="0">
                <a:solidFill>
                  <a:schemeClr val="tx1"/>
                </a:solidFill>
              </a:rPr>
              <a:t> (</a:t>
            </a:r>
            <a:r>
              <a:rPr lang="pt-BR" sz="2000" u="sng" dirty="0" err="1">
                <a:solidFill>
                  <a:schemeClr val="tx1"/>
                </a:solidFill>
              </a:rPr>
              <a:t>ametrina</a:t>
            </a:r>
            <a:r>
              <a:rPr lang="pt-BR" sz="2000" dirty="0">
                <a:solidFill>
                  <a:schemeClr val="tx1"/>
                </a:solidFill>
              </a:rPr>
              <a:t>), </a:t>
            </a:r>
            <a:r>
              <a:rPr lang="pt-BR" sz="2000" dirty="0" err="1">
                <a:solidFill>
                  <a:schemeClr val="tx1"/>
                </a:solidFill>
              </a:rPr>
              <a:t>triazinonas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(</a:t>
            </a:r>
            <a:r>
              <a:rPr lang="pt-BR" sz="2000" u="sng" dirty="0" err="1">
                <a:solidFill>
                  <a:schemeClr val="tx1"/>
                </a:solidFill>
              </a:rPr>
              <a:t>metribuzin</a:t>
            </a:r>
            <a:r>
              <a:rPr lang="pt-BR" sz="2000" dirty="0">
                <a:solidFill>
                  <a:schemeClr val="tx1"/>
                </a:solidFill>
              </a:rPr>
              <a:t>) e </a:t>
            </a:r>
            <a:r>
              <a:rPr lang="pt-BR" sz="2000" dirty="0" err="1">
                <a:solidFill>
                  <a:schemeClr val="tx1"/>
                </a:solidFill>
              </a:rPr>
              <a:t>isoxazolinonas</a:t>
            </a:r>
            <a:r>
              <a:rPr lang="pt-BR" sz="2000" dirty="0">
                <a:solidFill>
                  <a:schemeClr val="tx1"/>
                </a:solidFill>
              </a:rPr>
              <a:t> (</a:t>
            </a:r>
            <a:r>
              <a:rPr lang="pt-BR" sz="2000" u="sng" dirty="0" err="1">
                <a:solidFill>
                  <a:schemeClr val="tx1"/>
                </a:solidFill>
              </a:rPr>
              <a:t>isoxaflutole</a:t>
            </a:r>
            <a:r>
              <a:rPr lang="pt-BR" sz="2000" dirty="0">
                <a:solidFill>
                  <a:schemeClr val="tx1"/>
                </a:solidFill>
              </a:rPr>
              <a:t>) </a:t>
            </a:r>
            <a:r>
              <a:rPr lang="pt-BR" sz="2000" dirty="0" smtClean="0">
                <a:solidFill>
                  <a:schemeClr val="tx1"/>
                </a:solidFill>
              </a:rPr>
              <a:t>apresentaram </a:t>
            </a:r>
            <a:r>
              <a:rPr lang="pt-BR" sz="2000" dirty="0">
                <a:solidFill>
                  <a:schemeClr val="tx1"/>
                </a:solidFill>
              </a:rPr>
              <a:t>os melhores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níveis de </a:t>
            </a:r>
            <a:r>
              <a:rPr lang="pt-BR" sz="2000" dirty="0" smtClean="0">
                <a:solidFill>
                  <a:schemeClr val="tx1"/>
                </a:solidFill>
              </a:rPr>
              <a:t>controle para as duas plantas.</a:t>
            </a:r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- </a:t>
            </a:r>
            <a:r>
              <a:rPr lang="pt-BR" sz="2000" u="sng" dirty="0" err="1" smtClean="0">
                <a:solidFill>
                  <a:schemeClr val="tx1"/>
                </a:solidFill>
              </a:rPr>
              <a:t>Ametrina</a:t>
            </a:r>
            <a:r>
              <a:rPr lang="pt-BR" sz="2000" dirty="0">
                <a:solidFill>
                  <a:schemeClr val="tx1"/>
                </a:solidFill>
              </a:rPr>
              <a:t>, </a:t>
            </a:r>
            <a:r>
              <a:rPr lang="pt-BR" sz="2000" u="sng" dirty="0" err="1">
                <a:solidFill>
                  <a:schemeClr val="tx1"/>
                </a:solidFill>
              </a:rPr>
              <a:t>metribuzin</a:t>
            </a:r>
            <a:r>
              <a:rPr lang="pt-BR" sz="2000" dirty="0">
                <a:solidFill>
                  <a:schemeClr val="tx1"/>
                </a:solidFill>
              </a:rPr>
              <a:t>, </a:t>
            </a:r>
            <a:r>
              <a:rPr lang="pt-BR" sz="2000" u="sng" dirty="0" err="1">
                <a:solidFill>
                  <a:schemeClr val="tx1"/>
                </a:solidFill>
              </a:rPr>
              <a:t>diuron</a:t>
            </a:r>
            <a:r>
              <a:rPr lang="pt-BR" sz="2000" dirty="0">
                <a:solidFill>
                  <a:schemeClr val="tx1"/>
                </a:solidFill>
              </a:rPr>
              <a:t> e </a:t>
            </a:r>
            <a:r>
              <a:rPr lang="pt-BR" sz="2000" u="sng" dirty="0" err="1" smtClean="0">
                <a:solidFill>
                  <a:schemeClr val="tx1"/>
                </a:solidFill>
              </a:rPr>
              <a:t>tebuthiuron</a:t>
            </a:r>
            <a:r>
              <a:rPr lang="pt-BR" sz="2000" dirty="0" smtClean="0">
                <a:solidFill>
                  <a:schemeClr val="tx1"/>
                </a:solidFill>
              </a:rPr>
              <a:t> têm o </a:t>
            </a:r>
            <a:r>
              <a:rPr lang="pt-BR" sz="2000" dirty="0">
                <a:solidFill>
                  <a:schemeClr val="tx1"/>
                </a:solidFill>
              </a:rPr>
              <a:t>mesmo m</a:t>
            </a:r>
            <a:r>
              <a:rPr lang="pt-BR" sz="2000" dirty="0" smtClean="0">
                <a:solidFill>
                  <a:schemeClr val="tx1"/>
                </a:solidFill>
              </a:rPr>
              <a:t>ecanismo </a:t>
            </a:r>
            <a:r>
              <a:rPr lang="pt-BR" sz="2000" dirty="0">
                <a:solidFill>
                  <a:schemeClr val="tx1"/>
                </a:solidFill>
              </a:rPr>
              <a:t>de ação</a:t>
            </a:r>
            <a:r>
              <a:rPr lang="pt-BR" sz="2000" dirty="0" smtClean="0">
                <a:solidFill>
                  <a:schemeClr val="tx1"/>
                </a:solidFill>
              </a:rPr>
              <a:t>, mas </a:t>
            </a:r>
            <a:r>
              <a:rPr lang="pt-BR" sz="2000" dirty="0">
                <a:solidFill>
                  <a:schemeClr val="tx1"/>
                </a:solidFill>
              </a:rPr>
              <a:t>o sítio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específico de ação desses herbicidas junto </a:t>
            </a:r>
            <a:r>
              <a:rPr lang="pt-BR" sz="2000" dirty="0" smtClean="0">
                <a:solidFill>
                  <a:schemeClr val="tx1"/>
                </a:solidFill>
              </a:rPr>
              <a:t>à </a:t>
            </a:r>
            <a:r>
              <a:rPr lang="pt-BR" sz="2000" dirty="0" err="1" smtClean="0">
                <a:solidFill>
                  <a:schemeClr val="tx1"/>
                </a:solidFill>
              </a:rPr>
              <a:t>quinona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Qb</a:t>
            </a:r>
            <a:r>
              <a:rPr lang="pt-BR" sz="2000" dirty="0">
                <a:solidFill>
                  <a:schemeClr val="tx1"/>
                </a:solidFill>
              </a:rPr>
              <a:t> é </a:t>
            </a:r>
            <a:r>
              <a:rPr lang="pt-BR" sz="2000" dirty="0" smtClean="0">
                <a:solidFill>
                  <a:schemeClr val="tx1"/>
                </a:solidFill>
              </a:rPr>
              <a:t>diferenciado. </a:t>
            </a:r>
          </a:p>
          <a:p>
            <a:pPr algn="ctr"/>
            <a:endParaRPr lang="pt-BR" sz="1400" dirty="0" smtClean="0">
              <a:solidFill>
                <a:schemeClr val="tx1"/>
              </a:solidFill>
            </a:endParaRPr>
          </a:p>
          <a:p>
            <a:pPr algn="r"/>
            <a:endParaRPr lang="pt-BR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1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Manejo do capim-colchão</a:t>
            </a:r>
            <a:endParaRPr lang="pt-BR" sz="3200" dirty="0" smtClean="0">
              <a:latin typeface="+mj-lt"/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25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9426253" y="3285637"/>
            <a:ext cx="139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Souza (2011)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2526" t="18226" r="29920" b="13091"/>
          <a:stretch/>
        </p:blipFill>
        <p:spPr>
          <a:xfrm>
            <a:off x="2155372" y="1022466"/>
            <a:ext cx="6696345" cy="5437635"/>
          </a:xfrm>
          <a:prstGeom prst="rect">
            <a:avLst/>
          </a:prstGeom>
        </p:spPr>
      </p:pic>
      <p:cxnSp>
        <p:nvCxnSpPr>
          <p:cNvPr id="14" name="Conector de Seta Reta 13"/>
          <p:cNvCxnSpPr/>
          <p:nvPr/>
        </p:nvCxnSpPr>
        <p:spPr>
          <a:xfrm>
            <a:off x="7223760" y="1423852"/>
            <a:ext cx="0" cy="158060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3374299" y="3004457"/>
            <a:ext cx="3849461" cy="0"/>
          </a:xfrm>
          <a:prstGeom prst="line">
            <a:avLst/>
          </a:prstGeom>
          <a:ln w="28575" cap="flat" cmpd="sng" algn="ctr">
            <a:solidFill>
              <a:schemeClr val="accent4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4297679" y="6304097"/>
            <a:ext cx="14761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0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Manejo do capim-colchão</a:t>
            </a:r>
            <a:endParaRPr lang="pt-BR" sz="3200" dirty="0" smtClean="0">
              <a:latin typeface="+mj-lt"/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26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0041862" y="3121437"/>
            <a:ext cx="17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Dias et al. (2003)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50043" t="24473" r="18965" b="20938"/>
          <a:stretch/>
        </p:blipFill>
        <p:spPr>
          <a:xfrm>
            <a:off x="3426961" y="1254707"/>
            <a:ext cx="4933267" cy="488537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965269" y="1162594"/>
            <a:ext cx="5645331" cy="4977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48" t="33607" r="19488" b="29374"/>
          <a:stretch/>
        </p:blipFill>
        <p:spPr>
          <a:xfrm>
            <a:off x="1543431" y="992776"/>
            <a:ext cx="8184217" cy="275346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42" t="20802" r="20837" b="34257"/>
          <a:stretch/>
        </p:blipFill>
        <p:spPr>
          <a:xfrm>
            <a:off x="1770653" y="3642387"/>
            <a:ext cx="7705618" cy="3233008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35705" y="3831741"/>
            <a:ext cx="2107633" cy="19409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Metabolização do herbicida, semelhante a</a:t>
            </a:r>
            <a:r>
              <a:rPr lang="pt-BR" i="1" dirty="0" smtClean="0"/>
              <a:t> D. </a:t>
            </a:r>
            <a:r>
              <a:rPr lang="pt-BR" i="1" dirty="0" err="1" smtClean="0"/>
              <a:t>sanguinalis</a:t>
            </a:r>
            <a:r>
              <a:rPr lang="pt-BR" i="1" dirty="0" smtClean="0"/>
              <a:t> </a:t>
            </a:r>
            <a:r>
              <a:rPr lang="pt-BR" dirty="0" smtClean="0"/>
              <a:t>resistente ao </a:t>
            </a:r>
            <a:r>
              <a:rPr lang="pt-BR" dirty="0" err="1" smtClean="0"/>
              <a:t>fluazifop</a:t>
            </a:r>
            <a:r>
              <a:rPr lang="pt-BR" dirty="0" smtClean="0"/>
              <a:t>-p-</a:t>
            </a:r>
            <a:r>
              <a:rPr lang="pt-BR" dirty="0" err="1" smtClean="0"/>
              <a:t>butil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9695032" y="4256179"/>
            <a:ext cx="2107633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Mudança no sítio de ação, havendo mutação da proteína-alvo.</a:t>
            </a:r>
            <a:endParaRPr lang="pt-BR" dirty="0"/>
          </a:p>
        </p:txBody>
      </p:sp>
      <p:sp>
        <p:nvSpPr>
          <p:cNvPr id="14" name="Arredondar Retângulo em um Canto Diagonal 13"/>
          <p:cNvSpPr/>
          <p:nvPr/>
        </p:nvSpPr>
        <p:spPr>
          <a:xfrm flipH="1">
            <a:off x="9695032" y="1282541"/>
            <a:ext cx="2267593" cy="1027232"/>
          </a:xfrm>
          <a:prstGeom prst="round2Diag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 smtClean="0">
                <a:solidFill>
                  <a:schemeClr val="tx1"/>
                </a:solidFill>
              </a:rPr>
              <a:t>Translocação de </a:t>
            </a:r>
            <a:r>
              <a:rPr lang="pt-BR" sz="2000" i="1" dirty="0" err="1" smtClean="0">
                <a:solidFill>
                  <a:schemeClr val="tx1"/>
                </a:solidFill>
              </a:rPr>
              <a:t>diuron</a:t>
            </a:r>
            <a:r>
              <a:rPr lang="pt-BR" sz="2000" i="1" dirty="0" smtClean="0">
                <a:solidFill>
                  <a:schemeClr val="tx1"/>
                </a:solidFill>
              </a:rPr>
              <a:t> em D. </a:t>
            </a:r>
            <a:r>
              <a:rPr lang="pt-BR" sz="2000" i="1" dirty="0" err="1" smtClean="0">
                <a:solidFill>
                  <a:schemeClr val="tx1"/>
                </a:solidFill>
              </a:rPr>
              <a:t>nuda</a:t>
            </a:r>
            <a:r>
              <a:rPr lang="pt-BR" sz="2000" i="1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e </a:t>
            </a:r>
            <a:r>
              <a:rPr lang="pt-BR" sz="2000" i="1" dirty="0" smtClean="0">
                <a:solidFill>
                  <a:schemeClr val="tx1"/>
                </a:solidFill>
              </a:rPr>
              <a:t>D. </a:t>
            </a:r>
            <a:r>
              <a:rPr lang="pt-BR" sz="2000" i="1" dirty="0" err="1" smtClean="0">
                <a:solidFill>
                  <a:schemeClr val="tx1"/>
                </a:solidFill>
              </a:rPr>
              <a:t>ciliaris</a:t>
            </a:r>
            <a:endParaRPr lang="pt-BR" i="1" dirty="0">
              <a:solidFill>
                <a:schemeClr val="tx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4820194" y="6583680"/>
            <a:ext cx="5747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3095897" y="1559479"/>
            <a:ext cx="2037805" cy="1817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4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Manejo do capim-colchão</a:t>
            </a:r>
            <a:endParaRPr lang="pt-BR" sz="3200" dirty="0" smtClean="0">
              <a:latin typeface="+mj-lt"/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27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62413" y="5843117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Tropaldi</a:t>
            </a:r>
            <a:r>
              <a:rPr lang="pt-BR" dirty="0" smtClean="0"/>
              <a:t> et al. (2015)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7125" t="23561" r="14895" b="22954"/>
          <a:stretch/>
        </p:blipFill>
        <p:spPr>
          <a:xfrm>
            <a:off x="430738" y="1149531"/>
            <a:ext cx="10659627" cy="471526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09897" y="3640663"/>
            <a:ext cx="1907177" cy="687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8851717" y="3640662"/>
            <a:ext cx="1807574" cy="687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43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Manejo do capim-colchão</a:t>
            </a:r>
            <a:endParaRPr lang="pt-BR" sz="3200" dirty="0" smtClean="0">
              <a:latin typeface="+mj-lt"/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28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49350" y="62267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Tropaldi</a:t>
            </a:r>
            <a:r>
              <a:rPr lang="pt-BR" dirty="0" smtClean="0"/>
              <a:t> et al. (2015)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/>
          <a:srcRect l="24185" t="32677" r="20986" b="10459"/>
          <a:stretch/>
        </p:blipFill>
        <p:spPr>
          <a:xfrm>
            <a:off x="1343810" y="953589"/>
            <a:ext cx="8882743" cy="517936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792686" y="2730137"/>
            <a:ext cx="509452" cy="2299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019408" y="3801291"/>
            <a:ext cx="591192" cy="1227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9281990" y="3801291"/>
            <a:ext cx="509452" cy="1227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0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Manejo do capim-colchão</a:t>
            </a:r>
            <a:endParaRPr lang="pt-BR" sz="3200" dirty="0" smtClean="0">
              <a:latin typeface="+mj-lt"/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29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9438" t="30731" r="21179" b="23311"/>
          <a:stretch/>
        </p:blipFill>
        <p:spPr>
          <a:xfrm>
            <a:off x="1101360" y="1512660"/>
            <a:ext cx="9846756" cy="428461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262741" y="3550466"/>
            <a:ext cx="9685375" cy="499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49350" y="62267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Tropaldi</a:t>
            </a:r>
            <a:r>
              <a:rPr lang="pt-BR" dirty="0" smtClean="0"/>
              <a:t> et al. (2017)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81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i="1" dirty="0" smtClean="0">
                <a:latin typeface="Gabriola" panose="04040605051002020D02" pitchFamily="82" charset="0"/>
              </a:rPr>
              <a:t>Digitarias</a:t>
            </a:r>
            <a:r>
              <a:rPr lang="pt-BR" sz="4000" dirty="0" smtClean="0">
                <a:latin typeface="Gabriola" panose="04040605051002020D02" pitchFamily="82" charset="0"/>
              </a:rPr>
              <a:t> spp.</a:t>
            </a:r>
            <a:endParaRPr lang="pt-BR" sz="4000" i="1" dirty="0" smtClean="0">
              <a:latin typeface="Gabriola" panose="04040605051002020D02" pitchFamily="82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0" r="45581"/>
          <a:stretch/>
        </p:blipFill>
        <p:spPr>
          <a:xfrm>
            <a:off x="11418023" y="2834228"/>
            <a:ext cx="653143" cy="3810000"/>
          </a:xfrm>
          <a:prstGeom prst="rect">
            <a:avLst/>
          </a:prstGeom>
        </p:spPr>
      </p:pic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3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78972" y="1286996"/>
            <a:ext cx="105417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dirty="0" smtClean="0"/>
              <a:t>Nomes comuns: </a:t>
            </a:r>
          </a:p>
          <a:p>
            <a:pPr>
              <a:spcAft>
                <a:spcPts val="1200"/>
              </a:spcAft>
            </a:pPr>
            <a:endParaRPr lang="pt-BR" sz="2800" dirty="0"/>
          </a:p>
          <a:p>
            <a:pPr>
              <a:spcAft>
                <a:spcPts val="1200"/>
              </a:spcAft>
            </a:pP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Importância econômica:</a:t>
            </a: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978080" y="1942288"/>
            <a:ext cx="9940836" cy="12367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Milhã, capim-colchão, capim-das-roças, capim-das-hortas, capim-</a:t>
            </a:r>
            <a:r>
              <a:rPr lang="pt-BR" sz="24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tingá</a:t>
            </a:r>
            <a:r>
              <a:rPr lang="pt-BR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capim-</a:t>
            </a:r>
            <a:r>
              <a:rPr lang="pt-BR" sz="24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tinguá</a:t>
            </a:r>
            <a:r>
              <a:rPr lang="pt-BR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capim-</a:t>
            </a:r>
            <a:r>
              <a:rPr lang="pt-BR" sz="24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sanguinalis</a:t>
            </a:r>
            <a:r>
              <a:rPr lang="pt-BR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capim-pé-de-galinha</a:t>
            </a:r>
            <a:endParaRPr lang="pt-BR" sz="2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978080" y="4352937"/>
            <a:ext cx="4650377" cy="19557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- Plantas com certo valor forrageiro, quando novas</a:t>
            </a:r>
          </a:p>
          <a:p>
            <a:pPr algn="ctr"/>
            <a:r>
              <a:rPr lang="pt-BR" sz="2400" dirty="0" smtClean="0"/>
              <a:t>- Em tempos pré</a:t>
            </a:r>
            <a:r>
              <a:rPr lang="pt-BR" sz="2400" dirty="0"/>
              <a:t>-</a:t>
            </a:r>
            <a:r>
              <a:rPr lang="pt-BR" sz="2400" dirty="0" smtClean="0"/>
              <a:t>históricos foram cultivadas para alimentação humana</a:t>
            </a:r>
            <a:endParaRPr lang="pt-BR" sz="2400" dirty="0"/>
          </a:p>
        </p:txBody>
      </p:sp>
      <p:sp>
        <p:nvSpPr>
          <p:cNvPr id="31" name="Retângulo Arredondado 30"/>
          <p:cNvSpPr/>
          <p:nvPr/>
        </p:nvSpPr>
        <p:spPr>
          <a:xfrm>
            <a:off x="6099010" y="3536509"/>
            <a:ext cx="5319013" cy="27165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pt-BR" sz="2400" dirty="0" smtClean="0"/>
              <a:t>Altamente agressivas, como infestantes</a:t>
            </a:r>
          </a:p>
          <a:p>
            <a:pPr marL="342900" indent="-342900" algn="ctr">
              <a:buFontTx/>
              <a:buChar char="-"/>
            </a:pPr>
            <a:r>
              <a:rPr lang="pt-BR" sz="2400" dirty="0" smtClean="0"/>
              <a:t>Problemas em mais de </a:t>
            </a:r>
            <a:r>
              <a:rPr lang="pt-BR" sz="2400" u="sng" dirty="0" smtClean="0"/>
              <a:t>60 países </a:t>
            </a:r>
            <a:r>
              <a:rPr lang="pt-BR" sz="2400" dirty="0" smtClean="0"/>
              <a:t>e </a:t>
            </a:r>
            <a:r>
              <a:rPr lang="pt-BR" sz="2400" u="sng" dirty="0" smtClean="0"/>
              <a:t>30 culturas</a:t>
            </a:r>
          </a:p>
          <a:p>
            <a:pPr marL="342900" indent="-342900" algn="ctr">
              <a:buFontTx/>
              <a:buChar char="-"/>
            </a:pPr>
            <a:r>
              <a:rPr lang="pt-BR" sz="2400" dirty="0" err="1" smtClean="0"/>
              <a:t>Alelopatia</a:t>
            </a:r>
            <a:endParaRPr lang="pt-BR" sz="2400" dirty="0" smtClean="0"/>
          </a:p>
          <a:p>
            <a:pPr marL="342900" indent="-342900" algn="ctr">
              <a:buFontTx/>
              <a:buChar char="-"/>
            </a:pPr>
            <a:r>
              <a:rPr lang="pt-BR" sz="2400" dirty="0" smtClean="0"/>
              <a:t>Hospedeiras (</a:t>
            </a:r>
            <a:r>
              <a:rPr lang="pt-BR" sz="2400" dirty="0" err="1" smtClean="0"/>
              <a:t>bruzone</a:t>
            </a:r>
            <a:r>
              <a:rPr lang="pt-BR" sz="2400" dirty="0" smtClean="0"/>
              <a:t> do arroz, mosaico da cana, </a:t>
            </a:r>
            <a:r>
              <a:rPr lang="pt-BR" sz="2400" i="1" dirty="0" err="1" smtClean="0"/>
              <a:t>Meloidogyne</a:t>
            </a:r>
            <a:r>
              <a:rPr lang="pt-BR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19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Manejo do capim-colchão</a:t>
            </a:r>
            <a:endParaRPr lang="pt-BR" sz="3200" dirty="0" smtClean="0">
              <a:latin typeface="+mj-lt"/>
            </a:endParaRP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30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9457509" y="3115099"/>
            <a:ext cx="207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Moraes et al. (2011)</a:t>
            </a:r>
            <a:endParaRPr lang="pt-BR" dirty="0"/>
          </a:p>
        </p:txBody>
      </p:sp>
      <p:sp>
        <p:nvSpPr>
          <p:cNvPr id="14" name="Retângulo Arredondado 13"/>
          <p:cNvSpPr/>
          <p:nvPr/>
        </p:nvSpPr>
        <p:spPr>
          <a:xfrm>
            <a:off x="612450" y="1031022"/>
            <a:ext cx="10724605" cy="10832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Com o aumento dos níveis de </a:t>
            </a:r>
            <a:r>
              <a:rPr lang="pt-BR" u="sng" dirty="0"/>
              <a:t>palha de canola e nabo forrageiro incorporados ao solo</a:t>
            </a:r>
            <a:r>
              <a:rPr lang="pt-BR" dirty="0"/>
              <a:t>, há em geral </a:t>
            </a:r>
            <a:r>
              <a:rPr lang="pt-BR" dirty="0" smtClean="0"/>
              <a:t>maior redução do </a:t>
            </a:r>
            <a:r>
              <a:rPr lang="pt-BR" dirty="0"/>
              <a:t>IVE </a:t>
            </a:r>
            <a:r>
              <a:rPr lang="pt-BR" dirty="0" smtClean="0"/>
              <a:t>e da </a:t>
            </a:r>
            <a:r>
              <a:rPr lang="pt-BR" dirty="0"/>
              <a:t>porcentagem de emergência de </a:t>
            </a:r>
            <a:r>
              <a:rPr lang="pt-BR" dirty="0" smtClean="0"/>
              <a:t>capim-colchão. 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629195" y="2284469"/>
            <a:ext cx="10760650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A presença de </a:t>
            </a:r>
            <a:r>
              <a:rPr lang="pt-BR" u="sng" dirty="0"/>
              <a:t>palha de </a:t>
            </a:r>
            <a:r>
              <a:rPr lang="pt-BR" u="sng" dirty="0" err="1"/>
              <a:t>azevém</a:t>
            </a:r>
            <a:r>
              <a:rPr lang="pt-BR" u="sng" dirty="0"/>
              <a:t> na superfície do solo </a:t>
            </a:r>
            <a:r>
              <a:rPr lang="pt-BR" dirty="0"/>
              <a:t>reduz o crescimento de </a:t>
            </a:r>
            <a:r>
              <a:rPr lang="pt-BR" dirty="0" smtClean="0"/>
              <a:t>capim-colchão, </a:t>
            </a:r>
            <a:r>
              <a:rPr lang="pt-BR" dirty="0"/>
              <a:t>comparativamente à incorporação, sendo necessário ao menos 6 t ha</a:t>
            </a:r>
            <a:r>
              <a:rPr lang="pt-BR" baseline="30000" dirty="0"/>
              <a:t>-1</a:t>
            </a:r>
            <a:r>
              <a:rPr lang="pt-BR" dirty="0"/>
              <a:t> de palha.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/>
          <a:srcRect l="49646" t="20582" r="14021" b="29181"/>
          <a:stretch/>
        </p:blipFill>
        <p:spPr>
          <a:xfrm>
            <a:off x="5858022" y="3562042"/>
            <a:ext cx="3978312" cy="30927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948061" y="3584579"/>
            <a:ext cx="14803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Semeadura direta</a:t>
            </a:r>
            <a:endParaRPr lang="pt-BR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961794" y="3805182"/>
            <a:ext cx="11196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 err="1" smtClean="0"/>
              <a:t>Escarificação</a:t>
            </a:r>
            <a:endParaRPr lang="pt-B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961794" y="4038848"/>
            <a:ext cx="11658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Convencional</a:t>
            </a:r>
            <a:endParaRPr lang="pt-BR" sz="1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957354" y="4268181"/>
            <a:ext cx="12348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/>
              <a:t>Grade </a:t>
            </a:r>
            <a:r>
              <a:rPr lang="pt-BR" sz="1400" dirty="0" err="1" smtClean="0"/>
              <a:t>aradora</a:t>
            </a:r>
            <a:endParaRPr lang="pt-BR" sz="1400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297405" y="3738467"/>
            <a:ext cx="5213610" cy="25959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pt-BR" dirty="0" smtClean="0"/>
              <a:t>Avaliações durante 16 anos;</a:t>
            </a:r>
          </a:p>
          <a:p>
            <a:pPr marL="285750" indent="-285750" algn="ctr">
              <a:buFontTx/>
              <a:buChar char="-"/>
            </a:pPr>
            <a:r>
              <a:rPr lang="pt-BR" dirty="0" smtClean="0"/>
              <a:t>Sobrevivência de 1% do banco inicial de sementes de 5-7 anos;</a:t>
            </a:r>
          </a:p>
          <a:p>
            <a:pPr marL="285750" indent="-285750" algn="ctr">
              <a:buFontTx/>
              <a:buChar char="-"/>
            </a:pPr>
            <a:r>
              <a:rPr lang="pt-BR" dirty="0" smtClean="0"/>
              <a:t>Menor sobrevivência na semeadura direta do que no sistema convencional;</a:t>
            </a:r>
          </a:p>
          <a:p>
            <a:pPr marL="285750" indent="-285750" algn="ctr">
              <a:buFontTx/>
              <a:buChar char="-"/>
            </a:pPr>
            <a:endParaRPr lang="pt-BR" dirty="0"/>
          </a:p>
          <a:p>
            <a:pPr algn="ctr"/>
            <a:r>
              <a:rPr lang="pt-BR" dirty="0" smtClean="0"/>
              <a:t>Eficiência no manejo da planta daninha (preventivo, cultural, químico)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9521595" y="5222179"/>
            <a:ext cx="171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Voll</a:t>
            </a:r>
            <a:r>
              <a:rPr lang="pt-BR" dirty="0" smtClean="0"/>
              <a:t> et al. (2001)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8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Referências</a:t>
            </a:r>
            <a:endParaRPr lang="pt-BR" sz="3200" dirty="0" smtClean="0"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0" r="45581"/>
          <a:stretch/>
        </p:blipFill>
        <p:spPr>
          <a:xfrm>
            <a:off x="11418023" y="2834228"/>
            <a:ext cx="653143" cy="381000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10" name="Agrupar 9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4" name="Conector reto 1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Agrupar 1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2" name="Conector reto 11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Agrupar 15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17" name="Agrupar 16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21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Agrupar 17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CaixaDeTexto 22"/>
          <p:cNvSpPr txBox="1"/>
          <p:nvPr/>
        </p:nvSpPr>
        <p:spPr>
          <a:xfrm>
            <a:off x="778456" y="1022467"/>
            <a:ext cx="103400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dirty="0"/>
              <a:t>DIAS, N.M.P</a:t>
            </a:r>
            <a:r>
              <a:rPr lang="pt-BR" sz="1900" dirty="0" smtClean="0"/>
              <a:t>.; </a:t>
            </a:r>
            <a:r>
              <a:rPr lang="pt-BR" sz="1900" dirty="0"/>
              <a:t>REGITANO, </a:t>
            </a:r>
            <a:r>
              <a:rPr lang="pt-BR" sz="1900" dirty="0" smtClean="0"/>
              <a:t>J.B.; </a:t>
            </a:r>
            <a:r>
              <a:rPr lang="pt-BR" sz="1900" dirty="0"/>
              <a:t>CHRISTOFFOLETI, </a:t>
            </a:r>
            <a:r>
              <a:rPr lang="pt-BR" sz="1900" dirty="0" smtClean="0"/>
              <a:t>P.J.; </a:t>
            </a:r>
            <a:r>
              <a:rPr lang="pt-BR" sz="1900" dirty="0"/>
              <a:t>TORNISIELO, </a:t>
            </a:r>
            <a:r>
              <a:rPr lang="pt-BR" sz="1900" dirty="0" smtClean="0"/>
              <a:t>V.L. Absorção </a:t>
            </a:r>
            <a:r>
              <a:rPr lang="pt-BR" sz="1900" dirty="0"/>
              <a:t>e translocação do herbicida </a:t>
            </a:r>
            <a:r>
              <a:rPr lang="pt-BR" sz="1900" dirty="0" err="1"/>
              <a:t>diuron</a:t>
            </a:r>
            <a:r>
              <a:rPr lang="pt-BR" sz="1900" dirty="0"/>
              <a:t> por espécies suscetível e tolerante de capim-colchão (</a:t>
            </a:r>
            <a:r>
              <a:rPr lang="pt-BR" sz="1900" i="1" dirty="0"/>
              <a:t>Digitaria</a:t>
            </a:r>
            <a:r>
              <a:rPr lang="pt-BR" sz="1900" dirty="0"/>
              <a:t> spp.). </a:t>
            </a:r>
            <a:r>
              <a:rPr lang="pt-BR" sz="1900" b="1" dirty="0"/>
              <a:t>Planta Daninha</a:t>
            </a:r>
            <a:r>
              <a:rPr lang="pt-BR" sz="1900" dirty="0"/>
              <a:t>, v. 21, n. 2, p. 293-300, 2003</a:t>
            </a:r>
            <a:r>
              <a:rPr lang="pt-BR" sz="1900" dirty="0" smtClean="0"/>
              <a:t>.</a:t>
            </a:r>
          </a:p>
          <a:p>
            <a:pPr algn="just"/>
            <a:r>
              <a:rPr lang="pt-BR" sz="1900" dirty="0"/>
              <a:t>DIAS, </a:t>
            </a:r>
            <a:r>
              <a:rPr lang="pt-BR" sz="1900" dirty="0" smtClean="0"/>
              <a:t>N.M.P</a:t>
            </a:r>
            <a:r>
              <a:rPr lang="pt-BR" sz="1900" dirty="0"/>
              <a:t>.; CHRISTOFFOLETI, </a:t>
            </a:r>
            <a:r>
              <a:rPr lang="pt-BR" sz="1900" dirty="0" smtClean="0"/>
              <a:t>P.J.; </a:t>
            </a:r>
            <a:r>
              <a:rPr lang="pt-BR" sz="1900" dirty="0"/>
              <a:t>TORNISIELO, </a:t>
            </a:r>
            <a:r>
              <a:rPr lang="pt-BR" sz="1900" dirty="0" smtClean="0"/>
              <a:t>V.L. </a:t>
            </a:r>
            <a:r>
              <a:rPr lang="pt-BR" sz="1900" dirty="0"/>
              <a:t>Identificação taxonômica de espécies de capim-colchão infestantes da cultura da cana-de-açúcar no Estado de São Paulo e eficácia de herbicidas no controle de </a:t>
            </a:r>
            <a:r>
              <a:rPr lang="pt-BR" sz="1900" i="1" dirty="0"/>
              <a:t>Digitaria </a:t>
            </a:r>
            <a:r>
              <a:rPr lang="pt-BR" sz="1900" i="1" dirty="0" err="1"/>
              <a:t>nuda</a:t>
            </a:r>
            <a:r>
              <a:rPr lang="pt-BR" sz="1900" dirty="0"/>
              <a:t>. </a:t>
            </a:r>
            <a:r>
              <a:rPr lang="pt-BR" sz="1900" b="1" dirty="0" err="1"/>
              <a:t>Bragantia</a:t>
            </a:r>
            <a:r>
              <a:rPr lang="pt-BR" sz="1900" dirty="0"/>
              <a:t>, v. 64, n. 3, 2005</a:t>
            </a:r>
            <a:r>
              <a:rPr lang="pt-BR" sz="1900" dirty="0" smtClean="0"/>
              <a:t>.</a:t>
            </a:r>
          </a:p>
          <a:p>
            <a:pPr algn="just"/>
            <a:r>
              <a:rPr lang="pt-BR" sz="1900" dirty="0" smtClean="0"/>
              <a:t>DIAS, A.C.R.; CARVALHO, S.J.P.; NICOLAI, M.;</a:t>
            </a:r>
            <a:r>
              <a:rPr lang="pt-BR" sz="1900" dirty="0"/>
              <a:t> CHRISTOFFOLETI, P.J</a:t>
            </a:r>
            <a:r>
              <a:rPr lang="pt-BR" sz="1900" dirty="0" smtClean="0"/>
              <a:t>. Problemática da ocorrência de diferentes espécies de capim-colchão (</a:t>
            </a:r>
            <a:r>
              <a:rPr lang="pt-BR" sz="1900" i="1" dirty="0" smtClean="0"/>
              <a:t>Digitaria</a:t>
            </a:r>
            <a:r>
              <a:rPr lang="pt-BR" sz="1900" dirty="0" smtClean="0"/>
              <a:t> spp.) na cultura da cana-de-açúcar. </a:t>
            </a:r>
            <a:r>
              <a:rPr lang="pt-BR" sz="1900" b="1" dirty="0" smtClean="0"/>
              <a:t>Planta daninha</a:t>
            </a:r>
            <a:r>
              <a:rPr lang="pt-BR" sz="1900" dirty="0" smtClean="0"/>
              <a:t>, v. 25, n. </a:t>
            </a:r>
            <a:r>
              <a:rPr lang="pt-BR" sz="1900" dirty="0"/>
              <a:t>2, p. 489-499, </a:t>
            </a:r>
            <a:r>
              <a:rPr lang="pt-BR" sz="1900" dirty="0" smtClean="0"/>
              <a:t>2007.</a:t>
            </a:r>
          </a:p>
          <a:p>
            <a:pPr algn="just"/>
            <a:r>
              <a:rPr lang="pt-BR" sz="1900" dirty="0"/>
              <a:t>KISSMANN, K.G. </a:t>
            </a:r>
            <a:r>
              <a:rPr lang="pt-BR" sz="1900" b="1" dirty="0"/>
              <a:t>Plantas infestantes e nocivas - Tomo </a:t>
            </a:r>
            <a:r>
              <a:rPr lang="pt-BR" sz="1900" b="1" dirty="0" smtClean="0"/>
              <a:t>I: Plantas </a:t>
            </a:r>
            <a:r>
              <a:rPr lang="pt-BR" sz="1900" b="1" dirty="0"/>
              <a:t>inferiores e </a:t>
            </a:r>
            <a:r>
              <a:rPr lang="pt-BR" sz="1900" b="1" dirty="0" err="1"/>
              <a:t>monocoledôneas</a:t>
            </a:r>
            <a:r>
              <a:rPr lang="pt-BR" sz="1900" b="1" dirty="0"/>
              <a:t>. </a:t>
            </a:r>
            <a:r>
              <a:rPr lang="pt-BR" sz="1900" dirty="0"/>
              <a:t>São Bernardo </a:t>
            </a:r>
            <a:r>
              <a:rPr lang="pt-BR" sz="1900" dirty="0" smtClean="0"/>
              <a:t>do Campo</a:t>
            </a:r>
            <a:r>
              <a:rPr lang="pt-BR" sz="1900" dirty="0"/>
              <a:t>: Editora BASF, 1997. 824 p</a:t>
            </a:r>
            <a:r>
              <a:rPr lang="pt-BR" sz="1900" dirty="0" smtClean="0"/>
              <a:t>.</a:t>
            </a:r>
          </a:p>
          <a:p>
            <a:pPr algn="just"/>
            <a:r>
              <a:rPr lang="pt-BR" sz="1900" dirty="0"/>
              <a:t>CANTO-DOROW, T.S. </a:t>
            </a:r>
            <a:r>
              <a:rPr lang="pt-BR" sz="1900" b="1" dirty="0"/>
              <a:t>O gênero Digitaria </a:t>
            </a:r>
            <a:r>
              <a:rPr lang="pt-BR" sz="1900" b="1" dirty="0" err="1"/>
              <a:t>Haller</a:t>
            </a:r>
            <a:r>
              <a:rPr lang="pt-BR" sz="1900" b="1" dirty="0"/>
              <a:t> (</a:t>
            </a:r>
            <a:r>
              <a:rPr lang="pt-BR" sz="1900" b="1" dirty="0" err="1"/>
              <a:t>Poaceae</a:t>
            </a:r>
            <a:r>
              <a:rPr lang="pt-BR" sz="1900" b="1" dirty="0"/>
              <a:t> </a:t>
            </a:r>
            <a:r>
              <a:rPr lang="pt-BR" sz="1900" b="1" dirty="0" smtClean="0"/>
              <a:t>- </a:t>
            </a:r>
            <a:r>
              <a:rPr lang="pt-BR" sz="1900" b="1" dirty="0" err="1" smtClean="0"/>
              <a:t>Panicoideae</a:t>
            </a:r>
            <a:r>
              <a:rPr lang="pt-BR" sz="1900" b="1" dirty="0" smtClean="0"/>
              <a:t> </a:t>
            </a:r>
            <a:r>
              <a:rPr lang="pt-BR" sz="1900" b="1" dirty="0"/>
              <a:t>- </a:t>
            </a:r>
            <a:r>
              <a:rPr lang="pt-BR" sz="1900" b="1" dirty="0" err="1"/>
              <a:t>Poniceae</a:t>
            </a:r>
            <a:r>
              <a:rPr lang="pt-BR" sz="1900" b="1" dirty="0"/>
              <a:t>) no Brasil. </a:t>
            </a:r>
            <a:r>
              <a:rPr lang="pt-BR" sz="1900" dirty="0" smtClean="0"/>
              <a:t>2001. </a:t>
            </a:r>
            <a:r>
              <a:rPr lang="pt-BR" sz="1900" dirty="0"/>
              <a:t>386 p. </a:t>
            </a:r>
            <a:r>
              <a:rPr lang="pt-BR" sz="1900" dirty="0" smtClean="0"/>
              <a:t>Tese (Doutorado </a:t>
            </a:r>
            <a:r>
              <a:rPr lang="pt-BR" sz="1900" dirty="0"/>
              <a:t>em Fitotecnia) - Universidade Federal do </a:t>
            </a:r>
            <a:r>
              <a:rPr lang="pt-BR" sz="1900" dirty="0" smtClean="0"/>
              <a:t>Rio Grande </a:t>
            </a:r>
            <a:r>
              <a:rPr lang="pt-BR" sz="1900" dirty="0"/>
              <a:t>do Sul. Porto Alegre</a:t>
            </a:r>
            <a:r>
              <a:rPr lang="pt-BR" sz="1900" dirty="0" smtClean="0"/>
              <a:t>.</a:t>
            </a:r>
          </a:p>
          <a:p>
            <a:pPr algn="just"/>
            <a:r>
              <a:rPr lang="pt-BR" sz="1900" dirty="0" smtClean="0"/>
              <a:t>DIAS, A.C.R.; NICOLAI, M.; CHRISTOFFOLETI, P. </a:t>
            </a:r>
            <a:r>
              <a:rPr lang="pt-BR" sz="1900" b="1" dirty="0"/>
              <a:t>Identificação e controle de espécies de </a:t>
            </a:r>
            <a:r>
              <a:rPr lang="pt-BR" sz="1900" b="1" dirty="0" smtClean="0"/>
              <a:t>capim-colchão. </a:t>
            </a:r>
            <a:r>
              <a:rPr lang="pt-BR" sz="1900" dirty="0" smtClean="0"/>
              <a:t>Piracicaba: Edição dos autores, 2009. 68p.</a:t>
            </a:r>
          </a:p>
          <a:p>
            <a:pPr algn="just"/>
            <a:r>
              <a:rPr lang="pt-BR" sz="1900" dirty="0" err="1"/>
              <a:t>Tropaldi</a:t>
            </a:r>
            <a:r>
              <a:rPr lang="pt-BR" sz="1900" dirty="0"/>
              <a:t>, L</a:t>
            </a:r>
            <a:r>
              <a:rPr lang="pt-BR" sz="1900" dirty="0" smtClean="0"/>
              <a:t>.; </a:t>
            </a:r>
            <a:r>
              <a:rPr lang="pt-BR" sz="1900" dirty="0" err="1"/>
              <a:t>Velini</a:t>
            </a:r>
            <a:r>
              <a:rPr lang="pt-BR" sz="1900" dirty="0"/>
              <a:t>, </a:t>
            </a:r>
            <a:r>
              <a:rPr lang="pt-BR" sz="1900" dirty="0" smtClean="0"/>
              <a:t>E.D.; </a:t>
            </a:r>
            <a:r>
              <a:rPr lang="pt-BR" sz="1900" dirty="0" err="1" smtClean="0"/>
              <a:t>Carbonari</a:t>
            </a:r>
            <a:r>
              <a:rPr lang="pt-BR" sz="1900" dirty="0"/>
              <a:t>,</a:t>
            </a:r>
            <a:r>
              <a:rPr lang="pt-BR" sz="1900" dirty="0" smtClean="0"/>
              <a:t> C.A.; </a:t>
            </a:r>
            <a:r>
              <a:rPr lang="pt-BR" sz="1900" dirty="0" err="1"/>
              <a:t>Araldi</a:t>
            </a:r>
            <a:r>
              <a:rPr lang="pt-BR" sz="1900" dirty="0"/>
              <a:t>, R</a:t>
            </a:r>
            <a:r>
              <a:rPr lang="pt-BR" sz="1900" dirty="0" smtClean="0"/>
              <a:t>.; </a:t>
            </a:r>
            <a:r>
              <a:rPr lang="pt-BR" sz="1900" dirty="0" err="1"/>
              <a:t>Corniani</a:t>
            </a:r>
            <a:r>
              <a:rPr lang="pt-BR" sz="1900" dirty="0"/>
              <a:t>, N</a:t>
            </a:r>
            <a:r>
              <a:rPr lang="pt-BR" sz="1900" dirty="0" smtClean="0"/>
              <a:t>.; </a:t>
            </a:r>
            <a:r>
              <a:rPr lang="pt-BR" sz="1900" dirty="0" err="1"/>
              <a:t>Girotto</a:t>
            </a:r>
            <a:r>
              <a:rPr lang="pt-BR" sz="1900" dirty="0"/>
              <a:t>, </a:t>
            </a:r>
            <a:r>
              <a:rPr lang="pt-BR" sz="1900" dirty="0" smtClean="0"/>
              <a:t>M.; Freitas</a:t>
            </a:r>
            <a:r>
              <a:rPr lang="pt-BR" sz="1900" dirty="0"/>
              <a:t>, </a:t>
            </a:r>
            <a:r>
              <a:rPr lang="pt-BR" sz="1900" dirty="0" smtClean="0"/>
              <a:t>I.P</a:t>
            </a:r>
            <a:r>
              <a:rPr lang="pt-BR" sz="1900" dirty="0"/>
              <a:t>. </a:t>
            </a:r>
            <a:r>
              <a:rPr lang="pt-BR" sz="1900" dirty="0" smtClean="0"/>
              <a:t>Detecção </a:t>
            </a:r>
            <a:r>
              <a:rPr lang="pt-BR" sz="1900" dirty="0"/>
              <a:t>da tolerância de diferentes espécies de capim-colchão a herbicidas inibidores do </a:t>
            </a:r>
            <a:r>
              <a:rPr lang="pt-BR" sz="1900" dirty="0" err="1"/>
              <a:t>fotossistema</a:t>
            </a:r>
            <a:r>
              <a:rPr lang="pt-BR" sz="1900" dirty="0"/>
              <a:t> II utilizando a técnica da fluorescência. </a:t>
            </a:r>
            <a:r>
              <a:rPr lang="pt-BR" sz="1900" b="1" dirty="0"/>
              <a:t>Ciência Rural</a:t>
            </a:r>
            <a:r>
              <a:rPr lang="pt-BR" sz="1900" dirty="0"/>
              <a:t>, </a:t>
            </a:r>
            <a:r>
              <a:rPr lang="pt-BR" sz="1900" dirty="0" smtClean="0"/>
              <a:t>v. 45, n. 5, p. 767-773, 2015.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7885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Referências</a:t>
            </a:r>
            <a:endParaRPr lang="pt-BR" sz="3200" dirty="0" smtClean="0"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0" r="45581"/>
          <a:stretch/>
        </p:blipFill>
        <p:spPr>
          <a:xfrm>
            <a:off x="11418023" y="2834228"/>
            <a:ext cx="653143" cy="381000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10" name="Agrupar 9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4" name="Conector reto 1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Agrupar 1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2" name="Conector reto 11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Agrupar 15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17" name="Agrupar 16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21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Agrupar 17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CaixaDeTexto 22"/>
          <p:cNvSpPr txBox="1"/>
          <p:nvPr/>
        </p:nvSpPr>
        <p:spPr>
          <a:xfrm>
            <a:off x="726205" y="1005886"/>
            <a:ext cx="1034008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dirty="0" smtClean="0"/>
              <a:t>TROPALDI, L.; ARALDI, R.; BRITO, I.P.F.S.; FREITAS, I.P.; CARBONARI, C.A.; VELINI, E.D. Herbicidas </a:t>
            </a:r>
            <a:r>
              <a:rPr lang="pt-BR" sz="1900" dirty="0"/>
              <a:t>inibidores do </a:t>
            </a:r>
            <a:r>
              <a:rPr lang="pt-BR" sz="1900" dirty="0" err="1"/>
              <a:t>fotossistema</a:t>
            </a:r>
            <a:r>
              <a:rPr lang="pt-BR" sz="1900" dirty="0"/>
              <a:t> II em </a:t>
            </a:r>
            <a:r>
              <a:rPr lang="pt-BR" sz="1900" dirty="0" err="1"/>
              <a:t>pré</a:t>
            </a:r>
            <a:r>
              <a:rPr lang="pt-BR" sz="1900" dirty="0"/>
              <a:t>-emergência no controle de espécies de capim-colchão. </a:t>
            </a:r>
            <a:r>
              <a:rPr lang="pt-BR" sz="1900" b="1" dirty="0"/>
              <a:t>Revista Brasileira de Herbicidas</a:t>
            </a:r>
            <a:r>
              <a:rPr lang="pt-BR" sz="1900" dirty="0"/>
              <a:t>, </a:t>
            </a:r>
            <a:r>
              <a:rPr lang="pt-BR" sz="1900" dirty="0" smtClean="0"/>
              <a:t>v. 16, n. 1, p. 30-37, 2017.</a:t>
            </a:r>
          </a:p>
          <a:p>
            <a:pPr algn="just"/>
            <a:r>
              <a:rPr lang="pt-BR" sz="1900" dirty="0"/>
              <a:t>SOUZA, </a:t>
            </a:r>
            <a:r>
              <a:rPr lang="pt-BR" sz="1900" dirty="0" smtClean="0"/>
              <a:t>R.C. </a:t>
            </a:r>
            <a:r>
              <a:rPr lang="pt-BR" sz="1900" b="1" dirty="0"/>
              <a:t>Características fisiológicas da tolerância de Digitaria </a:t>
            </a:r>
            <a:r>
              <a:rPr lang="pt-BR" sz="1900" b="1" dirty="0" err="1"/>
              <a:t>nuda</a:t>
            </a:r>
            <a:r>
              <a:rPr lang="pt-BR" sz="1900" b="1" dirty="0"/>
              <a:t> a herbicidas aplicados na cultura da cana-de-açúcar. </a:t>
            </a:r>
            <a:r>
              <a:rPr lang="pt-BR" sz="1900" dirty="0"/>
              <a:t>2011. Tese de Doutorado. Universidade de São Paulo</a:t>
            </a:r>
            <a:r>
              <a:rPr lang="pt-BR" sz="1900" dirty="0" smtClean="0"/>
              <a:t>.</a:t>
            </a:r>
          </a:p>
          <a:p>
            <a:pPr algn="just"/>
            <a:r>
              <a:rPr lang="pt-BR" sz="1900" dirty="0" smtClean="0"/>
              <a:t>SANTOS, L.S.; TIRONI, S.P.; PANOZZO, L.E.; AGOSTINETTO, D.; GALON, L.; MORAES, P.V.D. </a:t>
            </a:r>
            <a:r>
              <a:rPr lang="pt-BR" sz="1900" dirty="0" err="1" smtClean="0"/>
              <a:t>Alelopatia</a:t>
            </a:r>
            <a:r>
              <a:rPr lang="pt-BR" sz="1900" dirty="0" smtClean="0"/>
              <a:t> </a:t>
            </a:r>
            <a:r>
              <a:rPr lang="pt-BR" sz="1900" dirty="0"/>
              <a:t>de plantas de cobertura na superfície ou incorporadas ao solo no controle de Digitaria spp</a:t>
            </a:r>
            <a:r>
              <a:rPr lang="pt-BR" sz="1900" dirty="0" smtClean="0"/>
              <a:t>. </a:t>
            </a:r>
            <a:r>
              <a:rPr lang="pt-BR" sz="1900" b="1" dirty="0" smtClean="0"/>
              <a:t>Planta Daninha</a:t>
            </a:r>
            <a:r>
              <a:rPr lang="pt-BR" sz="1900" dirty="0" smtClean="0"/>
              <a:t>, v. 29, n. especial, p. 963-973, 2011.</a:t>
            </a:r>
          </a:p>
          <a:p>
            <a:pPr algn="just"/>
            <a:r>
              <a:rPr lang="it-IT" dirty="0"/>
              <a:t>VOLL, E</a:t>
            </a:r>
            <a:r>
              <a:rPr lang="it-IT" dirty="0" smtClean="0"/>
              <a:t>.; </a:t>
            </a:r>
            <a:r>
              <a:rPr lang="it-IT" dirty="0"/>
              <a:t>TORRES, </a:t>
            </a:r>
            <a:r>
              <a:rPr lang="it-IT" dirty="0" smtClean="0"/>
              <a:t>E.; </a:t>
            </a:r>
            <a:r>
              <a:rPr lang="it-IT" dirty="0"/>
              <a:t>BRIGHENTI, A.M</a:t>
            </a:r>
            <a:r>
              <a:rPr lang="it-IT" dirty="0" smtClean="0"/>
              <a:t>.; </a:t>
            </a:r>
            <a:r>
              <a:rPr lang="it-IT" dirty="0"/>
              <a:t>GAZZIERO, D.L.P</a:t>
            </a:r>
            <a:r>
              <a:rPr lang="it-IT" dirty="0" smtClean="0"/>
              <a:t>. </a:t>
            </a:r>
            <a:r>
              <a:rPr lang="pt-BR" dirty="0" smtClean="0"/>
              <a:t>Dinâmica do banco de sementes de plantas daninhas sob diferentes sistemas de manejo de solo. </a:t>
            </a:r>
            <a:r>
              <a:rPr lang="pt-BR" b="1" dirty="0" smtClean="0"/>
              <a:t>Planta Daninha</a:t>
            </a:r>
            <a:r>
              <a:rPr lang="pt-BR" dirty="0" smtClean="0"/>
              <a:t>, v. 19., n. 2, p. 171-178, 2001.  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525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39" y="12896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600" dirty="0" smtClean="0"/>
              <a:t>OBRIGADA !</a:t>
            </a:r>
            <a:endParaRPr lang="pt-BR" sz="6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53" y="3890016"/>
            <a:ext cx="2468336" cy="24683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65190" t="22731" r="29816" b="66844"/>
          <a:stretch/>
        </p:blipFill>
        <p:spPr>
          <a:xfrm>
            <a:off x="7665904" y="4388138"/>
            <a:ext cx="1254035" cy="147209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05994" y="5847798"/>
            <a:ext cx="2941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Laboratório de </a:t>
            </a:r>
            <a:r>
              <a:rPr lang="pt-BR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Ecotoxicologia</a:t>
            </a:r>
            <a:r>
              <a:rPr lang="pt-B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20588" y="3258184"/>
            <a:ext cx="513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vanesstakeshita@usp.com.br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i="1" dirty="0" smtClean="0">
                <a:latin typeface="Gabriola" panose="04040605051002020D02" pitchFamily="82" charset="0"/>
              </a:rPr>
              <a:t>Digitarias</a:t>
            </a:r>
            <a:r>
              <a:rPr lang="pt-BR" sz="4000" dirty="0" smtClean="0">
                <a:latin typeface="Gabriola" panose="04040605051002020D02" pitchFamily="82" charset="0"/>
              </a:rPr>
              <a:t> spp.</a:t>
            </a:r>
            <a:endParaRPr lang="pt-BR" sz="4000" i="1" dirty="0" smtClean="0">
              <a:latin typeface="Gabriola" panose="04040605051002020D02" pitchFamily="82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0" r="45581"/>
          <a:stretch/>
        </p:blipFill>
        <p:spPr>
          <a:xfrm>
            <a:off x="11418023" y="2834228"/>
            <a:ext cx="653143" cy="3810000"/>
          </a:xfrm>
          <a:prstGeom prst="rect">
            <a:avLst/>
          </a:prstGeom>
        </p:spPr>
      </p:pic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4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992358" y="6116178"/>
            <a:ext cx="1054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err="1" smtClean="0"/>
              <a:t>Kissmann</a:t>
            </a:r>
            <a:r>
              <a:rPr lang="pt-BR" sz="2000" dirty="0" smtClean="0"/>
              <a:t> (1997)</a:t>
            </a:r>
            <a:endParaRPr 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596540" y="1159713"/>
            <a:ext cx="10841338" cy="4955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</a:rPr>
              <a:t>Cerca de </a:t>
            </a:r>
            <a:r>
              <a:rPr lang="pt-BR" sz="2400" u="sng" dirty="0">
                <a:solidFill>
                  <a:schemeClr val="tx1"/>
                </a:solidFill>
              </a:rPr>
              <a:t>300 espécies </a:t>
            </a:r>
            <a:r>
              <a:rPr lang="pt-BR" sz="2400" dirty="0">
                <a:solidFill>
                  <a:schemeClr val="tx1"/>
                </a:solidFill>
              </a:rPr>
              <a:t>em regiões tropicais e subtropicais, em ambos os hemisférios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03357" y="1824697"/>
            <a:ext cx="10841338" cy="4955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pt-BR" sz="2400" u="sng" dirty="0">
                <a:solidFill>
                  <a:schemeClr val="tx1"/>
                </a:solidFill>
              </a:rPr>
              <a:t>26 espécies nativas </a:t>
            </a:r>
            <a:r>
              <a:rPr lang="pt-BR" sz="2400" dirty="0">
                <a:solidFill>
                  <a:schemeClr val="tx1"/>
                </a:solidFill>
              </a:rPr>
              <a:t>do Brasil e </a:t>
            </a:r>
            <a:r>
              <a:rPr lang="pt-BR" sz="2400" u="sng" dirty="0">
                <a:solidFill>
                  <a:schemeClr val="tx1"/>
                </a:solidFill>
              </a:rPr>
              <a:t>12 exóticas </a:t>
            </a:r>
            <a:r>
              <a:rPr lang="pt-BR" sz="2400" dirty="0">
                <a:solidFill>
                  <a:schemeClr val="tx1"/>
                </a:solidFill>
              </a:rPr>
              <a:t>inseridas no </a:t>
            </a:r>
            <a:r>
              <a:rPr lang="pt-BR" sz="2400" dirty="0" smtClean="0">
                <a:solidFill>
                  <a:schemeClr val="tx1"/>
                </a:solidFill>
              </a:rPr>
              <a:t>país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603357" y="2489681"/>
            <a:ext cx="10841338" cy="4955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pt-BR" sz="2400" u="sng" dirty="0">
                <a:solidFill>
                  <a:schemeClr val="tx1"/>
                </a:solidFill>
              </a:rPr>
              <a:t>14 espécies </a:t>
            </a:r>
            <a:r>
              <a:rPr lang="pt-BR" sz="2400" dirty="0">
                <a:solidFill>
                  <a:schemeClr val="tx1"/>
                </a:solidFill>
              </a:rPr>
              <a:t>identificadas no Estado de São </a:t>
            </a:r>
            <a:r>
              <a:rPr lang="pt-BR" sz="2400" dirty="0" smtClean="0">
                <a:solidFill>
                  <a:schemeClr val="tx1"/>
                </a:solidFill>
              </a:rPr>
              <a:t>Paulo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603357" y="3154665"/>
            <a:ext cx="10841338" cy="4955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No </a:t>
            </a:r>
            <a:r>
              <a:rPr lang="pt-BR" sz="2400" dirty="0">
                <a:solidFill>
                  <a:schemeClr val="tx1"/>
                </a:solidFill>
              </a:rPr>
              <a:t>Brasil são problemas em culturas de primavera e </a:t>
            </a:r>
            <a:r>
              <a:rPr lang="pt-BR" sz="2400" dirty="0" smtClean="0">
                <a:solidFill>
                  <a:schemeClr val="tx1"/>
                </a:solidFill>
              </a:rPr>
              <a:t>verão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03357" y="3825390"/>
            <a:ext cx="10841338" cy="7873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</a:rPr>
              <a:t>Hábeis no processo </a:t>
            </a:r>
            <a:r>
              <a:rPr lang="pt-BR" sz="2400" dirty="0" smtClean="0">
                <a:solidFill>
                  <a:schemeClr val="tx1"/>
                </a:solidFill>
              </a:rPr>
              <a:t>competitivo, vantagens </a:t>
            </a:r>
            <a:r>
              <a:rPr lang="pt-BR" sz="2400" dirty="0">
                <a:solidFill>
                  <a:schemeClr val="tx1"/>
                </a:solidFill>
              </a:rPr>
              <a:t>em relação às culturas em condição de </a:t>
            </a:r>
            <a:r>
              <a:rPr lang="pt-BR" sz="2400" dirty="0" smtClean="0">
                <a:solidFill>
                  <a:schemeClr val="tx1"/>
                </a:solidFill>
              </a:rPr>
              <a:t>seca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03357" y="4784748"/>
            <a:ext cx="10841338" cy="4955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/>
              <a:t>Efeitos </a:t>
            </a:r>
            <a:r>
              <a:rPr lang="pt-BR" sz="2400" dirty="0" err="1"/>
              <a:t>alelopáticos</a:t>
            </a:r>
            <a:r>
              <a:rPr lang="pt-BR" sz="2400" dirty="0"/>
              <a:t> sobre plantas </a:t>
            </a:r>
            <a:r>
              <a:rPr lang="pt-BR" sz="2400" dirty="0" smtClean="0"/>
              <a:t>cultivadas</a:t>
            </a:r>
            <a:endParaRPr lang="pt-BR" sz="2400" dirty="0"/>
          </a:p>
        </p:txBody>
      </p:sp>
      <p:sp>
        <p:nvSpPr>
          <p:cNvPr id="34" name="Retângulo 33"/>
          <p:cNvSpPr/>
          <p:nvPr/>
        </p:nvSpPr>
        <p:spPr>
          <a:xfrm>
            <a:off x="596540" y="5447125"/>
            <a:ext cx="10841338" cy="4955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/>
              <a:t>Dificuldade na identificação das espécies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267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7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m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88" y="3782482"/>
            <a:ext cx="3406860" cy="2527646"/>
          </a:xfrm>
          <a:prstGeom prst="rect">
            <a:avLst/>
          </a:prstGeom>
        </p:spPr>
      </p:pic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Complexo das </a:t>
            </a:r>
            <a:r>
              <a:rPr lang="pt-BR" sz="4000" i="1" dirty="0" smtClean="0">
                <a:latin typeface="Gabriola" panose="04040605051002020D02" pitchFamily="82" charset="0"/>
              </a:rPr>
              <a:t>Digitarias</a:t>
            </a:r>
            <a:r>
              <a:rPr lang="pt-BR" sz="4000" dirty="0" smtClean="0">
                <a:latin typeface="Gabriola" panose="04040605051002020D02" pitchFamily="82" charset="0"/>
              </a:rPr>
              <a:t> spp.</a:t>
            </a:r>
            <a:endParaRPr lang="pt-BR" sz="4000" i="1" dirty="0" smtClean="0">
              <a:latin typeface="Gabriola" panose="04040605051002020D02" pitchFamily="82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5</a:t>
            </a:fld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12" y="3792443"/>
            <a:ext cx="3397601" cy="25482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4" y="1056276"/>
            <a:ext cx="3352377" cy="2546988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76" y="1047887"/>
            <a:ext cx="3408231" cy="2555208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 b="8114"/>
          <a:stretch/>
        </p:blipFill>
        <p:spPr>
          <a:xfrm>
            <a:off x="4442644" y="1047887"/>
            <a:ext cx="3284391" cy="2550888"/>
          </a:xfrm>
          <a:prstGeom prst="rect">
            <a:avLst/>
          </a:prstGeom>
        </p:spPr>
      </p:pic>
      <p:sp>
        <p:nvSpPr>
          <p:cNvPr id="41" name="Arredondar Retângulo em um Canto Diagonal 40"/>
          <p:cNvSpPr/>
          <p:nvPr/>
        </p:nvSpPr>
        <p:spPr>
          <a:xfrm>
            <a:off x="809883" y="1162963"/>
            <a:ext cx="1123491" cy="439697"/>
          </a:xfrm>
          <a:prstGeom prst="round2Diag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 smtClean="0">
                <a:solidFill>
                  <a:schemeClr val="tx1"/>
                </a:solidFill>
              </a:rPr>
              <a:t>D. nuda</a:t>
            </a:r>
            <a:endParaRPr lang="pt-BR" i="1" dirty="0">
              <a:solidFill>
                <a:schemeClr val="tx1"/>
              </a:solidFill>
            </a:endParaRPr>
          </a:p>
        </p:txBody>
      </p:sp>
      <p:sp>
        <p:nvSpPr>
          <p:cNvPr id="44" name="Arredondar Retângulo em um Canto Diagonal 43"/>
          <p:cNvSpPr/>
          <p:nvPr/>
        </p:nvSpPr>
        <p:spPr>
          <a:xfrm>
            <a:off x="4574032" y="1162963"/>
            <a:ext cx="1711982" cy="435208"/>
          </a:xfrm>
          <a:prstGeom prst="round2Diag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 smtClean="0">
                <a:solidFill>
                  <a:schemeClr val="tx1"/>
                </a:solidFill>
              </a:rPr>
              <a:t>D. horizontalis</a:t>
            </a:r>
            <a:endParaRPr lang="pt-BR" i="1" dirty="0">
              <a:solidFill>
                <a:schemeClr val="tx1"/>
              </a:solidFill>
            </a:endParaRPr>
          </a:p>
        </p:txBody>
      </p:sp>
      <p:sp>
        <p:nvSpPr>
          <p:cNvPr id="45" name="Arredondar Retângulo em um Canto Diagonal 44"/>
          <p:cNvSpPr/>
          <p:nvPr/>
        </p:nvSpPr>
        <p:spPr>
          <a:xfrm flipH="1">
            <a:off x="3658945" y="3890901"/>
            <a:ext cx="1412648" cy="426338"/>
          </a:xfrm>
          <a:prstGeom prst="round2Diag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 smtClean="0">
                <a:solidFill>
                  <a:schemeClr val="tx1"/>
                </a:solidFill>
              </a:rPr>
              <a:t>D. ciliaris</a:t>
            </a:r>
            <a:endParaRPr lang="pt-BR" i="1" dirty="0">
              <a:solidFill>
                <a:schemeClr val="tx1"/>
              </a:solidFill>
            </a:endParaRPr>
          </a:p>
        </p:txBody>
      </p:sp>
      <p:sp>
        <p:nvSpPr>
          <p:cNvPr id="46" name="Arredondar Retângulo em um Canto Diagonal 45"/>
          <p:cNvSpPr/>
          <p:nvPr/>
        </p:nvSpPr>
        <p:spPr>
          <a:xfrm flipH="1">
            <a:off x="8294794" y="1153002"/>
            <a:ext cx="1441021" cy="421925"/>
          </a:xfrm>
          <a:prstGeom prst="round2Diag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 smtClean="0">
                <a:solidFill>
                  <a:schemeClr val="tx1"/>
                </a:solidFill>
              </a:rPr>
              <a:t>D. bicornis</a:t>
            </a:r>
            <a:endParaRPr lang="pt-BR" i="1" dirty="0">
              <a:solidFill>
                <a:schemeClr val="tx1"/>
              </a:solidFill>
            </a:endParaRPr>
          </a:p>
        </p:txBody>
      </p:sp>
      <p:sp>
        <p:nvSpPr>
          <p:cNvPr id="48" name="Arredondar Retângulo em um Canto Diagonal 47"/>
          <p:cNvSpPr/>
          <p:nvPr/>
        </p:nvSpPr>
        <p:spPr>
          <a:xfrm flipH="1">
            <a:off x="7537618" y="3890899"/>
            <a:ext cx="1661718" cy="426339"/>
          </a:xfrm>
          <a:prstGeom prst="round2Diag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 smtClean="0">
                <a:solidFill>
                  <a:schemeClr val="tx1"/>
                </a:solidFill>
              </a:rPr>
              <a:t>D. </a:t>
            </a:r>
            <a:r>
              <a:rPr lang="pt-BR" sz="2000" i="1" dirty="0" err="1" smtClean="0">
                <a:solidFill>
                  <a:schemeClr val="tx1"/>
                </a:solidFill>
              </a:rPr>
              <a:t>sanguinalis</a:t>
            </a:r>
            <a:endParaRPr lang="pt-BR" i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 r="51524"/>
          <a:stretch/>
        </p:blipFill>
        <p:spPr>
          <a:xfrm>
            <a:off x="10943823" y="3697393"/>
            <a:ext cx="1429077" cy="3122997"/>
          </a:xfrm>
          <a:prstGeom prst="rect">
            <a:avLst/>
          </a:prstGeom>
        </p:spPr>
      </p:pic>
      <p:sp>
        <p:nvSpPr>
          <p:cNvPr id="31" name="Texto Explicativo em Nuvem 30"/>
          <p:cNvSpPr/>
          <p:nvPr/>
        </p:nvSpPr>
        <p:spPr>
          <a:xfrm>
            <a:off x="450197" y="3994553"/>
            <a:ext cx="2966354" cy="1508432"/>
          </a:xfrm>
          <a:prstGeom prst="cloud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Capim-amargoso</a:t>
            </a:r>
          </a:p>
          <a:p>
            <a:pPr algn="ctr"/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pt-BR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insularis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???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641" y="3830635"/>
            <a:ext cx="2471815" cy="24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Complexo das </a:t>
            </a:r>
            <a:r>
              <a:rPr lang="pt-BR" sz="4000" i="1" dirty="0" smtClean="0">
                <a:latin typeface="Gabriola" panose="04040605051002020D02" pitchFamily="82" charset="0"/>
              </a:rPr>
              <a:t>Digitarias</a:t>
            </a:r>
            <a:r>
              <a:rPr lang="pt-BR" sz="4000" dirty="0" smtClean="0">
                <a:latin typeface="Gabriola" panose="04040605051002020D02" pitchFamily="82" charset="0"/>
              </a:rPr>
              <a:t> spp.</a:t>
            </a:r>
            <a:endParaRPr lang="pt-BR" sz="4000" i="1" dirty="0" smtClean="0">
              <a:latin typeface="Gabriola" panose="04040605051002020D02" pitchFamily="82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6</a:t>
            </a:fld>
            <a:endParaRPr lang="pt-BR"/>
          </a:p>
        </p:txBody>
      </p:sp>
      <p:sp>
        <p:nvSpPr>
          <p:cNvPr id="31" name="Retângulo Arredondado 30"/>
          <p:cNvSpPr/>
          <p:nvPr/>
        </p:nvSpPr>
        <p:spPr>
          <a:xfrm>
            <a:off x="1220080" y="3454144"/>
            <a:ext cx="2905267" cy="439697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D. </a:t>
            </a:r>
            <a:r>
              <a:rPr lang="pt-BR" sz="36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aequiglumis</a:t>
            </a:r>
            <a:endParaRPr lang="pt-BR" sz="3200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Retângulo Arredondado 31"/>
          <p:cNvSpPr/>
          <p:nvPr/>
        </p:nvSpPr>
        <p:spPr>
          <a:xfrm>
            <a:off x="808672" y="5202416"/>
            <a:ext cx="2905266" cy="439697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D. </a:t>
            </a:r>
            <a:r>
              <a:rPr lang="pt-BR" sz="36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decumbens</a:t>
            </a:r>
            <a:endParaRPr lang="pt-BR" sz="3200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Retângulo Arredondado 32"/>
          <p:cNvSpPr/>
          <p:nvPr/>
        </p:nvSpPr>
        <p:spPr>
          <a:xfrm>
            <a:off x="5280610" y="5435120"/>
            <a:ext cx="2619250" cy="439697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D. </a:t>
            </a:r>
            <a:r>
              <a:rPr lang="pt-BR" sz="36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fuscescens</a:t>
            </a:r>
            <a:endParaRPr lang="pt-BR" sz="3200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Retângulo Arredondado 33"/>
          <p:cNvSpPr/>
          <p:nvPr/>
        </p:nvSpPr>
        <p:spPr>
          <a:xfrm>
            <a:off x="4863554" y="2418457"/>
            <a:ext cx="2619250" cy="439697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D. </a:t>
            </a:r>
            <a:r>
              <a:rPr lang="pt-BR" sz="36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ischaemum</a:t>
            </a:r>
            <a:endParaRPr lang="pt-BR" sz="3200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Retângulo Arredondado 34"/>
          <p:cNvSpPr/>
          <p:nvPr/>
        </p:nvSpPr>
        <p:spPr>
          <a:xfrm>
            <a:off x="808672" y="1796178"/>
            <a:ext cx="2701516" cy="439697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D. lanuginosa</a:t>
            </a:r>
            <a:endParaRPr lang="pt-BR" sz="3200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6970216" y="1379649"/>
            <a:ext cx="3039972" cy="439697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D. </a:t>
            </a:r>
            <a:r>
              <a:rPr lang="pt-BR" sz="36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myriostachya</a:t>
            </a:r>
            <a:endParaRPr lang="pt-BR" sz="3200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8445802" y="2673733"/>
            <a:ext cx="2770209" cy="439697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D. </a:t>
            </a:r>
            <a:r>
              <a:rPr lang="pt-BR" sz="36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phaeothrix</a:t>
            </a:r>
            <a:endParaRPr lang="pt-BR" sz="3200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2" name="Retângulo Arredondado 41"/>
          <p:cNvSpPr/>
          <p:nvPr/>
        </p:nvSpPr>
        <p:spPr>
          <a:xfrm>
            <a:off x="5756664" y="4059277"/>
            <a:ext cx="2696851" cy="439697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D. </a:t>
            </a:r>
            <a:r>
              <a:rPr lang="pt-BR" sz="36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violascens</a:t>
            </a:r>
            <a:endParaRPr lang="pt-BR" sz="3200" i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5" y="3222664"/>
            <a:ext cx="1226261" cy="317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Identificação das espécies de capim-colchão</a:t>
            </a:r>
            <a:endParaRPr lang="pt-BR" sz="4000" i="1" dirty="0" smtClean="0">
              <a:latin typeface="Gabriola" panose="04040605051002020D02" pitchFamily="82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0" r="45581"/>
          <a:stretch/>
        </p:blipFill>
        <p:spPr>
          <a:xfrm>
            <a:off x="11418023" y="2834228"/>
            <a:ext cx="653143" cy="3810000"/>
          </a:xfrm>
          <a:prstGeom prst="rect">
            <a:avLst/>
          </a:prstGeom>
        </p:spPr>
      </p:pic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7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76297" y="1691761"/>
            <a:ext cx="1054172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800" dirty="0" smtClean="0"/>
              <a:t>Identificação taxonômica com </a:t>
            </a:r>
            <a:r>
              <a:rPr lang="pt-BR" sz="2800" u="sng" dirty="0" smtClean="0"/>
              <a:t>lente de aumento de 25 vezes</a:t>
            </a:r>
            <a:r>
              <a:rPr lang="pt-BR" sz="2800" dirty="0" smtClean="0"/>
              <a:t>;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800" dirty="0" smtClean="0"/>
              <a:t>Baseada nas características morfológicas da </a:t>
            </a:r>
            <a:r>
              <a:rPr lang="pt-BR" sz="2800" u="sng" dirty="0" smtClean="0"/>
              <a:t>espigueta</a:t>
            </a:r>
            <a:r>
              <a:rPr lang="pt-BR" sz="2800" dirty="0" smtClean="0"/>
              <a:t> (inflorescência básica das gramíneas): 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pt-BR" sz="2800" dirty="0" smtClean="0"/>
              <a:t>Forma da inserção;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pt-BR" sz="2800" dirty="0" smtClean="0"/>
              <a:t>Formato;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pt-BR" sz="2800" dirty="0" smtClean="0"/>
              <a:t>Desenho da gluma II e do lema estéril;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pt-BR" sz="2800" dirty="0" smtClean="0"/>
              <a:t>Pilosidade;</a:t>
            </a:r>
          </a:p>
          <a:p>
            <a:pPr algn="r">
              <a:spcAft>
                <a:spcPts val="1200"/>
              </a:spcAft>
            </a:pPr>
            <a:r>
              <a:rPr lang="pt-BR" sz="2800" dirty="0" smtClean="0"/>
              <a:t> </a:t>
            </a:r>
            <a:r>
              <a:rPr lang="pt-BR" dirty="0" smtClean="0"/>
              <a:t>Canto-</a:t>
            </a:r>
            <a:r>
              <a:rPr lang="pt-BR" dirty="0" err="1" smtClean="0"/>
              <a:t>Dorow</a:t>
            </a:r>
            <a:r>
              <a:rPr lang="pt-BR" dirty="0"/>
              <a:t> (</a:t>
            </a:r>
            <a:r>
              <a:rPr lang="pt-BR" dirty="0" smtClean="0"/>
              <a:t>2001)</a:t>
            </a:r>
            <a:endParaRPr lang="pt-BR" sz="2800" dirty="0" smtClean="0"/>
          </a:p>
        </p:txBody>
      </p:sp>
      <p:sp>
        <p:nvSpPr>
          <p:cNvPr id="2" name="Texto Explicativo em Nuvem 1"/>
          <p:cNvSpPr/>
          <p:nvPr/>
        </p:nvSpPr>
        <p:spPr>
          <a:xfrm>
            <a:off x="7260225" y="3125964"/>
            <a:ext cx="3504655" cy="2599508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Devem ser observadas na fase de maturação</a:t>
            </a:r>
            <a:endParaRPr lang="pt-BR" sz="28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6166" t="20515" r="51449" b="25101"/>
          <a:stretch/>
        </p:blipFill>
        <p:spPr>
          <a:xfrm>
            <a:off x="6690121" y="2019232"/>
            <a:ext cx="2534194" cy="3461658"/>
          </a:xfrm>
          <a:prstGeom prst="rect">
            <a:avLst/>
          </a:prstGeom>
        </p:spPr>
      </p:pic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8</a:t>
            </a:fld>
            <a:endParaRPr lang="pt-BR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2"/>
          <a:srcRect l="50160" t="19248" r="27455" b="26369"/>
          <a:stretch/>
        </p:blipFill>
        <p:spPr>
          <a:xfrm>
            <a:off x="9249765" y="2694889"/>
            <a:ext cx="2534194" cy="3461658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11056881" y="2871677"/>
            <a:ext cx="765039" cy="408623"/>
          </a:xfrm>
          <a:prstGeom prst="round2Diag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raque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0726290" y="4053178"/>
            <a:ext cx="1126089" cy="408623"/>
          </a:xfrm>
          <a:prstGeom prst="round2Diag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espigueta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10845608" y="4538376"/>
            <a:ext cx="1082410" cy="408623"/>
          </a:xfrm>
          <a:prstGeom prst="round2Diag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´pedicelo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0" t="18879" r="38290" b="45056"/>
          <a:stretch/>
        </p:blipFill>
        <p:spPr>
          <a:xfrm>
            <a:off x="9359662" y="761206"/>
            <a:ext cx="1547824" cy="1658983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10143996" y="1928967"/>
            <a:ext cx="1209804" cy="476071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Gluma 1</a:t>
            </a:r>
            <a:endParaRPr lang="pt-BR" sz="1600" dirty="0"/>
          </a:p>
        </p:txBody>
      </p:sp>
      <p:sp>
        <p:nvSpPr>
          <p:cNvPr id="44" name="Retângulo 43"/>
          <p:cNvSpPr/>
          <p:nvPr/>
        </p:nvSpPr>
        <p:spPr>
          <a:xfrm>
            <a:off x="10581328" y="1060394"/>
            <a:ext cx="772472" cy="29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10574155" y="488653"/>
            <a:ext cx="1209804" cy="822305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Lema (bráctea)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949440" y="818048"/>
            <a:ext cx="2649228" cy="99542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Gluma </a:t>
            </a:r>
            <a:r>
              <a:rPr lang="pt-BR" sz="1600" dirty="0" smtClean="0"/>
              <a:t>2 </a:t>
            </a:r>
          </a:p>
          <a:p>
            <a:r>
              <a:rPr lang="pt-BR" sz="1200" dirty="0" smtClean="0"/>
              <a:t>(bainha membranosa presente nas gramíneas e </a:t>
            </a:r>
            <a:r>
              <a:rPr lang="pt-BR" sz="1200" dirty="0" err="1" smtClean="0"/>
              <a:t>cyperáceas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9262828" y="1489856"/>
            <a:ext cx="3494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Identificação das espécies de capim-colchão</a:t>
            </a:r>
            <a:endParaRPr lang="pt-BR" sz="4000" i="1" dirty="0" smtClean="0">
              <a:latin typeface="Gabriola" panose="04040605051002020D02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84029" y="1308459"/>
            <a:ext cx="107307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 smtClean="0"/>
              <a:t>No geral: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pt-BR" sz="2400" dirty="0" smtClean="0"/>
              <a:t>Racemos </a:t>
            </a:r>
            <a:r>
              <a:rPr lang="pt-BR" sz="2400" dirty="0" smtClean="0"/>
              <a:t>espiciformes (</a:t>
            </a:r>
            <a:r>
              <a:rPr lang="pt-BR" sz="2400" dirty="0" err="1" smtClean="0"/>
              <a:t>pseudo-espiga</a:t>
            </a:r>
            <a:r>
              <a:rPr lang="pt-BR" sz="2400" dirty="0" smtClean="0"/>
              <a:t> ou panícula)</a:t>
            </a:r>
            <a:endParaRPr lang="pt-BR" sz="2400" dirty="0" smtClean="0"/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pt-BR" sz="2400" dirty="0" smtClean="0"/>
              <a:t>Raque </a:t>
            </a:r>
            <a:r>
              <a:rPr lang="pt-BR" sz="2400" dirty="0" smtClean="0"/>
              <a:t>triangulada</a:t>
            </a:r>
            <a:endParaRPr lang="pt-BR" sz="2400" dirty="0" smtClean="0"/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pt-BR" sz="2400" dirty="0" smtClean="0"/>
              <a:t>Espiguetas subsésseis ou pediceladas ao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 longo da raque, normalmente </a:t>
            </a:r>
            <a:r>
              <a:rPr lang="pt-BR" sz="2400" dirty="0" smtClean="0"/>
              <a:t>pareadas (c/ pedicelo)</a:t>
            </a:r>
            <a:endParaRPr lang="pt-BR" sz="2400" dirty="0" smtClean="0"/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pt-BR" sz="2400" dirty="0" smtClean="0"/>
              <a:t>Espiguetas lanceoladas ou </a:t>
            </a:r>
            <a:r>
              <a:rPr lang="pt-BR" sz="2400" dirty="0" smtClean="0"/>
              <a:t>elípticas (forma de lança)</a:t>
            </a:r>
            <a:endParaRPr lang="pt-BR" sz="2400" dirty="0" smtClean="0"/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pt-BR" sz="2400" dirty="0" err="1" smtClean="0"/>
              <a:t>Unifloras</a:t>
            </a:r>
            <a:r>
              <a:rPr lang="pt-BR" sz="2400" dirty="0" smtClean="0"/>
              <a:t> (lema), devido a flor basal ser </a:t>
            </a:r>
            <a:r>
              <a:rPr lang="pt-BR" sz="2400" dirty="0" smtClean="0"/>
              <a:t>estéril</a:t>
            </a:r>
            <a:endParaRPr lang="pt-BR" sz="2400" dirty="0" smtClean="0"/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pt-BR" sz="2400" dirty="0" smtClean="0"/>
              <a:t>Gluma II sobre a lema fértil, voltada para a </a:t>
            </a:r>
            <a:r>
              <a:rPr lang="pt-BR" sz="2400" dirty="0" smtClean="0"/>
              <a:t>raque</a:t>
            </a:r>
            <a:endParaRPr lang="pt-BR" sz="2400" dirty="0" smtClean="0"/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pt-BR" sz="2400" dirty="0" smtClean="0"/>
              <a:t>Gluma I sobre a lema estéril, voltada para frente do </a:t>
            </a:r>
            <a:r>
              <a:rPr lang="pt-BR" sz="2400" dirty="0" err="1" smtClean="0"/>
              <a:t>rácemo</a:t>
            </a:r>
            <a:endParaRPr lang="pt-BR" sz="2400" dirty="0" smtClean="0"/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pt-BR" sz="2400" dirty="0" smtClean="0"/>
              <a:t>Pilosidade característica da </a:t>
            </a:r>
            <a:r>
              <a:rPr lang="pt-BR" sz="2400" dirty="0" smtClean="0"/>
              <a:t>espécie</a:t>
            </a:r>
            <a:endParaRPr lang="pt-BR" sz="2400" dirty="0" smtClean="0"/>
          </a:p>
        </p:txBody>
      </p: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908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ágono 7"/>
          <p:cNvSpPr/>
          <p:nvPr/>
        </p:nvSpPr>
        <p:spPr>
          <a:xfrm>
            <a:off x="0" y="405541"/>
            <a:ext cx="8851717" cy="54804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3691" y="336663"/>
            <a:ext cx="8307978" cy="42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 smtClean="0">
                <a:latin typeface="Gabriola" panose="04040605051002020D02" pitchFamily="82" charset="0"/>
              </a:rPr>
              <a:t>Chave de Identificação para SP</a:t>
            </a:r>
            <a:endParaRPr lang="pt-BR" sz="4000" i="1" dirty="0" smtClean="0">
              <a:latin typeface="Gabriola" panose="04040605051002020D02" pitchFamily="82" charset="0"/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287383" y="4425718"/>
            <a:ext cx="2254429" cy="2218509"/>
            <a:chOff x="287383" y="4425718"/>
            <a:chExt cx="2254429" cy="2218509"/>
          </a:xfrm>
        </p:grpSpPr>
        <p:grpSp>
          <p:nvGrpSpPr>
            <p:cNvPr id="22" name="Agrupar 21"/>
            <p:cNvGrpSpPr/>
            <p:nvPr/>
          </p:nvGrpSpPr>
          <p:grpSpPr>
            <a:xfrm>
              <a:off x="287383" y="4425718"/>
              <a:ext cx="191589" cy="1935480"/>
              <a:chOff x="287383" y="4425718"/>
              <a:chExt cx="191589" cy="1935480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Agrupar 20"/>
            <p:cNvGrpSpPr/>
            <p:nvPr/>
          </p:nvGrpSpPr>
          <p:grpSpPr>
            <a:xfrm rot="5400000" flipH="1">
              <a:off x="1478277" y="5580693"/>
              <a:ext cx="191589" cy="1935480"/>
              <a:chOff x="1184366" y="4425718"/>
              <a:chExt cx="191589" cy="1935480"/>
            </a:xfrm>
          </p:grpSpPr>
          <p:cxnSp>
            <p:nvCxnSpPr>
              <p:cNvPr id="19" name="Conector reto 18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Agrupar 28"/>
          <p:cNvGrpSpPr/>
          <p:nvPr/>
        </p:nvGrpSpPr>
        <p:grpSpPr>
          <a:xfrm rot="5400000" flipV="1">
            <a:off x="9699714" y="231913"/>
            <a:ext cx="2254429" cy="2218509"/>
            <a:chOff x="9779725" y="349478"/>
            <a:chExt cx="2254429" cy="2218509"/>
          </a:xfrm>
        </p:grpSpPr>
        <p:grpSp>
          <p:nvGrpSpPr>
            <p:cNvPr id="23" name="Agrupar 22"/>
            <p:cNvGrpSpPr/>
            <p:nvPr/>
          </p:nvGrpSpPr>
          <p:grpSpPr>
            <a:xfrm>
              <a:off x="9779725" y="349478"/>
              <a:ext cx="191589" cy="1935480"/>
              <a:chOff x="287383" y="4425718"/>
              <a:chExt cx="191589" cy="1935480"/>
            </a:xfrm>
          </p:grpSpPr>
          <p:cxnSp>
            <p:nvCxnSpPr>
              <p:cNvPr id="24" name="Conector reto 23"/>
              <p:cNvCxnSpPr/>
              <p:nvPr/>
            </p:nvCxnSpPr>
            <p:spPr>
              <a:xfrm>
                <a:off x="287383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478972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Agrupar 25"/>
            <p:cNvGrpSpPr/>
            <p:nvPr/>
          </p:nvGrpSpPr>
          <p:grpSpPr>
            <a:xfrm rot="5400000" flipH="1">
              <a:off x="10970619" y="1504453"/>
              <a:ext cx="191589" cy="1935480"/>
              <a:chOff x="1184366" y="4425718"/>
              <a:chExt cx="191589" cy="1935480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1184366" y="4425718"/>
                <a:ext cx="0" cy="193548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1375955" y="5133702"/>
                <a:ext cx="0" cy="1227496"/>
              </a:xfrm>
              <a:prstGeom prst="line">
                <a:avLst/>
              </a:prstGeom>
              <a:ln w="28575">
                <a:solidFill>
                  <a:srgbClr val="6FDB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0" r="45581"/>
          <a:stretch/>
        </p:blipFill>
        <p:spPr>
          <a:xfrm>
            <a:off x="11418023" y="2834228"/>
            <a:ext cx="653143" cy="3810000"/>
          </a:xfrm>
          <a:prstGeom prst="rect">
            <a:avLst/>
          </a:prstGeom>
        </p:spPr>
      </p:pic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9965455" y="6356349"/>
            <a:ext cx="2743200" cy="365125"/>
          </a:xfrm>
        </p:spPr>
        <p:txBody>
          <a:bodyPr/>
          <a:lstStyle/>
          <a:p>
            <a:r>
              <a:rPr lang="pt-BR" dirty="0" smtClean="0"/>
              <a:t>13/03/2018</a:t>
            </a:r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3A09-B778-4A00-91A9-EE286A6C16B3}" type="slidenum">
              <a:rPr lang="pt-BR" smtClean="0"/>
              <a:t>9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29" t="26956" r="17273" b="12712"/>
          <a:stretch/>
        </p:blipFill>
        <p:spPr>
          <a:xfrm>
            <a:off x="1025636" y="1454677"/>
            <a:ext cx="9400023" cy="476617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244503" y="3582157"/>
            <a:ext cx="1163267" cy="2638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 rot="5400000">
            <a:off x="5695470" y="-861409"/>
            <a:ext cx="561702" cy="7419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15" y="3400170"/>
            <a:ext cx="4570864" cy="3426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ângulo 14"/>
          <p:cNvSpPr/>
          <p:nvPr/>
        </p:nvSpPr>
        <p:spPr>
          <a:xfrm>
            <a:off x="9170126" y="1549946"/>
            <a:ext cx="528913" cy="344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9859220" y="1077927"/>
            <a:ext cx="17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Dias et al. (2009)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37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1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1937</Words>
  <Application>Microsoft Office PowerPoint</Application>
  <PresentationFormat>Widescreen</PresentationFormat>
  <Paragraphs>271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Copperplate Gothic Light</vt:lpstr>
      <vt:lpstr>Gabriola</vt:lpstr>
      <vt:lpstr>Tahoma</vt:lpstr>
      <vt:lpstr>Tw Cen MT</vt:lpstr>
      <vt:lpstr>Wingdings</vt:lpstr>
      <vt:lpstr>Tema do Office</vt:lpstr>
      <vt:lpstr>Complexo das Digitarias spp.  (capim-colchão)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Complexo das Digitarias spp. (capim-colchão)</dc:title>
  <dc:creator>Vanessa Takeshita</dc:creator>
  <cp:lastModifiedBy>Vanessa Takeshita</cp:lastModifiedBy>
  <cp:revision>104</cp:revision>
  <dcterms:created xsi:type="dcterms:W3CDTF">2018-03-07T00:25:04Z</dcterms:created>
  <dcterms:modified xsi:type="dcterms:W3CDTF">2018-03-13T11:26:25Z</dcterms:modified>
</cp:coreProperties>
</file>