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8" r:id="rId3"/>
    <p:sldId id="292" r:id="rId4"/>
    <p:sldId id="293" r:id="rId5"/>
    <p:sldId id="294" r:id="rId6"/>
    <p:sldId id="296" r:id="rId7"/>
    <p:sldId id="300" r:id="rId8"/>
    <p:sldId id="297" r:id="rId9"/>
    <p:sldId id="301" r:id="rId10"/>
    <p:sldId id="298" r:id="rId11"/>
    <p:sldId id="302" r:id="rId12"/>
    <p:sldId id="299" r:id="rId13"/>
    <p:sldId id="295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2" r:id="rId23"/>
    <p:sldId id="311" r:id="rId24"/>
    <p:sldId id="313" r:id="rId25"/>
    <p:sldId id="314" r:id="rId26"/>
    <p:sldId id="315" r:id="rId27"/>
    <p:sldId id="316" r:id="rId28"/>
    <p:sldId id="317" r:id="rId29"/>
    <p:sldId id="291" r:id="rId30"/>
    <p:sldId id="319" r:id="rId31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413" y="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0D3C96-212A-4220-A737-2469BB4E4063}" type="datetimeFigureOut">
              <a:rPr lang="pt-BR" smtClean="0"/>
              <a:t>19/08/2019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E99DBD-9E8B-4A65-9B99-F2868FFA807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KkMoOd5NHM" TargetMode="Externa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>Prof. </a:t>
            </a:r>
            <a:r>
              <a:rPr lang="pt-BR" b="1" dirty="0" err="1" smtClean="0"/>
              <a:t>Elisson</a:t>
            </a:r>
            <a:r>
              <a:rPr lang="pt-BR" b="1" dirty="0" smtClean="0"/>
              <a:t> de Andrade</a:t>
            </a:r>
          </a:p>
          <a:p>
            <a:r>
              <a:rPr lang="pt-BR" b="1" dirty="0" smtClean="0"/>
              <a:t>eapandra@uol.com.br</a:t>
            </a:r>
            <a:endParaRPr lang="pt-BR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Tomada de Decisões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53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51670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3. Múltiplos Objetivos</a:t>
            </a:r>
            <a:endParaRPr lang="pt-BR" sz="28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127" y="699542"/>
            <a:ext cx="4283546" cy="370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62294"/>
            <a:ext cx="2747360" cy="365772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943708" y="165032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Compro um carro?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43608" y="358525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Viagem pro exterior?</a:t>
            </a:r>
            <a:endParaRPr lang="pt-BR" b="1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291264" cy="857250"/>
          </a:xfrm>
        </p:spPr>
        <p:txBody>
          <a:bodyPr/>
          <a:lstStyle/>
          <a:p>
            <a:r>
              <a:rPr lang="pt-BR" dirty="0" smtClean="0"/>
              <a:t>Recursos financeiros limitados...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5364088" y="1650326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Compro um terreno?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80112" y="321982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Invisto num negócio próprio?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9289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51670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4. Diferentes Perspectivas</a:t>
            </a:r>
            <a:endParaRPr lang="pt-BR" sz="28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716175"/>
            <a:ext cx="4627267" cy="373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</p:spPr>
        <p:txBody>
          <a:bodyPr/>
          <a:lstStyle/>
          <a:p>
            <a:r>
              <a:rPr lang="pt-BR" dirty="0" smtClean="0"/>
              <a:t>O que fazer com o décimo terceiro?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6"/>
          <a:stretch/>
        </p:blipFill>
        <p:spPr>
          <a:xfrm>
            <a:off x="1115616" y="2273159"/>
            <a:ext cx="1873560" cy="239799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771" y="2038746"/>
            <a:ext cx="3024336" cy="302433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39552" y="163564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Viajar? Fazer a matrícula da escola do filho? Reparos na casa?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16016" y="163564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Trocar de carro? Quitar dívidas? Previdência Privada?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32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139702"/>
            <a:ext cx="7772400" cy="857250"/>
          </a:xfrm>
        </p:spPr>
        <p:txBody>
          <a:bodyPr/>
          <a:lstStyle/>
          <a:p>
            <a:r>
              <a:rPr lang="pt-BR" dirty="0" smtClean="0"/>
              <a:t>OU SEJA...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7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2785" y="411510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Cambria" panose="02040503050406030204" pitchFamily="18" charset="0"/>
              </a:rPr>
              <a:t>Muitas decisões podem ser difíceis de serem tomadas e </a:t>
            </a:r>
            <a:r>
              <a:rPr lang="pt-BR" sz="4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dominar ferramentas </a:t>
            </a:r>
            <a:r>
              <a:rPr lang="pt-BR" sz="4000" dirty="0" smtClean="0">
                <a:latin typeface="Cambria" panose="02040503050406030204" pitchFamily="18" charset="0"/>
              </a:rPr>
              <a:t>que auxiliem nesse processo é de grande valia...</a:t>
            </a:r>
          </a:p>
          <a:p>
            <a:pPr algn="ctr"/>
            <a:endParaRPr lang="pt-BR" sz="4000" dirty="0">
              <a:latin typeface="Cambria" panose="02040503050406030204" pitchFamily="18" charset="0"/>
            </a:endParaRPr>
          </a:p>
          <a:p>
            <a:pPr algn="ctr"/>
            <a:r>
              <a:rPr lang="pt-BR" sz="4000" dirty="0" smtClean="0">
                <a:latin typeface="Cambria" panose="02040503050406030204" pitchFamily="18" charset="0"/>
              </a:rPr>
              <a:t> Principalmente no </a:t>
            </a:r>
            <a:r>
              <a:rPr lang="pt-BR" sz="4000" b="1" dirty="0" smtClean="0">
                <a:solidFill>
                  <a:schemeClr val="accent1"/>
                </a:solidFill>
                <a:latin typeface="Cambria" panose="02040503050406030204" pitchFamily="18" charset="0"/>
              </a:rPr>
              <a:t>ambiente corporativo</a:t>
            </a:r>
            <a:endParaRPr lang="pt-BR" sz="4000" b="1" dirty="0">
              <a:solidFill>
                <a:schemeClr val="accent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0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139702"/>
            <a:ext cx="7772400" cy="857250"/>
          </a:xfrm>
        </p:spPr>
        <p:txBody>
          <a:bodyPr>
            <a:noAutofit/>
          </a:bodyPr>
          <a:lstStyle/>
          <a:p>
            <a:r>
              <a:rPr lang="pt-BR" sz="4400" dirty="0" smtClean="0"/>
              <a:t>Vejamos o exemplo de um </a:t>
            </a:r>
            <a:r>
              <a:rPr lang="pt-BR" sz="4400" b="1" dirty="0" smtClean="0">
                <a:solidFill>
                  <a:srgbClr val="002060"/>
                </a:solidFill>
              </a:rPr>
              <a:t>PLANO DE NEGÓCIOS</a:t>
            </a:r>
            <a:endParaRPr lang="pt-BR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4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435280" cy="857250"/>
          </a:xfrm>
        </p:spPr>
        <p:txBody>
          <a:bodyPr/>
          <a:lstStyle/>
          <a:p>
            <a:r>
              <a:rPr lang="pt-BR" dirty="0" smtClean="0"/>
              <a:t>Plano de Negócios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085850"/>
            <a:ext cx="8435280" cy="379015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Etapas:</a:t>
            </a:r>
          </a:p>
          <a:p>
            <a:pPr lvl="1"/>
            <a:r>
              <a:rPr lang="pt-BR" dirty="0" smtClean="0"/>
              <a:t>Análise de Mercado</a:t>
            </a:r>
          </a:p>
          <a:p>
            <a:pPr lvl="1"/>
            <a:r>
              <a:rPr lang="pt-BR" dirty="0" smtClean="0"/>
              <a:t>Plano de Marketing</a:t>
            </a:r>
          </a:p>
          <a:p>
            <a:pPr lvl="1"/>
            <a:r>
              <a:rPr lang="pt-BR" dirty="0" smtClean="0"/>
              <a:t>Plano Operacional</a:t>
            </a:r>
          </a:p>
          <a:p>
            <a:pPr lvl="1"/>
            <a:r>
              <a:rPr lang="pt-BR" dirty="0" smtClean="0"/>
              <a:t>Plano Financeiro</a:t>
            </a:r>
          </a:p>
          <a:p>
            <a:r>
              <a:rPr lang="pt-BR" dirty="0" smtClean="0"/>
              <a:t>E questões surgem: </a:t>
            </a:r>
          </a:p>
          <a:p>
            <a:pPr lvl="1"/>
            <a:r>
              <a:rPr lang="pt-BR" b="1" dirty="0" smtClean="0"/>
              <a:t>por que tanto esforço se muitas pessoas se deram bem sem fazer nada disso?</a:t>
            </a:r>
          </a:p>
          <a:p>
            <a:pPr lvl="1"/>
            <a:r>
              <a:rPr lang="pt-BR" b="1" dirty="0" smtClean="0"/>
              <a:t>por que tanto esforço se muitas pessoas fazem plano de negócios e não dão certo?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57620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291264" cy="857250"/>
          </a:xfrm>
        </p:spPr>
        <p:txBody>
          <a:bodyPr/>
          <a:lstStyle/>
          <a:p>
            <a:r>
              <a:rPr lang="pt-BR" dirty="0" smtClean="0"/>
              <a:t>Algumas reflexões...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085850"/>
            <a:ext cx="8291264" cy="3429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Você </a:t>
            </a:r>
            <a:r>
              <a:rPr lang="pt-BR" b="1" dirty="0" smtClean="0">
                <a:solidFill>
                  <a:schemeClr val="accent1"/>
                </a:solidFill>
              </a:rPr>
              <a:t>COMPREENDE</a:t>
            </a:r>
            <a:r>
              <a:rPr lang="pt-BR" dirty="0" smtClean="0"/>
              <a:t> melhor o problema em questão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Isso leva você a tomar </a:t>
            </a:r>
            <a:r>
              <a:rPr lang="pt-BR" b="1" dirty="0" smtClean="0">
                <a:solidFill>
                  <a:schemeClr val="accent1"/>
                </a:solidFill>
              </a:rPr>
              <a:t>MELHORES DECISÕES</a:t>
            </a:r>
            <a:r>
              <a:rPr lang="pt-BR" dirty="0" smtClean="0"/>
              <a:t> – o que não significa garantia de bons resultados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Aumenta a </a:t>
            </a:r>
            <a:r>
              <a:rPr lang="pt-BR" b="1" dirty="0" smtClean="0">
                <a:solidFill>
                  <a:schemeClr val="accent1"/>
                </a:solidFill>
              </a:rPr>
              <a:t>PROBABILIDADE</a:t>
            </a:r>
            <a:r>
              <a:rPr lang="pt-BR" dirty="0" smtClean="0"/>
              <a:t> de acerto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Diminui </a:t>
            </a:r>
            <a:r>
              <a:rPr lang="pt-BR" b="1" dirty="0" smtClean="0">
                <a:solidFill>
                  <a:schemeClr val="accent1"/>
                </a:solidFill>
              </a:rPr>
              <a:t>SURPRESAS</a:t>
            </a:r>
            <a:r>
              <a:rPr lang="pt-BR" b="1" dirty="0" smtClean="0"/>
              <a:t> </a:t>
            </a:r>
            <a:r>
              <a:rPr lang="pt-BR" dirty="0" smtClean="0"/>
              <a:t>ao longo do caminho – riscos já foram previstos</a:t>
            </a:r>
          </a:p>
        </p:txBody>
      </p:sp>
    </p:spTree>
    <p:extLst>
      <p:ext uri="{BB962C8B-B14F-4D97-AF65-F5344CB8AC3E}">
        <p14:creationId xmlns:p14="http://schemas.microsoft.com/office/powerpoint/2010/main" val="92901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05979"/>
            <a:ext cx="8291264" cy="857250"/>
          </a:xfrm>
        </p:spPr>
        <p:txBody>
          <a:bodyPr/>
          <a:lstStyle/>
          <a:p>
            <a:r>
              <a:rPr lang="pt-BR" dirty="0" smtClean="0"/>
              <a:t>Algumas reflexões...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085850"/>
            <a:ext cx="8291264" cy="36461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Enquanto humanos temos sérios </a:t>
            </a:r>
            <a:r>
              <a:rPr lang="pt-BR" b="1" dirty="0" smtClean="0">
                <a:solidFill>
                  <a:schemeClr val="accent1"/>
                </a:solidFill>
              </a:rPr>
              <a:t>PROBLEMAS DE JULGAMENTOS</a:t>
            </a:r>
            <a:r>
              <a:rPr lang="pt-BR" dirty="0" smtClean="0"/>
              <a:t>, vieses cognitivos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Oferece um </a:t>
            </a:r>
            <a:r>
              <a:rPr lang="pt-BR" b="1" dirty="0" smtClean="0">
                <a:solidFill>
                  <a:schemeClr val="accent1"/>
                </a:solidFill>
              </a:rPr>
              <a:t>GUIA</a:t>
            </a:r>
            <a:r>
              <a:rPr lang="pt-BR" dirty="0" smtClean="0"/>
              <a:t> para que pessoas ‘normais’ e cheias de limitações, possam tomar decisões difíceis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Na verdade, ao invés de dar </a:t>
            </a:r>
            <a:r>
              <a:rPr lang="pt-BR" b="1" dirty="0" smtClean="0"/>
              <a:t>SOLUÇÕES</a:t>
            </a:r>
            <a:r>
              <a:rPr lang="pt-BR" dirty="0" smtClean="0"/>
              <a:t>, uma boa análise de decisão oferece </a:t>
            </a:r>
            <a:r>
              <a:rPr lang="pt-BR" b="1" dirty="0" smtClean="0">
                <a:solidFill>
                  <a:schemeClr val="accent1"/>
                </a:solidFill>
              </a:rPr>
              <a:t>INFORMAÇÕES para o tomador de decisão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05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Instruções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Endereço para disponibilização de Materiais</a:t>
            </a:r>
          </a:p>
          <a:p>
            <a:pPr lvl="1"/>
            <a:r>
              <a:rPr lang="pt-BR" dirty="0" smtClean="0"/>
              <a:t>www.profelisson.com.br/alunos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Senha: </a:t>
            </a:r>
            <a:r>
              <a:rPr lang="pt-BR" b="1" dirty="0" err="1" smtClean="0"/>
              <a:t>esalq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457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923678"/>
            <a:ext cx="7772400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 </a:t>
            </a:r>
            <a:r>
              <a:rPr lang="pt-BR" b="1" dirty="0" smtClean="0">
                <a:solidFill>
                  <a:schemeClr val="accent1"/>
                </a:solidFill>
              </a:rPr>
              <a:t>PROCESSO</a:t>
            </a:r>
            <a:r>
              <a:rPr lang="pt-BR" dirty="0" smtClean="0"/>
              <a:t> DE ANÁLISE DE DECISÃO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580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26749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 maneira simplificada e geral: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23528" y="1131590"/>
            <a:ext cx="2520280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Identificar as decisões e entender os OBJETIVOS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2843808" y="159964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6" name="Retângulo 5"/>
          <p:cNvSpPr/>
          <p:nvPr/>
        </p:nvSpPr>
        <p:spPr>
          <a:xfrm>
            <a:off x="3635896" y="1131590"/>
            <a:ext cx="1944216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Identificar Alternativas</a:t>
            </a:r>
            <a:endParaRPr lang="pt-BR" dirty="0"/>
          </a:p>
        </p:txBody>
      </p:sp>
      <p:cxnSp>
        <p:nvCxnSpPr>
          <p:cNvPr id="7" name="Conector de seta reta 6"/>
          <p:cNvCxnSpPr/>
          <p:nvPr/>
        </p:nvCxnSpPr>
        <p:spPr>
          <a:xfrm>
            <a:off x="5580112" y="163564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8" name="Retângulo 7"/>
          <p:cNvSpPr/>
          <p:nvPr/>
        </p:nvSpPr>
        <p:spPr>
          <a:xfrm>
            <a:off x="6372200" y="1131590"/>
            <a:ext cx="2448272" cy="20882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Identifique as principais variáveis e construa um MODELO: insira a estrutura do problema, a incerteza e as preferências</a:t>
            </a:r>
            <a:endParaRPr lang="pt-BR" dirty="0"/>
          </a:p>
        </p:txBody>
      </p:sp>
      <p:cxnSp>
        <p:nvCxnSpPr>
          <p:cNvPr id="9" name="Conector de seta reta 8"/>
          <p:cNvCxnSpPr/>
          <p:nvPr/>
        </p:nvCxnSpPr>
        <p:spPr>
          <a:xfrm flipH="1">
            <a:off x="5706078" y="2931790"/>
            <a:ext cx="656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1" name="Retângulo 10"/>
          <p:cNvSpPr/>
          <p:nvPr/>
        </p:nvSpPr>
        <p:spPr>
          <a:xfrm>
            <a:off x="3635896" y="2283718"/>
            <a:ext cx="1944216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Escolha a melhor alternativa</a:t>
            </a:r>
            <a:endParaRPr lang="pt-BR" dirty="0"/>
          </a:p>
        </p:txBody>
      </p:sp>
      <p:cxnSp>
        <p:nvCxnSpPr>
          <p:cNvPr id="13" name="Conector de seta reta 12"/>
          <p:cNvCxnSpPr/>
          <p:nvPr/>
        </p:nvCxnSpPr>
        <p:spPr>
          <a:xfrm flipH="1">
            <a:off x="2981015" y="2751770"/>
            <a:ext cx="6564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4" name="Retângulo 13"/>
          <p:cNvSpPr/>
          <p:nvPr/>
        </p:nvSpPr>
        <p:spPr>
          <a:xfrm>
            <a:off x="323528" y="2283718"/>
            <a:ext cx="2520280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Faça uma análise de sensibilidade</a:t>
            </a:r>
            <a:endParaRPr lang="pt-BR" dirty="0"/>
          </a:p>
        </p:txBody>
      </p:sp>
      <p:cxnSp>
        <p:nvCxnSpPr>
          <p:cNvPr id="15" name="Conector de seta reta 14"/>
          <p:cNvCxnSpPr/>
          <p:nvPr/>
        </p:nvCxnSpPr>
        <p:spPr>
          <a:xfrm>
            <a:off x="1700064" y="321982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7" name="Retângulo 16"/>
          <p:cNvSpPr/>
          <p:nvPr/>
        </p:nvSpPr>
        <p:spPr>
          <a:xfrm>
            <a:off x="318940" y="3795886"/>
            <a:ext cx="2520280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Mais informações são necessárias?</a:t>
            </a:r>
            <a:endParaRPr lang="pt-BR" dirty="0"/>
          </a:p>
        </p:txBody>
      </p:sp>
      <p:cxnSp>
        <p:nvCxnSpPr>
          <p:cNvPr id="18" name="Conector de seta reta 17"/>
          <p:cNvCxnSpPr/>
          <p:nvPr/>
        </p:nvCxnSpPr>
        <p:spPr>
          <a:xfrm>
            <a:off x="2843808" y="426393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9" name="Retângulo 18"/>
          <p:cNvSpPr/>
          <p:nvPr/>
        </p:nvSpPr>
        <p:spPr>
          <a:xfrm>
            <a:off x="3635896" y="3795886"/>
            <a:ext cx="2520280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Coloque em prática a alternativa escolhida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981015" y="4371950"/>
            <a:ext cx="58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SIM</a:t>
            </a:r>
            <a:endParaRPr lang="pt-BR" dirty="0"/>
          </a:p>
        </p:txBody>
      </p:sp>
      <p:cxnSp>
        <p:nvCxnSpPr>
          <p:cNvPr id="22" name="Conector de seta reta 21"/>
          <p:cNvCxnSpPr/>
          <p:nvPr/>
        </p:nvCxnSpPr>
        <p:spPr>
          <a:xfrm flipH="1" flipV="1">
            <a:off x="611560" y="1851670"/>
            <a:ext cx="15240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 flipV="1">
            <a:off x="763960" y="1707654"/>
            <a:ext cx="3231976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V="1">
            <a:off x="763960" y="2156470"/>
            <a:ext cx="6040288" cy="1639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/>
          <p:cNvSpPr txBox="1"/>
          <p:nvPr/>
        </p:nvSpPr>
        <p:spPr>
          <a:xfrm>
            <a:off x="107504" y="3471850"/>
            <a:ext cx="656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55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4" grpId="0" animBg="1"/>
      <p:bldP spid="17" grpId="0" animBg="1"/>
      <p:bldP spid="19" grpId="0" animBg="1"/>
      <p:bldP spid="20" grpId="0"/>
      <p:bldP spid="3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2347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/>
                </a:solidFill>
              </a:rPr>
              <a:t>Exercício PRÁTICO: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69954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alguns meses você irá se formar. Portanto, escreva no seu caderno: </a:t>
            </a:r>
            <a:r>
              <a:rPr lang="pt-BR" b="1" dirty="0" smtClean="0"/>
              <a:t>qual o seu OBJETIVO PRINCIPAL quando terminar a faculdade? Pretende fazer o quê?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0859" y="1606029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Quais decisões/ações precisará tomar </a:t>
            </a:r>
            <a:r>
              <a:rPr lang="pt-BR" b="1" dirty="0" smtClean="0"/>
              <a:t>AO LONGO </a:t>
            </a:r>
            <a:r>
              <a:rPr lang="pt-BR" dirty="0" smtClean="0"/>
              <a:t>dos próximos meses para que seu objetivo seja alcançado?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9512" y="2357467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Quais principais INCERTEZAS espera encontrar no caminho? Principais desafios...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9512" y="285978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Existe alguma outra possibilidade que você consideraria? Outra carreira?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79512" y="3354546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 o caminho PLANEJADO não der tão certo, existe alguma outra possibilidade que você consideraria? Outra carreira?  Outro rumo na vida?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79512" y="4085659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Veja que todas essas perguntas são </a:t>
            </a:r>
            <a:r>
              <a:rPr lang="pt-BR" b="1" dirty="0" smtClean="0">
                <a:solidFill>
                  <a:schemeClr val="accent1"/>
                </a:solidFill>
              </a:rPr>
              <a:t>REFLEXÕES</a:t>
            </a:r>
            <a:r>
              <a:rPr lang="pt-BR" b="1" dirty="0" smtClean="0"/>
              <a:t> que trazem informações básicas para suas tomadas de decisão. Ainda não conseguimos colocar isso num </a:t>
            </a:r>
            <a:r>
              <a:rPr lang="pt-BR" b="1" dirty="0" smtClean="0">
                <a:solidFill>
                  <a:schemeClr val="accent1"/>
                </a:solidFill>
              </a:rPr>
              <a:t>MODELO</a:t>
            </a:r>
            <a:r>
              <a:rPr lang="pt-BR" b="1" dirty="0" smtClean="0"/>
              <a:t>. Mas para uma decisão, digamos, mais racional, tal estruturação é essencial.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2150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627534"/>
            <a:ext cx="7772400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Vamos ver vídeo sobre FUNDOS IMOBILIÁRIOS...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923678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Um investidor que conseguiu a INDEPENDÊNCIA FINANCEIRA aplicando nesses ativos falando sobre seu processo de TOMADA DE DECISÃO.</a:t>
            </a:r>
          </a:p>
          <a:p>
            <a:endParaRPr lang="pt-BR" dirty="0"/>
          </a:p>
          <a:p>
            <a:r>
              <a:rPr lang="pt-BR" dirty="0" smtClean="0"/>
              <a:t>Será intuição? Será algum método lógico, baseado em algum modelo?</a:t>
            </a:r>
          </a:p>
          <a:p>
            <a:endParaRPr lang="pt-BR" dirty="0"/>
          </a:p>
          <a:p>
            <a:r>
              <a:rPr lang="pt-BR" dirty="0" smtClean="0"/>
              <a:t>Confira: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www.youtube.com/watch?v=5KkMoOd5NHM</a:t>
            </a:r>
            <a:endParaRPr lang="pt-BR" dirty="0" smtClean="0"/>
          </a:p>
          <a:p>
            <a:r>
              <a:rPr lang="pt-BR" i="1" dirty="0" smtClean="0"/>
              <a:t>Assistir apenas entre os minutos 15 e 26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3412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067694"/>
            <a:ext cx="7772400" cy="857250"/>
          </a:xfrm>
        </p:spPr>
        <p:txBody>
          <a:bodyPr/>
          <a:lstStyle/>
          <a:p>
            <a:pPr algn="ctr"/>
            <a:r>
              <a:rPr lang="pt-BR" dirty="0" smtClean="0"/>
              <a:t>DIAGRAMA DE INFLUÊNCIA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Diagrama de Influência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Maneira inicial de estruturar vários elementos de uma decisão, tais como:</a:t>
            </a:r>
          </a:p>
          <a:p>
            <a:pPr lvl="1"/>
            <a:r>
              <a:rPr lang="pt-BR" dirty="0" smtClean="0"/>
              <a:t>Decisão e Alternativas</a:t>
            </a:r>
          </a:p>
          <a:p>
            <a:pPr lvl="1"/>
            <a:r>
              <a:rPr lang="pt-BR" dirty="0" smtClean="0"/>
              <a:t>Eventos incertos e Resultados</a:t>
            </a:r>
          </a:p>
          <a:p>
            <a:pPr lvl="1"/>
            <a:r>
              <a:rPr lang="pt-BR" dirty="0" smtClean="0"/>
              <a:t>Consequências</a:t>
            </a:r>
          </a:p>
          <a:p>
            <a:pPr lvl="1"/>
            <a:endParaRPr lang="pt-BR" dirty="0"/>
          </a:p>
          <a:p>
            <a:r>
              <a:rPr lang="pt-BR" dirty="0" smtClean="0"/>
              <a:t>Vejamos alguns desses elementos num caso bastante simples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875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704717"/>
            <a:ext cx="8568952" cy="12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Considere um empresário decidindo se investe ou não num novo negócio.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1179156"/>
            <a:ext cx="8568952" cy="12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Com um único objetivo: </a:t>
            </a:r>
            <a:r>
              <a:rPr lang="pt-BR" sz="2400" b="1" dirty="0" smtClean="0">
                <a:solidFill>
                  <a:schemeClr val="accent1"/>
                </a:solidFill>
              </a:rPr>
              <a:t>GANHAR DINHEIRO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1611204"/>
            <a:ext cx="8568952" cy="12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Tal empresário já elaborou seu PLANO DE NEGÓCIOS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043252"/>
            <a:ext cx="8568952" cy="12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Porém, ele sabe: o empreendimento possui </a:t>
            </a:r>
            <a:r>
              <a:rPr lang="pt-BR" sz="2400" b="1" dirty="0" smtClean="0">
                <a:solidFill>
                  <a:schemeClr val="accent1"/>
                </a:solidFill>
              </a:rPr>
              <a:t>RISCO ELEVADÍSSIMO</a:t>
            </a:r>
            <a:endParaRPr lang="pt-BR" sz="2400" b="1" dirty="0">
              <a:solidFill>
                <a:schemeClr val="accent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2683345"/>
            <a:ext cx="8568952" cy="21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 questão principal se torna: </a:t>
            </a:r>
            <a:r>
              <a:rPr lang="pt-BR" sz="2400" b="1" i="1" dirty="0" smtClean="0"/>
              <a:t>será que vale a pena investir capital num negócio com alto potencial de retorno, mas muito arriscado?</a:t>
            </a:r>
            <a:endParaRPr lang="pt-BR" sz="2400" b="1" i="1" dirty="0">
              <a:solidFill>
                <a:schemeClr val="accent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51520" y="3577058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Vejamos a representação desse problema de decisão através de um </a:t>
            </a:r>
            <a:r>
              <a:rPr lang="pt-BR" sz="2400" b="1" dirty="0" smtClean="0">
                <a:solidFill>
                  <a:schemeClr val="accent1"/>
                </a:solidFill>
              </a:rPr>
              <a:t>DIAGRAMA DE INFLUÊNCIA</a:t>
            </a:r>
            <a:r>
              <a:rPr lang="pt-BR" sz="2400" dirty="0" smtClean="0"/>
              <a:t> – apenas um modelo básico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190222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4692526" y="1635646"/>
            <a:ext cx="187220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Ganhar dinheiro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>
            <a:off x="3851920" y="2067694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2195736" y="1635646"/>
            <a:ext cx="1440160" cy="8640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Investir ou não?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5628630" y="1237506"/>
            <a:ext cx="0" cy="364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Elipse 8"/>
          <p:cNvSpPr/>
          <p:nvPr/>
        </p:nvSpPr>
        <p:spPr>
          <a:xfrm>
            <a:off x="4499992" y="123478"/>
            <a:ext cx="2304256" cy="100811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Sucesso ou fracasso no empreendimento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293179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Note que a </a:t>
            </a:r>
            <a:r>
              <a:rPr lang="pt-BR" u="sng" dirty="0" smtClean="0"/>
              <a:t>consequência </a:t>
            </a:r>
            <a:r>
              <a:rPr lang="pt-BR" b="1" dirty="0" smtClean="0">
                <a:solidFill>
                  <a:schemeClr val="accent1"/>
                </a:solidFill>
              </a:rPr>
              <a:t>GANHAR DINHEIRO </a:t>
            </a:r>
            <a:r>
              <a:rPr lang="pt-BR" dirty="0" smtClean="0"/>
              <a:t>é precedida por: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23528" y="349856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1) De uma </a:t>
            </a:r>
            <a:r>
              <a:rPr lang="pt-BR" b="1" dirty="0" smtClean="0">
                <a:solidFill>
                  <a:schemeClr val="accent1"/>
                </a:solidFill>
              </a:rPr>
              <a:t>DECISÃO</a:t>
            </a:r>
            <a:r>
              <a:rPr lang="pt-BR" dirty="0" smtClean="0"/>
              <a:t>: investir ou não?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323528" y="4002618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  <a:r>
              <a:rPr lang="pt-BR" dirty="0" smtClean="0"/>
              <a:t>) Dos </a:t>
            </a:r>
            <a:r>
              <a:rPr lang="pt-BR" b="1" dirty="0" smtClean="0">
                <a:solidFill>
                  <a:schemeClr val="accent1"/>
                </a:solidFill>
              </a:rPr>
              <a:t>POSSÍVEIS EVENTOS</a:t>
            </a:r>
            <a:r>
              <a:rPr lang="pt-BR" dirty="0" smtClean="0"/>
              <a:t>: sucesso ou fracasso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648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/>
      <p:bldP spid="11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Porém...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Apesar de representar bem uma estrutura de decisão</a:t>
            </a:r>
          </a:p>
          <a:p>
            <a:r>
              <a:rPr lang="pt-BR" dirty="0" smtClean="0"/>
              <a:t>Diagramas de influência deixam escapar vários detalhes importantes</a:t>
            </a:r>
          </a:p>
          <a:p>
            <a:r>
              <a:rPr lang="pt-BR" dirty="0" smtClean="0"/>
              <a:t>Para suprir essa dificuldade, na próxima aula estudaremos as ÁRVORES DE DECISÃO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72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203598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/>
              <a:t>MAPEAMENTO DE RISCO EM EMPRESAS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24164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84976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3 Exemplos Iniciais de Tomadas de Decisão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085850"/>
            <a:ext cx="8219256" cy="30700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/>
              <a:t>ENVELOPES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Levar ou não guarda chuva em determinado dia</a:t>
            </a:r>
          </a:p>
          <a:p>
            <a:pPr>
              <a:lnSpc>
                <a:spcPct val="150000"/>
              </a:lnSpc>
            </a:pPr>
            <a:r>
              <a:rPr lang="pt-BR" sz="2800" b="1" dirty="0" smtClean="0"/>
              <a:t>Acreditar em Deus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859782"/>
            <a:ext cx="1977681" cy="199162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444208" y="300379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accent1"/>
                </a:solidFill>
              </a:rPr>
              <a:t>Boa decisão </a:t>
            </a:r>
          </a:p>
          <a:p>
            <a:pPr algn="ctr"/>
            <a:r>
              <a:rPr lang="pt-BR" sz="2400" i="1" dirty="0"/>
              <a:t>v</a:t>
            </a:r>
            <a:r>
              <a:rPr lang="pt-BR" sz="2400" i="1" dirty="0" smtClean="0"/>
              <a:t>ersus</a:t>
            </a:r>
          </a:p>
          <a:p>
            <a:pPr algn="ctr"/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</a:rPr>
              <a:t>Bom resultado</a:t>
            </a:r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5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em 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Grupos de 3 a 5 pessoas</a:t>
            </a:r>
          </a:p>
          <a:p>
            <a:r>
              <a:rPr lang="pt-BR" dirty="0" smtClean="0"/>
              <a:t>Entregar o trabalho IMPRESSO até 29/08</a:t>
            </a:r>
          </a:p>
          <a:p>
            <a:r>
              <a:rPr lang="pt-BR" dirty="0" smtClean="0"/>
              <a:t>Entre 3 e 5 páginas – sem contar a capa</a:t>
            </a:r>
          </a:p>
          <a:p>
            <a:r>
              <a:rPr lang="pt-BR" dirty="0" smtClean="0"/>
              <a:t>Letra ARIAL, espaçamento 1,5</a:t>
            </a:r>
          </a:p>
          <a:p>
            <a:r>
              <a:rPr lang="pt-BR" dirty="0" smtClean="0"/>
              <a:t>Título:</a:t>
            </a:r>
            <a:r>
              <a:rPr lang="pt-BR" b="1" dirty="0" smtClean="0"/>
              <a:t> O QUE SÃO RISCOS EMPRESARIAIS E COMO ADMINISTRÁ-LOS</a:t>
            </a:r>
          </a:p>
          <a:p>
            <a:r>
              <a:rPr lang="pt-BR" dirty="0" smtClean="0"/>
              <a:t>Os melhores trabalhos ganharão bônus na PROVA 1</a:t>
            </a:r>
          </a:p>
          <a:p>
            <a:r>
              <a:rPr lang="pt-BR" dirty="0" smtClean="0"/>
              <a:t>Ver links disponibilizados no Blog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452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323528" y="411510"/>
            <a:ext cx="84969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/>
              <a:t>Em nossa vida PESSOAL e PROFISSIONAL tomamos diversas decisões: </a:t>
            </a:r>
            <a:r>
              <a:rPr lang="pt-BR" sz="3200" dirty="0" smtClean="0">
                <a:solidFill>
                  <a:srgbClr val="FFFF00"/>
                </a:solidFill>
              </a:rPr>
              <a:t>SIMPLES e COMPLEXAS</a:t>
            </a:r>
            <a:endParaRPr lang="pt-BR" sz="3200" dirty="0">
              <a:solidFill>
                <a:srgbClr val="FFFF00"/>
              </a:solidFill>
            </a:endParaRPr>
          </a:p>
        </p:txBody>
      </p:sp>
      <p:cxnSp>
        <p:nvCxnSpPr>
          <p:cNvPr id="4" name="Conector de seta reta 3"/>
          <p:cNvCxnSpPr>
            <a:stCxn id="2" idx="2"/>
          </p:cNvCxnSpPr>
          <p:nvPr/>
        </p:nvCxnSpPr>
        <p:spPr>
          <a:xfrm flipH="1">
            <a:off x="2843808" y="1563638"/>
            <a:ext cx="172819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1871700" y="185167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Intuição</a:t>
            </a:r>
            <a:endParaRPr lang="pt-BR" sz="2400" b="1" dirty="0"/>
          </a:p>
        </p:txBody>
      </p:sp>
      <p:cxnSp>
        <p:nvCxnSpPr>
          <p:cNvPr id="6" name="Conector de seta reta 5"/>
          <p:cNvCxnSpPr>
            <a:stCxn id="2" idx="2"/>
          </p:cNvCxnSpPr>
          <p:nvPr/>
        </p:nvCxnSpPr>
        <p:spPr>
          <a:xfrm>
            <a:off x="4572000" y="1563638"/>
            <a:ext cx="158417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5580112" y="1688199"/>
            <a:ext cx="1944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Processo “lógico”</a:t>
            </a:r>
            <a:endParaRPr lang="pt-BR" sz="2400" b="1" dirty="0"/>
          </a:p>
        </p:txBody>
      </p:sp>
      <p:sp>
        <p:nvSpPr>
          <p:cNvPr id="12" name="Elipse 11"/>
          <p:cNvSpPr/>
          <p:nvPr/>
        </p:nvSpPr>
        <p:spPr>
          <a:xfrm>
            <a:off x="1475656" y="2859782"/>
            <a:ext cx="2088232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Muito importante no dia a dia</a:t>
            </a:r>
            <a:endParaRPr lang="pt-BR" sz="2400" dirty="0"/>
          </a:p>
        </p:txBody>
      </p:sp>
      <p:sp>
        <p:nvSpPr>
          <p:cNvPr id="13" name="Elipse 12"/>
          <p:cNvSpPr/>
          <p:nvPr/>
        </p:nvSpPr>
        <p:spPr>
          <a:xfrm>
            <a:off x="5148064" y="2859782"/>
            <a:ext cx="2088232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É onde vamos nos aprofundar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2274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5486"/>
            <a:ext cx="8132440" cy="857250"/>
          </a:xfrm>
        </p:spPr>
        <p:txBody>
          <a:bodyPr/>
          <a:lstStyle/>
          <a:p>
            <a:r>
              <a:rPr lang="pt-BR" dirty="0" smtClean="0"/>
              <a:t>Por que decisões são difíceis?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085850"/>
            <a:ext cx="8219256" cy="34290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Complexidade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Incerteza inerente à situação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Múltiplos objetivos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/>
              <a:t>Diferentes perspectivas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977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31590"/>
            <a:ext cx="5210799" cy="293179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79512" y="185167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1. Complexidade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4534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219256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Como decidir onde investir seu dinheiro?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611560" y="1419622"/>
            <a:ext cx="19442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Quais seus </a:t>
            </a:r>
            <a:r>
              <a:rPr lang="pt-BR" dirty="0"/>
              <a:t>O</a:t>
            </a:r>
            <a:r>
              <a:rPr lang="pt-BR" dirty="0" smtClean="0"/>
              <a:t>bjetivos Financeiros?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3419872" y="1413755"/>
            <a:ext cx="1944216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Qual seu perfil de investidor?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6222881" y="1419622"/>
            <a:ext cx="1944216" cy="12241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Quais investimentos domina?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611560" y="3147814"/>
            <a:ext cx="1944216" cy="122413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Quais os melhores ativos para cada objetivo?</a:t>
            </a:r>
            <a:endParaRPr lang="pt-BR" dirty="0"/>
          </a:p>
        </p:txBody>
      </p:sp>
      <p:sp>
        <p:nvSpPr>
          <p:cNvPr id="8" name="Retângulo de cantos arredondados 7"/>
          <p:cNvSpPr/>
          <p:nvPr/>
        </p:nvSpPr>
        <p:spPr>
          <a:xfrm>
            <a:off x="3419872" y="3141947"/>
            <a:ext cx="1944216" cy="122413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Como montar uma Carteira de Investimentos?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6222881" y="3147814"/>
            <a:ext cx="1944216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Como GERENCIAR sua carteira?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07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5167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2. Incerteza</a:t>
            </a:r>
            <a:endParaRPr lang="pt-BR" sz="28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203598"/>
            <a:ext cx="5589968" cy="276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Compro um imóvel ou financio?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41962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Dentre várias questões, uma incerteza que afetará o resultado de sua decisão será...</a:t>
            </a:r>
            <a:endParaRPr lang="pt-BR" sz="2000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1115616" y="2571750"/>
            <a:ext cx="417646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atin typeface="Cambria" panose="02040503050406030204" pitchFamily="18" charset="0"/>
              </a:rPr>
              <a:t>Como se comportará o preço dos imóveis no futuro?</a:t>
            </a:r>
            <a:endParaRPr lang="pt-BR" sz="3200" dirty="0">
              <a:latin typeface="Cambria" panose="020405030504060302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374043"/>
            <a:ext cx="28575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7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2517</TotalTime>
  <Words>903</Words>
  <Application>Microsoft Office PowerPoint</Application>
  <PresentationFormat>Apresentação na tela (16:9)</PresentationFormat>
  <Paragraphs>128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Capital Próprio</vt:lpstr>
      <vt:lpstr>Tomada de Decisões</vt:lpstr>
      <vt:lpstr>Instruções Iniciais</vt:lpstr>
      <vt:lpstr>3 Exemplos Iniciais de Tomadas de Decisão</vt:lpstr>
      <vt:lpstr>Apresentação do PowerPoint</vt:lpstr>
      <vt:lpstr>Por que decisões são difíceis?</vt:lpstr>
      <vt:lpstr>Apresentação do PowerPoint</vt:lpstr>
      <vt:lpstr>Como decidir onde investir seu dinheiro?</vt:lpstr>
      <vt:lpstr>Apresentação do PowerPoint</vt:lpstr>
      <vt:lpstr>Compro um imóvel ou financio?</vt:lpstr>
      <vt:lpstr>Apresentação do PowerPoint</vt:lpstr>
      <vt:lpstr>Recursos financeiros limitados...</vt:lpstr>
      <vt:lpstr>Apresentação do PowerPoint</vt:lpstr>
      <vt:lpstr>O que fazer com o décimo terceiro?</vt:lpstr>
      <vt:lpstr>OU SEJA...</vt:lpstr>
      <vt:lpstr>Apresentação do PowerPoint</vt:lpstr>
      <vt:lpstr>Vejamos o exemplo de um PLANO DE NEGÓCIOS</vt:lpstr>
      <vt:lpstr>Plano de Negócios</vt:lpstr>
      <vt:lpstr>Algumas reflexões...</vt:lpstr>
      <vt:lpstr>Algumas reflexões...</vt:lpstr>
      <vt:lpstr>O PROCESSO DE ANÁLISE DE DECISÃO</vt:lpstr>
      <vt:lpstr>Apresentação do PowerPoint</vt:lpstr>
      <vt:lpstr>Apresentação do PowerPoint</vt:lpstr>
      <vt:lpstr>Vamos ver vídeo sobre FUNDOS IMOBILIÁRIOS...</vt:lpstr>
      <vt:lpstr>DIAGRAMA DE INFLUÊNCIA</vt:lpstr>
      <vt:lpstr>Diagrama de Influência</vt:lpstr>
      <vt:lpstr>Apresentação do PowerPoint</vt:lpstr>
      <vt:lpstr>Apresentação do PowerPoint</vt:lpstr>
      <vt:lpstr>Porém...</vt:lpstr>
      <vt:lpstr>Apresentação do PowerPoint</vt:lpstr>
      <vt:lpstr>Trabalho em Grupo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Estatística I</dc:title>
  <dc:creator>Elisson</dc:creator>
  <cp:lastModifiedBy>vitorozaki</cp:lastModifiedBy>
  <cp:revision>37</cp:revision>
  <dcterms:created xsi:type="dcterms:W3CDTF">2018-07-17T20:29:21Z</dcterms:created>
  <dcterms:modified xsi:type="dcterms:W3CDTF">2019-08-19T12:28:14Z</dcterms:modified>
</cp:coreProperties>
</file>