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70" r:id="rId4"/>
    <p:sldId id="266" r:id="rId5"/>
    <p:sldId id="267" r:id="rId6"/>
    <p:sldId id="268" r:id="rId7"/>
    <p:sldId id="269"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1" d="100"/>
          <a:sy n="71" d="100"/>
        </p:scale>
        <p:origin x="-396"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Mastertitelformat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4509A250-FF31-4206-8172-F9D3106AACB1}" type="datetimeFigureOut">
              <a:rPr lang="en-US" dirty="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Mastertitelformat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Mastertitelformat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Mastertextformat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4/20/2018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4/20/2018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796027F-7875-4030-9381-8BD8C4F21935}" type="datetimeFigureOut">
              <a:rPr lang="en-US" dirty="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4/20/2018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4/20/2018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Date Placeholder 4"/>
          <p:cNvSpPr>
            <a:spLocks noGrp="1"/>
          </p:cNvSpPr>
          <p:nvPr>
            <p:ph type="dt" sz="half" idx="10"/>
          </p:nvPr>
        </p:nvSpPr>
        <p:spPr/>
        <p:txBody>
          <a:bodyPr/>
          <a:lstStyle/>
          <a:p>
            <a:fld id="{4509A250-FF31-4206-8172-F9D3106AACB1}" type="datetimeFigureOut">
              <a:rPr lang="en-US" dirty="0"/>
              <a:t>4/20/2018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Mastertitelformat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4509A250-FF31-4206-8172-F9D3106AACB1}" type="datetimeFigureOut">
              <a:rPr lang="en-US" dirty="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a:t>Mastertitelformat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4/20/2018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8d-bbBlg7A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on9l0KvR5h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doctorswithoutborders.org/our-work/how-we-wor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5.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402A3E8-76E8-4BB5-AC9C-3258203C117E}"/>
              </a:ext>
            </a:extLst>
          </p:cNvPr>
          <p:cNvSpPr>
            <a:spLocks noGrp="1"/>
          </p:cNvSpPr>
          <p:nvPr>
            <p:ph type="ctrTitle"/>
          </p:nvPr>
        </p:nvSpPr>
        <p:spPr>
          <a:xfrm>
            <a:off x="115410" y="1447800"/>
            <a:ext cx="11842811" cy="3329581"/>
          </a:xfrm>
        </p:spPr>
        <p:txBody>
          <a:bodyPr/>
          <a:lstStyle/>
          <a:p>
            <a:r>
              <a:rPr lang="de-DE" sz="6000" dirty="0"/>
              <a:t>Global Health </a:t>
            </a:r>
            <a:r>
              <a:rPr lang="de-DE" sz="6000" dirty="0" err="1"/>
              <a:t>Governance</a:t>
            </a:r>
            <a:r>
              <a:rPr lang="de-DE" sz="6000" dirty="0"/>
              <a:t> III</a:t>
            </a:r>
            <a:br>
              <a:rPr lang="de-DE" sz="6000" dirty="0"/>
            </a:br>
            <a:r>
              <a:rPr lang="de-DE" dirty="0"/>
              <a:t/>
            </a:r>
            <a:br>
              <a:rPr lang="de-DE" dirty="0"/>
            </a:br>
            <a:r>
              <a:rPr lang="de-DE" sz="3600" i="1" dirty="0" err="1">
                <a:solidFill>
                  <a:schemeClr val="accent3"/>
                </a:solidFill>
              </a:rPr>
              <a:t>Humanitarian</a:t>
            </a:r>
            <a:r>
              <a:rPr lang="de-DE" sz="3600" i="1" dirty="0"/>
              <a:t> and </a:t>
            </a:r>
            <a:r>
              <a:rPr lang="de-DE" sz="3600" i="1" dirty="0" err="1">
                <a:solidFill>
                  <a:schemeClr val="accent3"/>
                </a:solidFill>
              </a:rPr>
              <a:t>cosmopolitan</a:t>
            </a:r>
            <a:r>
              <a:rPr lang="de-DE" sz="3600" i="1" dirty="0"/>
              <a:t> </a:t>
            </a:r>
            <a:r>
              <a:rPr lang="de-DE" sz="3600" i="1" dirty="0" err="1"/>
              <a:t>elements</a:t>
            </a:r>
            <a:endParaRPr lang="de-DE" sz="3600" i="1" dirty="0"/>
          </a:p>
        </p:txBody>
      </p:sp>
    </p:spTree>
    <p:extLst>
      <p:ext uri="{BB962C8B-B14F-4D97-AF65-F5344CB8AC3E}">
        <p14:creationId xmlns:p14="http://schemas.microsoft.com/office/powerpoint/2010/main" val="2742760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8FDA77E-B1EC-407E-8D43-28D971A0640D}"/>
              </a:ext>
            </a:extLst>
          </p:cNvPr>
          <p:cNvSpPr>
            <a:spLocks noGrp="1"/>
          </p:cNvSpPr>
          <p:nvPr>
            <p:ph type="title"/>
          </p:nvPr>
        </p:nvSpPr>
        <p:spPr/>
        <p:txBody>
          <a:bodyPr/>
          <a:lstStyle/>
          <a:p>
            <a:r>
              <a:rPr lang="de-DE" sz="3200" dirty="0" err="1"/>
              <a:t>Social</a:t>
            </a:r>
            <a:r>
              <a:rPr lang="de-DE" sz="3200" dirty="0"/>
              <a:t> </a:t>
            </a:r>
            <a:r>
              <a:rPr lang="de-DE" sz="3200" dirty="0" err="1"/>
              <a:t>imaginaries</a:t>
            </a:r>
            <a:r>
              <a:rPr lang="de-DE" sz="3200" dirty="0"/>
              <a:t> and </a:t>
            </a:r>
            <a:r>
              <a:rPr lang="de-DE" sz="3200" dirty="0" err="1"/>
              <a:t>imagined</a:t>
            </a:r>
            <a:r>
              <a:rPr lang="de-DE" sz="3200" dirty="0"/>
              <a:t> </a:t>
            </a:r>
            <a:r>
              <a:rPr lang="de-DE" sz="3200" dirty="0" err="1"/>
              <a:t>communities</a:t>
            </a:r>
            <a:endParaRPr lang="de-DE" sz="3200" dirty="0"/>
          </a:p>
        </p:txBody>
      </p:sp>
      <p:sp>
        <p:nvSpPr>
          <p:cNvPr id="3" name="Inhaltsplatzhalter 2">
            <a:extLst>
              <a:ext uri="{FF2B5EF4-FFF2-40B4-BE49-F238E27FC236}">
                <a16:creationId xmlns:a16="http://schemas.microsoft.com/office/drawing/2014/main" xmlns="" id="{E6FF52F2-3FE1-4457-AE89-2E13A3DD96E3}"/>
              </a:ext>
            </a:extLst>
          </p:cNvPr>
          <p:cNvSpPr>
            <a:spLocks noGrp="1"/>
          </p:cNvSpPr>
          <p:nvPr>
            <p:ph idx="1"/>
          </p:nvPr>
        </p:nvSpPr>
        <p:spPr>
          <a:xfrm>
            <a:off x="748205" y="1438183"/>
            <a:ext cx="10899298" cy="4967099"/>
          </a:xfrm>
        </p:spPr>
        <p:txBody>
          <a:bodyPr>
            <a:normAutofit/>
          </a:bodyPr>
          <a:lstStyle/>
          <a:p>
            <a:pPr marL="0" indent="0">
              <a:buNone/>
            </a:pPr>
            <a:r>
              <a:rPr lang="de-DE" i="1" dirty="0"/>
              <a:t>How do </a:t>
            </a:r>
            <a:r>
              <a:rPr lang="de-DE" i="1" dirty="0" err="1"/>
              <a:t>we</a:t>
            </a:r>
            <a:r>
              <a:rPr lang="de-DE" i="1" dirty="0"/>
              <a:t> </a:t>
            </a:r>
            <a:r>
              <a:rPr lang="de-DE" i="1" dirty="0" err="1"/>
              <a:t>imagine</a:t>
            </a:r>
            <a:r>
              <a:rPr lang="de-DE" i="1" dirty="0"/>
              <a:t> </a:t>
            </a:r>
            <a:r>
              <a:rPr lang="de-DE" i="1" dirty="0" err="1"/>
              <a:t>ourselves</a:t>
            </a:r>
            <a:r>
              <a:rPr lang="de-DE" i="1" dirty="0"/>
              <a:t>? How </a:t>
            </a:r>
            <a:r>
              <a:rPr lang="de-DE" i="1" dirty="0" err="1"/>
              <a:t>does</a:t>
            </a:r>
            <a:r>
              <a:rPr lang="de-DE" i="1" dirty="0"/>
              <a:t> MSF </a:t>
            </a:r>
            <a:r>
              <a:rPr lang="de-DE" i="1" dirty="0" err="1"/>
              <a:t>imagine</a:t>
            </a:r>
            <a:r>
              <a:rPr lang="de-DE" i="1" dirty="0"/>
              <a:t> </a:t>
            </a:r>
            <a:r>
              <a:rPr lang="de-DE" i="1" dirty="0" err="1"/>
              <a:t>itself</a:t>
            </a:r>
            <a:r>
              <a:rPr lang="de-DE" i="1" dirty="0"/>
              <a:t> and </a:t>
            </a:r>
            <a:r>
              <a:rPr lang="de-DE" i="1" dirty="0" err="1"/>
              <a:t>its</a:t>
            </a:r>
            <a:r>
              <a:rPr lang="de-DE" i="1" dirty="0"/>
              <a:t> </a:t>
            </a:r>
            <a:r>
              <a:rPr lang="de-DE" i="1" dirty="0" err="1"/>
              <a:t>world</a:t>
            </a:r>
            <a:r>
              <a:rPr lang="de-DE" i="1" dirty="0"/>
              <a:t>?</a:t>
            </a:r>
          </a:p>
          <a:p>
            <a:pPr marL="0" indent="0">
              <a:buNone/>
            </a:pPr>
            <a:endParaRPr lang="de-DE" i="1" dirty="0"/>
          </a:p>
          <a:p>
            <a:pPr>
              <a:buFont typeface="Wingdings" panose="05000000000000000000" pitchFamily="2" charset="2"/>
              <a:buChar char="§"/>
            </a:pPr>
            <a:r>
              <a:rPr lang="de-DE" dirty="0" err="1"/>
              <a:t>Borderless</a:t>
            </a:r>
            <a:r>
              <a:rPr lang="de-DE" dirty="0"/>
              <a:t> </a:t>
            </a:r>
            <a:r>
              <a:rPr lang="de-DE" dirty="0" err="1"/>
              <a:t>world</a:t>
            </a:r>
            <a:endParaRPr lang="de-DE" dirty="0"/>
          </a:p>
          <a:p>
            <a:pPr>
              <a:buFont typeface="Wingdings" panose="05000000000000000000" pitchFamily="2" charset="2"/>
              <a:buChar char="§"/>
            </a:pPr>
            <a:r>
              <a:rPr lang="de-DE" dirty="0"/>
              <a:t>Right and </a:t>
            </a:r>
            <a:r>
              <a:rPr lang="de-DE" dirty="0" err="1"/>
              <a:t>duty</a:t>
            </a:r>
            <a:r>
              <a:rPr lang="de-DE" dirty="0"/>
              <a:t> </a:t>
            </a:r>
            <a:r>
              <a:rPr lang="de-DE" dirty="0" err="1"/>
              <a:t>to</a:t>
            </a:r>
            <a:r>
              <a:rPr lang="de-DE" dirty="0"/>
              <a:t> </a:t>
            </a:r>
            <a:r>
              <a:rPr lang="de-DE" dirty="0" err="1"/>
              <a:t>intervene</a:t>
            </a:r>
            <a:r>
              <a:rPr lang="de-DE" dirty="0"/>
              <a:t> </a:t>
            </a:r>
          </a:p>
          <a:p>
            <a:pPr>
              <a:buFont typeface="Wingdings" panose="05000000000000000000" pitchFamily="2" charset="2"/>
              <a:buChar char="§"/>
            </a:pPr>
            <a:r>
              <a:rPr lang="de-DE" dirty="0" err="1"/>
              <a:t>Defending</a:t>
            </a:r>
            <a:r>
              <a:rPr lang="de-DE" dirty="0"/>
              <a:t> universal </a:t>
            </a:r>
            <a:r>
              <a:rPr lang="de-DE" dirty="0" err="1"/>
              <a:t>right</a:t>
            </a:r>
            <a:r>
              <a:rPr lang="de-DE" dirty="0"/>
              <a:t> </a:t>
            </a:r>
            <a:r>
              <a:rPr lang="de-DE" dirty="0" err="1"/>
              <a:t>which</a:t>
            </a:r>
            <a:r>
              <a:rPr lang="de-DE" dirty="0"/>
              <a:t> </a:t>
            </a:r>
            <a:r>
              <a:rPr lang="de-DE" dirty="0" err="1"/>
              <a:t>know</a:t>
            </a:r>
            <a:r>
              <a:rPr lang="de-DE" dirty="0"/>
              <a:t> </a:t>
            </a:r>
            <a:r>
              <a:rPr lang="de-DE" dirty="0" err="1"/>
              <a:t>no</a:t>
            </a:r>
            <a:r>
              <a:rPr lang="de-DE" dirty="0"/>
              <a:t> </a:t>
            </a:r>
            <a:r>
              <a:rPr lang="de-DE" dirty="0" err="1"/>
              <a:t>borders</a:t>
            </a:r>
            <a:endParaRPr lang="de-DE" dirty="0"/>
          </a:p>
          <a:p>
            <a:pPr>
              <a:buFont typeface="Wingdings" panose="05000000000000000000" pitchFamily="2" charset="2"/>
              <a:buChar char="§"/>
            </a:pPr>
            <a:r>
              <a:rPr lang="de-DE" dirty="0"/>
              <a:t>Right </a:t>
            </a:r>
            <a:r>
              <a:rPr lang="de-DE" dirty="0" err="1"/>
              <a:t>to</a:t>
            </a:r>
            <a:r>
              <a:rPr lang="de-DE" dirty="0"/>
              <a:t> </a:t>
            </a:r>
            <a:r>
              <a:rPr lang="de-DE" dirty="0" err="1"/>
              <a:t>move</a:t>
            </a:r>
            <a:r>
              <a:rPr lang="de-DE" dirty="0"/>
              <a:t> </a:t>
            </a:r>
            <a:r>
              <a:rPr lang="de-DE" dirty="0" err="1"/>
              <a:t>through</a:t>
            </a:r>
            <a:r>
              <a:rPr lang="de-DE" dirty="0"/>
              <a:t> and </a:t>
            </a:r>
            <a:r>
              <a:rPr lang="de-DE" dirty="0" err="1"/>
              <a:t>across</a:t>
            </a:r>
            <a:r>
              <a:rPr lang="de-DE" dirty="0"/>
              <a:t> </a:t>
            </a:r>
            <a:r>
              <a:rPr lang="de-DE" dirty="0" err="1"/>
              <a:t>sovereign</a:t>
            </a:r>
            <a:r>
              <a:rPr lang="de-DE" dirty="0"/>
              <a:t> </a:t>
            </a:r>
            <a:r>
              <a:rPr lang="de-DE" dirty="0" err="1"/>
              <a:t>spaces</a:t>
            </a:r>
            <a:endParaRPr lang="de-DE" dirty="0"/>
          </a:p>
          <a:p>
            <a:pPr>
              <a:buFont typeface="Wingdings" panose="05000000000000000000" pitchFamily="2" charset="2"/>
              <a:buChar char="§"/>
            </a:pPr>
            <a:r>
              <a:rPr lang="de-DE" dirty="0"/>
              <a:t>A </a:t>
            </a:r>
            <a:r>
              <a:rPr lang="de-DE" dirty="0" err="1"/>
              <a:t>world</a:t>
            </a:r>
            <a:r>
              <a:rPr lang="de-DE" dirty="0"/>
              <a:t> </a:t>
            </a:r>
            <a:r>
              <a:rPr lang="de-DE" dirty="0" err="1"/>
              <a:t>of</a:t>
            </a:r>
            <a:r>
              <a:rPr lang="de-DE" dirty="0"/>
              <a:t> tragedies and </a:t>
            </a:r>
            <a:r>
              <a:rPr lang="de-DE" dirty="0" err="1"/>
              <a:t>injustices</a:t>
            </a:r>
            <a:r>
              <a:rPr lang="de-DE" dirty="0"/>
              <a:t> </a:t>
            </a:r>
          </a:p>
          <a:p>
            <a:pPr>
              <a:buFont typeface="Wingdings" panose="05000000000000000000" pitchFamily="2" charset="2"/>
              <a:buChar char="§"/>
            </a:pPr>
            <a:r>
              <a:rPr lang="de-DE" dirty="0"/>
              <a:t>MSF </a:t>
            </a:r>
            <a:r>
              <a:rPr lang="de-DE" dirty="0" err="1"/>
              <a:t>as</a:t>
            </a:r>
            <a:r>
              <a:rPr lang="de-DE" dirty="0"/>
              <a:t> a </a:t>
            </a:r>
            <a:r>
              <a:rPr lang="de-DE" dirty="0" err="1"/>
              <a:t>hero</a:t>
            </a:r>
            <a:r>
              <a:rPr lang="de-DE" dirty="0"/>
              <a:t> in </a:t>
            </a:r>
            <a:r>
              <a:rPr lang="de-DE" dirty="0" err="1"/>
              <a:t>this</a:t>
            </a:r>
            <a:r>
              <a:rPr lang="de-DE" dirty="0"/>
              <a:t> </a:t>
            </a:r>
            <a:r>
              <a:rPr lang="de-DE" dirty="0" err="1"/>
              <a:t>cruel</a:t>
            </a:r>
            <a:r>
              <a:rPr lang="de-DE" dirty="0"/>
              <a:t> </a:t>
            </a:r>
            <a:r>
              <a:rPr lang="de-DE" dirty="0" err="1"/>
              <a:t>world</a:t>
            </a:r>
            <a:r>
              <a:rPr lang="de-DE" dirty="0"/>
              <a:t> / </a:t>
            </a:r>
            <a:r>
              <a:rPr lang="de-DE" dirty="0" err="1"/>
              <a:t>saviour</a:t>
            </a:r>
            <a:r>
              <a:rPr lang="de-DE" dirty="0"/>
              <a:t> / </a:t>
            </a:r>
            <a:r>
              <a:rPr lang="de-DE" dirty="0" err="1"/>
              <a:t>champion</a:t>
            </a:r>
            <a:r>
              <a:rPr lang="de-DE" dirty="0"/>
              <a:t> </a:t>
            </a:r>
            <a:r>
              <a:rPr lang="de-DE" dirty="0" err="1"/>
              <a:t>of</a:t>
            </a:r>
            <a:r>
              <a:rPr lang="de-DE" dirty="0"/>
              <a:t> </a:t>
            </a:r>
            <a:r>
              <a:rPr lang="de-DE" dirty="0" err="1"/>
              <a:t>the</a:t>
            </a:r>
            <a:r>
              <a:rPr lang="de-DE" dirty="0"/>
              <a:t> </a:t>
            </a:r>
            <a:r>
              <a:rPr lang="de-DE" dirty="0" err="1"/>
              <a:t>voiceless</a:t>
            </a:r>
            <a:endParaRPr lang="de-DE" dirty="0"/>
          </a:p>
          <a:p>
            <a:pPr>
              <a:buFont typeface="Wingdings" panose="05000000000000000000" pitchFamily="2" charset="2"/>
              <a:buChar char="§"/>
            </a:pPr>
            <a:r>
              <a:rPr lang="de-DE" dirty="0" err="1"/>
              <a:t>Humanitarianism</a:t>
            </a:r>
            <a:r>
              <a:rPr lang="de-DE" dirty="0"/>
              <a:t> </a:t>
            </a:r>
            <a:r>
              <a:rPr lang="de-DE" dirty="0" err="1"/>
              <a:t>vs</a:t>
            </a:r>
            <a:r>
              <a:rPr lang="de-DE" dirty="0"/>
              <a:t> </a:t>
            </a:r>
            <a:r>
              <a:rPr lang="de-DE" dirty="0" err="1"/>
              <a:t>territorialism</a:t>
            </a:r>
            <a:endParaRPr lang="de-DE" dirty="0"/>
          </a:p>
          <a:p>
            <a:pPr>
              <a:buFont typeface="Wingdings" panose="05000000000000000000" pitchFamily="2" charset="2"/>
              <a:buChar char="§"/>
            </a:pPr>
            <a:r>
              <a:rPr lang="de-DE" dirty="0"/>
              <a:t>Video: </a:t>
            </a:r>
            <a:r>
              <a:rPr lang="de-DE" dirty="0">
                <a:hlinkClick r:id="rId2"/>
              </a:rPr>
              <a:t>Hold On!</a:t>
            </a:r>
            <a:endParaRPr lang="de-DE" dirty="0"/>
          </a:p>
          <a:p>
            <a:pPr marL="0" indent="0">
              <a:buNone/>
            </a:pPr>
            <a:endParaRPr lang="de-DE" dirty="0"/>
          </a:p>
          <a:p>
            <a:pPr>
              <a:buFont typeface="Wingdings" panose="05000000000000000000" pitchFamily="2" charset="2"/>
              <a:buChar char="§"/>
            </a:pPr>
            <a:endParaRPr lang="de-DE" dirty="0"/>
          </a:p>
          <a:p>
            <a:pPr marL="0" indent="0">
              <a:buNone/>
            </a:pPr>
            <a:endParaRPr lang="de-DE" dirty="0"/>
          </a:p>
          <a:p>
            <a:pPr>
              <a:buFont typeface="Arial" panose="020B0604020202020204" pitchFamily="34" charset="0"/>
              <a:buChar char="•"/>
            </a:pPr>
            <a:endParaRPr lang="de-DE" dirty="0"/>
          </a:p>
          <a:p>
            <a:pPr marL="0" indent="0">
              <a:buNone/>
            </a:pPr>
            <a:endParaRPr lang="de-DE" dirty="0"/>
          </a:p>
        </p:txBody>
      </p:sp>
    </p:spTree>
    <p:extLst>
      <p:ext uri="{BB962C8B-B14F-4D97-AF65-F5344CB8AC3E}">
        <p14:creationId xmlns:p14="http://schemas.microsoft.com/office/powerpoint/2010/main" val="36739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667574DE-25B7-4883-B29C-62FE5E328CAA}"/>
              </a:ext>
            </a:extLst>
          </p:cNvPr>
          <p:cNvSpPr>
            <a:spLocks noGrp="1"/>
          </p:cNvSpPr>
          <p:nvPr>
            <p:ph idx="1"/>
          </p:nvPr>
        </p:nvSpPr>
        <p:spPr>
          <a:xfrm>
            <a:off x="446364" y="605858"/>
            <a:ext cx="10118063" cy="4195481"/>
          </a:xfrm>
        </p:spPr>
        <p:txBody>
          <a:bodyPr/>
          <a:lstStyle/>
          <a:p>
            <a:pPr marL="0" indent="0">
              <a:buNone/>
            </a:pPr>
            <a:r>
              <a:rPr lang="de-DE" i="1" dirty="0" err="1"/>
              <a:t>Let‘s</a:t>
            </a:r>
            <a:r>
              <a:rPr lang="de-DE" i="1" dirty="0"/>
              <a:t> </a:t>
            </a:r>
            <a:r>
              <a:rPr lang="de-DE" i="1" dirty="0" err="1"/>
              <a:t>think</a:t>
            </a:r>
            <a:r>
              <a:rPr lang="de-DE" i="1" dirty="0"/>
              <a:t> </a:t>
            </a:r>
            <a:r>
              <a:rPr lang="de-DE" i="1" dirty="0" err="1"/>
              <a:t>about</a:t>
            </a:r>
            <a:r>
              <a:rPr lang="de-DE" i="1" dirty="0"/>
              <a:t> possible </a:t>
            </a:r>
            <a:r>
              <a:rPr lang="de-DE" i="1" dirty="0" err="1"/>
              <a:t>limitations</a:t>
            </a:r>
            <a:r>
              <a:rPr lang="de-DE" i="1" dirty="0"/>
              <a:t> </a:t>
            </a:r>
            <a:r>
              <a:rPr lang="de-DE" i="1" dirty="0" err="1"/>
              <a:t>of</a:t>
            </a:r>
            <a:r>
              <a:rPr lang="de-DE" i="1" dirty="0"/>
              <a:t> </a:t>
            </a:r>
            <a:r>
              <a:rPr lang="de-DE" i="1" dirty="0" err="1"/>
              <a:t>MSF‘s</a:t>
            </a:r>
            <a:r>
              <a:rPr lang="de-DE" i="1" dirty="0"/>
              <a:t> </a:t>
            </a:r>
            <a:r>
              <a:rPr lang="de-DE" i="1" dirty="0" err="1"/>
              <a:t>imagined</a:t>
            </a:r>
            <a:r>
              <a:rPr lang="de-DE" i="1" dirty="0"/>
              <a:t> </a:t>
            </a:r>
            <a:r>
              <a:rPr lang="de-DE" i="1" dirty="0" err="1"/>
              <a:t>community</a:t>
            </a:r>
            <a:r>
              <a:rPr lang="de-DE" i="1" dirty="0"/>
              <a:t>! </a:t>
            </a:r>
            <a:r>
              <a:rPr lang="de-DE" i="1" dirty="0" err="1"/>
              <a:t>Where</a:t>
            </a:r>
            <a:r>
              <a:rPr lang="de-DE" i="1" dirty="0"/>
              <a:t> and </a:t>
            </a:r>
            <a:r>
              <a:rPr lang="de-DE" i="1" dirty="0" err="1"/>
              <a:t>when</a:t>
            </a:r>
            <a:r>
              <a:rPr lang="de-DE" i="1" dirty="0"/>
              <a:t> </a:t>
            </a:r>
            <a:r>
              <a:rPr lang="de-DE" i="1" dirty="0" err="1"/>
              <a:t>may</a:t>
            </a:r>
            <a:r>
              <a:rPr lang="de-DE" i="1" dirty="0"/>
              <a:t> </a:t>
            </a:r>
            <a:r>
              <a:rPr lang="de-DE" i="1" dirty="0" err="1"/>
              <a:t>this</a:t>
            </a:r>
            <a:r>
              <a:rPr lang="de-DE" i="1" dirty="0"/>
              <a:t> </a:t>
            </a:r>
            <a:r>
              <a:rPr lang="de-DE" i="1" dirty="0" err="1"/>
              <a:t>imagination</a:t>
            </a:r>
            <a:r>
              <a:rPr lang="de-DE" i="1" dirty="0"/>
              <a:t> </a:t>
            </a:r>
            <a:r>
              <a:rPr lang="de-DE" i="1" dirty="0" err="1"/>
              <a:t>clash</a:t>
            </a:r>
            <a:r>
              <a:rPr lang="de-DE" i="1" dirty="0"/>
              <a:t> </a:t>
            </a:r>
            <a:r>
              <a:rPr lang="de-DE" i="1" dirty="0" err="1"/>
              <a:t>with</a:t>
            </a:r>
            <a:r>
              <a:rPr lang="de-DE" i="1" dirty="0"/>
              <a:t> </a:t>
            </a:r>
            <a:r>
              <a:rPr lang="de-DE" i="1" dirty="0" err="1"/>
              <a:t>the</a:t>
            </a:r>
            <a:r>
              <a:rPr lang="de-DE" i="1" dirty="0"/>
              <a:t> traditional </a:t>
            </a:r>
            <a:r>
              <a:rPr lang="de-DE" i="1" dirty="0" err="1"/>
              <a:t>understanding</a:t>
            </a:r>
            <a:r>
              <a:rPr lang="de-DE" i="1" dirty="0"/>
              <a:t> </a:t>
            </a:r>
            <a:r>
              <a:rPr lang="de-DE" i="1" dirty="0" err="1"/>
              <a:t>of</a:t>
            </a:r>
            <a:r>
              <a:rPr lang="de-DE" i="1" dirty="0"/>
              <a:t> </a:t>
            </a:r>
            <a:r>
              <a:rPr lang="de-DE" i="1" dirty="0" err="1"/>
              <a:t>politics</a:t>
            </a:r>
            <a:r>
              <a:rPr lang="de-DE" i="1" dirty="0"/>
              <a:t>?</a:t>
            </a:r>
            <a:endParaRPr lang="de-DE" dirty="0"/>
          </a:p>
          <a:p>
            <a:endParaRPr lang="de-DE" dirty="0"/>
          </a:p>
          <a:p>
            <a:r>
              <a:rPr lang="de-DE" dirty="0"/>
              <a:t>Case </a:t>
            </a:r>
            <a:r>
              <a:rPr lang="de-DE" dirty="0" err="1"/>
              <a:t>study</a:t>
            </a:r>
            <a:r>
              <a:rPr lang="de-DE" dirty="0"/>
              <a:t>: </a:t>
            </a:r>
            <a:r>
              <a:rPr lang="de-DE" dirty="0" err="1"/>
              <a:t>the</a:t>
            </a:r>
            <a:r>
              <a:rPr lang="de-DE" dirty="0"/>
              <a:t> Ebola </a:t>
            </a:r>
            <a:r>
              <a:rPr lang="de-DE" dirty="0" err="1"/>
              <a:t>outbreak</a:t>
            </a:r>
            <a:r>
              <a:rPr lang="de-DE" dirty="0"/>
              <a:t> in Western </a:t>
            </a:r>
            <a:r>
              <a:rPr lang="de-DE" dirty="0" err="1"/>
              <a:t>Africa</a:t>
            </a:r>
            <a:r>
              <a:rPr lang="de-DE" dirty="0"/>
              <a:t> in 2014</a:t>
            </a:r>
          </a:p>
          <a:p>
            <a:endParaRPr lang="de-DE" dirty="0"/>
          </a:p>
          <a:p>
            <a:pPr>
              <a:buFont typeface="Symbol" panose="05050102010706020507" pitchFamily="18" charset="2"/>
              <a:buChar char="-"/>
            </a:pPr>
            <a:endParaRPr lang="de-DE" dirty="0"/>
          </a:p>
          <a:p>
            <a:endParaRPr lang="de-DE" dirty="0"/>
          </a:p>
          <a:p>
            <a:endParaRPr lang="de-DE" dirty="0"/>
          </a:p>
        </p:txBody>
      </p:sp>
      <p:pic>
        <p:nvPicPr>
          <p:cNvPr id="4" name="Grafik 3">
            <a:extLst>
              <a:ext uri="{FF2B5EF4-FFF2-40B4-BE49-F238E27FC236}">
                <a16:creationId xmlns:a16="http://schemas.microsoft.com/office/drawing/2014/main" xmlns="" id="{E2520D99-8BB8-43BC-A571-0D10DD861BFB}"/>
              </a:ext>
            </a:extLst>
          </p:cNvPr>
          <p:cNvPicPr>
            <a:picLocks noChangeAspect="1"/>
          </p:cNvPicPr>
          <p:nvPr/>
        </p:nvPicPr>
        <p:blipFill>
          <a:blip r:embed="rId2"/>
          <a:stretch>
            <a:fillRect/>
          </a:stretch>
        </p:blipFill>
        <p:spPr>
          <a:xfrm>
            <a:off x="572257" y="2603029"/>
            <a:ext cx="8730229" cy="3322608"/>
          </a:xfrm>
          <a:prstGeom prst="rect">
            <a:avLst/>
          </a:prstGeom>
        </p:spPr>
      </p:pic>
    </p:spTree>
    <p:extLst>
      <p:ext uri="{BB962C8B-B14F-4D97-AF65-F5344CB8AC3E}">
        <p14:creationId xmlns:p14="http://schemas.microsoft.com/office/powerpoint/2010/main" val="301767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xmlns="" id="{DFB3CEA1-88D9-42FB-88ED-1E9807FE65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rafik 1">
            <a:extLst>
              <a:ext uri="{FF2B5EF4-FFF2-40B4-BE49-F238E27FC236}">
                <a16:creationId xmlns:a16="http://schemas.microsoft.com/office/drawing/2014/main" xmlns="" id="{E0077D47-7CC2-44EC-906C-F8A9CEAA56A1}"/>
              </a:ext>
            </a:extLst>
          </p:cNvPr>
          <p:cNvPicPr>
            <a:picLocks noChangeAspect="1"/>
          </p:cNvPicPr>
          <p:nvPr/>
        </p:nvPicPr>
        <p:blipFill>
          <a:blip r:embed="rId3"/>
          <a:stretch>
            <a:fillRect/>
          </a:stretch>
        </p:blipFill>
        <p:spPr>
          <a:xfrm>
            <a:off x="3656691" y="643467"/>
            <a:ext cx="4878617" cy="5571066"/>
          </a:xfrm>
          <a:prstGeom prst="rect">
            <a:avLst/>
          </a:prstGeom>
        </p:spPr>
      </p:pic>
      <p:sp>
        <p:nvSpPr>
          <p:cNvPr id="14" name="Rectangle 8">
            <a:extLst>
              <a:ext uri="{FF2B5EF4-FFF2-40B4-BE49-F238E27FC236}">
                <a16:creationId xmlns:a16="http://schemas.microsoft.com/office/drawing/2014/main" xmlns="" id="{9A6C928E-4252-4F33-8C34-E50A12A31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07465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85D5AA8-773B-469A-8802-9645A4DC9B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75AF42C-C556-454E-B2D3-2C917CB812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E89ED5F7-8269-4F20-B77F-70D4AA7A97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801794"/>
            <a:ext cx="873202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a:extLst>
              <a:ext uri="{FF2B5EF4-FFF2-40B4-BE49-F238E27FC236}">
                <a16:creationId xmlns:a16="http://schemas.microsoft.com/office/drawing/2014/main" xmlns="" id="{C1D12CC1-A845-4605-A4A1-F2AD9453005B}"/>
              </a:ext>
            </a:extLst>
          </p:cNvPr>
          <p:cNvSpPr txBox="1"/>
          <p:nvPr/>
        </p:nvSpPr>
        <p:spPr>
          <a:xfrm>
            <a:off x="1162049" y="1362075"/>
            <a:ext cx="8017461" cy="3139321"/>
          </a:xfrm>
          <a:prstGeom prst="rect">
            <a:avLst/>
          </a:prstGeom>
          <a:noFill/>
        </p:spPr>
        <p:txBody>
          <a:bodyPr wrap="square" rtlCol="0">
            <a:spAutoFit/>
          </a:bodyPr>
          <a:lstStyle/>
          <a:p>
            <a:r>
              <a:rPr lang="de-DE" dirty="0" err="1">
                <a:solidFill>
                  <a:schemeClr val="bg1"/>
                </a:solidFill>
              </a:rPr>
              <a:t>Let‘s</a:t>
            </a:r>
            <a:r>
              <a:rPr lang="de-DE" dirty="0">
                <a:solidFill>
                  <a:schemeClr val="bg1"/>
                </a:solidFill>
              </a:rPr>
              <a:t> </a:t>
            </a:r>
            <a:r>
              <a:rPr lang="de-DE" dirty="0" err="1">
                <a:solidFill>
                  <a:schemeClr val="bg1"/>
                </a:solidFill>
              </a:rPr>
              <a:t>project</a:t>
            </a:r>
            <a:r>
              <a:rPr lang="de-DE" dirty="0">
                <a:solidFill>
                  <a:schemeClr val="bg1"/>
                </a:solidFill>
              </a:rPr>
              <a:t> </a:t>
            </a:r>
            <a:r>
              <a:rPr lang="de-DE" dirty="0" err="1">
                <a:solidFill>
                  <a:schemeClr val="bg1"/>
                </a:solidFill>
              </a:rPr>
              <a:t>ourselves</a:t>
            </a:r>
            <a:r>
              <a:rPr lang="de-DE" dirty="0">
                <a:solidFill>
                  <a:schemeClr val="bg1"/>
                </a:solidFill>
              </a:rPr>
              <a:t> </a:t>
            </a:r>
            <a:r>
              <a:rPr lang="de-DE" dirty="0" err="1">
                <a:solidFill>
                  <a:schemeClr val="bg1"/>
                </a:solidFill>
              </a:rPr>
              <a:t>into</a:t>
            </a:r>
            <a:r>
              <a:rPr lang="de-DE" dirty="0">
                <a:solidFill>
                  <a:schemeClr val="bg1"/>
                </a:solidFill>
              </a:rPr>
              <a:t> </a:t>
            </a:r>
            <a:r>
              <a:rPr lang="de-DE" dirty="0" err="1">
                <a:solidFill>
                  <a:schemeClr val="bg1"/>
                </a:solidFill>
              </a:rPr>
              <a:t>the</a:t>
            </a:r>
            <a:r>
              <a:rPr lang="de-DE" dirty="0">
                <a:solidFill>
                  <a:schemeClr val="bg1"/>
                </a:solidFill>
              </a:rPr>
              <a:t> </a:t>
            </a:r>
            <a:r>
              <a:rPr lang="de-DE" dirty="0" err="1">
                <a:solidFill>
                  <a:schemeClr val="bg1"/>
                </a:solidFill>
              </a:rPr>
              <a:t>situation</a:t>
            </a:r>
            <a:r>
              <a:rPr lang="de-DE" dirty="0">
                <a:solidFill>
                  <a:schemeClr val="bg1"/>
                </a:solidFill>
              </a:rPr>
              <a:t> </a:t>
            </a:r>
            <a:r>
              <a:rPr lang="de-DE" dirty="0" err="1">
                <a:solidFill>
                  <a:schemeClr val="bg1"/>
                </a:solidFill>
              </a:rPr>
              <a:t>of</a:t>
            </a:r>
            <a:r>
              <a:rPr lang="de-DE" dirty="0">
                <a:solidFill>
                  <a:schemeClr val="bg1"/>
                </a:solidFill>
              </a:rPr>
              <a:t> </a:t>
            </a:r>
            <a:r>
              <a:rPr lang="de-DE" dirty="0" err="1">
                <a:solidFill>
                  <a:schemeClr val="bg1"/>
                </a:solidFill>
              </a:rPr>
              <a:t>other</a:t>
            </a:r>
            <a:r>
              <a:rPr lang="de-DE" dirty="0">
                <a:solidFill>
                  <a:schemeClr val="bg1"/>
                </a:solidFill>
              </a:rPr>
              <a:t> </a:t>
            </a:r>
            <a:r>
              <a:rPr lang="de-DE" dirty="0" err="1">
                <a:solidFill>
                  <a:schemeClr val="bg1"/>
                </a:solidFill>
              </a:rPr>
              <a:t>actors</a:t>
            </a:r>
            <a:r>
              <a:rPr lang="de-DE" dirty="0">
                <a:solidFill>
                  <a:schemeClr val="bg1"/>
                </a:solidFill>
              </a:rPr>
              <a:t>! </a:t>
            </a:r>
            <a:r>
              <a:rPr lang="de-DE" dirty="0" err="1">
                <a:solidFill>
                  <a:schemeClr val="bg1"/>
                </a:solidFill>
              </a:rPr>
              <a:t>Describe</a:t>
            </a:r>
            <a:r>
              <a:rPr lang="de-DE" dirty="0">
                <a:solidFill>
                  <a:schemeClr val="bg1"/>
                </a:solidFill>
              </a:rPr>
              <a:t> </a:t>
            </a:r>
            <a:r>
              <a:rPr lang="de-DE" dirty="0" err="1">
                <a:solidFill>
                  <a:schemeClr val="bg1"/>
                </a:solidFill>
              </a:rPr>
              <a:t>the</a:t>
            </a:r>
            <a:r>
              <a:rPr lang="de-DE" dirty="0">
                <a:solidFill>
                  <a:schemeClr val="bg1"/>
                </a:solidFill>
              </a:rPr>
              <a:t> </a:t>
            </a:r>
            <a:r>
              <a:rPr lang="de-DE" dirty="0" err="1">
                <a:solidFill>
                  <a:schemeClr val="bg1"/>
                </a:solidFill>
              </a:rPr>
              <a:t>roles</a:t>
            </a:r>
            <a:r>
              <a:rPr lang="de-DE" dirty="0">
                <a:solidFill>
                  <a:schemeClr val="bg1"/>
                </a:solidFill>
              </a:rPr>
              <a:t>, </a:t>
            </a:r>
            <a:r>
              <a:rPr lang="de-DE" dirty="0" err="1">
                <a:solidFill>
                  <a:schemeClr val="bg1"/>
                </a:solidFill>
              </a:rPr>
              <a:t>positions</a:t>
            </a:r>
            <a:r>
              <a:rPr lang="de-DE" dirty="0">
                <a:solidFill>
                  <a:schemeClr val="bg1"/>
                </a:solidFill>
              </a:rPr>
              <a:t> and </a:t>
            </a:r>
            <a:r>
              <a:rPr lang="de-DE" dirty="0" err="1">
                <a:solidFill>
                  <a:schemeClr val="bg1"/>
                </a:solidFill>
              </a:rPr>
              <a:t>activities</a:t>
            </a:r>
            <a:r>
              <a:rPr lang="de-DE" dirty="0">
                <a:solidFill>
                  <a:schemeClr val="bg1"/>
                </a:solidFill>
              </a:rPr>
              <a:t> </a:t>
            </a:r>
            <a:r>
              <a:rPr lang="de-DE" dirty="0" err="1">
                <a:solidFill>
                  <a:schemeClr val="bg1"/>
                </a:solidFill>
              </a:rPr>
              <a:t>of</a:t>
            </a:r>
            <a:r>
              <a:rPr lang="de-DE" dirty="0">
                <a:solidFill>
                  <a:schemeClr val="bg1"/>
                </a:solidFill>
              </a:rPr>
              <a:t> </a:t>
            </a:r>
            <a:r>
              <a:rPr lang="de-DE" dirty="0" err="1">
                <a:solidFill>
                  <a:schemeClr val="bg1"/>
                </a:solidFill>
              </a:rPr>
              <a:t>the</a:t>
            </a:r>
            <a:r>
              <a:rPr lang="de-DE" dirty="0">
                <a:solidFill>
                  <a:schemeClr val="bg1"/>
                </a:solidFill>
              </a:rPr>
              <a:t> </a:t>
            </a:r>
            <a:r>
              <a:rPr lang="de-DE" dirty="0" err="1">
                <a:solidFill>
                  <a:schemeClr val="bg1"/>
                </a:solidFill>
              </a:rPr>
              <a:t>following</a:t>
            </a:r>
            <a:r>
              <a:rPr lang="de-DE" dirty="0">
                <a:solidFill>
                  <a:schemeClr val="bg1"/>
                </a:solidFill>
              </a:rPr>
              <a:t> </a:t>
            </a:r>
            <a:r>
              <a:rPr lang="de-DE" dirty="0" err="1">
                <a:solidFill>
                  <a:schemeClr val="bg1"/>
                </a:solidFill>
              </a:rPr>
              <a:t>actors</a:t>
            </a:r>
            <a:r>
              <a:rPr lang="de-DE" dirty="0">
                <a:solidFill>
                  <a:schemeClr val="bg1"/>
                </a:solidFill>
              </a:rPr>
              <a:t>:</a:t>
            </a:r>
          </a:p>
          <a:p>
            <a:endParaRPr lang="de-DE" dirty="0">
              <a:solidFill>
                <a:schemeClr val="bg1"/>
              </a:solidFill>
            </a:endParaRPr>
          </a:p>
          <a:p>
            <a:endParaRPr lang="de-DE" dirty="0">
              <a:solidFill>
                <a:schemeClr val="bg1"/>
              </a:solidFill>
            </a:endParaRPr>
          </a:p>
          <a:p>
            <a:pPr marL="285750" indent="-285750">
              <a:buFont typeface="Arial" panose="020B0604020202020204" pitchFamily="34" charset="0"/>
              <a:buChar char="•"/>
            </a:pPr>
            <a:r>
              <a:rPr lang="de-DE" dirty="0">
                <a:solidFill>
                  <a:schemeClr val="bg1"/>
                </a:solidFill>
              </a:rPr>
              <a:t>The </a:t>
            </a:r>
            <a:r>
              <a:rPr lang="de-DE" dirty="0" err="1">
                <a:solidFill>
                  <a:schemeClr val="bg1"/>
                </a:solidFill>
              </a:rPr>
              <a:t>government</a:t>
            </a:r>
            <a:r>
              <a:rPr lang="de-DE" dirty="0">
                <a:solidFill>
                  <a:schemeClr val="bg1"/>
                </a:solidFill>
              </a:rPr>
              <a:t> </a:t>
            </a:r>
            <a:r>
              <a:rPr lang="de-DE" dirty="0" err="1">
                <a:solidFill>
                  <a:schemeClr val="bg1"/>
                </a:solidFill>
              </a:rPr>
              <a:t>of</a:t>
            </a:r>
            <a:r>
              <a:rPr lang="de-DE" dirty="0">
                <a:solidFill>
                  <a:schemeClr val="bg1"/>
                </a:solidFill>
              </a:rPr>
              <a:t> Liberia (</a:t>
            </a:r>
            <a:r>
              <a:rPr lang="de-DE" dirty="0" err="1">
                <a:solidFill>
                  <a:schemeClr val="bg1"/>
                </a:solidFill>
              </a:rPr>
              <a:t>or</a:t>
            </a:r>
            <a:r>
              <a:rPr lang="de-DE" dirty="0">
                <a:solidFill>
                  <a:schemeClr val="bg1"/>
                </a:solidFill>
              </a:rPr>
              <a:t> Sierra Leone </a:t>
            </a:r>
            <a:r>
              <a:rPr lang="de-DE" dirty="0" err="1">
                <a:solidFill>
                  <a:schemeClr val="bg1"/>
                </a:solidFill>
              </a:rPr>
              <a:t>or</a:t>
            </a:r>
            <a:r>
              <a:rPr lang="de-DE" dirty="0">
                <a:solidFill>
                  <a:schemeClr val="bg1"/>
                </a:solidFill>
              </a:rPr>
              <a:t> Guinea) </a:t>
            </a:r>
            <a:r>
              <a:rPr lang="de-DE" dirty="0" err="1">
                <a:solidFill>
                  <a:schemeClr val="bg1"/>
                </a:solidFill>
              </a:rPr>
              <a:t>including</a:t>
            </a:r>
            <a:r>
              <a:rPr lang="de-DE" dirty="0">
                <a:solidFill>
                  <a:schemeClr val="bg1"/>
                </a:solidFill>
              </a:rPr>
              <a:t> </a:t>
            </a:r>
            <a:r>
              <a:rPr lang="de-DE" dirty="0" err="1">
                <a:solidFill>
                  <a:schemeClr val="bg1"/>
                </a:solidFill>
              </a:rPr>
              <a:t>the</a:t>
            </a:r>
            <a:r>
              <a:rPr lang="de-DE" dirty="0">
                <a:solidFill>
                  <a:schemeClr val="bg1"/>
                </a:solidFill>
              </a:rPr>
              <a:t> Ministry </a:t>
            </a:r>
            <a:r>
              <a:rPr lang="de-DE" dirty="0" err="1">
                <a:solidFill>
                  <a:schemeClr val="bg1"/>
                </a:solidFill>
              </a:rPr>
              <a:t>of</a:t>
            </a:r>
            <a:r>
              <a:rPr lang="de-DE" dirty="0">
                <a:solidFill>
                  <a:schemeClr val="bg1"/>
                </a:solidFill>
              </a:rPr>
              <a:t> Health</a:t>
            </a:r>
          </a:p>
          <a:p>
            <a:endParaRPr lang="de-DE" dirty="0">
              <a:solidFill>
                <a:schemeClr val="bg1"/>
              </a:solidFill>
            </a:endParaRPr>
          </a:p>
          <a:p>
            <a:pPr marL="285750" indent="-285750">
              <a:buFont typeface="Arial" panose="020B0604020202020204" pitchFamily="34" charset="0"/>
              <a:buChar char="•"/>
            </a:pPr>
            <a:r>
              <a:rPr lang="de-DE" dirty="0" err="1">
                <a:solidFill>
                  <a:schemeClr val="bg1"/>
                </a:solidFill>
              </a:rPr>
              <a:t>Local</a:t>
            </a:r>
            <a:r>
              <a:rPr lang="de-DE" dirty="0">
                <a:solidFill>
                  <a:schemeClr val="bg1"/>
                </a:solidFill>
              </a:rPr>
              <a:t> </a:t>
            </a:r>
            <a:r>
              <a:rPr lang="de-DE" dirty="0" err="1">
                <a:solidFill>
                  <a:schemeClr val="bg1"/>
                </a:solidFill>
              </a:rPr>
              <a:t>people</a:t>
            </a:r>
            <a:r>
              <a:rPr lang="de-DE" dirty="0">
                <a:solidFill>
                  <a:schemeClr val="bg1"/>
                </a:solidFill>
              </a:rPr>
              <a:t>/</a:t>
            </a:r>
            <a:r>
              <a:rPr lang="de-DE" dirty="0" err="1">
                <a:solidFill>
                  <a:schemeClr val="bg1"/>
                </a:solidFill>
              </a:rPr>
              <a:t>communities</a:t>
            </a:r>
            <a:r>
              <a:rPr lang="de-DE" dirty="0">
                <a:solidFill>
                  <a:schemeClr val="bg1"/>
                </a:solidFill>
              </a:rPr>
              <a:t> in </a:t>
            </a:r>
            <a:r>
              <a:rPr lang="de-DE" dirty="0" err="1">
                <a:solidFill>
                  <a:schemeClr val="bg1"/>
                </a:solidFill>
              </a:rPr>
              <a:t>these</a:t>
            </a:r>
            <a:r>
              <a:rPr lang="de-DE" dirty="0">
                <a:solidFill>
                  <a:schemeClr val="bg1"/>
                </a:solidFill>
              </a:rPr>
              <a:t> African countries</a:t>
            </a:r>
          </a:p>
          <a:p>
            <a:pPr marL="285750" indent="-285750">
              <a:buFont typeface="Arial" panose="020B0604020202020204" pitchFamily="34" charset="0"/>
              <a:buChar char="•"/>
            </a:pPr>
            <a:endParaRPr lang="de-DE" dirty="0">
              <a:solidFill>
                <a:schemeClr val="bg1"/>
              </a:solidFill>
            </a:endParaRPr>
          </a:p>
          <a:p>
            <a:pPr marL="285750" indent="-285750">
              <a:buFont typeface="Arial" panose="020B0604020202020204" pitchFamily="34" charset="0"/>
              <a:buChar char="•"/>
            </a:pPr>
            <a:r>
              <a:rPr lang="de-DE" dirty="0">
                <a:solidFill>
                  <a:schemeClr val="bg1"/>
                </a:solidFill>
              </a:rPr>
              <a:t>International </a:t>
            </a:r>
            <a:r>
              <a:rPr lang="de-DE" dirty="0" err="1">
                <a:solidFill>
                  <a:schemeClr val="bg1"/>
                </a:solidFill>
              </a:rPr>
              <a:t>health</a:t>
            </a:r>
            <a:r>
              <a:rPr lang="de-DE" dirty="0">
                <a:solidFill>
                  <a:schemeClr val="bg1"/>
                </a:solidFill>
              </a:rPr>
              <a:t> </a:t>
            </a:r>
            <a:r>
              <a:rPr lang="de-DE" dirty="0" err="1">
                <a:solidFill>
                  <a:schemeClr val="bg1"/>
                </a:solidFill>
              </a:rPr>
              <a:t>diplomacy</a:t>
            </a:r>
            <a:r>
              <a:rPr lang="de-DE" dirty="0">
                <a:solidFill>
                  <a:schemeClr val="bg1"/>
                </a:solidFill>
              </a:rPr>
              <a:t> </a:t>
            </a:r>
            <a:r>
              <a:rPr lang="de-DE" dirty="0" err="1">
                <a:solidFill>
                  <a:schemeClr val="bg1"/>
                </a:solidFill>
              </a:rPr>
              <a:t>represented</a:t>
            </a:r>
            <a:r>
              <a:rPr lang="de-DE" dirty="0">
                <a:solidFill>
                  <a:schemeClr val="bg1"/>
                </a:solidFill>
              </a:rPr>
              <a:t> </a:t>
            </a:r>
            <a:r>
              <a:rPr lang="de-DE" dirty="0" err="1">
                <a:solidFill>
                  <a:schemeClr val="bg1"/>
                </a:solidFill>
              </a:rPr>
              <a:t>by</a:t>
            </a:r>
            <a:r>
              <a:rPr lang="de-DE" dirty="0">
                <a:solidFill>
                  <a:schemeClr val="bg1"/>
                </a:solidFill>
              </a:rPr>
              <a:t> </a:t>
            </a:r>
            <a:r>
              <a:rPr lang="de-DE" dirty="0" err="1">
                <a:solidFill>
                  <a:schemeClr val="bg1"/>
                </a:solidFill>
              </a:rPr>
              <a:t>the</a:t>
            </a:r>
            <a:r>
              <a:rPr lang="de-DE" dirty="0">
                <a:solidFill>
                  <a:schemeClr val="bg1"/>
                </a:solidFill>
              </a:rPr>
              <a:t> WHO and </a:t>
            </a:r>
            <a:r>
              <a:rPr lang="de-DE" dirty="0" err="1">
                <a:solidFill>
                  <a:schemeClr val="bg1"/>
                </a:solidFill>
              </a:rPr>
              <a:t>member</a:t>
            </a:r>
            <a:r>
              <a:rPr lang="de-DE" dirty="0">
                <a:solidFill>
                  <a:schemeClr val="bg1"/>
                </a:solidFill>
              </a:rPr>
              <a:t> </a:t>
            </a:r>
            <a:r>
              <a:rPr lang="de-DE" dirty="0" err="1">
                <a:solidFill>
                  <a:schemeClr val="bg1"/>
                </a:solidFill>
              </a:rPr>
              <a:t>states</a:t>
            </a:r>
            <a:r>
              <a:rPr lang="de-DE" dirty="0">
                <a:solidFill>
                  <a:schemeClr val="bg1"/>
                </a:solidFill>
              </a:rPr>
              <a:t> </a:t>
            </a:r>
            <a:r>
              <a:rPr lang="de-DE" dirty="0" err="1">
                <a:solidFill>
                  <a:schemeClr val="bg1"/>
                </a:solidFill>
              </a:rPr>
              <a:t>from</a:t>
            </a:r>
            <a:r>
              <a:rPr lang="de-DE" dirty="0">
                <a:solidFill>
                  <a:schemeClr val="bg1"/>
                </a:solidFill>
              </a:rPr>
              <a:t> Europe and North </a:t>
            </a:r>
            <a:r>
              <a:rPr lang="de-DE" dirty="0" err="1">
                <a:solidFill>
                  <a:schemeClr val="bg1"/>
                </a:solidFill>
              </a:rPr>
              <a:t>America</a:t>
            </a:r>
            <a:r>
              <a:rPr lang="de-DE" dirty="0">
                <a:solidFill>
                  <a:schemeClr val="bg1"/>
                </a:solidFill>
              </a:rPr>
              <a:t> </a:t>
            </a:r>
          </a:p>
        </p:txBody>
      </p:sp>
    </p:spTree>
    <p:extLst>
      <p:ext uri="{BB962C8B-B14F-4D97-AF65-F5344CB8AC3E}">
        <p14:creationId xmlns:p14="http://schemas.microsoft.com/office/powerpoint/2010/main" val="3880779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7AC0CA5-3BBC-43A1-AB37-015F74FBA28E}"/>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xmlns="" id="{F9B4A600-E01F-4464-A052-2EBF46D3D5DD}"/>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1716250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74CA943-6A31-4A7D-BECC-EAA6BB78BC28}"/>
              </a:ext>
            </a:extLst>
          </p:cNvPr>
          <p:cNvSpPr>
            <a:spLocks noGrp="1"/>
          </p:cNvSpPr>
          <p:nvPr>
            <p:ph type="title"/>
          </p:nvPr>
        </p:nvSpPr>
        <p:spPr>
          <a:xfrm>
            <a:off x="470942" y="408330"/>
            <a:ext cx="10211279" cy="1400530"/>
          </a:xfrm>
        </p:spPr>
        <p:txBody>
          <a:bodyPr/>
          <a:lstStyle/>
          <a:p>
            <a:r>
              <a:rPr lang="de-DE" sz="3600" dirty="0" err="1"/>
              <a:t>Cosmopolitanism</a:t>
            </a:r>
            <a:r>
              <a:rPr lang="de-DE" sz="3600" dirty="0"/>
              <a:t> </a:t>
            </a:r>
            <a:r>
              <a:rPr lang="de-DE" sz="3600" dirty="0" err="1"/>
              <a:t>confronting</a:t>
            </a:r>
            <a:r>
              <a:rPr lang="de-DE" sz="3600" dirty="0"/>
              <a:t> </a:t>
            </a:r>
            <a:r>
              <a:rPr lang="de-DE" sz="3600" dirty="0" err="1"/>
              <a:t>realpolitik</a:t>
            </a:r>
            <a:endParaRPr lang="de-DE" sz="3600" dirty="0"/>
          </a:p>
        </p:txBody>
      </p:sp>
      <p:sp>
        <p:nvSpPr>
          <p:cNvPr id="3" name="Inhaltsplatzhalter 2">
            <a:extLst>
              <a:ext uri="{FF2B5EF4-FFF2-40B4-BE49-F238E27FC236}">
                <a16:creationId xmlns:a16="http://schemas.microsoft.com/office/drawing/2014/main" xmlns="" id="{FFE5F2D3-61BD-4418-9670-C51BC50E782C}"/>
              </a:ext>
            </a:extLst>
          </p:cNvPr>
          <p:cNvSpPr>
            <a:spLocks noGrp="1"/>
          </p:cNvSpPr>
          <p:nvPr>
            <p:ph idx="1"/>
          </p:nvPr>
        </p:nvSpPr>
        <p:spPr>
          <a:xfrm>
            <a:off x="579529" y="1671179"/>
            <a:ext cx="11494102" cy="5111361"/>
          </a:xfrm>
        </p:spPr>
        <p:txBody>
          <a:bodyPr>
            <a:normAutofit/>
          </a:bodyPr>
          <a:lstStyle/>
          <a:p>
            <a:r>
              <a:rPr lang="de-DE" dirty="0" err="1"/>
              <a:t>MSF‘s</a:t>
            </a:r>
            <a:r>
              <a:rPr lang="de-DE" dirty="0"/>
              <a:t> </a:t>
            </a:r>
            <a:r>
              <a:rPr lang="de-DE" dirty="0" err="1"/>
              <a:t>cosmopolitanism</a:t>
            </a:r>
            <a:r>
              <a:rPr lang="de-DE" dirty="0"/>
              <a:t> (</a:t>
            </a:r>
            <a:r>
              <a:rPr lang="de-DE" dirty="0" err="1"/>
              <a:t>or</a:t>
            </a:r>
            <a:r>
              <a:rPr lang="de-DE" dirty="0"/>
              <a:t>: </a:t>
            </a:r>
            <a:r>
              <a:rPr lang="de-DE" dirty="0" err="1"/>
              <a:t>humanitarianism</a:t>
            </a:r>
            <a:r>
              <a:rPr lang="de-DE" dirty="0"/>
              <a:t>) </a:t>
            </a:r>
            <a:r>
              <a:rPr lang="de-DE" dirty="0" err="1"/>
              <a:t>responds</a:t>
            </a:r>
            <a:r>
              <a:rPr lang="de-DE" dirty="0"/>
              <a:t> </a:t>
            </a:r>
            <a:r>
              <a:rPr lang="de-DE" dirty="0" err="1"/>
              <a:t>to</a:t>
            </a:r>
            <a:r>
              <a:rPr lang="de-DE" dirty="0"/>
              <a:t> immediate </a:t>
            </a:r>
            <a:r>
              <a:rPr lang="de-DE" dirty="0" err="1"/>
              <a:t>needs</a:t>
            </a:r>
            <a:endParaRPr lang="de-DE" dirty="0"/>
          </a:p>
          <a:p>
            <a:r>
              <a:rPr lang="de-DE" dirty="0"/>
              <a:t>Focus on </a:t>
            </a:r>
            <a:r>
              <a:rPr lang="de-DE" dirty="0" err="1"/>
              <a:t>survival</a:t>
            </a:r>
            <a:r>
              <a:rPr lang="de-DE" dirty="0"/>
              <a:t> and </a:t>
            </a:r>
            <a:r>
              <a:rPr lang="de-DE" dirty="0" err="1"/>
              <a:t>emergency</a:t>
            </a:r>
            <a:endParaRPr lang="de-DE" dirty="0"/>
          </a:p>
          <a:p>
            <a:r>
              <a:rPr lang="de-DE" dirty="0" err="1"/>
              <a:t>few</a:t>
            </a:r>
            <a:r>
              <a:rPr lang="de-DE" dirty="0"/>
              <a:t> </a:t>
            </a:r>
            <a:r>
              <a:rPr lang="de-DE" dirty="0" err="1"/>
              <a:t>long</a:t>
            </a:r>
            <a:r>
              <a:rPr lang="de-DE" dirty="0"/>
              <a:t>-term </a:t>
            </a:r>
            <a:r>
              <a:rPr lang="de-DE" dirty="0" err="1"/>
              <a:t>actions</a:t>
            </a:r>
            <a:r>
              <a:rPr lang="de-DE" dirty="0"/>
              <a:t>, </a:t>
            </a:r>
            <a:r>
              <a:rPr lang="de-DE" dirty="0" err="1"/>
              <a:t>successes</a:t>
            </a:r>
            <a:r>
              <a:rPr lang="de-DE" dirty="0"/>
              <a:t> and </a:t>
            </a:r>
            <a:r>
              <a:rPr lang="de-DE" dirty="0" err="1"/>
              <a:t>results</a:t>
            </a:r>
            <a:endParaRPr lang="de-DE" dirty="0"/>
          </a:p>
          <a:p>
            <a:r>
              <a:rPr lang="de-DE" dirty="0" err="1"/>
              <a:t>Cosmopolitanism</a:t>
            </a:r>
            <a:r>
              <a:rPr lang="de-DE" dirty="0"/>
              <a:t>, social </a:t>
            </a:r>
            <a:r>
              <a:rPr lang="de-DE" dirty="0" err="1"/>
              <a:t>justice</a:t>
            </a:r>
            <a:r>
              <a:rPr lang="de-DE" dirty="0"/>
              <a:t> </a:t>
            </a:r>
            <a:r>
              <a:rPr lang="de-DE" dirty="0" err="1"/>
              <a:t>is</a:t>
            </a:r>
            <a:r>
              <a:rPr lang="de-DE" dirty="0"/>
              <a:t> </a:t>
            </a:r>
            <a:r>
              <a:rPr lang="de-DE" dirty="0" err="1"/>
              <a:t>solely</a:t>
            </a:r>
            <a:r>
              <a:rPr lang="de-DE" dirty="0"/>
              <a:t> </a:t>
            </a:r>
            <a:r>
              <a:rPr lang="de-DE" dirty="0" err="1"/>
              <a:t>focused</a:t>
            </a:r>
            <a:r>
              <a:rPr lang="de-DE" dirty="0"/>
              <a:t> on </a:t>
            </a:r>
            <a:r>
              <a:rPr lang="de-DE" dirty="0" err="1"/>
              <a:t>medical</a:t>
            </a:r>
            <a:r>
              <a:rPr lang="de-DE" dirty="0"/>
              <a:t> care</a:t>
            </a:r>
          </a:p>
          <a:p>
            <a:r>
              <a:rPr lang="de-DE" dirty="0" err="1"/>
              <a:t>No</a:t>
            </a:r>
            <a:r>
              <a:rPr lang="de-DE" dirty="0"/>
              <a:t> </a:t>
            </a:r>
            <a:r>
              <a:rPr lang="de-DE" dirty="0" err="1"/>
              <a:t>grand</a:t>
            </a:r>
            <a:r>
              <a:rPr lang="de-DE" dirty="0"/>
              <a:t> </a:t>
            </a:r>
            <a:r>
              <a:rPr lang="de-DE" dirty="0" err="1"/>
              <a:t>solutions</a:t>
            </a:r>
            <a:r>
              <a:rPr lang="de-DE" dirty="0"/>
              <a:t>, </a:t>
            </a:r>
            <a:r>
              <a:rPr lang="de-DE" dirty="0" err="1"/>
              <a:t>no</a:t>
            </a:r>
            <a:r>
              <a:rPr lang="de-DE" dirty="0"/>
              <a:t> </a:t>
            </a:r>
            <a:r>
              <a:rPr lang="de-DE" dirty="0" err="1"/>
              <a:t>revolutionary</a:t>
            </a:r>
            <a:r>
              <a:rPr lang="de-DE" dirty="0"/>
              <a:t> </a:t>
            </a:r>
            <a:r>
              <a:rPr lang="de-DE" dirty="0" err="1"/>
              <a:t>steps</a:t>
            </a:r>
            <a:r>
              <a:rPr lang="de-DE" dirty="0"/>
              <a:t>, </a:t>
            </a:r>
            <a:r>
              <a:rPr lang="de-DE" dirty="0" err="1"/>
              <a:t>no</a:t>
            </a:r>
            <a:r>
              <a:rPr lang="de-DE" dirty="0"/>
              <a:t> </a:t>
            </a:r>
            <a:r>
              <a:rPr lang="de-DE" dirty="0" err="1"/>
              <a:t>silver</a:t>
            </a:r>
            <a:r>
              <a:rPr lang="de-DE" dirty="0"/>
              <a:t> </a:t>
            </a:r>
            <a:r>
              <a:rPr lang="de-DE" dirty="0" err="1"/>
              <a:t>bullet</a:t>
            </a:r>
            <a:r>
              <a:rPr lang="de-DE" dirty="0"/>
              <a:t> </a:t>
            </a:r>
            <a:r>
              <a:rPr lang="de-DE" dirty="0" err="1"/>
              <a:t>to</a:t>
            </a:r>
            <a:r>
              <a:rPr lang="de-DE" dirty="0"/>
              <a:t> </a:t>
            </a:r>
            <a:r>
              <a:rPr lang="de-DE" dirty="0" err="1"/>
              <a:t>the</a:t>
            </a:r>
            <a:r>
              <a:rPr lang="de-DE" dirty="0"/>
              <a:t> </a:t>
            </a:r>
            <a:r>
              <a:rPr lang="de-DE" dirty="0" err="1"/>
              <a:t>world`s</a:t>
            </a:r>
            <a:r>
              <a:rPr lang="de-DE" dirty="0"/>
              <a:t> </a:t>
            </a:r>
            <a:r>
              <a:rPr lang="de-DE" dirty="0" err="1"/>
              <a:t>existing</a:t>
            </a:r>
            <a:r>
              <a:rPr lang="de-DE" dirty="0"/>
              <a:t> </a:t>
            </a:r>
            <a:r>
              <a:rPr lang="de-DE" dirty="0" err="1"/>
              <a:t>scourges</a:t>
            </a:r>
            <a:endParaRPr lang="de-DE" dirty="0"/>
          </a:p>
          <a:p>
            <a:r>
              <a:rPr lang="de-DE" dirty="0" err="1"/>
              <a:t>Only</a:t>
            </a:r>
            <a:r>
              <a:rPr lang="de-DE" dirty="0"/>
              <a:t> </a:t>
            </a:r>
            <a:r>
              <a:rPr lang="de-DE" dirty="0" err="1"/>
              <a:t>one</a:t>
            </a:r>
            <a:r>
              <a:rPr lang="de-DE" dirty="0"/>
              <a:t> </a:t>
            </a:r>
            <a:r>
              <a:rPr lang="de-DE" dirty="0" err="1"/>
              <a:t>objective</a:t>
            </a:r>
            <a:r>
              <a:rPr lang="de-DE" dirty="0"/>
              <a:t>: </a:t>
            </a:r>
            <a:r>
              <a:rPr lang="de-DE" dirty="0" err="1"/>
              <a:t>saving</a:t>
            </a:r>
            <a:r>
              <a:rPr lang="de-DE" dirty="0"/>
              <a:t> </a:t>
            </a:r>
            <a:r>
              <a:rPr lang="de-DE" dirty="0" err="1"/>
              <a:t>patients</a:t>
            </a:r>
            <a:r>
              <a:rPr lang="de-DE" dirty="0"/>
              <a:t> </a:t>
            </a:r>
            <a:r>
              <a:rPr lang="de-DE" dirty="0" err="1"/>
              <a:t>from</a:t>
            </a:r>
            <a:r>
              <a:rPr lang="de-DE" dirty="0"/>
              <a:t> </a:t>
            </a:r>
            <a:r>
              <a:rPr lang="de-DE" dirty="0" err="1"/>
              <a:t>death</a:t>
            </a:r>
            <a:endParaRPr lang="de-DE" dirty="0"/>
          </a:p>
          <a:p>
            <a:endParaRPr lang="de-DE" dirty="0"/>
          </a:p>
          <a:p>
            <a:r>
              <a:rPr lang="de-DE" dirty="0" err="1"/>
              <a:t>MSF‘s</a:t>
            </a:r>
            <a:r>
              <a:rPr lang="de-DE" dirty="0"/>
              <a:t> </a:t>
            </a:r>
            <a:r>
              <a:rPr lang="de-DE" dirty="0" err="1"/>
              <a:t>cosmopolitanism</a:t>
            </a:r>
            <a:r>
              <a:rPr lang="de-DE" dirty="0"/>
              <a:t> </a:t>
            </a:r>
            <a:r>
              <a:rPr lang="de-DE" dirty="0" err="1"/>
              <a:t>is</a:t>
            </a:r>
            <a:r>
              <a:rPr lang="de-DE" dirty="0"/>
              <a:t> </a:t>
            </a:r>
            <a:r>
              <a:rPr lang="de-DE" dirty="0" err="1"/>
              <a:t>transitory</a:t>
            </a:r>
            <a:r>
              <a:rPr lang="de-DE" dirty="0"/>
              <a:t>, </a:t>
            </a:r>
            <a:r>
              <a:rPr lang="de-DE" dirty="0" err="1"/>
              <a:t>temporary</a:t>
            </a:r>
            <a:r>
              <a:rPr lang="de-DE" dirty="0"/>
              <a:t>, </a:t>
            </a:r>
            <a:r>
              <a:rPr lang="de-DE" dirty="0" err="1"/>
              <a:t>short-lived</a:t>
            </a:r>
            <a:r>
              <a:rPr lang="de-DE" dirty="0"/>
              <a:t>, </a:t>
            </a:r>
            <a:r>
              <a:rPr lang="de-DE" dirty="0" err="1"/>
              <a:t>fleeting</a:t>
            </a:r>
            <a:r>
              <a:rPr lang="de-DE" dirty="0"/>
              <a:t>, </a:t>
            </a:r>
            <a:r>
              <a:rPr lang="de-DE" dirty="0" err="1"/>
              <a:t>momentary</a:t>
            </a:r>
            <a:endParaRPr lang="de-DE" dirty="0"/>
          </a:p>
          <a:p>
            <a:endParaRPr lang="de-DE" dirty="0"/>
          </a:p>
        </p:txBody>
      </p:sp>
    </p:spTree>
    <p:extLst>
      <p:ext uri="{BB962C8B-B14F-4D97-AF65-F5344CB8AC3E}">
        <p14:creationId xmlns:p14="http://schemas.microsoft.com/office/powerpoint/2010/main" val="121659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54F3DA66-6CBB-49B3-B3AD-94087AD46699}"/>
              </a:ext>
            </a:extLst>
          </p:cNvPr>
          <p:cNvSpPr>
            <a:spLocks noGrp="1"/>
          </p:cNvSpPr>
          <p:nvPr>
            <p:ph idx="1"/>
          </p:nvPr>
        </p:nvSpPr>
        <p:spPr>
          <a:xfrm>
            <a:off x="366465" y="1227295"/>
            <a:ext cx="10961442" cy="4195481"/>
          </a:xfrm>
        </p:spPr>
        <p:txBody>
          <a:bodyPr/>
          <a:lstStyle/>
          <a:p>
            <a:pPr marL="0" indent="0">
              <a:buNone/>
            </a:pPr>
            <a:r>
              <a:rPr lang="en-GB" dirty="0"/>
              <a:t>Debate: How far does MSF’s cosmopolitanism go?</a:t>
            </a:r>
          </a:p>
          <a:p>
            <a:pPr marL="0" indent="0">
              <a:buNone/>
            </a:pPr>
            <a:r>
              <a:rPr lang="en-GB" dirty="0"/>
              <a:t> </a:t>
            </a:r>
          </a:p>
          <a:p>
            <a:pPr>
              <a:buFont typeface="Symbol" panose="05050102010706020507" pitchFamily="18" charset="2"/>
              <a:buChar char="-"/>
            </a:pPr>
            <a:r>
              <a:rPr lang="en-GB" dirty="0"/>
              <a:t>Do MSF’s doctors and health personnel really care about poverty, injustice or Africa after their (medical) job is done?</a:t>
            </a:r>
          </a:p>
          <a:p>
            <a:pPr>
              <a:buFont typeface="Symbol" panose="05050102010706020507" pitchFamily="18" charset="2"/>
              <a:buChar char="-"/>
            </a:pPr>
            <a:r>
              <a:rPr lang="en-GB" dirty="0"/>
              <a:t>What about the value of MSF’s work when the organisation moves on to new hot spots of emergency and crisis, leaving behind broken health systems, incompetent politicians and dysfunctional political and social systems?</a:t>
            </a:r>
          </a:p>
          <a:p>
            <a:pPr>
              <a:buFont typeface="Symbol" panose="05050102010706020507" pitchFamily="18" charset="2"/>
              <a:buChar char="-"/>
            </a:pPr>
            <a:r>
              <a:rPr lang="en-GB" dirty="0"/>
              <a:t>Would you engage with MSF as a volunteer?</a:t>
            </a:r>
          </a:p>
          <a:p>
            <a:pPr>
              <a:buFont typeface="Symbol" panose="05050102010706020507" pitchFamily="18" charset="2"/>
              <a:buChar char="-"/>
            </a:pPr>
            <a:endParaRPr lang="de-DE" dirty="0"/>
          </a:p>
        </p:txBody>
      </p:sp>
    </p:spTree>
    <p:extLst>
      <p:ext uri="{BB962C8B-B14F-4D97-AF65-F5344CB8AC3E}">
        <p14:creationId xmlns:p14="http://schemas.microsoft.com/office/powerpoint/2010/main" val="39807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48033828-62DE-4196-9D07-B05F88AF05A0}"/>
              </a:ext>
            </a:extLst>
          </p:cNvPr>
          <p:cNvSpPr>
            <a:spLocks noGrp="1"/>
          </p:cNvSpPr>
          <p:nvPr>
            <p:ph idx="1"/>
          </p:nvPr>
        </p:nvSpPr>
        <p:spPr>
          <a:xfrm>
            <a:off x="1103312" y="2052919"/>
            <a:ext cx="10282726" cy="848544"/>
          </a:xfrm>
        </p:spPr>
        <p:txBody>
          <a:bodyPr>
            <a:normAutofit/>
          </a:bodyPr>
          <a:lstStyle/>
          <a:p>
            <a:pPr marL="0" indent="0">
              <a:buNone/>
            </a:pPr>
            <a:r>
              <a:rPr lang="de-DE" sz="3200" dirty="0" err="1">
                <a:latin typeface="Times New Roman" panose="02020603050405020304" pitchFamily="18" charset="0"/>
                <a:cs typeface="Times New Roman" panose="02020603050405020304" pitchFamily="18" charset="0"/>
              </a:rPr>
              <a:t>Which</a:t>
            </a:r>
            <a:r>
              <a:rPr lang="de-DE" sz="3200" dirty="0">
                <a:latin typeface="Times New Roman" panose="02020603050405020304" pitchFamily="18" charset="0"/>
                <a:cs typeface="Times New Roman" panose="02020603050405020304" pitchFamily="18" charset="0"/>
              </a:rPr>
              <a:t> was </a:t>
            </a:r>
            <a:r>
              <a:rPr lang="de-DE" sz="3200" dirty="0" err="1">
                <a:latin typeface="Times New Roman" panose="02020603050405020304" pitchFamily="18" charset="0"/>
                <a:cs typeface="Times New Roman" panose="02020603050405020304" pitchFamily="18" charset="0"/>
              </a:rPr>
              <a:t>the</a:t>
            </a:r>
            <a:r>
              <a:rPr lang="de-DE" sz="3200" dirty="0">
                <a:latin typeface="Times New Roman" panose="02020603050405020304" pitchFamily="18" charset="0"/>
                <a:cs typeface="Times New Roman" panose="02020603050405020304" pitchFamily="18" charset="0"/>
              </a:rPr>
              <a:t> </a:t>
            </a:r>
            <a:r>
              <a:rPr lang="de-DE" sz="3200" dirty="0" err="1">
                <a:latin typeface="Times New Roman" panose="02020603050405020304" pitchFamily="18" charset="0"/>
                <a:cs typeface="Times New Roman" panose="02020603050405020304" pitchFamily="18" charset="0"/>
              </a:rPr>
              <a:t>most</a:t>
            </a:r>
            <a:r>
              <a:rPr lang="de-DE" sz="3200" dirty="0">
                <a:latin typeface="Times New Roman" panose="02020603050405020304" pitchFamily="18" charset="0"/>
                <a:cs typeface="Times New Roman" panose="02020603050405020304" pitchFamily="18" charset="0"/>
              </a:rPr>
              <a:t> </a:t>
            </a:r>
            <a:r>
              <a:rPr lang="de-DE" sz="3200" dirty="0" err="1">
                <a:latin typeface="Times New Roman" panose="02020603050405020304" pitchFamily="18" charset="0"/>
                <a:cs typeface="Times New Roman" panose="02020603050405020304" pitchFamily="18" charset="0"/>
              </a:rPr>
              <a:t>important</a:t>
            </a:r>
            <a:r>
              <a:rPr lang="de-DE" sz="3200" dirty="0">
                <a:latin typeface="Times New Roman" panose="02020603050405020304" pitchFamily="18" charset="0"/>
                <a:cs typeface="Times New Roman" panose="02020603050405020304" pitchFamily="18" charset="0"/>
              </a:rPr>
              <a:t> </a:t>
            </a:r>
            <a:r>
              <a:rPr lang="de-DE" sz="3200" dirty="0" err="1">
                <a:latin typeface="Times New Roman" panose="02020603050405020304" pitchFamily="18" charset="0"/>
                <a:cs typeface="Times New Roman" panose="02020603050405020304" pitchFamily="18" charset="0"/>
              </a:rPr>
              <a:t>lesson</a:t>
            </a:r>
            <a:r>
              <a:rPr lang="de-DE" sz="3200" dirty="0">
                <a:latin typeface="Times New Roman" panose="02020603050405020304" pitchFamily="18" charset="0"/>
                <a:cs typeface="Times New Roman" panose="02020603050405020304" pitchFamily="18" charset="0"/>
              </a:rPr>
              <a:t> </a:t>
            </a:r>
            <a:r>
              <a:rPr lang="de-DE" sz="3200" dirty="0" err="1">
                <a:latin typeface="Times New Roman" panose="02020603050405020304" pitchFamily="18" charset="0"/>
                <a:cs typeface="Times New Roman" panose="02020603050405020304" pitchFamily="18" charset="0"/>
              </a:rPr>
              <a:t>you</a:t>
            </a:r>
            <a:r>
              <a:rPr lang="de-DE" sz="3200" dirty="0">
                <a:latin typeface="Times New Roman" panose="02020603050405020304" pitchFamily="18" charset="0"/>
                <a:cs typeface="Times New Roman" panose="02020603050405020304" pitchFamily="18" charset="0"/>
              </a:rPr>
              <a:t> </a:t>
            </a:r>
            <a:r>
              <a:rPr lang="de-DE" sz="3200" dirty="0" err="1">
                <a:latin typeface="Times New Roman" panose="02020603050405020304" pitchFamily="18" charset="0"/>
                <a:cs typeface="Times New Roman" panose="02020603050405020304" pitchFamily="18" charset="0"/>
              </a:rPr>
              <a:t>learned</a:t>
            </a:r>
            <a:r>
              <a:rPr lang="de-DE" sz="3200" dirty="0">
                <a:latin typeface="Times New Roman" panose="02020603050405020304" pitchFamily="18" charset="0"/>
                <a:cs typeface="Times New Roman" panose="02020603050405020304" pitchFamily="18" charset="0"/>
              </a:rPr>
              <a:t> last </a:t>
            </a:r>
            <a:r>
              <a:rPr lang="de-DE" sz="3200" dirty="0" err="1">
                <a:latin typeface="Times New Roman" panose="02020603050405020304" pitchFamily="18" charset="0"/>
                <a:cs typeface="Times New Roman" panose="02020603050405020304" pitchFamily="18" charset="0"/>
              </a:rPr>
              <a:t>week</a:t>
            </a:r>
            <a:r>
              <a:rPr lang="de-DE"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12423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ABE34E78-88A7-42CB-B4FB-EC18F89E5BDC}"/>
              </a:ext>
            </a:extLst>
          </p:cNvPr>
          <p:cNvPicPr>
            <a:picLocks noChangeAspect="1"/>
          </p:cNvPicPr>
          <p:nvPr/>
        </p:nvPicPr>
        <p:blipFill>
          <a:blip r:embed="rId2"/>
          <a:stretch>
            <a:fillRect/>
          </a:stretch>
        </p:blipFill>
        <p:spPr>
          <a:xfrm>
            <a:off x="188303" y="1047750"/>
            <a:ext cx="3181350" cy="4762500"/>
          </a:xfrm>
          <a:prstGeom prst="rect">
            <a:avLst/>
          </a:prstGeom>
        </p:spPr>
      </p:pic>
      <p:sp>
        <p:nvSpPr>
          <p:cNvPr id="6" name="Textfeld 5">
            <a:extLst>
              <a:ext uri="{FF2B5EF4-FFF2-40B4-BE49-F238E27FC236}">
                <a16:creationId xmlns:a16="http://schemas.microsoft.com/office/drawing/2014/main" xmlns="" id="{FDC8421B-5107-440D-B44B-445217238031}"/>
              </a:ext>
            </a:extLst>
          </p:cNvPr>
          <p:cNvSpPr txBox="1"/>
          <p:nvPr/>
        </p:nvSpPr>
        <p:spPr>
          <a:xfrm>
            <a:off x="3519433" y="1084385"/>
            <a:ext cx="7930376" cy="5324535"/>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Henry Dunant, 1828 (Geneva) – 1910 (Heiden)</a:t>
            </a: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r>
              <a:rPr lang="de-DE" sz="2000" dirty="0">
                <a:solidFill>
                  <a:schemeClr val="accent3"/>
                </a:solidFill>
                <a:latin typeface="Times New Roman" panose="02020603050405020304" pitchFamily="18" charset="0"/>
                <a:cs typeface="Times New Roman" panose="02020603050405020304" pitchFamily="18" charset="0"/>
              </a:rPr>
              <a:t>24 June 1859</a:t>
            </a:r>
            <a:r>
              <a:rPr lang="de-DE" sz="2000" dirty="0">
                <a:latin typeface="Times New Roman" panose="02020603050405020304" pitchFamily="18" charset="0"/>
                <a:cs typeface="Times New Roman" panose="02020603050405020304" pitchFamily="18" charset="0"/>
              </a:rPr>
              <a:t>, Castiglione della </a:t>
            </a:r>
            <a:r>
              <a:rPr lang="de-DE" sz="2000" dirty="0" err="1">
                <a:latin typeface="Times New Roman" panose="02020603050405020304" pitchFamily="18" charset="0"/>
                <a:cs typeface="Times New Roman" panose="02020603050405020304" pitchFamily="18" charset="0"/>
              </a:rPr>
              <a:t>Pieve</a:t>
            </a:r>
            <a:r>
              <a:rPr lang="de-DE" sz="2000" dirty="0">
                <a:latin typeface="Times New Roman" panose="02020603050405020304" pitchFamily="18" charset="0"/>
                <a:cs typeface="Times New Roman" panose="02020603050405020304" pitchFamily="18" charset="0"/>
              </a:rPr>
              <a:t>, Battle </a:t>
            </a:r>
            <a:r>
              <a:rPr lang="de-DE" sz="2000" dirty="0" err="1">
                <a:latin typeface="Times New Roman" panose="02020603050405020304" pitchFamily="18" charset="0"/>
                <a:cs typeface="Times New Roman" panose="02020603050405020304" pitchFamily="18" charset="0"/>
              </a:rPr>
              <a:t>of</a:t>
            </a:r>
            <a:r>
              <a:rPr lang="de-DE" sz="2000" dirty="0">
                <a:latin typeface="Times New Roman" panose="02020603050405020304" pitchFamily="18" charset="0"/>
                <a:cs typeface="Times New Roman" panose="02020603050405020304" pitchFamily="18" charset="0"/>
              </a:rPr>
              <a:t> Solferino</a:t>
            </a:r>
          </a:p>
          <a:p>
            <a:endParaRPr lang="de-DE" sz="2000" dirty="0">
              <a:latin typeface="Times New Roman" panose="02020603050405020304" pitchFamily="18" charset="0"/>
              <a:cs typeface="Times New Roman" panose="02020603050405020304" pitchFamily="18" charset="0"/>
            </a:endParaRPr>
          </a:p>
          <a:p>
            <a:r>
              <a:rPr lang="de-DE" sz="2000" dirty="0">
                <a:solidFill>
                  <a:schemeClr val="accent3"/>
                </a:solidFill>
                <a:latin typeface="Times New Roman" panose="02020603050405020304" pitchFamily="18" charset="0"/>
                <a:cs typeface="Times New Roman" panose="02020603050405020304" pitchFamily="18" charset="0"/>
              </a:rPr>
              <a:t>1862</a:t>
            </a:r>
            <a:r>
              <a:rPr lang="de-DE" sz="2000" dirty="0">
                <a:latin typeface="Times New Roman" panose="02020603050405020304" pitchFamily="18" charset="0"/>
                <a:cs typeface="Times New Roman" panose="02020603050405020304" pitchFamily="18" charset="0"/>
              </a:rPr>
              <a:t>, </a:t>
            </a:r>
            <a:r>
              <a:rPr lang="de-DE" sz="2000" i="1" dirty="0">
                <a:latin typeface="Times New Roman" panose="02020603050405020304" pitchFamily="18" charset="0"/>
                <a:cs typeface="Times New Roman" panose="02020603050405020304" pitchFamily="18" charset="0"/>
              </a:rPr>
              <a:t>A Memory </a:t>
            </a:r>
            <a:r>
              <a:rPr lang="de-DE" sz="2000" i="1" dirty="0" err="1">
                <a:latin typeface="Times New Roman" panose="02020603050405020304" pitchFamily="18" charset="0"/>
                <a:cs typeface="Times New Roman" panose="02020603050405020304" pitchFamily="18" charset="0"/>
              </a:rPr>
              <a:t>of</a:t>
            </a:r>
            <a:r>
              <a:rPr lang="de-DE" sz="2000" i="1" dirty="0">
                <a:latin typeface="Times New Roman" panose="02020603050405020304" pitchFamily="18" charset="0"/>
                <a:cs typeface="Times New Roman" panose="02020603050405020304" pitchFamily="18" charset="0"/>
              </a:rPr>
              <a:t> Solferino </a:t>
            </a:r>
            <a:r>
              <a:rPr lang="de-DE" sz="2000" dirty="0">
                <a:latin typeface="Times New Roman" panose="02020603050405020304" pitchFamily="18" charset="0"/>
                <a:cs typeface="Times New Roman" panose="02020603050405020304" pitchFamily="18" charset="0"/>
              </a:rPr>
              <a:t>(fr. </a:t>
            </a:r>
            <a:r>
              <a:rPr lang="de-DE" sz="2000" i="1" dirty="0" err="1">
                <a:latin typeface="Times New Roman" panose="02020603050405020304" pitchFamily="18" charset="0"/>
                <a:cs typeface="Times New Roman" panose="02020603050405020304" pitchFamily="18" charset="0"/>
              </a:rPr>
              <a:t>Un</a:t>
            </a:r>
            <a:r>
              <a:rPr lang="de-DE" sz="2000" i="1" dirty="0">
                <a:latin typeface="Times New Roman" panose="02020603050405020304" pitchFamily="18" charset="0"/>
                <a:cs typeface="Times New Roman" panose="02020603050405020304" pitchFamily="18" charset="0"/>
              </a:rPr>
              <a:t> Souvenir de </a:t>
            </a:r>
            <a:r>
              <a:rPr lang="de-DE" sz="2000" i="1" dirty="0" err="1">
                <a:latin typeface="Times New Roman" panose="02020603050405020304" pitchFamily="18" charset="0"/>
                <a:cs typeface="Times New Roman" panose="02020603050405020304" pitchFamily="18" charset="0"/>
              </a:rPr>
              <a:t>Solférino</a:t>
            </a:r>
            <a:r>
              <a:rPr lang="de-DE" sz="2000" dirty="0">
                <a:latin typeface="Times New Roman" panose="02020603050405020304" pitchFamily="18" charset="0"/>
                <a:cs typeface="Times New Roman" panose="02020603050405020304" pitchFamily="18" charset="0"/>
              </a:rPr>
              <a:t>)</a:t>
            </a:r>
          </a:p>
          <a:p>
            <a:endParaRPr lang="de-DE" sz="2000" dirty="0">
              <a:latin typeface="Times New Roman" panose="02020603050405020304" pitchFamily="18" charset="0"/>
              <a:cs typeface="Times New Roman" panose="02020603050405020304" pitchFamily="18" charset="0"/>
            </a:endParaRPr>
          </a:p>
          <a:p>
            <a:pPr marL="285750" indent="-285750">
              <a:buFontTx/>
              <a:buChar char="-"/>
            </a:pPr>
            <a:r>
              <a:rPr lang="de-DE" sz="2000" dirty="0" err="1">
                <a:latin typeface="Times New Roman" panose="02020603050405020304" pitchFamily="18" charset="0"/>
                <a:cs typeface="Times New Roman" panose="02020603050405020304" pitchFamily="18" charset="0"/>
              </a:rPr>
              <a:t>create</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organisations</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of</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trained</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volunteers</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to</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assist</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wounded</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combatants</a:t>
            </a:r>
            <a:endParaRPr lang="de-DE" sz="2000" dirty="0">
              <a:latin typeface="Times New Roman" panose="02020603050405020304" pitchFamily="18" charset="0"/>
              <a:cs typeface="Times New Roman" panose="02020603050405020304" pitchFamily="18" charset="0"/>
            </a:endParaRPr>
          </a:p>
          <a:p>
            <a:pPr marL="285750" indent="-285750">
              <a:buFontTx/>
              <a:buChar char="-"/>
            </a:pPr>
            <a:r>
              <a:rPr lang="de-DE" sz="2000" dirty="0" err="1">
                <a:latin typeface="Times New Roman" panose="02020603050405020304" pitchFamily="18" charset="0"/>
                <a:cs typeface="Times New Roman" panose="02020603050405020304" pitchFamily="18" charset="0"/>
              </a:rPr>
              <a:t>formulate</a:t>
            </a:r>
            <a:r>
              <a:rPr lang="de-DE" sz="2000" dirty="0">
                <a:latin typeface="Times New Roman" panose="02020603050405020304" pitchFamily="18" charset="0"/>
                <a:cs typeface="Times New Roman" panose="02020603050405020304" pitchFamily="18" charset="0"/>
              </a:rPr>
              <a:t> an international </a:t>
            </a:r>
            <a:r>
              <a:rPr lang="de-DE" sz="2000" dirty="0" err="1">
                <a:latin typeface="Times New Roman" panose="02020603050405020304" pitchFamily="18" charset="0"/>
                <a:cs typeface="Times New Roman" panose="02020603050405020304" pitchFamily="18" charset="0"/>
              </a:rPr>
              <a:t>principle</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through</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the</a:t>
            </a:r>
            <a:r>
              <a:rPr lang="de-DE" sz="2000" dirty="0">
                <a:latin typeface="Times New Roman" panose="02020603050405020304" pitchFamily="18" charset="0"/>
                <a:cs typeface="Times New Roman" panose="02020603050405020304" pitchFamily="18" charset="0"/>
              </a:rPr>
              <a:t> form </a:t>
            </a:r>
            <a:r>
              <a:rPr lang="de-DE" sz="2000" dirty="0" err="1">
                <a:latin typeface="Times New Roman" panose="02020603050405020304" pitchFamily="18" charset="0"/>
                <a:cs typeface="Times New Roman" panose="02020603050405020304" pitchFamily="18" charset="0"/>
              </a:rPr>
              <a:t>of</a:t>
            </a:r>
            <a:r>
              <a:rPr lang="de-DE" sz="2000" dirty="0">
                <a:latin typeface="Times New Roman" panose="02020603050405020304" pitchFamily="18" charset="0"/>
                <a:cs typeface="Times New Roman" panose="02020603050405020304" pitchFamily="18" charset="0"/>
              </a:rPr>
              <a:t> a </a:t>
            </a:r>
          </a:p>
          <a:p>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convention</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or</a:t>
            </a:r>
            <a:r>
              <a:rPr lang="de-DE" sz="2000" dirty="0">
                <a:latin typeface="Times New Roman" panose="02020603050405020304" pitchFamily="18" charset="0"/>
                <a:cs typeface="Times New Roman" panose="02020603050405020304" pitchFamily="18" charset="0"/>
              </a:rPr>
              <a:t> a </a:t>
            </a:r>
            <a:r>
              <a:rPr lang="de-DE" sz="2000" dirty="0" err="1">
                <a:latin typeface="Times New Roman" panose="02020603050405020304" pitchFamily="18" charset="0"/>
                <a:cs typeface="Times New Roman" panose="02020603050405020304" pitchFamily="18" charset="0"/>
              </a:rPr>
              <a:t>treaty</a:t>
            </a:r>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r>
              <a:rPr lang="de-DE" sz="2000" dirty="0">
                <a:solidFill>
                  <a:schemeClr val="accent3"/>
                </a:solidFill>
                <a:latin typeface="Times New Roman" panose="02020603050405020304" pitchFamily="18" charset="0"/>
                <a:cs typeface="Times New Roman" panose="02020603050405020304" pitchFamily="18" charset="0"/>
              </a:rPr>
              <a:t>1863</a:t>
            </a:r>
            <a:r>
              <a:rPr lang="de-DE" sz="2000" dirty="0">
                <a:latin typeface="Times New Roman" panose="02020603050405020304" pitchFamily="18" charset="0"/>
                <a:cs typeface="Times New Roman" panose="02020603050405020304" pitchFamily="18" charset="0"/>
              </a:rPr>
              <a:t>, a private </a:t>
            </a:r>
            <a:r>
              <a:rPr lang="de-DE" sz="2000" dirty="0" err="1">
                <a:latin typeface="Times New Roman" panose="02020603050405020304" pitchFamily="18" charset="0"/>
                <a:cs typeface="Times New Roman" panose="02020603050405020304" pitchFamily="18" charset="0"/>
              </a:rPr>
              <a:t>conference</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is</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organised</a:t>
            </a:r>
            <a:r>
              <a:rPr lang="de-DE" sz="2000" dirty="0">
                <a:latin typeface="Times New Roman" panose="02020603050405020304" pitchFamily="18" charset="0"/>
                <a:cs typeface="Times New Roman" panose="02020603050405020304" pitchFamily="18" charset="0"/>
              </a:rPr>
              <a:t> in Geneva </a:t>
            </a:r>
            <a:r>
              <a:rPr lang="de-DE" sz="2000" dirty="0" err="1">
                <a:latin typeface="Times New Roman" panose="02020603050405020304" pitchFamily="18" charset="0"/>
                <a:cs typeface="Times New Roman" panose="02020603050405020304" pitchFamily="18" charset="0"/>
              </a:rPr>
              <a:t>with</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representatives</a:t>
            </a:r>
            <a:r>
              <a:rPr lang="de-DE" sz="2000" dirty="0">
                <a:latin typeface="Times New Roman" panose="02020603050405020304" pitchFamily="18" charset="0"/>
                <a:cs typeface="Times New Roman" panose="02020603050405020304" pitchFamily="18" charset="0"/>
              </a:rPr>
              <a:t> </a:t>
            </a:r>
          </a:p>
          <a:p>
            <a:r>
              <a:rPr lang="de-DE" sz="2000" dirty="0" err="1">
                <a:latin typeface="Times New Roman" panose="02020603050405020304" pitchFamily="18" charset="0"/>
                <a:cs typeface="Times New Roman" panose="02020603050405020304" pitchFamily="18" charset="0"/>
              </a:rPr>
              <a:t>of</a:t>
            </a:r>
            <a:r>
              <a:rPr lang="de-DE" sz="2000" dirty="0">
                <a:latin typeface="Times New Roman" panose="02020603050405020304" pitchFamily="18" charset="0"/>
                <a:cs typeface="Times New Roman" panose="02020603050405020304" pitchFamily="18" charset="0"/>
              </a:rPr>
              <a:t> 16 countries</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a:t>
            </a:r>
          </a:p>
          <a:p>
            <a:endParaRPr lang="de-DE" sz="2000" dirty="0">
              <a:latin typeface="Times New Roman" panose="02020603050405020304" pitchFamily="18" charset="0"/>
              <a:cs typeface="Times New Roman" panose="02020603050405020304" pitchFamily="18" charset="0"/>
            </a:endParaRPr>
          </a:p>
          <a:p>
            <a:r>
              <a:rPr lang="de-DE" sz="2000" dirty="0">
                <a:solidFill>
                  <a:schemeClr val="accent3"/>
                </a:solidFill>
                <a:latin typeface="Times New Roman" panose="02020603050405020304" pitchFamily="18" charset="0"/>
                <a:cs typeface="Times New Roman" panose="02020603050405020304" pitchFamily="18" charset="0"/>
              </a:rPr>
              <a:t>1901</a:t>
            </a:r>
            <a:r>
              <a:rPr lang="de-DE" sz="2000" dirty="0">
                <a:latin typeface="Times New Roman" panose="02020603050405020304" pitchFamily="18" charset="0"/>
                <a:cs typeface="Times New Roman" panose="02020603050405020304" pitchFamily="18" charset="0"/>
              </a:rPr>
              <a:t>, Henry Dunant (</a:t>
            </a:r>
            <a:r>
              <a:rPr lang="de-DE" sz="2000" dirty="0" err="1">
                <a:latin typeface="Times New Roman" panose="02020603050405020304" pitchFamily="18" charset="0"/>
                <a:cs typeface="Times New Roman" panose="02020603050405020304" pitchFamily="18" charset="0"/>
              </a:rPr>
              <a:t>together</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with</a:t>
            </a:r>
            <a:r>
              <a:rPr lang="de-DE" sz="2000" dirty="0">
                <a:latin typeface="Times New Roman" panose="02020603050405020304" pitchFamily="18" charset="0"/>
                <a:cs typeface="Times New Roman" panose="02020603050405020304" pitchFamily="18" charset="0"/>
              </a:rPr>
              <a:t> Frédéric Passy): </a:t>
            </a:r>
            <a:r>
              <a:rPr lang="de-DE" sz="2000" dirty="0" err="1">
                <a:latin typeface="Times New Roman" panose="02020603050405020304" pitchFamily="18" charset="0"/>
                <a:cs typeface="Times New Roman" panose="02020603050405020304" pitchFamily="18" charset="0"/>
              </a:rPr>
              <a:t>first</a:t>
            </a:r>
            <a:r>
              <a:rPr lang="de-DE" sz="2000" dirty="0">
                <a:latin typeface="Times New Roman" panose="02020603050405020304" pitchFamily="18" charset="0"/>
                <a:cs typeface="Times New Roman" panose="02020603050405020304" pitchFamily="18" charset="0"/>
              </a:rPr>
              <a:t> Nobel Peace Prize</a:t>
            </a:r>
          </a:p>
        </p:txBody>
      </p:sp>
    </p:spTree>
    <p:extLst>
      <p:ext uri="{BB962C8B-B14F-4D97-AF65-F5344CB8AC3E}">
        <p14:creationId xmlns:p14="http://schemas.microsoft.com/office/powerpoint/2010/main" val="86502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1000"/>
                                        <p:tgtEl>
                                          <p:spTgt spid="6">
                                            <p:txEl>
                                              <p:pRg st="7" end="7"/>
                                            </p:txEl>
                                          </p:spTgt>
                                        </p:tgtEl>
                                      </p:cBhvr>
                                    </p:animEffect>
                                    <p:anim calcmode="lin" valueType="num">
                                      <p:cBhvr>
                                        <p:cTn id="36"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7" end="7"/>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fade">
                                      <p:cBhvr>
                                        <p:cTn id="40" dur="1000"/>
                                        <p:tgtEl>
                                          <p:spTgt spid="6">
                                            <p:txEl>
                                              <p:pRg st="8" end="8"/>
                                            </p:txEl>
                                          </p:spTgt>
                                        </p:tgtEl>
                                      </p:cBhvr>
                                    </p:animEffect>
                                    <p:anim calcmode="lin" valueType="num">
                                      <p:cBhvr>
                                        <p:cTn id="41"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8" end="8"/>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Effect transition="in" filter="fade">
                                      <p:cBhvr>
                                        <p:cTn id="45" dur="1000"/>
                                        <p:tgtEl>
                                          <p:spTgt spid="6">
                                            <p:txEl>
                                              <p:pRg st="9" end="9"/>
                                            </p:txEl>
                                          </p:spTgt>
                                        </p:tgtEl>
                                      </p:cBhvr>
                                    </p:animEffect>
                                    <p:anim calcmode="lin" valueType="num">
                                      <p:cBhvr>
                                        <p:cTn id="46"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
                                            <p:txEl>
                                              <p:pRg st="11" end="11"/>
                                            </p:txEl>
                                          </p:spTgt>
                                        </p:tgtEl>
                                        <p:attrNameLst>
                                          <p:attrName>style.visibility</p:attrName>
                                        </p:attrNameLst>
                                      </p:cBhvr>
                                      <p:to>
                                        <p:strVal val="visible"/>
                                      </p:to>
                                    </p:set>
                                    <p:animEffect transition="in" filter="fade">
                                      <p:cBhvr>
                                        <p:cTn id="52" dur="1000"/>
                                        <p:tgtEl>
                                          <p:spTgt spid="6">
                                            <p:txEl>
                                              <p:pRg st="11" end="11"/>
                                            </p:txEl>
                                          </p:spTgt>
                                        </p:tgtEl>
                                      </p:cBhvr>
                                    </p:animEffect>
                                    <p:anim calcmode="lin" valueType="num">
                                      <p:cBhvr>
                                        <p:cTn id="53"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
                                            <p:txEl>
                                              <p:pRg st="12" end="12"/>
                                            </p:txEl>
                                          </p:spTgt>
                                        </p:tgtEl>
                                        <p:attrNameLst>
                                          <p:attrName>style.visibility</p:attrName>
                                        </p:attrNameLst>
                                      </p:cBhvr>
                                      <p:to>
                                        <p:strVal val="visible"/>
                                      </p:to>
                                    </p:set>
                                    <p:animEffect transition="in" filter="fade">
                                      <p:cBhvr>
                                        <p:cTn id="57" dur="1000"/>
                                        <p:tgtEl>
                                          <p:spTgt spid="6">
                                            <p:txEl>
                                              <p:pRg st="12" end="12"/>
                                            </p:txEl>
                                          </p:spTgt>
                                        </p:tgtEl>
                                      </p:cBhvr>
                                    </p:animEffect>
                                    <p:anim calcmode="lin" valueType="num">
                                      <p:cBhvr>
                                        <p:cTn id="58"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6">
                                            <p:txEl>
                                              <p:pRg st="14" end="14"/>
                                            </p:txEl>
                                          </p:spTgt>
                                        </p:tgtEl>
                                        <p:attrNameLst>
                                          <p:attrName>style.visibility</p:attrName>
                                        </p:attrNameLst>
                                      </p:cBhvr>
                                      <p:to>
                                        <p:strVal val="visible"/>
                                      </p:to>
                                    </p:set>
                                    <p:animEffect transition="in" filter="fade">
                                      <p:cBhvr>
                                        <p:cTn id="64" dur="1000"/>
                                        <p:tgtEl>
                                          <p:spTgt spid="6">
                                            <p:txEl>
                                              <p:pRg st="14" end="14"/>
                                            </p:txEl>
                                          </p:spTgt>
                                        </p:tgtEl>
                                      </p:cBhvr>
                                    </p:animEffect>
                                    <p:anim calcmode="lin" valueType="num">
                                      <p:cBhvr>
                                        <p:cTn id="65"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6">
                                            <p:txEl>
                                              <p:pRg st="16" end="16"/>
                                            </p:txEl>
                                          </p:spTgt>
                                        </p:tgtEl>
                                        <p:attrNameLst>
                                          <p:attrName>style.visibility</p:attrName>
                                        </p:attrNameLst>
                                      </p:cBhvr>
                                      <p:to>
                                        <p:strVal val="visible"/>
                                      </p:to>
                                    </p:set>
                                    <p:animEffect transition="in" filter="fade">
                                      <p:cBhvr>
                                        <p:cTn id="71" dur="1000"/>
                                        <p:tgtEl>
                                          <p:spTgt spid="6">
                                            <p:txEl>
                                              <p:pRg st="16" end="16"/>
                                            </p:txEl>
                                          </p:spTgt>
                                        </p:tgtEl>
                                      </p:cBhvr>
                                    </p:animEffect>
                                    <p:anim calcmode="lin" valueType="num">
                                      <p:cBhvr>
                                        <p:cTn id="72" dur="1000" fill="hold"/>
                                        <p:tgtEl>
                                          <p:spTgt spid="6">
                                            <p:txEl>
                                              <p:pRg st="16" end="16"/>
                                            </p:txEl>
                                          </p:spTgt>
                                        </p:tgtEl>
                                        <p:attrNameLst>
                                          <p:attrName>ppt_x</p:attrName>
                                        </p:attrNameLst>
                                      </p:cBhvr>
                                      <p:tavLst>
                                        <p:tav tm="0">
                                          <p:val>
                                            <p:strVal val="#ppt_x"/>
                                          </p:val>
                                        </p:tav>
                                        <p:tav tm="100000">
                                          <p:val>
                                            <p:strVal val="#ppt_x"/>
                                          </p:val>
                                        </p:tav>
                                      </p:tavLst>
                                    </p:anim>
                                    <p:anim calcmode="lin" valueType="num">
                                      <p:cBhvr>
                                        <p:cTn id="73" dur="1000" fill="hold"/>
                                        <p:tgtEl>
                                          <p:spTgt spid="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4CBEEA6-4133-449B-A6D1-E7DBFCBC4416}"/>
              </a:ext>
            </a:extLst>
          </p:cNvPr>
          <p:cNvSpPr>
            <a:spLocks noGrp="1"/>
          </p:cNvSpPr>
          <p:nvPr>
            <p:ph type="title"/>
          </p:nvPr>
        </p:nvSpPr>
        <p:spPr>
          <a:xfrm>
            <a:off x="175595" y="399452"/>
            <a:ext cx="10593019" cy="745767"/>
          </a:xfrm>
        </p:spPr>
        <p:txBody>
          <a:bodyPr/>
          <a:lstStyle/>
          <a:p>
            <a:r>
              <a:rPr lang="de-DE" sz="3600" dirty="0"/>
              <a:t>The International Committee </a:t>
            </a:r>
            <a:r>
              <a:rPr lang="de-DE" sz="3600" dirty="0" err="1"/>
              <a:t>of</a:t>
            </a:r>
            <a:r>
              <a:rPr lang="de-DE" sz="3600" dirty="0"/>
              <a:t> </a:t>
            </a:r>
            <a:r>
              <a:rPr lang="de-DE" sz="3600" dirty="0" err="1"/>
              <a:t>the</a:t>
            </a:r>
            <a:r>
              <a:rPr lang="de-DE" sz="3600" dirty="0"/>
              <a:t> </a:t>
            </a:r>
            <a:r>
              <a:rPr lang="de-DE" sz="3600" dirty="0" err="1"/>
              <a:t>Red</a:t>
            </a:r>
            <a:r>
              <a:rPr lang="de-DE" sz="3600" dirty="0"/>
              <a:t> Cross</a:t>
            </a:r>
          </a:p>
        </p:txBody>
      </p:sp>
      <p:sp>
        <p:nvSpPr>
          <p:cNvPr id="3" name="Inhaltsplatzhalter 2">
            <a:extLst>
              <a:ext uri="{FF2B5EF4-FFF2-40B4-BE49-F238E27FC236}">
                <a16:creationId xmlns:a16="http://schemas.microsoft.com/office/drawing/2014/main" xmlns="" id="{51E4E174-5D1E-49CC-BA32-6F9D98D34092}"/>
              </a:ext>
            </a:extLst>
          </p:cNvPr>
          <p:cNvSpPr>
            <a:spLocks noGrp="1"/>
          </p:cNvSpPr>
          <p:nvPr>
            <p:ph idx="1"/>
          </p:nvPr>
        </p:nvSpPr>
        <p:spPr>
          <a:xfrm>
            <a:off x="291244" y="1627248"/>
            <a:ext cx="9527459" cy="4702531"/>
          </a:xfrm>
        </p:spPr>
        <p:txBody>
          <a:bodyPr>
            <a:normAutofit fontScale="92500" lnSpcReduction="10000"/>
          </a:bodyPr>
          <a:lstStyle/>
          <a:p>
            <a:r>
              <a:rPr lang="en-GB" dirty="0"/>
              <a:t>Founded in 1863 by Henry Dunant (see Battle of </a:t>
            </a:r>
            <a:r>
              <a:rPr lang="en-GB" dirty="0" err="1"/>
              <a:t>Solferino</a:t>
            </a:r>
            <a:r>
              <a:rPr lang="en-GB" dirty="0"/>
              <a:t>, 1859)</a:t>
            </a:r>
          </a:p>
          <a:p>
            <a:r>
              <a:rPr lang="en-GB" dirty="0"/>
              <a:t>Based in Geneva / part of the International Red Cross and Red Crescent Movement and 190 national societies </a:t>
            </a:r>
          </a:p>
          <a:p>
            <a:r>
              <a:rPr lang="en-GB" dirty="0">
                <a:solidFill>
                  <a:schemeClr val="accent3"/>
                </a:solidFill>
              </a:rPr>
              <a:t>1864</a:t>
            </a:r>
            <a:r>
              <a:rPr lang="en-GB" dirty="0"/>
              <a:t>, the First Geneva Convention “for the amelioration of the condition                of the wounded in armies in the field“.</a:t>
            </a:r>
          </a:p>
          <a:p>
            <a:r>
              <a:rPr lang="en-GB" dirty="0">
                <a:solidFill>
                  <a:schemeClr val="accent3"/>
                </a:solidFill>
              </a:rPr>
              <a:t>1949</a:t>
            </a:r>
            <a:r>
              <a:rPr lang="en-GB" dirty="0"/>
              <a:t>: the Second, Third and Fourth Geneva Conventions</a:t>
            </a:r>
          </a:p>
          <a:p>
            <a:pPr marL="0" indent="0">
              <a:buNone/>
            </a:pPr>
            <a:r>
              <a:rPr lang="en-GB" dirty="0"/>
              <a:t>	- wounded, sick and shipwrecked members of armed forced at sea</a:t>
            </a:r>
          </a:p>
          <a:p>
            <a:pPr marL="0" indent="0">
              <a:buNone/>
            </a:pPr>
            <a:r>
              <a:rPr lang="en-GB" dirty="0"/>
              <a:t>	- treatment of prisoners of war</a:t>
            </a:r>
          </a:p>
          <a:p>
            <a:pPr marL="0" indent="0">
              <a:buNone/>
            </a:pPr>
            <a:r>
              <a:rPr lang="en-GB" dirty="0"/>
              <a:t>	- protection of civilians in times of war</a:t>
            </a:r>
          </a:p>
          <a:p>
            <a:r>
              <a:rPr lang="en-GB" dirty="0"/>
              <a:t>Nobel Peace Prize: 1917, 1944, 1963</a:t>
            </a:r>
          </a:p>
          <a:p>
            <a:r>
              <a:rPr lang="en-GB" dirty="0"/>
              <a:t>International Mandate: protection of victims in international and internal       armed conflicts</a:t>
            </a:r>
          </a:p>
          <a:p>
            <a:r>
              <a:rPr lang="en-GB" dirty="0">
                <a:hlinkClick r:id="rId2"/>
              </a:rPr>
              <a:t>International Committee of the Red Cross: Humanity in Action</a:t>
            </a:r>
            <a:endParaRPr lang="en-GB" dirty="0"/>
          </a:p>
          <a:p>
            <a:endParaRPr lang="de-DE" dirty="0"/>
          </a:p>
        </p:txBody>
      </p:sp>
      <p:pic>
        <p:nvPicPr>
          <p:cNvPr id="4" name="Grafik 3">
            <a:extLst>
              <a:ext uri="{FF2B5EF4-FFF2-40B4-BE49-F238E27FC236}">
                <a16:creationId xmlns:a16="http://schemas.microsoft.com/office/drawing/2014/main" xmlns="" id="{DB2086AF-CC67-478D-B335-3A8F76D62488}"/>
              </a:ext>
            </a:extLst>
          </p:cNvPr>
          <p:cNvPicPr>
            <a:picLocks noChangeAspect="1"/>
          </p:cNvPicPr>
          <p:nvPr/>
        </p:nvPicPr>
        <p:blipFill>
          <a:blip r:embed="rId3"/>
          <a:stretch>
            <a:fillRect/>
          </a:stretch>
        </p:blipFill>
        <p:spPr>
          <a:xfrm>
            <a:off x="9525740" y="1602419"/>
            <a:ext cx="2278909" cy="36283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574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xmlns="" id="{B0A962E1-C15C-401B-B252-29DA10DE46B8}"/>
              </a:ext>
            </a:extLst>
          </p:cNvPr>
          <p:cNvPicPr>
            <a:picLocks noGrp="1" noChangeAspect="1"/>
          </p:cNvPicPr>
          <p:nvPr>
            <p:ph idx="1"/>
          </p:nvPr>
        </p:nvPicPr>
        <p:blipFill>
          <a:blip r:embed="rId2"/>
          <a:stretch>
            <a:fillRect/>
          </a:stretch>
        </p:blipFill>
        <p:spPr>
          <a:xfrm>
            <a:off x="90171" y="86613"/>
            <a:ext cx="5253129" cy="2830349"/>
          </a:xfrm>
          <a:prstGeom prst="rect">
            <a:avLst/>
          </a:prstGeom>
        </p:spPr>
      </p:pic>
      <p:pic>
        <p:nvPicPr>
          <p:cNvPr id="5" name="Grafik 4">
            <a:extLst>
              <a:ext uri="{FF2B5EF4-FFF2-40B4-BE49-F238E27FC236}">
                <a16:creationId xmlns:a16="http://schemas.microsoft.com/office/drawing/2014/main" xmlns="" id="{65AB8F4C-353E-4D59-9CEA-7A34E8811E62}"/>
              </a:ext>
            </a:extLst>
          </p:cNvPr>
          <p:cNvPicPr>
            <a:picLocks noChangeAspect="1"/>
          </p:cNvPicPr>
          <p:nvPr/>
        </p:nvPicPr>
        <p:blipFill>
          <a:blip r:embed="rId3"/>
          <a:stretch>
            <a:fillRect/>
          </a:stretch>
        </p:blipFill>
        <p:spPr>
          <a:xfrm>
            <a:off x="1566598" y="2800192"/>
            <a:ext cx="7845297" cy="4029908"/>
          </a:xfrm>
          <a:prstGeom prst="rect">
            <a:avLst/>
          </a:prstGeom>
        </p:spPr>
      </p:pic>
      <p:pic>
        <p:nvPicPr>
          <p:cNvPr id="6" name="Grafik 5">
            <a:extLst>
              <a:ext uri="{FF2B5EF4-FFF2-40B4-BE49-F238E27FC236}">
                <a16:creationId xmlns:a16="http://schemas.microsoft.com/office/drawing/2014/main" xmlns="" id="{834869B7-77CD-4CDD-8B66-39FB23676C42}"/>
              </a:ext>
            </a:extLst>
          </p:cNvPr>
          <p:cNvPicPr>
            <a:picLocks noChangeAspect="1"/>
          </p:cNvPicPr>
          <p:nvPr/>
        </p:nvPicPr>
        <p:blipFill>
          <a:blip r:embed="rId4"/>
          <a:stretch>
            <a:fillRect/>
          </a:stretch>
        </p:blipFill>
        <p:spPr>
          <a:xfrm>
            <a:off x="6688642" y="203381"/>
            <a:ext cx="5056748" cy="3090235"/>
          </a:xfrm>
          <a:prstGeom prst="rect">
            <a:avLst/>
          </a:prstGeom>
        </p:spPr>
      </p:pic>
    </p:spTree>
    <p:extLst>
      <p:ext uri="{BB962C8B-B14F-4D97-AF65-F5344CB8AC3E}">
        <p14:creationId xmlns:p14="http://schemas.microsoft.com/office/powerpoint/2010/main" val="115156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AC52AE-18BC-4BE3-9C15-282E6C41F51E}"/>
              </a:ext>
            </a:extLst>
          </p:cNvPr>
          <p:cNvSpPr>
            <a:spLocks noGrp="1"/>
          </p:cNvSpPr>
          <p:nvPr>
            <p:ph type="title"/>
          </p:nvPr>
        </p:nvSpPr>
        <p:spPr>
          <a:xfrm>
            <a:off x="646111" y="452718"/>
            <a:ext cx="9404723" cy="807911"/>
          </a:xfrm>
        </p:spPr>
        <p:txBody>
          <a:bodyPr/>
          <a:lstStyle/>
          <a:p>
            <a:r>
              <a:rPr lang="de-DE" dirty="0" err="1"/>
              <a:t>Humanitarian</a:t>
            </a:r>
            <a:r>
              <a:rPr lang="de-DE" dirty="0"/>
              <a:t> </a:t>
            </a:r>
            <a:r>
              <a:rPr lang="de-DE" dirty="0" err="1"/>
              <a:t>assistance</a:t>
            </a:r>
            <a:endParaRPr lang="de-DE" dirty="0"/>
          </a:p>
        </p:txBody>
      </p:sp>
      <p:sp>
        <p:nvSpPr>
          <p:cNvPr id="3" name="Inhaltsplatzhalter 2">
            <a:extLst>
              <a:ext uri="{FF2B5EF4-FFF2-40B4-BE49-F238E27FC236}">
                <a16:creationId xmlns:a16="http://schemas.microsoft.com/office/drawing/2014/main" xmlns="" id="{E8001E1D-FBE1-492D-94E1-EF40E80CE068}"/>
              </a:ext>
            </a:extLst>
          </p:cNvPr>
          <p:cNvSpPr>
            <a:spLocks noGrp="1"/>
          </p:cNvSpPr>
          <p:nvPr>
            <p:ph idx="1"/>
          </p:nvPr>
        </p:nvSpPr>
        <p:spPr>
          <a:xfrm>
            <a:off x="845860" y="1795465"/>
            <a:ext cx="11218893" cy="4195481"/>
          </a:xfrm>
        </p:spPr>
        <p:txBody>
          <a:bodyPr/>
          <a:lstStyle/>
          <a:p>
            <a:r>
              <a:rPr lang="de-DE" dirty="0" err="1"/>
              <a:t>Protecting</a:t>
            </a:r>
            <a:r>
              <a:rPr lang="de-DE" dirty="0"/>
              <a:t> human </a:t>
            </a:r>
            <a:r>
              <a:rPr lang="de-DE" dirty="0" err="1"/>
              <a:t>dignity</a:t>
            </a:r>
            <a:r>
              <a:rPr lang="de-DE" dirty="0"/>
              <a:t> in </a:t>
            </a:r>
            <a:r>
              <a:rPr lang="de-DE" dirty="0" err="1"/>
              <a:t>conflicts</a:t>
            </a:r>
            <a:endParaRPr lang="de-DE" dirty="0"/>
          </a:p>
          <a:p>
            <a:pPr marL="0" indent="0">
              <a:buNone/>
            </a:pPr>
            <a:r>
              <a:rPr lang="de-DE" dirty="0"/>
              <a:t>	- international </a:t>
            </a:r>
            <a:r>
              <a:rPr lang="de-DE" dirty="0" err="1"/>
              <a:t>humanitarian</a:t>
            </a:r>
            <a:r>
              <a:rPr lang="de-DE" dirty="0"/>
              <a:t> </a:t>
            </a:r>
            <a:r>
              <a:rPr lang="de-DE" dirty="0" err="1"/>
              <a:t>law</a:t>
            </a:r>
            <a:endParaRPr lang="de-DE" dirty="0"/>
          </a:p>
          <a:p>
            <a:pPr marL="0" indent="0">
              <a:buNone/>
            </a:pPr>
            <a:r>
              <a:rPr lang="de-DE" dirty="0"/>
              <a:t>	- </a:t>
            </a:r>
            <a:r>
              <a:rPr lang="de-DE" dirty="0" err="1"/>
              <a:t>detention</a:t>
            </a:r>
            <a:r>
              <a:rPr lang="de-DE" dirty="0"/>
              <a:t> </a:t>
            </a:r>
            <a:r>
              <a:rPr lang="de-DE" dirty="0" err="1"/>
              <a:t>visits</a:t>
            </a:r>
            <a:endParaRPr lang="de-DE" dirty="0"/>
          </a:p>
          <a:p>
            <a:pPr marL="0" indent="0">
              <a:buNone/>
            </a:pPr>
            <a:r>
              <a:rPr lang="de-DE" dirty="0"/>
              <a:t>	- </a:t>
            </a:r>
            <a:r>
              <a:rPr lang="de-DE" dirty="0" err="1"/>
              <a:t>assistance</a:t>
            </a:r>
            <a:r>
              <a:rPr lang="de-DE" dirty="0"/>
              <a:t> </a:t>
            </a:r>
            <a:r>
              <a:rPr lang="de-DE" dirty="0" err="1"/>
              <a:t>to</a:t>
            </a:r>
            <a:r>
              <a:rPr lang="de-DE" dirty="0"/>
              <a:t> </a:t>
            </a:r>
            <a:r>
              <a:rPr lang="de-DE" dirty="0" err="1"/>
              <a:t>civilians</a:t>
            </a:r>
            <a:r>
              <a:rPr lang="de-DE" dirty="0"/>
              <a:t> (</a:t>
            </a:r>
            <a:r>
              <a:rPr lang="de-DE" dirty="0" err="1"/>
              <a:t>provision</a:t>
            </a:r>
            <a:r>
              <a:rPr lang="de-DE" dirty="0"/>
              <a:t> </a:t>
            </a:r>
            <a:r>
              <a:rPr lang="de-DE" dirty="0" err="1"/>
              <a:t>of</a:t>
            </a:r>
            <a:r>
              <a:rPr lang="de-DE" dirty="0"/>
              <a:t> </a:t>
            </a:r>
            <a:r>
              <a:rPr lang="de-DE" dirty="0" err="1"/>
              <a:t>food</a:t>
            </a:r>
            <a:r>
              <a:rPr lang="de-DE" dirty="0"/>
              <a:t>, </a:t>
            </a:r>
            <a:r>
              <a:rPr lang="de-DE" dirty="0" err="1"/>
              <a:t>water</a:t>
            </a:r>
            <a:r>
              <a:rPr lang="de-DE" dirty="0"/>
              <a:t>, </a:t>
            </a:r>
            <a:r>
              <a:rPr lang="de-DE" dirty="0" err="1"/>
              <a:t>clothing</a:t>
            </a:r>
            <a:r>
              <a:rPr lang="de-DE" dirty="0"/>
              <a:t>, </a:t>
            </a:r>
            <a:r>
              <a:rPr lang="de-DE" dirty="0" err="1"/>
              <a:t>health</a:t>
            </a:r>
            <a:r>
              <a:rPr lang="de-DE" dirty="0"/>
              <a:t> care, </a:t>
            </a:r>
            <a:r>
              <a:rPr lang="de-DE" dirty="0" err="1"/>
              <a:t>restoring</a:t>
            </a:r>
            <a:r>
              <a:rPr lang="de-DE" dirty="0"/>
              <a:t> </a:t>
            </a:r>
            <a:r>
              <a:rPr lang="de-DE" dirty="0" err="1"/>
              <a:t>family</a:t>
            </a:r>
            <a:r>
              <a:rPr lang="de-DE" dirty="0"/>
              <a:t> 	</a:t>
            </a:r>
            <a:r>
              <a:rPr lang="de-DE" dirty="0" err="1"/>
              <a:t>contacts</a:t>
            </a:r>
            <a:r>
              <a:rPr lang="de-DE" dirty="0"/>
              <a:t>, </a:t>
            </a:r>
            <a:r>
              <a:rPr lang="de-DE" dirty="0" err="1"/>
              <a:t>tracking</a:t>
            </a:r>
            <a:r>
              <a:rPr lang="de-DE" dirty="0"/>
              <a:t> </a:t>
            </a:r>
            <a:r>
              <a:rPr lang="de-DE" dirty="0" err="1"/>
              <a:t>missing</a:t>
            </a:r>
            <a:r>
              <a:rPr lang="de-DE" dirty="0"/>
              <a:t> </a:t>
            </a:r>
            <a:r>
              <a:rPr lang="de-DE" dirty="0" err="1"/>
              <a:t>persons</a:t>
            </a:r>
            <a:r>
              <a:rPr lang="de-DE" dirty="0"/>
              <a:t>, etc.)</a:t>
            </a:r>
          </a:p>
          <a:p>
            <a:r>
              <a:rPr lang="de-DE" dirty="0"/>
              <a:t>Acts </a:t>
            </a:r>
            <a:r>
              <a:rPr lang="de-DE" dirty="0" err="1"/>
              <a:t>only</a:t>
            </a:r>
            <a:r>
              <a:rPr lang="de-DE" dirty="0"/>
              <a:t> on </a:t>
            </a:r>
            <a:r>
              <a:rPr lang="de-DE" dirty="0" err="1"/>
              <a:t>the</a:t>
            </a:r>
            <a:r>
              <a:rPr lang="de-DE" dirty="0"/>
              <a:t> </a:t>
            </a:r>
            <a:r>
              <a:rPr lang="de-DE" dirty="0" err="1"/>
              <a:t>negotiated</a:t>
            </a:r>
            <a:r>
              <a:rPr lang="de-DE" dirty="0"/>
              <a:t> </a:t>
            </a:r>
            <a:r>
              <a:rPr lang="de-DE" dirty="0" err="1"/>
              <a:t>consent</a:t>
            </a:r>
            <a:r>
              <a:rPr lang="de-DE" dirty="0"/>
              <a:t> </a:t>
            </a:r>
            <a:r>
              <a:rPr lang="de-DE" dirty="0" err="1"/>
              <a:t>of</a:t>
            </a:r>
            <a:r>
              <a:rPr lang="de-DE" dirty="0"/>
              <a:t> </a:t>
            </a:r>
            <a:r>
              <a:rPr lang="de-DE" dirty="0" err="1"/>
              <a:t>the</a:t>
            </a:r>
            <a:r>
              <a:rPr lang="de-DE" dirty="0"/>
              <a:t> </a:t>
            </a:r>
            <a:r>
              <a:rPr lang="de-DE" dirty="0" err="1"/>
              <a:t>parties</a:t>
            </a:r>
            <a:r>
              <a:rPr lang="de-DE" dirty="0"/>
              <a:t> </a:t>
            </a:r>
          </a:p>
          <a:p>
            <a:r>
              <a:rPr lang="de-DE" dirty="0" err="1"/>
              <a:t>Principle</a:t>
            </a:r>
            <a:r>
              <a:rPr lang="de-DE" dirty="0"/>
              <a:t> </a:t>
            </a:r>
            <a:r>
              <a:rPr lang="de-DE" dirty="0" err="1"/>
              <a:t>of</a:t>
            </a:r>
            <a:r>
              <a:rPr lang="de-DE" dirty="0"/>
              <a:t> </a:t>
            </a:r>
            <a:r>
              <a:rPr lang="de-DE" dirty="0" err="1"/>
              <a:t>neutrality</a:t>
            </a:r>
            <a:endParaRPr lang="de-DE" dirty="0"/>
          </a:p>
          <a:p>
            <a:pPr marL="0" indent="0">
              <a:buNone/>
            </a:pPr>
            <a:endParaRPr lang="de-DE" dirty="0"/>
          </a:p>
        </p:txBody>
      </p:sp>
    </p:spTree>
    <p:extLst>
      <p:ext uri="{BB962C8B-B14F-4D97-AF65-F5344CB8AC3E}">
        <p14:creationId xmlns:p14="http://schemas.microsoft.com/office/powerpoint/2010/main" val="251008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7A363BB4-A1FF-4827-9B48-6F145D7F121A}"/>
              </a:ext>
            </a:extLst>
          </p:cNvPr>
          <p:cNvSpPr>
            <a:spLocks noGrp="1"/>
          </p:cNvSpPr>
          <p:nvPr>
            <p:ph idx="1"/>
          </p:nvPr>
        </p:nvSpPr>
        <p:spPr>
          <a:xfrm>
            <a:off x="584207" y="1573524"/>
            <a:ext cx="10725944" cy="2820923"/>
          </a:xfrm>
        </p:spPr>
        <p:txBody>
          <a:bodyPr/>
          <a:lstStyle/>
          <a:p>
            <a:pPr marL="0" indent="0">
              <a:buNone/>
            </a:pPr>
            <a:r>
              <a:rPr lang="de-DE" i="1" dirty="0"/>
              <a:t>1) </a:t>
            </a:r>
            <a:r>
              <a:rPr lang="de-DE" i="1" dirty="0" err="1"/>
              <a:t>How</a:t>
            </a:r>
            <a:r>
              <a:rPr lang="de-DE" i="1" dirty="0"/>
              <a:t> </a:t>
            </a:r>
            <a:r>
              <a:rPr lang="de-DE" i="1" dirty="0" err="1"/>
              <a:t>does</a:t>
            </a:r>
            <a:r>
              <a:rPr lang="de-DE" i="1" dirty="0"/>
              <a:t> </a:t>
            </a:r>
            <a:r>
              <a:rPr lang="de-DE" i="1" dirty="0" err="1"/>
              <a:t>the</a:t>
            </a:r>
            <a:r>
              <a:rPr lang="de-DE" i="1" dirty="0"/>
              <a:t> International </a:t>
            </a:r>
            <a:r>
              <a:rPr lang="de-DE" i="1" dirty="0" err="1"/>
              <a:t>Red</a:t>
            </a:r>
            <a:r>
              <a:rPr lang="de-DE" i="1" dirty="0"/>
              <a:t> Cross </a:t>
            </a:r>
            <a:r>
              <a:rPr lang="de-DE" i="1" dirty="0" err="1">
                <a:solidFill>
                  <a:schemeClr val="accent3"/>
                </a:solidFill>
              </a:rPr>
              <a:t>come</a:t>
            </a:r>
            <a:r>
              <a:rPr lang="de-DE" i="1" dirty="0">
                <a:solidFill>
                  <a:schemeClr val="accent3"/>
                </a:solidFill>
              </a:rPr>
              <a:t> </a:t>
            </a:r>
            <a:r>
              <a:rPr lang="de-DE" i="1" dirty="0" err="1">
                <a:solidFill>
                  <a:schemeClr val="accent3"/>
                </a:solidFill>
              </a:rPr>
              <a:t>into</a:t>
            </a:r>
            <a:r>
              <a:rPr lang="de-DE" i="1" dirty="0">
                <a:solidFill>
                  <a:schemeClr val="accent3"/>
                </a:solidFill>
              </a:rPr>
              <a:t> </a:t>
            </a:r>
            <a:r>
              <a:rPr lang="de-DE" i="1" dirty="0" err="1">
                <a:solidFill>
                  <a:schemeClr val="accent3"/>
                </a:solidFill>
              </a:rPr>
              <a:t>conflict</a:t>
            </a:r>
            <a:r>
              <a:rPr lang="de-DE" i="1" dirty="0">
                <a:solidFill>
                  <a:schemeClr val="accent3"/>
                </a:solidFill>
              </a:rPr>
              <a:t> </a:t>
            </a:r>
            <a:r>
              <a:rPr lang="de-DE" i="1" dirty="0" err="1">
                <a:solidFill>
                  <a:schemeClr val="accent3"/>
                </a:solidFill>
              </a:rPr>
              <a:t>with</a:t>
            </a:r>
            <a:r>
              <a:rPr lang="de-DE" i="1" dirty="0">
                <a:solidFill>
                  <a:schemeClr val="accent3"/>
                </a:solidFill>
              </a:rPr>
              <a:t> </a:t>
            </a:r>
            <a:r>
              <a:rPr lang="de-DE" i="1" dirty="0"/>
              <a:t>and at </a:t>
            </a:r>
            <a:r>
              <a:rPr lang="de-DE" i="1" dirty="0" err="1"/>
              <a:t>the</a:t>
            </a:r>
            <a:r>
              <a:rPr lang="de-DE" i="1" dirty="0"/>
              <a:t> same time   </a:t>
            </a:r>
            <a:r>
              <a:rPr lang="de-DE" i="1" dirty="0" err="1">
                <a:solidFill>
                  <a:schemeClr val="accent3"/>
                </a:solidFill>
              </a:rPr>
              <a:t>undermine</a:t>
            </a:r>
            <a:r>
              <a:rPr lang="de-DE" i="1" dirty="0"/>
              <a:t> </a:t>
            </a:r>
            <a:r>
              <a:rPr lang="de-DE" i="1" dirty="0" err="1"/>
              <a:t>the</a:t>
            </a:r>
            <a:r>
              <a:rPr lang="de-DE" i="1" dirty="0"/>
              <a:t> traditional </a:t>
            </a:r>
            <a:r>
              <a:rPr lang="de-DE" i="1" dirty="0" err="1"/>
              <a:t>order</a:t>
            </a:r>
            <a:r>
              <a:rPr lang="de-DE" i="1" dirty="0"/>
              <a:t> </a:t>
            </a:r>
            <a:r>
              <a:rPr lang="de-DE" i="1" dirty="0" err="1"/>
              <a:t>of</a:t>
            </a:r>
            <a:r>
              <a:rPr lang="de-DE" i="1" dirty="0"/>
              <a:t> </a:t>
            </a:r>
            <a:r>
              <a:rPr lang="de-DE" i="1" dirty="0" err="1"/>
              <a:t>the</a:t>
            </a:r>
            <a:r>
              <a:rPr lang="de-DE" i="1" dirty="0"/>
              <a:t> international </a:t>
            </a:r>
            <a:r>
              <a:rPr lang="de-DE" i="1" dirty="0" err="1"/>
              <a:t>system</a:t>
            </a:r>
            <a:r>
              <a:rPr lang="de-DE" i="1" dirty="0"/>
              <a:t>? </a:t>
            </a:r>
            <a:r>
              <a:rPr lang="de-DE" i="1" dirty="0" err="1"/>
              <a:t>Give</a:t>
            </a:r>
            <a:r>
              <a:rPr lang="de-DE" i="1" dirty="0"/>
              <a:t> </a:t>
            </a:r>
            <a:r>
              <a:rPr lang="de-DE" i="1" dirty="0" err="1"/>
              <a:t>examples</a:t>
            </a:r>
            <a:r>
              <a:rPr lang="de-DE" i="1" dirty="0"/>
              <a:t>!</a:t>
            </a:r>
          </a:p>
          <a:p>
            <a:pPr marL="0" indent="0">
              <a:buNone/>
            </a:pPr>
            <a:endParaRPr lang="de-DE" i="1" dirty="0"/>
          </a:p>
          <a:p>
            <a:pPr marL="0" indent="0">
              <a:buNone/>
            </a:pPr>
            <a:r>
              <a:rPr lang="de-DE" i="1" dirty="0"/>
              <a:t>Key </a:t>
            </a:r>
            <a:r>
              <a:rPr lang="de-DE" i="1" dirty="0" err="1"/>
              <a:t>words</a:t>
            </a:r>
            <a:r>
              <a:rPr lang="de-DE" i="1" dirty="0"/>
              <a:t>: </a:t>
            </a:r>
            <a:r>
              <a:rPr lang="de-DE" i="1" dirty="0" err="1"/>
              <a:t>sovereignty</a:t>
            </a:r>
            <a:r>
              <a:rPr lang="de-DE" i="1" dirty="0"/>
              <a:t> – power – </a:t>
            </a:r>
            <a:r>
              <a:rPr lang="de-DE" i="1" dirty="0" err="1"/>
              <a:t>armed</a:t>
            </a:r>
            <a:r>
              <a:rPr lang="de-DE" i="1" dirty="0"/>
              <a:t> </a:t>
            </a:r>
            <a:r>
              <a:rPr lang="de-DE" i="1" dirty="0" err="1"/>
              <a:t>conflict</a:t>
            </a:r>
            <a:r>
              <a:rPr lang="de-DE" i="1" dirty="0"/>
              <a:t> – </a:t>
            </a:r>
            <a:r>
              <a:rPr lang="de-DE" i="1" dirty="0" err="1"/>
              <a:t>borders</a:t>
            </a:r>
            <a:r>
              <a:rPr lang="de-DE" i="1" dirty="0"/>
              <a:t> – Balkan wars – Somalia </a:t>
            </a:r>
          </a:p>
          <a:p>
            <a:pPr marL="0" indent="0">
              <a:buNone/>
            </a:pPr>
            <a:endParaRPr lang="de-DE" i="1" dirty="0"/>
          </a:p>
          <a:p>
            <a:pPr marL="0" indent="0">
              <a:buNone/>
            </a:pPr>
            <a:r>
              <a:rPr lang="de-DE" i="1" dirty="0"/>
              <a:t>2) </a:t>
            </a:r>
            <a:r>
              <a:rPr lang="de-DE" i="1" dirty="0" err="1"/>
              <a:t>Where</a:t>
            </a:r>
            <a:r>
              <a:rPr lang="de-DE" i="1" dirty="0"/>
              <a:t> do </a:t>
            </a:r>
            <a:r>
              <a:rPr lang="de-DE" i="1" dirty="0" err="1"/>
              <a:t>you</a:t>
            </a:r>
            <a:r>
              <a:rPr lang="de-DE" i="1" dirty="0"/>
              <a:t> </a:t>
            </a:r>
            <a:r>
              <a:rPr lang="de-DE" i="1" dirty="0" err="1"/>
              <a:t>see</a:t>
            </a:r>
            <a:r>
              <a:rPr lang="de-DE" i="1" dirty="0"/>
              <a:t> </a:t>
            </a:r>
            <a:r>
              <a:rPr lang="de-DE" i="1" dirty="0" err="1"/>
              <a:t>the</a:t>
            </a:r>
            <a:r>
              <a:rPr lang="de-DE" i="1" dirty="0"/>
              <a:t> </a:t>
            </a:r>
            <a:r>
              <a:rPr lang="de-DE" i="1" dirty="0" err="1"/>
              <a:t>major</a:t>
            </a:r>
            <a:r>
              <a:rPr lang="de-DE" i="1" dirty="0"/>
              <a:t> </a:t>
            </a:r>
            <a:r>
              <a:rPr lang="de-DE" i="1" dirty="0" err="1"/>
              <a:t>limitations</a:t>
            </a:r>
            <a:r>
              <a:rPr lang="de-DE" i="1" dirty="0"/>
              <a:t> </a:t>
            </a:r>
            <a:r>
              <a:rPr lang="de-DE" i="1" dirty="0" err="1"/>
              <a:t>of</a:t>
            </a:r>
            <a:r>
              <a:rPr lang="de-DE" i="1" dirty="0"/>
              <a:t> </a:t>
            </a:r>
            <a:r>
              <a:rPr lang="de-DE" i="1" dirty="0" err="1"/>
              <a:t>the</a:t>
            </a:r>
            <a:r>
              <a:rPr lang="de-DE" i="1" dirty="0"/>
              <a:t> </a:t>
            </a:r>
            <a:r>
              <a:rPr lang="de-DE" i="1" dirty="0" err="1"/>
              <a:t>Red</a:t>
            </a:r>
            <a:r>
              <a:rPr lang="de-DE" i="1" dirty="0"/>
              <a:t> Cross Movement?</a:t>
            </a:r>
          </a:p>
          <a:p>
            <a:pPr marL="0" indent="0">
              <a:buNone/>
            </a:pPr>
            <a:endParaRPr lang="de-DE" i="1" dirty="0"/>
          </a:p>
          <a:p>
            <a:pPr marL="0" indent="0">
              <a:buNone/>
            </a:pPr>
            <a:endParaRPr lang="de-DE" i="1" dirty="0"/>
          </a:p>
        </p:txBody>
      </p:sp>
    </p:spTree>
    <p:extLst>
      <p:ext uri="{BB962C8B-B14F-4D97-AF65-F5344CB8AC3E}">
        <p14:creationId xmlns:p14="http://schemas.microsoft.com/office/powerpoint/2010/main" val="3297651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F48ED3B-BE27-4D70-B78B-17EDECCB1AEB}"/>
              </a:ext>
            </a:extLst>
          </p:cNvPr>
          <p:cNvSpPr>
            <a:spLocks noGrp="1"/>
          </p:cNvSpPr>
          <p:nvPr>
            <p:ph type="title"/>
          </p:nvPr>
        </p:nvSpPr>
        <p:spPr/>
        <p:txBody>
          <a:bodyPr/>
          <a:lstStyle/>
          <a:p>
            <a:r>
              <a:rPr lang="de-DE" dirty="0"/>
              <a:t>Médecins Sans </a:t>
            </a:r>
            <a:r>
              <a:rPr lang="de-DE" dirty="0" err="1"/>
              <a:t>Frontières</a:t>
            </a:r>
            <a:r>
              <a:rPr lang="de-DE" dirty="0"/>
              <a:t> – </a:t>
            </a:r>
            <a:br>
              <a:rPr lang="de-DE" dirty="0"/>
            </a:br>
            <a:r>
              <a:rPr lang="de-DE" dirty="0" err="1"/>
              <a:t>Doctors</a:t>
            </a:r>
            <a:r>
              <a:rPr lang="de-DE" dirty="0"/>
              <a:t> </a:t>
            </a:r>
            <a:r>
              <a:rPr lang="de-DE" dirty="0" err="1"/>
              <a:t>Without</a:t>
            </a:r>
            <a:r>
              <a:rPr lang="de-DE" dirty="0"/>
              <a:t> Borders</a:t>
            </a:r>
          </a:p>
        </p:txBody>
      </p:sp>
      <p:sp>
        <p:nvSpPr>
          <p:cNvPr id="3" name="Inhaltsplatzhalter 2">
            <a:extLst>
              <a:ext uri="{FF2B5EF4-FFF2-40B4-BE49-F238E27FC236}">
                <a16:creationId xmlns:a16="http://schemas.microsoft.com/office/drawing/2014/main" xmlns="" id="{36DF9BC1-B91E-4208-992B-AF00A3A3B808}"/>
              </a:ext>
            </a:extLst>
          </p:cNvPr>
          <p:cNvSpPr>
            <a:spLocks noGrp="1"/>
          </p:cNvSpPr>
          <p:nvPr>
            <p:ph idx="1"/>
          </p:nvPr>
        </p:nvSpPr>
        <p:spPr>
          <a:xfrm>
            <a:off x="706547" y="2310370"/>
            <a:ext cx="11145142" cy="4195481"/>
          </a:xfrm>
        </p:spPr>
        <p:txBody>
          <a:bodyPr/>
          <a:lstStyle/>
          <a:p>
            <a:r>
              <a:rPr lang="de-DE" dirty="0" err="1"/>
              <a:t>Founded</a:t>
            </a:r>
            <a:r>
              <a:rPr lang="de-DE" dirty="0"/>
              <a:t> in 1971 </a:t>
            </a:r>
            <a:r>
              <a:rPr lang="de-DE" dirty="0" err="1"/>
              <a:t>by</a:t>
            </a:r>
            <a:r>
              <a:rPr lang="de-DE" dirty="0"/>
              <a:t> a </a:t>
            </a:r>
            <a:r>
              <a:rPr lang="de-DE" dirty="0" err="1"/>
              <a:t>group</a:t>
            </a:r>
            <a:r>
              <a:rPr lang="de-DE" dirty="0"/>
              <a:t> </a:t>
            </a:r>
            <a:r>
              <a:rPr lang="de-DE" dirty="0" err="1"/>
              <a:t>of</a:t>
            </a:r>
            <a:r>
              <a:rPr lang="de-DE" dirty="0"/>
              <a:t> French </a:t>
            </a:r>
            <a:r>
              <a:rPr lang="de-DE" dirty="0" err="1"/>
              <a:t>doctors</a:t>
            </a:r>
            <a:r>
              <a:rPr lang="de-DE" dirty="0"/>
              <a:t> (</a:t>
            </a:r>
            <a:r>
              <a:rPr lang="de-DE" dirty="0" err="1"/>
              <a:t>among</a:t>
            </a:r>
            <a:r>
              <a:rPr lang="de-DE" dirty="0"/>
              <a:t> </a:t>
            </a:r>
            <a:r>
              <a:rPr lang="de-DE" dirty="0" err="1"/>
              <a:t>them</a:t>
            </a:r>
            <a:r>
              <a:rPr lang="de-DE" dirty="0"/>
              <a:t> Bernard Kouchner, French </a:t>
            </a:r>
            <a:r>
              <a:rPr lang="de-DE" dirty="0" err="1"/>
              <a:t>Red</a:t>
            </a:r>
            <a:r>
              <a:rPr lang="de-DE" dirty="0"/>
              <a:t> Cross) and </a:t>
            </a:r>
            <a:r>
              <a:rPr lang="de-DE" dirty="0" err="1"/>
              <a:t>journalists</a:t>
            </a:r>
            <a:r>
              <a:rPr lang="de-DE" dirty="0"/>
              <a:t> </a:t>
            </a:r>
            <a:r>
              <a:rPr lang="de-DE" dirty="0" err="1"/>
              <a:t>to</a:t>
            </a:r>
            <a:r>
              <a:rPr lang="de-DE" dirty="0"/>
              <a:t> </a:t>
            </a:r>
            <a:r>
              <a:rPr lang="de-DE" dirty="0" err="1"/>
              <a:t>provide</a:t>
            </a:r>
            <a:r>
              <a:rPr lang="de-DE" dirty="0"/>
              <a:t> </a:t>
            </a:r>
            <a:r>
              <a:rPr lang="de-DE" dirty="0" err="1"/>
              <a:t>health</a:t>
            </a:r>
            <a:r>
              <a:rPr lang="de-DE" dirty="0"/>
              <a:t> care </a:t>
            </a:r>
            <a:r>
              <a:rPr lang="de-DE" dirty="0" err="1"/>
              <a:t>to</a:t>
            </a:r>
            <a:r>
              <a:rPr lang="de-DE" dirty="0"/>
              <a:t> </a:t>
            </a:r>
            <a:r>
              <a:rPr lang="de-DE" dirty="0" err="1"/>
              <a:t>people</a:t>
            </a:r>
            <a:r>
              <a:rPr lang="de-DE" dirty="0"/>
              <a:t> in </a:t>
            </a:r>
            <a:r>
              <a:rPr lang="de-DE" dirty="0" err="1"/>
              <a:t>need</a:t>
            </a:r>
            <a:r>
              <a:rPr lang="de-DE" dirty="0"/>
              <a:t> </a:t>
            </a:r>
            <a:r>
              <a:rPr lang="de-DE" dirty="0" err="1"/>
              <a:t>worldwide</a:t>
            </a:r>
            <a:endParaRPr lang="de-DE" dirty="0"/>
          </a:p>
          <a:p>
            <a:r>
              <a:rPr lang="de-DE" dirty="0" err="1"/>
              <a:t>Objectives</a:t>
            </a:r>
            <a:r>
              <a:rPr lang="de-DE" dirty="0"/>
              <a:t>: </a:t>
            </a:r>
            <a:r>
              <a:rPr lang="de-DE" dirty="0" err="1"/>
              <a:t>provide</a:t>
            </a:r>
            <a:r>
              <a:rPr lang="de-DE" dirty="0"/>
              <a:t> </a:t>
            </a:r>
            <a:r>
              <a:rPr lang="de-DE" dirty="0" err="1"/>
              <a:t>free</a:t>
            </a:r>
            <a:r>
              <a:rPr lang="de-DE" dirty="0"/>
              <a:t> </a:t>
            </a:r>
            <a:r>
              <a:rPr lang="de-DE" dirty="0" err="1"/>
              <a:t>medical</a:t>
            </a:r>
            <a:r>
              <a:rPr lang="de-DE" dirty="0"/>
              <a:t> </a:t>
            </a:r>
            <a:r>
              <a:rPr lang="de-DE" dirty="0" err="1"/>
              <a:t>health</a:t>
            </a:r>
            <a:r>
              <a:rPr lang="de-DE" dirty="0"/>
              <a:t> care in </a:t>
            </a:r>
            <a:r>
              <a:rPr lang="de-DE" dirty="0" err="1"/>
              <a:t>emergency</a:t>
            </a:r>
            <a:r>
              <a:rPr lang="de-DE" dirty="0"/>
              <a:t> </a:t>
            </a:r>
            <a:r>
              <a:rPr lang="de-DE" dirty="0" err="1"/>
              <a:t>situations</a:t>
            </a:r>
            <a:endParaRPr lang="de-DE" dirty="0"/>
          </a:p>
          <a:p>
            <a:r>
              <a:rPr lang="de-DE" dirty="0"/>
              <a:t>1999: Nobel Peace Prize </a:t>
            </a:r>
            <a:r>
              <a:rPr lang="en-US" dirty="0"/>
              <a:t>“in recognition of the organization’s pioneering humanitarian work on several continents”. </a:t>
            </a:r>
          </a:p>
          <a:p>
            <a:endParaRPr lang="de-DE" dirty="0"/>
          </a:p>
          <a:p>
            <a:endParaRPr lang="de-DE" dirty="0"/>
          </a:p>
          <a:p>
            <a:endParaRPr lang="de-DE" dirty="0"/>
          </a:p>
          <a:p>
            <a:endParaRPr lang="de-DE" dirty="0"/>
          </a:p>
        </p:txBody>
      </p:sp>
      <p:pic>
        <p:nvPicPr>
          <p:cNvPr id="4" name="Grafik 3">
            <a:hlinkClick r:id="rId2"/>
            <a:extLst>
              <a:ext uri="{FF2B5EF4-FFF2-40B4-BE49-F238E27FC236}">
                <a16:creationId xmlns:a16="http://schemas.microsoft.com/office/drawing/2014/main" xmlns="" id="{0EA7122F-4586-41F6-A081-7685FB4B7713}"/>
              </a:ext>
            </a:extLst>
          </p:cNvPr>
          <p:cNvPicPr>
            <a:picLocks noChangeAspect="1"/>
          </p:cNvPicPr>
          <p:nvPr/>
        </p:nvPicPr>
        <p:blipFill>
          <a:blip r:embed="rId3"/>
          <a:stretch>
            <a:fillRect/>
          </a:stretch>
        </p:blipFill>
        <p:spPr>
          <a:xfrm>
            <a:off x="1367390" y="4691294"/>
            <a:ext cx="5657578" cy="493819"/>
          </a:xfrm>
          <a:prstGeom prst="rect">
            <a:avLst/>
          </a:prstGeom>
        </p:spPr>
      </p:pic>
    </p:spTree>
    <p:extLst>
      <p:ext uri="{BB962C8B-B14F-4D97-AF65-F5344CB8AC3E}">
        <p14:creationId xmlns:p14="http://schemas.microsoft.com/office/powerpoint/2010/main" val="44870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ECA346-23AC-438C-BDEC-36E3D2E27BF4}"/>
              </a:ext>
            </a:extLst>
          </p:cNvPr>
          <p:cNvSpPr>
            <a:spLocks noGrp="1"/>
          </p:cNvSpPr>
          <p:nvPr>
            <p:ph type="title"/>
          </p:nvPr>
        </p:nvSpPr>
        <p:spPr>
          <a:xfrm>
            <a:off x="646111" y="452718"/>
            <a:ext cx="9404723" cy="723421"/>
          </a:xfrm>
        </p:spPr>
        <p:txBody>
          <a:bodyPr/>
          <a:lstStyle/>
          <a:p>
            <a:r>
              <a:rPr lang="de-DE" sz="3600" dirty="0"/>
              <a:t>How </a:t>
            </a:r>
            <a:r>
              <a:rPr lang="de-DE" sz="3600" dirty="0" err="1"/>
              <a:t>does</a:t>
            </a:r>
            <a:r>
              <a:rPr lang="de-DE" sz="3600" dirty="0"/>
              <a:t> MSF </a:t>
            </a:r>
            <a:r>
              <a:rPr lang="de-DE" sz="3600" dirty="0" err="1"/>
              <a:t>work</a:t>
            </a:r>
            <a:r>
              <a:rPr lang="de-DE" sz="3600" dirty="0"/>
              <a:t>?</a:t>
            </a:r>
          </a:p>
        </p:txBody>
      </p:sp>
      <p:sp>
        <p:nvSpPr>
          <p:cNvPr id="4" name="Textfeld 3">
            <a:extLst>
              <a:ext uri="{FF2B5EF4-FFF2-40B4-BE49-F238E27FC236}">
                <a16:creationId xmlns:a16="http://schemas.microsoft.com/office/drawing/2014/main" xmlns="" id="{FC63F09A-4D4F-4C5A-B848-CC9A4D378F31}"/>
              </a:ext>
            </a:extLst>
          </p:cNvPr>
          <p:cNvSpPr txBox="1"/>
          <p:nvPr/>
        </p:nvSpPr>
        <p:spPr>
          <a:xfrm>
            <a:off x="4057094" y="4327644"/>
            <a:ext cx="3036163" cy="1354217"/>
          </a:xfrm>
          <a:prstGeom prst="rect">
            <a:avLst/>
          </a:prstGeom>
          <a:noFill/>
        </p:spPr>
        <p:txBody>
          <a:bodyPr wrap="square" rtlCol="0">
            <a:spAutoFit/>
          </a:bodyPr>
          <a:lstStyle/>
          <a:p>
            <a:endParaRPr lang="de-DE" dirty="0"/>
          </a:p>
          <a:p>
            <a:pPr algn="ctr"/>
            <a:r>
              <a:rPr lang="de-DE" sz="1600" dirty="0">
                <a:solidFill>
                  <a:schemeClr val="accent1">
                    <a:lumMod val="60000"/>
                    <a:lumOff val="40000"/>
                  </a:schemeClr>
                </a:solidFill>
              </a:rPr>
              <a:t>HOW</a:t>
            </a:r>
          </a:p>
          <a:p>
            <a:pPr algn="ctr"/>
            <a:r>
              <a:rPr lang="de-DE" sz="1600" dirty="0"/>
              <a:t>Emergency </a:t>
            </a:r>
            <a:r>
              <a:rPr lang="de-DE" sz="1600" dirty="0" err="1"/>
              <a:t>kits</a:t>
            </a:r>
            <a:endParaRPr lang="de-DE" sz="1600" dirty="0"/>
          </a:p>
          <a:p>
            <a:pPr algn="ctr"/>
            <a:r>
              <a:rPr lang="de-DE" sz="1600" dirty="0"/>
              <a:t>Strategic </a:t>
            </a:r>
            <a:r>
              <a:rPr lang="de-DE" sz="1600" dirty="0" err="1"/>
              <a:t>warehouses</a:t>
            </a:r>
            <a:r>
              <a:rPr lang="de-DE" sz="1600" dirty="0"/>
              <a:t>, </a:t>
            </a:r>
          </a:p>
          <a:p>
            <a:pPr algn="ctr"/>
            <a:r>
              <a:rPr lang="de-DE" sz="1600" dirty="0" err="1"/>
              <a:t>Logistic</a:t>
            </a:r>
            <a:r>
              <a:rPr lang="de-DE" sz="1600" dirty="0"/>
              <a:t> hubs </a:t>
            </a:r>
            <a:r>
              <a:rPr lang="de-DE" sz="1600" dirty="0" err="1"/>
              <a:t>worldwide</a:t>
            </a:r>
            <a:endParaRPr lang="de-DE" sz="1600" dirty="0"/>
          </a:p>
        </p:txBody>
      </p:sp>
      <p:sp>
        <p:nvSpPr>
          <p:cNvPr id="5" name="Textfeld 4">
            <a:extLst>
              <a:ext uri="{FF2B5EF4-FFF2-40B4-BE49-F238E27FC236}">
                <a16:creationId xmlns:a16="http://schemas.microsoft.com/office/drawing/2014/main" xmlns="" id="{F10EE9CD-5AA8-4037-863F-2F9A42FC1F6C}"/>
              </a:ext>
            </a:extLst>
          </p:cNvPr>
          <p:cNvSpPr txBox="1"/>
          <p:nvPr/>
        </p:nvSpPr>
        <p:spPr>
          <a:xfrm>
            <a:off x="1225118" y="2849731"/>
            <a:ext cx="2396970" cy="1323439"/>
          </a:xfrm>
          <a:prstGeom prst="rect">
            <a:avLst/>
          </a:prstGeom>
          <a:noFill/>
        </p:spPr>
        <p:txBody>
          <a:bodyPr wrap="square" rtlCol="0">
            <a:spAutoFit/>
          </a:bodyPr>
          <a:lstStyle/>
          <a:p>
            <a:pPr algn="ctr"/>
            <a:r>
              <a:rPr lang="de-DE" sz="1600" dirty="0">
                <a:solidFill>
                  <a:schemeClr val="accent1">
                    <a:lumMod val="60000"/>
                    <a:lumOff val="40000"/>
                  </a:schemeClr>
                </a:solidFill>
              </a:rPr>
              <a:t>WHERE and WHEN</a:t>
            </a:r>
          </a:p>
          <a:p>
            <a:r>
              <a:rPr lang="de-DE" sz="1600" dirty="0"/>
              <a:t>Emergency </a:t>
            </a:r>
            <a:r>
              <a:rPr lang="de-DE" sz="1600" dirty="0" err="1"/>
              <a:t>situations</a:t>
            </a:r>
            <a:r>
              <a:rPr lang="de-DE" sz="1600" dirty="0"/>
              <a:t>:</a:t>
            </a:r>
          </a:p>
          <a:p>
            <a:pPr marL="285750" indent="-285750">
              <a:buFont typeface="Arial" panose="020B0604020202020204" pitchFamily="34" charset="0"/>
              <a:buChar char="•"/>
            </a:pPr>
            <a:r>
              <a:rPr lang="de-DE" sz="1600" dirty="0"/>
              <a:t>Natural </a:t>
            </a:r>
            <a:r>
              <a:rPr lang="de-DE" sz="1600" dirty="0" err="1"/>
              <a:t>disasters</a:t>
            </a:r>
            <a:endParaRPr lang="de-DE" sz="1600" dirty="0"/>
          </a:p>
          <a:p>
            <a:pPr marL="285750" indent="-285750">
              <a:buFont typeface="Arial" panose="020B0604020202020204" pitchFamily="34" charset="0"/>
              <a:buChar char="•"/>
            </a:pPr>
            <a:r>
              <a:rPr lang="de-DE" sz="1600" dirty="0" err="1"/>
              <a:t>Conflict</a:t>
            </a:r>
            <a:r>
              <a:rPr lang="de-DE" sz="1600" dirty="0"/>
              <a:t> </a:t>
            </a:r>
            <a:r>
              <a:rPr lang="de-DE" sz="1600" dirty="0" err="1"/>
              <a:t>zones</a:t>
            </a:r>
            <a:endParaRPr lang="de-DE" sz="1600" dirty="0"/>
          </a:p>
          <a:p>
            <a:pPr marL="285750" indent="-285750">
              <a:buFont typeface="Arial" panose="020B0604020202020204" pitchFamily="34" charset="0"/>
              <a:buChar char="•"/>
            </a:pPr>
            <a:r>
              <a:rPr lang="de-DE" sz="1600" dirty="0" err="1"/>
              <a:t>Epidemics</a:t>
            </a:r>
            <a:endParaRPr lang="de-DE" sz="1600" dirty="0"/>
          </a:p>
        </p:txBody>
      </p:sp>
      <p:pic>
        <p:nvPicPr>
          <p:cNvPr id="7" name="Grafik 6" descr="Erdkugel Europa-Afrika">
            <a:extLst>
              <a:ext uri="{FF2B5EF4-FFF2-40B4-BE49-F238E27FC236}">
                <a16:creationId xmlns:a16="http://schemas.microsoft.com/office/drawing/2014/main" xmlns="" id="{51645710-C614-4198-A5A5-A0494050E36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434072" y="3195961"/>
            <a:ext cx="914400" cy="914400"/>
          </a:xfrm>
          <a:prstGeom prst="rect">
            <a:avLst/>
          </a:prstGeom>
        </p:spPr>
      </p:pic>
      <p:pic>
        <p:nvPicPr>
          <p:cNvPr id="9" name="Grafik 8" descr="Erdkugel Amerika">
            <a:extLst>
              <a:ext uri="{FF2B5EF4-FFF2-40B4-BE49-F238E27FC236}">
                <a16:creationId xmlns:a16="http://schemas.microsoft.com/office/drawing/2014/main" xmlns="" id="{F1B7F811-4A05-4B17-B576-C93A5268C12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348472" y="3195961"/>
            <a:ext cx="914400" cy="914400"/>
          </a:xfrm>
          <a:prstGeom prst="rect">
            <a:avLst/>
          </a:prstGeom>
        </p:spPr>
      </p:pic>
      <p:pic>
        <p:nvPicPr>
          <p:cNvPr id="11" name="Grafik 10" descr="Erdkugel Asien-Australien">
            <a:extLst>
              <a:ext uri="{FF2B5EF4-FFF2-40B4-BE49-F238E27FC236}">
                <a16:creationId xmlns:a16="http://schemas.microsoft.com/office/drawing/2014/main" xmlns="" id="{964538A6-A8CB-4F8B-AD16-6A9E8F3ECB0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262872" y="3195961"/>
            <a:ext cx="914400" cy="914400"/>
          </a:xfrm>
          <a:prstGeom prst="rect">
            <a:avLst/>
          </a:prstGeom>
        </p:spPr>
      </p:pic>
      <p:sp>
        <p:nvSpPr>
          <p:cNvPr id="12" name="Textfeld 11">
            <a:extLst>
              <a:ext uri="{FF2B5EF4-FFF2-40B4-BE49-F238E27FC236}">
                <a16:creationId xmlns:a16="http://schemas.microsoft.com/office/drawing/2014/main" xmlns="" id="{DB7BA496-728F-4986-AB64-794938D62907}"/>
              </a:ext>
            </a:extLst>
          </p:cNvPr>
          <p:cNvSpPr txBox="1"/>
          <p:nvPr/>
        </p:nvSpPr>
        <p:spPr>
          <a:xfrm>
            <a:off x="7652552" y="3388340"/>
            <a:ext cx="4003829" cy="1569660"/>
          </a:xfrm>
          <a:prstGeom prst="rect">
            <a:avLst/>
          </a:prstGeom>
          <a:noFill/>
        </p:spPr>
        <p:txBody>
          <a:bodyPr wrap="square" rtlCol="0">
            <a:spAutoFit/>
          </a:bodyPr>
          <a:lstStyle/>
          <a:p>
            <a:r>
              <a:rPr lang="de-DE" sz="1600" dirty="0">
                <a:solidFill>
                  <a:schemeClr val="accent1">
                    <a:lumMod val="60000"/>
                    <a:lumOff val="40000"/>
                  </a:schemeClr>
                </a:solidFill>
              </a:rPr>
              <a:t>HEALTH CARE SERVICES</a:t>
            </a:r>
          </a:p>
          <a:p>
            <a:r>
              <a:rPr lang="de-DE" sz="1600" dirty="0"/>
              <a:t>Setting </a:t>
            </a:r>
            <a:r>
              <a:rPr lang="de-DE" sz="1600" dirty="0" err="1"/>
              <a:t>up</a:t>
            </a:r>
            <a:r>
              <a:rPr lang="de-DE" sz="1600" dirty="0"/>
              <a:t> </a:t>
            </a:r>
            <a:r>
              <a:rPr lang="de-DE" sz="1600" dirty="0" err="1"/>
              <a:t>inflatable</a:t>
            </a:r>
            <a:r>
              <a:rPr lang="de-DE" sz="1600" dirty="0"/>
              <a:t> </a:t>
            </a:r>
            <a:r>
              <a:rPr lang="de-DE" sz="1600" dirty="0" err="1"/>
              <a:t>hospitals</a:t>
            </a:r>
            <a:r>
              <a:rPr lang="de-DE" sz="1600" dirty="0"/>
              <a:t>, </a:t>
            </a:r>
            <a:r>
              <a:rPr lang="de-DE" sz="1600" dirty="0" err="1"/>
              <a:t>emergency</a:t>
            </a:r>
            <a:r>
              <a:rPr lang="de-DE" sz="1600" dirty="0"/>
              <a:t> </a:t>
            </a:r>
            <a:r>
              <a:rPr lang="de-DE" sz="1600" dirty="0" err="1"/>
              <a:t>surgeries</a:t>
            </a:r>
            <a:r>
              <a:rPr lang="de-DE" sz="1600" dirty="0"/>
              <a:t>, </a:t>
            </a:r>
            <a:r>
              <a:rPr lang="de-DE" sz="1600" dirty="0" err="1"/>
              <a:t>providing</a:t>
            </a:r>
            <a:r>
              <a:rPr lang="de-DE" sz="1600" dirty="0"/>
              <a:t> </a:t>
            </a:r>
            <a:r>
              <a:rPr lang="de-DE" sz="1600" dirty="0" err="1"/>
              <a:t>water</a:t>
            </a:r>
            <a:r>
              <a:rPr lang="de-DE" sz="1600" dirty="0"/>
              <a:t> and </a:t>
            </a:r>
            <a:r>
              <a:rPr lang="de-DE" sz="1600" dirty="0" err="1"/>
              <a:t>sanitation</a:t>
            </a:r>
            <a:r>
              <a:rPr lang="de-DE" sz="1600" dirty="0"/>
              <a:t> </a:t>
            </a:r>
            <a:r>
              <a:rPr lang="de-DE" sz="1600" dirty="0" err="1"/>
              <a:t>services</a:t>
            </a:r>
            <a:r>
              <a:rPr lang="de-DE" sz="1600" dirty="0"/>
              <a:t>, </a:t>
            </a:r>
            <a:r>
              <a:rPr lang="de-DE" sz="1600" dirty="0" err="1"/>
              <a:t>food</a:t>
            </a:r>
            <a:r>
              <a:rPr lang="de-DE" sz="1600" dirty="0"/>
              <a:t> and </a:t>
            </a:r>
            <a:r>
              <a:rPr lang="de-DE" sz="1600" dirty="0" err="1"/>
              <a:t>cooking</a:t>
            </a:r>
            <a:r>
              <a:rPr lang="de-DE" sz="1600" dirty="0"/>
              <a:t> material, mental </a:t>
            </a:r>
            <a:r>
              <a:rPr lang="de-DE" sz="1600" dirty="0" err="1"/>
              <a:t>health</a:t>
            </a:r>
            <a:r>
              <a:rPr lang="de-DE" sz="1600" dirty="0"/>
              <a:t> care, </a:t>
            </a:r>
            <a:r>
              <a:rPr lang="de-DE" sz="1600" dirty="0" err="1"/>
              <a:t>vaccination</a:t>
            </a:r>
            <a:r>
              <a:rPr lang="de-DE" sz="1600" dirty="0"/>
              <a:t>, etc.</a:t>
            </a:r>
          </a:p>
        </p:txBody>
      </p:sp>
      <p:sp>
        <p:nvSpPr>
          <p:cNvPr id="13" name="Textfeld 12">
            <a:extLst>
              <a:ext uri="{FF2B5EF4-FFF2-40B4-BE49-F238E27FC236}">
                <a16:creationId xmlns:a16="http://schemas.microsoft.com/office/drawing/2014/main" xmlns="" id="{DCCC51DE-E673-41F1-9CA6-EAAD92C8528C}"/>
              </a:ext>
            </a:extLst>
          </p:cNvPr>
          <p:cNvSpPr txBox="1"/>
          <p:nvPr/>
        </p:nvSpPr>
        <p:spPr>
          <a:xfrm>
            <a:off x="4980371" y="2109106"/>
            <a:ext cx="3036163" cy="830997"/>
          </a:xfrm>
          <a:prstGeom prst="rect">
            <a:avLst/>
          </a:prstGeom>
          <a:noFill/>
        </p:spPr>
        <p:txBody>
          <a:bodyPr wrap="square" rtlCol="0">
            <a:spAutoFit/>
          </a:bodyPr>
          <a:lstStyle/>
          <a:p>
            <a:r>
              <a:rPr lang="de-DE" sz="1600" dirty="0">
                <a:solidFill>
                  <a:schemeClr val="accent1">
                    <a:lumMod val="60000"/>
                    <a:lumOff val="40000"/>
                  </a:schemeClr>
                </a:solidFill>
              </a:rPr>
              <a:t>GLOBAL CAMPAIGNS</a:t>
            </a:r>
          </a:p>
          <a:p>
            <a:r>
              <a:rPr lang="de-DE" sz="1600" dirty="0" err="1"/>
              <a:t>Disseminating</a:t>
            </a:r>
            <a:r>
              <a:rPr lang="de-DE" sz="1600" dirty="0"/>
              <a:t> </a:t>
            </a:r>
            <a:r>
              <a:rPr lang="de-DE" sz="1600" dirty="0" err="1"/>
              <a:t>information</a:t>
            </a:r>
            <a:r>
              <a:rPr lang="de-DE" sz="1600" dirty="0"/>
              <a:t> and </a:t>
            </a:r>
            <a:r>
              <a:rPr lang="de-DE" sz="1600" dirty="0" err="1"/>
              <a:t>knowledge</a:t>
            </a:r>
            <a:endParaRPr lang="de-DE" sz="1600" dirty="0"/>
          </a:p>
        </p:txBody>
      </p:sp>
      <p:cxnSp>
        <p:nvCxnSpPr>
          <p:cNvPr id="31" name="Verbinder: gekrümmt 30">
            <a:extLst>
              <a:ext uri="{FF2B5EF4-FFF2-40B4-BE49-F238E27FC236}">
                <a16:creationId xmlns:a16="http://schemas.microsoft.com/office/drawing/2014/main" xmlns="" id="{F8B2F7A3-7B52-4B3D-9D74-E352A80F86B1}"/>
              </a:ext>
            </a:extLst>
          </p:cNvPr>
          <p:cNvCxnSpPr/>
          <p:nvPr/>
        </p:nvCxnSpPr>
        <p:spPr>
          <a:xfrm rot="10800000">
            <a:off x="7927760" y="2246050"/>
            <a:ext cx="2663301" cy="870012"/>
          </a:xfrm>
          <a:prstGeom prst="curvedConnector3">
            <a:avLst>
              <a:gd name="adj1" fmla="val -833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Verbinder: gekrümmt 33">
            <a:extLst>
              <a:ext uri="{FF2B5EF4-FFF2-40B4-BE49-F238E27FC236}">
                <a16:creationId xmlns:a16="http://schemas.microsoft.com/office/drawing/2014/main" xmlns="" id="{8DE863C9-723E-4B43-B41A-1DFC6B7C4F96}"/>
              </a:ext>
            </a:extLst>
          </p:cNvPr>
          <p:cNvCxnSpPr>
            <a:cxnSpLocks/>
          </p:cNvCxnSpPr>
          <p:nvPr/>
        </p:nvCxnSpPr>
        <p:spPr>
          <a:xfrm rot="10800000" flipV="1">
            <a:off x="2616853" y="2215129"/>
            <a:ext cx="2010469" cy="618949"/>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Verbinder: gekrümmt 35">
            <a:extLst>
              <a:ext uri="{FF2B5EF4-FFF2-40B4-BE49-F238E27FC236}">
                <a16:creationId xmlns:a16="http://schemas.microsoft.com/office/drawing/2014/main" xmlns="" id="{DCEC8E02-77EA-45B0-8A4A-875D86710AB8}"/>
              </a:ext>
            </a:extLst>
          </p:cNvPr>
          <p:cNvCxnSpPr/>
          <p:nvPr/>
        </p:nvCxnSpPr>
        <p:spPr>
          <a:xfrm>
            <a:off x="2228295" y="4327644"/>
            <a:ext cx="1731146" cy="1256410"/>
          </a:xfrm>
          <a:prstGeom prst="curvedConnector3">
            <a:avLst>
              <a:gd name="adj1" fmla="val -3846"/>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Verbinder: gekrümmt 38">
            <a:extLst>
              <a:ext uri="{FF2B5EF4-FFF2-40B4-BE49-F238E27FC236}">
                <a16:creationId xmlns:a16="http://schemas.microsoft.com/office/drawing/2014/main" xmlns="" id="{A842C13E-C341-42E4-92BD-59790000A185}"/>
              </a:ext>
            </a:extLst>
          </p:cNvPr>
          <p:cNvCxnSpPr/>
          <p:nvPr/>
        </p:nvCxnSpPr>
        <p:spPr>
          <a:xfrm flipV="1">
            <a:off x="7177272" y="4820575"/>
            <a:ext cx="2783474" cy="745724"/>
          </a:xfrm>
          <a:prstGeom prst="curvedConnector3">
            <a:avLst>
              <a:gd name="adj1" fmla="val 101669"/>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82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anim calcmode="lin" valueType="num">
                                      <p:cBhvr>
                                        <p:cTn id="71" dur="1000" fill="hold"/>
                                        <p:tgtEl>
                                          <p:spTgt spid="5"/>
                                        </p:tgtEl>
                                        <p:attrNameLst>
                                          <p:attrName>ppt_x</p:attrName>
                                        </p:attrNameLst>
                                      </p:cBhvr>
                                      <p:tavLst>
                                        <p:tav tm="0">
                                          <p:val>
                                            <p:strVal val="#ppt_x"/>
                                          </p:val>
                                        </p:tav>
                                        <p:tav tm="100000">
                                          <p:val>
                                            <p:strVal val="#ppt_x"/>
                                          </p:val>
                                        </p:tav>
                                      </p:tavLst>
                                    </p:anim>
                                    <p:anim calcmode="lin" valueType="num">
                                      <p:cBhvr>
                                        <p:cTn id="7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1000"/>
                                        <p:tgtEl>
                                          <p:spTgt spid="34"/>
                                        </p:tgtEl>
                                      </p:cBhvr>
                                    </p:animEffect>
                                    <p:anim calcmode="lin" valueType="num">
                                      <p:cBhvr>
                                        <p:cTn id="78" dur="1000" fill="hold"/>
                                        <p:tgtEl>
                                          <p:spTgt spid="34"/>
                                        </p:tgtEl>
                                        <p:attrNameLst>
                                          <p:attrName>ppt_x</p:attrName>
                                        </p:attrNameLst>
                                      </p:cBhvr>
                                      <p:tavLst>
                                        <p:tav tm="0">
                                          <p:val>
                                            <p:strVal val="#ppt_x"/>
                                          </p:val>
                                        </p:tav>
                                        <p:tav tm="100000">
                                          <p:val>
                                            <p:strVal val="#ppt_x"/>
                                          </p:val>
                                        </p:tav>
                                      </p:tavLst>
                                    </p:anim>
                                    <p:anim calcmode="lin" valueType="num">
                                      <p:cBhvr>
                                        <p:cTn id="7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680</Words>
  <Application>Microsoft Office PowerPoint</Application>
  <PresentationFormat>Personalizar</PresentationFormat>
  <Paragraphs>104</Paragraphs>
  <Slides>16</Slides>
  <Notes>0</Notes>
  <HiddenSlides>0</HiddenSlides>
  <MMClips>0</MMClips>
  <ScaleCrop>false</ScaleCrop>
  <HeadingPairs>
    <vt:vector size="4" baseType="variant">
      <vt:variant>
        <vt:lpstr>Tema</vt:lpstr>
      </vt:variant>
      <vt:variant>
        <vt:i4>1</vt:i4>
      </vt:variant>
      <vt:variant>
        <vt:lpstr>Títulos de slides</vt:lpstr>
      </vt:variant>
      <vt:variant>
        <vt:i4>16</vt:i4>
      </vt:variant>
    </vt:vector>
  </HeadingPairs>
  <TitlesOfParts>
    <vt:vector size="17" baseType="lpstr">
      <vt:lpstr>Ion</vt:lpstr>
      <vt:lpstr>Global Health Governance III  Humanitarian and cosmopolitan elements</vt:lpstr>
      <vt:lpstr>Apresentação do PowerPoint</vt:lpstr>
      <vt:lpstr>Apresentação do PowerPoint</vt:lpstr>
      <vt:lpstr>The International Committee of the Red Cross</vt:lpstr>
      <vt:lpstr>Apresentação do PowerPoint</vt:lpstr>
      <vt:lpstr>Humanitarian assistance</vt:lpstr>
      <vt:lpstr>Apresentação do PowerPoint</vt:lpstr>
      <vt:lpstr>Médecins Sans Frontières –  Doctors Without Borders</vt:lpstr>
      <vt:lpstr>How does MSF work?</vt:lpstr>
      <vt:lpstr>Social imaginaries and imagined communities</vt:lpstr>
      <vt:lpstr>Apresentação do PowerPoint</vt:lpstr>
      <vt:lpstr>Apresentação do PowerPoint</vt:lpstr>
      <vt:lpstr>Apresentação do PowerPoint</vt:lpstr>
      <vt:lpstr>Apresentação do PowerPoint</vt:lpstr>
      <vt:lpstr>Cosmopolitanism confronting realpolitik</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Health Governance III  The cosmopolitan element</dc:title>
  <dc:creator>Markus Fraundorfer</dc:creator>
  <cp:lastModifiedBy>Sala C</cp:lastModifiedBy>
  <cp:revision>56</cp:revision>
  <dcterms:created xsi:type="dcterms:W3CDTF">2018-01-30T15:31:55Z</dcterms:created>
  <dcterms:modified xsi:type="dcterms:W3CDTF">2018-04-20T04:12:59Z</dcterms:modified>
</cp:coreProperties>
</file>