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2" r:id="rId1"/>
  </p:sldMasterIdLst>
  <p:sldIdLst>
    <p:sldId id="256" r:id="rId2"/>
    <p:sldId id="292" r:id="rId3"/>
    <p:sldId id="293" r:id="rId4"/>
    <p:sldId id="315" r:id="rId5"/>
    <p:sldId id="306" r:id="rId6"/>
    <p:sldId id="259" r:id="rId7"/>
    <p:sldId id="260" r:id="rId8"/>
    <p:sldId id="261" r:id="rId9"/>
    <p:sldId id="262" r:id="rId10"/>
    <p:sldId id="290" r:id="rId11"/>
    <p:sldId id="263" r:id="rId12"/>
    <p:sldId id="264" r:id="rId13"/>
    <p:sldId id="266" r:id="rId14"/>
    <p:sldId id="288" r:id="rId15"/>
    <p:sldId id="265" r:id="rId16"/>
    <p:sldId id="267" r:id="rId17"/>
    <p:sldId id="268" r:id="rId18"/>
    <p:sldId id="295" r:id="rId19"/>
    <p:sldId id="278" r:id="rId20"/>
    <p:sldId id="286" r:id="rId21"/>
    <p:sldId id="297" r:id="rId22"/>
    <p:sldId id="299" r:id="rId23"/>
    <p:sldId id="300" r:id="rId24"/>
    <p:sldId id="298" r:id="rId25"/>
    <p:sldId id="301" r:id="rId26"/>
    <p:sldId id="302" r:id="rId27"/>
    <p:sldId id="273" r:id="rId28"/>
    <p:sldId id="304" r:id="rId29"/>
    <p:sldId id="313" r:id="rId30"/>
    <p:sldId id="307" r:id="rId31"/>
    <p:sldId id="308" r:id="rId32"/>
    <p:sldId id="30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630638\AppData\Local\Microsoft\Windows\Temporary%20Internet%20Files\Content.Outlook\XIXZNUU2\C&#243;pia%20de%20tab%20help%20grafico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192631018206135E-2"/>
          <c:y val="1.5846244001057781E-2"/>
          <c:w val="0.91229104785789161"/>
          <c:h val="0.83711173523933013"/>
        </c:manualLayout>
      </c:layout>
      <c:lineChart>
        <c:grouping val="standard"/>
        <c:varyColors val="0"/>
        <c:ser>
          <c:idx val="0"/>
          <c:order val="0"/>
          <c:tx>
            <c:strRef>
              <c:f>Plan1!$A$4</c:f>
              <c:strCache>
                <c:ptCount val="1"/>
                <c:pt idx="0">
                  <c:v>Estab Municipais</c:v>
                </c:pt>
              </c:strCache>
            </c:strRef>
          </c:tx>
          <c:spPr>
            <a:ln w="38100">
              <a:solidFill>
                <a:srgbClr val="006600"/>
              </a:solidFill>
            </a:ln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38100"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6.623129251700681E-2"/>
                  <c:y val="2.3270652129527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62585034013721E-2"/>
                  <c:y val="-3.5661187397681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904761904762E-2"/>
                  <c:y val="-2.3874819492239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160997732426472E-2"/>
                  <c:y val="-2.3874819492239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Plan1!$B$3:$I$3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Plan1!$B$4:$I$4</c:f>
              <c:numCache>
                <c:formatCode>#,##0</c:formatCode>
                <c:ptCount val="8"/>
                <c:pt idx="0">
                  <c:v>51772</c:v>
                </c:pt>
                <c:pt idx="1">
                  <c:v>47483</c:v>
                </c:pt>
                <c:pt idx="2">
                  <c:v>46563</c:v>
                </c:pt>
                <c:pt idx="3">
                  <c:v>50737</c:v>
                </c:pt>
                <c:pt idx="4">
                  <c:v>53133</c:v>
                </c:pt>
                <c:pt idx="5">
                  <c:v>55111</c:v>
                </c:pt>
                <c:pt idx="6">
                  <c:v>55399</c:v>
                </c:pt>
                <c:pt idx="7">
                  <c:v>53492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Plan1!$A$5</c:f>
              <c:strCache>
                <c:ptCount val="1"/>
                <c:pt idx="0">
                  <c:v>Estab Estaduais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diamond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38100"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5.3353370011980115E-2"/>
                  <c:y val="-2.861959780327040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095238095238099E-2"/>
                  <c:y val="-3.5359103716325412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281237968851902E-2"/>
                  <c:y val="-3.1916205164126056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210884353741478E-2"/>
                  <c:y val="-4.4198879645406738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644300650192765E-2"/>
                  <c:y val="3.346269102852145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909297052154256E-2"/>
                  <c:y val="4.4198879645406738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8979591836734761E-2"/>
                  <c:y val="4.4198879645406738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0441192285439465E-2"/>
                  <c:y val="3.4162739627105559E-2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Plan1!$B$3:$I$3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Plan1!$B$5:$I$5</c:f>
              <c:numCache>
                <c:formatCode>#,##0</c:formatCode>
                <c:ptCount val="8"/>
                <c:pt idx="0">
                  <c:v>55966</c:v>
                </c:pt>
                <c:pt idx="1">
                  <c:v>58252</c:v>
                </c:pt>
                <c:pt idx="2">
                  <c:v>60337</c:v>
                </c:pt>
                <c:pt idx="3">
                  <c:v>55660</c:v>
                </c:pt>
                <c:pt idx="4">
                  <c:v>49966</c:v>
                </c:pt>
                <c:pt idx="5">
                  <c:v>51273</c:v>
                </c:pt>
                <c:pt idx="6">
                  <c:v>51820</c:v>
                </c:pt>
                <c:pt idx="7">
                  <c:v>51186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529280"/>
        <c:axId val="183280768"/>
      </c:lineChart>
      <c:catAx>
        <c:axId val="16852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83280768"/>
        <c:crosses val="autoZero"/>
        <c:auto val="1"/>
        <c:lblAlgn val="ctr"/>
        <c:lblOffset val="100"/>
        <c:noMultiLvlLbl val="0"/>
      </c:catAx>
      <c:valAx>
        <c:axId val="183280768"/>
        <c:scaling>
          <c:orientation val="minMax"/>
          <c:max val="7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68529280"/>
        <c:crosses val="autoZero"/>
        <c:crossBetween val="between"/>
        <c:majorUnit val="5000"/>
        <c:minorUnit val="1000"/>
      </c:valAx>
      <c:spPr>
        <a:solidFill>
          <a:schemeClr val="accent6">
            <a:lumMod val="40000"/>
            <a:lumOff val="60000"/>
          </a:schemeClr>
        </a:solidFill>
        <a:ln w="25400">
          <a:noFill/>
        </a:ln>
        <a:scene3d>
          <a:camera prst="orthographicFront"/>
          <a:lightRig rig="threePt" dir="t"/>
        </a:scene3d>
      </c:spPr>
    </c:plotArea>
    <c:legend>
      <c:legendPos val="b"/>
      <c:layout>
        <c:manualLayout>
          <c:xMode val="edge"/>
          <c:yMode val="edge"/>
          <c:x val="0.13538417383823451"/>
          <c:y val="0.91893416163636066"/>
          <c:w val="0.7192060410075295"/>
          <c:h val="5.3238655031629972E-2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173736615785859E-2"/>
          <c:y val="3.0293646186420754E-2"/>
          <c:w val="0.93868930319217858"/>
          <c:h val="0.77639955112748393"/>
        </c:manualLayout>
      </c:layout>
      <c:lineChart>
        <c:grouping val="standard"/>
        <c:varyColors val="0"/>
        <c:ser>
          <c:idx val="0"/>
          <c:order val="0"/>
          <c:tx>
            <c:strRef>
              <c:f>'[Cópia de tab help graficos.xlsx]graf 3 hospitais'!$A$4</c:f>
              <c:strCache>
                <c:ptCount val="1"/>
                <c:pt idx="0">
                  <c:v>2077493  H GERAL SAO MATEUS EST (MANOEL BIFULCO)</c:v>
                </c:pt>
              </c:strCache>
            </c:strRef>
          </c:tx>
          <c:spPr>
            <a:ln w="63500">
              <a:solidFill>
                <a:srgbClr val="0000FF"/>
              </a:solidFill>
              <a:prstDash val="sysDash"/>
            </a:ln>
          </c:spPr>
          <c:marker>
            <c:symbol val="diamond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FF"/>
                </a:solidFill>
                <a:prstDash val="sysDash"/>
              </a:ln>
            </c:spPr>
          </c:marker>
          <c:dLbls>
            <c:dLbl>
              <c:idx val="0"/>
              <c:layout>
                <c:manualLayout>
                  <c:x val="-2.5740992348755432E-2"/>
                  <c:y val="-3.5615241930319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478198232983223E-2"/>
                  <c:y val="4.2661784635668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13630229419704E-2"/>
                  <c:y val="3.075233388248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990553306342768E-2"/>
                  <c:y val="2.4162548050521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388663967611239E-2"/>
                  <c:y val="3.2948929159802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'[Cópia de tab help graficos.xlsx]graf 3 hospitais'!$B$3:$G$3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'[Cópia de tab help graficos.xlsx]graf 3 hospitais'!$B$4:$G$4</c:f>
              <c:numCache>
                <c:formatCode>#,##0</c:formatCode>
                <c:ptCount val="6"/>
                <c:pt idx="0">
                  <c:v>3685</c:v>
                </c:pt>
                <c:pt idx="1">
                  <c:v>3410</c:v>
                </c:pt>
                <c:pt idx="2">
                  <c:v>2177</c:v>
                </c:pt>
                <c:pt idx="3">
                  <c:v>1542</c:v>
                </c:pt>
                <c:pt idx="4">
                  <c:v>1982</c:v>
                </c:pt>
                <c:pt idx="5">
                  <c:v>1715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'[Cópia de tab help graficos.xlsx]graf 3 hospitais'!$A$5</c:f>
              <c:strCache>
                <c:ptCount val="1"/>
                <c:pt idx="0">
                  <c:v>2091755  H GERAL VILA PENTEADO EST (JOSE PANGELLA)</c:v>
                </c:pt>
              </c:strCache>
            </c:strRef>
          </c:tx>
          <c:spPr>
            <a:ln w="47625">
              <a:solidFill>
                <a:srgbClr val="FF3300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F3300"/>
                </a:solidFill>
                <a:prstDash val="sysDash"/>
              </a:ln>
            </c:spPr>
          </c:marker>
          <c:dLbls>
            <c:dLbl>
              <c:idx val="5"/>
              <c:layout>
                <c:manualLayout>
                  <c:x val="-4.4863526092729367E-2"/>
                  <c:y val="3.3008926012666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'[Cópia de tab help graficos.xlsx]graf 3 hospitais'!$B$3:$G$3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'[Cópia de tab help graficos.xlsx]graf 3 hospitais'!$B$5:$G$5</c:f>
              <c:numCache>
                <c:formatCode>#,##0</c:formatCode>
                <c:ptCount val="6"/>
                <c:pt idx="0">
                  <c:v>2619</c:v>
                </c:pt>
                <c:pt idx="1">
                  <c:v>2206</c:v>
                </c:pt>
                <c:pt idx="2">
                  <c:v>2520</c:v>
                </c:pt>
                <c:pt idx="3">
                  <c:v>2227</c:v>
                </c:pt>
                <c:pt idx="4">
                  <c:v>2063</c:v>
                </c:pt>
                <c:pt idx="5">
                  <c:v>1625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'[Cópia de tab help graficos.xlsx]graf 3 hospitais'!$A$6</c:f>
              <c:strCache>
                <c:ptCount val="1"/>
                <c:pt idx="0">
                  <c:v>2076926  H UNIVERSITARIO DA USP</c:v>
                </c:pt>
              </c:strCache>
            </c:strRef>
          </c:tx>
          <c:spPr>
            <a:ln w="50800">
              <a:solidFill>
                <a:srgbClr val="006600"/>
              </a:solidFill>
              <a:prstDash val="sysDash"/>
            </a:ln>
          </c:spPr>
          <c:marker>
            <c:symbol val="triangle"/>
            <c:size val="5"/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006600"/>
                </a:solidFill>
                <a:prstDash val="dash"/>
              </a:ln>
            </c:spPr>
          </c:marker>
          <c:dLbls>
            <c:dLbl>
              <c:idx val="0"/>
              <c:layout>
                <c:manualLayout>
                  <c:x val="-2.3954760946415778E-2"/>
                  <c:y val="3.4901412856691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974412105369452E-2"/>
                  <c:y val="-2.4876355035521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925829109418038E-2"/>
                  <c:y val="-1.8286569203561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73149712561234E-2"/>
                  <c:y val="-2.7072950312841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780080121563763E-2"/>
                  <c:y val="-2.9269545590162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343311337095107E-3"/>
                  <c:y val="-9.50018809428067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'[Cópia de tab help graficos.xlsx]graf 3 hospitais'!$B$3:$G$3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'[Cópia de tab help graficos.xlsx]graf 3 hospitais'!$B$6:$G$6</c:f>
              <c:numCache>
                <c:formatCode>#,##0</c:formatCode>
                <c:ptCount val="6"/>
                <c:pt idx="0">
                  <c:v>3520</c:v>
                </c:pt>
                <c:pt idx="1">
                  <c:v>3531</c:v>
                </c:pt>
                <c:pt idx="2">
                  <c:v>3519</c:v>
                </c:pt>
                <c:pt idx="3">
                  <c:v>2814</c:v>
                </c:pt>
                <c:pt idx="4">
                  <c:v>2618</c:v>
                </c:pt>
                <c:pt idx="5">
                  <c:v>2366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25856"/>
        <c:axId val="184027392"/>
      </c:lineChart>
      <c:catAx>
        <c:axId val="18402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84027392"/>
        <c:crosses val="autoZero"/>
        <c:auto val="1"/>
        <c:lblAlgn val="ctr"/>
        <c:lblOffset val="100"/>
        <c:noMultiLvlLbl val="0"/>
      </c:catAx>
      <c:valAx>
        <c:axId val="184027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84025856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prstDash val="dash"/>
        </a:ln>
        <a:scene3d>
          <a:camera prst="orthographicFront"/>
          <a:lightRig rig="threePt" dir="t"/>
        </a:scene3d>
      </c:spPr>
    </c:plotArea>
    <c:legend>
      <c:legendPos val="b"/>
      <c:layout>
        <c:manualLayout>
          <c:xMode val="edge"/>
          <c:yMode val="edge"/>
          <c:x val="1.4728234881570958E-2"/>
          <c:y val="0.9053457691758876"/>
          <c:w val="0.95839778124900377"/>
          <c:h val="9.2292430577498225E-2"/>
        </c:manualLayout>
      </c:layout>
      <c:overlay val="0"/>
      <c:txPr>
        <a:bodyPr/>
        <a:lstStyle/>
        <a:p>
          <a:pPr>
            <a:defRPr sz="1100"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Grupo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dissolv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079" y="-105507"/>
            <a:ext cx="11714922" cy="4912638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DESAFIOS  GESTÃO DA SAÚDE    </a:t>
            </a:r>
            <a:br>
              <a:rPr lang="pt-BR" dirty="0" smtClean="0"/>
            </a:br>
            <a:r>
              <a:rPr lang="pt-BR" dirty="0" smtClean="0"/>
              <a:t>     DA  MULHER 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SMS SP FSP-USP </a:t>
            </a:r>
            <a:r>
              <a:rPr lang="pt-BR" dirty="0" smtClean="0"/>
              <a:t>24-5-17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5165" y="6202017"/>
            <a:ext cx="6678035" cy="55526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Adalberto2\Pictures\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227" y="5135608"/>
            <a:ext cx="2638425" cy="1448071"/>
          </a:xfrm>
          <a:prstGeom prst="rect">
            <a:avLst/>
          </a:prstGeom>
          <a:noFill/>
        </p:spPr>
      </p:pic>
      <p:pic>
        <p:nvPicPr>
          <p:cNvPr id="1027" name="Picture 3" descr="C:\Users\Adalberto2\Pictures\pms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9772" y="4978174"/>
            <a:ext cx="3390900" cy="1343025"/>
          </a:xfrm>
          <a:prstGeom prst="rect">
            <a:avLst/>
          </a:prstGeom>
          <a:noFill/>
        </p:spPr>
      </p:pic>
      <p:pic>
        <p:nvPicPr>
          <p:cNvPr id="1028" name="Picture 4" descr="C:\Users\Adalberto2\Pictures\REDE CEGONH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5746" y="4864826"/>
            <a:ext cx="17526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2947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855785"/>
          </a:xfrm>
        </p:spPr>
        <p:txBody>
          <a:bodyPr/>
          <a:lstStyle/>
          <a:p>
            <a:r>
              <a:rPr lang="pt-BR" dirty="0" smtClean="0"/>
              <a:t>PARTO SEGURO-CEJAM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1536" y="984697"/>
            <a:ext cx="11828096" cy="5884938"/>
            <a:chOff x="48" y="-810"/>
            <a:chExt cx="16008" cy="11633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-810"/>
              <a:ext cx="16008" cy="1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" y="1771"/>
              <a:ext cx="2495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8" y="1431"/>
              <a:ext cx="3308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" y="1626"/>
              <a:ext cx="283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" y="1637"/>
              <a:ext cx="1618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679"/>
              <a:ext cx="13151" cy="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64470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Organizações Sociais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M’ Boi Mirim- Einstein</a:t>
            </a:r>
          </a:p>
          <a:p>
            <a:endParaRPr lang="pt-BR" sz="2800" dirty="0"/>
          </a:p>
          <a:p>
            <a:r>
              <a:rPr lang="pt-BR" sz="2800" dirty="0"/>
              <a:t>Cidade Tiradentes- Congregação </a:t>
            </a:r>
            <a:r>
              <a:rPr lang="pt-BR" sz="2800" dirty="0" smtClean="0"/>
              <a:t>Marcelina</a:t>
            </a:r>
            <a:endParaRPr lang="pt-BR" sz="2800" dirty="0"/>
          </a:p>
          <a:p>
            <a:endParaRPr lang="pt-BR" sz="2800" dirty="0"/>
          </a:p>
          <a:p>
            <a:r>
              <a:rPr lang="pt-BR" sz="2800" dirty="0"/>
              <a:t>HOSP. VILA MARIA- UNIFESP-SPDM</a:t>
            </a:r>
          </a:p>
        </p:txBody>
      </p:sp>
      <p:sp>
        <p:nvSpPr>
          <p:cNvPr id="26626" name="AutoShape 2" descr="Resultado de imagem para HOSPITAL CIDADE TIRAD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629" name="AutoShape 5" descr="Resultado de imagem para HOSPITAL CIDADE TIRAD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 descr=".CIDADE TIRADEN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688" y="809897"/>
            <a:ext cx="4617312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73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537" y="560396"/>
            <a:ext cx="10972800" cy="1143000"/>
          </a:xfrm>
        </p:spPr>
        <p:txBody>
          <a:bodyPr/>
          <a:lstStyle/>
          <a:p>
            <a:r>
              <a:rPr lang="pt-BR" dirty="0"/>
              <a:t>Convênios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45920"/>
            <a:ext cx="10972800" cy="4678680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AMPARO MATERNAL- CONGREGAÇÃO SANTA CATARINA</a:t>
            </a:r>
          </a:p>
          <a:p>
            <a:endParaRPr lang="pt-BR" sz="2400" dirty="0"/>
          </a:p>
          <a:p>
            <a:r>
              <a:rPr lang="pt-BR" sz="2400" dirty="0"/>
              <a:t>HOSPITAL SANTO ANTÔNIO- ASS. BENEFICIÊNCIA PORTUGUESA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SANTA </a:t>
            </a:r>
            <a:r>
              <a:rPr lang="pt-BR" sz="2400" dirty="0"/>
              <a:t>CASA DE SANTO </a:t>
            </a:r>
            <a:r>
              <a:rPr lang="pt-BR" sz="2400" dirty="0" smtClean="0"/>
              <a:t>AMARO (fechou 15/5/17)</a:t>
            </a:r>
            <a:endParaRPr lang="pt-BR" dirty="0"/>
          </a:p>
        </p:txBody>
      </p:sp>
      <p:pic>
        <p:nvPicPr>
          <p:cNvPr id="4" name="Imagem 3" descr="SANTO ANTON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2743200"/>
            <a:ext cx="5120639" cy="2913016"/>
          </a:xfrm>
          <a:prstGeom prst="rect">
            <a:avLst/>
          </a:prstGeom>
        </p:spPr>
      </p:pic>
      <p:pic>
        <p:nvPicPr>
          <p:cNvPr id="5" name="Imagem 4" descr="CPN STO ANTON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87" y="2730136"/>
            <a:ext cx="4937758" cy="27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208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HSPM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FUNCIONÁRIOS PÚBLICOS</a:t>
            </a:r>
          </a:p>
          <a:p>
            <a:r>
              <a:rPr lang="pt-BR" sz="3200" dirty="0"/>
              <a:t>SUS</a:t>
            </a:r>
          </a:p>
        </p:txBody>
      </p:sp>
      <p:pic>
        <p:nvPicPr>
          <p:cNvPr id="3074" name="Picture 2" descr="C:\Documents and Settings\d619478\Meus documentos\Minhas imagens\HS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23" y="2778370"/>
            <a:ext cx="6928339" cy="39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7648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HOSPITAL DA VILA SANTA CATARINA “ GILSON DE CARVALHO”</a:t>
            </a:r>
          </a:p>
          <a:p>
            <a:endParaRPr lang="pt-BR" sz="2800" dirty="0"/>
          </a:p>
          <a:p>
            <a:r>
              <a:rPr lang="pt-BR" sz="2800" dirty="0" smtClean="0"/>
              <a:t>GESTÃO EINSTEIN</a:t>
            </a:r>
            <a:endParaRPr lang="pt-BR" sz="2800" dirty="0"/>
          </a:p>
        </p:txBody>
      </p:sp>
      <p:sp>
        <p:nvSpPr>
          <p:cNvPr id="23554" name="AutoShape 2" descr="Resultado de imagem para HOSPITAL DA VILA SANTA CATA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56" name="AutoShape 4" descr="Resultado de imagem para HOSPITAL DA VILA SANTA CATA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558" name="AutoShape 6" descr="Resultado de imagem para HOSPITAL DA VILA SANTA CATAR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559" name="Picture 7" descr="C:\Users\Adalberto2\Pictures\SANTA CATAR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8937" y="2587261"/>
            <a:ext cx="7053943" cy="3852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4025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CASAS DE PARTO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CASA  ÂNGELA- ASSOCIAÇÃO MONTE AZUL</a:t>
            </a:r>
          </a:p>
          <a:p>
            <a:endParaRPr lang="pt-BR" sz="2400" dirty="0"/>
          </a:p>
          <a:p>
            <a:r>
              <a:rPr lang="pt-BR" sz="2400" dirty="0"/>
              <a:t>CASA DE PARTO SAPOPEMBA- SPDM</a:t>
            </a:r>
          </a:p>
        </p:txBody>
      </p:sp>
      <p:pic>
        <p:nvPicPr>
          <p:cNvPr id="5122" name="Picture 2" descr="C:\Documents and Settings\d619478\Meus documentos\Minhas imagens\Casa ang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8" y="3645877"/>
            <a:ext cx="4185138" cy="26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d619478\Meus documentos\Minhas imagens\Sapopem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65" y="3645876"/>
            <a:ext cx="4458040" cy="26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13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PROFISSIONAIS ASSISTEM PARTO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/>
              <a:t>Gestão municipal</a:t>
            </a:r>
          </a:p>
          <a:p>
            <a:r>
              <a:rPr lang="pt-BR" sz="3200" dirty="0" smtClean="0"/>
              <a:t>72 </a:t>
            </a:r>
            <a:r>
              <a:rPr lang="pt-BR" sz="3200" dirty="0"/>
              <a:t>%  ENFERMEIRAS OBSTETRAS     SMS</a:t>
            </a:r>
          </a:p>
          <a:p>
            <a:r>
              <a:rPr lang="pt-BR" sz="3200" dirty="0"/>
              <a:t>32 % PC</a:t>
            </a:r>
          </a:p>
          <a:p>
            <a:r>
              <a:rPr lang="pt-BR" sz="3200" dirty="0" smtClean="0"/>
              <a:t>Gestão estadual</a:t>
            </a:r>
            <a:endParaRPr lang="pt-BR" sz="3200" dirty="0"/>
          </a:p>
          <a:p>
            <a:r>
              <a:rPr lang="pt-BR" sz="3200" dirty="0"/>
              <a:t>40 %  ENFERMEIRAS OBSTETRAS      SES</a:t>
            </a:r>
          </a:p>
          <a:p>
            <a:r>
              <a:rPr lang="pt-BR" sz="3200"/>
              <a:t>3</a:t>
            </a:r>
            <a:r>
              <a:rPr lang="pt-BR" sz="3200" smtClean="0"/>
              <a:t>7 </a:t>
            </a:r>
            <a:r>
              <a:rPr lang="pt-BR" sz="3200" dirty="0"/>
              <a:t>% PC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 descr="ENFERMEIRA OBSTET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37" y="1724298"/>
            <a:ext cx="4889863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132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UBS  453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UBS TRADICIONAIS: MÉDICOS OBSTETRAS</a:t>
            </a:r>
          </a:p>
          <a:p>
            <a:endParaRPr lang="pt-BR" sz="2400" dirty="0"/>
          </a:p>
          <a:p>
            <a:r>
              <a:rPr lang="pt-BR" sz="2400" dirty="0"/>
              <a:t>UBS ESF   50 %  OS</a:t>
            </a:r>
          </a:p>
          <a:p>
            <a:endParaRPr lang="pt-BR" sz="2400" dirty="0"/>
          </a:p>
          <a:p>
            <a:r>
              <a:rPr lang="pt-BR" sz="2400" dirty="0"/>
              <a:t>PRÉ-NATAL: MEDICO FAMÍLIA E ENFERMEIRA</a:t>
            </a:r>
          </a:p>
          <a:p>
            <a:r>
              <a:rPr lang="pt-BR" sz="2400" dirty="0"/>
              <a:t>NASF: GO</a:t>
            </a:r>
          </a:p>
        </p:txBody>
      </p:sp>
      <p:pic>
        <p:nvPicPr>
          <p:cNvPr id="20481" name="Picture 1" descr="C:\Users\Adalberto2\Pictures\U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422" y="1280160"/>
            <a:ext cx="2705100" cy="2573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47157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171509" y="901338"/>
            <a:ext cx="4532811" cy="5603966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6586491" cy="990527"/>
          </a:xfrm>
        </p:spPr>
        <p:txBody>
          <a:bodyPr>
            <a:normAutofit/>
          </a:bodyPr>
          <a:lstStyle/>
          <a:p>
            <a:r>
              <a:rPr lang="pt-BR" dirty="0"/>
              <a:t>Gravidez não Planejada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931" y="2438401"/>
            <a:ext cx="6586489" cy="3785419"/>
          </a:xfrm>
        </p:spPr>
        <p:txBody>
          <a:bodyPr>
            <a:normAutofit/>
          </a:bodyPr>
          <a:lstStyle/>
          <a:p>
            <a:r>
              <a:rPr lang="pt-BR" sz="3600" dirty="0"/>
              <a:t>Município de São Paulo:  52 %</a:t>
            </a:r>
          </a:p>
          <a:p>
            <a:r>
              <a:rPr lang="pt-BR" sz="3600" dirty="0"/>
              <a:t>Adolescentes &gt; 80 %</a:t>
            </a:r>
          </a:p>
          <a:p>
            <a:endParaRPr lang="pt-BR" sz="3600" dirty="0"/>
          </a:p>
          <a:p>
            <a:r>
              <a:rPr lang="pt-BR" sz="3600" dirty="0"/>
              <a:t>Brasil – Pesquisa Nascer no </a:t>
            </a:r>
            <a:r>
              <a:rPr lang="pt-BR" sz="3600" dirty="0" smtClean="0"/>
              <a:t>Brasil  55 </a:t>
            </a:r>
            <a:r>
              <a:rPr lang="pt-BR" sz="3600" dirty="0"/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41853141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Contracepção 2015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Práticas contraceptivas na cidade  São Paulo:</a:t>
            </a:r>
          </a:p>
          <a:p>
            <a:r>
              <a:rPr lang="pt-BR" sz="2400" dirty="0"/>
              <a:t>Prevalência, necessidades não atendidas e atuação do SUS</a:t>
            </a:r>
          </a:p>
          <a:p>
            <a:r>
              <a:rPr lang="pt-BR" sz="2400" dirty="0"/>
              <a:t>Ouvindo mulheres: contracepção no MSP</a:t>
            </a:r>
          </a:p>
          <a:p>
            <a:endParaRPr lang="pt-BR" sz="2400" dirty="0"/>
          </a:p>
          <a:p>
            <a:r>
              <a:rPr lang="pt-BR" sz="2400" dirty="0"/>
              <a:t>Pesquisadora: Tania Lago</a:t>
            </a:r>
          </a:p>
        </p:txBody>
      </p:sp>
    </p:spTree>
    <p:extLst>
      <p:ext uri="{BB962C8B-B14F-4D97-AF65-F5344CB8AC3E}">
        <p14:creationId xmlns:p14="http://schemas.microsoft.com/office/powerpoint/2010/main" val="241228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MATERNIDADES EXISTENTES MSP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3600" dirty="0" smtClean="0"/>
              <a:t>GESTÃO SES SP  19  (57% LEITOS)</a:t>
            </a:r>
          </a:p>
          <a:p>
            <a:endParaRPr lang="pt-BR" sz="3600" dirty="0"/>
          </a:p>
          <a:p>
            <a:r>
              <a:rPr lang="pt-BR" sz="3600" dirty="0" smtClean="0"/>
              <a:t>GESTÃO SMS SP 17  (43 % LEITOS</a:t>
            </a:r>
            <a:r>
              <a:rPr lang="pt-BR" sz="3600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331347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1000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MÉTODO EM USO 2015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9224" y="1308847"/>
            <a:ext cx="8898008" cy="5208493"/>
          </a:xfrm>
        </p:spPr>
        <p:txBody>
          <a:bodyPr>
            <a:normAutofit/>
          </a:bodyPr>
          <a:lstStyle/>
          <a:p>
            <a:r>
              <a:rPr lang="pt-BR" sz="2000" dirty="0" smtClean="0"/>
              <a:t>NÃO USA                               15,4%</a:t>
            </a:r>
          </a:p>
          <a:p>
            <a:r>
              <a:rPr lang="pt-BR" sz="2000" dirty="0" smtClean="0"/>
              <a:t>PÍLULA                                  26,6%</a:t>
            </a:r>
          </a:p>
          <a:p>
            <a:r>
              <a:rPr lang="pt-BR" sz="2000" dirty="0" smtClean="0"/>
              <a:t>PRESERVATIVO MASC.        18,5 %</a:t>
            </a:r>
          </a:p>
          <a:p>
            <a:r>
              <a:rPr lang="pt-BR" sz="2000" dirty="0" smtClean="0"/>
              <a:t>PÍLULA E PRES. MASC.         8,4%</a:t>
            </a:r>
          </a:p>
          <a:p>
            <a:r>
              <a:rPr lang="pt-BR" sz="2000" dirty="0" smtClean="0"/>
              <a:t>INJETÁVEL                             10,9%</a:t>
            </a:r>
          </a:p>
          <a:p>
            <a:r>
              <a:rPr lang="pt-BR" sz="2000" dirty="0" smtClean="0"/>
              <a:t>LAQUEADURA                       8%</a:t>
            </a:r>
          </a:p>
          <a:p>
            <a:r>
              <a:rPr lang="pt-BR" sz="2000" dirty="0" smtClean="0"/>
              <a:t>VASECTOMIA                        6,4%</a:t>
            </a:r>
            <a:endParaRPr lang="pt-BR" sz="2000" dirty="0"/>
          </a:p>
          <a:p>
            <a:r>
              <a:rPr lang="pt-BR" sz="2000" dirty="0" smtClean="0"/>
              <a:t>DIU                                          2%</a:t>
            </a:r>
          </a:p>
          <a:p>
            <a:r>
              <a:rPr lang="pt-BR" sz="2000" dirty="0" smtClean="0"/>
              <a:t>OUTROS                                3,8%</a:t>
            </a:r>
            <a:endParaRPr lang="pt-BR" sz="2000" dirty="0"/>
          </a:p>
        </p:txBody>
      </p:sp>
      <p:pic>
        <p:nvPicPr>
          <p:cNvPr id="4" name="Imagem 3" descr="C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11" y="1084216"/>
            <a:ext cx="5408023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648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5" y="0"/>
            <a:ext cx="8358188" cy="6272213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3505495" cy="162232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3700"/>
              <a:t>MUDANÇA PARADIGMA CONTRACEPTIVO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8932" y="2438401"/>
            <a:ext cx="3505494" cy="3785419"/>
          </a:xfrm>
        </p:spPr>
        <p:txBody>
          <a:bodyPr>
            <a:normAutofit/>
          </a:bodyPr>
          <a:lstStyle/>
          <a:p>
            <a:r>
              <a:rPr lang="pt-BR" sz="2000" dirty="0"/>
              <a:t>Métodos Curta Duração </a:t>
            </a:r>
            <a:r>
              <a:rPr lang="pt-BR" sz="2000" dirty="0" smtClean="0"/>
              <a:t>X</a:t>
            </a:r>
          </a:p>
          <a:p>
            <a:r>
              <a:rPr lang="pt-BR" sz="2000" dirty="0" smtClean="0"/>
              <a:t> </a:t>
            </a:r>
            <a:r>
              <a:rPr lang="pt-BR" sz="2000" dirty="0"/>
              <a:t>Métodos Longa Duração</a:t>
            </a:r>
          </a:p>
        </p:txBody>
      </p:sp>
    </p:spTree>
    <p:extLst>
      <p:ext uri="{BB962C8B-B14F-4D97-AF65-F5344CB8AC3E}">
        <p14:creationId xmlns:p14="http://schemas.microsoft.com/office/powerpoint/2010/main" val="21804192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11693" y="6309320"/>
            <a:ext cx="7840489" cy="338554"/>
          </a:xfrm>
          <a:prstGeom prst="rect">
            <a:avLst/>
          </a:prstGeom>
        </p:spPr>
        <p:txBody>
          <a:bodyPr wrap="square" lIns="91541" tIns="45770" rIns="91541" bIns="45770">
            <a:spAutoFit/>
          </a:bodyPr>
          <a:lstStyle/>
          <a:p>
            <a:pPr algn="ctr" defTabSz="915404"/>
            <a:r>
              <a:rPr lang="fr-FR" sz="1600" dirty="0">
                <a:solidFill>
                  <a:prstClr val="black"/>
                </a:solidFill>
              </a:rPr>
              <a:t>NHS Contraceptive Services, England, 2013-14 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9432" y="2"/>
            <a:ext cx="11617290" cy="577951"/>
          </a:xfrm>
          <a:prstGeom prst="rect">
            <a:avLst/>
          </a:prstGeom>
          <a:noFill/>
          <a:ln w="57150">
            <a:noFill/>
          </a:ln>
        </p:spPr>
        <p:txBody>
          <a:bodyPr wrap="square" lIns="91541" tIns="45770" rIns="91541" bIns="45770" rtlCol="0">
            <a:spAutoFit/>
          </a:bodyPr>
          <a:lstStyle/>
          <a:p>
            <a:pPr algn="ctr" defTabSz="915404">
              <a:lnSpc>
                <a:spcPct val="150000"/>
              </a:lnSpc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Contraceptivos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Escolhidos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Serviços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Saúde Reprodutiva </a:t>
            </a: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 Inglaterra</a:t>
            </a:r>
          </a:p>
        </p:txBody>
      </p:sp>
      <p:grpSp>
        <p:nvGrpSpPr>
          <p:cNvPr id="5" name="Grupo 7"/>
          <p:cNvGrpSpPr/>
          <p:nvPr/>
        </p:nvGrpSpPr>
        <p:grpSpPr>
          <a:xfrm>
            <a:off x="527385" y="1330895"/>
            <a:ext cx="11233248" cy="5109094"/>
            <a:chOff x="119571" y="1330895"/>
            <a:chExt cx="8424936" cy="4200650"/>
          </a:xfrm>
        </p:grpSpPr>
        <p:grpSp>
          <p:nvGrpSpPr>
            <p:cNvPr id="8" name="Grupo 4"/>
            <p:cNvGrpSpPr/>
            <p:nvPr/>
          </p:nvGrpSpPr>
          <p:grpSpPr>
            <a:xfrm>
              <a:off x="323528" y="1484784"/>
              <a:ext cx="8220979" cy="4046761"/>
              <a:chOff x="323528" y="1484784"/>
              <a:chExt cx="8220979" cy="4046761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1484784"/>
                <a:ext cx="8220979" cy="40467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CaixaDeTexto 2"/>
              <p:cNvSpPr txBox="1"/>
              <p:nvPr/>
            </p:nvSpPr>
            <p:spPr>
              <a:xfrm>
                <a:off x="6732240" y="2708920"/>
                <a:ext cx="14401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915404"/>
                <a:r>
                  <a:rPr lang="pt-BR" sz="1400" dirty="0">
                    <a:solidFill>
                      <a:prstClr val="black"/>
                    </a:solidFill>
                  </a:rPr>
                  <a:t>Curta duração</a:t>
                </a:r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6756341" y="3207830"/>
                <a:ext cx="14401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915404"/>
                <a:r>
                  <a:rPr lang="pt-BR" sz="1400" dirty="0">
                    <a:solidFill>
                      <a:prstClr val="black"/>
                    </a:solidFill>
                  </a:rPr>
                  <a:t>Outros</a:t>
                </a:r>
              </a:p>
            </p:txBody>
          </p:sp>
        </p:grpSp>
        <p:sp>
          <p:nvSpPr>
            <p:cNvPr id="7" name="CaixaDeTexto 6"/>
            <p:cNvSpPr txBox="1"/>
            <p:nvPr/>
          </p:nvSpPr>
          <p:spPr>
            <a:xfrm>
              <a:off x="119571" y="1330895"/>
              <a:ext cx="144016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915404"/>
              <a:r>
                <a:rPr lang="pt-BR" sz="1400" b="1" dirty="0">
                  <a:solidFill>
                    <a:prstClr val="black"/>
                  </a:solidFill>
                </a:rPr>
                <a:t>Porcentagem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3192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415" y="365126"/>
            <a:ext cx="109903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CONTRACEPÇÃO LONGA DURAÇÃO REVERSÍVEL INGLATERRA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862" y="1755287"/>
            <a:ext cx="10515600" cy="4351338"/>
          </a:xfrm>
        </p:spPr>
        <p:txBody>
          <a:bodyPr>
            <a:normAutofit/>
          </a:bodyPr>
          <a:lstStyle/>
          <a:p>
            <a:endParaRPr lang="pt-BR" sz="4400" dirty="0" smtClean="0"/>
          </a:p>
          <a:p>
            <a:r>
              <a:rPr lang="pt-BR" sz="4400" dirty="0" smtClean="0"/>
              <a:t>2004   19, 3 %</a:t>
            </a:r>
          </a:p>
          <a:p>
            <a:endParaRPr lang="pt-BR" sz="4400" dirty="0"/>
          </a:p>
          <a:p>
            <a:endParaRPr lang="pt-BR" sz="4400" dirty="0" smtClean="0"/>
          </a:p>
          <a:p>
            <a:r>
              <a:rPr lang="pt-BR" sz="4400" dirty="0" smtClean="0"/>
              <a:t>2014: 31 %</a:t>
            </a:r>
            <a:endParaRPr lang="pt-BR" sz="4400" dirty="0"/>
          </a:p>
        </p:txBody>
      </p:sp>
      <p:pic>
        <p:nvPicPr>
          <p:cNvPr id="1027" name="Picture 3" descr="C:\Documents and Settings\d619478\Meus documentos\Minhas imagens\iNGLAT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971674"/>
            <a:ext cx="5786437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3023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PREVALÊNCIA   DIU DE COBRE</a:t>
            </a:r>
            <a:endParaRPr lang="pt-BR" dirty="0"/>
          </a:p>
        </p:txBody>
      </p:sp>
      <p:sp useBgFill="1"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766" y="1828800"/>
            <a:ext cx="9282466" cy="4663440"/>
          </a:xfrm>
        </p:spPr>
        <p:txBody>
          <a:bodyPr>
            <a:normAutofit/>
          </a:bodyPr>
          <a:lstStyle/>
          <a:p>
            <a:r>
              <a:rPr lang="pt-BR" sz="2800" dirty="0"/>
              <a:t>MSP</a:t>
            </a:r>
            <a:r>
              <a:rPr lang="pt-BR" sz="2800" dirty="0" smtClean="0"/>
              <a:t>:                              </a:t>
            </a:r>
            <a:r>
              <a:rPr lang="pt-BR" sz="2800" dirty="0"/>
              <a:t>2 %</a:t>
            </a:r>
          </a:p>
          <a:p>
            <a:r>
              <a:rPr lang="pt-BR" sz="2800" dirty="0"/>
              <a:t>BRASIL: 2008  PNAD  1,5  %</a:t>
            </a:r>
          </a:p>
          <a:p>
            <a:r>
              <a:rPr lang="pt-BR" sz="2800" dirty="0" smtClean="0"/>
              <a:t>BOLÍVIA                       5 </a:t>
            </a:r>
            <a:r>
              <a:rPr lang="pt-BR" sz="2800" dirty="0"/>
              <a:t>-16 %</a:t>
            </a:r>
          </a:p>
          <a:p>
            <a:r>
              <a:rPr lang="pt-BR" sz="2800" dirty="0" smtClean="0"/>
              <a:t>CHILE                           </a:t>
            </a:r>
            <a:r>
              <a:rPr lang="pt-BR" sz="2800" dirty="0"/>
              <a:t>12 %</a:t>
            </a:r>
          </a:p>
          <a:p>
            <a:r>
              <a:rPr lang="pt-BR" sz="2800" dirty="0"/>
              <a:t> </a:t>
            </a:r>
            <a:r>
              <a:rPr lang="pt-BR" sz="2800" dirty="0" smtClean="0"/>
              <a:t>MÉXICO                     </a:t>
            </a:r>
            <a:r>
              <a:rPr lang="pt-BR" sz="2800" dirty="0"/>
              <a:t>11 – 22%</a:t>
            </a:r>
          </a:p>
          <a:p>
            <a:r>
              <a:rPr lang="pt-BR" sz="2800" dirty="0"/>
              <a:t>INGLATERRA </a:t>
            </a:r>
            <a:r>
              <a:rPr lang="pt-BR" sz="2800" dirty="0" smtClean="0"/>
              <a:t>              7  </a:t>
            </a:r>
            <a:r>
              <a:rPr lang="pt-BR" sz="2800" dirty="0"/>
              <a:t>%</a:t>
            </a:r>
          </a:p>
          <a:p>
            <a:r>
              <a:rPr lang="pt-BR" sz="2800" dirty="0"/>
              <a:t>RÚSSIA </a:t>
            </a:r>
            <a:r>
              <a:rPr lang="pt-BR" sz="2800" dirty="0" smtClean="0"/>
              <a:t>                       33</a:t>
            </a:r>
            <a:r>
              <a:rPr lang="pt-BR" sz="2800" dirty="0"/>
              <a:t>%</a:t>
            </a:r>
          </a:p>
          <a:p>
            <a:r>
              <a:rPr lang="pt-BR" sz="2800" dirty="0"/>
              <a:t>CHINA </a:t>
            </a:r>
            <a:r>
              <a:rPr lang="pt-BR" sz="2800" dirty="0" smtClean="0"/>
              <a:t>                       </a:t>
            </a:r>
            <a:r>
              <a:rPr lang="pt-BR" sz="2800" dirty="0"/>
              <a:t>30- 42 % </a:t>
            </a:r>
            <a:endParaRPr lang="pt-BR" sz="2800" dirty="0" smtClean="0"/>
          </a:p>
          <a:p>
            <a:r>
              <a:rPr lang="pt-BR" sz="2800" dirty="0" smtClean="0"/>
              <a:t>CUBA                           43 %</a:t>
            </a:r>
            <a:endParaRPr lang="pt-BR" sz="2800" dirty="0"/>
          </a:p>
        </p:txBody>
      </p:sp>
      <p:pic>
        <p:nvPicPr>
          <p:cNvPr id="2050" name="Picture 2" descr="C:\Documents and Settings\d619478\Meus documentos\Minhas imagens\diu e paci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600200"/>
            <a:ext cx="4829175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014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/>
          <a:srcRect r="3273"/>
          <a:stretch/>
        </p:blipFill>
        <p:spPr>
          <a:xfrm>
            <a:off x="5120640" y="1904282"/>
            <a:ext cx="6233160" cy="42726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que na maternidade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3797807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JANELA DE OPORTUNIDADE</a:t>
            </a:r>
          </a:p>
          <a:p>
            <a:endParaRPr lang="pt-BR" dirty="0"/>
          </a:p>
          <a:p>
            <a:r>
              <a:rPr lang="pt-BR" dirty="0"/>
              <a:t>DEFICIÊNCIAS DA ATENÇÃO BÁSICA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AMPLIAÇÃO DIREITOS REPRODUTIVOS</a:t>
            </a:r>
          </a:p>
          <a:p>
            <a:endParaRPr lang="pt-BR" dirty="0"/>
          </a:p>
          <a:p>
            <a:r>
              <a:rPr lang="pt-BR" dirty="0"/>
              <a:t>MELHORIA INDICADORES  MM  MI</a:t>
            </a:r>
          </a:p>
        </p:txBody>
      </p:sp>
    </p:spTree>
    <p:extLst>
      <p:ext uri="{BB962C8B-B14F-4D97-AF65-F5344CB8AC3E}">
        <p14:creationId xmlns:p14="http://schemas.microsoft.com/office/powerpoint/2010/main" val="7112196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COCHRANE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IMPORTÂNCIA:</a:t>
            </a:r>
          </a:p>
          <a:p>
            <a:r>
              <a:rPr lang="pt-BR" dirty="0"/>
              <a:t>Motivada para evitar nova gravidez</a:t>
            </a:r>
          </a:p>
          <a:p>
            <a:r>
              <a:rPr lang="pt-BR" dirty="0"/>
              <a:t>Não retorno a consulta</a:t>
            </a:r>
          </a:p>
          <a:p>
            <a:r>
              <a:rPr lang="pt-BR" dirty="0"/>
              <a:t>Certeza de não estar grávida</a:t>
            </a:r>
          </a:p>
          <a:p>
            <a:r>
              <a:rPr lang="pt-BR" dirty="0"/>
              <a:t>Prevenção gravidez não planejada</a:t>
            </a:r>
          </a:p>
          <a:p>
            <a:endParaRPr lang="pt-BR" dirty="0"/>
          </a:p>
          <a:p>
            <a:r>
              <a:rPr lang="pt-BR" dirty="0"/>
              <a:t>Fonte: Lopez LM, </a:t>
            </a:r>
            <a:r>
              <a:rPr lang="pt-BR" dirty="0" err="1"/>
              <a:t>Bernholc</a:t>
            </a:r>
            <a:r>
              <a:rPr lang="pt-BR" dirty="0"/>
              <a:t> A, </a:t>
            </a:r>
            <a:r>
              <a:rPr lang="pt-BR" dirty="0" err="1"/>
              <a:t>Hubacher</a:t>
            </a:r>
            <a:r>
              <a:rPr lang="pt-BR" dirty="0"/>
              <a:t> D, Stuart G, Van </a:t>
            </a:r>
            <a:r>
              <a:rPr lang="pt-BR" dirty="0" err="1"/>
              <a:t>Vliet</a:t>
            </a:r>
            <a:r>
              <a:rPr lang="pt-BR" dirty="0"/>
              <a:t> HAAM. </a:t>
            </a:r>
            <a:r>
              <a:rPr lang="pt-BR" dirty="0" err="1"/>
              <a:t>Immediate</a:t>
            </a:r>
            <a:r>
              <a:rPr lang="pt-BR" dirty="0"/>
              <a:t> </a:t>
            </a:r>
            <a:r>
              <a:rPr lang="pt-BR" dirty="0" err="1"/>
              <a:t>postpartum</a:t>
            </a:r>
            <a:r>
              <a:rPr lang="pt-BR" dirty="0"/>
              <a:t> </a:t>
            </a:r>
            <a:r>
              <a:rPr lang="pt-BR" dirty="0" err="1"/>
              <a:t>insertion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intrauterine</a:t>
            </a:r>
            <a:r>
              <a:rPr lang="pt-BR" dirty="0"/>
              <a:t> </a:t>
            </a:r>
            <a:r>
              <a:rPr lang="pt-BR" dirty="0" err="1"/>
              <a:t>device</a:t>
            </a:r>
            <a:r>
              <a:rPr lang="pt-BR" dirty="0"/>
              <a:t> for </a:t>
            </a:r>
            <a:r>
              <a:rPr lang="pt-BR" dirty="0" err="1"/>
              <a:t>contraception</a:t>
            </a:r>
            <a:r>
              <a:rPr lang="pt-BR" dirty="0"/>
              <a:t>. Cochrane </a:t>
            </a:r>
            <a:r>
              <a:rPr lang="pt-BR" dirty="0" err="1"/>
              <a:t>Database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Systematic</a:t>
            </a:r>
            <a:r>
              <a:rPr lang="pt-BR" dirty="0"/>
              <a:t> </a:t>
            </a:r>
            <a:r>
              <a:rPr lang="pt-BR" dirty="0" err="1"/>
              <a:t>Reviews</a:t>
            </a:r>
            <a:r>
              <a:rPr lang="pt-BR" dirty="0"/>
              <a:t> 2015, </a:t>
            </a:r>
            <a:r>
              <a:rPr lang="pt-BR" dirty="0" err="1"/>
              <a:t>Issue</a:t>
            </a:r>
            <a:r>
              <a:rPr lang="pt-BR" dirty="0"/>
              <a:t> 6. Art. No.: CD003036. DOI: 10.1002/14651858.CD003036.pub3.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166" y="905899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5148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IMPLANTE SD MULHERES VULNERÁVEIS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2011 :  4592 gestantes</a:t>
            </a:r>
          </a:p>
          <a:p>
            <a:endParaRPr lang="pt-BR" sz="3600" dirty="0"/>
          </a:p>
          <a:p>
            <a:r>
              <a:rPr lang="pt-BR" sz="3600" dirty="0" smtClean="0"/>
              <a:t>4,6 % usuária drogas   (210)</a:t>
            </a:r>
          </a:p>
          <a:p>
            <a:r>
              <a:rPr lang="pt-BR" sz="3600" dirty="0" smtClean="0"/>
              <a:t>6 %  moradoras de rua  (275)</a:t>
            </a:r>
            <a:endParaRPr lang="pt-BR" sz="3600" dirty="0"/>
          </a:p>
        </p:txBody>
      </p:sp>
      <p:pic>
        <p:nvPicPr>
          <p:cNvPr id="4" name="Imagem 3" descr="nascidos_do_crack_6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3" y="1945957"/>
            <a:ext cx="5199016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34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Pré-natal Suplementação Cálcio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357299"/>
            <a:ext cx="10344184" cy="3286149"/>
          </a:xfrm>
        </p:spPr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>
              <a:buNone/>
            </a:pPr>
            <a:r>
              <a:rPr lang="en-US" b="1" dirty="0" smtClean="0"/>
              <a:t>Authors’ conclusions Calcium supplementation (≥ 1 g/day) is associated with a significant reduction in the risk of pre-</a:t>
            </a:r>
            <a:r>
              <a:rPr lang="en-US" b="1" dirty="0" err="1" smtClean="0"/>
              <a:t>eclampsia</a:t>
            </a:r>
            <a:r>
              <a:rPr lang="en-US" b="1" dirty="0" smtClean="0"/>
              <a:t>, particularly for women with low calcium diets. It also reduces preterm birth and the occurrence of the composite outcome ’maternal death or serious morbidity</a:t>
            </a:r>
            <a:r>
              <a:rPr lang="en-US" dirty="0" smtClean="0"/>
              <a:t>’.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The World Health Organization recommends calcium 1.5 g to 2 g daily for pregnant women with low dietary calcium intake.</a:t>
            </a:r>
            <a:endParaRPr lang="pt-BR" b="1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23968" y="4500570"/>
            <a:ext cx="762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Fonte: </a:t>
            </a:r>
            <a:r>
              <a:rPr lang="pt-BR" b="1" dirty="0" err="1" smtClean="0"/>
              <a:t>Hofmeyr</a:t>
            </a:r>
            <a:r>
              <a:rPr lang="pt-BR" b="1" dirty="0" smtClean="0"/>
              <a:t> GJ, Lawrie TA, </a:t>
            </a:r>
            <a:r>
              <a:rPr lang="pt-BR" b="1" dirty="0" err="1" smtClean="0"/>
              <a:t>Atallah</a:t>
            </a:r>
            <a:r>
              <a:rPr lang="pt-BR" b="1" dirty="0" smtClean="0"/>
              <a:t> ÁN, </a:t>
            </a:r>
            <a:r>
              <a:rPr lang="pt-BR" b="1" dirty="0" err="1" smtClean="0"/>
              <a:t>Duley</a:t>
            </a:r>
            <a:r>
              <a:rPr lang="pt-BR" b="1" dirty="0" smtClean="0"/>
              <a:t> L, Torloni MR. </a:t>
            </a:r>
            <a:r>
              <a:rPr lang="pt-BR" b="1" dirty="0" err="1" smtClean="0"/>
              <a:t>Calcium</a:t>
            </a:r>
            <a:r>
              <a:rPr lang="pt-BR" b="1" dirty="0" smtClean="0"/>
              <a:t> </a:t>
            </a:r>
            <a:r>
              <a:rPr lang="pt-BR" b="1" dirty="0" err="1" smtClean="0"/>
              <a:t>supplementation</a:t>
            </a:r>
            <a:r>
              <a:rPr lang="pt-BR" b="1" dirty="0" smtClean="0"/>
              <a:t> </a:t>
            </a:r>
            <a:r>
              <a:rPr lang="pt-BR" b="1" dirty="0" err="1" smtClean="0"/>
              <a:t>during</a:t>
            </a:r>
            <a:r>
              <a:rPr lang="pt-BR" b="1" dirty="0" smtClean="0"/>
              <a:t> </a:t>
            </a:r>
            <a:r>
              <a:rPr lang="pt-BR" b="1" dirty="0" err="1" smtClean="0"/>
              <a:t>pregnancy</a:t>
            </a:r>
            <a:r>
              <a:rPr lang="pt-BR" b="1" dirty="0" smtClean="0"/>
              <a:t> for </a:t>
            </a:r>
            <a:r>
              <a:rPr lang="pt-BR" b="1" dirty="0" err="1" smtClean="0"/>
              <a:t>preventing</a:t>
            </a:r>
            <a:r>
              <a:rPr lang="pt-BR" b="1" dirty="0" smtClean="0"/>
              <a:t> </a:t>
            </a:r>
            <a:r>
              <a:rPr lang="pt-BR" b="1" dirty="0" err="1" smtClean="0"/>
              <a:t>hypertensive</a:t>
            </a:r>
            <a:r>
              <a:rPr lang="pt-BR" b="1" dirty="0" smtClean="0"/>
              <a:t> </a:t>
            </a:r>
            <a:r>
              <a:rPr lang="pt-BR" b="1" dirty="0" err="1" smtClean="0"/>
              <a:t>disorders</a:t>
            </a:r>
            <a:r>
              <a:rPr lang="pt-BR" b="1" dirty="0" smtClean="0"/>
              <a:t> </a:t>
            </a:r>
            <a:r>
              <a:rPr lang="pt-BR" b="1" dirty="0" err="1" smtClean="0"/>
              <a:t>and</a:t>
            </a:r>
            <a:r>
              <a:rPr lang="pt-BR" b="1" dirty="0" smtClean="0"/>
              <a:t> </a:t>
            </a:r>
            <a:r>
              <a:rPr lang="pt-BR" b="1" dirty="0" err="1" smtClean="0"/>
              <a:t>related</a:t>
            </a:r>
            <a:r>
              <a:rPr lang="pt-BR" b="1" dirty="0" smtClean="0"/>
              <a:t> </a:t>
            </a:r>
            <a:r>
              <a:rPr lang="pt-BR" b="1" dirty="0" err="1" smtClean="0"/>
              <a:t>problems</a:t>
            </a:r>
            <a:r>
              <a:rPr lang="pt-BR" b="1" dirty="0" smtClean="0"/>
              <a:t>. </a:t>
            </a:r>
            <a:r>
              <a:rPr lang="pt-BR" b="1" dirty="0" err="1" smtClean="0"/>
              <a:t>Cochrane</a:t>
            </a:r>
            <a:r>
              <a:rPr lang="pt-BR" b="1" dirty="0" smtClean="0"/>
              <a:t> Database </a:t>
            </a:r>
            <a:r>
              <a:rPr lang="pt-BR" b="1" dirty="0" err="1" smtClean="0"/>
              <a:t>of</a:t>
            </a:r>
            <a:r>
              <a:rPr lang="pt-BR" b="1" dirty="0" smtClean="0"/>
              <a:t> </a:t>
            </a:r>
            <a:r>
              <a:rPr lang="pt-BR" b="1" dirty="0" err="1" smtClean="0"/>
              <a:t>Systematic</a:t>
            </a:r>
            <a:r>
              <a:rPr lang="pt-BR" b="1" dirty="0" smtClean="0"/>
              <a:t> </a:t>
            </a:r>
            <a:r>
              <a:rPr lang="pt-BR" b="1" dirty="0" err="1" smtClean="0"/>
              <a:t>Reviews</a:t>
            </a:r>
            <a:r>
              <a:rPr lang="pt-BR" b="1" dirty="0" smtClean="0"/>
              <a:t> 2014, </a:t>
            </a:r>
            <a:r>
              <a:rPr lang="pt-BR" b="1" dirty="0" err="1" smtClean="0"/>
              <a:t>Issue</a:t>
            </a:r>
            <a:r>
              <a:rPr lang="pt-BR" b="1" dirty="0" smtClean="0"/>
              <a:t> 6. </a:t>
            </a:r>
            <a:endParaRPr lang="pt-BR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7106" name="Picture 2" descr="C:\Users\Adalberto2\Pictures\CHECK LIS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12191999" cy="6357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0972800" cy="1296144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Nascidos Vivos  tipo de Gestão do Estabelecimento de Ocorrência do Parto no SUS. </a:t>
            </a:r>
            <a:br>
              <a:rPr lang="pt-BR" sz="2400" b="1" dirty="0" smtClean="0"/>
            </a:br>
            <a:r>
              <a:rPr lang="pt-BR" sz="2400" b="1" dirty="0" smtClean="0"/>
              <a:t>Município de São Paulo, 2009 a 2016</a:t>
            </a:r>
            <a:endParaRPr lang="pt-BR" sz="2400" b="1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9495"/>
              </p:ext>
            </p:extLst>
          </p:nvPr>
        </p:nvGraphicFramePr>
        <p:xfrm>
          <a:off x="0" y="1484784"/>
          <a:ext cx="12048661" cy="534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11424" y="6581002"/>
            <a:ext cx="10465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prstClr val="black"/>
                </a:solidFill>
              </a:rPr>
              <a:t>Fonte</a:t>
            </a:r>
            <a:r>
              <a:rPr lang="pt-BR" sz="1000" dirty="0" smtClean="0">
                <a:solidFill>
                  <a:prstClr val="black"/>
                </a:solidFill>
              </a:rPr>
              <a:t>: SINASC/ CEINFO/ SMS-SP, maio de 2017.</a:t>
            </a:r>
            <a:endParaRPr lang="pt-BR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6814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RMM PATOLOGIA E PARIDADE 2015</a:t>
            </a:r>
            <a:endParaRPr lang="pt-BR" dirty="0"/>
          </a:p>
        </p:txBody>
      </p:sp>
      <p:pic>
        <p:nvPicPr>
          <p:cNvPr id="4" name="Espaço Reservado para Conteúdo 3" descr="Causas  e Paridade  Mort. Materna S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6" y="2024743"/>
            <a:ext cx="11456125" cy="4389119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Documents and Settings\d619478\Meus documentos\Minhas imagens\Equidad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12192000" cy="60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25066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Obrigado !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adalbertoaguemi@gmail.com</a:t>
            </a:r>
            <a:endParaRPr lang="pt-BR" dirty="0"/>
          </a:p>
        </p:txBody>
      </p:sp>
      <p:pic>
        <p:nvPicPr>
          <p:cNvPr id="6" name="Picture 2" descr="C:\Users\Adalberto2\Pictures\o pensad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8" y="2571744"/>
            <a:ext cx="7239051" cy="3143272"/>
          </a:xfrm>
          <a:prstGeom prst="rect">
            <a:avLst/>
          </a:prstGeom>
          <a:noFill/>
        </p:spPr>
      </p:pic>
      <p:pic>
        <p:nvPicPr>
          <p:cNvPr id="18435" name="Picture 3" descr="C:\Users\Adalberto2\Pictures\yin e ya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22" y="142853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381" y="404664"/>
            <a:ext cx="11521280" cy="5178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1900" b="1" dirty="0" smtClean="0"/>
              <a:t>NV estabelecimento selecionados. </a:t>
            </a:r>
            <a:r>
              <a:rPr lang="pt-BR" sz="1900" b="1" dirty="0"/>
              <a:t>Município de São Paulo, </a:t>
            </a:r>
            <a:r>
              <a:rPr lang="pt-BR" sz="1900" b="1" dirty="0" smtClean="0"/>
              <a:t>2011 </a:t>
            </a:r>
            <a:r>
              <a:rPr lang="pt-BR" sz="1900" b="1" dirty="0"/>
              <a:t>a 2016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710768"/>
              </p:ext>
            </p:extLst>
          </p:nvPr>
        </p:nvGraphicFramePr>
        <p:xfrm>
          <a:off x="239350" y="1087098"/>
          <a:ext cx="11713301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9403" y="6457891"/>
            <a:ext cx="10465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smtClean="0">
                <a:solidFill>
                  <a:prstClr val="black"/>
                </a:solidFill>
              </a:rPr>
              <a:t>Fonte</a:t>
            </a:r>
            <a:r>
              <a:rPr lang="pt-BR" sz="1000" dirty="0" smtClean="0">
                <a:solidFill>
                  <a:prstClr val="black"/>
                </a:solidFill>
              </a:rPr>
              <a:t>: SINASC/ CEINFO/ SMS-SP, maio de 2017.</a:t>
            </a:r>
            <a:endParaRPr lang="pt-BR" sz="1000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40024" y="2965430"/>
            <a:ext cx="1824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6600"/>
                </a:solidFill>
              </a:rPr>
              <a:t>- 23%</a:t>
            </a:r>
            <a:endParaRPr lang="pt-BR" sz="1200" b="1" dirty="0">
              <a:solidFill>
                <a:srgbClr val="0066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837347" y="3612896"/>
            <a:ext cx="1824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00FF"/>
                </a:solidFill>
              </a:rPr>
              <a:t>- 54%</a:t>
            </a:r>
            <a:endParaRPr lang="pt-BR" sz="1200" b="1" dirty="0">
              <a:solidFill>
                <a:srgbClr val="0000FF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308611" y="3856186"/>
            <a:ext cx="1824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3300"/>
                </a:solidFill>
              </a:rPr>
              <a:t>- 38% </a:t>
            </a:r>
            <a:endParaRPr lang="pt-BR" sz="12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008112"/>
          </a:xfrm>
        </p:spPr>
        <p:txBody>
          <a:bodyPr/>
          <a:lstStyle/>
          <a:p>
            <a:r>
              <a:rPr lang="pt-BR" dirty="0" smtClean="0"/>
              <a:t>RAZÃO DE MORTE MATERNA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1800" dirty="0" smtClean="0"/>
              <a:t>Fonte: Comitê de Mortalidade </a:t>
            </a:r>
            <a:r>
              <a:rPr lang="pt-BR" sz="1800" dirty="0"/>
              <a:t>M</a:t>
            </a:r>
            <a:r>
              <a:rPr lang="pt-BR" sz="1800" dirty="0" smtClean="0"/>
              <a:t>aterna SMS-SP</a:t>
            </a:r>
            <a:endParaRPr lang="pt-B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9" y="1294237"/>
            <a:ext cx="11713301" cy="460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2831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   PRIVADA  SUPLEMENTAR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440764"/>
              </p:ext>
            </p:extLst>
          </p:nvPr>
        </p:nvGraphicFramePr>
        <p:xfrm>
          <a:off x="289057" y="2668410"/>
          <a:ext cx="8979877" cy="3537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897"/>
                <a:gridCol w="893338"/>
                <a:gridCol w="796641"/>
                <a:gridCol w="893338"/>
                <a:gridCol w="796641"/>
                <a:gridCol w="893338"/>
                <a:gridCol w="893338"/>
                <a:gridCol w="796641"/>
                <a:gridCol w="796641"/>
                <a:gridCol w="1424064"/>
              </a:tblGrid>
              <a:tr h="32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ANO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GESTÃO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GESTÃO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 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Diferença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GESTÃO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 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SMS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   %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SES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   %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SMS/SES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PARTIC.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    %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TOTAL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%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32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2011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46.545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24,1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60.337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31,2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- 13.792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86.502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44,7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193.384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100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32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2012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50.673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26,1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55.661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28,7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-  4.988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87.923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45,3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194.257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100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32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2013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53.000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27,6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49.964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 26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+ 3.036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88.901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46,3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191.865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100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324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2014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54.932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26,8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51.210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24,9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+ 3.722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90.989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44,4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205.076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100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1662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2015 *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51.519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28,1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48.143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26,3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+ 3.376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83.447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45,6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>
                          <a:effectLst/>
                        </a:rPr>
                        <a:t>183.109</a:t>
                      </a:r>
                      <a:endParaRPr lang="pt-BR" sz="1200" kern="5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kern="50" dirty="0">
                          <a:effectLst/>
                        </a:rPr>
                        <a:t>100</a:t>
                      </a:r>
                      <a:endParaRPr lang="pt-BR" sz="1200" kern="50" dirty="0">
                        <a:effectLst/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pic>
        <p:nvPicPr>
          <p:cNvPr id="31746" name="Picture 2" descr="Resultado de imagem para hospital são luiz ita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8606" y="1907177"/>
            <a:ext cx="3753394" cy="4349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932603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MODALIDADES GESTÃO SMS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PRÓPRIA       X    ORGANIZAÇÕES </a:t>
            </a:r>
            <a:r>
              <a:rPr lang="pt-BR" sz="2800" dirty="0" smtClean="0"/>
              <a:t>SOCIAIS</a:t>
            </a:r>
          </a:p>
          <a:p>
            <a:endParaRPr lang="pt-BR" sz="2800" dirty="0"/>
          </a:p>
          <a:p>
            <a:r>
              <a:rPr lang="pt-BR" sz="2800" dirty="0" smtClean="0"/>
              <a:t>PÚBLICO ?      </a:t>
            </a:r>
            <a:r>
              <a:rPr lang="pt-BR" sz="2800" dirty="0"/>
              <a:t>X    PRIVADO ?</a:t>
            </a:r>
          </a:p>
        </p:txBody>
      </p:sp>
      <p:pic>
        <p:nvPicPr>
          <p:cNvPr id="4098" name="Picture 2" descr="C:\Documents and Settings\d619478\Meus documentos\Minhas imagens\OL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56" y="3704493"/>
            <a:ext cx="3190143" cy="27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d619478\Meus documentos\Minhas imagens\a BRUX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4" y="3704492"/>
            <a:ext cx="5087815" cy="27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040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HOSPITAL MUNICIPAL MATERNIDADE ESCOLA V.N. CACHOEIRINHA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UNIDADE </a:t>
            </a:r>
            <a:r>
              <a:rPr lang="pt-BR" sz="2400" dirty="0"/>
              <a:t>ORÇAMENTÁRIA- GABINETE</a:t>
            </a:r>
          </a:p>
        </p:txBody>
      </p:sp>
      <p:pic>
        <p:nvPicPr>
          <p:cNvPr id="1026" name="Picture 2" descr="C:\Documents and Settings\d619478\Meus documentos\Minhas imagens\2014-05-21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" y="2903202"/>
            <a:ext cx="8593016" cy="376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09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Autarquia Hospitalar Municipal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GESTÃO DIRETA MATERNIDADES:</a:t>
            </a:r>
          </a:p>
          <a:p>
            <a:r>
              <a:rPr lang="pt-BR" dirty="0"/>
              <a:t>- Hospital Campo Limpo</a:t>
            </a:r>
          </a:p>
          <a:p>
            <a:r>
              <a:rPr lang="pt-BR" dirty="0"/>
              <a:t>- Hospital Ermelino Matarazzo</a:t>
            </a:r>
          </a:p>
          <a:p>
            <a:r>
              <a:rPr lang="pt-BR" dirty="0"/>
              <a:t>- Hospital Itaquera</a:t>
            </a:r>
          </a:p>
          <a:p>
            <a:r>
              <a:rPr lang="pt-BR" dirty="0"/>
              <a:t>- Hospital Jardim Sarah</a:t>
            </a:r>
          </a:p>
          <a:p>
            <a:r>
              <a:rPr lang="pt-BR" dirty="0"/>
              <a:t>- Hospital São Miguel</a:t>
            </a:r>
          </a:p>
          <a:p>
            <a:r>
              <a:rPr lang="pt-BR" dirty="0"/>
              <a:t>- Hospital Ignácio de Gouveia-Mooca</a:t>
            </a:r>
          </a:p>
          <a:p>
            <a:r>
              <a:rPr lang="pt-BR" dirty="0"/>
              <a:t>- Hospital Pirituba</a:t>
            </a:r>
          </a:p>
          <a:p>
            <a:pPr marL="0" indent="0">
              <a:buNone/>
            </a:pPr>
            <a:r>
              <a:rPr lang="pt-BR" dirty="0"/>
              <a:t>-  PARTO SEGURO- CEJAM</a:t>
            </a:r>
          </a:p>
        </p:txBody>
      </p:sp>
    </p:spTree>
    <p:extLst>
      <p:ext uri="{BB962C8B-B14F-4D97-AF65-F5344CB8AC3E}">
        <p14:creationId xmlns:p14="http://schemas.microsoft.com/office/powerpoint/2010/main" val="20018322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649</TotalTime>
  <Words>774</Words>
  <Application>Microsoft Office PowerPoint</Application>
  <PresentationFormat>Personalizar</PresentationFormat>
  <Paragraphs>261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Fluxo</vt:lpstr>
      <vt:lpstr> DESAFIOS  GESTÃO DA SAÚDE          DA  MULHER   SMS SP FSP-USP 24-5-17</vt:lpstr>
      <vt:lpstr>MATERNIDADES EXISTENTES MSP</vt:lpstr>
      <vt:lpstr>Nascidos Vivos  tipo de Gestão do Estabelecimento de Ocorrência do Parto no SUS.  Município de São Paulo, 2009 a 2016</vt:lpstr>
      <vt:lpstr>NV estabelecimento selecionados. Município de São Paulo, 2011 a 2016</vt:lpstr>
      <vt:lpstr>RAZÃO DE MORTE MATERNA</vt:lpstr>
      <vt:lpstr>REDE   PRIVADA  SUPLEMENTAR</vt:lpstr>
      <vt:lpstr>MODALIDADES GESTÃO SMS</vt:lpstr>
      <vt:lpstr>HOSPITAL MUNICIPAL MATERNIDADE ESCOLA V.N. CACHOEIRINHA</vt:lpstr>
      <vt:lpstr>Autarquia Hospitalar Municipal</vt:lpstr>
      <vt:lpstr>PARTO SEGURO-CEJAM</vt:lpstr>
      <vt:lpstr>Organizações Sociais</vt:lpstr>
      <vt:lpstr>Convênios</vt:lpstr>
      <vt:lpstr>HSPM</vt:lpstr>
      <vt:lpstr>PROAD</vt:lpstr>
      <vt:lpstr>CASAS DE PARTO</vt:lpstr>
      <vt:lpstr>PROFISSIONAIS ASSISTEM PARTO</vt:lpstr>
      <vt:lpstr>UBS  453</vt:lpstr>
      <vt:lpstr>Gravidez não Planejada</vt:lpstr>
      <vt:lpstr>Pesquisa Contracepção 2015</vt:lpstr>
      <vt:lpstr>MÉTODO EM USO 2015</vt:lpstr>
      <vt:lpstr>MUDANÇA PARADIGMA CONTRACEPTIVO</vt:lpstr>
      <vt:lpstr>Apresentação do PowerPoint</vt:lpstr>
      <vt:lpstr>CONTRACEPÇÃO LONGA DURAÇÃO REVERSÍVEL INGLATERRA</vt:lpstr>
      <vt:lpstr>PREVALÊNCIA   DIU DE COBRE</vt:lpstr>
      <vt:lpstr>Por que na maternidade ?</vt:lpstr>
      <vt:lpstr>REVISÃO COCHRANE</vt:lpstr>
      <vt:lpstr>IMPLANTE SD MULHERES VULNERÁVEIS</vt:lpstr>
      <vt:lpstr>Pré-natal Suplementação Cálcio</vt:lpstr>
      <vt:lpstr>Apresentação do PowerPoint</vt:lpstr>
      <vt:lpstr>RMM PATOLOGIA E PARIDADE 2015</vt:lpstr>
      <vt:lpstr>Apresentação do PowerPoint</vt:lpstr>
      <vt:lpstr>Obrigado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 GEST ÃO DA SAÚD  E     DA MULH ER  SMS SP FSP-USP 20-5-16</dc:title>
  <dc:creator>adalbertoaguemi</dc:creator>
  <cp:lastModifiedBy>Usuario</cp:lastModifiedBy>
  <cp:revision>54</cp:revision>
  <dcterms:created xsi:type="dcterms:W3CDTF">2016-05-14T00:40:39Z</dcterms:created>
  <dcterms:modified xsi:type="dcterms:W3CDTF">2017-05-24T20:49:20Z</dcterms:modified>
</cp:coreProperties>
</file>