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1" r:id="rId3"/>
    <p:sldId id="264" r:id="rId4"/>
    <p:sldId id="284" r:id="rId5"/>
    <p:sldId id="273" r:id="rId6"/>
    <p:sldId id="285" r:id="rId7"/>
    <p:sldId id="282" r:id="rId8"/>
    <p:sldId id="283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CBD"/>
    <a:srgbClr val="FF7400"/>
    <a:srgbClr val="E12356"/>
    <a:srgbClr val="7634FD"/>
    <a:srgbClr val="FF80F1"/>
    <a:srgbClr val="17AC3C"/>
    <a:srgbClr val="2C3B8B"/>
    <a:srgbClr val="14586B"/>
    <a:srgbClr val="8C1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1"/>
    <p:restoredTop sz="93021"/>
  </p:normalViewPr>
  <p:slideViewPr>
    <p:cSldViewPr snapToGrid="0" snapToObjects="1">
      <p:cViewPr varScale="1">
        <p:scale>
          <a:sx n="98" d="100"/>
          <a:sy n="98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4" d="100"/>
          <a:sy n="164" d="100"/>
        </p:scale>
        <p:origin x="67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7F56C-54ED-494D-BFE2-B20C95BBAB8C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14C50-B5F9-214F-A336-8CD533FF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04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2BD77-E8A8-B945-85FA-1E376BF8FA23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E697F-555B-8D43-B04D-89201D797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207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81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5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23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8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02015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41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728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323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354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0489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9655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3244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10650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75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4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8800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0882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50432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5648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73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430802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01193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501490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55693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02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23493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46889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435487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7400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7400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92646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6369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17AC3C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17AC3C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17AC3C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3722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0663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80F1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FF80F1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80F1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7318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8428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E12356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E12356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E12356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85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2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8872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4EBCBD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4EBCBD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4EBCBD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2298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6514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88449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0828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91450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8030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034099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021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7"/>
            <a:ext cx="2502223" cy="2042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5" cy="12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20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612350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5730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673607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3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9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462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</p:spTree>
    <p:extLst>
      <p:ext uri="{BB962C8B-B14F-4D97-AF65-F5344CB8AC3E}">
        <p14:creationId xmlns:p14="http://schemas.microsoft.com/office/powerpoint/2010/main" val="1847978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113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91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8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2062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354452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8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37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45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26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ndscape + Quote/Capti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1" y="1868557"/>
            <a:ext cx="10515598" cy="461656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489357"/>
            <a:ext cx="4465982" cy="18414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59497" y="367174"/>
            <a:ext cx="44659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0504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ndscape + Quote/Capti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1" y="365125"/>
            <a:ext cx="10515598" cy="461656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4650194"/>
            <a:ext cx="4465982" cy="18414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59497" y="4528011"/>
            <a:ext cx="44659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536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quare + Quote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36000" y="365125"/>
            <a:ext cx="6120000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034132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034132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31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quare + Quote/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36000" y="365125"/>
            <a:ext cx="6120000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069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Righ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87818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520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Lef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838200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7634F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36312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icture Portrai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838200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87818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102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er Insights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050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er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205948" y="3591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978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er Results">
    <p:bg>
      <p:bgPr>
        <a:blipFill dpi="0" rotWithShape="1">
          <a:blip r:embed="rId2">
            <a:lum/>
          </a:blip>
          <a:srcRect/>
          <a:stretch>
            <a:fillRect t="-13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-1205948" y="3591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7634F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0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3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2062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102053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02015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14586B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55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7" r:id="rId2"/>
    <p:sldLayoutId id="2147483728" r:id="rId3"/>
    <p:sldLayoutId id="2147483731" r:id="rId4"/>
    <p:sldLayoutId id="2147483730" r:id="rId5"/>
    <p:sldLayoutId id="2147483696" r:id="rId6"/>
    <p:sldLayoutId id="2147483697" r:id="rId7"/>
    <p:sldLayoutId id="2147483698" r:id="rId8"/>
    <p:sldLayoutId id="2147483691" r:id="rId9"/>
    <p:sldLayoutId id="2147483732" r:id="rId10"/>
    <p:sldLayoutId id="2147483693" r:id="rId11"/>
    <p:sldLayoutId id="2147483733" r:id="rId12"/>
    <p:sldLayoutId id="2147483650" r:id="rId13"/>
    <p:sldLayoutId id="2147483674" r:id="rId14"/>
    <p:sldLayoutId id="2147483667" r:id="rId15"/>
    <p:sldLayoutId id="2147483707" r:id="rId16"/>
    <p:sldLayoutId id="2147483668" r:id="rId17"/>
    <p:sldLayoutId id="2147483709" r:id="rId18"/>
    <p:sldLayoutId id="2147483669" r:id="rId19"/>
    <p:sldLayoutId id="2147483708" r:id="rId20"/>
    <p:sldLayoutId id="2147483670" r:id="rId21"/>
    <p:sldLayoutId id="2147483710" r:id="rId22"/>
    <p:sldLayoutId id="2147483651" r:id="rId23"/>
    <p:sldLayoutId id="2147483675" r:id="rId24"/>
    <p:sldLayoutId id="2147483663" r:id="rId25"/>
    <p:sldLayoutId id="2147483712" r:id="rId26"/>
    <p:sldLayoutId id="2147483671" r:id="rId27"/>
    <p:sldLayoutId id="2147483711" r:id="rId28"/>
    <p:sldLayoutId id="2147483672" r:id="rId29"/>
    <p:sldLayoutId id="2147483713" r:id="rId30"/>
    <p:sldLayoutId id="2147483673" r:id="rId31"/>
    <p:sldLayoutId id="2147483714" r:id="rId32"/>
    <p:sldLayoutId id="2147483652" r:id="rId33"/>
    <p:sldLayoutId id="2147483676" r:id="rId34"/>
    <p:sldLayoutId id="2147483664" r:id="rId35"/>
    <p:sldLayoutId id="2147483715" r:id="rId36"/>
    <p:sldLayoutId id="2147483677" r:id="rId37"/>
    <p:sldLayoutId id="2147483716" r:id="rId38"/>
    <p:sldLayoutId id="2147483678" r:id="rId39"/>
    <p:sldLayoutId id="2147483717" r:id="rId40"/>
    <p:sldLayoutId id="2147483679" r:id="rId41"/>
    <p:sldLayoutId id="2147483718" r:id="rId42"/>
    <p:sldLayoutId id="2147483665" r:id="rId43"/>
    <p:sldLayoutId id="2147483654" r:id="rId44"/>
    <p:sldLayoutId id="2147483680" r:id="rId45"/>
    <p:sldLayoutId id="2147483719" r:id="rId46"/>
    <p:sldLayoutId id="2147483681" r:id="rId47"/>
    <p:sldLayoutId id="2147483720" r:id="rId48"/>
    <p:sldLayoutId id="2147483682" r:id="rId49"/>
    <p:sldLayoutId id="2147483721" r:id="rId50"/>
    <p:sldLayoutId id="2147483683" r:id="rId51"/>
    <p:sldLayoutId id="2147483722" r:id="rId52"/>
    <p:sldLayoutId id="2147483734" r:id="rId53"/>
    <p:sldLayoutId id="2147483666" r:id="rId54"/>
    <p:sldLayoutId id="2147483685" r:id="rId55"/>
    <p:sldLayoutId id="2147483723" r:id="rId56"/>
    <p:sldLayoutId id="2147483686" r:id="rId57"/>
    <p:sldLayoutId id="2147483724" r:id="rId58"/>
    <p:sldLayoutId id="2147483687" r:id="rId59"/>
    <p:sldLayoutId id="2147483725" r:id="rId60"/>
    <p:sldLayoutId id="2147483688" r:id="rId61"/>
    <p:sldLayoutId id="2147483726" r:id="rId62"/>
    <p:sldLayoutId id="2147483657" r:id="rId63"/>
    <p:sldLayoutId id="2147483700" r:id="rId64"/>
    <p:sldLayoutId id="2147483704" r:id="rId65"/>
    <p:sldLayoutId id="2147483703" r:id="rId66"/>
    <p:sldLayoutId id="2147483702" r:id="rId67"/>
    <p:sldLayoutId id="2147483701" r:id="rId68"/>
    <p:sldLayoutId id="2147483705" r:id="rId69"/>
    <p:sldLayoutId id="2147483706" r:id="rId70"/>
    <p:sldLayoutId id="2147483656" r:id="rId71"/>
    <p:sldLayoutId id="2147483660" r:id="rId72"/>
    <p:sldLayoutId id="2147483661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sng" kern="120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200" b="1" i="0" kern="1200">
          <a:solidFill>
            <a:schemeClr val="tx1"/>
          </a:solidFill>
          <a:latin typeface="Avenir LT Std 95 Black" charset="0"/>
          <a:ea typeface="Avenir LT Std 95 Black" charset="0"/>
          <a:cs typeface="Avenir LT Std 95 Black" charset="0"/>
        </a:defRPr>
      </a:lvl1pPr>
      <a:lvl2pPr marL="0" indent="-2700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b="0" i="0" kern="1200" baseline="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1" i="0" kern="1200" baseline="0">
          <a:solidFill>
            <a:schemeClr val="tx1"/>
          </a:solidFill>
          <a:latin typeface="Avenir LT Std 95 Black" charset="0"/>
          <a:ea typeface="Avenir LT Std 95 Black" charset="0"/>
          <a:cs typeface="Avenir LT Std 95 Black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0" i="0" kern="1200" baseline="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4pPr>
      <a:lvl5pPr marL="54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FFCC0-8C82-4914-83D3-2EA32208B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70"/>
          <a:stretch/>
        </p:blipFill>
        <p:spPr>
          <a:xfrm>
            <a:off x="286378" y="3050722"/>
            <a:ext cx="3658668" cy="169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925" y="738614"/>
            <a:ext cx="6109239" cy="2400657"/>
          </a:xfrm>
        </p:spPr>
        <p:txBody>
          <a:bodyPr/>
          <a:lstStyle/>
          <a:p>
            <a:r>
              <a:rPr lang="en-US" u="none" dirty="0"/>
              <a:t>Certificate in EMI Skills</a:t>
            </a:r>
            <a:br>
              <a:rPr lang="en-US" u="none" dirty="0"/>
            </a:br>
            <a:r>
              <a:rPr lang="en-US" u="none" dirty="0"/>
              <a:t>Module 1 Part 4</a:t>
            </a:r>
            <a:br>
              <a:rPr lang="en-US" u="none" dirty="0"/>
            </a:br>
            <a:r>
              <a:rPr lang="en-US" u="none" dirty="0"/>
              <a:t>Language for Lectures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799" y="4740812"/>
            <a:ext cx="4582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Luciana Carvalho Fonseca &amp; John Corbett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460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Session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To practise signalling different phases of a lecture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To focus on language for signposting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To practise language for presenting visuals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To practise use of cohesion, clarity, sounding interested, use of emphasis and pausing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5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7E12CC-F097-4EA7-92AB-64F392F85A9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30219" t="14904" r="33633" b="47158"/>
          <a:stretch/>
        </p:blipFill>
        <p:spPr>
          <a:xfrm>
            <a:off x="278210" y="1612190"/>
            <a:ext cx="5025628" cy="2966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1: Matching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05680E-DD28-4B8F-B15E-F10A1790C12A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2"/>
          <a:srcRect l="29603" t="55167" r="30097" b="10367"/>
          <a:stretch/>
        </p:blipFill>
        <p:spPr>
          <a:xfrm>
            <a:off x="5541051" y="1612190"/>
            <a:ext cx="6167227" cy="29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23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1: Matching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B21880-8BC8-402E-8C16-DE5CB886732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C3188-2660-4125-8EBA-FC56987F8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2" t="27332" r="32462" b="53292"/>
          <a:stretch/>
        </p:blipFill>
        <p:spPr>
          <a:xfrm>
            <a:off x="410646" y="1361871"/>
            <a:ext cx="4824626" cy="305448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05680E-DD28-4B8F-B15E-F10A1790C12A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4"/>
          <a:srcRect l="29603" t="55167" r="30097" b="10367"/>
          <a:stretch/>
        </p:blipFill>
        <p:spPr>
          <a:xfrm>
            <a:off x="5466521" y="1361872"/>
            <a:ext cx="6349207" cy="30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3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2 Phrases in context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678060-0B40-45F2-AD27-D7367F9DD8C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30170" t="30178" r="31351" b="7896"/>
          <a:stretch/>
        </p:blipFill>
        <p:spPr>
          <a:xfrm>
            <a:off x="4182894" y="1266407"/>
            <a:ext cx="5983564" cy="5416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2D192-8B29-49F1-B3AD-97F83FC13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6" r="46536"/>
          <a:stretch/>
        </p:blipFill>
        <p:spPr>
          <a:xfrm>
            <a:off x="661482" y="1344574"/>
            <a:ext cx="2694562" cy="263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19B28-F243-40A2-8D11-7F50D2376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3" t="19483" r="7798" b="6310"/>
          <a:stretch/>
        </p:blipFill>
        <p:spPr>
          <a:xfrm>
            <a:off x="661481" y="3820830"/>
            <a:ext cx="2694562" cy="22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7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2 Phrases in context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678060-0B40-45F2-AD27-D7367F9DD8C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30170" t="30178" r="31351" b="7896"/>
          <a:stretch/>
        </p:blipFill>
        <p:spPr>
          <a:xfrm>
            <a:off x="5204298" y="1253628"/>
            <a:ext cx="5983564" cy="5416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0FC2C1-A4F8-4F7D-B951-18436C17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83" t="38026" r="31530" b="23545"/>
          <a:stretch/>
        </p:blipFill>
        <p:spPr>
          <a:xfrm>
            <a:off x="243191" y="1266407"/>
            <a:ext cx="4696422" cy="54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8A00AC-7CA0-4808-BBCA-2543AAEDA6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5326" y="1829076"/>
            <a:ext cx="4798857" cy="4351338"/>
          </a:xfrm>
        </p:spPr>
        <p:txBody>
          <a:bodyPr/>
          <a:lstStyle/>
          <a:p>
            <a:r>
              <a:rPr lang="pt-BR" sz="2400" dirty="0"/>
              <a:t>1. Write a short </a:t>
            </a:r>
            <a:r>
              <a:rPr lang="pt-BR" sz="2400" dirty="0" err="1"/>
              <a:t>section</a:t>
            </a:r>
            <a:r>
              <a:rPr lang="pt-BR" sz="2400" dirty="0"/>
              <a:t> </a:t>
            </a:r>
            <a:r>
              <a:rPr lang="pt-BR" sz="2400" dirty="0" err="1"/>
              <a:t>from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middle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one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your</a:t>
            </a:r>
            <a:r>
              <a:rPr lang="pt-BR" sz="2400" dirty="0"/>
              <a:t> </a:t>
            </a:r>
            <a:r>
              <a:rPr lang="pt-BR" sz="2400" dirty="0" err="1"/>
              <a:t>own</a:t>
            </a:r>
            <a:r>
              <a:rPr lang="pt-BR" sz="2400" dirty="0"/>
              <a:t> </a:t>
            </a:r>
            <a:r>
              <a:rPr lang="pt-BR" sz="2400" dirty="0" err="1"/>
              <a:t>lectures</a:t>
            </a:r>
            <a:r>
              <a:rPr lang="pt-BR" sz="2400" dirty="0"/>
              <a:t>, </a:t>
            </a:r>
            <a:r>
              <a:rPr lang="pt-BR" sz="2400" dirty="0" err="1"/>
              <a:t>using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</a:t>
            </a:r>
            <a:r>
              <a:rPr lang="pt-BR" sz="2400" dirty="0" err="1"/>
              <a:t>least</a:t>
            </a:r>
            <a:r>
              <a:rPr lang="pt-BR" sz="2400" dirty="0"/>
              <a:t> 3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signposting</a:t>
            </a:r>
            <a:r>
              <a:rPr lang="pt-BR" sz="2400" dirty="0"/>
              <a:t> </a:t>
            </a:r>
            <a:r>
              <a:rPr lang="pt-BR" sz="2400" dirty="0" err="1"/>
              <a:t>expressions</a:t>
            </a:r>
            <a:r>
              <a:rPr lang="pt-BR" sz="2400" dirty="0"/>
              <a:t>.</a:t>
            </a:r>
          </a:p>
          <a:p>
            <a:r>
              <a:rPr lang="pt-BR" sz="2400" dirty="0"/>
              <a:t>2. </a:t>
            </a:r>
            <a:r>
              <a:rPr lang="pt-BR" sz="2400" dirty="0" err="1"/>
              <a:t>Read</a:t>
            </a:r>
            <a:r>
              <a:rPr lang="pt-BR" sz="2400" dirty="0"/>
              <a:t> it </a:t>
            </a:r>
            <a:r>
              <a:rPr lang="pt-BR" sz="2400" dirty="0" err="1"/>
              <a:t>aloud</a:t>
            </a:r>
            <a:r>
              <a:rPr lang="pt-BR" sz="2400" dirty="0"/>
              <a:t> in </a:t>
            </a:r>
            <a:r>
              <a:rPr lang="pt-BR" sz="2400" dirty="0" err="1"/>
              <a:t>groups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3 </a:t>
            </a:r>
            <a:r>
              <a:rPr lang="pt-BR" sz="2400" dirty="0" err="1"/>
              <a:t>but</a:t>
            </a:r>
            <a:r>
              <a:rPr lang="pt-BR" sz="2400" dirty="0"/>
              <a:t> </a:t>
            </a:r>
            <a:r>
              <a:rPr lang="pt-BR" sz="2400" dirty="0" err="1"/>
              <a:t>omit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signposting</a:t>
            </a:r>
            <a:r>
              <a:rPr lang="pt-BR" sz="2400" dirty="0"/>
              <a:t> expression. Just </a:t>
            </a:r>
            <a:r>
              <a:rPr lang="pt-BR" sz="2400" dirty="0" err="1"/>
              <a:t>nod</a:t>
            </a:r>
            <a:r>
              <a:rPr lang="pt-BR" sz="2400" dirty="0"/>
              <a:t> </a:t>
            </a:r>
            <a:r>
              <a:rPr lang="pt-BR" sz="2400" dirty="0" err="1"/>
              <a:t>when</a:t>
            </a:r>
            <a:r>
              <a:rPr lang="pt-BR" sz="2400" dirty="0"/>
              <a:t> </a:t>
            </a:r>
            <a:r>
              <a:rPr lang="pt-BR" sz="2400" dirty="0" err="1"/>
              <a:t>you</a:t>
            </a:r>
            <a:r>
              <a:rPr lang="pt-BR" sz="2400" dirty="0"/>
              <a:t> </a:t>
            </a:r>
            <a:r>
              <a:rPr lang="pt-BR" sz="2400" dirty="0" err="1"/>
              <a:t>would</a:t>
            </a:r>
            <a:r>
              <a:rPr lang="pt-BR" sz="2400" dirty="0"/>
              <a:t> </a:t>
            </a:r>
            <a:r>
              <a:rPr lang="pt-BR" sz="2400" dirty="0" err="1"/>
              <a:t>have</a:t>
            </a:r>
            <a:r>
              <a:rPr lang="pt-BR" sz="2400" dirty="0"/>
              <a:t> </a:t>
            </a:r>
            <a:r>
              <a:rPr lang="pt-BR" sz="2400" dirty="0" err="1"/>
              <a:t>said</a:t>
            </a:r>
            <a:r>
              <a:rPr lang="pt-BR" sz="2400" dirty="0"/>
              <a:t> it.</a:t>
            </a:r>
          </a:p>
          <a:p>
            <a:r>
              <a:rPr lang="pt-BR" sz="2400" dirty="0"/>
              <a:t>3. </a:t>
            </a:r>
            <a:r>
              <a:rPr lang="pt-BR" sz="2400" dirty="0" err="1"/>
              <a:t>Your</a:t>
            </a:r>
            <a:r>
              <a:rPr lang="pt-BR" sz="2400" dirty="0"/>
              <a:t> </a:t>
            </a:r>
            <a:r>
              <a:rPr lang="pt-BR" sz="2400" dirty="0" err="1"/>
              <a:t>partners</a:t>
            </a:r>
            <a:r>
              <a:rPr lang="pt-BR" sz="2400" dirty="0"/>
              <a:t> must </a:t>
            </a:r>
            <a:r>
              <a:rPr lang="pt-BR" sz="2400" dirty="0" err="1"/>
              <a:t>identify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missing</a:t>
            </a:r>
            <a:r>
              <a:rPr lang="pt-BR" sz="2400" dirty="0"/>
              <a:t> </a:t>
            </a:r>
            <a:r>
              <a:rPr lang="pt-BR" sz="2400" dirty="0" err="1"/>
              <a:t>word</a:t>
            </a:r>
            <a:r>
              <a:rPr lang="pt-BR" sz="2400" dirty="0"/>
              <a:t> </a:t>
            </a:r>
            <a:r>
              <a:rPr lang="pt-BR" sz="2400" dirty="0" err="1"/>
              <a:t>or</a:t>
            </a:r>
            <a:r>
              <a:rPr lang="pt-BR" sz="2400" dirty="0"/>
              <a:t> </a:t>
            </a:r>
            <a:r>
              <a:rPr lang="pt-BR" sz="2400" dirty="0" err="1"/>
              <a:t>phrase</a:t>
            </a:r>
            <a:r>
              <a:rPr lang="pt-BR" dirty="0"/>
              <a:t>. </a:t>
            </a:r>
          </a:p>
          <a:p>
            <a:endParaRPr lang="pt-BR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3A9E4E-4B07-4091-B990-5706AD07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Activity</a:t>
            </a:r>
            <a:r>
              <a:rPr lang="pt-BR" dirty="0"/>
              <a:t> 3 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BDF3BF0-C868-4FDE-8CD2-DE8E0AC3A28D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6655288" y="3632714"/>
            <a:ext cx="3658823" cy="3079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70F23C-8071-4CED-9D76-9327D262D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288" y="77155"/>
            <a:ext cx="3646304" cy="35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1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72769E-6E09-41CA-9E93-9D11AFE9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Wrapping</a:t>
            </a:r>
            <a:r>
              <a:rPr lang="pt-BR" dirty="0"/>
              <a:t> </a:t>
            </a:r>
            <a:r>
              <a:rPr lang="pt-BR" dirty="0" err="1"/>
              <a:t>up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D072F-CDF2-4F96-AF0D-A7D7E069E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Take-home messages:</a:t>
            </a:r>
          </a:p>
          <a:p>
            <a:r>
              <a:rPr lang="en-GB" dirty="0"/>
              <a:t>a. Identifying a set of words and phrases that signal different phases of a lecture.</a:t>
            </a:r>
          </a:p>
          <a:p>
            <a:r>
              <a:rPr lang="en-GB" dirty="0"/>
              <a:t>b. It is useful to practise these signals in your lectures.</a:t>
            </a:r>
          </a:p>
          <a:p>
            <a:endParaRPr lang="en-GB" dirty="0"/>
          </a:p>
          <a:p>
            <a:r>
              <a:rPr lang="en-GB" dirty="0"/>
              <a:t>Next: </a:t>
            </a:r>
            <a:r>
              <a:rPr lang="en-GB"/>
              <a:t>Using visuals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44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0111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CAE Cert in EMI Skills</a:t>
            </a:r>
            <a:br>
              <a:rPr lang="en-US" sz="4000" dirty="0"/>
            </a:br>
            <a:r>
              <a:rPr lang="en-US" sz="4000" dirty="0"/>
              <a:t>EMI@USP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3AEBD-FF11-48A9-B6AE-C9BF7B4A53B0}"/>
              </a:ext>
            </a:extLst>
          </p:cNvPr>
          <p:cNvSpPr txBox="1"/>
          <p:nvPr/>
        </p:nvSpPr>
        <p:spPr>
          <a:xfrm>
            <a:off x="749030" y="1690688"/>
            <a:ext cx="2966936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Next session: Signposting</a:t>
            </a:r>
          </a:p>
          <a:p>
            <a:r>
              <a:rPr lang="en-GB" sz="2800" dirty="0"/>
              <a:t>&amp; Using Visuals</a:t>
            </a:r>
          </a:p>
        </p:txBody>
      </p:sp>
    </p:spTree>
    <p:extLst>
      <p:ext uri="{BB962C8B-B14F-4D97-AF65-F5344CB8AC3E}">
        <p14:creationId xmlns:p14="http://schemas.microsoft.com/office/powerpoint/2010/main" val="604943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tter Learning 1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4EBBBC"/>
      </a:accent1>
      <a:accent2>
        <a:srgbClr val="FE7400"/>
      </a:accent2>
      <a:accent3>
        <a:srgbClr val="FF80F0"/>
      </a:accent3>
      <a:accent4>
        <a:srgbClr val="E02356"/>
      </a:accent4>
      <a:accent5>
        <a:srgbClr val="047FEB"/>
      </a:accent5>
      <a:accent6>
        <a:srgbClr val="17AB3C"/>
      </a:accent6>
      <a:hlink>
        <a:srgbClr val="358BBA"/>
      </a:hlink>
      <a:folHlink>
        <a:srgbClr val="8C1A4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rez_Template_06_16-Proof2" id="{3E3B1E45-CE1D-7245-9C86-6FF166D4DD57}" vid="{68AB6F2D-A480-F349-BE95-89BA1D2A97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BL_Prez_Template_06_16-Proof3[1]</Template>
  <TotalTime>143</TotalTime>
  <Words>180</Words>
  <Application>Microsoft Office PowerPoint</Application>
  <PresentationFormat>Widescreen</PresentationFormat>
  <Paragraphs>24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Avenir LT Std 65 Medium</vt:lpstr>
      <vt:lpstr>Avenir LT Std 95 Black</vt:lpstr>
      <vt:lpstr>Arial</vt:lpstr>
      <vt:lpstr>Calibri</vt:lpstr>
      <vt:lpstr>Office Theme</vt:lpstr>
      <vt:lpstr>Certificate in EMI Skills Module 1 Part 4 Language for Lectures</vt:lpstr>
      <vt:lpstr>Session outcomes</vt:lpstr>
      <vt:lpstr>Activity 1: Matching</vt:lpstr>
      <vt:lpstr>Activity 1: Matching</vt:lpstr>
      <vt:lpstr>Activity 2 Phrases in context</vt:lpstr>
      <vt:lpstr>Activity 2 Phrases in context</vt:lpstr>
      <vt:lpstr>Activity 3 </vt:lpstr>
      <vt:lpstr>Wrapping up</vt:lpstr>
      <vt:lpstr>CAE Cert in EMI Skills EMI@USP</vt:lpstr>
    </vt:vector>
  </TitlesOfParts>
  <Company>Cambridge University Press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Leonardo Gluskoski</dc:creator>
  <cp:lastModifiedBy>John Corbett</cp:lastModifiedBy>
  <cp:revision>21</cp:revision>
  <dcterms:created xsi:type="dcterms:W3CDTF">2016-10-21T12:25:38Z</dcterms:created>
  <dcterms:modified xsi:type="dcterms:W3CDTF">2019-10-04T18:58:27Z</dcterms:modified>
</cp:coreProperties>
</file>