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3"/>
  </p:notesMasterIdLst>
  <p:sldIdLst>
    <p:sldId id="256" r:id="rId2"/>
    <p:sldId id="257" r:id="rId3"/>
    <p:sldId id="258" r:id="rId4"/>
    <p:sldId id="271" r:id="rId5"/>
    <p:sldId id="275" r:id="rId6"/>
    <p:sldId id="260" r:id="rId7"/>
    <p:sldId id="261" r:id="rId8"/>
    <p:sldId id="262" r:id="rId9"/>
    <p:sldId id="263" r:id="rId10"/>
    <p:sldId id="259" r:id="rId11"/>
    <p:sldId id="264" r:id="rId12"/>
    <p:sldId id="272" r:id="rId13"/>
    <p:sldId id="265" r:id="rId14"/>
    <p:sldId id="276" r:id="rId15"/>
    <p:sldId id="266" r:id="rId16"/>
    <p:sldId id="270" r:id="rId17"/>
    <p:sldId id="267" r:id="rId18"/>
    <p:sldId id="269" r:id="rId19"/>
    <p:sldId id="268" r:id="rId20"/>
    <p:sldId id="274" r:id="rId21"/>
    <p:sldId id="273"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96C6B-2517-4A6E-BDE3-9B532F401048}" type="datetimeFigureOut">
              <a:rPr lang="pt-BR" smtClean="0"/>
              <a:t>21/11/2016</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64F21-0959-4DEE-A104-D753881FD61D}" type="slidenum">
              <a:rPr lang="pt-BR" smtClean="0"/>
              <a:t>‹nº›</a:t>
            </a:fld>
            <a:endParaRPr lang="pt-BR"/>
          </a:p>
        </p:txBody>
      </p:sp>
    </p:spTree>
    <p:extLst>
      <p:ext uri="{BB962C8B-B14F-4D97-AF65-F5344CB8AC3E}">
        <p14:creationId xmlns:p14="http://schemas.microsoft.com/office/powerpoint/2010/main" val="109174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21064F21-0959-4DEE-A104-D753881FD61D}" type="slidenum">
              <a:rPr lang="pt-BR" smtClean="0"/>
              <a:t>12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Triângulo isósceles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540544" y="776288"/>
            <a:ext cx="8062912" cy="1470025"/>
          </a:xfrm>
        </p:spPr>
        <p:txBody>
          <a:bodyPr anchor="b">
            <a:normAutofit/>
          </a:bodyPr>
          <a:lstStyle>
            <a:lvl1pPr algn="r">
              <a:defRPr sz="440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1371600" y="6012656"/>
            <a:ext cx="5791200" cy="365125"/>
          </a:xfrm>
        </p:spPr>
        <p:txBody>
          <a:bodyPr tIns="0" bIns="0" anchor="t"/>
          <a:lstStyle>
            <a:lvl1pPr algn="r">
              <a:defRPr sz="1000"/>
            </a:lvl1pPr>
          </a:lstStyle>
          <a:p>
            <a:fld id="{CA9AE316-8B56-445E-8843-4BE3F7275C28}" type="datetimeFigureOut">
              <a:rPr lang="pt-BR" smtClean="0"/>
              <a:t>21/11/2016</a:t>
            </a:fld>
            <a:endParaRPr lang="pt-BR"/>
          </a:p>
        </p:txBody>
      </p:sp>
      <p:sp>
        <p:nvSpPr>
          <p:cNvPr id="17" name="Espaço Reservado para Rodapé 16"/>
          <p:cNvSpPr>
            <a:spLocks noGrp="1"/>
          </p:cNvSpPr>
          <p:nvPr>
            <p:ph type="ftr" sz="quarter" idx="11"/>
          </p:nvPr>
        </p:nvSpPr>
        <p:spPr>
          <a:xfrm>
            <a:off x="1371600" y="5650704"/>
            <a:ext cx="5791200" cy="365125"/>
          </a:xfrm>
        </p:spPr>
        <p:txBody>
          <a:bodyPr tIns="0" bIns="0" anchor="b"/>
          <a:lstStyle>
            <a:lvl1pPr algn="r">
              <a:defRPr sz="1100"/>
            </a:lvl1pPr>
          </a:lstStyle>
          <a:p>
            <a:endParaRPr lang="pt-BR"/>
          </a:p>
        </p:txBody>
      </p:sp>
      <p:sp>
        <p:nvSpPr>
          <p:cNvPr id="29" name="Espaço Reservado para Número de Slid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6A1DC4E-76C4-45EC-BDEF-B75EC3FFB3A5}"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A9AE316-8B56-445E-8843-4BE3F7275C28}" type="datetimeFigureOut">
              <a:rPr lang="pt-BR" smtClean="0"/>
              <a:t>21/11/2016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6A1DC4E-76C4-45EC-BDEF-B75EC3FFB3A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381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381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A9AE316-8B56-445E-8843-4BE3F7275C28}" type="datetimeFigureOut">
              <a:rPr lang="pt-BR" smtClean="0"/>
              <a:t>21/11/2016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6A1DC4E-76C4-45EC-BDEF-B75EC3FFB3A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1399032"/>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457200" y="1882808"/>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791456" y="6480048"/>
            <a:ext cx="2133600" cy="301752"/>
          </a:xfrm>
        </p:spPr>
        <p:txBody>
          <a:bodyPr/>
          <a:lstStyle/>
          <a:p>
            <a:fld id="{CA9AE316-8B56-445E-8843-4BE3F7275C28}" type="datetimeFigureOut">
              <a:rPr lang="pt-BR" smtClean="0"/>
              <a:t>21/11/2016</a:t>
            </a:fld>
            <a:endParaRPr lang="pt-BR"/>
          </a:p>
        </p:txBody>
      </p:sp>
      <p:sp>
        <p:nvSpPr>
          <p:cNvPr id="5" name="Espaço Reservado para Rodapé 4"/>
          <p:cNvSpPr>
            <a:spLocks noGrp="1"/>
          </p:cNvSpPr>
          <p:nvPr>
            <p:ph type="ftr" sz="quarter" idx="11"/>
          </p:nvPr>
        </p:nvSpPr>
        <p:spPr>
          <a:xfrm>
            <a:off x="457200" y="6480969"/>
            <a:ext cx="4260056" cy="300831"/>
          </a:xfrm>
        </p:spPr>
        <p:txBody>
          <a:bodyPr/>
          <a:lstStyle/>
          <a:p>
            <a:endParaRPr lang="pt-BR"/>
          </a:p>
        </p:txBody>
      </p:sp>
      <p:sp>
        <p:nvSpPr>
          <p:cNvPr id="6" name="Espaço Reservado para Número de Slide 5"/>
          <p:cNvSpPr>
            <a:spLocks noGrp="1"/>
          </p:cNvSpPr>
          <p:nvPr>
            <p:ph type="sldNum" sz="quarter" idx="12"/>
          </p:nvPr>
        </p:nvSpPr>
        <p:spPr/>
        <p:txBody>
          <a:bodyPr/>
          <a:lstStyle/>
          <a:p>
            <a:fld id="{36A1DC4E-76C4-45EC-BDEF-B75EC3FFB3A5}"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1"/>
      </p:bgRef>
    </p:bg>
    <p:spTree>
      <p:nvGrpSpPr>
        <p:cNvPr id="1" name=""/>
        <p:cNvGrpSpPr/>
        <p:nvPr/>
      </p:nvGrpSpPr>
      <p:grpSpPr>
        <a:xfrm>
          <a:off x="0" y="0"/>
          <a:ext cx="0" cy="0"/>
          <a:chOff x="0" y="0"/>
          <a:chExt cx="0" cy="0"/>
        </a:xfrm>
      </p:grpSpPr>
      <p:sp>
        <p:nvSpPr>
          <p:cNvPr id="9" name="Triângulo retângu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ângulo isósceles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ço Reservado para Data 3"/>
          <p:cNvSpPr>
            <a:spLocks noGrp="1"/>
          </p:cNvSpPr>
          <p:nvPr>
            <p:ph type="dt" sz="half" idx="10"/>
          </p:nvPr>
        </p:nvSpPr>
        <p:spPr>
          <a:xfrm>
            <a:off x="6955632" y="6477000"/>
            <a:ext cx="2133600" cy="304800"/>
          </a:xfrm>
        </p:spPr>
        <p:txBody>
          <a:bodyPr/>
          <a:lstStyle/>
          <a:p>
            <a:fld id="{CA9AE316-8B56-445E-8843-4BE3F7275C28}" type="datetimeFigureOut">
              <a:rPr lang="pt-BR" smtClean="0"/>
              <a:t>21/11/2016</a:t>
            </a:fld>
            <a:endParaRPr lang="pt-BR"/>
          </a:p>
        </p:txBody>
      </p:sp>
      <p:sp>
        <p:nvSpPr>
          <p:cNvPr id="5" name="Espaço Reservado para Rodapé 4"/>
          <p:cNvSpPr>
            <a:spLocks noGrp="1"/>
          </p:cNvSpPr>
          <p:nvPr>
            <p:ph type="ftr" sz="quarter" idx="11"/>
          </p:nvPr>
        </p:nvSpPr>
        <p:spPr>
          <a:xfrm>
            <a:off x="2619376" y="6480969"/>
            <a:ext cx="4260056" cy="300831"/>
          </a:xfrm>
        </p:spPr>
        <p:txBody>
          <a:bodyPr/>
          <a:lstStyle/>
          <a:p>
            <a:endParaRPr lang="pt-BR"/>
          </a:p>
        </p:txBody>
      </p:sp>
      <p:sp>
        <p:nvSpPr>
          <p:cNvPr id="6" name="Espaço Reservado para Número de Slide 5"/>
          <p:cNvSpPr>
            <a:spLocks noGrp="1"/>
          </p:cNvSpPr>
          <p:nvPr>
            <p:ph type="sldNum" sz="quarter" idx="12"/>
          </p:nvPr>
        </p:nvSpPr>
        <p:spPr>
          <a:xfrm>
            <a:off x="8451056" y="809624"/>
            <a:ext cx="502920" cy="300831"/>
          </a:xfrm>
        </p:spPr>
        <p:txBody>
          <a:bodyPr/>
          <a:lstStyle/>
          <a:p>
            <a:fld id="{36A1DC4E-76C4-45EC-BDEF-B75EC3FFB3A5}" type="slidenum">
              <a:rPr lang="pt-BR" smtClean="0"/>
              <a:t>‹nº›</a:t>
            </a:fld>
            <a:endParaRPr lang="pt-BR"/>
          </a:p>
        </p:txBody>
      </p:sp>
      <p:cxnSp>
        <p:nvCxnSpPr>
          <p:cNvPr id="11" name="Conector reto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ector reto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marL="0" algn="l">
              <a:defRPr/>
            </a:lvl1p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4791456" y="6480969"/>
            <a:ext cx="2133600" cy="301752"/>
          </a:xfrm>
        </p:spPr>
        <p:txBody>
          <a:bodyPr/>
          <a:lstStyle/>
          <a:p>
            <a:fld id="{CA9AE316-8B56-445E-8843-4BE3F7275C28}" type="datetimeFigureOut">
              <a:rPr lang="pt-BR" smtClean="0"/>
              <a:t>21/11/2016</a:t>
            </a:fld>
            <a:endParaRPr lang="pt-BR"/>
          </a:p>
        </p:txBody>
      </p:sp>
      <p:sp>
        <p:nvSpPr>
          <p:cNvPr id="6" name="Espaço Reservado para Rodapé 5"/>
          <p:cNvSpPr>
            <a:spLocks noGrp="1"/>
          </p:cNvSpPr>
          <p:nvPr>
            <p:ph type="ftr" sz="quarter" idx="11"/>
          </p:nvPr>
        </p:nvSpPr>
        <p:spPr>
          <a:xfrm>
            <a:off x="457200" y="6480969"/>
            <a:ext cx="4260056" cy="301752"/>
          </a:xfrm>
        </p:spPr>
        <p:txBody>
          <a:bodyPr/>
          <a:lstStyle/>
          <a:p>
            <a:endParaRPr lang="pt-BR"/>
          </a:p>
        </p:txBody>
      </p:sp>
      <p:sp>
        <p:nvSpPr>
          <p:cNvPr id="7" name="Espaço Reservado para Número de Slide 6"/>
          <p:cNvSpPr>
            <a:spLocks noGrp="1"/>
          </p:cNvSpPr>
          <p:nvPr>
            <p:ph type="sldNum" sz="quarter" idx="12"/>
          </p:nvPr>
        </p:nvSpPr>
        <p:spPr>
          <a:xfrm>
            <a:off x="7589520" y="6480969"/>
            <a:ext cx="502920" cy="301752"/>
          </a:xfrm>
        </p:spPr>
        <p:txBody>
          <a:bodyPr/>
          <a:lstStyle/>
          <a:p>
            <a:fld id="{36A1DC4E-76C4-45EC-BDEF-B75EC3FFB3A5}"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a:xfrm>
            <a:off x="4791456" y="6480969"/>
            <a:ext cx="2130552" cy="301752"/>
          </a:xfrm>
        </p:spPr>
        <p:txBody>
          <a:bodyPr/>
          <a:lstStyle/>
          <a:p>
            <a:fld id="{CA9AE316-8B56-445E-8843-4BE3F7275C28}" type="datetimeFigureOut">
              <a:rPr lang="pt-BR" smtClean="0"/>
              <a:t>21/11/2016</a:t>
            </a:fld>
            <a:endParaRPr lang="pt-BR"/>
          </a:p>
        </p:txBody>
      </p:sp>
      <p:sp>
        <p:nvSpPr>
          <p:cNvPr id="8" name="Espaço Reservado para Rodapé 7"/>
          <p:cNvSpPr>
            <a:spLocks noGrp="1"/>
          </p:cNvSpPr>
          <p:nvPr>
            <p:ph type="ftr" sz="quarter" idx="11"/>
          </p:nvPr>
        </p:nvSpPr>
        <p:spPr>
          <a:xfrm>
            <a:off x="457200" y="6480969"/>
            <a:ext cx="4261104" cy="301752"/>
          </a:xfrm>
        </p:spPr>
        <p:txBody>
          <a:bodyPr/>
          <a:lstStyle/>
          <a:p>
            <a:endParaRPr lang="pt-BR"/>
          </a:p>
        </p:txBody>
      </p:sp>
      <p:sp>
        <p:nvSpPr>
          <p:cNvPr id="9" name="Espaço Reservado para Número de Slide 8"/>
          <p:cNvSpPr>
            <a:spLocks noGrp="1"/>
          </p:cNvSpPr>
          <p:nvPr>
            <p:ph type="sldNum" sz="quarter" idx="12"/>
          </p:nvPr>
        </p:nvSpPr>
        <p:spPr>
          <a:xfrm>
            <a:off x="7589520" y="6483096"/>
            <a:ext cx="502920" cy="301752"/>
          </a:xfrm>
        </p:spPr>
        <p:txBody>
          <a:bodyPr/>
          <a:lstStyle>
            <a:lvl1pPr algn="ctr">
              <a:defRPr/>
            </a:lvl1pPr>
          </a:lstStyle>
          <a:p>
            <a:fld id="{36A1DC4E-76C4-45EC-BDEF-B75EC3FFB3A5}"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0"/>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CA9AE316-8B56-445E-8843-4BE3F7275C28}" type="datetimeFigureOut">
              <a:rPr lang="pt-BR" smtClean="0"/>
              <a:t>21/11/2016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6A1DC4E-76C4-45EC-BDEF-B75EC3FFB3A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791456" y="6480969"/>
            <a:ext cx="2133600" cy="301752"/>
          </a:xfrm>
        </p:spPr>
        <p:txBody>
          <a:bodyPr/>
          <a:lstStyle/>
          <a:p>
            <a:fld id="{CA9AE316-8B56-445E-8843-4BE3F7275C28}" type="datetimeFigureOut">
              <a:rPr lang="pt-BR" smtClean="0"/>
              <a:t>21/11/2016</a:t>
            </a:fld>
            <a:endParaRPr lang="pt-BR"/>
          </a:p>
        </p:txBody>
      </p:sp>
      <p:sp>
        <p:nvSpPr>
          <p:cNvPr id="3" name="Espaço Reservado para Rodapé 2"/>
          <p:cNvSpPr>
            <a:spLocks noGrp="1"/>
          </p:cNvSpPr>
          <p:nvPr>
            <p:ph type="ftr" sz="quarter" idx="11"/>
          </p:nvPr>
        </p:nvSpPr>
        <p:spPr>
          <a:xfrm>
            <a:off x="457200" y="6481890"/>
            <a:ext cx="4260056" cy="300831"/>
          </a:xfrm>
        </p:spPr>
        <p:txBody>
          <a:bodyPr/>
          <a:lstStyle/>
          <a:p>
            <a:endParaRPr lang="pt-BR"/>
          </a:p>
        </p:txBody>
      </p:sp>
      <p:sp>
        <p:nvSpPr>
          <p:cNvPr id="4" name="Espaço Reservado para Número de Slide 3"/>
          <p:cNvSpPr>
            <a:spLocks noGrp="1"/>
          </p:cNvSpPr>
          <p:nvPr>
            <p:ph type="sldNum" sz="quarter" idx="12"/>
          </p:nvPr>
        </p:nvSpPr>
        <p:spPr>
          <a:xfrm>
            <a:off x="7589520" y="6480969"/>
            <a:ext cx="502920" cy="301752"/>
          </a:xfrm>
        </p:spPr>
        <p:txBody>
          <a:bodyPr/>
          <a:lstStyle/>
          <a:p>
            <a:fld id="{36A1DC4E-76C4-45EC-BDEF-B75EC3FFB3A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278976" y="6556248"/>
            <a:ext cx="2133600" cy="301752"/>
          </a:xfrm>
        </p:spPr>
        <p:txBody>
          <a:bodyPr/>
          <a:lstStyle>
            <a:lvl1pPr>
              <a:defRPr sz="900"/>
            </a:lvl1pPr>
          </a:lstStyle>
          <a:p>
            <a:fld id="{CA9AE316-8B56-445E-8843-4BE3F7275C28}" type="datetimeFigureOut">
              <a:rPr lang="pt-BR" smtClean="0"/>
              <a:t>21/11/2016</a:t>
            </a:fld>
            <a:endParaRPr lang="pt-BR"/>
          </a:p>
        </p:txBody>
      </p:sp>
      <p:sp>
        <p:nvSpPr>
          <p:cNvPr id="6" name="Espaço Reservado para Rodapé 5"/>
          <p:cNvSpPr>
            <a:spLocks noGrp="1"/>
          </p:cNvSpPr>
          <p:nvPr>
            <p:ph type="ftr" sz="quarter" idx="11"/>
          </p:nvPr>
        </p:nvSpPr>
        <p:spPr>
          <a:xfrm>
            <a:off x="1135856" y="6556248"/>
            <a:ext cx="5143120"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410576" y="6556248"/>
            <a:ext cx="502920" cy="301752"/>
          </a:xfrm>
        </p:spPr>
        <p:txBody>
          <a:bodyPr/>
          <a:lstStyle>
            <a:lvl1pPr>
              <a:defRPr sz="900"/>
            </a:lvl1pPr>
          </a:lstStyle>
          <a:p>
            <a:fld id="{36A1DC4E-76C4-45EC-BDEF-B75EC3FFB3A5}"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6108192" y="6556248"/>
            <a:ext cx="2103120" cy="301752"/>
          </a:xfrm>
        </p:spPr>
        <p:txBody>
          <a:bodyPr/>
          <a:lstStyle>
            <a:lvl1pPr>
              <a:defRPr sz="900"/>
            </a:lvl1pPr>
          </a:lstStyle>
          <a:p>
            <a:fld id="{CA9AE316-8B56-445E-8843-4BE3F7275C28}" type="datetimeFigureOut">
              <a:rPr lang="pt-BR" smtClean="0"/>
              <a:t>21/11/2016</a:t>
            </a:fld>
            <a:endParaRPr lang="pt-BR"/>
          </a:p>
        </p:txBody>
      </p:sp>
      <p:sp>
        <p:nvSpPr>
          <p:cNvPr id="6" name="Espaço Reservado para Rodapé 5"/>
          <p:cNvSpPr>
            <a:spLocks noGrp="1"/>
          </p:cNvSpPr>
          <p:nvPr>
            <p:ph type="ftr" sz="quarter" idx="11"/>
          </p:nvPr>
        </p:nvSpPr>
        <p:spPr>
          <a:xfrm>
            <a:off x="1170432" y="6557169"/>
            <a:ext cx="4948072"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217192" y="6556248"/>
            <a:ext cx="365760" cy="301752"/>
          </a:xfrm>
        </p:spPr>
        <p:txBody>
          <a:bodyPr/>
          <a:lstStyle>
            <a:lvl1pPr algn="ctr">
              <a:defRPr sz="900"/>
            </a:lvl1pPr>
          </a:lstStyle>
          <a:p>
            <a:fld id="{36A1DC4E-76C4-45EC-BDEF-B75EC3FFB3A5}"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ângulo retângu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ector reto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ector reto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ço Reservado para Título 21"/>
          <p:cNvSpPr>
            <a:spLocks noGrp="1"/>
          </p:cNvSpPr>
          <p:nvPr>
            <p:ph type="title"/>
          </p:nvPr>
        </p:nvSpPr>
        <p:spPr>
          <a:xfrm>
            <a:off x="457200" y="267494"/>
            <a:ext cx="8229600" cy="1399032"/>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A9AE316-8B56-445E-8843-4BE3F7275C28}" type="datetimeFigureOut">
              <a:rPr lang="pt-BR" smtClean="0"/>
              <a:t>21/11/2016</a:t>
            </a:fld>
            <a:endParaRPr lang="pt-BR"/>
          </a:p>
        </p:txBody>
      </p:sp>
      <p:sp>
        <p:nvSpPr>
          <p:cNvPr id="3" name="Espaço Reservado para Rodapé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t-BR"/>
          </a:p>
        </p:txBody>
      </p:sp>
      <p:sp>
        <p:nvSpPr>
          <p:cNvPr id="23" name="Espaço Reservado para Número de Slid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6A1DC4E-76C4-45EC-BDEF-B75EC3FFB3A5}"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earp.usp.br/" TargetMode="External"/><Relationship Id="rId1" Type="http://schemas.openxmlformats.org/officeDocument/2006/relationships/slideLayout" Target="../slideLayouts/slideLayout2.xml"/><Relationship Id="rId4" Type="http://schemas.openxmlformats.org/officeDocument/2006/relationships/hyperlink" Target="https://disciplinas.stoa.usp.br/user/view.php?id=50916&amp;course=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cebook.com/nexosgp/photos/np.1479756508628119.100002727991848/317003308686135/?type=3&amp;notif_t=photo_tag&amp;notif_id=147975650862811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EA-RP/USP">
            <a:hlinkClick r:id="rId2" tooltip="&quot;FEA-RP/USP&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476672"/>
            <a:ext cx="7488832" cy="1122040"/>
          </a:xfrm>
          <a:prstGeom prst="rect">
            <a:avLst/>
          </a:prstGeom>
          <a:noFill/>
          <a:ln>
            <a:noFill/>
          </a:ln>
        </p:spPr>
      </p:pic>
      <p:sp>
        <p:nvSpPr>
          <p:cNvPr id="8" name="Espaço Reservado para Conteúdo 7"/>
          <p:cNvSpPr>
            <a:spLocks noGrp="1"/>
          </p:cNvSpPr>
          <p:nvPr>
            <p:ph idx="1"/>
          </p:nvPr>
        </p:nvSpPr>
        <p:spPr/>
        <p:txBody>
          <a:bodyPr>
            <a:normAutofit lnSpcReduction="10000"/>
          </a:bodyPr>
          <a:lstStyle/>
          <a:p>
            <a:r>
              <a:rPr lang="pt-BR" dirty="0" smtClean="0"/>
              <a:t>Docente: </a:t>
            </a:r>
            <a:r>
              <a:rPr lang="pt-BR" dirty="0" smtClean="0">
                <a:hlinkClick r:id="rId4"/>
              </a:rPr>
              <a:t>Claudio de Souza Miranda</a:t>
            </a:r>
            <a:endParaRPr lang="pt-BR" dirty="0" smtClean="0"/>
          </a:p>
          <a:p>
            <a:pPr>
              <a:buNone/>
            </a:pPr>
            <a:endParaRPr lang="pt-BR" dirty="0" smtClean="0"/>
          </a:p>
          <a:p>
            <a:r>
              <a:rPr lang="pt-BR" dirty="0" smtClean="0"/>
              <a:t>Integrantes do grupo:</a:t>
            </a:r>
          </a:p>
          <a:p>
            <a:pPr>
              <a:buNone/>
            </a:pPr>
            <a:endParaRPr lang="pt-BR" dirty="0" smtClean="0"/>
          </a:p>
          <a:p>
            <a:pPr>
              <a:buFont typeface="Wingdings" pitchFamily="2" charset="2"/>
              <a:buChar char="§"/>
            </a:pPr>
            <a:r>
              <a:rPr lang="pt-BR" dirty="0" smtClean="0"/>
              <a:t>André Lian.</a:t>
            </a:r>
          </a:p>
          <a:p>
            <a:pPr>
              <a:buFont typeface="Wingdings" pitchFamily="2" charset="2"/>
              <a:buChar char="§"/>
            </a:pPr>
            <a:r>
              <a:rPr lang="pt-BR" dirty="0" smtClean="0"/>
              <a:t>Thomas Ferreira.</a:t>
            </a:r>
          </a:p>
          <a:p>
            <a:pPr>
              <a:buFont typeface="Wingdings" pitchFamily="2" charset="2"/>
              <a:buChar char="§"/>
            </a:pPr>
            <a:r>
              <a:rPr lang="pt-BR" dirty="0" smtClean="0"/>
              <a:t>Maurício Seabra.</a:t>
            </a:r>
          </a:p>
          <a:p>
            <a:pPr>
              <a:buFont typeface="Wingdings" pitchFamily="2" charset="2"/>
              <a:buChar char="§"/>
            </a:pPr>
            <a:r>
              <a:rPr lang="pt-BR" dirty="0" smtClean="0"/>
              <a:t>Vitor Jacinto.</a:t>
            </a:r>
          </a:p>
          <a:p>
            <a:pPr>
              <a:buFont typeface="Wingdings" pitchFamily="2" charset="2"/>
              <a:buChar char="§"/>
            </a:pPr>
            <a:r>
              <a:rPr lang="pt-BR" dirty="0" smtClean="0"/>
              <a:t>Pedro Narciso.</a:t>
            </a:r>
          </a:p>
          <a:p>
            <a:endParaRPr lang="pt-BR"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395536" y="260648"/>
            <a:ext cx="8229600" cy="71323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pt-BR" sz="3600" b="1" i="1" dirty="0" smtClean="0"/>
              <a:t>Mensuração de custos e margens:</a:t>
            </a:r>
            <a:endParaRPr lang="pt-BR" sz="3600" b="1" i="1" dirty="0"/>
          </a:p>
        </p:txBody>
      </p:sp>
      <p:graphicFrame>
        <p:nvGraphicFramePr>
          <p:cNvPr id="6" name="Espaço Reservado para Conteúdo 5"/>
          <p:cNvGraphicFramePr>
            <a:graphicFrameLocks noGrp="1"/>
          </p:cNvGraphicFramePr>
          <p:nvPr>
            <p:ph idx="1"/>
          </p:nvPr>
        </p:nvGraphicFramePr>
        <p:xfrm>
          <a:off x="395536" y="1124744"/>
          <a:ext cx="8208914" cy="5472606"/>
        </p:xfrm>
        <a:graphic>
          <a:graphicData uri="http://schemas.openxmlformats.org/drawingml/2006/table">
            <a:tbl>
              <a:tblPr/>
              <a:tblGrid>
                <a:gridCol w="1610007"/>
                <a:gridCol w="1954251"/>
                <a:gridCol w="1652374"/>
                <a:gridCol w="1572934"/>
                <a:gridCol w="1419348"/>
              </a:tblGrid>
              <a:tr h="302870">
                <a:tc>
                  <a:txBody>
                    <a:bodyPr/>
                    <a:lstStyle/>
                    <a:p>
                      <a:pPr algn="ctr" fontAlgn="ctr"/>
                      <a:r>
                        <a:rPr lang="pt-BR" sz="1200" b="1" i="0" u="none" strike="noStrike" dirty="0">
                          <a:solidFill>
                            <a:srgbClr val="000000"/>
                          </a:solidFill>
                          <a:latin typeface="Calibri"/>
                        </a:rPr>
                        <a:t>Produto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800" b="1" i="0" u="none" strike="noStrike" dirty="0">
                          <a:solidFill>
                            <a:schemeClr val="tx1"/>
                          </a:solidFill>
                          <a:latin typeface="Calibri"/>
                        </a:rPr>
                        <a:t>Quantidade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smtClean="0">
                          <a:solidFill>
                            <a:schemeClr val="tx1"/>
                          </a:solidFill>
                          <a:latin typeface="Calibri"/>
                        </a:rPr>
                        <a:t>Custo</a:t>
                      </a:r>
                      <a:r>
                        <a:rPr lang="pt-BR" sz="1800" b="1" i="0" u="none" strike="noStrike" baseline="0" dirty="0" smtClean="0">
                          <a:solidFill>
                            <a:schemeClr val="tx1"/>
                          </a:solidFill>
                          <a:latin typeface="Calibri"/>
                        </a:rPr>
                        <a:t> Unitário</a:t>
                      </a:r>
                      <a:endParaRPr lang="pt-BR" sz="1800" b="1" i="0" u="none" strike="noStrike" dirty="0">
                        <a:solidFill>
                          <a:schemeClr val="tx1"/>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a:solidFill>
                            <a:schemeClr val="bg1"/>
                          </a:solidFill>
                          <a:latin typeface="Calibri"/>
                        </a:rPr>
                        <a:t>Margem lucro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800" b="1" i="0" u="none" strike="noStrike" dirty="0" smtClean="0">
                          <a:solidFill>
                            <a:schemeClr val="tx1"/>
                          </a:solidFill>
                          <a:latin typeface="Calibri"/>
                        </a:rPr>
                        <a:t>Preço</a:t>
                      </a:r>
                      <a:r>
                        <a:rPr lang="pt-BR" sz="1800" b="1" i="0" u="none" strike="noStrike" baseline="0" dirty="0" smtClean="0">
                          <a:solidFill>
                            <a:schemeClr val="tx1"/>
                          </a:solidFill>
                          <a:latin typeface="Calibri"/>
                        </a:rPr>
                        <a:t>-</a:t>
                      </a:r>
                      <a:r>
                        <a:rPr lang="pt-BR" sz="1800" b="1" i="0" u="none" strike="noStrike" dirty="0" smtClean="0">
                          <a:solidFill>
                            <a:schemeClr val="tx1"/>
                          </a:solidFill>
                          <a:latin typeface="Calibri"/>
                        </a:rPr>
                        <a:t>venda</a:t>
                      </a:r>
                      <a:endParaRPr lang="pt-BR" sz="1800" b="1" i="0" u="none" strike="noStrike" dirty="0">
                        <a:solidFill>
                          <a:schemeClr val="tx1"/>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Tapioca 1kg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59,99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86,99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Tapioca 0,5kg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62,01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89,91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Polvilho Azedo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104,89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152,09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Polvilho Doce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103,69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150,36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Tapioca granula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72,06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104,49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Goma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0" i="0" u="none" strike="noStrike" dirty="0">
                          <a:solidFill>
                            <a:schemeClr val="tx1"/>
                          </a:solidFill>
                          <a:latin typeface="Calibri"/>
                        </a:rPr>
                        <a:t> R$               97,12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140,83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Pão de queijo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1" i="0" u="none" strike="noStrike" dirty="0">
                          <a:solidFill>
                            <a:schemeClr val="tx1"/>
                          </a:solidFill>
                          <a:latin typeface="Calibri"/>
                        </a:rPr>
                        <a:t> R$             104,89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152,09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646217">
                <a:tc>
                  <a:txBody>
                    <a:bodyPr/>
                    <a:lstStyle/>
                    <a:p>
                      <a:pPr algn="l" fontAlgn="b"/>
                      <a:r>
                        <a:rPr lang="pt-BR" sz="1800" b="1" i="0" u="none" strike="noStrike" dirty="0">
                          <a:solidFill>
                            <a:schemeClr val="tx1"/>
                          </a:solidFill>
                          <a:latin typeface="Calibri"/>
                        </a:rPr>
                        <a:t>biscoito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1"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800" b="0" i="0" u="none" strike="noStrike" dirty="0">
                          <a:solidFill>
                            <a:schemeClr val="tx1"/>
                          </a:solidFill>
                          <a:latin typeface="Calibri"/>
                        </a:rPr>
                        <a:t> R$             123,18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pt-BR" sz="1800" b="0" i="0" u="none" strike="noStrike" dirty="0" smtClean="0">
                          <a:solidFill>
                            <a:schemeClr val="bg1"/>
                          </a:solidFill>
                          <a:latin typeface="Calibri"/>
                        </a:rPr>
                        <a:t>45</a:t>
                      </a:r>
                      <a:r>
                        <a:rPr lang="pt-BR" sz="1800" b="0" i="0" u="none" strike="noStrike" dirty="0">
                          <a:solidFill>
                            <a:schemeClr val="bg1"/>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800" b="1" i="0" u="none" strike="noStrike" dirty="0">
                          <a:solidFill>
                            <a:schemeClr val="tx1"/>
                          </a:solidFill>
                          <a:latin typeface="Calibri"/>
                        </a:rPr>
                        <a:t> R$        178,61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bl>
          </a:graphicData>
        </a:graphic>
      </p:graphicFrame>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332656"/>
            <a:ext cx="7437512" cy="12618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pt-BR" b="1" i="1" dirty="0" smtClean="0"/>
              <a:t/>
            </a:r>
            <a:br>
              <a:rPr lang="pt-BR" b="1" i="1" dirty="0" smtClean="0"/>
            </a:br>
            <a:r>
              <a:rPr lang="pt-BR" b="1" i="1" dirty="0" smtClean="0"/>
              <a:t>Formação de preços e concorrência:</a:t>
            </a:r>
            <a:r>
              <a:rPr lang="pt-BR" dirty="0" smtClean="0"/>
              <a:t/>
            </a:r>
            <a:br>
              <a:rPr lang="pt-BR" dirty="0" smtClean="0"/>
            </a:br>
            <a:endParaRPr lang="pt-BR" dirty="0"/>
          </a:p>
        </p:txBody>
      </p:sp>
      <p:sp>
        <p:nvSpPr>
          <p:cNvPr id="3" name="Espaço Reservado para Conteúdo 2"/>
          <p:cNvSpPr>
            <a:spLocks noGrp="1"/>
          </p:cNvSpPr>
          <p:nvPr>
            <p:ph idx="1"/>
          </p:nvPr>
        </p:nvSpPr>
        <p:spPr>
          <a:xfrm>
            <a:off x="467544" y="1988840"/>
            <a:ext cx="8229600" cy="4572000"/>
          </a:xfrm>
        </p:spPr>
        <p:txBody>
          <a:bodyPr>
            <a:normAutofit lnSpcReduction="10000"/>
          </a:bodyPr>
          <a:lstStyle/>
          <a:p>
            <a:pPr algn="just"/>
            <a:r>
              <a:rPr lang="pt-BR" sz="2200" dirty="0" smtClean="0"/>
              <a:t>Por se tratar de um mercado municipal, com a presença de diversas lojas, há um grande número de concorrentes os quais estão  extremamente próximos. Sendo assim, tal fator interfere no cálculo dos preços de venda. </a:t>
            </a:r>
          </a:p>
          <a:p>
            <a:pPr algn="just">
              <a:buNone/>
            </a:pPr>
            <a:endParaRPr lang="pt-BR" sz="2200" dirty="0" smtClean="0"/>
          </a:p>
          <a:p>
            <a:pPr algn="just"/>
            <a:r>
              <a:rPr lang="pt-BR" sz="2200" dirty="0" smtClean="0"/>
              <a:t>Geralmente, o cálculo do preço de venda é realizado através da soma do custo unitário do produto (incluindo impostos e transportes) acrescido de uma porcentagem de 45%. Entretanto, em certos momentos não é possível manter esse padrão, pois uma vez que  o concorrente vizinho esteja com uma enorme discrepância nos preços, esse é reajustado.</a:t>
            </a:r>
          </a:p>
          <a:p>
            <a:endParaRPr lang="pt-BR" sz="22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7494"/>
            <a:ext cx="8219256" cy="100126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pt-BR" sz="3600" b="1" dirty="0" smtClean="0"/>
              <a:t>Gastos fixos X Gastos Variáveis:</a:t>
            </a:r>
            <a:endParaRPr lang="pt-BR" sz="3600" b="1" dirty="0"/>
          </a:p>
        </p:txBody>
      </p:sp>
      <p:sp>
        <p:nvSpPr>
          <p:cNvPr id="3" name="Espaço Reservado para Conteúdo 2"/>
          <p:cNvSpPr>
            <a:spLocks noGrp="1"/>
          </p:cNvSpPr>
          <p:nvPr>
            <p:ph idx="1"/>
          </p:nvPr>
        </p:nvSpPr>
        <p:spPr>
          <a:xfrm>
            <a:off x="457200" y="1484784"/>
            <a:ext cx="8229600" cy="4970024"/>
          </a:xfrm>
        </p:spPr>
        <p:txBody>
          <a:bodyPr>
            <a:normAutofit fontScale="92500" lnSpcReduction="10000"/>
          </a:bodyPr>
          <a:lstStyle/>
          <a:p>
            <a:r>
              <a:rPr lang="pt-BR" dirty="0" smtClean="0"/>
              <a:t>São classificados como gastos variáveis:</a:t>
            </a:r>
          </a:p>
          <a:p>
            <a:pPr>
              <a:buClr>
                <a:schemeClr val="bg1">
                  <a:lumMod val="95000"/>
                  <a:lumOff val="5000"/>
                </a:schemeClr>
              </a:buClr>
              <a:buFont typeface="Wingdings" pitchFamily="2" charset="2"/>
              <a:buChar char="§"/>
            </a:pPr>
            <a:r>
              <a:rPr lang="pt-BR" sz="2200" dirty="0" smtClean="0"/>
              <a:t>Reparos e manutenções ( freezer, portas , balança);</a:t>
            </a:r>
          </a:p>
          <a:p>
            <a:pPr>
              <a:buClr>
                <a:schemeClr val="bg1">
                  <a:lumMod val="95000"/>
                  <a:lumOff val="5000"/>
                </a:schemeClr>
              </a:buClr>
              <a:buFont typeface="Wingdings" pitchFamily="2" charset="2"/>
              <a:buChar char="§"/>
            </a:pPr>
            <a:r>
              <a:rPr lang="pt-BR" sz="2200" dirty="0" smtClean="0"/>
              <a:t>Gastos pessoais;</a:t>
            </a:r>
          </a:p>
          <a:p>
            <a:pPr>
              <a:buClr>
                <a:schemeClr val="bg1">
                  <a:lumMod val="95000"/>
                  <a:lumOff val="5000"/>
                </a:schemeClr>
              </a:buClr>
              <a:buFont typeface="Wingdings" pitchFamily="2" charset="2"/>
              <a:buChar char="§"/>
            </a:pPr>
            <a:r>
              <a:rPr lang="pt-BR" sz="2200" dirty="0" smtClean="0"/>
              <a:t>Gastos com a compra de produtos</a:t>
            </a:r>
          </a:p>
          <a:p>
            <a:endParaRPr lang="pt-BR" dirty="0" smtClean="0"/>
          </a:p>
          <a:p>
            <a:r>
              <a:rPr lang="pt-BR" dirty="0" smtClean="0"/>
              <a:t>São classificados como gastos fixos:</a:t>
            </a:r>
          </a:p>
          <a:p>
            <a:pPr>
              <a:buClr>
                <a:schemeClr val="bg1"/>
              </a:buClr>
              <a:buFont typeface="Wingdings" pitchFamily="2" charset="2"/>
              <a:buChar char="§"/>
            </a:pPr>
            <a:r>
              <a:rPr lang="pt-BR" sz="2400" dirty="0" smtClean="0"/>
              <a:t>Energia elétrica;</a:t>
            </a:r>
          </a:p>
          <a:p>
            <a:pPr>
              <a:buClr>
                <a:schemeClr val="bg1"/>
              </a:buClr>
              <a:buFont typeface="Wingdings" pitchFamily="2" charset="2"/>
              <a:buChar char="§"/>
            </a:pPr>
            <a:r>
              <a:rPr lang="pt-BR" sz="2400" dirty="0" smtClean="0"/>
              <a:t>Telefone;</a:t>
            </a:r>
          </a:p>
          <a:p>
            <a:pPr>
              <a:buClr>
                <a:schemeClr val="bg1"/>
              </a:buClr>
              <a:buFont typeface="Wingdings" pitchFamily="2" charset="2"/>
              <a:buChar char="§"/>
            </a:pPr>
            <a:r>
              <a:rPr lang="pt-BR" sz="2400" dirty="0" smtClean="0"/>
              <a:t>Água;</a:t>
            </a:r>
          </a:p>
          <a:p>
            <a:pPr>
              <a:buClr>
                <a:schemeClr val="bg1"/>
              </a:buClr>
              <a:buFont typeface="Wingdings" pitchFamily="2" charset="2"/>
              <a:buChar char="§"/>
            </a:pPr>
            <a:r>
              <a:rPr lang="pt-BR" sz="2400" dirty="0" smtClean="0"/>
              <a:t>Condomínio;</a:t>
            </a:r>
          </a:p>
          <a:p>
            <a:pPr>
              <a:buClr>
                <a:schemeClr val="bg1"/>
              </a:buClr>
              <a:buFont typeface="Wingdings" pitchFamily="2" charset="2"/>
              <a:buChar char="§"/>
            </a:pPr>
            <a:r>
              <a:rPr lang="pt-BR" sz="2400" dirty="0" smtClean="0"/>
              <a:t>CODERP-impostos/licença;</a:t>
            </a:r>
          </a:p>
          <a:p>
            <a:pPr>
              <a:buClr>
                <a:schemeClr val="bg1"/>
              </a:buClr>
              <a:buFont typeface="Wingdings" pitchFamily="2" charset="2"/>
              <a:buChar char="§"/>
            </a:pPr>
            <a:r>
              <a:rPr lang="pt-BR" sz="2400" dirty="0" smtClean="0"/>
              <a:t>Funcionários.</a:t>
            </a:r>
          </a:p>
          <a:p>
            <a:pPr>
              <a:buClr>
                <a:schemeClr val="bg1">
                  <a:lumMod val="95000"/>
                  <a:lumOff val="5000"/>
                </a:schemeClr>
              </a:buClr>
              <a:buNone/>
            </a:pPr>
            <a:endParaRPr lang="pt-BR" sz="2400" dirty="0" smtClean="0"/>
          </a:p>
          <a:p>
            <a:pPr>
              <a:buClr>
                <a:schemeClr val="bg1">
                  <a:lumMod val="95000"/>
                  <a:lumOff val="5000"/>
                </a:schemeClr>
              </a:buClr>
              <a:buNone/>
            </a:pPr>
            <a:endParaRPr lang="pt-B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2" y="332656"/>
            <a:ext cx="6789440" cy="104583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pt-BR" b="1" dirty="0" smtClean="0"/>
              <a:t>Balanço e DRE:</a:t>
            </a:r>
            <a:endParaRPr lang="pt-BR" b="1" dirty="0"/>
          </a:p>
        </p:txBody>
      </p:sp>
      <p:sp>
        <p:nvSpPr>
          <p:cNvPr id="3" name="Espaço Reservado para Conteúdo 2"/>
          <p:cNvSpPr>
            <a:spLocks noGrp="1"/>
          </p:cNvSpPr>
          <p:nvPr>
            <p:ph idx="1"/>
          </p:nvPr>
        </p:nvSpPr>
        <p:spPr>
          <a:xfrm>
            <a:off x="467544" y="2060848"/>
            <a:ext cx="8229600" cy="4572000"/>
          </a:xfrm>
        </p:spPr>
        <p:txBody>
          <a:bodyPr>
            <a:normAutofit/>
          </a:bodyPr>
          <a:lstStyle/>
          <a:p>
            <a:pPr algn="just"/>
            <a:r>
              <a:rPr lang="pt-BR" sz="2600" dirty="0" smtClean="0"/>
              <a:t>Ao final de cada mês, ocorre o “fechamento” desse. O sistema de contabilização ainda é feito através de marcações em cadernos e registros. Nesta contabilização, as despesas individuais e pessoais não são diferenciadas assim como os custos e despesas, os quais são considerados como gastos sem diferenciação. Ocorre apenas a separação entre gastos fixos e gastos variáveis.</a:t>
            </a:r>
          </a:p>
          <a:p>
            <a:pPr algn="just"/>
            <a:endParaRPr lang="pt-BR" sz="2800" dirty="0"/>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ndre Tito\Downloads\15182470_889321614502097_1833932278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32656"/>
            <a:ext cx="5328592" cy="630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96353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188640"/>
            <a:ext cx="7776864" cy="1399032"/>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pt-BR" b="1" i="1" dirty="0" smtClean="0"/>
              <a:t>Análises  e conclusões do da equipe:</a:t>
            </a:r>
            <a:endParaRPr lang="pt-BR" b="1" i="1" dirty="0"/>
          </a:p>
        </p:txBody>
      </p:sp>
      <p:sp>
        <p:nvSpPr>
          <p:cNvPr id="3" name="Espaço Reservado para Conteúdo 2"/>
          <p:cNvSpPr>
            <a:spLocks noGrp="1"/>
          </p:cNvSpPr>
          <p:nvPr>
            <p:ph idx="1"/>
          </p:nvPr>
        </p:nvSpPr>
        <p:spPr>
          <a:xfrm>
            <a:off x="467544" y="1700808"/>
            <a:ext cx="8229600" cy="4754000"/>
          </a:xfrm>
        </p:spPr>
        <p:txBody>
          <a:bodyPr>
            <a:normAutofit/>
          </a:bodyPr>
          <a:lstStyle/>
          <a:p>
            <a:pPr marL="635508" indent="-571500" algn="ctr">
              <a:buClr>
                <a:schemeClr val="accent4">
                  <a:lumMod val="75000"/>
                </a:schemeClr>
              </a:buClr>
              <a:buNone/>
            </a:pPr>
            <a:r>
              <a:rPr lang="pt-BR" sz="2400" b="1" u="sng" dirty="0" smtClean="0">
                <a:solidFill>
                  <a:srgbClr val="FFC000"/>
                </a:solidFill>
              </a:rPr>
              <a:t>VISÃO GERAL:</a:t>
            </a:r>
          </a:p>
          <a:p>
            <a:pPr marL="635508" indent="-571500" algn="just">
              <a:buClr>
                <a:schemeClr val="accent4">
                  <a:lumMod val="75000"/>
                </a:schemeClr>
              </a:buClr>
              <a:buFont typeface="Wingdings" pitchFamily="2" charset="2"/>
              <a:buChar char="Ø"/>
            </a:pPr>
            <a:r>
              <a:rPr lang="pt-BR" sz="2400" dirty="0" smtClean="0"/>
              <a:t>As situações e características verificadas não são particulares à empresa analisada, são muito comuns em diversos outros ramos comerciais  e regiões do país;</a:t>
            </a:r>
          </a:p>
          <a:p>
            <a:pPr marL="635508" indent="-571500" algn="just">
              <a:buClr>
                <a:schemeClr val="accent4">
                  <a:lumMod val="75000"/>
                </a:schemeClr>
              </a:buClr>
              <a:buFont typeface="Wingdings" pitchFamily="2" charset="2"/>
              <a:buChar char="Ø"/>
            </a:pPr>
            <a:endParaRPr lang="pt-BR" sz="2400" dirty="0" smtClean="0"/>
          </a:p>
          <a:p>
            <a:pPr marL="635508" indent="-571500" algn="just">
              <a:buClr>
                <a:schemeClr val="accent4">
                  <a:lumMod val="75000"/>
                </a:schemeClr>
              </a:buClr>
              <a:buFont typeface="Wingdings" pitchFamily="2" charset="2"/>
              <a:buChar char="Ø"/>
            </a:pPr>
            <a:r>
              <a:rPr lang="pt-BR" sz="2400" dirty="0" smtClean="0"/>
              <a:t>A ausência do planejamento estratégico e operacional pode ser prejudicial à empresa, uma vez que as informações de custos fornecem suporte nessa fase do processo de gestão, auxiliando os administradores nos atos decisórios de curto e longo prazo;</a:t>
            </a:r>
          </a:p>
          <a:p>
            <a:pPr marL="635508" indent="-571500" algn="just">
              <a:buClr>
                <a:schemeClr val="accent4">
                  <a:lumMod val="75000"/>
                </a:schemeClr>
              </a:buClr>
              <a:buFont typeface="Wingdings" pitchFamily="2" charset="2"/>
              <a:buChar char="Ø"/>
            </a:pPr>
            <a:endParaRPr lang="pt-BR" sz="24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48680"/>
            <a:ext cx="8229600" cy="5906128"/>
          </a:xfrm>
        </p:spPr>
        <p:txBody>
          <a:bodyPr/>
          <a:lstStyle/>
          <a:p>
            <a:pPr algn="ctr">
              <a:buNone/>
            </a:pPr>
            <a:r>
              <a:rPr lang="pt-BR" b="1" u="sng" dirty="0" smtClean="0">
                <a:solidFill>
                  <a:schemeClr val="accent4"/>
                </a:solidFill>
              </a:rPr>
              <a:t>Compra de produtos:</a:t>
            </a:r>
          </a:p>
          <a:p>
            <a:pPr algn="just">
              <a:buClr>
                <a:schemeClr val="accent4">
                  <a:lumMod val="75000"/>
                </a:schemeClr>
              </a:buClr>
              <a:buFont typeface="Wingdings" pitchFamily="2" charset="2"/>
              <a:buChar char="Ø"/>
            </a:pPr>
            <a:endParaRPr lang="pt-BR" b="1" u="sng" dirty="0" smtClean="0">
              <a:solidFill>
                <a:schemeClr val="accent4"/>
              </a:solidFill>
            </a:endParaRPr>
          </a:p>
          <a:p>
            <a:pPr algn="just">
              <a:buClr>
                <a:schemeClr val="accent4">
                  <a:lumMod val="75000"/>
                </a:schemeClr>
              </a:buClr>
              <a:buFont typeface="Wingdings" pitchFamily="2" charset="2"/>
              <a:buChar char="Ø"/>
            </a:pPr>
            <a:endParaRPr lang="pt-BR" sz="2400" dirty="0" smtClean="0"/>
          </a:p>
          <a:p>
            <a:pPr algn="just">
              <a:buClr>
                <a:schemeClr val="accent4">
                  <a:lumMod val="75000"/>
                </a:schemeClr>
              </a:buClr>
              <a:buFont typeface="Wingdings" pitchFamily="2" charset="2"/>
              <a:buChar char="Ø"/>
            </a:pPr>
            <a:r>
              <a:rPr lang="pt-BR" sz="2400" dirty="0" smtClean="0"/>
              <a:t>Os produtos mencionados cujas compras se dão de 15 em 15 dias de acordo com as vendas das semanas anteriores podem ser afetados pelas sazonalidades dos mercados. Ou seja, em algumas determinadas épocas do ano a procura por esses determinados produtos cresce e em outras diminui, podendo ocorrer perdas no estoque pelo excesso  e redução de faturamento quando esses produtos se encontrarem em quantidades limitadas.</a:t>
            </a:r>
            <a:endParaRPr lang="pt-BR" sz="2400" dirty="0"/>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6266168"/>
          </a:xfrm>
        </p:spPr>
        <p:txBody>
          <a:bodyPr>
            <a:normAutofit fontScale="92500" lnSpcReduction="10000"/>
          </a:bodyPr>
          <a:lstStyle/>
          <a:p>
            <a:pPr marL="635508" indent="-571500" algn="just">
              <a:buClr>
                <a:schemeClr val="accent4">
                  <a:lumMod val="75000"/>
                </a:schemeClr>
              </a:buClr>
              <a:buFont typeface="Wingdings" pitchFamily="2" charset="2"/>
              <a:buChar char="Ø"/>
            </a:pPr>
            <a:endParaRPr lang="pt-BR" sz="2600" dirty="0" smtClean="0"/>
          </a:p>
          <a:p>
            <a:pPr marL="635508" indent="-571500" algn="ctr">
              <a:buClr>
                <a:schemeClr val="accent4">
                  <a:lumMod val="75000"/>
                </a:schemeClr>
              </a:buClr>
              <a:buNone/>
            </a:pPr>
            <a:r>
              <a:rPr lang="pt-BR" sz="2800" b="1" u="sng" dirty="0" smtClean="0">
                <a:solidFill>
                  <a:srgbClr val="FFC000"/>
                </a:solidFill>
              </a:rPr>
              <a:t>Ausência de informatização e diferenciações:</a:t>
            </a:r>
          </a:p>
          <a:p>
            <a:pPr marL="635508" indent="-571500" algn="ctr">
              <a:buClr>
                <a:schemeClr val="accent4">
                  <a:lumMod val="75000"/>
                </a:schemeClr>
              </a:buClr>
              <a:buNone/>
            </a:pPr>
            <a:endParaRPr lang="pt-BR" sz="2600" b="1" dirty="0" smtClean="0">
              <a:solidFill>
                <a:srgbClr val="FFC000"/>
              </a:solidFill>
            </a:endParaRPr>
          </a:p>
          <a:p>
            <a:pPr marL="635508" indent="-571500" algn="just">
              <a:buClr>
                <a:schemeClr val="accent4">
                  <a:lumMod val="75000"/>
                </a:schemeClr>
              </a:buClr>
              <a:buFont typeface="Wingdings" pitchFamily="2" charset="2"/>
              <a:buChar char="Ø"/>
            </a:pPr>
            <a:r>
              <a:rPr lang="pt-BR" sz="2600" dirty="0" smtClean="0"/>
              <a:t>A não diferenciação entre os custos e despesas prejudica o processo decisório à medida em que o administrador, ao se deparar com um aumento inesperado no valor absoluto de seus gastos, não detém ferramentas para identificar qual de suas atividades foi responsável por esse aumento;</a:t>
            </a:r>
          </a:p>
          <a:p>
            <a:pPr marL="635508" indent="-571500" algn="just">
              <a:buClr>
                <a:schemeClr val="accent4">
                  <a:lumMod val="75000"/>
                </a:schemeClr>
              </a:buClr>
              <a:buFont typeface="Wingdings" pitchFamily="2" charset="2"/>
              <a:buChar char="Ø"/>
            </a:pPr>
            <a:endParaRPr lang="pt-BR" sz="2600" dirty="0" smtClean="0"/>
          </a:p>
          <a:p>
            <a:pPr marL="635508" indent="-571500" algn="just">
              <a:buClr>
                <a:schemeClr val="accent4">
                  <a:lumMod val="75000"/>
                </a:schemeClr>
              </a:buClr>
              <a:buFont typeface="Wingdings" pitchFamily="2" charset="2"/>
              <a:buChar char="Ø"/>
            </a:pPr>
            <a:r>
              <a:rPr lang="pt-BR" sz="2600" dirty="0" smtClean="0"/>
              <a:t>Os registros realizados em cadernetas estão mais sujeitos a perdas das informações do que se fossem informatizados. Além disso, vale ressaltar que  a organização, o controle  e versatilidade ao lidar com tais dados fica comprometida nesse contexto;</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229600" cy="6194160"/>
          </a:xfrm>
        </p:spPr>
        <p:txBody>
          <a:bodyPr>
            <a:normAutofit lnSpcReduction="10000"/>
          </a:bodyPr>
          <a:lstStyle/>
          <a:p>
            <a:pPr algn="ctr">
              <a:buNone/>
            </a:pPr>
            <a:endParaRPr lang="pt-BR" b="1" u="sng" dirty="0" smtClean="0">
              <a:solidFill>
                <a:srgbClr val="FFC000"/>
              </a:solidFill>
            </a:endParaRPr>
          </a:p>
          <a:p>
            <a:pPr algn="ctr">
              <a:buNone/>
            </a:pPr>
            <a:r>
              <a:rPr lang="pt-BR" b="1" u="sng" dirty="0" smtClean="0">
                <a:solidFill>
                  <a:srgbClr val="FFC000"/>
                </a:solidFill>
              </a:rPr>
              <a:t>Ausência de rateios:</a:t>
            </a:r>
          </a:p>
          <a:p>
            <a:pPr algn="just">
              <a:buClr>
                <a:schemeClr val="accent4">
                  <a:lumMod val="75000"/>
                </a:schemeClr>
              </a:buClr>
              <a:buFont typeface="Wingdings" pitchFamily="2" charset="2"/>
              <a:buChar char="Ø"/>
            </a:pPr>
            <a:endParaRPr lang="pt-BR" b="1" u="sng" dirty="0" smtClean="0">
              <a:solidFill>
                <a:srgbClr val="FFC000"/>
              </a:solidFill>
            </a:endParaRPr>
          </a:p>
          <a:p>
            <a:pPr algn="just">
              <a:buClr>
                <a:schemeClr val="accent4">
                  <a:lumMod val="75000"/>
                </a:schemeClr>
              </a:buClr>
              <a:buFont typeface="Wingdings" pitchFamily="2" charset="2"/>
              <a:buChar char="Ø"/>
            </a:pPr>
            <a:r>
              <a:rPr lang="pt-BR" sz="2400" dirty="0" smtClean="0"/>
              <a:t>A utilização de mesmas margens de lucros para diversos produtos não permite que esses sejam avaliados precisamente quanto  ao resultado dos períodos, já que não são acrescidos gastos como energia, impostos dos imóveis, despesas salariais e outros aos custos unitários de cada produto;</a:t>
            </a:r>
          </a:p>
          <a:p>
            <a:pPr algn="just">
              <a:buClr>
                <a:schemeClr val="accent4">
                  <a:lumMod val="75000"/>
                </a:schemeClr>
              </a:buClr>
              <a:buFont typeface="Wingdings" pitchFamily="2" charset="2"/>
              <a:buChar char="Ø"/>
            </a:pPr>
            <a:endParaRPr lang="pt-BR" sz="2400" dirty="0" smtClean="0"/>
          </a:p>
          <a:p>
            <a:pPr algn="just">
              <a:buClr>
                <a:schemeClr val="accent4">
                  <a:lumMod val="75000"/>
                </a:schemeClr>
              </a:buClr>
              <a:buFont typeface="Wingdings" pitchFamily="2" charset="2"/>
              <a:buChar char="Ø"/>
            </a:pPr>
            <a:endParaRPr lang="pt-BR" sz="2400" dirty="0" smtClean="0"/>
          </a:p>
          <a:p>
            <a:pPr algn="just">
              <a:buClr>
                <a:schemeClr val="accent4">
                  <a:lumMod val="75000"/>
                </a:schemeClr>
              </a:buClr>
              <a:buFont typeface="Wingdings" pitchFamily="2" charset="2"/>
              <a:buChar char="Ø"/>
            </a:pPr>
            <a:r>
              <a:rPr lang="pt-BR" sz="2400" dirty="0" smtClean="0"/>
              <a:t>Há dificuldades nas escolhas das quantidades dos produtos a serem solicitados aos fornecedores, uma vez que os custos de fretes e impostos não estão associados aos seus respectivos produtos;</a:t>
            </a:r>
          </a:p>
          <a:p>
            <a:pPr algn="just">
              <a:buClr>
                <a:schemeClr val="accent4">
                  <a:lumMod val="75000"/>
                </a:schemeClr>
              </a:buClr>
              <a:buFont typeface="Wingdings" pitchFamily="2" charset="2"/>
              <a:buChar char="Ø"/>
            </a:pPr>
            <a:endParaRPr lang="pt-BR" sz="2400" dirty="0" smtClean="0"/>
          </a:p>
          <a:p>
            <a:pPr algn="just">
              <a:buClr>
                <a:schemeClr val="accent4">
                  <a:lumMod val="75000"/>
                </a:schemeClr>
              </a:buClr>
              <a:buFont typeface="Wingdings" pitchFamily="2" charset="2"/>
              <a:buChar char="Ø"/>
            </a:pPr>
            <a:endParaRPr lang="pt-BR" sz="2400" dirty="0" smtClean="0"/>
          </a:p>
          <a:p>
            <a:pPr algn="just">
              <a:buClr>
                <a:schemeClr val="accent4">
                  <a:lumMod val="75000"/>
                </a:schemeClr>
              </a:buClr>
              <a:buFont typeface="Wingdings" pitchFamily="2" charset="2"/>
              <a:buChar char="Ø"/>
            </a:pPr>
            <a:endParaRPr lang="pt-BR" sz="2400" b="1" u="sng" dirty="0" smtClean="0">
              <a:solidFill>
                <a:srgbClr val="FFC000"/>
              </a:solidFill>
            </a:endParaRPr>
          </a:p>
          <a:p>
            <a:pPr algn="just">
              <a:buClr>
                <a:schemeClr val="accent4">
                  <a:lumMod val="75000"/>
                </a:schemeClr>
              </a:buClr>
              <a:buFont typeface="Wingdings" pitchFamily="2" charset="2"/>
              <a:buChar char="Ø"/>
            </a:pPr>
            <a:endParaRPr lang="pt-BR" sz="2400" dirty="0" smtClean="0"/>
          </a:p>
          <a:p>
            <a:pPr algn="just">
              <a:buFont typeface="Wingdings" pitchFamily="2" charset="2"/>
              <a:buChar char="Ø"/>
            </a:pPr>
            <a:endParaRPr lang="pt-BR" b="1" u="sng" dirty="0">
              <a:solidFill>
                <a:srgbClr val="FFC000"/>
              </a:solidFill>
            </a:endParaRPr>
          </a:p>
        </p:txBody>
      </p:sp>
    </p:spTree>
  </p:cSld>
  <p:clrMapOvr>
    <a:masterClrMapping/>
  </p:clrMapOvr>
  <p:transition>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978136"/>
          </a:xfrm>
        </p:spPr>
        <p:txBody>
          <a:bodyPr>
            <a:normAutofit/>
          </a:bodyPr>
          <a:lstStyle/>
          <a:p>
            <a:pPr algn="just">
              <a:buClr>
                <a:schemeClr val="accent4">
                  <a:lumMod val="75000"/>
                </a:schemeClr>
              </a:buClr>
              <a:buFont typeface="Wingdings" pitchFamily="2" charset="2"/>
              <a:buChar char="Ø"/>
            </a:pPr>
            <a:r>
              <a:rPr lang="pt-BR" sz="2600" dirty="0" smtClean="0"/>
              <a:t>Uma vez que não haja departamentalização ou absorção de custos indiretos dos produtos, por mais simples que seja, o preço de venda selecionado para cada produto  é ilusório em termos de eficiência e equilíbrio entre a oferta e demanda. </a:t>
            </a:r>
          </a:p>
          <a:p>
            <a:pPr algn="just">
              <a:buClr>
                <a:schemeClr val="accent4">
                  <a:lumMod val="75000"/>
                </a:schemeClr>
              </a:buClr>
              <a:buFont typeface="Wingdings" pitchFamily="2" charset="2"/>
              <a:buChar char="Ø"/>
            </a:pPr>
            <a:endParaRPr lang="pt-BR" sz="2600" dirty="0" smtClean="0"/>
          </a:p>
          <a:p>
            <a:pPr algn="just">
              <a:buClr>
                <a:schemeClr val="accent4">
                  <a:lumMod val="75000"/>
                </a:schemeClr>
              </a:buClr>
              <a:buFont typeface="Wingdings" pitchFamily="2" charset="2"/>
              <a:buChar char="Ø"/>
            </a:pPr>
            <a:r>
              <a:rPr lang="pt-BR" sz="2600" dirty="0" smtClean="0"/>
              <a:t>Se um determinado produto poderia ser vendido por um preço inferior e consequentemente o Empório lucrasse mais em termos quantitativos gerais e não com uma margem desproporcional, a empresa desconheceria essa informação.</a:t>
            </a:r>
            <a:endParaRPr lang="pt-BR" sz="2600"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pt-BR" b="1" i="1" dirty="0" smtClean="0"/>
              <a:t>Seminário- Empório Azevedo.</a:t>
            </a:r>
            <a:endParaRPr lang="pt-BR" b="1" i="1" dirty="0"/>
          </a:p>
        </p:txBody>
      </p:sp>
      <p:sp>
        <p:nvSpPr>
          <p:cNvPr id="3" name="Espaço Reservado para Conteúdo 2"/>
          <p:cNvSpPr>
            <a:spLocks noGrp="1"/>
          </p:cNvSpPr>
          <p:nvPr>
            <p:ph idx="1"/>
          </p:nvPr>
        </p:nvSpPr>
        <p:spPr>
          <a:xfrm>
            <a:off x="539552" y="5805264"/>
            <a:ext cx="8229600" cy="683568"/>
          </a:xfrm>
        </p:spPr>
        <p:txBody>
          <a:bodyPr>
            <a:normAutofit/>
          </a:bodyPr>
          <a:lstStyle/>
          <a:p>
            <a:pPr>
              <a:buFont typeface="Wingdings" pitchFamily="2" charset="2"/>
              <a:buChar char="q"/>
            </a:pPr>
            <a:r>
              <a:rPr lang="pt-BR" sz="2100" b="1" dirty="0" smtClean="0"/>
              <a:t>Disciplina: Contabilidade de Custos  (RCC0206-2016205)</a:t>
            </a:r>
            <a:endParaRPr lang="pt-BR" sz="2100" b="1" dirty="0"/>
          </a:p>
        </p:txBody>
      </p:sp>
      <p:pic>
        <p:nvPicPr>
          <p:cNvPr id="16386" name="Picture 2" descr="Resultado de imagem para mercadão ribeirão preto"/>
          <p:cNvPicPr>
            <a:picLocks noChangeAspect="1" noChangeArrowheads="1"/>
          </p:cNvPicPr>
          <p:nvPr/>
        </p:nvPicPr>
        <p:blipFill>
          <a:blip r:embed="rId2" cstate="print"/>
          <a:srcRect/>
          <a:stretch>
            <a:fillRect/>
          </a:stretch>
        </p:blipFill>
        <p:spPr bwMode="auto">
          <a:xfrm>
            <a:off x="539552" y="1844824"/>
            <a:ext cx="3851920" cy="2664296"/>
          </a:xfrm>
          <a:prstGeom prst="rect">
            <a:avLst/>
          </a:prstGeom>
          <a:noFill/>
        </p:spPr>
      </p:pic>
      <p:pic>
        <p:nvPicPr>
          <p:cNvPr id="16390" name="Picture 6" descr="Resultado de imagem para mercadão ribeirão preto"/>
          <p:cNvPicPr>
            <a:picLocks noChangeAspect="1" noChangeArrowheads="1"/>
          </p:cNvPicPr>
          <p:nvPr/>
        </p:nvPicPr>
        <p:blipFill>
          <a:blip r:embed="rId3" cstate="print"/>
          <a:srcRect/>
          <a:stretch>
            <a:fillRect/>
          </a:stretch>
        </p:blipFill>
        <p:spPr bwMode="auto">
          <a:xfrm>
            <a:off x="5004048" y="2996952"/>
            <a:ext cx="3508461" cy="2628157"/>
          </a:xfrm>
          <a:prstGeom prst="rect">
            <a:avLst/>
          </a:prstGeom>
          <a:noFill/>
        </p:spPr>
      </p:pic>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978136"/>
          </a:xfrm>
        </p:spPr>
        <p:txBody>
          <a:bodyPr/>
          <a:lstStyle/>
          <a:p>
            <a:pPr algn="ctr">
              <a:buNone/>
            </a:pPr>
            <a:r>
              <a:rPr lang="pt-BR" b="1" u="sng" dirty="0" smtClean="0">
                <a:solidFill>
                  <a:schemeClr val="accent4"/>
                </a:solidFill>
              </a:rPr>
              <a:t>Apuração simplista do resultado:</a:t>
            </a:r>
          </a:p>
          <a:p>
            <a:pPr algn="just">
              <a:buClr>
                <a:schemeClr val="accent4">
                  <a:lumMod val="75000"/>
                </a:schemeClr>
              </a:buClr>
              <a:buFont typeface="Wingdings" pitchFamily="2" charset="2"/>
              <a:buChar char="Ø"/>
            </a:pPr>
            <a:endParaRPr lang="pt-BR" b="1" u="sng" dirty="0" smtClean="0">
              <a:solidFill>
                <a:schemeClr val="accent4"/>
              </a:solidFill>
            </a:endParaRPr>
          </a:p>
          <a:p>
            <a:pPr algn="just">
              <a:buClr>
                <a:schemeClr val="accent4">
                  <a:lumMod val="75000"/>
                </a:schemeClr>
              </a:buClr>
              <a:buFont typeface="Wingdings" pitchFamily="2" charset="2"/>
              <a:buChar char="Ø"/>
            </a:pPr>
            <a:r>
              <a:rPr lang="pt-BR" sz="2200" dirty="0" smtClean="0"/>
              <a:t>A inclusão dos gastos pessoais dos gestores aos gastos da empresa impedem que haja uma correta avaliação da performance dessa, já que os resultados passaram a ser distorcidos. Ou seja, poderão ocorrer períodos em que a empresa venha a lucrar em termos operacionais, porém com a dedução dos gastos pessoais, esse resultado seja convertido para um prejuízo ilusório;</a:t>
            </a:r>
          </a:p>
          <a:p>
            <a:pPr algn="just">
              <a:buClr>
                <a:schemeClr val="accent4">
                  <a:lumMod val="75000"/>
                </a:schemeClr>
              </a:buClr>
              <a:buFont typeface="Wingdings" pitchFamily="2" charset="2"/>
              <a:buChar char="Ø"/>
            </a:pPr>
            <a:r>
              <a:rPr lang="pt-BR" sz="2200" dirty="0" smtClean="0"/>
              <a:t>A não contabilização de passivos como 13º dos funcionários e férias no decorrer do tempo podem distorcer o resultado de algum período. Por exemplo, em um mês em que algum funcionário peça demissão haverá uma distorção no resultado do mesmo  no valor dos benefícios pagos pela empresa.  </a:t>
            </a:r>
          </a:p>
          <a:p>
            <a:pPr algn="ctr">
              <a:buNone/>
            </a:pPr>
            <a:endParaRPr lang="pt-BR" b="1" u="sng" dirty="0" smtClean="0">
              <a:solidFill>
                <a:schemeClr val="accent4"/>
              </a:solidFill>
            </a:endParaRPr>
          </a:p>
          <a:p>
            <a:pPr algn="just">
              <a:buFont typeface="Wingdings" pitchFamily="2" charset="2"/>
              <a:buChar char="Ø"/>
            </a:pPr>
            <a:endParaRPr lang="pt-BR" b="1" u="sng" dirty="0">
              <a:solidFill>
                <a:schemeClr val="accent4"/>
              </a:solidFill>
            </a:endParaRPr>
          </a:p>
        </p:txBody>
      </p:sp>
    </p:spTree>
  </p:cSld>
  <p:clrMapOvr>
    <a:masterClrMapping/>
  </p:clrMapOvr>
  <p:transition>
    <p:pull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pt-BR" b="1" i="1" dirty="0" smtClean="0"/>
              <a:t>Sugestões e recomendações da equipe:</a:t>
            </a:r>
            <a:endParaRPr lang="pt-BR" b="1" i="1" dirty="0"/>
          </a:p>
        </p:txBody>
      </p:sp>
      <p:sp>
        <p:nvSpPr>
          <p:cNvPr id="3" name="Espaço Reservado para Conteúdo 2"/>
          <p:cNvSpPr>
            <a:spLocks noGrp="1"/>
          </p:cNvSpPr>
          <p:nvPr>
            <p:ph idx="1"/>
          </p:nvPr>
        </p:nvSpPr>
        <p:spPr/>
        <p:txBody>
          <a:bodyPr>
            <a:normAutofit/>
          </a:bodyPr>
          <a:lstStyle/>
          <a:p>
            <a:pPr marL="635508" indent="-571500" algn="just">
              <a:buFont typeface="+mj-lt"/>
              <a:buAutoNum type="romanUcPeriod"/>
            </a:pPr>
            <a:r>
              <a:rPr lang="pt-BR" sz="2200" dirty="0" smtClean="0"/>
              <a:t>Informatização dos processos;</a:t>
            </a:r>
          </a:p>
          <a:p>
            <a:pPr marL="635508" indent="-571500" algn="just">
              <a:buFont typeface="+mj-lt"/>
              <a:buAutoNum type="romanUcPeriod"/>
            </a:pPr>
            <a:r>
              <a:rPr lang="pt-BR" sz="2200" dirty="0" smtClean="0"/>
              <a:t>Rateio dos custos indiretos (por mais simples que seja);</a:t>
            </a:r>
          </a:p>
          <a:p>
            <a:pPr marL="635508" indent="-571500" algn="just">
              <a:buFont typeface="+mj-lt"/>
              <a:buAutoNum type="romanUcPeriod"/>
            </a:pPr>
            <a:r>
              <a:rPr lang="pt-BR" sz="2200" dirty="0" smtClean="0"/>
              <a:t>Segregação dos gastos pessoais com os da empresa (indicar como retira;da após a apuração dos lucros);</a:t>
            </a:r>
          </a:p>
          <a:p>
            <a:pPr marL="635508" indent="-571500" algn="just">
              <a:buFont typeface="+mj-lt"/>
              <a:buAutoNum type="romanUcPeriod"/>
            </a:pPr>
            <a:r>
              <a:rPr lang="pt-BR" sz="2200" dirty="0" smtClean="0"/>
              <a:t>Registrar quantidades vendidas em períodos anteriores como meses e até anos a fim de evitar surpresas geradas pelas sazonalidades;</a:t>
            </a:r>
          </a:p>
          <a:p>
            <a:pPr marL="635508" indent="-571500" algn="just">
              <a:buFont typeface="+mj-lt"/>
              <a:buAutoNum type="romanUcPeriod"/>
            </a:pPr>
            <a:r>
              <a:rPr lang="pt-BR" sz="2200" dirty="0" smtClean="0"/>
              <a:t>Evitar a relatada influência preponderante do preços concorrentes na formação dos preços do empório; </a:t>
            </a:r>
          </a:p>
          <a:p>
            <a:pPr marL="635508" indent="-571500" algn="just">
              <a:buFont typeface="+mj-lt"/>
              <a:buAutoNum type="romanUcPeriod"/>
            </a:pPr>
            <a:r>
              <a:rPr lang="pt-BR" sz="2200" dirty="0" smtClean="0"/>
              <a:t>Diferenciar custos de despesas para identificação de  dificuldades e solução de problemas  relacionados;</a:t>
            </a:r>
          </a:p>
          <a:p>
            <a:pPr marL="635508" indent="-571500" algn="just">
              <a:buFont typeface="+mj-lt"/>
              <a:buAutoNum type="romanUcPeriod"/>
            </a:pPr>
            <a:endParaRPr lang="pt-BR" sz="2200"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260648"/>
            <a:ext cx="7571184" cy="107327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pt-BR" sz="4400" b="1" i="1" dirty="0" smtClean="0">
                <a:latin typeface="Arial" pitchFamily="34" charset="0"/>
                <a:cs typeface="Arial" pitchFamily="34" charset="0"/>
              </a:rPr>
              <a:t>LOCALIZAÇÃO</a:t>
            </a:r>
            <a:endParaRPr lang="pt-BR" sz="4400" b="1" i="1" dirty="0">
              <a:latin typeface="Arial" pitchFamily="34" charset="0"/>
              <a:cs typeface="Arial" pitchFamily="34" charset="0"/>
            </a:endParaRPr>
          </a:p>
        </p:txBody>
      </p:sp>
      <p:sp>
        <p:nvSpPr>
          <p:cNvPr id="3" name="Espaço Reservado para Conteúdo 2"/>
          <p:cNvSpPr>
            <a:spLocks noGrp="1"/>
          </p:cNvSpPr>
          <p:nvPr>
            <p:ph idx="1"/>
          </p:nvPr>
        </p:nvSpPr>
        <p:spPr>
          <a:xfrm>
            <a:off x="457200" y="1556792"/>
            <a:ext cx="8229600" cy="4898016"/>
          </a:xfrm>
        </p:spPr>
        <p:txBody>
          <a:bodyPr/>
          <a:lstStyle/>
          <a:p>
            <a:pPr algn="ctr"/>
            <a:r>
              <a:rPr lang="pt-BR" dirty="0" smtClean="0"/>
              <a:t>Rua São Sebastião.</a:t>
            </a:r>
          </a:p>
          <a:p>
            <a:pPr algn="ctr"/>
            <a:r>
              <a:rPr lang="pt-BR" dirty="0" smtClean="0"/>
              <a:t>Número 130.</a:t>
            </a:r>
          </a:p>
          <a:p>
            <a:pPr algn="ctr"/>
            <a:r>
              <a:rPr lang="pt-BR" dirty="0" smtClean="0"/>
              <a:t>Box 116.</a:t>
            </a:r>
          </a:p>
          <a:p>
            <a:pPr>
              <a:buNone/>
            </a:pPr>
            <a:endParaRPr lang="pt-BR" dirty="0"/>
          </a:p>
        </p:txBody>
      </p:sp>
      <p:sp>
        <p:nvSpPr>
          <p:cNvPr id="15362" name="AutoShape 2" descr="Resultado de imagem para rua sao sebastiao 130 ribeirao preto mercada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dirty="0"/>
          </a:p>
        </p:txBody>
      </p:sp>
      <p:sp>
        <p:nvSpPr>
          <p:cNvPr id="15364" name="AutoShape 4" descr="Resultado de imagem para rua sao sebastiao 130 ribeirao preto mercada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dirty="0"/>
          </a:p>
        </p:txBody>
      </p:sp>
      <p:sp>
        <p:nvSpPr>
          <p:cNvPr id="15366" name="AutoShape 6" descr="Resultado de imagem para rua sao sebastiao 130 ribeirao preto mercada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dirty="0"/>
          </a:p>
        </p:txBody>
      </p:sp>
      <p:pic>
        <p:nvPicPr>
          <p:cNvPr id="15368" name="Picture 8" descr="Resultado de imagem para rua sao sebastiao 130 ribeirao preto mercadao"/>
          <p:cNvPicPr>
            <a:picLocks noChangeAspect="1" noChangeArrowheads="1"/>
          </p:cNvPicPr>
          <p:nvPr/>
        </p:nvPicPr>
        <p:blipFill>
          <a:blip r:embed="rId2" cstate="print"/>
          <a:srcRect/>
          <a:stretch>
            <a:fillRect/>
          </a:stretch>
        </p:blipFill>
        <p:spPr bwMode="auto">
          <a:xfrm>
            <a:off x="2267744" y="3356992"/>
            <a:ext cx="4791443" cy="3193048"/>
          </a:xfrm>
          <a:prstGeom prst="rect">
            <a:avLst/>
          </a:prstGeom>
          <a:noFill/>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Cliente\Meus documentos\Downloads\15049612_882380978529494_1065158141_n.jpg"/>
          <p:cNvPicPr>
            <a:picLocks noChangeAspect="1" noChangeArrowheads="1"/>
          </p:cNvPicPr>
          <p:nvPr/>
        </p:nvPicPr>
        <p:blipFill>
          <a:blip r:embed="rId2" cstate="print"/>
          <a:srcRect/>
          <a:stretch>
            <a:fillRect/>
          </a:stretch>
        </p:blipFill>
        <p:spPr bwMode="auto">
          <a:xfrm>
            <a:off x="1547664" y="188640"/>
            <a:ext cx="6120680" cy="648072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dre Tito\Downloads\15175477_889321744502084_918087523_n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620688"/>
            <a:ext cx="5256584" cy="5581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00570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76672"/>
            <a:ext cx="7499176" cy="97383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pt-BR" b="1" i="1" dirty="0" smtClean="0"/>
              <a:t>Descrição da empresa:</a:t>
            </a:r>
            <a:endParaRPr lang="pt-BR" b="1" i="1" dirty="0"/>
          </a:p>
        </p:txBody>
      </p:sp>
      <p:sp>
        <p:nvSpPr>
          <p:cNvPr id="3" name="Espaço Reservado para Conteúdo 2"/>
          <p:cNvSpPr>
            <a:spLocks noGrp="1"/>
          </p:cNvSpPr>
          <p:nvPr>
            <p:ph idx="1"/>
          </p:nvPr>
        </p:nvSpPr>
        <p:spPr>
          <a:xfrm>
            <a:off x="395536" y="1844824"/>
            <a:ext cx="8229600" cy="4572000"/>
          </a:xfrm>
        </p:spPr>
        <p:txBody>
          <a:bodyPr>
            <a:normAutofit lnSpcReduction="10000"/>
          </a:bodyPr>
          <a:lstStyle/>
          <a:p>
            <a:pPr algn="just"/>
            <a:r>
              <a:rPr lang="pt-BR" sz="2600" dirty="0" smtClean="0"/>
              <a:t>Trata-se de uma empresa familiar  no mercado desde 2001. Pertence ao ramo de produtos alimentícios, incluindo principalmente grãos, laticínios, </a:t>
            </a:r>
            <a:r>
              <a:rPr lang="pt-BR" sz="2600" dirty="0" smtClean="0"/>
              <a:t>doce</a:t>
            </a:r>
            <a:endParaRPr lang="pt-BR" sz="2800" dirty="0">
              <a:hlinkClick r:id="rId2"/>
            </a:endParaRPr>
          </a:p>
          <a:p>
            <a:pPr algn="just"/>
            <a:r>
              <a:rPr lang="pt-BR" sz="2600" dirty="0" smtClean="0"/>
              <a:t>s </a:t>
            </a:r>
            <a:r>
              <a:rPr lang="pt-BR" sz="2600" dirty="0" smtClean="0"/>
              <a:t>e farinhas. </a:t>
            </a:r>
          </a:p>
          <a:p>
            <a:pPr algn="just">
              <a:buNone/>
            </a:pPr>
            <a:endParaRPr lang="pt-BR" sz="2600" dirty="0" smtClean="0"/>
          </a:p>
          <a:p>
            <a:pPr algn="just"/>
            <a:r>
              <a:rPr lang="pt-BR" sz="2600" dirty="0" smtClean="0"/>
              <a:t>A loja conta com mais de 50 variedades de produtos, dentre eles estão castanhas, nozes, damasco, chia ,linhaça, frutas desidratadas, ameixas, uvas passas, bolachas, doce de leite, e diversos tipos de queijos</a:t>
            </a:r>
          </a:p>
          <a:p>
            <a:pPr algn="just"/>
            <a:endParaRPr lang="pt-BR" sz="26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764704"/>
            <a:ext cx="8229600" cy="5688632"/>
          </a:xfrm>
        </p:spPr>
        <p:txBody>
          <a:bodyPr>
            <a:normAutofit fontScale="92500" lnSpcReduction="20000"/>
          </a:bodyPr>
          <a:lstStyle/>
          <a:p>
            <a:pPr algn="just"/>
            <a:r>
              <a:rPr lang="pt-BR" dirty="0" smtClean="0"/>
              <a:t>A empresa analisada, Empório Azevedo, conta com duas funcionárias registradas  e regularizadas.</a:t>
            </a:r>
          </a:p>
          <a:p>
            <a:pPr algn="just">
              <a:buNone/>
            </a:pPr>
            <a:endParaRPr lang="pt-BR" dirty="0" smtClean="0"/>
          </a:p>
          <a:p>
            <a:pPr algn="just">
              <a:buNone/>
            </a:pPr>
            <a:endParaRPr lang="pt-BR" dirty="0" smtClean="0"/>
          </a:p>
          <a:p>
            <a:pPr algn="just"/>
            <a:r>
              <a:rPr lang="pt-BR" dirty="0" smtClean="0"/>
              <a:t>Horário de funcionamento: 8:00 às 18:00</a:t>
            </a:r>
          </a:p>
          <a:p>
            <a:pPr algn="just">
              <a:buNone/>
            </a:pPr>
            <a:endParaRPr lang="pt-BR" dirty="0" smtClean="0"/>
          </a:p>
          <a:p>
            <a:pPr algn="just">
              <a:buNone/>
            </a:pPr>
            <a:endParaRPr lang="pt-BR" dirty="0" smtClean="0"/>
          </a:p>
          <a:p>
            <a:pPr algn="just"/>
            <a:r>
              <a:rPr lang="pt-BR" dirty="0" smtClean="0"/>
              <a:t>Há emissão de nota fiscal, porém, essa se dá em moldes antigos ( sistemas de blocos que são repassados ao contador para que esse faça o lançamento à receita federal).</a:t>
            </a:r>
          </a:p>
          <a:p>
            <a:pPr algn="just"/>
            <a:endParaRPr lang="pt-BR" dirty="0" smtClean="0"/>
          </a:p>
          <a:p>
            <a:pPr algn="just">
              <a:buNone/>
            </a:pPr>
            <a:r>
              <a:rPr lang="pt-BR" dirty="0" smtClean="0"/>
              <a:t> </a:t>
            </a:r>
            <a:endParaRPr lang="pt-BR" dirty="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755576" y="260648"/>
            <a:ext cx="7715200" cy="1001266"/>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pt-BR" b="1" i="1" dirty="0" smtClean="0"/>
              <a:t>Compra de mercadorias:</a:t>
            </a:r>
            <a:endParaRPr lang="pt-BR" b="1" i="1" dirty="0"/>
          </a:p>
        </p:txBody>
      </p:sp>
      <p:sp>
        <p:nvSpPr>
          <p:cNvPr id="6" name="Espaço Reservado para Conteúdo 5"/>
          <p:cNvSpPr>
            <a:spLocks noGrp="1"/>
          </p:cNvSpPr>
          <p:nvPr>
            <p:ph idx="1"/>
          </p:nvPr>
        </p:nvSpPr>
        <p:spPr>
          <a:xfrm>
            <a:off x="467544" y="1628800"/>
            <a:ext cx="8229600" cy="4970024"/>
          </a:xfrm>
        </p:spPr>
        <p:txBody>
          <a:bodyPr>
            <a:normAutofit/>
          </a:bodyPr>
          <a:lstStyle/>
          <a:p>
            <a:pPr algn="just">
              <a:buFont typeface="Wingdings" pitchFamily="2" charset="2"/>
              <a:buChar char="v"/>
            </a:pPr>
            <a:r>
              <a:rPr lang="pt-BR" sz="2600" b="1" dirty="0" smtClean="0"/>
              <a:t>A compra de mercadorias é realizada de acordo com a validade de cada produto. Por exemplo:</a:t>
            </a:r>
          </a:p>
          <a:p>
            <a:pPr algn="just">
              <a:buNone/>
            </a:pPr>
            <a:endParaRPr lang="pt-BR" sz="2600" b="1" dirty="0" smtClean="0"/>
          </a:p>
          <a:p>
            <a:pPr algn="just">
              <a:buFont typeface="Wingdings" pitchFamily="2" charset="2"/>
              <a:buChar char="ü"/>
            </a:pPr>
            <a:r>
              <a:rPr lang="pt-BR" sz="2200" dirty="0" smtClean="0"/>
              <a:t>Produtos como queijos, pães e roscas apresentam compra diária. Desse modo, os fornecedores, todos os dias ao final do expediente, passam para recolher os pedidos e os entregam na manhã do dia seguinte. Há 4 diferentes fornecedores os quais se organizam entre si para realizarem o fornecimento dos produtos em dias pré determinados. </a:t>
            </a:r>
          </a:p>
          <a:p>
            <a:pPr algn="just"/>
            <a:endParaRPr lang="pt-BR" sz="2600" dirty="0"/>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64704"/>
            <a:ext cx="8229600" cy="5690104"/>
          </a:xfrm>
        </p:spPr>
        <p:txBody>
          <a:bodyPr>
            <a:normAutofit/>
          </a:bodyPr>
          <a:lstStyle/>
          <a:p>
            <a:pPr algn="just">
              <a:buFont typeface="Wingdings" pitchFamily="2" charset="2"/>
              <a:buChar char="ü"/>
            </a:pPr>
            <a:r>
              <a:rPr lang="pt-BR" sz="2400" dirty="0" smtClean="0"/>
              <a:t>Produtos como uvas passas, massas de tapiocas, polvilho e farinhas, cuja validade é um pouco maior, têm pedidos feitos de 7 em 7 dias ou de acordo com o estoque. Os produtores geralmente são da região, portanto, a entrega é imediata.</a:t>
            </a:r>
          </a:p>
          <a:p>
            <a:pPr algn="just">
              <a:buNone/>
            </a:pPr>
            <a:endParaRPr lang="pt-BR" sz="2400" dirty="0" smtClean="0"/>
          </a:p>
          <a:p>
            <a:pPr algn="just">
              <a:buFont typeface="Wingdings" pitchFamily="2" charset="2"/>
              <a:buChar char="ü"/>
            </a:pPr>
            <a:r>
              <a:rPr lang="pt-BR" sz="2400" dirty="0" smtClean="0"/>
              <a:t>Produtos como castanhas de caju, do Pará e nozes, cuja validade é maior, têm pedidos feitos a cada 15 dias de acordo com a base nas vendas de semanas anteriores. Por se tratar de produtos de longa distância e alguns até importados, os pedidos são feitos com muita antecedência (produção em escala). Tais produtos contam com diversas taxas de impostos como GARI e DAS.</a:t>
            </a:r>
          </a:p>
          <a:p>
            <a:endParaRPr lang="pt-BR"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354</TotalTime>
  <Words>1307</Words>
  <Application>Microsoft Office PowerPoint</Application>
  <PresentationFormat>Apresentação na tela (4:3)</PresentationFormat>
  <Paragraphs>141</Paragraphs>
  <Slides>21</Slides>
  <Notes>1</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Verve</vt:lpstr>
      <vt:lpstr>Apresentação do PowerPoint</vt:lpstr>
      <vt:lpstr>Seminário- Empório Azevedo.</vt:lpstr>
      <vt:lpstr>LOCALIZAÇÃO</vt:lpstr>
      <vt:lpstr>Apresentação do PowerPoint</vt:lpstr>
      <vt:lpstr>Apresentação do PowerPoint</vt:lpstr>
      <vt:lpstr>Descrição da empresa:</vt:lpstr>
      <vt:lpstr>Apresentação do PowerPoint</vt:lpstr>
      <vt:lpstr>Compra de mercadorias:</vt:lpstr>
      <vt:lpstr>Apresentação do PowerPoint</vt:lpstr>
      <vt:lpstr>Mensuração de custos e margens:</vt:lpstr>
      <vt:lpstr> Formação de preços e concorrência: </vt:lpstr>
      <vt:lpstr>Gastos fixos X Gastos Variáveis:</vt:lpstr>
      <vt:lpstr>Balanço e DRE:</vt:lpstr>
      <vt:lpstr>Apresentação do PowerPoint</vt:lpstr>
      <vt:lpstr>Análises  e conclusões do da equipe:</vt:lpstr>
      <vt:lpstr>Apresentação do PowerPoint</vt:lpstr>
      <vt:lpstr>Apresentação do PowerPoint</vt:lpstr>
      <vt:lpstr>Apresentação do PowerPoint</vt:lpstr>
      <vt:lpstr>Apresentação do PowerPoint</vt:lpstr>
      <vt:lpstr>Apresentação do PowerPoint</vt:lpstr>
      <vt:lpstr>Sugestões e recomendações da equipe: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Cliente </dc:creator>
  <cp:lastModifiedBy>Andre Tito</cp:lastModifiedBy>
  <cp:revision>65</cp:revision>
  <dcterms:created xsi:type="dcterms:W3CDTF">2016-11-12T16:32:28Z</dcterms:created>
  <dcterms:modified xsi:type="dcterms:W3CDTF">2016-11-21T22:12:42Z</dcterms:modified>
</cp:coreProperties>
</file>