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3"/>
  </p:notesMasterIdLst>
  <p:sldIdLst>
    <p:sldId id="261" r:id="rId2"/>
    <p:sldId id="262" r:id="rId3"/>
    <p:sldId id="367" r:id="rId4"/>
    <p:sldId id="334" r:id="rId5"/>
    <p:sldId id="368" r:id="rId6"/>
    <p:sldId id="371" r:id="rId7"/>
    <p:sldId id="372" r:id="rId8"/>
    <p:sldId id="290" r:id="rId9"/>
    <p:sldId id="289" r:id="rId10"/>
    <p:sldId id="373" r:id="rId11"/>
    <p:sldId id="374" r:id="rId12"/>
    <p:sldId id="375" r:id="rId13"/>
    <p:sldId id="376" r:id="rId14"/>
    <p:sldId id="377" r:id="rId15"/>
    <p:sldId id="328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8" r:id="rId26"/>
    <p:sldId id="389" r:id="rId27"/>
    <p:sldId id="390" r:id="rId28"/>
    <p:sldId id="391" r:id="rId29"/>
    <p:sldId id="397" r:id="rId30"/>
    <p:sldId id="392" r:id="rId31"/>
    <p:sldId id="398" r:id="rId32"/>
    <p:sldId id="393" r:id="rId33"/>
    <p:sldId id="399" r:id="rId34"/>
    <p:sldId id="395" r:id="rId35"/>
    <p:sldId id="396" r:id="rId36"/>
    <p:sldId id="400" r:id="rId37"/>
    <p:sldId id="401" r:id="rId38"/>
    <p:sldId id="402" r:id="rId39"/>
    <p:sldId id="403" r:id="rId40"/>
    <p:sldId id="404" r:id="rId41"/>
    <p:sldId id="405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4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E383-88FF-44F1-A406-07878A2EF5C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850BF-138B-4AE8-BE5C-1C3D25DB0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8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B9AAC68-4EB6-4F89-A914-6B0B85D36D8F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96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1C76-835C-4A0B-9AFD-CB80DE971937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E9CC-1188-4DBB-88E3-E7E20EFB6EE2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5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3587-79FB-4E32-9428-95194CA7A5F9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6F87-F95E-492A-9A8C-528D21725639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59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0A54-693B-4F02-A143-F2EF2DB01C24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7B42-C5A9-416C-9D7D-D4D115154AE6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A36D-59BD-4B68-9212-13B3E2F7BA6E}" type="datetime1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5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3D43-0C94-45B4-B23B-751DED31DD8D}" type="datetime1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4B16-4514-4039-A160-D4CC2E7D1C79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9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D21-DADE-4D0B-80BB-13A50C70EC24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D363697-7F4E-4F09-958B-BAF195DD3B40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46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18" Type="http://schemas.openxmlformats.org/officeDocument/2006/relationships/image" Target="../media/image60.png"/><Relationship Id="rId3" Type="http://schemas.openxmlformats.org/officeDocument/2006/relationships/image" Target="../media/image43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9.png"/><Relationship Id="rId2" Type="http://schemas.openxmlformats.org/officeDocument/2006/relationships/image" Target="../media/image42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4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1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image" Target="../media/image70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69.png"/><Relationship Id="rId5" Type="http://schemas.openxmlformats.org/officeDocument/2006/relationships/image" Target="../media/image64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4" Type="http://schemas.openxmlformats.org/officeDocument/2006/relationships/image" Target="../media/image63.png"/><Relationship Id="rId9" Type="http://schemas.openxmlformats.org/officeDocument/2006/relationships/image" Target="../media/image47.png"/><Relationship Id="rId14" Type="http://schemas.openxmlformats.org/officeDocument/2006/relationships/image" Target="../media/image7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0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0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png"/><Relationship Id="rId5" Type="http://schemas.openxmlformats.org/officeDocument/2006/relationships/image" Target="../media/image8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0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1.png"/><Relationship Id="rId4" Type="http://schemas.openxmlformats.org/officeDocument/2006/relationships/image" Target="../media/image8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7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339B-E894-44DC-B787-9A26F3CE8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Heckscher-</a:t>
            </a:r>
            <a:r>
              <a:rPr lang="en-US" dirty="0" err="1"/>
              <a:t>ohlin</a:t>
            </a:r>
            <a:r>
              <a:rPr lang="en-US" dirty="0"/>
              <a:t> model – Part III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67B10-0890-414A-AF66-1D575F159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Econ 490</a:t>
            </a:r>
          </a:p>
          <a:p>
            <a:r>
              <a:rPr lang="en-US" dirty="0"/>
              <a:t>International Economics</a:t>
            </a:r>
          </a:p>
          <a:p>
            <a:r>
              <a:rPr lang="en-US" dirty="0"/>
              <a:t>UIUC, Fall 2019</a:t>
            </a:r>
          </a:p>
          <a:p>
            <a:r>
              <a:rPr lang="en-US" dirty="0"/>
              <a:t>Mauro Rodrigues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AC60A-5E97-4C95-9E46-2F78E1EC0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45BBA4-AD32-4AA0-9B04-05C54622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autarchy</a:t>
            </a:r>
            <a:br>
              <a:rPr lang="pt-BR" dirty="0"/>
            </a:br>
            <a:r>
              <a:rPr lang="pt-BR" sz="3000" cap="none" dirty="0"/>
              <a:t>Equilibrium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In autarchy (no trade), all consumption of a country must be provided by local firms: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  <a:p>
                <a:pPr lvl="1"/>
                <a:endParaRPr lang="en-US" sz="2400" dirty="0"/>
              </a:p>
              <a:p>
                <a:pPr lvl="1"/>
                <a:r>
                  <a:rPr lang="en-US" sz="2400" dirty="0"/>
                  <a:t>Then autarchy equilibrium is such that RS = RD and RS* = RD*</a:t>
                </a:r>
              </a:p>
              <a:p>
                <a:pPr lvl="1"/>
                <a:r>
                  <a:rPr lang="en-US" sz="2400" dirty="0"/>
                  <a:t>Find autarchy prices (see next slide)</a:t>
                </a:r>
              </a:p>
              <a:p>
                <a:pPr lvl="1"/>
                <a:endParaRPr lang="en-US" sz="19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23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F5DBB8E-8E7C-4A6A-BE98-EC1E18701664}"/>
              </a:ext>
            </a:extLst>
          </p:cNvPr>
          <p:cNvCxnSpPr>
            <a:cxnSpLocks/>
          </p:cNvCxnSpPr>
          <p:nvPr/>
        </p:nvCxnSpPr>
        <p:spPr>
          <a:xfrm>
            <a:off x="6670126" y="4785517"/>
            <a:ext cx="0" cy="119631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8D953C-7BC0-47F6-851F-C8E5AE74E94E}"/>
              </a:ext>
            </a:extLst>
          </p:cNvPr>
          <p:cNvCxnSpPr>
            <a:cxnSpLocks/>
          </p:cNvCxnSpPr>
          <p:nvPr/>
        </p:nvCxnSpPr>
        <p:spPr>
          <a:xfrm flipH="1">
            <a:off x="3751193" y="4257812"/>
            <a:ext cx="19397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>
            <a:extLst>
              <a:ext uri="{FF2B5EF4-FFF2-40B4-BE49-F238E27FC236}">
                <a16:creationId xmlns:a16="http://schemas.microsoft.com/office/drawing/2014/main" id="{39B53C1F-DE63-40C2-A24E-8123EA01FF0C}"/>
              </a:ext>
            </a:extLst>
          </p:cNvPr>
          <p:cNvSpPr/>
          <p:nvPr/>
        </p:nvSpPr>
        <p:spPr>
          <a:xfrm rot="11117280">
            <a:off x="4123411" y="-1166204"/>
            <a:ext cx="9966832" cy="6524846"/>
          </a:xfrm>
          <a:prstGeom prst="arc">
            <a:avLst>
              <a:gd name="adj1" fmla="val 17444607"/>
              <a:gd name="adj2" fmla="val 2085278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5</a:t>
            </a:r>
          </a:p>
          <a:p>
            <a:pPr algn="ctr"/>
            <a:r>
              <a:rPr lang="en-US" dirty="0"/>
              <a:t>Autarchy Equilibrium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A8B71B24-497D-487F-98B8-95160BF4F0CE}"/>
              </a:ext>
            </a:extLst>
          </p:cNvPr>
          <p:cNvSpPr/>
          <p:nvPr/>
        </p:nvSpPr>
        <p:spPr>
          <a:xfrm rot="5764227">
            <a:off x="675341" y="-504794"/>
            <a:ext cx="7228077" cy="4409784"/>
          </a:xfrm>
          <a:prstGeom prst="arc">
            <a:avLst>
              <a:gd name="adj1" fmla="val 18034969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3751193" y="1734245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>
            <a:cxnSpLocks/>
          </p:cNvCxnSpPr>
          <p:nvPr/>
        </p:nvCxnSpPr>
        <p:spPr>
          <a:xfrm>
            <a:off x="3439222" y="5951243"/>
            <a:ext cx="51495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3047982" y="1700513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82" y="1700513"/>
                <a:ext cx="782479" cy="276999"/>
              </a:xfrm>
              <a:prstGeom prst="rect">
                <a:avLst/>
              </a:prstGeom>
              <a:blipFill>
                <a:blip r:embed="rId2"/>
                <a:stretch>
                  <a:fillRect t="-222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/>
              <p:nvPr/>
            </p:nvSpPr>
            <p:spPr>
              <a:xfrm>
                <a:off x="8329735" y="5951243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735" y="5951243"/>
                <a:ext cx="782479" cy="276999"/>
              </a:xfrm>
              <a:prstGeom prst="rect">
                <a:avLst/>
              </a:prstGeom>
              <a:blipFill>
                <a:blip r:embed="rId3"/>
                <a:stretch>
                  <a:fillRect l="-2326"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1D9C1E-07CD-452F-8A11-AAD8E2F174C4}"/>
                  </a:ext>
                </a:extLst>
              </p:cNvPr>
              <p:cNvSpPr/>
              <p:nvPr/>
            </p:nvSpPr>
            <p:spPr>
              <a:xfrm>
                <a:off x="2596790" y="4073146"/>
                <a:ext cx="12689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1D9C1E-07CD-452F-8A11-AAD8E2F17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790" y="4073146"/>
                <a:ext cx="1268937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9B15280-5751-445D-BAD0-FC06EF13EAAA}"/>
              </a:ext>
            </a:extLst>
          </p:cNvPr>
          <p:cNvCxnSpPr>
            <a:cxnSpLocks/>
          </p:cNvCxnSpPr>
          <p:nvPr/>
        </p:nvCxnSpPr>
        <p:spPr>
          <a:xfrm>
            <a:off x="5646357" y="4257812"/>
            <a:ext cx="0" cy="169343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>
            <a:extLst>
              <a:ext uri="{FF2B5EF4-FFF2-40B4-BE49-F238E27FC236}">
                <a16:creationId xmlns:a16="http://schemas.microsoft.com/office/drawing/2014/main" id="{C86F2EB0-F2AA-42C8-BB63-90862E58C51F}"/>
              </a:ext>
            </a:extLst>
          </p:cNvPr>
          <p:cNvSpPr/>
          <p:nvPr/>
        </p:nvSpPr>
        <p:spPr>
          <a:xfrm>
            <a:off x="5630568" y="4235096"/>
            <a:ext cx="60350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8EAE76E-0F03-413F-B850-16742F8053FE}"/>
              </a:ext>
            </a:extLst>
          </p:cNvPr>
          <p:cNvSpPr txBox="1"/>
          <p:nvPr/>
        </p:nvSpPr>
        <p:spPr>
          <a:xfrm>
            <a:off x="6200811" y="2725787"/>
            <a:ext cx="530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DD1CB4DE-6B10-4D1F-8CA4-E31A83D2A20E}"/>
              </a:ext>
            </a:extLst>
          </p:cNvPr>
          <p:cNvSpPr/>
          <p:nvPr/>
        </p:nvSpPr>
        <p:spPr>
          <a:xfrm rot="5764227">
            <a:off x="1995173" y="-357590"/>
            <a:ext cx="7228077" cy="4409784"/>
          </a:xfrm>
          <a:prstGeom prst="arc">
            <a:avLst>
              <a:gd name="adj1" fmla="val 17838837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23F0F0-068B-4AA7-B0DC-AD30E4922A55}"/>
              </a:ext>
            </a:extLst>
          </p:cNvPr>
          <p:cNvSpPr txBox="1"/>
          <p:nvPr/>
        </p:nvSpPr>
        <p:spPr>
          <a:xfrm>
            <a:off x="7477422" y="2713400"/>
            <a:ext cx="78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RS*</a:t>
            </a:r>
          </a:p>
        </p:txBody>
      </p:sp>
      <p:sp>
        <p:nvSpPr>
          <p:cNvPr id="54" name="Elipse 35">
            <a:extLst>
              <a:ext uri="{FF2B5EF4-FFF2-40B4-BE49-F238E27FC236}">
                <a16:creationId xmlns:a16="http://schemas.microsoft.com/office/drawing/2014/main" id="{C3812190-EA9A-4C09-BF41-CC3D61897B82}"/>
              </a:ext>
            </a:extLst>
          </p:cNvPr>
          <p:cNvSpPr/>
          <p:nvPr/>
        </p:nvSpPr>
        <p:spPr>
          <a:xfrm>
            <a:off x="6639951" y="4785517"/>
            <a:ext cx="60350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06838BB-8344-4813-B175-59A2B87BD629}"/>
              </a:ext>
            </a:extLst>
          </p:cNvPr>
          <p:cNvCxnSpPr>
            <a:cxnSpLocks/>
          </p:cNvCxnSpPr>
          <p:nvPr/>
        </p:nvCxnSpPr>
        <p:spPr>
          <a:xfrm flipH="1">
            <a:off x="3751193" y="4810455"/>
            <a:ext cx="290920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36FD342-C382-457F-B0CF-939FB500C112}"/>
                  </a:ext>
                </a:extLst>
              </p:cNvPr>
              <p:cNvSpPr/>
              <p:nvPr/>
            </p:nvSpPr>
            <p:spPr>
              <a:xfrm>
                <a:off x="2554226" y="4572286"/>
                <a:ext cx="1346394" cy="375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36FD342-C382-457F-B0CF-939FB500C1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226" y="4572286"/>
                <a:ext cx="1346394" cy="375424"/>
              </a:xfrm>
              <a:prstGeom prst="rect">
                <a:avLst/>
              </a:prstGeom>
              <a:blipFill>
                <a:blip r:embed="rId5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E73E701B-2B70-4620-9119-70D107D0CA73}"/>
              </a:ext>
            </a:extLst>
          </p:cNvPr>
          <p:cNvSpPr txBox="1"/>
          <p:nvPr/>
        </p:nvSpPr>
        <p:spPr>
          <a:xfrm>
            <a:off x="7663961" y="4919861"/>
            <a:ext cx="2114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RD = RD*</a:t>
            </a:r>
          </a:p>
        </p:txBody>
      </p:sp>
    </p:spTree>
    <p:extLst>
      <p:ext uri="{BB962C8B-B14F-4D97-AF65-F5344CB8AC3E}">
        <p14:creationId xmlns:p14="http://schemas.microsoft.com/office/powerpoint/2010/main" val="210421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2" grpId="0"/>
      <p:bldP spid="26" grpId="0"/>
      <p:bldP spid="7" grpId="0"/>
      <p:bldP spid="36" grpId="0" animBg="1"/>
      <p:bldP spid="64" grpId="0"/>
      <p:bldP spid="43" grpId="0" animBg="1"/>
      <p:bldP spid="51" grpId="0"/>
      <p:bldP spid="54" grpId="0" animBg="1"/>
      <p:bldP spid="25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trade</a:t>
            </a:r>
            <a:br>
              <a:rPr lang="pt-BR" dirty="0"/>
            </a:br>
            <a:r>
              <a:rPr lang="pt-BR" sz="3000" cap="none" dirty="0"/>
              <a:t>Open economy equilibrium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In autarchy, relative price of good 1 is lower in the Foreign country</a:t>
                </a:r>
              </a:p>
              <a:p>
                <a:pPr lvl="1"/>
                <a:endParaRPr lang="en-US" sz="80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marL="128016" lvl="1" indent="0">
                  <a:buNone/>
                </a:pPr>
                <a:endParaRPr lang="en-US" sz="2400" dirty="0"/>
              </a:p>
              <a:p>
                <a:pPr lvl="1"/>
                <a:r>
                  <a:rPr lang="en-US" sz="2400" dirty="0"/>
                  <a:t>There is motivation for trade</a:t>
                </a:r>
              </a:p>
              <a:p>
                <a:pPr lvl="1"/>
                <a:r>
                  <a:rPr lang="en-US" sz="2400" dirty="0"/>
                  <a:t>Now they open up to trade (no barriers, so prices converge)</a:t>
                </a:r>
              </a:p>
              <a:p>
                <a:pPr lvl="2"/>
                <a:r>
                  <a:rPr lang="en-US" sz="2000" dirty="0"/>
                  <a:t>Relative price lies in between the autarchy prices</a:t>
                </a:r>
              </a:p>
              <a:p>
                <a:pPr lvl="1"/>
                <a:r>
                  <a:rPr lang="en-US" sz="2400" dirty="0"/>
                  <a:t>Relative supply – production of good 1 relative to good 2</a:t>
                </a:r>
              </a:p>
              <a:p>
                <a:pPr lvl="1"/>
                <a:r>
                  <a:rPr lang="en-US" sz="2400" dirty="0"/>
                  <a:t>Relative demand – consumption of good 1 relative to good 2</a:t>
                </a:r>
              </a:p>
              <a:p>
                <a:pPr lvl="1"/>
                <a:endParaRPr lang="en-US" sz="19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 t="-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41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06838BB-8344-4813-B175-59A2B87BD629}"/>
              </a:ext>
            </a:extLst>
          </p:cNvPr>
          <p:cNvCxnSpPr>
            <a:cxnSpLocks/>
          </p:cNvCxnSpPr>
          <p:nvPr/>
        </p:nvCxnSpPr>
        <p:spPr>
          <a:xfrm flipH="1">
            <a:off x="3006126" y="4042811"/>
            <a:ext cx="290920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6</a:t>
            </a:r>
          </a:p>
          <a:p>
            <a:pPr algn="ctr"/>
            <a:r>
              <a:rPr lang="en-US" dirty="0"/>
              <a:t>Open economy equilibrium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A8B71B24-497D-487F-98B8-95160BF4F0CE}"/>
              </a:ext>
            </a:extLst>
          </p:cNvPr>
          <p:cNvSpPr/>
          <p:nvPr/>
        </p:nvSpPr>
        <p:spPr>
          <a:xfrm rot="5764227">
            <a:off x="-69726" y="-1272438"/>
            <a:ext cx="7228077" cy="4409784"/>
          </a:xfrm>
          <a:prstGeom prst="arc">
            <a:avLst>
              <a:gd name="adj1" fmla="val 18034969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DD1CB4DE-6B10-4D1F-8CA4-E31A83D2A20E}"/>
              </a:ext>
            </a:extLst>
          </p:cNvPr>
          <p:cNvSpPr/>
          <p:nvPr/>
        </p:nvSpPr>
        <p:spPr>
          <a:xfrm rot="5764227">
            <a:off x="1250106" y="-1125234"/>
            <a:ext cx="7228077" cy="4409784"/>
          </a:xfrm>
          <a:prstGeom prst="arc">
            <a:avLst>
              <a:gd name="adj1" fmla="val 17838837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39B53C1F-DE63-40C2-A24E-8123EA01FF0C}"/>
              </a:ext>
            </a:extLst>
          </p:cNvPr>
          <p:cNvSpPr/>
          <p:nvPr/>
        </p:nvSpPr>
        <p:spPr>
          <a:xfrm rot="11117280">
            <a:off x="3378344" y="-1933848"/>
            <a:ext cx="9966832" cy="6524846"/>
          </a:xfrm>
          <a:prstGeom prst="arc">
            <a:avLst>
              <a:gd name="adj1" fmla="val 17444607"/>
              <a:gd name="adj2" fmla="val 2085278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8D953C-7BC0-47F6-851F-C8E5AE74E94E}"/>
              </a:ext>
            </a:extLst>
          </p:cNvPr>
          <p:cNvCxnSpPr>
            <a:cxnSpLocks/>
          </p:cNvCxnSpPr>
          <p:nvPr/>
        </p:nvCxnSpPr>
        <p:spPr>
          <a:xfrm flipH="1">
            <a:off x="3006126" y="3505408"/>
            <a:ext cx="19397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3006126" y="966601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>
            <a:cxnSpLocks/>
          </p:cNvCxnSpPr>
          <p:nvPr/>
        </p:nvCxnSpPr>
        <p:spPr>
          <a:xfrm>
            <a:off x="2694155" y="5183599"/>
            <a:ext cx="51495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302915" y="932869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915" y="932869"/>
                <a:ext cx="782479" cy="276999"/>
              </a:xfrm>
              <a:prstGeom prst="rect">
                <a:avLst/>
              </a:prstGeom>
              <a:blipFill>
                <a:blip r:embed="rId2"/>
                <a:stretch>
                  <a:fillRect t="-222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/>
              <p:nvPr/>
            </p:nvSpPr>
            <p:spPr>
              <a:xfrm>
                <a:off x="7584668" y="5183599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668" y="5183599"/>
                <a:ext cx="782479" cy="276999"/>
              </a:xfrm>
              <a:prstGeom prst="rect">
                <a:avLst/>
              </a:prstGeom>
              <a:blipFill>
                <a:blip r:embed="rId3"/>
                <a:stretch>
                  <a:fillRect l="-2326"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1D9C1E-07CD-452F-8A11-AAD8E2F174C4}"/>
                  </a:ext>
                </a:extLst>
              </p:cNvPr>
              <p:cNvSpPr/>
              <p:nvPr/>
            </p:nvSpPr>
            <p:spPr>
              <a:xfrm>
                <a:off x="1851723" y="3305502"/>
                <a:ext cx="12689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1D9C1E-07CD-452F-8A11-AAD8E2F17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723" y="3305502"/>
                <a:ext cx="1268937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ipse 35">
            <a:extLst>
              <a:ext uri="{FF2B5EF4-FFF2-40B4-BE49-F238E27FC236}">
                <a16:creationId xmlns:a16="http://schemas.microsoft.com/office/drawing/2014/main" id="{C86F2EB0-F2AA-42C8-BB63-90862E58C51F}"/>
              </a:ext>
            </a:extLst>
          </p:cNvPr>
          <p:cNvSpPr/>
          <p:nvPr/>
        </p:nvSpPr>
        <p:spPr>
          <a:xfrm>
            <a:off x="4900741" y="3482692"/>
            <a:ext cx="45719" cy="54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8EAE76E-0F03-413F-B850-16742F8053FE}"/>
              </a:ext>
            </a:extLst>
          </p:cNvPr>
          <p:cNvSpPr txBox="1"/>
          <p:nvPr/>
        </p:nvSpPr>
        <p:spPr>
          <a:xfrm>
            <a:off x="5455744" y="1958143"/>
            <a:ext cx="530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23F0F0-068B-4AA7-B0DC-AD30E4922A55}"/>
              </a:ext>
            </a:extLst>
          </p:cNvPr>
          <p:cNvSpPr txBox="1"/>
          <p:nvPr/>
        </p:nvSpPr>
        <p:spPr>
          <a:xfrm>
            <a:off x="6732355" y="1945756"/>
            <a:ext cx="78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36FD342-C382-457F-B0CF-939FB500C112}"/>
                  </a:ext>
                </a:extLst>
              </p:cNvPr>
              <p:cNvSpPr/>
              <p:nvPr/>
            </p:nvSpPr>
            <p:spPr>
              <a:xfrm>
                <a:off x="1809159" y="3804642"/>
                <a:ext cx="1346394" cy="375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36FD342-C382-457F-B0CF-939FB500C1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159" y="3804642"/>
                <a:ext cx="1346394" cy="375424"/>
              </a:xfrm>
              <a:prstGeom prst="rect">
                <a:avLst/>
              </a:prstGeom>
              <a:blipFill>
                <a:blip r:embed="rId5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0E522FF-8FC7-4B45-A72D-CB1F9AC3AD39}"/>
              </a:ext>
            </a:extLst>
          </p:cNvPr>
          <p:cNvSpPr txBox="1"/>
          <p:nvPr/>
        </p:nvSpPr>
        <p:spPr>
          <a:xfrm>
            <a:off x="6893733" y="4152217"/>
            <a:ext cx="2114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RD = RD*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F5A67D-47BE-49A4-863C-21F53236F457}"/>
              </a:ext>
            </a:extLst>
          </p:cNvPr>
          <p:cNvCxnSpPr/>
          <p:nvPr/>
        </p:nvCxnSpPr>
        <p:spPr>
          <a:xfrm>
            <a:off x="3006126" y="3804642"/>
            <a:ext cx="5675029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CDB7915-1EC2-465C-9BF4-3CD354E07738}"/>
                  </a:ext>
                </a:extLst>
              </p:cNvPr>
              <p:cNvSpPr/>
              <p:nvPr/>
            </p:nvSpPr>
            <p:spPr>
              <a:xfrm>
                <a:off x="8641666" y="3598865"/>
                <a:ext cx="1384353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CDB7915-1EC2-465C-9BF4-3CD354E077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666" y="3598865"/>
                <a:ext cx="1384353" cy="390748"/>
              </a:xfrm>
              <a:prstGeom prst="rect">
                <a:avLst/>
              </a:prstGeom>
              <a:blipFill>
                <a:blip r:embed="rId6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7C3863-891D-47DB-BE6A-BCC8CF3C1E4B}"/>
              </a:ext>
            </a:extLst>
          </p:cNvPr>
          <p:cNvCxnSpPr>
            <a:cxnSpLocks/>
          </p:cNvCxnSpPr>
          <p:nvPr/>
        </p:nvCxnSpPr>
        <p:spPr>
          <a:xfrm>
            <a:off x="4678208" y="3804642"/>
            <a:ext cx="0" cy="13653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852F8DE-76F0-4868-A938-232647F95260}"/>
                  </a:ext>
                </a:extLst>
              </p:cNvPr>
              <p:cNvSpPr/>
              <p:nvPr/>
            </p:nvSpPr>
            <p:spPr>
              <a:xfrm>
                <a:off x="3976524" y="5205892"/>
                <a:ext cx="1187120" cy="782715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852F8DE-76F0-4868-A938-232647F952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524" y="5205892"/>
                <a:ext cx="1187120" cy="7827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Elipse 35">
            <a:extLst>
              <a:ext uri="{FF2B5EF4-FFF2-40B4-BE49-F238E27FC236}">
                <a16:creationId xmlns:a16="http://schemas.microsoft.com/office/drawing/2014/main" id="{29C7C531-65D1-4F33-9829-5F9EC971E903}"/>
              </a:ext>
            </a:extLst>
          </p:cNvPr>
          <p:cNvSpPr/>
          <p:nvPr/>
        </p:nvSpPr>
        <p:spPr>
          <a:xfrm>
            <a:off x="4654075" y="3777898"/>
            <a:ext cx="45719" cy="54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9A0329F-0B14-4AC0-AB2A-929DBF1FD5D6}"/>
              </a:ext>
            </a:extLst>
          </p:cNvPr>
          <p:cNvCxnSpPr>
            <a:cxnSpLocks/>
          </p:cNvCxnSpPr>
          <p:nvPr/>
        </p:nvCxnSpPr>
        <p:spPr>
          <a:xfrm>
            <a:off x="6129283" y="3832580"/>
            <a:ext cx="0" cy="13653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DE547DA-7B5B-4014-9CE4-5A64A54D22B7}"/>
                  </a:ext>
                </a:extLst>
              </p:cNvPr>
              <p:cNvSpPr/>
              <p:nvPr/>
            </p:nvSpPr>
            <p:spPr>
              <a:xfrm>
                <a:off x="5886110" y="5198402"/>
                <a:ext cx="1187120" cy="782715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DE547DA-7B5B-4014-9CE4-5A64A54D22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110" y="5198402"/>
                <a:ext cx="1187120" cy="7827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Elipse 35">
            <a:extLst>
              <a:ext uri="{FF2B5EF4-FFF2-40B4-BE49-F238E27FC236}">
                <a16:creationId xmlns:a16="http://schemas.microsoft.com/office/drawing/2014/main" id="{BF8A6773-AD73-4329-AD6B-379B92A7116A}"/>
              </a:ext>
            </a:extLst>
          </p:cNvPr>
          <p:cNvSpPr/>
          <p:nvPr/>
        </p:nvSpPr>
        <p:spPr>
          <a:xfrm>
            <a:off x="6109598" y="3786261"/>
            <a:ext cx="45719" cy="54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5">
            <a:extLst>
              <a:ext uri="{FF2B5EF4-FFF2-40B4-BE49-F238E27FC236}">
                <a16:creationId xmlns:a16="http://schemas.microsoft.com/office/drawing/2014/main" id="{FFA6271D-E360-43D8-ABE7-ED88AFC1051B}"/>
              </a:ext>
            </a:extLst>
          </p:cNvPr>
          <p:cNvSpPr/>
          <p:nvPr/>
        </p:nvSpPr>
        <p:spPr>
          <a:xfrm>
            <a:off x="5369597" y="3770209"/>
            <a:ext cx="45719" cy="54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0E8AA1-894C-4C56-B202-8F8531414EA1}"/>
              </a:ext>
            </a:extLst>
          </p:cNvPr>
          <p:cNvCxnSpPr>
            <a:cxnSpLocks/>
          </p:cNvCxnSpPr>
          <p:nvPr/>
        </p:nvCxnSpPr>
        <p:spPr>
          <a:xfrm>
            <a:off x="5390734" y="3826935"/>
            <a:ext cx="0" cy="13653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C42EA21-D3AC-4E5A-86CA-EEA58DE664AC}"/>
                  </a:ext>
                </a:extLst>
              </p:cNvPr>
              <p:cNvSpPr/>
              <p:nvPr/>
            </p:nvSpPr>
            <p:spPr>
              <a:xfrm>
                <a:off x="4490481" y="6027754"/>
                <a:ext cx="2461058" cy="80419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C42EA21-D3AC-4E5A-86CA-EEA58DE664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481" y="6027754"/>
                <a:ext cx="2461058" cy="8041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F6C82C6-D9F9-4E8A-807F-0ED5306DE95B}"/>
              </a:ext>
            </a:extLst>
          </p:cNvPr>
          <p:cNvCxnSpPr/>
          <p:nvPr/>
        </p:nvCxnSpPr>
        <p:spPr>
          <a:xfrm flipH="1" flipV="1">
            <a:off x="5417856" y="5243992"/>
            <a:ext cx="19982" cy="76108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5">
            <a:extLst>
              <a:ext uri="{FF2B5EF4-FFF2-40B4-BE49-F238E27FC236}">
                <a16:creationId xmlns:a16="http://schemas.microsoft.com/office/drawing/2014/main" id="{E1645BCF-4C34-4361-91F2-A225D6B17E71}"/>
              </a:ext>
            </a:extLst>
          </p:cNvPr>
          <p:cNvSpPr/>
          <p:nvPr/>
        </p:nvSpPr>
        <p:spPr>
          <a:xfrm>
            <a:off x="5903858" y="4022481"/>
            <a:ext cx="45719" cy="54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28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 animBg="1"/>
      <p:bldP spid="32" grpId="0" animBg="1"/>
      <p:bldP spid="35" grpId="0" animBg="1"/>
      <p:bldP spid="37" grpId="0" animBg="1"/>
      <p:bldP spid="38" grpId="0" animBg="1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trade</a:t>
            </a:r>
            <a:br>
              <a:rPr lang="pt-BR" dirty="0"/>
            </a:br>
            <a:r>
              <a:rPr lang="pt-BR" sz="3000" cap="none" dirty="0"/>
              <a:t>Open economy equilibrium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 fontScale="92500" lnSpcReduction="20000"/>
              </a:bodyPr>
              <a:lstStyle/>
              <a:p>
                <a:pPr lvl="1"/>
                <a:r>
                  <a:rPr lang="en-US" sz="2400" dirty="0"/>
                  <a:t>Notice that</a:t>
                </a:r>
              </a:p>
              <a:p>
                <a:pPr lvl="1"/>
                <a:endParaRPr lang="en-US" sz="80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marL="128016" lvl="1" indent="0">
                  <a:buNone/>
                </a:pPr>
                <a:endParaRPr lang="en-US" sz="240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lvl="1"/>
                <a:r>
                  <a:rPr lang="en-US" sz="2400" dirty="0"/>
                  <a:t>Home:</a:t>
                </a:r>
              </a:p>
              <a:p>
                <a:pPr lvl="2"/>
                <a:r>
                  <a:rPr lang="en-US" sz="2000" dirty="0"/>
                  <a:t>Relative production of good 1 &lt; Relative consumption of good 1</a:t>
                </a:r>
              </a:p>
              <a:p>
                <a:pPr lvl="2"/>
                <a:r>
                  <a:rPr lang="en-US" sz="2000" dirty="0"/>
                  <a:t>Therefore, </a:t>
                </a:r>
                <a:r>
                  <a:rPr lang="en-US" sz="2000" u="sng" dirty="0"/>
                  <a:t>Home imports good 1 and exports good 2</a:t>
                </a:r>
              </a:p>
              <a:p>
                <a:pPr lvl="1"/>
                <a:r>
                  <a:rPr lang="en-US" sz="2400" dirty="0"/>
                  <a:t>Foreign:</a:t>
                </a:r>
              </a:p>
              <a:p>
                <a:pPr lvl="2"/>
                <a:r>
                  <a:rPr lang="en-US" sz="2000" dirty="0"/>
                  <a:t>Relative production of good 1 &gt; Relative consumption of good 1</a:t>
                </a:r>
              </a:p>
              <a:p>
                <a:pPr lvl="2"/>
                <a:r>
                  <a:rPr lang="en-US" sz="2000" dirty="0"/>
                  <a:t>Therefore, </a:t>
                </a:r>
                <a:r>
                  <a:rPr lang="en-US" sz="2000" u="sng" dirty="0"/>
                  <a:t>Foreign exports good 1 and imports good 2</a:t>
                </a:r>
              </a:p>
              <a:p>
                <a:pPr lvl="1"/>
                <a:endParaRPr lang="en-US" sz="19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 t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71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The Heckscher-ohlin theorem</a:t>
            </a:r>
            <a:br>
              <a:rPr lang="pt-BR" dirty="0"/>
            </a:br>
            <a:r>
              <a:rPr lang="pt-BR" sz="3000" cap="none" dirty="0"/>
              <a:t>Summarizing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marL="128016" lvl="1" indent="0" algn="ctr">
              <a:spcAft>
                <a:spcPts val="1200"/>
              </a:spcAft>
              <a:buNone/>
            </a:pPr>
            <a:r>
              <a:rPr lang="en-US" sz="2400" dirty="0">
                <a:solidFill>
                  <a:srgbClr val="FF0000"/>
                </a:solidFill>
              </a:rPr>
              <a:t>KEY RESULT</a:t>
            </a:r>
          </a:p>
          <a:p>
            <a:pPr marL="128016" lvl="1" indent="0" algn="ctr">
              <a:spcAft>
                <a:spcPts val="1200"/>
              </a:spcAft>
              <a:buNone/>
            </a:pPr>
            <a:r>
              <a:rPr lang="en-US" sz="2400" dirty="0"/>
              <a:t>A country will export the good which intensively uses the relatively abundant factor of production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F397D-D577-49AF-B96F-DBD486E4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Economics, UIUC, Fall 2019 - Mauro Rodrigues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10D28-EC04-480C-A8D1-7F571ADA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95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trade</a:t>
            </a:r>
            <a:br>
              <a:rPr lang="pt-BR" dirty="0"/>
            </a:br>
            <a:r>
              <a:rPr lang="pt-BR" sz="3000" cap="none" dirty="0"/>
              <a:t>Open economy equilibrium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Home country:</a:t>
            </a:r>
          </a:p>
          <a:p>
            <a:pPr lvl="2"/>
            <a:r>
              <a:rPr lang="en-US" sz="2000" dirty="0"/>
              <a:t>Capital abundant, labor scarce</a:t>
            </a:r>
          </a:p>
          <a:p>
            <a:pPr lvl="2"/>
            <a:r>
              <a:rPr lang="en-US" sz="2000" dirty="0"/>
              <a:t>Exports capital intensive good (good 2)</a:t>
            </a:r>
          </a:p>
          <a:p>
            <a:pPr lvl="2"/>
            <a:r>
              <a:rPr lang="en-US" sz="2000" dirty="0"/>
              <a:t>Imports labor intensive good (good 1)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Foreign country:</a:t>
            </a:r>
          </a:p>
          <a:p>
            <a:pPr lvl="2"/>
            <a:r>
              <a:rPr lang="en-US" sz="2000" dirty="0"/>
              <a:t>Labor abundant, capital scarce</a:t>
            </a:r>
          </a:p>
          <a:p>
            <a:pPr lvl="2"/>
            <a:r>
              <a:rPr lang="en-US" sz="2000" dirty="0"/>
              <a:t>Exports labor intensive good (good 1)</a:t>
            </a:r>
          </a:p>
          <a:p>
            <a:pPr lvl="2"/>
            <a:r>
              <a:rPr lang="en-US" sz="2000" dirty="0"/>
              <a:t>Imports capital intensive good (good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9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Community Indifference Curves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Let’s assume all the conditions, from the demand side, to have community indifference curves (see slides for the Ricardian Model)</a:t>
            </a:r>
          </a:p>
          <a:p>
            <a:pPr lvl="2"/>
            <a:r>
              <a:rPr lang="en-US" sz="2000" dirty="0"/>
              <a:t>Consumers have identical and homothetic preferences </a:t>
            </a:r>
          </a:p>
          <a:p>
            <a:pPr lvl="2"/>
            <a:r>
              <a:rPr lang="en-US" sz="2000" dirty="0"/>
              <a:t>They like both good 1 and good 2</a:t>
            </a:r>
          </a:p>
          <a:p>
            <a:pPr lvl="2"/>
            <a:r>
              <a:rPr lang="en-US" sz="2000" dirty="0"/>
              <a:t>Indifference curves are convex towards the origin and do not touch axes</a:t>
            </a:r>
          </a:p>
          <a:p>
            <a:pPr marL="128016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Community indifference curves give an idea of the average impact of trade in welfare:</a:t>
            </a:r>
          </a:p>
          <a:p>
            <a:pPr lvl="2"/>
            <a:r>
              <a:rPr lang="en-US" sz="2000" dirty="0"/>
              <a:t>Add gains and losses, and find the net result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14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Community Indifference Curves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We also have an aggregate budget constraint, that informs the bundles of good 1 and good 2 available for consumption:</a:t>
                </a:r>
                <a:endParaRPr lang="en-US" sz="1000" dirty="0"/>
              </a:p>
              <a:p>
                <a:pPr marL="310896" lvl="2" indent="0" algn="ctr"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000" dirty="0"/>
                  <a:t>,       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Remember that the relative price of good 1 is also determines the production point – PPF tangent to the relative price line</a:t>
                </a:r>
              </a:p>
              <a:p>
                <a:pPr lvl="1"/>
                <a:r>
                  <a:rPr lang="en-US" sz="2400" dirty="0"/>
                  <a:t>Moreover: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pt-BR" sz="24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pt-BR" sz="24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pt-BR" sz="24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pt-BR" sz="24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𝑎𝑢𝑡</m:t>
                              </m:r>
                            </m:sub>
                          </m:s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lvl="1"/>
                <a:r>
                  <a:rPr lang="en-US" sz="2400" dirty="0"/>
                  <a:t>With trade, relative price of good 1 falls for Home and increases for Foreign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 t="-1732" r="-2070" b="-28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78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21">
            <a:extLst>
              <a:ext uri="{FF2B5EF4-FFF2-40B4-BE49-F238E27FC236}">
                <a16:creationId xmlns:a16="http://schemas.microsoft.com/office/drawing/2014/main" id="{B13CC2C9-84E0-4019-BF86-4087BF313DB7}"/>
              </a:ext>
            </a:extLst>
          </p:cNvPr>
          <p:cNvSpPr txBox="1"/>
          <p:nvPr/>
        </p:nvSpPr>
        <p:spPr>
          <a:xfrm>
            <a:off x="9701762" y="4493737"/>
            <a:ext cx="69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B*</a:t>
            </a:r>
          </a:p>
        </p:txBody>
      </p:sp>
      <p:sp>
        <p:nvSpPr>
          <p:cNvPr id="31" name="TextBox 21">
            <a:extLst>
              <a:ext uri="{FF2B5EF4-FFF2-40B4-BE49-F238E27FC236}">
                <a16:creationId xmlns:a16="http://schemas.microsoft.com/office/drawing/2014/main" id="{0B83A241-0978-452B-A8D8-0FAC53E7B0C7}"/>
              </a:ext>
            </a:extLst>
          </p:cNvPr>
          <p:cNvSpPr txBox="1"/>
          <p:nvPr/>
        </p:nvSpPr>
        <p:spPr>
          <a:xfrm>
            <a:off x="2150327" y="3028027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70" name="Straight Connector 65">
            <a:extLst>
              <a:ext uri="{FF2B5EF4-FFF2-40B4-BE49-F238E27FC236}">
                <a16:creationId xmlns:a16="http://schemas.microsoft.com/office/drawing/2014/main" id="{8DB3D669-BABB-44F9-A6D4-1A83335DA360}"/>
              </a:ext>
            </a:extLst>
          </p:cNvPr>
          <p:cNvCxnSpPr>
            <a:cxnSpLocks/>
          </p:cNvCxnSpPr>
          <p:nvPr/>
        </p:nvCxnSpPr>
        <p:spPr>
          <a:xfrm flipH="1">
            <a:off x="533596" y="3093178"/>
            <a:ext cx="1894860" cy="51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56">
            <a:extLst>
              <a:ext uri="{FF2B5EF4-FFF2-40B4-BE49-F238E27FC236}">
                <a16:creationId xmlns:a16="http://schemas.microsoft.com/office/drawing/2014/main" id="{B2C0CC48-E4E3-4F1F-AC29-0AC1E2817F0F}"/>
              </a:ext>
            </a:extLst>
          </p:cNvPr>
          <p:cNvSpPr/>
          <p:nvPr/>
        </p:nvSpPr>
        <p:spPr>
          <a:xfrm rot="11117280">
            <a:off x="3030302" y="265628"/>
            <a:ext cx="8128702" cy="6670867"/>
          </a:xfrm>
          <a:prstGeom prst="arc">
            <a:avLst>
              <a:gd name="adj1" fmla="val 19127663"/>
              <a:gd name="adj2" fmla="val 2126678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C02B5F8-8F58-4512-9D4D-720BC61B0FDC}"/>
              </a:ext>
            </a:extLst>
          </p:cNvPr>
          <p:cNvCxnSpPr>
            <a:cxnSpLocks/>
          </p:cNvCxnSpPr>
          <p:nvPr/>
        </p:nvCxnSpPr>
        <p:spPr>
          <a:xfrm>
            <a:off x="2757938" y="3119676"/>
            <a:ext cx="984390" cy="29668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0A0AFC6-114A-44A7-852F-DACFFD44D8FF}"/>
              </a:ext>
            </a:extLst>
          </p:cNvPr>
          <p:cNvSpPr txBox="1"/>
          <p:nvPr/>
        </p:nvSpPr>
        <p:spPr>
          <a:xfrm>
            <a:off x="2921557" y="4278350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88478" y="17884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7</a:t>
            </a:r>
          </a:p>
          <a:p>
            <a:pPr algn="ctr"/>
            <a:r>
              <a:rPr lang="en-US" dirty="0"/>
              <a:t>Welfare</a:t>
            </a:r>
          </a:p>
        </p:txBody>
      </p:sp>
      <p:cxnSp>
        <p:nvCxnSpPr>
          <p:cNvPr id="4" name="Conector de seta reta 3"/>
          <p:cNvCxnSpPr>
            <a:cxnSpLocks/>
          </p:cNvCxnSpPr>
          <p:nvPr/>
        </p:nvCxnSpPr>
        <p:spPr>
          <a:xfrm flipV="1">
            <a:off x="6582058" y="886729"/>
            <a:ext cx="0" cy="52411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>
            <a:cxnSpLocks/>
          </p:cNvCxnSpPr>
          <p:nvPr/>
        </p:nvCxnSpPr>
        <p:spPr>
          <a:xfrm>
            <a:off x="6270087" y="5880495"/>
            <a:ext cx="51495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6272348" y="922382"/>
                <a:ext cx="2589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348" y="922382"/>
                <a:ext cx="258920" cy="276999"/>
              </a:xfrm>
              <a:prstGeom prst="rect">
                <a:avLst/>
              </a:prstGeom>
              <a:blipFill>
                <a:blip r:embed="rId2"/>
                <a:stretch>
                  <a:fillRect l="-40476" r="-19048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/>
              <p:nvPr/>
            </p:nvSpPr>
            <p:spPr>
              <a:xfrm>
                <a:off x="11551840" y="573329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1840" y="5733292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6279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>
            <a:extLst>
              <a:ext uri="{FF2B5EF4-FFF2-40B4-BE49-F238E27FC236}">
                <a16:creationId xmlns:a16="http://schemas.microsoft.com/office/drawing/2014/main" id="{E0AA9DFE-478F-480E-A325-D92E5AFC36F2}"/>
              </a:ext>
            </a:extLst>
          </p:cNvPr>
          <p:cNvSpPr/>
          <p:nvPr/>
        </p:nvSpPr>
        <p:spPr>
          <a:xfrm>
            <a:off x="2306174" y="2983024"/>
            <a:ext cx="8412871" cy="6496013"/>
          </a:xfrm>
          <a:prstGeom prst="arc">
            <a:avLst>
              <a:gd name="adj1" fmla="val 16299266"/>
              <a:gd name="adj2" fmla="val 21325701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onector de seta reta 4">
            <a:extLst>
              <a:ext uri="{FF2B5EF4-FFF2-40B4-BE49-F238E27FC236}">
                <a16:creationId xmlns:a16="http://schemas.microsoft.com/office/drawing/2014/main" id="{9924782F-1BF6-4F7F-8BD2-9F64EAD8914D}"/>
              </a:ext>
            </a:extLst>
          </p:cNvPr>
          <p:cNvCxnSpPr>
            <a:cxnSpLocks/>
          </p:cNvCxnSpPr>
          <p:nvPr/>
        </p:nvCxnSpPr>
        <p:spPr>
          <a:xfrm>
            <a:off x="231850" y="5880495"/>
            <a:ext cx="508255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4D5FCAB-ED91-4D9C-92C3-44408F7D5AFF}"/>
                  </a:ext>
                </a:extLst>
              </p:cNvPr>
              <p:cNvSpPr txBox="1"/>
              <p:nvPr/>
            </p:nvSpPr>
            <p:spPr>
              <a:xfrm>
                <a:off x="5388127" y="573329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4D5FCAB-ED91-4D9C-92C3-44408F7D5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127" y="5733291"/>
                <a:ext cx="260350" cy="276999"/>
              </a:xfrm>
              <a:prstGeom prst="rect">
                <a:avLst/>
              </a:prstGeom>
              <a:blipFill>
                <a:blip r:embed="rId4"/>
                <a:stretch>
                  <a:fillRect l="-37209" r="-16279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ector de seta reta 3">
            <a:extLst>
              <a:ext uri="{FF2B5EF4-FFF2-40B4-BE49-F238E27FC236}">
                <a16:creationId xmlns:a16="http://schemas.microsoft.com/office/drawing/2014/main" id="{93BC6183-4829-40B5-B9F6-E1E3DC1A29D1}"/>
              </a:ext>
            </a:extLst>
          </p:cNvPr>
          <p:cNvCxnSpPr>
            <a:cxnSpLocks/>
          </p:cNvCxnSpPr>
          <p:nvPr/>
        </p:nvCxnSpPr>
        <p:spPr>
          <a:xfrm flipV="1">
            <a:off x="543821" y="831133"/>
            <a:ext cx="0" cy="52967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F53AEBA-9DD4-4333-B07F-72CAD93FEF63}"/>
                  </a:ext>
                </a:extLst>
              </p:cNvPr>
              <p:cNvSpPr txBox="1"/>
              <p:nvPr/>
            </p:nvSpPr>
            <p:spPr>
              <a:xfrm>
                <a:off x="254453" y="82529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F53AEBA-9DD4-4333-B07F-72CAD93FE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53" y="825291"/>
                <a:ext cx="260350" cy="276999"/>
              </a:xfrm>
              <a:prstGeom prst="rect">
                <a:avLst/>
              </a:prstGeom>
              <a:blipFill>
                <a:blip r:embed="rId5"/>
                <a:stretch>
                  <a:fillRect l="-38095" r="-21429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>
            <a:extLst>
              <a:ext uri="{FF2B5EF4-FFF2-40B4-BE49-F238E27FC236}">
                <a16:creationId xmlns:a16="http://schemas.microsoft.com/office/drawing/2014/main" id="{BBD65E93-791C-4F3B-9DD7-0007BD3787D2}"/>
              </a:ext>
            </a:extLst>
          </p:cNvPr>
          <p:cNvSpPr/>
          <p:nvPr/>
        </p:nvSpPr>
        <p:spPr>
          <a:xfrm>
            <a:off x="-4377165" y="1743809"/>
            <a:ext cx="7831232" cy="8434230"/>
          </a:xfrm>
          <a:prstGeom prst="arc">
            <a:avLst>
              <a:gd name="adj1" fmla="val 17077117"/>
              <a:gd name="adj2" fmla="val 2153062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C22CB8-D697-4F02-A775-06CD49E65728}"/>
              </a:ext>
            </a:extLst>
          </p:cNvPr>
          <p:cNvSpPr txBox="1"/>
          <p:nvPr/>
        </p:nvSpPr>
        <p:spPr>
          <a:xfrm>
            <a:off x="1718801" y="1228757"/>
            <a:ext cx="12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HOME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003E21-D5A6-4B00-B747-9A3D1EE87A7E}"/>
              </a:ext>
            </a:extLst>
          </p:cNvPr>
          <p:cNvSpPr txBox="1"/>
          <p:nvPr/>
        </p:nvSpPr>
        <p:spPr>
          <a:xfrm>
            <a:off x="8127589" y="1223841"/>
            <a:ext cx="12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FOREIGN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597E2B4-317B-48D8-AC8D-DD2D2DE05165}"/>
                  </a:ext>
                </a:extLst>
              </p:cNvPr>
              <p:cNvSpPr/>
              <p:nvPr/>
            </p:nvSpPr>
            <p:spPr>
              <a:xfrm>
                <a:off x="559878" y="10844"/>
                <a:ext cx="3359125" cy="820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pt-BR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𝑎𝑢𝑡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&lt;</m:t>
                          </m:r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597E2B4-317B-48D8-AC8D-DD2D2DE05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78" y="10844"/>
                <a:ext cx="3359125" cy="8202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8BB2E8F-6CDD-4210-B31B-75C1D5CFD998}"/>
              </a:ext>
            </a:extLst>
          </p:cNvPr>
          <p:cNvCxnSpPr>
            <a:cxnSpLocks/>
          </p:cNvCxnSpPr>
          <p:nvPr/>
        </p:nvCxnSpPr>
        <p:spPr>
          <a:xfrm flipH="1">
            <a:off x="2965168" y="3110674"/>
            <a:ext cx="591588" cy="990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75A74F-3E92-4DE8-9A4B-9E8E865D5C9F}"/>
                  </a:ext>
                </a:extLst>
              </p:cNvPr>
              <p:cNvSpPr txBox="1"/>
              <p:nvPr/>
            </p:nvSpPr>
            <p:spPr>
              <a:xfrm>
                <a:off x="3595409" y="2834470"/>
                <a:ext cx="1933455" cy="570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𝑎𝑢𝑡</m:t>
                        </m:r>
                      </m:sub>
                    </m:sSub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75A74F-3E92-4DE8-9A4B-9E8E865D5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409" y="2834470"/>
                <a:ext cx="1933455" cy="570413"/>
              </a:xfrm>
              <a:prstGeom prst="rect">
                <a:avLst/>
              </a:prstGeom>
              <a:blipFill>
                <a:blip r:embed="rId7"/>
                <a:stretch>
                  <a:fillRect l="-2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lipse 35">
            <a:extLst>
              <a:ext uri="{FF2B5EF4-FFF2-40B4-BE49-F238E27FC236}">
                <a16:creationId xmlns:a16="http://schemas.microsoft.com/office/drawing/2014/main" id="{14D80744-2696-4705-A67E-72752612796D}"/>
              </a:ext>
            </a:extLst>
          </p:cNvPr>
          <p:cNvSpPr/>
          <p:nvPr/>
        </p:nvSpPr>
        <p:spPr>
          <a:xfrm>
            <a:off x="3165575" y="4406822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9FA509-440C-4A37-93B6-CCCD2BB42C80}"/>
              </a:ext>
            </a:extLst>
          </p:cNvPr>
          <p:cNvCxnSpPr>
            <a:cxnSpLocks/>
          </p:cNvCxnSpPr>
          <p:nvPr/>
        </p:nvCxnSpPr>
        <p:spPr>
          <a:xfrm>
            <a:off x="7379026" y="2873854"/>
            <a:ext cx="2589362" cy="108925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35">
            <a:extLst>
              <a:ext uri="{FF2B5EF4-FFF2-40B4-BE49-F238E27FC236}">
                <a16:creationId xmlns:a16="http://schemas.microsoft.com/office/drawing/2014/main" id="{2756CE7F-FCE1-4B17-A16F-7E8EAD43DA5E}"/>
              </a:ext>
            </a:extLst>
          </p:cNvPr>
          <p:cNvSpPr/>
          <p:nvPr/>
        </p:nvSpPr>
        <p:spPr>
          <a:xfrm>
            <a:off x="8577893" y="3369609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C0734C-09E8-4A04-B5F7-6BBC9081F095}"/>
              </a:ext>
            </a:extLst>
          </p:cNvPr>
          <p:cNvSpPr txBox="1"/>
          <p:nvPr/>
        </p:nvSpPr>
        <p:spPr>
          <a:xfrm>
            <a:off x="8509317" y="3046935"/>
            <a:ext cx="514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A*</a:t>
            </a:r>
          </a:p>
        </p:txBody>
      </p:sp>
      <p:cxnSp>
        <p:nvCxnSpPr>
          <p:cNvPr id="24" name="Straight Connector 15">
            <a:extLst>
              <a:ext uri="{FF2B5EF4-FFF2-40B4-BE49-F238E27FC236}">
                <a16:creationId xmlns:a16="http://schemas.microsoft.com/office/drawing/2014/main" id="{9D82D272-0B89-460C-BE5C-7A9C81F4D4EB}"/>
              </a:ext>
            </a:extLst>
          </p:cNvPr>
          <p:cNvCxnSpPr>
            <a:cxnSpLocks/>
          </p:cNvCxnSpPr>
          <p:nvPr/>
        </p:nvCxnSpPr>
        <p:spPr>
          <a:xfrm>
            <a:off x="1569708" y="2065705"/>
            <a:ext cx="3301029" cy="396051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35">
            <a:extLst>
              <a:ext uri="{FF2B5EF4-FFF2-40B4-BE49-F238E27FC236}">
                <a16:creationId xmlns:a16="http://schemas.microsoft.com/office/drawing/2014/main" id="{15EBB659-B671-486C-BC3D-9044B840158A}"/>
              </a:ext>
            </a:extLst>
          </p:cNvPr>
          <p:cNvSpPr/>
          <p:nvPr/>
        </p:nvSpPr>
        <p:spPr>
          <a:xfrm>
            <a:off x="2395196" y="3070800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18">
                <a:extLst>
                  <a:ext uri="{FF2B5EF4-FFF2-40B4-BE49-F238E27FC236}">
                    <a16:creationId xmlns:a16="http://schemas.microsoft.com/office/drawing/2014/main" id="{38AD748C-5BAF-4811-A6CD-298B8906F2B2}"/>
                  </a:ext>
                </a:extLst>
              </p:cNvPr>
              <p:cNvSpPr txBox="1"/>
              <p:nvPr/>
            </p:nvSpPr>
            <p:spPr>
              <a:xfrm>
                <a:off x="2696697" y="1934003"/>
                <a:ext cx="1933455" cy="6008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5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𝑜𝑝𝑒𝑛</m:t>
                        </m:r>
                      </m:sub>
                    </m:sSub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TextBox 18">
                <a:extLst>
                  <a:ext uri="{FF2B5EF4-FFF2-40B4-BE49-F238E27FC236}">
                    <a16:creationId xmlns:a16="http://schemas.microsoft.com/office/drawing/2014/main" id="{38AD748C-5BAF-4811-A6CD-298B8906F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697" y="1934003"/>
                <a:ext cx="1933455" cy="600870"/>
              </a:xfrm>
              <a:prstGeom prst="rect">
                <a:avLst/>
              </a:prstGeom>
              <a:blipFill>
                <a:blip r:embed="rId8"/>
                <a:stretch>
                  <a:fillRect l="-2516" b="-20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17">
            <a:extLst>
              <a:ext uri="{FF2B5EF4-FFF2-40B4-BE49-F238E27FC236}">
                <a16:creationId xmlns:a16="http://schemas.microsoft.com/office/drawing/2014/main" id="{9F172C85-E349-43DF-BFBB-988C2C57566C}"/>
              </a:ext>
            </a:extLst>
          </p:cNvPr>
          <p:cNvCxnSpPr>
            <a:cxnSpLocks/>
          </p:cNvCxnSpPr>
          <p:nvPr/>
        </p:nvCxnSpPr>
        <p:spPr>
          <a:xfrm flipH="1">
            <a:off x="1996890" y="2244967"/>
            <a:ext cx="591588" cy="9904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17">
            <a:extLst>
              <a:ext uri="{FF2B5EF4-FFF2-40B4-BE49-F238E27FC236}">
                <a16:creationId xmlns:a16="http://schemas.microsoft.com/office/drawing/2014/main" id="{D1D6D97E-B992-43E7-AB20-B0EFF53705DD}"/>
              </a:ext>
            </a:extLst>
          </p:cNvPr>
          <p:cNvCxnSpPr>
            <a:cxnSpLocks/>
          </p:cNvCxnSpPr>
          <p:nvPr/>
        </p:nvCxnSpPr>
        <p:spPr>
          <a:xfrm flipH="1">
            <a:off x="9997627" y="3601258"/>
            <a:ext cx="514462" cy="26655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18">
                <a:extLst>
                  <a:ext uri="{FF2B5EF4-FFF2-40B4-BE49-F238E27FC236}">
                    <a16:creationId xmlns:a16="http://schemas.microsoft.com/office/drawing/2014/main" id="{C29575B9-8D25-4EA4-8ED0-10E668AA4ED8}"/>
                  </a:ext>
                </a:extLst>
              </p:cNvPr>
              <p:cNvSpPr txBox="1"/>
              <p:nvPr/>
            </p:nvSpPr>
            <p:spPr>
              <a:xfrm>
                <a:off x="10585112" y="3162421"/>
                <a:ext cx="1933455" cy="619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pt-BR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pt-BR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e>
                      <m:sub>
                        <m:r>
                          <a:rPr lang="pt-BR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𝑎𝑢𝑡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6" name="TextBox 18">
                <a:extLst>
                  <a:ext uri="{FF2B5EF4-FFF2-40B4-BE49-F238E27FC236}">
                    <a16:creationId xmlns:a16="http://schemas.microsoft.com/office/drawing/2014/main" id="{C29575B9-8D25-4EA4-8ED0-10E668AA4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5112" y="3162421"/>
                <a:ext cx="1933455" cy="619850"/>
              </a:xfrm>
              <a:prstGeom prst="rect">
                <a:avLst/>
              </a:prstGeom>
              <a:blipFill>
                <a:blip r:embed="rId9"/>
                <a:stretch>
                  <a:fillRect l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15">
            <a:extLst>
              <a:ext uri="{FF2B5EF4-FFF2-40B4-BE49-F238E27FC236}">
                <a16:creationId xmlns:a16="http://schemas.microsoft.com/office/drawing/2014/main" id="{61EC0CE5-4167-4F80-BE60-C7E477677D79}"/>
              </a:ext>
            </a:extLst>
          </p:cNvPr>
          <p:cNvCxnSpPr>
            <a:cxnSpLocks/>
          </p:cNvCxnSpPr>
          <p:nvPr/>
        </p:nvCxnSpPr>
        <p:spPr>
          <a:xfrm>
            <a:off x="7065309" y="886729"/>
            <a:ext cx="3918950" cy="46877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18">
                <a:extLst>
                  <a:ext uri="{FF2B5EF4-FFF2-40B4-BE49-F238E27FC236}">
                    <a16:creationId xmlns:a16="http://schemas.microsoft.com/office/drawing/2014/main" id="{0623F154-1298-48DD-9997-B12A6480FB84}"/>
                  </a:ext>
                </a:extLst>
              </p:cNvPr>
              <p:cNvSpPr txBox="1"/>
              <p:nvPr/>
            </p:nvSpPr>
            <p:spPr>
              <a:xfrm>
                <a:off x="8461273" y="5078908"/>
                <a:ext cx="1933455" cy="6008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5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𝑜𝑝𝑒𝑛</m:t>
                        </m:r>
                      </m:sub>
                    </m:sSub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" name="TextBox 18">
                <a:extLst>
                  <a:ext uri="{FF2B5EF4-FFF2-40B4-BE49-F238E27FC236}">
                    <a16:creationId xmlns:a16="http://schemas.microsoft.com/office/drawing/2014/main" id="{0623F154-1298-48DD-9997-B12A6480F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1273" y="5078908"/>
                <a:ext cx="1933455" cy="600870"/>
              </a:xfrm>
              <a:prstGeom prst="rect">
                <a:avLst/>
              </a:prstGeom>
              <a:blipFill>
                <a:blip r:embed="rId10"/>
                <a:stretch>
                  <a:fillRect l="-2524" b="-20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17">
            <a:extLst>
              <a:ext uri="{FF2B5EF4-FFF2-40B4-BE49-F238E27FC236}">
                <a16:creationId xmlns:a16="http://schemas.microsoft.com/office/drawing/2014/main" id="{6345489F-E01B-4731-B9B6-32B8242816F9}"/>
              </a:ext>
            </a:extLst>
          </p:cNvPr>
          <p:cNvCxnSpPr>
            <a:cxnSpLocks/>
          </p:cNvCxnSpPr>
          <p:nvPr/>
        </p:nvCxnSpPr>
        <p:spPr>
          <a:xfrm flipV="1">
            <a:off x="10137406" y="5262199"/>
            <a:ext cx="540255" cy="15963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35">
            <a:extLst>
              <a:ext uri="{FF2B5EF4-FFF2-40B4-BE49-F238E27FC236}">
                <a16:creationId xmlns:a16="http://schemas.microsoft.com/office/drawing/2014/main" id="{EF784267-4207-43CF-BFF4-14C0581F3F6C}"/>
              </a:ext>
            </a:extLst>
          </p:cNvPr>
          <p:cNvSpPr/>
          <p:nvPr/>
        </p:nvSpPr>
        <p:spPr>
          <a:xfrm>
            <a:off x="10087530" y="450682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Arc 56">
            <a:extLst>
              <a:ext uri="{FF2B5EF4-FFF2-40B4-BE49-F238E27FC236}">
                <a16:creationId xmlns:a16="http://schemas.microsoft.com/office/drawing/2014/main" id="{05581ADC-AC54-4B64-8EBC-714E8F86048D}"/>
              </a:ext>
            </a:extLst>
          </p:cNvPr>
          <p:cNvSpPr/>
          <p:nvPr/>
        </p:nvSpPr>
        <p:spPr>
          <a:xfrm rot="11117280">
            <a:off x="3331039" y="-103832"/>
            <a:ext cx="8128702" cy="6670867"/>
          </a:xfrm>
          <a:prstGeom prst="arc">
            <a:avLst>
              <a:gd name="adj1" fmla="val 18660717"/>
              <a:gd name="adj2" fmla="val 20941416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lipse 35">
            <a:extLst>
              <a:ext uri="{FF2B5EF4-FFF2-40B4-BE49-F238E27FC236}">
                <a16:creationId xmlns:a16="http://schemas.microsoft.com/office/drawing/2014/main" id="{67C01003-D13C-44D6-8E15-B4B93C966060}"/>
              </a:ext>
            </a:extLst>
          </p:cNvPr>
          <p:cNvSpPr/>
          <p:nvPr/>
        </p:nvSpPr>
        <p:spPr>
          <a:xfrm>
            <a:off x="4046040" y="502524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TextBox 21">
            <a:extLst>
              <a:ext uri="{FF2B5EF4-FFF2-40B4-BE49-F238E27FC236}">
                <a16:creationId xmlns:a16="http://schemas.microsoft.com/office/drawing/2014/main" id="{B78587E1-8D76-4999-9415-02787E84223F}"/>
              </a:ext>
            </a:extLst>
          </p:cNvPr>
          <p:cNvSpPr txBox="1"/>
          <p:nvPr/>
        </p:nvSpPr>
        <p:spPr>
          <a:xfrm>
            <a:off x="4102904" y="4853940"/>
            <a:ext cx="27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4" name="Arc 56">
            <a:extLst>
              <a:ext uri="{FF2B5EF4-FFF2-40B4-BE49-F238E27FC236}">
                <a16:creationId xmlns:a16="http://schemas.microsoft.com/office/drawing/2014/main" id="{3AF7BB76-CFB7-4E87-AC81-724AFECB70D6}"/>
              </a:ext>
            </a:extLst>
          </p:cNvPr>
          <p:cNvSpPr/>
          <p:nvPr/>
        </p:nvSpPr>
        <p:spPr>
          <a:xfrm rot="11117280">
            <a:off x="6464382" y="-2835712"/>
            <a:ext cx="8128702" cy="6670867"/>
          </a:xfrm>
          <a:prstGeom prst="arc">
            <a:avLst>
              <a:gd name="adj1" fmla="val 16539492"/>
              <a:gd name="adj2" fmla="val 19466139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6">
            <a:extLst>
              <a:ext uri="{FF2B5EF4-FFF2-40B4-BE49-F238E27FC236}">
                <a16:creationId xmlns:a16="http://schemas.microsoft.com/office/drawing/2014/main" id="{91E91189-ADA5-435B-A6C1-7F69C844E78E}"/>
              </a:ext>
            </a:extLst>
          </p:cNvPr>
          <p:cNvSpPr/>
          <p:nvPr/>
        </p:nvSpPr>
        <p:spPr>
          <a:xfrm rot="11117280">
            <a:off x="7073982" y="-3391972"/>
            <a:ext cx="8128702" cy="6670867"/>
          </a:xfrm>
          <a:prstGeom prst="arc">
            <a:avLst>
              <a:gd name="adj1" fmla="val 17923314"/>
              <a:gd name="adj2" fmla="val 20422751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Elipse 35">
            <a:extLst>
              <a:ext uri="{FF2B5EF4-FFF2-40B4-BE49-F238E27FC236}">
                <a16:creationId xmlns:a16="http://schemas.microsoft.com/office/drawing/2014/main" id="{1E51B2CF-25B8-4047-B15E-B25CCD979A34}"/>
              </a:ext>
            </a:extLst>
          </p:cNvPr>
          <p:cNvSpPr/>
          <p:nvPr/>
        </p:nvSpPr>
        <p:spPr>
          <a:xfrm>
            <a:off x="7826484" y="180199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TextBox 21">
            <a:extLst>
              <a:ext uri="{FF2B5EF4-FFF2-40B4-BE49-F238E27FC236}">
                <a16:creationId xmlns:a16="http://schemas.microsoft.com/office/drawing/2014/main" id="{92A1B7A8-5EF5-452B-80CB-FCA3EB9B96F7}"/>
              </a:ext>
            </a:extLst>
          </p:cNvPr>
          <p:cNvSpPr txBox="1"/>
          <p:nvPr/>
        </p:nvSpPr>
        <p:spPr>
          <a:xfrm>
            <a:off x="7875213" y="1539382"/>
            <a:ext cx="57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C*</a:t>
            </a:r>
          </a:p>
        </p:txBody>
      </p:sp>
      <p:cxnSp>
        <p:nvCxnSpPr>
          <p:cNvPr id="64" name="Straight Connector 32">
            <a:extLst>
              <a:ext uri="{FF2B5EF4-FFF2-40B4-BE49-F238E27FC236}">
                <a16:creationId xmlns:a16="http://schemas.microsoft.com/office/drawing/2014/main" id="{A34AE2D5-B1FD-47C5-851B-3BC226948035}"/>
              </a:ext>
            </a:extLst>
          </p:cNvPr>
          <p:cNvCxnSpPr>
            <a:cxnSpLocks/>
          </p:cNvCxnSpPr>
          <p:nvPr/>
        </p:nvCxnSpPr>
        <p:spPr>
          <a:xfrm>
            <a:off x="4072199" y="5025243"/>
            <a:ext cx="0" cy="8553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32">
            <a:extLst>
              <a:ext uri="{FF2B5EF4-FFF2-40B4-BE49-F238E27FC236}">
                <a16:creationId xmlns:a16="http://schemas.microsoft.com/office/drawing/2014/main" id="{A8BA5560-7219-4FA7-9D86-E12DDC0CBE55}"/>
              </a:ext>
            </a:extLst>
          </p:cNvPr>
          <p:cNvCxnSpPr>
            <a:cxnSpLocks/>
          </p:cNvCxnSpPr>
          <p:nvPr/>
        </p:nvCxnSpPr>
        <p:spPr>
          <a:xfrm>
            <a:off x="2403995" y="3130320"/>
            <a:ext cx="0" cy="27501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5">
            <a:extLst>
              <a:ext uri="{FF2B5EF4-FFF2-40B4-BE49-F238E27FC236}">
                <a16:creationId xmlns:a16="http://schemas.microsoft.com/office/drawing/2014/main" id="{9B10D26D-5D38-4DD1-87EB-A6F20EB2A1F3}"/>
              </a:ext>
            </a:extLst>
          </p:cNvPr>
          <p:cNvCxnSpPr>
            <a:cxnSpLocks/>
          </p:cNvCxnSpPr>
          <p:nvPr/>
        </p:nvCxnSpPr>
        <p:spPr>
          <a:xfrm flipH="1">
            <a:off x="543821" y="5042364"/>
            <a:ext cx="348484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65">
            <a:extLst>
              <a:ext uri="{FF2B5EF4-FFF2-40B4-BE49-F238E27FC236}">
                <a16:creationId xmlns:a16="http://schemas.microsoft.com/office/drawing/2014/main" id="{FBF0E758-8F67-4A7E-881C-3B9A303A6F8C}"/>
              </a:ext>
            </a:extLst>
          </p:cNvPr>
          <p:cNvCxnSpPr>
            <a:cxnSpLocks/>
          </p:cNvCxnSpPr>
          <p:nvPr/>
        </p:nvCxnSpPr>
        <p:spPr>
          <a:xfrm flipH="1">
            <a:off x="6582058" y="4556699"/>
            <a:ext cx="348484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65">
            <a:extLst>
              <a:ext uri="{FF2B5EF4-FFF2-40B4-BE49-F238E27FC236}">
                <a16:creationId xmlns:a16="http://schemas.microsoft.com/office/drawing/2014/main" id="{10651743-51A2-4F86-AFFF-3021B28EC1E6}"/>
              </a:ext>
            </a:extLst>
          </p:cNvPr>
          <p:cNvCxnSpPr>
            <a:cxnSpLocks/>
          </p:cNvCxnSpPr>
          <p:nvPr/>
        </p:nvCxnSpPr>
        <p:spPr>
          <a:xfrm flipH="1">
            <a:off x="6614716" y="1835215"/>
            <a:ext cx="11820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32">
            <a:extLst>
              <a:ext uri="{FF2B5EF4-FFF2-40B4-BE49-F238E27FC236}">
                <a16:creationId xmlns:a16="http://schemas.microsoft.com/office/drawing/2014/main" id="{08847A28-D1BE-46CC-80F9-F07F47A8EB0E}"/>
              </a:ext>
            </a:extLst>
          </p:cNvPr>
          <p:cNvCxnSpPr>
            <a:cxnSpLocks/>
          </p:cNvCxnSpPr>
          <p:nvPr/>
        </p:nvCxnSpPr>
        <p:spPr>
          <a:xfrm>
            <a:off x="7844331" y="1897507"/>
            <a:ext cx="0" cy="397428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32">
            <a:extLst>
              <a:ext uri="{FF2B5EF4-FFF2-40B4-BE49-F238E27FC236}">
                <a16:creationId xmlns:a16="http://schemas.microsoft.com/office/drawing/2014/main" id="{1F0DC318-197E-44C4-96ED-467FC7076BC7}"/>
              </a:ext>
            </a:extLst>
          </p:cNvPr>
          <p:cNvCxnSpPr>
            <a:cxnSpLocks/>
          </p:cNvCxnSpPr>
          <p:nvPr/>
        </p:nvCxnSpPr>
        <p:spPr>
          <a:xfrm>
            <a:off x="10109206" y="4566451"/>
            <a:ext cx="0" cy="13053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30">
                <a:extLst>
                  <a:ext uri="{FF2B5EF4-FFF2-40B4-BE49-F238E27FC236}">
                    <a16:creationId xmlns:a16="http://schemas.microsoft.com/office/drawing/2014/main" id="{71195712-FD1E-4B51-B262-3D8CC7D0E42E}"/>
                  </a:ext>
                </a:extLst>
              </p:cNvPr>
              <p:cNvSpPr txBox="1"/>
              <p:nvPr/>
            </p:nvSpPr>
            <p:spPr>
              <a:xfrm>
                <a:off x="7379026" y="5892519"/>
                <a:ext cx="1175657" cy="39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80" name="TextBox 30">
                <a:extLst>
                  <a:ext uri="{FF2B5EF4-FFF2-40B4-BE49-F238E27FC236}">
                    <a16:creationId xmlns:a16="http://schemas.microsoft.com/office/drawing/2014/main" id="{71195712-FD1E-4B51-B262-3D8CC7D0E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026" y="5892519"/>
                <a:ext cx="1175657" cy="394852"/>
              </a:xfrm>
              <a:prstGeom prst="rect">
                <a:avLst/>
              </a:prstGeom>
              <a:blipFill>
                <a:blip r:embed="rId11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30">
                <a:extLst>
                  <a:ext uri="{FF2B5EF4-FFF2-40B4-BE49-F238E27FC236}">
                    <a16:creationId xmlns:a16="http://schemas.microsoft.com/office/drawing/2014/main" id="{9BC25B83-FA26-47BB-AF03-BFA629DF21BE}"/>
                  </a:ext>
                </a:extLst>
              </p:cNvPr>
              <p:cNvSpPr txBox="1"/>
              <p:nvPr/>
            </p:nvSpPr>
            <p:spPr>
              <a:xfrm>
                <a:off x="5616312" y="1648477"/>
                <a:ext cx="1175657" cy="395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81" name="TextBox 30">
                <a:extLst>
                  <a:ext uri="{FF2B5EF4-FFF2-40B4-BE49-F238E27FC236}">
                    <a16:creationId xmlns:a16="http://schemas.microsoft.com/office/drawing/2014/main" id="{9BC25B83-FA26-47BB-AF03-BFA629DF2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312" y="1648477"/>
                <a:ext cx="1175657" cy="395108"/>
              </a:xfrm>
              <a:prstGeom prst="rect">
                <a:avLst/>
              </a:prstGeom>
              <a:blipFill>
                <a:blip r:embed="rId1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30">
                <a:extLst>
                  <a:ext uri="{FF2B5EF4-FFF2-40B4-BE49-F238E27FC236}">
                    <a16:creationId xmlns:a16="http://schemas.microsoft.com/office/drawing/2014/main" id="{19942D47-E393-4567-93D5-193A709BF735}"/>
                  </a:ext>
                </a:extLst>
              </p:cNvPr>
              <p:cNvSpPr txBox="1"/>
              <p:nvPr/>
            </p:nvSpPr>
            <p:spPr>
              <a:xfrm>
                <a:off x="9617109" y="5892519"/>
                <a:ext cx="1175657" cy="39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82" name="TextBox 30">
                <a:extLst>
                  <a:ext uri="{FF2B5EF4-FFF2-40B4-BE49-F238E27FC236}">
                    <a16:creationId xmlns:a16="http://schemas.microsoft.com/office/drawing/2014/main" id="{19942D47-E393-4567-93D5-193A709BF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7109" y="5892519"/>
                <a:ext cx="1175657" cy="394852"/>
              </a:xfrm>
              <a:prstGeom prst="rect">
                <a:avLst/>
              </a:prstGeom>
              <a:blipFill>
                <a:blip r:embed="rId13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30">
                <a:extLst>
                  <a:ext uri="{FF2B5EF4-FFF2-40B4-BE49-F238E27FC236}">
                    <a16:creationId xmlns:a16="http://schemas.microsoft.com/office/drawing/2014/main" id="{C1D9A228-39DB-479C-96F9-0FB268863FE0}"/>
                  </a:ext>
                </a:extLst>
              </p:cNvPr>
              <p:cNvSpPr txBox="1"/>
              <p:nvPr/>
            </p:nvSpPr>
            <p:spPr>
              <a:xfrm>
                <a:off x="5609001" y="4367573"/>
                <a:ext cx="1175657" cy="39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83" name="TextBox 30">
                <a:extLst>
                  <a:ext uri="{FF2B5EF4-FFF2-40B4-BE49-F238E27FC236}">
                    <a16:creationId xmlns:a16="http://schemas.microsoft.com/office/drawing/2014/main" id="{C1D9A228-39DB-479C-96F9-0FB268863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9001" y="4367573"/>
                <a:ext cx="1175657" cy="394852"/>
              </a:xfrm>
              <a:prstGeom prst="rect">
                <a:avLst/>
              </a:prstGeom>
              <a:blipFill>
                <a:blip r:embed="rId1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30">
                <a:extLst>
                  <a:ext uri="{FF2B5EF4-FFF2-40B4-BE49-F238E27FC236}">
                    <a16:creationId xmlns:a16="http://schemas.microsoft.com/office/drawing/2014/main" id="{61FC60E9-49DA-40A6-83E9-2419E8A927AF}"/>
                  </a:ext>
                </a:extLst>
              </p:cNvPr>
              <p:cNvSpPr txBox="1"/>
              <p:nvPr/>
            </p:nvSpPr>
            <p:spPr>
              <a:xfrm>
                <a:off x="1879254" y="5881516"/>
                <a:ext cx="1175657" cy="428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/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84" name="TextBox 30">
                <a:extLst>
                  <a:ext uri="{FF2B5EF4-FFF2-40B4-BE49-F238E27FC236}">
                    <a16:creationId xmlns:a16="http://schemas.microsoft.com/office/drawing/2014/main" id="{61FC60E9-49DA-40A6-83E9-2419E8A92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254" y="5881516"/>
                <a:ext cx="1175657" cy="428900"/>
              </a:xfrm>
              <a:prstGeom prst="rect">
                <a:avLst/>
              </a:prstGeom>
              <a:blipFill>
                <a:blip r:embed="rId15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30">
                <a:extLst>
                  <a:ext uri="{FF2B5EF4-FFF2-40B4-BE49-F238E27FC236}">
                    <a16:creationId xmlns:a16="http://schemas.microsoft.com/office/drawing/2014/main" id="{369EAF00-047B-4298-A86E-BE16FDA844FE}"/>
                  </a:ext>
                </a:extLst>
              </p:cNvPr>
              <p:cNvSpPr txBox="1"/>
              <p:nvPr/>
            </p:nvSpPr>
            <p:spPr>
              <a:xfrm>
                <a:off x="3610133" y="5881516"/>
                <a:ext cx="1175657" cy="428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/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85" name="TextBox 30">
                <a:extLst>
                  <a:ext uri="{FF2B5EF4-FFF2-40B4-BE49-F238E27FC236}">
                    <a16:creationId xmlns:a16="http://schemas.microsoft.com/office/drawing/2014/main" id="{369EAF00-047B-4298-A86E-BE16FDA84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133" y="5881516"/>
                <a:ext cx="1175657" cy="428900"/>
              </a:xfrm>
              <a:prstGeom prst="rect">
                <a:avLst/>
              </a:prstGeom>
              <a:blipFill>
                <a:blip r:embed="rId16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30">
                <a:extLst>
                  <a:ext uri="{FF2B5EF4-FFF2-40B4-BE49-F238E27FC236}">
                    <a16:creationId xmlns:a16="http://schemas.microsoft.com/office/drawing/2014/main" id="{DBCC80D2-FA32-4339-825C-7A80CEC2B854}"/>
                  </a:ext>
                </a:extLst>
              </p:cNvPr>
              <p:cNvSpPr txBox="1"/>
              <p:nvPr/>
            </p:nvSpPr>
            <p:spPr>
              <a:xfrm>
                <a:off x="311093" y="2701420"/>
                <a:ext cx="1175657" cy="428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/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86" name="TextBox 30">
                <a:extLst>
                  <a:ext uri="{FF2B5EF4-FFF2-40B4-BE49-F238E27FC236}">
                    <a16:creationId xmlns:a16="http://schemas.microsoft.com/office/drawing/2014/main" id="{DBCC80D2-FA32-4339-825C-7A80CEC2B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93" y="2701420"/>
                <a:ext cx="1175657" cy="428900"/>
              </a:xfrm>
              <a:prstGeom prst="rect">
                <a:avLst/>
              </a:prstGeom>
              <a:blipFill>
                <a:blip r:embed="rId17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30">
                <a:extLst>
                  <a:ext uri="{FF2B5EF4-FFF2-40B4-BE49-F238E27FC236}">
                    <a16:creationId xmlns:a16="http://schemas.microsoft.com/office/drawing/2014/main" id="{81C1FD67-9F03-49BE-AF48-A078B14530FA}"/>
                  </a:ext>
                </a:extLst>
              </p:cNvPr>
              <p:cNvSpPr txBox="1"/>
              <p:nvPr/>
            </p:nvSpPr>
            <p:spPr>
              <a:xfrm>
                <a:off x="367220" y="4619122"/>
                <a:ext cx="1175657" cy="428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/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87" name="TextBox 30">
                <a:extLst>
                  <a:ext uri="{FF2B5EF4-FFF2-40B4-BE49-F238E27FC236}">
                    <a16:creationId xmlns:a16="http://schemas.microsoft.com/office/drawing/2014/main" id="{81C1FD67-9F03-49BE-AF48-A078B1453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20" y="4619122"/>
                <a:ext cx="1175657" cy="428900"/>
              </a:xfrm>
              <a:prstGeom prst="rect">
                <a:avLst/>
              </a:prstGeom>
              <a:blipFill>
                <a:blip r:embed="rId1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Left Brace 43">
            <a:extLst>
              <a:ext uri="{FF2B5EF4-FFF2-40B4-BE49-F238E27FC236}">
                <a16:creationId xmlns:a16="http://schemas.microsoft.com/office/drawing/2014/main" id="{1DE79CF2-F37C-46B9-AFF9-C71D1FF5F245}"/>
              </a:ext>
            </a:extLst>
          </p:cNvPr>
          <p:cNvSpPr/>
          <p:nvPr/>
        </p:nvSpPr>
        <p:spPr>
          <a:xfrm rot="5400000" flipH="1">
            <a:off x="3132834" y="5496800"/>
            <a:ext cx="259323" cy="185607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44">
            <a:extLst>
              <a:ext uri="{FF2B5EF4-FFF2-40B4-BE49-F238E27FC236}">
                <a16:creationId xmlns:a16="http://schemas.microsoft.com/office/drawing/2014/main" id="{A83A4906-9203-4883-9FC7-F36E46836D52}"/>
              </a:ext>
            </a:extLst>
          </p:cNvPr>
          <p:cNvSpPr txBox="1"/>
          <p:nvPr/>
        </p:nvSpPr>
        <p:spPr>
          <a:xfrm>
            <a:off x="2680028" y="6459919"/>
            <a:ext cx="1253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Imports</a:t>
            </a:r>
            <a:endParaRPr lang="en-US" sz="2000" dirty="0"/>
          </a:p>
        </p:txBody>
      </p:sp>
      <p:sp>
        <p:nvSpPr>
          <p:cNvPr id="90" name="Left Brace 43">
            <a:extLst>
              <a:ext uri="{FF2B5EF4-FFF2-40B4-BE49-F238E27FC236}">
                <a16:creationId xmlns:a16="http://schemas.microsoft.com/office/drawing/2014/main" id="{0EDACE12-1BA1-4E8F-AAFB-FC51514F97EA}"/>
              </a:ext>
            </a:extLst>
          </p:cNvPr>
          <p:cNvSpPr/>
          <p:nvPr/>
        </p:nvSpPr>
        <p:spPr>
          <a:xfrm rot="5400000" flipH="1">
            <a:off x="8812063" y="5244291"/>
            <a:ext cx="295297" cy="23553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44">
            <a:extLst>
              <a:ext uri="{FF2B5EF4-FFF2-40B4-BE49-F238E27FC236}">
                <a16:creationId xmlns:a16="http://schemas.microsoft.com/office/drawing/2014/main" id="{0F4353BC-80B3-4149-81FA-004E29121CBA}"/>
              </a:ext>
            </a:extLst>
          </p:cNvPr>
          <p:cNvSpPr txBox="1"/>
          <p:nvPr/>
        </p:nvSpPr>
        <p:spPr>
          <a:xfrm>
            <a:off x="8325709" y="6459814"/>
            <a:ext cx="1253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err="1"/>
              <a:t>Exports</a:t>
            </a:r>
            <a:endParaRPr lang="en-US" sz="2000" dirty="0"/>
          </a:p>
        </p:txBody>
      </p:sp>
      <p:sp>
        <p:nvSpPr>
          <p:cNvPr id="92" name="Left Brace 46">
            <a:extLst>
              <a:ext uri="{FF2B5EF4-FFF2-40B4-BE49-F238E27FC236}">
                <a16:creationId xmlns:a16="http://schemas.microsoft.com/office/drawing/2014/main" id="{3E4DE98E-2088-4AEA-906F-0B52F8310D60}"/>
              </a:ext>
            </a:extLst>
          </p:cNvPr>
          <p:cNvSpPr/>
          <p:nvPr/>
        </p:nvSpPr>
        <p:spPr>
          <a:xfrm rot="10800000" flipH="1">
            <a:off x="308356" y="3110673"/>
            <a:ext cx="193692" cy="19145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44">
            <a:extLst>
              <a:ext uri="{FF2B5EF4-FFF2-40B4-BE49-F238E27FC236}">
                <a16:creationId xmlns:a16="http://schemas.microsoft.com/office/drawing/2014/main" id="{402334F0-926F-40AF-A489-25D629014F39}"/>
              </a:ext>
            </a:extLst>
          </p:cNvPr>
          <p:cNvSpPr txBox="1"/>
          <p:nvPr/>
        </p:nvSpPr>
        <p:spPr>
          <a:xfrm>
            <a:off x="-54630" y="3608415"/>
            <a:ext cx="492443" cy="10093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2000" dirty="0" err="1"/>
              <a:t>Exports</a:t>
            </a:r>
            <a:endParaRPr lang="en-US" sz="2000" dirty="0"/>
          </a:p>
        </p:txBody>
      </p:sp>
      <p:sp>
        <p:nvSpPr>
          <p:cNvPr id="95" name="Left Brace 46">
            <a:extLst>
              <a:ext uri="{FF2B5EF4-FFF2-40B4-BE49-F238E27FC236}">
                <a16:creationId xmlns:a16="http://schemas.microsoft.com/office/drawing/2014/main" id="{BB9BEBAF-98AF-4CB4-B00A-6E8B3CAECCA8}"/>
              </a:ext>
            </a:extLst>
          </p:cNvPr>
          <p:cNvSpPr/>
          <p:nvPr/>
        </p:nvSpPr>
        <p:spPr>
          <a:xfrm rot="10800000" flipH="1">
            <a:off x="6175756" y="2034536"/>
            <a:ext cx="132125" cy="25221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44">
            <a:extLst>
              <a:ext uri="{FF2B5EF4-FFF2-40B4-BE49-F238E27FC236}">
                <a16:creationId xmlns:a16="http://schemas.microsoft.com/office/drawing/2014/main" id="{0583B3E8-A54D-43C9-97B9-D256346E2376}"/>
              </a:ext>
            </a:extLst>
          </p:cNvPr>
          <p:cNvSpPr txBox="1"/>
          <p:nvPr/>
        </p:nvSpPr>
        <p:spPr>
          <a:xfrm>
            <a:off x="5706090" y="2788921"/>
            <a:ext cx="492443" cy="10363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2000" dirty="0" err="1"/>
              <a:t>Imports</a:t>
            </a:r>
            <a:endParaRPr lang="en-US" sz="2000" dirty="0"/>
          </a:p>
        </p:txBody>
      </p:sp>
      <p:sp>
        <p:nvSpPr>
          <p:cNvPr id="97" name="TextBox 14">
            <a:extLst>
              <a:ext uri="{FF2B5EF4-FFF2-40B4-BE49-F238E27FC236}">
                <a16:creationId xmlns:a16="http://schemas.microsoft.com/office/drawing/2014/main" id="{F9D7717A-7F90-4EF2-BD42-A17EFF884731}"/>
              </a:ext>
            </a:extLst>
          </p:cNvPr>
          <p:cNvSpPr txBox="1"/>
          <p:nvPr/>
        </p:nvSpPr>
        <p:spPr>
          <a:xfrm>
            <a:off x="7994401" y="63174"/>
            <a:ext cx="421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A, A* – autarchy (production = consumption)</a:t>
            </a:r>
          </a:p>
          <a:p>
            <a:r>
              <a:rPr lang="en-US" dirty="0"/>
              <a:t>B, B* – open-economy production</a:t>
            </a:r>
          </a:p>
          <a:p>
            <a:r>
              <a:rPr lang="en-US" dirty="0"/>
              <a:t>C, C* – open-economy consumption</a:t>
            </a:r>
          </a:p>
        </p:txBody>
      </p:sp>
    </p:spTree>
    <p:extLst>
      <p:ext uri="{BB962C8B-B14F-4D97-AF65-F5344CB8AC3E}">
        <p14:creationId xmlns:p14="http://schemas.microsoft.com/office/powerpoint/2010/main" val="374950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31" grpId="0"/>
      <p:bldP spid="49" grpId="0" animBg="1"/>
      <p:bldP spid="22" grpId="0"/>
      <p:bldP spid="2" grpId="0"/>
      <p:bldP spid="51" grpId="0"/>
      <p:bldP spid="37" grpId="0" animBg="1"/>
      <p:bldP spid="45" grpId="0"/>
      <p:bldP spid="44" grpId="0"/>
      <p:bldP spid="46" grpId="0" animBg="1"/>
      <p:bldP spid="10" grpId="0"/>
      <p:bldP spid="47" grpId="0"/>
      <p:bldP spid="3" grpId="0"/>
      <p:bldP spid="19" grpId="0"/>
      <p:bldP spid="21" grpId="0" animBg="1"/>
      <p:bldP spid="27" grpId="0" animBg="1"/>
      <p:bldP spid="28" grpId="0"/>
      <p:bldP spid="30" grpId="0" animBg="1"/>
      <p:bldP spid="32" grpId="0"/>
      <p:bldP spid="36" grpId="0"/>
      <p:bldP spid="39" grpId="0"/>
      <p:bldP spid="43" grpId="0" animBg="1"/>
      <p:bldP spid="50" grpId="0" animBg="1"/>
      <p:bldP spid="52" grpId="0" animBg="1"/>
      <p:bldP spid="53" grpId="0"/>
      <p:bldP spid="54" grpId="0" animBg="1"/>
      <p:bldP spid="55" grpId="0" animBg="1"/>
      <p:bldP spid="60" grpId="0" animBg="1"/>
      <p:bldP spid="61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  <p:bldP spid="89" grpId="0"/>
      <p:bldP spid="90" grpId="0" animBg="1"/>
      <p:bldP spid="91" grpId="0"/>
      <p:bldP spid="92" grpId="0" animBg="1"/>
      <p:bldP spid="93" grpId="0"/>
      <p:bldP spid="95" grpId="0" animBg="1"/>
      <p:bldP spid="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Trade</a:t>
            </a:r>
            <a:br>
              <a:rPr lang="pt-BR" dirty="0"/>
            </a:br>
            <a:r>
              <a:rPr lang="pt-BR" sz="3000" cap="none" dirty="0"/>
              <a:t>Two Countries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pt-BR" sz="2400" dirty="0"/>
                  <a:t>Following more closely Krugman, Obstfeld &amp; Melitz, chapter 5</a:t>
                </a:r>
              </a:p>
              <a:p>
                <a:pPr lvl="1"/>
                <a:r>
                  <a:rPr lang="pt-BR" sz="2400" dirty="0"/>
                  <a:t>Remember that we have two countries:</a:t>
                </a:r>
                <a:endParaRPr lang="en-US" sz="2400" dirty="0"/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Home: capital abundant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Foreign: labor abundant</a:t>
                </a:r>
                <a:endParaRPr lang="pt-BR" sz="90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128016" lvl="1" indent="0">
                  <a:buSzPct val="55000"/>
                  <a:buNone/>
                </a:pPr>
                <a:r>
                  <a:rPr lang="en-US" sz="2400" dirty="0"/>
                  <a:t> </a:t>
                </a:r>
              </a:p>
              <a:p>
                <a:pPr lvl="1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400" dirty="0"/>
                  <a:t> Home FPP: biased towards capital</a:t>
                </a:r>
              </a:p>
              <a:p>
                <a:pPr lvl="1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400" dirty="0"/>
                  <a:t> Foreign FPP: biased towards labor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2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 err="1"/>
              <a:t>Gains</a:t>
            </a:r>
            <a:r>
              <a:rPr lang="pt-BR" sz="3000" cap="none" dirty="0"/>
              <a:t> </a:t>
            </a:r>
            <a:r>
              <a:rPr lang="pt-BR" sz="3000" cap="none" dirty="0" err="1"/>
              <a:t>from</a:t>
            </a:r>
            <a:r>
              <a:rPr lang="pt-BR" sz="3000" cap="none" dirty="0"/>
              <a:t> trade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 lnSpcReduction="10000"/>
          </a:bodyPr>
          <a:lstStyle/>
          <a:p>
            <a:pPr lvl="1">
              <a:spcAft>
                <a:spcPts val="1200"/>
              </a:spcAft>
            </a:pPr>
            <a:r>
              <a:rPr lang="en-US" sz="2400" dirty="0"/>
              <a:t>Trade raises welfare for both countries: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This is the net result, which adds losses and gains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In other words, gains outweigh losses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But there are winners and losers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Remember the </a:t>
            </a:r>
            <a:r>
              <a:rPr lang="en-US" sz="2400" dirty="0" err="1"/>
              <a:t>Stolper</a:t>
            </a:r>
            <a:r>
              <a:rPr lang="en-US" sz="2400" dirty="0"/>
              <a:t>-Samuelson theorem: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An increase in the relative price of good 1 leads to an increase in wages and a decrease in the rental rate of capital (in real terms)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Relationship illustrated in the next slide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Trade affects this relative price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It decreases for the Home country and increases for the Foreign country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33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rc 27">
            <a:extLst>
              <a:ext uri="{FF2B5EF4-FFF2-40B4-BE49-F238E27FC236}">
                <a16:creationId xmlns:a16="http://schemas.microsoft.com/office/drawing/2014/main" id="{E65FBEAE-C813-45E2-B0FE-1AC5554C8B97}"/>
              </a:ext>
            </a:extLst>
          </p:cNvPr>
          <p:cNvSpPr/>
          <p:nvPr/>
        </p:nvSpPr>
        <p:spPr>
          <a:xfrm rot="11144310">
            <a:off x="6972889" y="-614792"/>
            <a:ext cx="9810108" cy="5985041"/>
          </a:xfrm>
          <a:prstGeom prst="arc">
            <a:avLst>
              <a:gd name="adj1" fmla="val 17396661"/>
              <a:gd name="adj2" fmla="val 21135175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8">
            <a:extLst>
              <a:ext uri="{FF2B5EF4-FFF2-40B4-BE49-F238E27FC236}">
                <a16:creationId xmlns:a16="http://schemas.microsoft.com/office/drawing/2014/main" id="{7951FB09-D236-4B0B-9BA3-AF4BBDD437BC}"/>
              </a:ext>
            </a:extLst>
          </p:cNvPr>
          <p:cNvCxnSpPr>
            <a:cxnSpLocks/>
            <a:stCxn id="63" idx="1"/>
          </p:cNvCxnSpPr>
          <p:nvPr/>
        </p:nvCxnSpPr>
        <p:spPr>
          <a:xfrm>
            <a:off x="9433593" y="4801226"/>
            <a:ext cx="13434" cy="77208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5">
            <a:extLst>
              <a:ext uri="{FF2B5EF4-FFF2-40B4-BE49-F238E27FC236}">
                <a16:creationId xmlns:a16="http://schemas.microsoft.com/office/drawing/2014/main" id="{697C43B4-12A3-47B0-A383-896A358DE720}"/>
              </a:ext>
            </a:extLst>
          </p:cNvPr>
          <p:cNvCxnSpPr>
            <a:cxnSpLocks/>
          </p:cNvCxnSpPr>
          <p:nvPr/>
        </p:nvCxnSpPr>
        <p:spPr>
          <a:xfrm>
            <a:off x="1302801" y="4826450"/>
            <a:ext cx="9648537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5">
            <a:extLst>
              <a:ext uri="{FF2B5EF4-FFF2-40B4-BE49-F238E27FC236}">
                <a16:creationId xmlns:a16="http://schemas.microsoft.com/office/drawing/2014/main" id="{F680E24E-358E-4E07-8AF3-6DC1C72AA735}"/>
              </a:ext>
            </a:extLst>
          </p:cNvPr>
          <p:cNvCxnSpPr>
            <a:cxnSpLocks/>
          </p:cNvCxnSpPr>
          <p:nvPr/>
        </p:nvCxnSpPr>
        <p:spPr>
          <a:xfrm>
            <a:off x="1287561" y="3226250"/>
            <a:ext cx="9648537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931954" y="285402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8</a:t>
            </a:r>
          </a:p>
          <a:p>
            <a:pPr algn="ctr"/>
            <a:r>
              <a:rPr lang="en-US" dirty="0"/>
              <a:t>Effect on factor prices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A8B71B24-497D-487F-98B8-95160BF4F0CE}"/>
              </a:ext>
            </a:extLst>
          </p:cNvPr>
          <p:cNvSpPr/>
          <p:nvPr/>
        </p:nvSpPr>
        <p:spPr>
          <a:xfrm rot="5764227">
            <a:off x="-1894008" y="-1426068"/>
            <a:ext cx="7228077" cy="5756871"/>
          </a:xfrm>
          <a:prstGeom prst="arc">
            <a:avLst>
              <a:gd name="adj1" fmla="val 17396661"/>
              <a:gd name="adj2" fmla="val 21135175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238286" y="1332361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>
            <a:cxnSpLocks/>
          </p:cNvCxnSpPr>
          <p:nvPr/>
        </p:nvCxnSpPr>
        <p:spPr>
          <a:xfrm>
            <a:off x="926315" y="5549359"/>
            <a:ext cx="51495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535075" y="1298629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75" y="1298629"/>
                <a:ext cx="782479" cy="276999"/>
              </a:xfrm>
              <a:prstGeom prst="rect">
                <a:avLst/>
              </a:prstGeom>
              <a:blipFill>
                <a:blip r:embed="rId2"/>
                <a:stretch>
                  <a:fillRect t="-222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/>
              <p:nvPr/>
            </p:nvSpPr>
            <p:spPr>
              <a:xfrm>
                <a:off x="5694908" y="5610319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908" y="5610319"/>
                <a:ext cx="782479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1D9C1E-07CD-452F-8A11-AAD8E2F174C4}"/>
                  </a:ext>
                </a:extLst>
              </p:cNvPr>
              <p:cNvSpPr/>
              <p:nvPr/>
            </p:nvSpPr>
            <p:spPr>
              <a:xfrm>
                <a:off x="80047" y="3012513"/>
                <a:ext cx="12689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FF0000"/>
                              </a:solidFill>
                            </a:rPr>
                            <m:t>)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1D9C1E-07CD-452F-8A11-AAD8E2F17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7" y="3012513"/>
                <a:ext cx="1268937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ipse 35">
            <a:extLst>
              <a:ext uri="{FF2B5EF4-FFF2-40B4-BE49-F238E27FC236}">
                <a16:creationId xmlns:a16="http://schemas.microsoft.com/office/drawing/2014/main" id="{C86F2EB0-F2AA-42C8-BB63-90862E58C51F}"/>
              </a:ext>
            </a:extLst>
          </p:cNvPr>
          <p:cNvSpPr/>
          <p:nvPr/>
        </p:nvSpPr>
        <p:spPr>
          <a:xfrm>
            <a:off x="4123501" y="3193132"/>
            <a:ext cx="45719" cy="54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36FD342-C382-457F-B0CF-939FB500C112}"/>
                  </a:ext>
                </a:extLst>
              </p:cNvPr>
              <p:cNvSpPr/>
              <p:nvPr/>
            </p:nvSpPr>
            <p:spPr>
              <a:xfrm>
                <a:off x="26130" y="4599089"/>
                <a:ext cx="1346394" cy="375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FFC000"/>
                              </a:solidFill>
                            </a:rPr>
                            <m:t>)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36FD342-C382-457F-B0CF-939FB500C1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0" y="4599089"/>
                <a:ext cx="1346394" cy="375424"/>
              </a:xfrm>
              <a:prstGeom prst="rect">
                <a:avLst/>
              </a:prstGeom>
              <a:blipFill>
                <a:blip r:embed="rId5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F5A67D-47BE-49A4-863C-21F53236F457}"/>
              </a:ext>
            </a:extLst>
          </p:cNvPr>
          <p:cNvCxnSpPr>
            <a:cxnSpLocks/>
          </p:cNvCxnSpPr>
          <p:nvPr/>
        </p:nvCxnSpPr>
        <p:spPr>
          <a:xfrm>
            <a:off x="1257081" y="4049210"/>
            <a:ext cx="9648537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7C3863-891D-47DB-BE6A-BCC8CF3C1E4B}"/>
              </a:ext>
            </a:extLst>
          </p:cNvPr>
          <p:cNvCxnSpPr>
            <a:cxnSpLocks/>
          </p:cNvCxnSpPr>
          <p:nvPr/>
        </p:nvCxnSpPr>
        <p:spPr>
          <a:xfrm>
            <a:off x="2548129" y="4822276"/>
            <a:ext cx="0" cy="7152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5">
            <a:extLst>
              <a:ext uri="{FF2B5EF4-FFF2-40B4-BE49-F238E27FC236}">
                <a16:creationId xmlns:a16="http://schemas.microsoft.com/office/drawing/2014/main" id="{29C7C531-65D1-4F33-9829-5F9EC971E903}"/>
              </a:ext>
            </a:extLst>
          </p:cNvPr>
          <p:cNvSpPr/>
          <p:nvPr/>
        </p:nvSpPr>
        <p:spPr>
          <a:xfrm>
            <a:off x="3593279" y="4014696"/>
            <a:ext cx="45719" cy="54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9A0329F-0B14-4AC0-AB2A-929DBF1FD5D6}"/>
              </a:ext>
            </a:extLst>
          </p:cNvPr>
          <p:cNvCxnSpPr>
            <a:cxnSpLocks/>
          </p:cNvCxnSpPr>
          <p:nvPr/>
        </p:nvCxnSpPr>
        <p:spPr>
          <a:xfrm>
            <a:off x="4155885" y="3220473"/>
            <a:ext cx="0" cy="234324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5">
            <a:extLst>
              <a:ext uri="{FF2B5EF4-FFF2-40B4-BE49-F238E27FC236}">
                <a16:creationId xmlns:a16="http://schemas.microsoft.com/office/drawing/2014/main" id="{BF8A6773-AD73-4329-AD6B-379B92A7116A}"/>
              </a:ext>
            </a:extLst>
          </p:cNvPr>
          <p:cNvSpPr/>
          <p:nvPr/>
        </p:nvSpPr>
        <p:spPr>
          <a:xfrm>
            <a:off x="7337273" y="3193132"/>
            <a:ext cx="45719" cy="54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5">
            <a:extLst>
              <a:ext uri="{FF2B5EF4-FFF2-40B4-BE49-F238E27FC236}">
                <a16:creationId xmlns:a16="http://schemas.microsoft.com/office/drawing/2014/main" id="{FFA6271D-E360-43D8-ABE7-ED88AFC1051B}"/>
              </a:ext>
            </a:extLst>
          </p:cNvPr>
          <p:cNvSpPr/>
          <p:nvPr/>
        </p:nvSpPr>
        <p:spPr>
          <a:xfrm>
            <a:off x="2534957" y="4808246"/>
            <a:ext cx="45719" cy="54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0E8AA1-894C-4C56-B202-8F8531414EA1}"/>
              </a:ext>
            </a:extLst>
          </p:cNvPr>
          <p:cNvCxnSpPr>
            <a:cxnSpLocks/>
          </p:cNvCxnSpPr>
          <p:nvPr/>
        </p:nvCxnSpPr>
        <p:spPr>
          <a:xfrm>
            <a:off x="3616023" y="4087920"/>
            <a:ext cx="0" cy="14757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3">
            <a:extLst>
              <a:ext uri="{FF2B5EF4-FFF2-40B4-BE49-F238E27FC236}">
                <a16:creationId xmlns:a16="http://schemas.microsoft.com/office/drawing/2014/main" id="{B82B7808-BA38-4AD2-AC44-CB4915860670}"/>
              </a:ext>
            </a:extLst>
          </p:cNvPr>
          <p:cNvCxnSpPr/>
          <p:nvPr/>
        </p:nvCxnSpPr>
        <p:spPr>
          <a:xfrm flipV="1">
            <a:off x="6785646" y="1347601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">
            <a:extLst>
              <a:ext uri="{FF2B5EF4-FFF2-40B4-BE49-F238E27FC236}">
                <a16:creationId xmlns:a16="http://schemas.microsoft.com/office/drawing/2014/main" id="{2E49D5C6-E108-4156-A29C-2BE1A56FA97E}"/>
              </a:ext>
            </a:extLst>
          </p:cNvPr>
          <p:cNvCxnSpPr>
            <a:cxnSpLocks/>
          </p:cNvCxnSpPr>
          <p:nvPr/>
        </p:nvCxnSpPr>
        <p:spPr>
          <a:xfrm>
            <a:off x="6473675" y="5564599"/>
            <a:ext cx="51495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">
                <a:extLst>
                  <a:ext uri="{FF2B5EF4-FFF2-40B4-BE49-F238E27FC236}">
                    <a16:creationId xmlns:a16="http://schemas.microsoft.com/office/drawing/2014/main" id="{1208C13E-1DBF-4FCB-9AF1-B6317084B3FD}"/>
                  </a:ext>
                </a:extLst>
              </p:cNvPr>
              <p:cNvSpPr txBox="1"/>
              <p:nvPr/>
            </p:nvSpPr>
            <p:spPr>
              <a:xfrm>
                <a:off x="6082435" y="1313869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1">
                <a:extLst>
                  <a:ext uri="{FF2B5EF4-FFF2-40B4-BE49-F238E27FC236}">
                    <a16:creationId xmlns:a16="http://schemas.microsoft.com/office/drawing/2014/main" id="{1208C13E-1DBF-4FCB-9AF1-B6317084B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435" y="1313869"/>
                <a:ext cx="782479" cy="276999"/>
              </a:xfrm>
              <a:prstGeom prst="rect">
                <a:avLst/>
              </a:prstGeom>
              <a:blipFill>
                <a:blip r:embed="rId6"/>
                <a:stretch>
                  <a:fillRect t="-4444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25">
                <a:extLst>
                  <a:ext uri="{FF2B5EF4-FFF2-40B4-BE49-F238E27FC236}">
                    <a16:creationId xmlns:a16="http://schemas.microsoft.com/office/drawing/2014/main" id="{7D5162EA-227A-4B3B-91F0-1EA12A62302B}"/>
                  </a:ext>
                </a:extLst>
              </p:cNvPr>
              <p:cNvSpPr txBox="1"/>
              <p:nvPr/>
            </p:nvSpPr>
            <p:spPr>
              <a:xfrm>
                <a:off x="11242268" y="5625559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25">
                <a:extLst>
                  <a:ext uri="{FF2B5EF4-FFF2-40B4-BE49-F238E27FC236}">
                    <a16:creationId xmlns:a16="http://schemas.microsoft.com/office/drawing/2014/main" id="{7D5162EA-227A-4B3B-91F0-1EA12A623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2268" y="5625559"/>
                <a:ext cx="782479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Elipse 47">
            <a:extLst>
              <a:ext uri="{FF2B5EF4-FFF2-40B4-BE49-F238E27FC236}">
                <a16:creationId xmlns:a16="http://schemas.microsoft.com/office/drawing/2014/main" id="{2F5198A0-70BE-4D3D-A241-BF6F72CD0103}"/>
              </a:ext>
            </a:extLst>
          </p:cNvPr>
          <p:cNvSpPr/>
          <p:nvPr/>
        </p:nvSpPr>
        <p:spPr>
          <a:xfrm>
            <a:off x="8074471" y="4010377"/>
            <a:ext cx="45719" cy="54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26">
                <a:extLst>
                  <a:ext uri="{FF2B5EF4-FFF2-40B4-BE49-F238E27FC236}">
                    <a16:creationId xmlns:a16="http://schemas.microsoft.com/office/drawing/2014/main" id="{5C213392-75F0-4F01-A566-14F27F1374AE}"/>
                  </a:ext>
                </a:extLst>
              </p:cNvPr>
              <p:cNvSpPr/>
              <p:nvPr/>
            </p:nvSpPr>
            <p:spPr>
              <a:xfrm>
                <a:off x="-14268" y="3768150"/>
                <a:ext cx="1384353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00B050"/>
                              </a:solidFill>
                            </a:rPr>
                            <m:t>)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8" name="Rectangle 26">
                <a:extLst>
                  <a:ext uri="{FF2B5EF4-FFF2-40B4-BE49-F238E27FC236}">
                    <a16:creationId xmlns:a16="http://schemas.microsoft.com/office/drawing/2014/main" id="{5C213392-75F0-4F01-A566-14F27F1374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268" y="3768150"/>
                <a:ext cx="1384353" cy="390748"/>
              </a:xfrm>
              <a:prstGeom prst="rect">
                <a:avLst/>
              </a:prstGeom>
              <a:blipFill>
                <a:blip r:embed="rId8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8">
            <a:extLst>
              <a:ext uri="{FF2B5EF4-FFF2-40B4-BE49-F238E27FC236}">
                <a16:creationId xmlns:a16="http://schemas.microsoft.com/office/drawing/2014/main" id="{1D7B5ECF-C095-48B8-A4C3-1F4B01338BA0}"/>
              </a:ext>
            </a:extLst>
          </p:cNvPr>
          <p:cNvCxnSpPr>
            <a:cxnSpLocks/>
          </p:cNvCxnSpPr>
          <p:nvPr/>
        </p:nvCxnSpPr>
        <p:spPr>
          <a:xfrm>
            <a:off x="8097330" y="4049210"/>
            <a:ext cx="0" cy="1524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lipse 35">
            <a:extLst>
              <a:ext uri="{FF2B5EF4-FFF2-40B4-BE49-F238E27FC236}">
                <a16:creationId xmlns:a16="http://schemas.microsoft.com/office/drawing/2014/main" id="{891F594B-38C3-4D26-8EBD-F5DC0179E8AC}"/>
              </a:ext>
            </a:extLst>
          </p:cNvPr>
          <p:cNvSpPr/>
          <p:nvPr/>
        </p:nvSpPr>
        <p:spPr>
          <a:xfrm>
            <a:off x="9426898" y="4793218"/>
            <a:ext cx="45719" cy="54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Straight Connector 38">
            <a:extLst>
              <a:ext uri="{FF2B5EF4-FFF2-40B4-BE49-F238E27FC236}">
                <a16:creationId xmlns:a16="http://schemas.microsoft.com/office/drawing/2014/main" id="{E6B5CB52-6086-4DCA-8C9F-92DD4C9A084D}"/>
              </a:ext>
            </a:extLst>
          </p:cNvPr>
          <p:cNvCxnSpPr>
            <a:cxnSpLocks/>
          </p:cNvCxnSpPr>
          <p:nvPr/>
        </p:nvCxnSpPr>
        <p:spPr>
          <a:xfrm>
            <a:off x="7355745" y="3253758"/>
            <a:ext cx="0" cy="23565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2">
                <a:extLst>
                  <a:ext uri="{FF2B5EF4-FFF2-40B4-BE49-F238E27FC236}">
                    <a16:creationId xmlns:a16="http://schemas.microsoft.com/office/drawing/2014/main" id="{00862463-004B-4610-B9F5-C50559CCE76C}"/>
                  </a:ext>
                </a:extLst>
              </p:cNvPr>
              <p:cNvSpPr/>
              <p:nvPr/>
            </p:nvSpPr>
            <p:spPr>
              <a:xfrm>
                <a:off x="559878" y="10844"/>
                <a:ext cx="3359125" cy="820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pt-BR" i="1">
                                              <a:solidFill>
                                                <a:srgbClr val="FFC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pt-BR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𝑎𝑢𝑡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&lt;</m:t>
                          </m:r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Rectangle 2">
                <a:extLst>
                  <a:ext uri="{FF2B5EF4-FFF2-40B4-BE49-F238E27FC236}">
                    <a16:creationId xmlns:a16="http://schemas.microsoft.com/office/drawing/2014/main" id="{00862463-004B-4610-B9F5-C50559CCE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78" y="10844"/>
                <a:ext cx="3359125" cy="8202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24">
                <a:extLst>
                  <a:ext uri="{FF2B5EF4-FFF2-40B4-BE49-F238E27FC236}">
                    <a16:creationId xmlns:a16="http://schemas.microsoft.com/office/drawing/2014/main" id="{6F062F70-2ADF-45D3-9E14-D5643290CDB6}"/>
                  </a:ext>
                </a:extLst>
              </p:cNvPr>
              <p:cNvSpPr/>
              <p:nvPr/>
            </p:nvSpPr>
            <p:spPr>
              <a:xfrm>
                <a:off x="2181799" y="5605168"/>
                <a:ext cx="878638" cy="399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𝑎𝑢𝑡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  <m:sub/>
                      </m:sSub>
                    </m:oMath>
                  </m:oMathPara>
                </a14:m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70" name="Rectangle 24">
                <a:extLst>
                  <a:ext uri="{FF2B5EF4-FFF2-40B4-BE49-F238E27FC236}">
                    <a16:creationId xmlns:a16="http://schemas.microsoft.com/office/drawing/2014/main" id="{6F062F70-2ADF-45D3-9E14-D5643290CD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799" y="5605168"/>
                <a:ext cx="878638" cy="3990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24">
                <a:extLst>
                  <a:ext uri="{FF2B5EF4-FFF2-40B4-BE49-F238E27FC236}">
                    <a16:creationId xmlns:a16="http://schemas.microsoft.com/office/drawing/2014/main" id="{2CC4BE4D-1543-48EE-901B-7DE224BDB837}"/>
                  </a:ext>
                </a:extLst>
              </p:cNvPr>
              <p:cNvSpPr/>
              <p:nvPr/>
            </p:nvSpPr>
            <p:spPr>
              <a:xfrm>
                <a:off x="3872758" y="5587842"/>
                <a:ext cx="878637" cy="431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𝑎𝑢𝑡</m:t>
                              </m:r>
                            </m:sub>
                            <m:sup/>
                          </m:sSubSup>
                        </m:e>
                        <m:sub/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Rectangle 24">
                <a:extLst>
                  <a:ext uri="{FF2B5EF4-FFF2-40B4-BE49-F238E27FC236}">
                    <a16:creationId xmlns:a16="http://schemas.microsoft.com/office/drawing/2014/main" id="{2CC4BE4D-1543-48EE-901B-7DE224BDB8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58" y="5587842"/>
                <a:ext cx="878637" cy="43172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24">
                <a:extLst>
                  <a:ext uri="{FF2B5EF4-FFF2-40B4-BE49-F238E27FC236}">
                    <a16:creationId xmlns:a16="http://schemas.microsoft.com/office/drawing/2014/main" id="{FA431F4C-23DA-41AD-AC41-CC0429F9C7D9}"/>
                  </a:ext>
                </a:extLst>
              </p:cNvPr>
              <p:cNvSpPr/>
              <p:nvPr/>
            </p:nvSpPr>
            <p:spPr>
              <a:xfrm>
                <a:off x="9131563" y="5620420"/>
                <a:ext cx="800027" cy="3990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𝑎𝑢𝑡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  <m:sub/>
                      </m:sSub>
                    </m:oMath>
                  </m:oMathPara>
                </a14:m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72" name="Rectangle 24">
                <a:extLst>
                  <a:ext uri="{FF2B5EF4-FFF2-40B4-BE49-F238E27FC236}">
                    <a16:creationId xmlns:a16="http://schemas.microsoft.com/office/drawing/2014/main" id="{FA431F4C-23DA-41AD-AC41-CC0429F9C7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563" y="5620420"/>
                <a:ext cx="800027" cy="39908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24">
                <a:extLst>
                  <a:ext uri="{FF2B5EF4-FFF2-40B4-BE49-F238E27FC236}">
                    <a16:creationId xmlns:a16="http://schemas.microsoft.com/office/drawing/2014/main" id="{9FCC3F4D-13BD-458D-8C05-0FEE30704FA4}"/>
                  </a:ext>
                </a:extLst>
              </p:cNvPr>
              <p:cNvSpPr/>
              <p:nvPr/>
            </p:nvSpPr>
            <p:spPr>
              <a:xfrm>
                <a:off x="6925837" y="5557954"/>
                <a:ext cx="800027" cy="431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𝑎𝑢𝑡</m:t>
                              </m:r>
                            </m:sub>
                            <m:sup/>
                          </m:sSubSup>
                        </m:e>
                        <m:sub/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Rectangle 24">
                <a:extLst>
                  <a:ext uri="{FF2B5EF4-FFF2-40B4-BE49-F238E27FC236}">
                    <a16:creationId xmlns:a16="http://schemas.microsoft.com/office/drawing/2014/main" id="{9FCC3F4D-13BD-458D-8C05-0FEE30704F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837" y="5557954"/>
                <a:ext cx="800027" cy="43172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24">
                <a:extLst>
                  <a:ext uri="{FF2B5EF4-FFF2-40B4-BE49-F238E27FC236}">
                    <a16:creationId xmlns:a16="http://schemas.microsoft.com/office/drawing/2014/main" id="{CC08E372-1C87-4C2F-8E87-031FB958141B}"/>
                  </a:ext>
                </a:extLst>
              </p:cNvPr>
              <p:cNvSpPr/>
              <p:nvPr/>
            </p:nvSpPr>
            <p:spPr>
              <a:xfrm>
                <a:off x="2621118" y="6135387"/>
                <a:ext cx="1861663" cy="4568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  <m:sup/>
                          </m:sSubSup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  <m:sup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  <m:sub/>
                      </m:sSub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Rectangle 24">
                <a:extLst>
                  <a:ext uri="{FF2B5EF4-FFF2-40B4-BE49-F238E27FC236}">
                    <a16:creationId xmlns:a16="http://schemas.microsoft.com/office/drawing/2014/main" id="{CC08E372-1C87-4C2F-8E87-031FB95814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118" y="6135387"/>
                <a:ext cx="1861663" cy="45685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9A221977-C102-4F60-A52A-1D8086967AC4}"/>
              </a:ext>
            </a:extLst>
          </p:cNvPr>
          <p:cNvCxnSpPr>
            <a:cxnSpLocks/>
          </p:cNvCxnSpPr>
          <p:nvPr/>
        </p:nvCxnSpPr>
        <p:spPr>
          <a:xfrm flipH="1" flipV="1">
            <a:off x="3597669" y="5620420"/>
            <a:ext cx="1" cy="51496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24">
                <a:extLst>
                  <a:ext uri="{FF2B5EF4-FFF2-40B4-BE49-F238E27FC236}">
                    <a16:creationId xmlns:a16="http://schemas.microsoft.com/office/drawing/2014/main" id="{55CDE1B2-6059-4CB5-B67D-0499E47B7199}"/>
                  </a:ext>
                </a:extLst>
              </p:cNvPr>
              <p:cNvSpPr/>
              <p:nvPr/>
            </p:nvSpPr>
            <p:spPr>
              <a:xfrm>
                <a:off x="7132167" y="6184297"/>
                <a:ext cx="1692515" cy="4568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  <m:sup/>
                          </m:sSubSup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  <m:sup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  <m:sub/>
                      </m:sSub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7" name="Rectangle 24">
                <a:extLst>
                  <a:ext uri="{FF2B5EF4-FFF2-40B4-BE49-F238E27FC236}">
                    <a16:creationId xmlns:a16="http://schemas.microsoft.com/office/drawing/2014/main" id="{55CDE1B2-6059-4CB5-B67D-0499E47B71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167" y="6184297"/>
                <a:ext cx="1692515" cy="45685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Conector de Seta Reta 77">
            <a:extLst>
              <a:ext uri="{FF2B5EF4-FFF2-40B4-BE49-F238E27FC236}">
                <a16:creationId xmlns:a16="http://schemas.microsoft.com/office/drawing/2014/main" id="{F774AFD7-395C-4EC7-825A-84DC71C98F1A}"/>
              </a:ext>
            </a:extLst>
          </p:cNvPr>
          <p:cNvCxnSpPr>
            <a:cxnSpLocks/>
          </p:cNvCxnSpPr>
          <p:nvPr/>
        </p:nvCxnSpPr>
        <p:spPr>
          <a:xfrm flipH="1" flipV="1">
            <a:off x="8108718" y="5669330"/>
            <a:ext cx="1" cy="51496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D804C1A4-45C9-4C7A-B11D-291091E76B65}"/>
              </a:ext>
            </a:extLst>
          </p:cNvPr>
          <p:cNvSpPr/>
          <p:nvPr/>
        </p:nvSpPr>
        <p:spPr>
          <a:xfrm>
            <a:off x="2731950" y="5327748"/>
            <a:ext cx="726120" cy="115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eta: para a Direita 42">
            <a:extLst>
              <a:ext uri="{FF2B5EF4-FFF2-40B4-BE49-F238E27FC236}">
                <a16:creationId xmlns:a16="http://schemas.microsoft.com/office/drawing/2014/main" id="{89B75A6F-EE70-411A-92C2-5A09D0658C95}"/>
              </a:ext>
            </a:extLst>
          </p:cNvPr>
          <p:cNvSpPr/>
          <p:nvPr/>
        </p:nvSpPr>
        <p:spPr>
          <a:xfrm rot="10800000">
            <a:off x="3690234" y="5334647"/>
            <a:ext cx="370797" cy="108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eta: para a Direita 46">
            <a:extLst>
              <a:ext uri="{FF2B5EF4-FFF2-40B4-BE49-F238E27FC236}">
                <a16:creationId xmlns:a16="http://schemas.microsoft.com/office/drawing/2014/main" id="{617DF1B8-5E3A-4FC0-9EF4-E2F87B2F3FCE}"/>
              </a:ext>
            </a:extLst>
          </p:cNvPr>
          <p:cNvSpPr/>
          <p:nvPr/>
        </p:nvSpPr>
        <p:spPr>
          <a:xfrm>
            <a:off x="7486197" y="5366565"/>
            <a:ext cx="519952" cy="127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eta: para a Direita 48">
            <a:extLst>
              <a:ext uri="{FF2B5EF4-FFF2-40B4-BE49-F238E27FC236}">
                <a16:creationId xmlns:a16="http://schemas.microsoft.com/office/drawing/2014/main" id="{C0BD92E9-7952-43AF-843E-DC01AE51D37E}"/>
              </a:ext>
            </a:extLst>
          </p:cNvPr>
          <p:cNvSpPr/>
          <p:nvPr/>
        </p:nvSpPr>
        <p:spPr>
          <a:xfrm rot="10800000">
            <a:off x="8417168" y="5369819"/>
            <a:ext cx="836237" cy="12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6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28" grpId="0" animBg="1"/>
      <p:bldP spid="2" grpId="0"/>
      <p:bldP spid="26" grpId="0"/>
      <p:bldP spid="7" grpId="0"/>
      <p:bldP spid="36" grpId="0" animBg="1"/>
      <p:bldP spid="25" grpId="0"/>
      <p:bldP spid="32" grpId="0" animBg="1"/>
      <p:bldP spid="37" grpId="0" animBg="1"/>
      <p:bldP spid="38" grpId="0" animBg="1"/>
      <p:bldP spid="45" grpId="0"/>
      <p:bldP spid="46" grpId="0"/>
      <p:bldP spid="48" grpId="0" animBg="1"/>
      <p:bldP spid="58" grpId="0"/>
      <p:bldP spid="63" grpId="0" animBg="1"/>
      <p:bldP spid="67" grpId="0"/>
      <p:bldP spid="70" grpId="0"/>
      <p:bldP spid="71" grpId="0"/>
      <p:bldP spid="72" grpId="0"/>
      <p:bldP spid="75" grpId="0"/>
      <p:bldP spid="76" grpId="0"/>
      <p:bldP spid="77" grpId="0"/>
      <p:bldP spid="8" grpId="0" animBg="1"/>
      <p:bldP spid="43" grpId="0" animBg="1"/>
      <p:bldP spid="47" grpId="0" animBg="1"/>
      <p:bldP spid="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Distributive</a:t>
            </a:r>
            <a:r>
              <a:rPr lang="pt-BR" dirty="0"/>
              <a:t> </a:t>
            </a:r>
            <a:r>
              <a:rPr lang="pt-BR" dirty="0" err="1"/>
              <a:t>effects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trade</a:t>
            </a:r>
            <a:br>
              <a:rPr lang="pt-BR" dirty="0"/>
            </a:br>
            <a:r>
              <a:rPr lang="pt-BR" sz="3000" cap="none" dirty="0" err="1"/>
              <a:t>Effect</a:t>
            </a:r>
            <a:r>
              <a:rPr lang="pt-BR" sz="3000" cap="none" dirty="0"/>
              <a:t> </a:t>
            </a:r>
            <a:r>
              <a:rPr lang="pt-BR" sz="3000" cap="none" dirty="0" err="1"/>
              <a:t>on</a:t>
            </a:r>
            <a:r>
              <a:rPr lang="pt-BR" sz="3000" cap="none" dirty="0"/>
              <a:t> </a:t>
            </a:r>
            <a:r>
              <a:rPr lang="pt-BR" sz="3000" cap="none" dirty="0" err="1"/>
              <a:t>factor</a:t>
            </a:r>
            <a:r>
              <a:rPr lang="pt-BR" sz="3000" cap="none" dirty="0"/>
              <a:t> </a:t>
            </a:r>
            <a:r>
              <a:rPr lang="pt-BR" sz="3000" cap="none" dirty="0" err="1"/>
              <a:t>prices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lvl="1">
              <a:spcAft>
                <a:spcPts val="1200"/>
              </a:spcAft>
            </a:pPr>
            <a:r>
              <a:rPr lang="en-US" sz="2400" dirty="0"/>
              <a:t>Home country (capital abundant):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Relative price of good 1 falls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Rental rate of capital increases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Wage rate falls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Foreign country (labor abundant):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Relative price of good 1 increases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Wage rate increases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Rental rate of capital falls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Increases/decreases in factor prices are in real terms</a:t>
            </a: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13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Distributive</a:t>
            </a:r>
            <a:r>
              <a:rPr lang="pt-BR" dirty="0"/>
              <a:t> </a:t>
            </a:r>
            <a:r>
              <a:rPr lang="pt-BR" dirty="0" err="1"/>
              <a:t>effects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trade</a:t>
            </a:r>
            <a:br>
              <a:rPr lang="pt-BR" dirty="0"/>
            </a:br>
            <a:r>
              <a:rPr lang="pt-BR" sz="3000" cap="none" dirty="0"/>
              <a:t>Summarizing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marL="128016" lvl="1" indent="0" algn="ctr">
              <a:spcAft>
                <a:spcPts val="1200"/>
              </a:spcAft>
              <a:buNone/>
            </a:pPr>
            <a:r>
              <a:rPr lang="en-US" sz="2400" dirty="0">
                <a:solidFill>
                  <a:srgbClr val="FF0000"/>
                </a:solidFill>
              </a:rPr>
              <a:t>KEY RESULT</a:t>
            </a:r>
          </a:p>
          <a:p>
            <a:pPr marL="128016" lvl="1" indent="0" algn="ctr">
              <a:spcAft>
                <a:spcPts val="1200"/>
              </a:spcAft>
              <a:buNone/>
            </a:pPr>
            <a:r>
              <a:rPr lang="en-US" sz="2400" dirty="0"/>
              <a:t>Owners of a country’s abundant factor benefit from trade, but owners of a country’s scarce factor lose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F397D-D577-49AF-B96F-DBD486E4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Economics, UIUC, Fall 2019 - Mauro Rodrigues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10D28-EC04-480C-A8D1-7F571ADA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54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Distributive</a:t>
            </a:r>
            <a:r>
              <a:rPr lang="pt-BR" dirty="0"/>
              <a:t> </a:t>
            </a:r>
            <a:r>
              <a:rPr lang="pt-BR" dirty="0" err="1"/>
              <a:t>effects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trade</a:t>
            </a:r>
            <a:br>
              <a:rPr lang="pt-BR" dirty="0"/>
            </a:br>
            <a:r>
              <a:rPr lang="pt-BR" sz="3000" cap="none" dirty="0" err="1"/>
              <a:t>Effect</a:t>
            </a:r>
            <a:r>
              <a:rPr lang="pt-BR" sz="3000" cap="none" dirty="0"/>
              <a:t> </a:t>
            </a:r>
            <a:r>
              <a:rPr lang="pt-BR" sz="3000" cap="none" dirty="0" err="1"/>
              <a:t>on</a:t>
            </a:r>
            <a:r>
              <a:rPr lang="pt-BR" sz="3000" cap="none" dirty="0"/>
              <a:t> </a:t>
            </a:r>
            <a:r>
              <a:rPr lang="pt-BR" sz="3000" cap="none" dirty="0" err="1"/>
              <a:t>factor</a:t>
            </a:r>
            <a:r>
              <a:rPr lang="pt-BR" sz="3000" cap="none" dirty="0"/>
              <a:t> </a:t>
            </a:r>
            <a:r>
              <a:rPr lang="pt-BR" sz="3000" cap="none" dirty="0" err="1"/>
              <a:t>prices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lvl="1">
              <a:spcAft>
                <a:spcPts val="1200"/>
              </a:spcAft>
            </a:pPr>
            <a:r>
              <a:rPr lang="en-US" sz="2400" dirty="0"/>
              <a:t>Home country: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Capital – abundant factor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Labor – scarce factor 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Foreign country: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Labor – abundant factor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Capital – scarce factor 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Moreover, trade makes factor prices to converge</a:t>
            </a:r>
          </a:p>
          <a:p>
            <a:pPr lvl="2">
              <a:spcAft>
                <a:spcPts val="1200"/>
              </a:spcAft>
            </a:pPr>
            <a:r>
              <a:rPr lang="en-US" sz="2400" dirty="0"/>
              <a:t>This is the </a:t>
            </a:r>
            <a:r>
              <a:rPr lang="en-US" sz="2400" u="sng" dirty="0"/>
              <a:t>Factor Price Equalization Theorem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9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Factor </a:t>
            </a:r>
            <a:r>
              <a:rPr lang="pt-BR" dirty="0" err="1"/>
              <a:t>price</a:t>
            </a:r>
            <a:r>
              <a:rPr lang="pt-BR" dirty="0"/>
              <a:t> </a:t>
            </a:r>
            <a:r>
              <a:rPr lang="pt-BR" dirty="0" err="1"/>
              <a:t>equalization</a:t>
            </a:r>
            <a:r>
              <a:rPr lang="pt-BR" dirty="0"/>
              <a:t> </a:t>
            </a:r>
            <a:r>
              <a:rPr lang="pt-BR" dirty="0" err="1"/>
              <a:t>theorem</a:t>
            </a:r>
            <a:br>
              <a:rPr lang="pt-BR" dirty="0"/>
            </a:br>
            <a:r>
              <a:rPr lang="pt-BR" sz="3000" cap="none" dirty="0"/>
              <a:t>Summarizing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marL="128016" lvl="1" indent="0" algn="ctr">
              <a:spcAft>
                <a:spcPts val="1200"/>
              </a:spcAft>
              <a:buNone/>
            </a:pPr>
            <a:r>
              <a:rPr lang="en-US" sz="2400" dirty="0">
                <a:solidFill>
                  <a:srgbClr val="FF0000"/>
                </a:solidFill>
              </a:rPr>
              <a:t>KEY RESULT</a:t>
            </a:r>
          </a:p>
          <a:p>
            <a:pPr marL="128016" lvl="1" indent="0" algn="ctr">
              <a:spcAft>
                <a:spcPts val="1200"/>
              </a:spcAft>
              <a:buNone/>
            </a:pPr>
            <a:r>
              <a:rPr lang="en-US" sz="2400" dirty="0"/>
              <a:t>If there are no barriers to trade and both countries produce the same set of goods, then their factor prices will be the same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F397D-D577-49AF-B96F-DBD486E4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Economics, UIUC, Fall 2019 - Mauro Rodrigues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10D28-EC04-480C-A8D1-7F571ADA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63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Distributive</a:t>
            </a:r>
            <a:r>
              <a:rPr lang="pt-BR" dirty="0"/>
              <a:t> </a:t>
            </a:r>
            <a:r>
              <a:rPr lang="pt-BR" dirty="0" err="1"/>
              <a:t>effects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trade</a:t>
            </a:r>
            <a:br>
              <a:rPr lang="pt-BR" dirty="0"/>
            </a:br>
            <a:r>
              <a:rPr lang="pt-BR" sz="3000" cap="none" dirty="0" err="1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lvl="1">
              <a:spcAft>
                <a:spcPts val="1200"/>
              </a:spcAft>
            </a:pPr>
            <a:r>
              <a:rPr lang="en-US" sz="2400" dirty="0"/>
              <a:t>In each country, there are winners and losers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But overall trade is Pareto efficient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Taken together, gains outweigh losses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This means that there are possible redistributions so that nobody is worse off</a:t>
            </a:r>
            <a:endParaRPr lang="en-US" sz="2000" dirty="0"/>
          </a:p>
          <a:p>
            <a:pPr lvl="2">
              <a:spcAft>
                <a:spcPts val="1200"/>
              </a:spcAft>
            </a:pPr>
            <a:r>
              <a:rPr lang="en-US" sz="2000" dirty="0"/>
              <a:t>Compensate potential losers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62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Distributive</a:t>
            </a:r>
            <a:r>
              <a:rPr lang="pt-BR" dirty="0"/>
              <a:t> </a:t>
            </a:r>
            <a:r>
              <a:rPr lang="pt-BR" dirty="0" err="1"/>
              <a:t>effects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trade</a:t>
            </a:r>
            <a:br>
              <a:rPr lang="pt-BR" dirty="0"/>
            </a:br>
            <a:r>
              <a:rPr lang="pt-BR" sz="3000" cap="none" dirty="0" err="1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lvl="1">
              <a:spcAft>
                <a:spcPts val="1200"/>
              </a:spcAft>
            </a:pPr>
            <a:r>
              <a:rPr lang="en-US" sz="2400" dirty="0"/>
              <a:t>From factor prices to income distribution: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Each person is endowed with capital and labor; income therefore comes from these two factors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Changes in factor prices will affect this income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Suppose labor is more evenly distributed than capital (in both countries); and that capital owners tend to be richer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Therefore, trade affects income distribution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Income becomes even more concentrated in the Home country (rental rate rises, wage falls)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And less concentrated in the Foreign country (wage rises, rental rate falls)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29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More on welfare</a:t>
            </a:r>
            <a:br>
              <a:rPr lang="pt-BR" dirty="0"/>
            </a:br>
            <a:r>
              <a:rPr lang="pt-BR" sz="3000" cap="none" dirty="0"/>
              <a:t>Effect on world relative prices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lvl="1">
              <a:spcAft>
                <a:spcPts val="1200"/>
              </a:spcAft>
            </a:pPr>
            <a:r>
              <a:rPr lang="en-US" sz="2400" dirty="0"/>
              <a:t>Krugman, Obstfeld and Melitz, chapter 6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n-US" sz="2400" dirty="0"/>
              <a:t>Analyze how changes in one country affects the other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Through movements in relative prices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Country sizes are not infinitesimal (can affect world relative prices)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Home and Foreign already under free trade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n-US" sz="2400" dirty="0"/>
              <a:t>Analyze how changes in factor endowment in one country affect both economies</a:t>
            </a:r>
            <a:r>
              <a:rPr lang="en-US" sz="20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49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More on welfare</a:t>
            </a:r>
            <a:br>
              <a:rPr lang="pt-BR" dirty="0"/>
            </a:br>
            <a:r>
              <a:rPr lang="pt-BR" sz="3000" cap="none" dirty="0"/>
              <a:t>World relative prices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  <a:ln>
            <a:noFill/>
          </a:ln>
        </p:spPr>
        <p:txBody>
          <a:bodyPr anchor="ctr">
            <a:normAutofit lnSpcReduction="10000"/>
          </a:bodyPr>
          <a:lstStyle/>
          <a:p>
            <a:pPr lvl="1">
              <a:spcAft>
                <a:spcPts val="1200"/>
              </a:spcAft>
            </a:pPr>
            <a:r>
              <a:rPr lang="en-US" sz="2400" dirty="0"/>
              <a:t>In an open economy, relative prices are the result of the interaction between world supply and demand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Assume homogeneous preferences: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Home Relative Demand = Foreign Relative Demand = World Relative Demand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However, Relative Supply curves are not the same because of differences in labor endowments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World Relative Supply will be somewhere between Home and Foreign Relative Supply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Exact location will depend on country sizes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Open economy equilibrium: </a:t>
            </a:r>
          </a:p>
          <a:p>
            <a:pPr marL="128016" lvl="1" indent="0" algn="ctr">
              <a:spcAft>
                <a:spcPts val="1200"/>
              </a:spcAft>
              <a:buNone/>
            </a:pP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Relative Supply = World Relative Demand</a:t>
            </a:r>
            <a:r>
              <a:rPr lang="en-U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1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</a:t>
            </a:r>
          </a:p>
          <a:p>
            <a:pPr algn="ctr"/>
            <a:r>
              <a:rPr lang="en-US" dirty="0"/>
              <a:t>Home and Foreign PPFs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6536338" y="187685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>
            <a:cxnSpLocks/>
          </p:cNvCxnSpPr>
          <p:nvPr/>
        </p:nvCxnSpPr>
        <p:spPr>
          <a:xfrm>
            <a:off x="6224367" y="6093855"/>
            <a:ext cx="51495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6246970" y="186415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970" y="1864151"/>
                <a:ext cx="260350" cy="276999"/>
              </a:xfrm>
              <a:prstGeom prst="rect">
                <a:avLst/>
              </a:prstGeom>
              <a:blipFill>
                <a:blip r:embed="rId2"/>
                <a:stretch>
                  <a:fillRect l="-38095" r="-21429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/>
              <p:nvPr/>
            </p:nvSpPr>
            <p:spPr>
              <a:xfrm>
                <a:off x="11506120" y="594665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6120" y="5946652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8605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>
            <a:extLst>
              <a:ext uri="{FF2B5EF4-FFF2-40B4-BE49-F238E27FC236}">
                <a16:creationId xmlns:a16="http://schemas.microsoft.com/office/drawing/2014/main" id="{E0AA9DFE-478F-480E-A325-D92E5AFC36F2}"/>
              </a:ext>
            </a:extLst>
          </p:cNvPr>
          <p:cNvSpPr/>
          <p:nvPr/>
        </p:nvSpPr>
        <p:spPr>
          <a:xfrm>
            <a:off x="2260454" y="3196384"/>
            <a:ext cx="8412871" cy="6496013"/>
          </a:xfrm>
          <a:prstGeom prst="arc">
            <a:avLst>
              <a:gd name="adj1" fmla="val 16299266"/>
              <a:gd name="adj2" fmla="val 21325701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onector de seta reta 4">
            <a:extLst>
              <a:ext uri="{FF2B5EF4-FFF2-40B4-BE49-F238E27FC236}">
                <a16:creationId xmlns:a16="http://schemas.microsoft.com/office/drawing/2014/main" id="{9924782F-1BF6-4F7F-8BD2-9F64EAD8914D}"/>
              </a:ext>
            </a:extLst>
          </p:cNvPr>
          <p:cNvCxnSpPr>
            <a:cxnSpLocks/>
          </p:cNvCxnSpPr>
          <p:nvPr/>
        </p:nvCxnSpPr>
        <p:spPr>
          <a:xfrm>
            <a:off x="186130" y="6093855"/>
            <a:ext cx="508255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4D5FCAB-ED91-4D9C-92C3-44408F7D5AFF}"/>
                  </a:ext>
                </a:extLst>
              </p:cNvPr>
              <p:cNvSpPr txBox="1"/>
              <p:nvPr/>
            </p:nvSpPr>
            <p:spPr>
              <a:xfrm>
                <a:off x="5342407" y="594665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4D5FCAB-ED91-4D9C-92C3-44408F7D5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407" y="5946651"/>
                <a:ext cx="260350" cy="276999"/>
              </a:xfrm>
              <a:prstGeom prst="rect">
                <a:avLst/>
              </a:prstGeom>
              <a:blipFill>
                <a:blip r:embed="rId4"/>
                <a:stretch>
                  <a:fillRect l="-37209" r="-18605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ector de seta reta 3">
            <a:extLst>
              <a:ext uri="{FF2B5EF4-FFF2-40B4-BE49-F238E27FC236}">
                <a16:creationId xmlns:a16="http://schemas.microsoft.com/office/drawing/2014/main" id="{93BC6183-4829-40B5-B9F6-E1E3DC1A29D1}"/>
              </a:ext>
            </a:extLst>
          </p:cNvPr>
          <p:cNvCxnSpPr/>
          <p:nvPr/>
        </p:nvCxnSpPr>
        <p:spPr>
          <a:xfrm flipV="1">
            <a:off x="498101" y="187685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F53AEBA-9DD4-4333-B07F-72CAD93FEF63}"/>
                  </a:ext>
                </a:extLst>
              </p:cNvPr>
              <p:cNvSpPr txBox="1"/>
              <p:nvPr/>
            </p:nvSpPr>
            <p:spPr>
              <a:xfrm>
                <a:off x="208733" y="186415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F53AEBA-9DD4-4333-B07F-72CAD93FE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33" y="1864151"/>
                <a:ext cx="260350" cy="276999"/>
              </a:xfrm>
              <a:prstGeom prst="rect">
                <a:avLst/>
              </a:prstGeom>
              <a:blipFill>
                <a:blip r:embed="rId5"/>
                <a:stretch>
                  <a:fillRect l="-37209" r="-20930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>
            <a:extLst>
              <a:ext uri="{FF2B5EF4-FFF2-40B4-BE49-F238E27FC236}">
                <a16:creationId xmlns:a16="http://schemas.microsoft.com/office/drawing/2014/main" id="{BBD65E93-791C-4F3B-9DD7-0007BD3787D2}"/>
              </a:ext>
            </a:extLst>
          </p:cNvPr>
          <p:cNvSpPr/>
          <p:nvPr/>
        </p:nvSpPr>
        <p:spPr>
          <a:xfrm>
            <a:off x="-4422885" y="1957169"/>
            <a:ext cx="7831232" cy="8434230"/>
          </a:xfrm>
          <a:prstGeom prst="arc">
            <a:avLst>
              <a:gd name="adj1" fmla="val 17077117"/>
              <a:gd name="adj2" fmla="val 2153062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C22CB8-D697-4F02-A775-06CD49E65728}"/>
              </a:ext>
            </a:extLst>
          </p:cNvPr>
          <p:cNvSpPr txBox="1"/>
          <p:nvPr/>
        </p:nvSpPr>
        <p:spPr>
          <a:xfrm>
            <a:off x="1393681" y="1442117"/>
            <a:ext cx="12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HOME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003E21-D5A6-4B00-B747-9A3D1EE87A7E}"/>
              </a:ext>
            </a:extLst>
          </p:cNvPr>
          <p:cNvSpPr txBox="1"/>
          <p:nvPr/>
        </p:nvSpPr>
        <p:spPr>
          <a:xfrm>
            <a:off x="7205569" y="1437201"/>
            <a:ext cx="12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FOREIGN</a:t>
            </a:r>
          </a:p>
        </p:txBody>
      </p:sp>
    </p:spTree>
    <p:extLst>
      <p:ext uri="{BB962C8B-B14F-4D97-AF65-F5344CB8AC3E}">
        <p14:creationId xmlns:p14="http://schemas.microsoft.com/office/powerpoint/2010/main" val="164541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" grpId="0"/>
      <p:bldP spid="37" grpId="0" animBg="1"/>
      <p:bldP spid="45" grpId="0"/>
      <p:bldP spid="44" grpId="0"/>
      <p:bldP spid="46" grpId="0" animBg="1"/>
      <p:bldP spid="10" grpId="0"/>
      <p:bldP spid="4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rc 18">
            <a:extLst>
              <a:ext uri="{FF2B5EF4-FFF2-40B4-BE49-F238E27FC236}">
                <a16:creationId xmlns:a16="http://schemas.microsoft.com/office/drawing/2014/main" id="{39B53C1F-DE63-40C2-A24E-8123EA01FF0C}"/>
              </a:ext>
            </a:extLst>
          </p:cNvPr>
          <p:cNvSpPr/>
          <p:nvPr/>
        </p:nvSpPr>
        <p:spPr>
          <a:xfrm rot="11117280">
            <a:off x="4123411" y="-1166204"/>
            <a:ext cx="9966832" cy="6524846"/>
          </a:xfrm>
          <a:prstGeom prst="arc">
            <a:avLst>
              <a:gd name="adj1" fmla="val 17444607"/>
              <a:gd name="adj2" fmla="val 2085278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9</a:t>
            </a:r>
          </a:p>
          <a:p>
            <a:pPr algn="ctr"/>
            <a:r>
              <a:rPr lang="en-US" dirty="0"/>
              <a:t>World economy equilibrium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A8B71B24-497D-487F-98B8-95160BF4F0CE}"/>
              </a:ext>
            </a:extLst>
          </p:cNvPr>
          <p:cNvSpPr/>
          <p:nvPr/>
        </p:nvSpPr>
        <p:spPr>
          <a:xfrm rot="5764227">
            <a:off x="675341" y="-504794"/>
            <a:ext cx="7228077" cy="4409784"/>
          </a:xfrm>
          <a:prstGeom prst="arc">
            <a:avLst>
              <a:gd name="adj1" fmla="val 18034969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3751193" y="1734245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>
            <a:cxnSpLocks/>
          </p:cNvCxnSpPr>
          <p:nvPr/>
        </p:nvCxnSpPr>
        <p:spPr>
          <a:xfrm>
            <a:off x="3439222" y="5951243"/>
            <a:ext cx="51495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3047982" y="1700513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82" y="1700513"/>
                <a:ext cx="782479" cy="276999"/>
              </a:xfrm>
              <a:prstGeom prst="rect">
                <a:avLst/>
              </a:prstGeom>
              <a:blipFill>
                <a:blip r:embed="rId2"/>
                <a:stretch>
                  <a:fillRect t="-222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/>
              <p:nvPr/>
            </p:nvSpPr>
            <p:spPr>
              <a:xfrm>
                <a:off x="8329735" y="5951243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735" y="5951243"/>
                <a:ext cx="782479" cy="276999"/>
              </a:xfrm>
              <a:prstGeom prst="rect">
                <a:avLst/>
              </a:prstGeom>
              <a:blipFill>
                <a:blip r:embed="rId3"/>
                <a:stretch>
                  <a:fillRect l="-2326"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ipse 35">
            <a:extLst>
              <a:ext uri="{FF2B5EF4-FFF2-40B4-BE49-F238E27FC236}">
                <a16:creationId xmlns:a16="http://schemas.microsoft.com/office/drawing/2014/main" id="{C86F2EB0-F2AA-42C8-BB63-90862E58C51F}"/>
              </a:ext>
            </a:extLst>
          </p:cNvPr>
          <p:cNvSpPr/>
          <p:nvPr/>
        </p:nvSpPr>
        <p:spPr>
          <a:xfrm>
            <a:off x="5630568" y="4235096"/>
            <a:ext cx="60350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8EAE76E-0F03-413F-B850-16742F8053FE}"/>
              </a:ext>
            </a:extLst>
          </p:cNvPr>
          <p:cNvSpPr txBox="1"/>
          <p:nvPr/>
        </p:nvSpPr>
        <p:spPr>
          <a:xfrm>
            <a:off x="6200811" y="2725787"/>
            <a:ext cx="530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DD1CB4DE-6B10-4D1F-8CA4-E31A83D2A20E}"/>
              </a:ext>
            </a:extLst>
          </p:cNvPr>
          <p:cNvSpPr/>
          <p:nvPr/>
        </p:nvSpPr>
        <p:spPr>
          <a:xfrm rot="5764227">
            <a:off x="1995173" y="-357590"/>
            <a:ext cx="7228077" cy="4409784"/>
          </a:xfrm>
          <a:prstGeom prst="arc">
            <a:avLst>
              <a:gd name="adj1" fmla="val 17838837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23F0F0-068B-4AA7-B0DC-AD30E4922A55}"/>
              </a:ext>
            </a:extLst>
          </p:cNvPr>
          <p:cNvSpPr txBox="1"/>
          <p:nvPr/>
        </p:nvSpPr>
        <p:spPr>
          <a:xfrm>
            <a:off x="7477422" y="2713400"/>
            <a:ext cx="78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RS*</a:t>
            </a:r>
          </a:p>
        </p:txBody>
      </p:sp>
      <p:sp>
        <p:nvSpPr>
          <p:cNvPr id="54" name="Elipse 35">
            <a:extLst>
              <a:ext uri="{FF2B5EF4-FFF2-40B4-BE49-F238E27FC236}">
                <a16:creationId xmlns:a16="http://schemas.microsoft.com/office/drawing/2014/main" id="{C3812190-EA9A-4C09-BF41-CC3D61897B82}"/>
              </a:ext>
            </a:extLst>
          </p:cNvPr>
          <p:cNvSpPr/>
          <p:nvPr/>
        </p:nvSpPr>
        <p:spPr>
          <a:xfrm>
            <a:off x="6222258" y="4604893"/>
            <a:ext cx="60350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73E701B-2B70-4620-9119-70D107D0CA73}"/>
              </a:ext>
            </a:extLst>
          </p:cNvPr>
          <p:cNvSpPr txBox="1"/>
          <p:nvPr/>
        </p:nvSpPr>
        <p:spPr>
          <a:xfrm>
            <a:off x="7663961" y="4919861"/>
            <a:ext cx="2114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RD = RD* = RD</a:t>
            </a:r>
            <a:r>
              <a:rPr lang="en-US" sz="2000" baseline="-25000" dirty="0"/>
              <a:t>W</a:t>
            </a:r>
            <a:endParaRPr lang="en-US" sz="2000" dirty="0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A2C93690-F69D-4B16-8D5A-5698F9A06481}"/>
              </a:ext>
            </a:extLst>
          </p:cNvPr>
          <p:cNvSpPr/>
          <p:nvPr/>
        </p:nvSpPr>
        <p:spPr>
          <a:xfrm rot="5764227">
            <a:off x="1510267" y="-454572"/>
            <a:ext cx="7228077" cy="4409784"/>
          </a:xfrm>
          <a:prstGeom prst="arc">
            <a:avLst>
              <a:gd name="adj1" fmla="val 17838837"/>
              <a:gd name="adj2" fmla="val 2130253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624A2-9099-4FD4-9156-007F3CC2DDA6}"/>
              </a:ext>
            </a:extLst>
          </p:cNvPr>
          <p:cNvSpPr/>
          <p:nvPr/>
        </p:nvSpPr>
        <p:spPr>
          <a:xfrm>
            <a:off x="6093409" y="425560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080D06A-F03C-4A47-8747-32A2BB1F5567}"/>
              </a:ext>
            </a:extLst>
          </p:cNvPr>
          <p:cNvCxnSpPr>
            <a:cxnSpLocks/>
          </p:cNvCxnSpPr>
          <p:nvPr/>
        </p:nvCxnSpPr>
        <p:spPr>
          <a:xfrm flipH="1">
            <a:off x="3751193" y="4624938"/>
            <a:ext cx="243234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CC50CFB-4FCD-4BAC-8637-DE88A515B243}"/>
              </a:ext>
            </a:extLst>
          </p:cNvPr>
          <p:cNvSpPr txBox="1"/>
          <p:nvPr/>
        </p:nvSpPr>
        <p:spPr>
          <a:xfrm>
            <a:off x="6738173" y="2628805"/>
            <a:ext cx="802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  <a:r>
              <a:rPr lang="en-US" sz="2000" baseline="-25000" dirty="0"/>
              <a:t>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1554126-F880-4238-852E-3718149ADCB1}"/>
                  </a:ext>
                </a:extLst>
              </p:cNvPr>
              <p:cNvSpPr/>
              <p:nvPr/>
            </p:nvSpPr>
            <p:spPr>
              <a:xfrm>
                <a:off x="2693187" y="4420227"/>
                <a:ext cx="11313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tx1"/>
                              </a:solidFill>
                            </a:rPr>
                            <m:t>)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1554126-F880-4238-852E-3718149ADC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187" y="4420227"/>
                <a:ext cx="1131399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82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2" grpId="0"/>
      <p:bldP spid="26" grpId="0"/>
      <p:bldP spid="36" grpId="0" animBg="1"/>
      <p:bldP spid="64" grpId="0"/>
      <p:bldP spid="43" grpId="0" animBg="1"/>
      <p:bldP spid="51" grpId="0"/>
      <p:bldP spid="54" grpId="0" animBg="1"/>
      <p:bldP spid="27" grpId="0"/>
      <p:bldP spid="21" grpId="0" animBg="1"/>
      <p:bldP spid="3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More on welfare</a:t>
            </a:r>
            <a:br>
              <a:rPr lang="pt-BR" dirty="0"/>
            </a:br>
            <a:r>
              <a:rPr lang="pt-BR" sz="3000" cap="none" dirty="0"/>
              <a:t>Increase in Foreign labor productivity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Consider now an increase in labor productivity in the Foreign country: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Equivalent to an increase in labor endowment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en-US" sz="2000" dirty="0"/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Outward shift in Foreign PPF, biased towards good 1 (labor intensive)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 the relative supply/relative demand diagram, RS* shifts out: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With more labor, Foreign is capable of producing more of good 1, relative to good 2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Since sizes of countries is not infinitesimal, RS</a:t>
                </a:r>
                <a:r>
                  <a:rPr lang="en-US" sz="2000" baseline="-25000" dirty="0"/>
                  <a:t>W</a:t>
                </a:r>
                <a:r>
                  <a:rPr lang="en-US" sz="2000" dirty="0"/>
                  <a:t> also shifts out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 equilibrium, the world relative price of good 1 falls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For Foreign, there is decline in </a:t>
                </a:r>
                <a:r>
                  <a:rPr lang="en-US" sz="20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terms of trade</a:t>
                </a:r>
                <a:r>
                  <a:rPr lang="en-US" sz="2000" dirty="0"/>
                  <a:t>, i.e., the relative price of the exported good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86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 20">
            <a:extLst>
              <a:ext uri="{FF2B5EF4-FFF2-40B4-BE49-F238E27FC236}">
                <a16:creationId xmlns:a16="http://schemas.microsoft.com/office/drawing/2014/main" id="{A2C93690-F69D-4B16-8D5A-5698F9A06481}"/>
              </a:ext>
            </a:extLst>
          </p:cNvPr>
          <p:cNvSpPr/>
          <p:nvPr/>
        </p:nvSpPr>
        <p:spPr>
          <a:xfrm rot="5764227">
            <a:off x="1510267" y="-454572"/>
            <a:ext cx="7228077" cy="4409784"/>
          </a:xfrm>
          <a:prstGeom prst="arc">
            <a:avLst>
              <a:gd name="adj1" fmla="val 17838837"/>
              <a:gd name="adj2" fmla="val 2130253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39B53C1F-DE63-40C2-A24E-8123EA01FF0C}"/>
              </a:ext>
            </a:extLst>
          </p:cNvPr>
          <p:cNvSpPr/>
          <p:nvPr/>
        </p:nvSpPr>
        <p:spPr>
          <a:xfrm rot="11117280">
            <a:off x="4123411" y="-1166204"/>
            <a:ext cx="9966832" cy="6524846"/>
          </a:xfrm>
          <a:prstGeom prst="arc">
            <a:avLst>
              <a:gd name="adj1" fmla="val 17444607"/>
              <a:gd name="adj2" fmla="val 2085278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6258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10</a:t>
            </a:r>
          </a:p>
          <a:p>
            <a:pPr algn="ctr"/>
            <a:r>
              <a:rPr lang="en-US" sz="2200" dirty="0"/>
              <a:t>Increase in labor productivity in the Foreign country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A8B71B24-497D-487F-98B8-95160BF4F0CE}"/>
              </a:ext>
            </a:extLst>
          </p:cNvPr>
          <p:cNvSpPr/>
          <p:nvPr/>
        </p:nvSpPr>
        <p:spPr>
          <a:xfrm rot="5764227">
            <a:off x="675341" y="-504794"/>
            <a:ext cx="7228077" cy="4409784"/>
          </a:xfrm>
          <a:prstGeom prst="arc">
            <a:avLst>
              <a:gd name="adj1" fmla="val 18034969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3751193" y="1734245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>
            <a:cxnSpLocks/>
          </p:cNvCxnSpPr>
          <p:nvPr/>
        </p:nvCxnSpPr>
        <p:spPr>
          <a:xfrm>
            <a:off x="3439222" y="5951243"/>
            <a:ext cx="51495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3047982" y="1700513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82" y="1700513"/>
                <a:ext cx="782479" cy="276999"/>
              </a:xfrm>
              <a:prstGeom prst="rect">
                <a:avLst/>
              </a:prstGeom>
              <a:blipFill>
                <a:blip r:embed="rId2"/>
                <a:stretch>
                  <a:fillRect t="-222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/>
              <p:nvPr/>
            </p:nvSpPr>
            <p:spPr>
              <a:xfrm>
                <a:off x="8329735" y="5951243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735" y="5951243"/>
                <a:ext cx="782479" cy="276999"/>
              </a:xfrm>
              <a:prstGeom prst="rect">
                <a:avLst/>
              </a:prstGeom>
              <a:blipFill>
                <a:blip r:embed="rId3"/>
                <a:stretch>
                  <a:fillRect l="-2326"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58EAE76E-0F03-413F-B850-16742F8053FE}"/>
              </a:ext>
            </a:extLst>
          </p:cNvPr>
          <p:cNvSpPr txBox="1"/>
          <p:nvPr/>
        </p:nvSpPr>
        <p:spPr>
          <a:xfrm>
            <a:off x="5805197" y="2901115"/>
            <a:ext cx="530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DD1CB4DE-6B10-4D1F-8CA4-E31A83D2A20E}"/>
              </a:ext>
            </a:extLst>
          </p:cNvPr>
          <p:cNvSpPr/>
          <p:nvPr/>
        </p:nvSpPr>
        <p:spPr>
          <a:xfrm rot="5764227">
            <a:off x="2129108" y="-232637"/>
            <a:ext cx="7228077" cy="4409784"/>
          </a:xfrm>
          <a:prstGeom prst="arc">
            <a:avLst>
              <a:gd name="adj1" fmla="val 17838837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23F0F0-068B-4AA7-B0DC-AD30E4922A55}"/>
              </a:ext>
            </a:extLst>
          </p:cNvPr>
          <p:cNvSpPr txBox="1"/>
          <p:nvPr/>
        </p:nvSpPr>
        <p:spPr>
          <a:xfrm>
            <a:off x="7568827" y="2983768"/>
            <a:ext cx="78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RS*</a:t>
            </a:r>
          </a:p>
        </p:txBody>
      </p:sp>
      <p:sp>
        <p:nvSpPr>
          <p:cNvPr id="54" name="Elipse 35">
            <a:extLst>
              <a:ext uri="{FF2B5EF4-FFF2-40B4-BE49-F238E27FC236}">
                <a16:creationId xmlns:a16="http://schemas.microsoft.com/office/drawing/2014/main" id="{C3812190-EA9A-4C09-BF41-CC3D61897B82}"/>
              </a:ext>
            </a:extLst>
          </p:cNvPr>
          <p:cNvSpPr/>
          <p:nvPr/>
        </p:nvSpPr>
        <p:spPr>
          <a:xfrm>
            <a:off x="6222258" y="4604893"/>
            <a:ext cx="60350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73E701B-2B70-4620-9119-70D107D0CA73}"/>
              </a:ext>
            </a:extLst>
          </p:cNvPr>
          <p:cNvSpPr txBox="1"/>
          <p:nvPr/>
        </p:nvSpPr>
        <p:spPr>
          <a:xfrm>
            <a:off x="7663961" y="4919861"/>
            <a:ext cx="2114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RD = RD*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624A2-9099-4FD4-9156-007F3CC2DDA6}"/>
              </a:ext>
            </a:extLst>
          </p:cNvPr>
          <p:cNvSpPr/>
          <p:nvPr/>
        </p:nvSpPr>
        <p:spPr>
          <a:xfrm>
            <a:off x="6093409" y="425560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080D06A-F03C-4A47-8747-32A2BB1F5567}"/>
              </a:ext>
            </a:extLst>
          </p:cNvPr>
          <p:cNvCxnSpPr>
            <a:cxnSpLocks/>
          </p:cNvCxnSpPr>
          <p:nvPr/>
        </p:nvCxnSpPr>
        <p:spPr>
          <a:xfrm flipH="1">
            <a:off x="3751193" y="4624938"/>
            <a:ext cx="243234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CC50CFB-4FCD-4BAC-8637-DE88A515B243}"/>
              </a:ext>
            </a:extLst>
          </p:cNvPr>
          <p:cNvSpPr txBox="1"/>
          <p:nvPr/>
        </p:nvSpPr>
        <p:spPr>
          <a:xfrm>
            <a:off x="6650557" y="2659435"/>
            <a:ext cx="802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  <a:r>
              <a:rPr lang="en-US" sz="2000" baseline="-25000" dirty="0"/>
              <a:t>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1554126-F880-4238-852E-3718149ADCB1}"/>
                  </a:ext>
                </a:extLst>
              </p:cNvPr>
              <p:cNvSpPr/>
              <p:nvPr/>
            </p:nvSpPr>
            <p:spPr>
              <a:xfrm>
                <a:off x="2911962" y="4400513"/>
                <a:ext cx="88363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1400" dirty="0">
                              <a:solidFill>
                                <a:srgbClr val="00B050"/>
                              </a:solidFill>
                            </a:rPr>
                            <m:t>)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1554126-F880-4238-852E-3718149ADC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962" y="4400513"/>
                <a:ext cx="883639" cy="307777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>
            <a:extLst>
              <a:ext uri="{FF2B5EF4-FFF2-40B4-BE49-F238E27FC236}">
                <a16:creationId xmlns:a16="http://schemas.microsoft.com/office/drawing/2014/main" id="{5222D741-CC00-42F4-BD85-74F4C38FE4C8}"/>
              </a:ext>
            </a:extLst>
          </p:cNvPr>
          <p:cNvSpPr/>
          <p:nvPr/>
        </p:nvSpPr>
        <p:spPr>
          <a:xfrm rot="5764227">
            <a:off x="2642493" y="-167587"/>
            <a:ext cx="7228077" cy="4409784"/>
          </a:xfrm>
          <a:prstGeom prst="arc">
            <a:avLst>
              <a:gd name="adj1" fmla="val 17689885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C4D437-24E4-4094-B639-FEA986EE1060}"/>
              </a:ext>
            </a:extLst>
          </p:cNvPr>
          <p:cNvSpPr txBox="1"/>
          <p:nvPr/>
        </p:nvSpPr>
        <p:spPr>
          <a:xfrm>
            <a:off x="8209840" y="3036756"/>
            <a:ext cx="78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RS*’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48F07861-3B58-46FE-99B1-ACE0C39448F8}"/>
              </a:ext>
            </a:extLst>
          </p:cNvPr>
          <p:cNvSpPr/>
          <p:nvPr/>
        </p:nvSpPr>
        <p:spPr>
          <a:xfrm rot="5764227">
            <a:off x="1786338" y="-311080"/>
            <a:ext cx="7228077" cy="4409784"/>
          </a:xfrm>
          <a:prstGeom prst="arc">
            <a:avLst>
              <a:gd name="adj1" fmla="val 17632976"/>
              <a:gd name="adj2" fmla="val 2130253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EA1781-1A37-4402-A6D6-962365BCD769}"/>
              </a:ext>
            </a:extLst>
          </p:cNvPr>
          <p:cNvSpPr txBox="1"/>
          <p:nvPr/>
        </p:nvSpPr>
        <p:spPr>
          <a:xfrm>
            <a:off x="7243537" y="2665311"/>
            <a:ext cx="802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  <a:r>
              <a:rPr lang="en-US" sz="2000" baseline="-25000" dirty="0"/>
              <a:t>W</a:t>
            </a:r>
            <a:r>
              <a:rPr lang="en-US" sz="2000" dirty="0"/>
              <a:t>’</a:t>
            </a:r>
            <a:endParaRPr lang="en-US" sz="2000" baseline="-250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F4F86A-C075-44A8-8D05-600112305688}"/>
              </a:ext>
            </a:extLst>
          </p:cNvPr>
          <p:cNvSpPr/>
          <p:nvPr/>
        </p:nvSpPr>
        <p:spPr>
          <a:xfrm>
            <a:off x="6566546" y="4533101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 </a:t>
            </a:r>
          </a:p>
        </p:txBody>
      </p:sp>
      <p:sp>
        <p:nvSpPr>
          <p:cNvPr id="32" name="Elipse 35">
            <a:extLst>
              <a:ext uri="{FF2B5EF4-FFF2-40B4-BE49-F238E27FC236}">
                <a16:creationId xmlns:a16="http://schemas.microsoft.com/office/drawing/2014/main" id="{14DADA9A-F863-4DFE-B57F-85C4EF677467}"/>
              </a:ext>
            </a:extLst>
          </p:cNvPr>
          <p:cNvSpPr/>
          <p:nvPr/>
        </p:nvSpPr>
        <p:spPr>
          <a:xfrm>
            <a:off x="6513119" y="4729254"/>
            <a:ext cx="60350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4276255-4B4E-4988-8C6B-5A538DA098EB}"/>
              </a:ext>
            </a:extLst>
          </p:cNvPr>
          <p:cNvCxnSpPr>
            <a:cxnSpLocks/>
          </p:cNvCxnSpPr>
          <p:nvPr/>
        </p:nvCxnSpPr>
        <p:spPr>
          <a:xfrm flipH="1">
            <a:off x="3751193" y="4761812"/>
            <a:ext cx="276954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CF8C2FE-184C-4FC6-8B7B-02CB9510FDDD}"/>
                  </a:ext>
                </a:extLst>
              </p:cNvPr>
              <p:cNvSpPr/>
              <p:nvPr/>
            </p:nvSpPr>
            <p:spPr>
              <a:xfrm>
                <a:off x="2911962" y="4634691"/>
                <a:ext cx="91602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1400" dirty="0">
                              <a:solidFill>
                                <a:srgbClr val="FFC000"/>
                              </a:solidFill>
                            </a:rPr>
                            <m:t>)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CF8C2FE-184C-4FC6-8B7B-02CB9510FD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962" y="4634691"/>
                <a:ext cx="916020" cy="307777"/>
              </a:xfrm>
              <a:prstGeom prst="rect">
                <a:avLst/>
              </a:prstGeom>
              <a:blipFill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Down 6">
            <a:extLst>
              <a:ext uri="{FF2B5EF4-FFF2-40B4-BE49-F238E27FC236}">
                <a16:creationId xmlns:a16="http://schemas.microsoft.com/office/drawing/2014/main" id="{3B4AC631-789B-4065-A3BC-FD060256E292}"/>
              </a:ext>
            </a:extLst>
          </p:cNvPr>
          <p:cNvSpPr/>
          <p:nvPr/>
        </p:nvSpPr>
        <p:spPr>
          <a:xfrm>
            <a:off x="2838450" y="4585843"/>
            <a:ext cx="120513" cy="2975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4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3" grpId="0" animBg="1"/>
      <p:bldP spid="51" grpId="0"/>
      <p:bldP spid="3" grpId="0"/>
      <p:bldP spid="31" grpId="0"/>
      <p:bldP spid="10" grpId="0"/>
      <p:bldP spid="20" grpId="0" animBg="1"/>
      <p:bldP spid="22" grpId="0"/>
      <p:bldP spid="23" grpId="0" animBg="1"/>
      <p:bldP spid="25" grpId="0"/>
      <p:bldP spid="30" grpId="0"/>
      <p:bldP spid="32" grpId="0" animBg="1"/>
      <p:bldP spid="34" grpId="0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More on welfare</a:t>
            </a:r>
            <a:br>
              <a:rPr lang="pt-BR" dirty="0"/>
            </a:br>
            <a:r>
              <a:rPr lang="pt-BR" sz="3000" cap="none" dirty="0"/>
              <a:t>Increase in Foreign labor productivity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ln>
                <a:noFill/>
              </a:ln>
            </p:spPr>
            <p:txBody>
              <a:bodyPr anchor="ctr">
                <a:normAutofit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How does this affect welfare in the Foreign country? Two channels: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Increase 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000" dirty="0"/>
                  <a:t> raises welfare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reduces welfare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 the diagram: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Points </a:t>
                </a:r>
                <a:r>
                  <a:rPr lang="en-US" sz="2000" i="1" dirty="0"/>
                  <a:t>P*</a:t>
                </a:r>
                <a:r>
                  <a:rPr lang="en-US" sz="2000" dirty="0"/>
                  <a:t>’ and </a:t>
                </a:r>
                <a:r>
                  <a:rPr lang="en-US" sz="2000" i="1" dirty="0"/>
                  <a:t>C*</a:t>
                </a:r>
                <a:r>
                  <a:rPr lang="en-US" sz="2000" dirty="0"/>
                  <a:t>’: production and consumption considering increase 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000" dirty="0"/>
                  <a:t>, but no change in relative prices (what would happen in a small open economy)  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Points </a:t>
                </a:r>
                <a:r>
                  <a:rPr lang="en-US" sz="2000" i="1" dirty="0"/>
                  <a:t>P*</a:t>
                </a:r>
                <a:r>
                  <a:rPr lang="en-US" sz="2000" dirty="0"/>
                  <a:t>’’ and </a:t>
                </a:r>
                <a:r>
                  <a:rPr lang="en-US" sz="2000" i="1" dirty="0"/>
                  <a:t>C*</a:t>
                </a:r>
                <a:r>
                  <a:rPr lang="en-US" sz="2000" dirty="0"/>
                  <a:t>’’: production and consumption considering both the increase 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000" dirty="0"/>
                  <a:t> and the change in world relative prices (this is the total effect on welfare)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Depending on the strength of the second effect, welfare may fall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u="sng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Immiserizing</a:t>
                </a:r>
                <a:r>
                  <a:rPr lang="en-US" sz="20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growth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 r="-8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37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8E85B0-0177-4F38-8996-835059F4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08F21A-E914-4073-9F5A-9B404B9E2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34</a:t>
            </a:fld>
            <a:endParaRPr lang="en-US"/>
          </a:p>
        </p:txBody>
      </p:sp>
      <p:sp>
        <p:nvSpPr>
          <p:cNvPr id="31" name="TextBox 21">
            <a:extLst>
              <a:ext uri="{FF2B5EF4-FFF2-40B4-BE49-F238E27FC236}">
                <a16:creationId xmlns:a16="http://schemas.microsoft.com/office/drawing/2014/main" id="{6A3E5858-E496-48FA-9EF5-4333087C18B6}"/>
              </a:ext>
            </a:extLst>
          </p:cNvPr>
          <p:cNvSpPr txBox="1"/>
          <p:nvPr/>
        </p:nvSpPr>
        <p:spPr>
          <a:xfrm>
            <a:off x="6698890" y="4493737"/>
            <a:ext cx="69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cxnSp>
        <p:nvCxnSpPr>
          <p:cNvPr id="32" name="Conector de seta reta 3">
            <a:extLst>
              <a:ext uri="{FF2B5EF4-FFF2-40B4-BE49-F238E27FC236}">
                <a16:creationId xmlns:a16="http://schemas.microsoft.com/office/drawing/2014/main" id="{6EFDC39C-96AF-43BD-8A57-CD44E5FDD1A4}"/>
              </a:ext>
            </a:extLst>
          </p:cNvPr>
          <p:cNvCxnSpPr>
            <a:cxnSpLocks/>
          </p:cNvCxnSpPr>
          <p:nvPr/>
        </p:nvCxnSpPr>
        <p:spPr>
          <a:xfrm flipV="1">
            <a:off x="3579186" y="886729"/>
            <a:ext cx="0" cy="52411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4">
            <a:extLst>
              <a:ext uri="{FF2B5EF4-FFF2-40B4-BE49-F238E27FC236}">
                <a16:creationId xmlns:a16="http://schemas.microsoft.com/office/drawing/2014/main" id="{273FE6F0-23C9-4179-8C86-2CC98771A80C}"/>
              </a:ext>
            </a:extLst>
          </p:cNvPr>
          <p:cNvCxnSpPr>
            <a:cxnSpLocks/>
          </p:cNvCxnSpPr>
          <p:nvPr/>
        </p:nvCxnSpPr>
        <p:spPr>
          <a:xfrm>
            <a:off x="3267215" y="5880495"/>
            <a:ext cx="671861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F7A666E-1F8C-44F4-B889-96B6D686B194}"/>
                  </a:ext>
                </a:extLst>
              </p:cNvPr>
              <p:cNvSpPr txBox="1"/>
              <p:nvPr/>
            </p:nvSpPr>
            <p:spPr>
              <a:xfrm>
                <a:off x="3269476" y="922382"/>
                <a:ext cx="2589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F7A666E-1F8C-44F4-B889-96B6D686B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476" y="922382"/>
                <a:ext cx="258920" cy="276999"/>
              </a:xfrm>
              <a:prstGeom prst="rect">
                <a:avLst/>
              </a:prstGeom>
              <a:blipFill>
                <a:blip r:embed="rId2"/>
                <a:stretch>
                  <a:fillRect l="-39535" r="-18605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5A2E26B-B020-4856-A677-BD946B9A86C5}"/>
                  </a:ext>
                </a:extLst>
              </p:cNvPr>
              <p:cNvSpPr txBox="1"/>
              <p:nvPr/>
            </p:nvSpPr>
            <p:spPr>
              <a:xfrm>
                <a:off x="10118695" y="5733290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5A2E26B-B020-4856-A677-BD946B9A8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8695" y="5733290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6279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>
            <a:extLst>
              <a:ext uri="{FF2B5EF4-FFF2-40B4-BE49-F238E27FC236}">
                <a16:creationId xmlns:a16="http://schemas.microsoft.com/office/drawing/2014/main" id="{77F19DA6-FB0E-41D3-BE87-D80D0191D06E}"/>
              </a:ext>
            </a:extLst>
          </p:cNvPr>
          <p:cNvSpPr/>
          <p:nvPr/>
        </p:nvSpPr>
        <p:spPr>
          <a:xfrm>
            <a:off x="-696698" y="2983024"/>
            <a:ext cx="8412871" cy="6496013"/>
          </a:xfrm>
          <a:prstGeom prst="arc">
            <a:avLst>
              <a:gd name="adj1" fmla="val 16299266"/>
              <a:gd name="adj2" fmla="val 21325701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3A1206-8C51-4C42-99B8-4D0CDD225A96}"/>
              </a:ext>
            </a:extLst>
          </p:cNvPr>
          <p:cNvSpPr txBox="1"/>
          <p:nvPr/>
        </p:nvSpPr>
        <p:spPr>
          <a:xfrm>
            <a:off x="1640843" y="828776"/>
            <a:ext cx="12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FOREIGN</a:t>
            </a:r>
          </a:p>
        </p:txBody>
      </p:sp>
      <p:cxnSp>
        <p:nvCxnSpPr>
          <p:cNvPr id="42" name="Straight Arrow Connector 17">
            <a:extLst>
              <a:ext uri="{FF2B5EF4-FFF2-40B4-BE49-F238E27FC236}">
                <a16:creationId xmlns:a16="http://schemas.microsoft.com/office/drawing/2014/main" id="{97E03842-452D-4BB1-AA0A-5725FE0FB0AB}"/>
              </a:ext>
            </a:extLst>
          </p:cNvPr>
          <p:cNvCxnSpPr>
            <a:cxnSpLocks/>
          </p:cNvCxnSpPr>
          <p:nvPr/>
        </p:nvCxnSpPr>
        <p:spPr>
          <a:xfrm flipH="1">
            <a:off x="7705976" y="3295723"/>
            <a:ext cx="514462" cy="26655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5">
            <a:extLst>
              <a:ext uri="{FF2B5EF4-FFF2-40B4-BE49-F238E27FC236}">
                <a16:creationId xmlns:a16="http://schemas.microsoft.com/office/drawing/2014/main" id="{15BE9B08-4B28-4E3E-9347-847411A56023}"/>
              </a:ext>
            </a:extLst>
          </p:cNvPr>
          <p:cNvCxnSpPr>
            <a:cxnSpLocks/>
          </p:cNvCxnSpPr>
          <p:nvPr/>
        </p:nvCxnSpPr>
        <p:spPr>
          <a:xfrm>
            <a:off x="4062437" y="886729"/>
            <a:ext cx="3705062" cy="44318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8">
                <a:extLst>
                  <a:ext uri="{FF2B5EF4-FFF2-40B4-BE49-F238E27FC236}">
                    <a16:creationId xmlns:a16="http://schemas.microsoft.com/office/drawing/2014/main" id="{D8257354-D751-4440-A332-E6E9A3C0E587}"/>
                  </a:ext>
                </a:extLst>
              </p:cNvPr>
              <p:cNvSpPr txBox="1"/>
              <p:nvPr/>
            </p:nvSpPr>
            <p:spPr>
              <a:xfrm>
                <a:off x="5856439" y="5194705"/>
                <a:ext cx="1933455" cy="5704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5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TextBox 18">
                <a:extLst>
                  <a:ext uri="{FF2B5EF4-FFF2-40B4-BE49-F238E27FC236}">
                    <a16:creationId xmlns:a16="http://schemas.microsoft.com/office/drawing/2014/main" id="{D8257354-D751-4440-A332-E6E9A3C0E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439" y="5194705"/>
                <a:ext cx="1933455" cy="570413"/>
              </a:xfrm>
              <a:prstGeom prst="rect">
                <a:avLst/>
              </a:prstGeom>
              <a:blipFill>
                <a:blip r:embed="rId5"/>
                <a:stretch>
                  <a:fillRect l="-2839" b="-10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17">
            <a:extLst>
              <a:ext uri="{FF2B5EF4-FFF2-40B4-BE49-F238E27FC236}">
                <a16:creationId xmlns:a16="http://schemas.microsoft.com/office/drawing/2014/main" id="{0A198F44-6A5E-41F6-B969-71B897C58894}"/>
              </a:ext>
            </a:extLst>
          </p:cNvPr>
          <p:cNvCxnSpPr>
            <a:cxnSpLocks/>
          </p:cNvCxnSpPr>
          <p:nvPr/>
        </p:nvCxnSpPr>
        <p:spPr>
          <a:xfrm flipV="1">
            <a:off x="7134534" y="5262199"/>
            <a:ext cx="540255" cy="15963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35">
            <a:extLst>
              <a:ext uri="{FF2B5EF4-FFF2-40B4-BE49-F238E27FC236}">
                <a16:creationId xmlns:a16="http://schemas.microsoft.com/office/drawing/2014/main" id="{D02F2371-1202-4540-B560-CA3D9B8C00B6}"/>
              </a:ext>
            </a:extLst>
          </p:cNvPr>
          <p:cNvSpPr/>
          <p:nvPr/>
        </p:nvSpPr>
        <p:spPr>
          <a:xfrm>
            <a:off x="7084658" y="450682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Arc 56">
            <a:extLst>
              <a:ext uri="{FF2B5EF4-FFF2-40B4-BE49-F238E27FC236}">
                <a16:creationId xmlns:a16="http://schemas.microsoft.com/office/drawing/2014/main" id="{148B2BAE-F276-4C6B-9F1F-B2B86049631D}"/>
              </a:ext>
            </a:extLst>
          </p:cNvPr>
          <p:cNvSpPr/>
          <p:nvPr/>
        </p:nvSpPr>
        <p:spPr>
          <a:xfrm rot="11117280">
            <a:off x="4071110" y="-3391972"/>
            <a:ext cx="8128702" cy="6670867"/>
          </a:xfrm>
          <a:prstGeom prst="arc">
            <a:avLst>
              <a:gd name="adj1" fmla="val 17923314"/>
              <a:gd name="adj2" fmla="val 20422751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lipse 35">
            <a:extLst>
              <a:ext uri="{FF2B5EF4-FFF2-40B4-BE49-F238E27FC236}">
                <a16:creationId xmlns:a16="http://schemas.microsoft.com/office/drawing/2014/main" id="{D61DF213-9480-426B-8298-14278C0B0375}"/>
              </a:ext>
            </a:extLst>
          </p:cNvPr>
          <p:cNvSpPr/>
          <p:nvPr/>
        </p:nvSpPr>
        <p:spPr>
          <a:xfrm>
            <a:off x="4823612" y="180199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TextBox 21">
            <a:extLst>
              <a:ext uri="{FF2B5EF4-FFF2-40B4-BE49-F238E27FC236}">
                <a16:creationId xmlns:a16="http://schemas.microsoft.com/office/drawing/2014/main" id="{38E8AA04-E23B-4945-B1DC-AA43D85369BE}"/>
              </a:ext>
            </a:extLst>
          </p:cNvPr>
          <p:cNvSpPr txBox="1"/>
          <p:nvPr/>
        </p:nvSpPr>
        <p:spPr>
          <a:xfrm>
            <a:off x="4872341" y="1539382"/>
            <a:ext cx="57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C*</a:t>
            </a:r>
          </a:p>
        </p:txBody>
      </p:sp>
      <p:sp>
        <p:nvSpPr>
          <p:cNvPr id="97" name="Arc 96">
            <a:extLst>
              <a:ext uri="{FF2B5EF4-FFF2-40B4-BE49-F238E27FC236}">
                <a16:creationId xmlns:a16="http://schemas.microsoft.com/office/drawing/2014/main" id="{CF4B4E9E-BBD0-44E4-B1FB-CF5889BDD005}"/>
              </a:ext>
            </a:extLst>
          </p:cNvPr>
          <p:cNvSpPr/>
          <p:nvPr/>
        </p:nvSpPr>
        <p:spPr>
          <a:xfrm>
            <a:off x="-3924300" y="2593455"/>
            <a:ext cx="13731024" cy="8091844"/>
          </a:xfrm>
          <a:prstGeom prst="arc">
            <a:avLst>
              <a:gd name="adj1" fmla="val 16790840"/>
              <a:gd name="adj2" fmla="val 21204905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15">
            <a:extLst>
              <a:ext uri="{FF2B5EF4-FFF2-40B4-BE49-F238E27FC236}">
                <a16:creationId xmlns:a16="http://schemas.microsoft.com/office/drawing/2014/main" id="{1ABE1263-7FAF-4F1B-B936-40500E331F9E}"/>
              </a:ext>
            </a:extLst>
          </p:cNvPr>
          <p:cNvCxnSpPr>
            <a:cxnSpLocks/>
          </p:cNvCxnSpPr>
          <p:nvPr/>
        </p:nvCxnSpPr>
        <p:spPr>
          <a:xfrm>
            <a:off x="5923564" y="1039129"/>
            <a:ext cx="3918950" cy="46877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21">
            <a:extLst>
              <a:ext uri="{FF2B5EF4-FFF2-40B4-BE49-F238E27FC236}">
                <a16:creationId xmlns:a16="http://schemas.microsoft.com/office/drawing/2014/main" id="{359EEC56-21B8-4C5C-BED5-983F056E979F}"/>
              </a:ext>
            </a:extLst>
          </p:cNvPr>
          <p:cNvSpPr txBox="1"/>
          <p:nvPr/>
        </p:nvSpPr>
        <p:spPr>
          <a:xfrm>
            <a:off x="9145685" y="4661639"/>
            <a:ext cx="69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P*’</a:t>
            </a:r>
          </a:p>
        </p:txBody>
      </p:sp>
      <p:sp>
        <p:nvSpPr>
          <p:cNvPr id="103" name="Arc 56">
            <a:extLst>
              <a:ext uri="{FF2B5EF4-FFF2-40B4-BE49-F238E27FC236}">
                <a16:creationId xmlns:a16="http://schemas.microsoft.com/office/drawing/2014/main" id="{06B79BA4-F74C-4E35-ACC5-0411AD5D3481}"/>
              </a:ext>
            </a:extLst>
          </p:cNvPr>
          <p:cNvSpPr/>
          <p:nvPr/>
        </p:nvSpPr>
        <p:spPr>
          <a:xfrm rot="11117280">
            <a:off x="5776540" y="-3428256"/>
            <a:ext cx="8128702" cy="6670867"/>
          </a:xfrm>
          <a:prstGeom prst="arc">
            <a:avLst>
              <a:gd name="adj1" fmla="val 17923314"/>
              <a:gd name="adj2" fmla="val 20422751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21">
            <a:extLst>
              <a:ext uri="{FF2B5EF4-FFF2-40B4-BE49-F238E27FC236}">
                <a16:creationId xmlns:a16="http://schemas.microsoft.com/office/drawing/2014/main" id="{EC94DCF9-0818-4274-99A4-03F7268E8C5B}"/>
              </a:ext>
            </a:extLst>
          </p:cNvPr>
          <p:cNvSpPr txBox="1"/>
          <p:nvPr/>
        </p:nvSpPr>
        <p:spPr>
          <a:xfrm>
            <a:off x="6534429" y="1486883"/>
            <a:ext cx="57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C*’</a:t>
            </a:r>
          </a:p>
        </p:txBody>
      </p:sp>
      <p:cxnSp>
        <p:nvCxnSpPr>
          <p:cNvPr id="105" name="Straight Connector 15">
            <a:extLst>
              <a:ext uri="{FF2B5EF4-FFF2-40B4-BE49-F238E27FC236}">
                <a16:creationId xmlns:a16="http://schemas.microsoft.com/office/drawing/2014/main" id="{266898C8-D0CF-44E7-86D6-55BE64A75759}"/>
              </a:ext>
            </a:extLst>
          </p:cNvPr>
          <p:cNvCxnSpPr>
            <a:cxnSpLocks/>
          </p:cNvCxnSpPr>
          <p:nvPr/>
        </p:nvCxnSpPr>
        <p:spPr>
          <a:xfrm>
            <a:off x="4693236" y="1452611"/>
            <a:ext cx="4400886" cy="321938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21">
            <a:extLst>
              <a:ext uri="{FF2B5EF4-FFF2-40B4-BE49-F238E27FC236}">
                <a16:creationId xmlns:a16="http://schemas.microsoft.com/office/drawing/2014/main" id="{5BECBDC9-E46D-423C-9F19-595F2613AE55}"/>
              </a:ext>
            </a:extLst>
          </p:cNvPr>
          <p:cNvSpPr txBox="1"/>
          <p:nvPr/>
        </p:nvSpPr>
        <p:spPr>
          <a:xfrm>
            <a:off x="7755263" y="3954175"/>
            <a:ext cx="69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P*’’</a:t>
            </a:r>
          </a:p>
        </p:txBody>
      </p:sp>
      <p:sp>
        <p:nvSpPr>
          <p:cNvPr id="112" name="Arc 56">
            <a:extLst>
              <a:ext uri="{FF2B5EF4-FFF2-40B4-BE49-F238E27FC236}">
                <a16:creationId xmlns:a16="http://schemas.microsoft.com/office/drawing/2014/main" id="{3C7F202D-99FF-4D40-8E4D-65675EE3F99A}"/>
              </a:ext>
            </a:extLst>
          </p:cNvPr>
          <p:cNvSpPr/>
          <p:nvPr/>
        </p:nvSpPr>
        <p:spPr>
          <a:xfrm rot="11117280">
            <a:off x="4880912" y="-3183747"/>
            <a:ext cx="8128702" cy="6670867"/>
          </a:xfrm>
          <a:prstGeom prst="arc">
            <a:avLst>
              <a:gd name="adj1" fmla="val 17923314"/>
              <a:gd name="adj2" fmla="val 20422751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21">
            <a:extLst>
              <a:ext uri="{FF2B5EF4-FFF2-40B4-BE49-F238E27FC236}">
                <a16:creationId xmlns:a16="http://schemas.microsoft.com/office/drawing/2014/main" id="{3715B9B6-DB8D-4421-B617-2533646D3851}"/>
              </a:ext>
            </a:extLst>
          </p:cNvPr>
          <p:cNvSpPr txBox="1"/>
          <p:nvPr/>
        </p:nvSpPr>
        <p:spPr>
          <a:xfrm>
            <a:off x="6127664" y="2219853"/>
            <a:ext cx="57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C*’’</a:t>
            </a:r>
          </a:p>
        </p:txBody>
      </p:sp>
      <p:sp>
        <p:nvSpPr>
          <p:cNvPr id="114" name="Elipse 35">
            <a:extLst>
              <a:ext uri="{FF2B5EF4-FFF2-40B4-BE49-F238E27FC236}">
                <a16:creationId xmlns:a16="http://schemas.microsoft.com/office/drawing/2014/main" id="{2352CF2F-7893-47A7-914A-E816561B047A}"/>
              </a:ext>
            </a:extLst>
          </p:cNvPr>
          <p:cNvSpPr/>
          <p:nvPr/>
        </p:nvSpPr>
        <p:spPr>
          <a:xfrm>
            <a:off x="9155357" y="4920125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Elipse 35">
            <a:extLst>
              <a:ext uri="{FF2B5EF4-FFF2-40B4-BE49-F238E27FC236}">
                <a16:creationId xmlns:a16="http://schemas.microsoft.com/office/drawing/2014/main" id="{93070ABE-B149-4022-9135-31C36D3FDB5E}"/>
              </a:ext>
            </a:extLst>
          </p:cNvPr>
          <p:cNvSpPr/>
          <p:nvPr/>
        </p:nvSpPr>
        <p:spPr>
          <a:xfrm>
            <a:off x="8121896" y="3962881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Elipse 35">
            <a:extLst>
              <a:ext uri="{FF2B5EF4-FFF2-40B4-BE49-F238E27FC236}">
                <a16:creationId xmlns:a16="http://schemas.microsoft.com/office/drawing/2014/main" id="{5F3436E9-D70D-4FF8-8E0E-1CBC1684A5F3}"/>
              </a:ext>
            </a:extLst>
          </p:cNvPr>
          <p:cNvSpPr/>
          <p:nvPr/>
        </p:nvSpPr>
        <p:spPr>
          <a:xfrm>
            <a:off x="6171206" y="2507987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Elipse 35">
            <a:extLst>
              <a:ext uri="{FF2B5EF4-FFF2-40B4-BE49-F238E27FC236}">
                <a16:creationId xmlns:a16="http://schemas.microsoft.com/office/drawing/2014/main" id="{636F6793-2F2F-473C-B342-0163F6105A32}"/>
              </a:ext>
            </a:extLst>
          </p:cNvPr>
          <p:cNvSpPr/>
          <p:nvPr/>
        </p:nvSpPr>
        <p:spPr>
          <a:xfrm>
            <a:off x="6509491" y="1726886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8">
                <a:extLst>
                  <a:ext uri="{FF2B5EF4-FFF2-40B4-BE49-F238E27FC236}">
                    <a16:creationId xmlns:a16="http://schemas.microsoft.com/office/drawing/2014/main" id="{9BE1DF47-9393-400D-BA3C-044CA5E663EE}"/>
                  </a:ext>
                </a:extLst>
              </p:cNvPr>
              <p:cNvSpPr txBox="1"/>
              <p:nvPr/>
            </p:nvSpPr>
            <p:spPr>
              <a:xfrm>
                <a:off x="8185240" y="2981687"/>
                <a:ext cx="1933455" cy="5704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18" name="TextBox 18">
                <a:extLst>
                  <a:ext uri="{FF2B5EF4-FFF2-40B4-BE49-F238E27FC236}">
                    <a16:creationId xmlns:a16="http://schemas.microsoft.com/office/drawing/2014/main" id="{9BE1DF47-9393-400D-BA3C-044CA5E663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240" y="2981687"/>
                <a:ext cx="1933455" cy="570413"/>
              </a:xfrm>
              <a:prstGeom prst="rect">
                <a:avLst/>
              </a:prstGeom>
              <a:blipFill>
                <a:blip r:embed="rId6"/>
                <a:stretch>
                  <a:fillRect l="-2839" b="-10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B7BDB4DB-E8BB-4DBC-A151-055070084442}"/>
              </a:ext>
            </a:extLst>
          </p:cNvPr>
          <p:cNvSpPr txBox="1"/>
          <p:nvPr/>
        </p:nvSpPr>
        <p:spPr>
          <a:xfrm>
            <a:off x="2584323" y="39805"/>
            <a:ext cx="6710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11</a:t>
            </a:r>
          </a:p>
          <a:p>
            <a:pPr algn="ctr"/>
            <a:r>
              <a:rPr lang="en-US" dirty="0"/>
              <a:t>Increase in labor productivity in the Foreign country (Foreign welfare)</a:t>
            </a:r>
          </a:p>
        </p:txBody>
      </p:sp>
      <p:sp>
        <p:nvSpPr>
          <p:cNvPr id="40" name="TextBox 21">
            <a:extLst>
              <a:ext uri="{FF2B5EF4-FFF2-40B4-BE49-F238E27FC236}">
                <a16:creationId xmlns:a16="http://schemas.microsoft.com/office/drawing/2014/main" id="{0A70DD8C-B72B-46C9-9A2E-A159E1729B82}"/>
              </a:ext>
            </a:extLst>
          </p:cNvPr>
          <p:cNvSpPr txBox="1"/>
          <p:nvPr/>
        </p:nvSpPr>
        <p:spPr>
          <a:xfrm>
            <a:off x="257292" y="2214005"/>
            <a:ext cx="275685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Change in terms of trade is not sufficiently strong</a:t>
            </a:r>
          </a:p>
          <a:p>
            <a:r>
              <a:rPr lang="en-US" dirty="0">
                <a:sym typeface="Wingdings 3" panose="05040102010807070707" pitchFamily="18" charset="2"/>
              </a:rPr>
              <a:t> Welfare increases</a:t>
            </a:r>
            <a:endParaRPr lang="en-US" dirty="0"/>
          </a:p>
        </p:txBody>
      </p:sp>
      <p:cxnSp>
        <p:nvCxnSpPr>
          <p:cNvPr id="41" name="Straight Arrow Connector 17">
            <a:extLst>
              <a:ext uri="{FF2B5EF4-FFF2-40B4-BE49-F238E27FC236}">
                <a16:creationId xmlns:a16="http://schemas.microsoft.com/office/drawing/2014/main" id="{D9B610DA-1799-44CE-90ED-83BF7352F2A1}"/>
              </a:ext>
            </a:extLst>
          </p:cNvPr>
          <p:cNvCxnSpPr>
            <a:cxnSpLocks/>
          </p:cNvCxnSpPr>
          <p:nvPr/>
        </p:nvCxnSpPr>
        <p:spPr>
          <a:xfrm flipV="1">
            <a:off x="7134534" y="5421835"/>
            <a:ext cx="2406630" cy="1524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57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35" grpId="0"/>
      <p:bldP spid="36" grpId="0" animBg="1"/>
      <p:bldP spid="45" grpId="0"/>
      <p:bldP spid="47" grpId="0" animBg="1"/>
      <p:bldP spid="49" grpId="0" animBg="1"/>
      <p:bldP spid="50" grpId="0" animBg="1"/>
      <p:bldP spid="51" grpId="0"/>
      <p:bldP spid="97" grpId="0" animBg="1"/>
      <p:bldP spid="102" grpId="0"/>
      <p:bldP spid="103" grpId="0" animBg="1"/>
      <p:bldP spid="104" grpId="0"/>
      <p:bldP spid="111" grpId="0"/>
      <p:bldP spid="112" grpId="0" animBg="1"/>
      <p:bldP spid="113" grpId="0"/>
      <p:bldP spid="114" grpId="0" animBg="1"/>
      <p:bldP spid="115" grpId="0" animBg="1"/>
      <p:bldP spid="116" grpId="0" animBg="1"/>
      <p:bldP spid="117" grpId="0" animBg="1"/>
      <p:bldP spid="118" grpId="0"/>
      <p:bldP spid="4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8E85B0-0177-4F38-8996-835059F4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08F21A-E914-4073-9F5A-9B404B9E2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35</a:t>
            </a:fld>
            <a:endParaRPr lang="en-US"/>
          </a:p>
        </p:txBody>
      </p:sp>
      <p:sp>
        <p:nvSpPr>
          <p:cNvPr id="31" name="TextBox 21">
            <a:extLst>
              <a:ext uri="{FF2B5EF4-FFF2-40B4-BE49-F238E27FC236}">
                <a16:creationId xmlns:a16="http://schemas.microsoft.com/office/drawing/2014/main" id="{6A3E5858-E496-48FA-9EF5-4333087C18B6}"/>
              </a:ext>
            </a:extLst>
          </p:cNvPr>
          <p:cNvSpPr txBox="1"/>
          <p:nvPr/>
        </p:nvSpPr>
        <p:spPr>
          <a:xfrm>
            <a:off x="6698890" y="4493737"/>
            <a:ext cx="69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cxnSp>
        <p:nvCxnSpPr>
          <p:cNvPr id="32" name="Conector de seta reta 3">
            <a:extLst>
              <a:ext uri="{FF2B5EF4-FFF2-40B4-BE49-F238E27FC236}">
                <a16:creationId xmlns:a16="http://schemas.microsoft.com/office/drawing/2014/main" id="{6EFDC39C-96AF-43BD-8A57-CD44E5FDD1A4}"/>
              </a:ext>
            </a:extLst>
          </p:cNvPr>
          <p:cNvCxnSpPr>
            <a:cxnSpLocks/>
          </p:cNvCxnSpPr>
          <p:nvPr/>
        </p:nvCxnSpPr>
        <p:spPr>
          <a:xfrm flipV="1">
            <a:off x="3579186" y="886729"/>
            <a:ext cx="0" cy="52411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4">
            <a:extLst>
              <a:ext uri="{FF2B5EF4-FFF2-40B4-BE49-F238E27FC236}">
                <a16:creationId xmlns:a16="http://schemas.microsoft.com/office/drawing/2014/main" id="{273FE6F0-23C9-4179-8C86-2CC98771A80C}"/>
              </a:ext>
            </a:extLst>
          </p:cNvPr>
          <p:cNvCxnSpPr>
            <a:cxnSpLocks/>
          </p:cNvCxnSpPr>
          <p:nvPr/>
        </p:nvCxnSpPr>
        <p:spPr>
          <a:xfrm>
            <a:off x="3267215" y="5880495"/>
            <a:ext cx="671861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F7A666E-1F8C-44F4-B889-96B6D686B194}"/>
                  </a:ext>
                </a:extLst>
              </p:cNvPr>
              <p:cNvSpPr txBox="1"/>
              <p:nvPr/>
            </p:nvSpPr>
            <p:spPr>
              <a:xfrm>
                <a:off x="3269476" y="922382"/>
                <a:ext cx="2589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F7A666E-1F8C-44F4-B889-96B6D686B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476" y="922382"/>
                <a:ext cx="258920" cy="276999"/>
              </a:xfrm>
              <a:prstGeom prst="rect">
                <a:avLst/>
              </a:prstGeom>
              <a:blipFill>
                <a:blip r:embed="rId2"/>
                <a:stretch>
                  <a:fillRect l="-39535" r="-18605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5A2E26B-B020-4856-A677-BD946B9A86C5}"/>
                  </a:ext>
                </a:extLst>
              </p:cNvPr>
              <p:cNvSpPr txBox="1"/>
              <p:nvPr/>
            </p:nvSpPr>
            <p:spPr>
              <a:xfrm>
                <a:off x="10118695" y="5733290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5A2E26B-B020-4856-A677-BD946B9A8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8695" y="5733290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6279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>
            <a:extLst>
              <a:ext uri="{FF2B5EF4-FFF2-40B4-BE49-F238E27FC236}">
                <a16:creationId xmlns:a16="http://schemas.microsoft.com/office/drawing/2014/main" id="{77F19DA6-FB0E-41D3-BE87-D80D0191D06E}"/>
              </a:ext>
            </a:extLst>
          </p:cNvPr>
          <p:cNvSpPr/>
          <p:nvPr/>
        </p:nvSpPr>
        <p:spPr>
          <a:xfrm>
            <a:off x="-696698" y="2983024"/>
            <a:ext cx="8412871" cy="6496013"/>
          </a:xfrm>
          <a:prstGeom prst="arc">
            <a:avLst>
              <a:gd name="adj1" fmla="val 16299266"/>
              <a:gd name="adj2" fmla="val 21325701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3A1206-8C51-4C42-99B8-4D0CDD225A96}"/>
              </a:ext>
            </a:extLst>
          </p:cNvPr>
          <p:cNvSpPr txBox="1"/>
          <p:nvPr/>
        </p:nvSpPr>
        <p:spPr>
          <a:xfrm>
            <a:off x="1640843" y="828776"/>
            <a:ext cx="12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FOREIGN</a:t>
            </a:r>
          </a:p>
        </p:txBody>
      </p:sp>
      <p:cxnSp>
        <p:nvCxnSpPr>
          <p:cNvPr id="42" name="Straight Arrow Connector 17">
            <a:extLst>
              <a:ext uri="{FF2B5EF4-FFF2-40B4-BE49-F238E27FC236}">
                <a16:creationId xmlns:a16="http://schemas.microsoft.com/office/drawing/2014/main" id="{97E03842-452D-4BB1-AA0A-5725FE0FB0AB}"/>
              </a:ext>
            </a:extLst>
          </p:cNvPr>
          <p:cNvCxnSpPr>
            <a:cxnSpLocks/>
          </p:cNvCxnSpPr>
          <p:nvPr/>
        </p:nvCxnSpPr>
        <p:spPr>
          <a:xfrm flipH="1">
            <a:off x="9027333" y="4022462"/>
            <a:ext cx="556895" cy="26027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5">
            <a:extLst>
              <a:ext uri="{FF2B5EF4-FFF2-40B4-BE49-F238E27FC236}">
                <a16:creationId xmlns:a16="http://schemas.microsoft.com/office/drawing/2014/main" id="{15BE9B08-4B28-4E3E-9347-847411A56023}"/>
              </a:ext>
            </a:extLst>
          </p:cNvPr>
          <p:cNvCxnSpPr>
            <a:cxnSpLocks/>
          </p:cNvCxnSpPr>
          <p:nvPr/>
        </p:nvCxnSpPr>
        <p:spPr>
          <a:xfrm>
            <a:off x="4062437" y="886729"/>
            <a:ext cx="3791351" cy="453510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8">
                <a:extLst>
                  <a:ext uri="{FF2B5EF4-FFF2-40B4-BE49-F238E27FC236}">
                    <a16:creationId xmlns:a16="http://schemas.microsoft.com/office/drawing/2014/main" id="{D8257354-D751-4440-A332-E6E9A3C0E587}"/>
                  </a:ext>
                </a:extLst>
              </p:cNvPr>
              <p:cNvSpPr txBox="1"/>
              <p:nvPr/>
            </p:nvSpPr>
            <p:spPr>
              <a:xfrm>
                <a:off x="5856439" y="5194705"/>
                <a:ext cx="1933455" cy="5704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5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TextBox 18">
                <a:extLst>
                  <a:ext uri="{FF2B5EF4-FFF2-40B4-BE49-F238E27FC236}">
                    <a16:creationId xmlns:a16="http://schemas.microsoft.com/office/drawing/2014/main" id="{D8257354-D751-4440-A332-E6E9A3C0E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439" y="5194705"/>
                <a:ext cx="1933455" cy="570413"/>
              </a:xfrm>
              <a:prstGeom prst="rect">
                <a:avLst/>
              </a:prstGeom>
              <a:blipFill>
                <a:blip r:embed="rId5"/>
                <a:stretch>
                  <a:fillRect l="-2839" b="-10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17">
            <a:extLst>
              <a:ext uri="{FF2B5EF4-FFF2-40B4-BE49-F238E27FC236}">
                <a16:creationId xmlns:a16="http://schemas.microsoft.com/office/drawing/2014/main" id="{0A198F44-6A5E-41F6-B969-71B897C58894}"/>
              </a:ext>
            </a:extLst>
          </p:cNvPr>
          <p:cNvCxnSpPr>
            <a:cxnSpLocks/>
          </p:cNvCxnSpPr>
          <p:nvPr/>
        </p:nvCxnSpPr>
        <p:spPr>
          <a:xfrm flipV="1">
            <a:off x="7134534" y="5262199"/>
            <a:ext cx="540255" cy="15963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35">
            <a:extLst>
              <a:ext uri="{FF2B5EF4-FFF2-40B4-BE49-F238E27FC236}">
                <a16:creationId xmlns:a16="http://schemas.microsoft.com/office/drawing/2014/main" id="{D02F2371-1202-4540-B560-CA3D9B8C00B6}"/>
              </a:ext>
            </a:extLst>
          </p:cNvPr>
          <p:cNvSpPr/>
          <p:nvPr/>
        </p:nvSpPr>
        <p:spPr>
          <a:xfrm>
            <a:off x="7084658" y="450682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Arc 56">
            <a:extLst>
              <a:ext uri="{FF2B5EF4-FFF2-40B4-BE49-F238E27FC236}">
                <a16:creationId xmlns:a16="http://schemas.microsoft.com/office/drawing/2014/main" id="{148B2BAE-F276-4C6B-9F1F-B2B86049631D}"/>
              </a:ext>
            </a:extLst>
          </p:cNvPr>
          <p:cNvSpPr/>
          <p:nvPr/>
        </p:nvSpPr>
        <p:spPr>
          <a:xfrm rot="11117280">
            <a:off x="4071110" y="-3391972"/>
            <a:ext cx="8128702" cy="6670867"/>
          </a:xfrm>
          <a:prstGeom prst="arc">
            <a:avLst>
              <a:gd name="adj1" fmla="val 18231213"/>
              <a:gd name="adj2" fmla="val 20422751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lipse 35">
            <a:extLst>
              <a:ext uri="{FF2B5EF4-FFF2-40B4-BE49-F238E27FC236}">
                <a16:creationId xmlns:a16="http://schemas.microsoft.com/office/drawing/2014/main" id="{D61DF213-9480-426B-8298-14278C0B0375}"/>
              </a:ext>
            </a:extLst>
          </p:cNvPr>
          <p:cNvSpPr/>
          <p:nvPr/>
        </p:nvSpPr>
        <p:spPr>
          <a:xfrm>
            <a:off x="4823612" y="180199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TextBox 21">
            <a:extLst>
              <a:ext uri="{FF2B5EF4-FFF2-40B4-BE49-F238E27FC236}">
                <a16:creationId xmlns:a16="http://schemas.microsoft.com/office/drawing/2014/main" id="{38E8AA04-E23B-4945-B1DC-AA43D85369BE}"/>
              </a:ext>
            </a:extLst>
          </p:cNvPr>
          <p:cNvSpPr txBox="1"/>
          <p:nvPr/>
        </p:nvSpPr>
        <p:spPr>
          <a:xfrm>
            <a:off x="4872341" y="1539382"/>
            <a:ext cx="57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C*</a:t>
            </a:r>
          </a:p>
        </p:txBody>
      </p:sp>
      <p:sp>
        <p:nvSpPr>
          <p:cNvPr id="97" name="Arc 96">
            <a:extLst>
              <a:ext uri="{FF2B5EF4-FFF2-40B4-BE49-F238E27FC236}">
                <a16:creationId xmlns:a16="http://schemas.microsoft.com/office/drawing/2014/main" id="{CF4B4E9E-BBD0-44E4-B1FB-CF5889BDD005}"/>
              </a:ext>
            </a:extLst>
          </p:cNvPr>
          <p:cNvSpPr/>
          <p:nvPr/>
        </p:nvSpPr>
        <p:spPr>
          <a:xfrm>
            <a:off x="-3924300" y="2593455"/>
            <a:ext cx="13731024" cy="8091844"/>
          </a:xfrm>
          <a:prstGeom prst="arc">
            <a:avLst>
              <a:gd name="adj1" fmla="val 16790840"/>
              <a:gd name="adj2" fmla="val 21204905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15">
            <a:extLst>
              <a:ext uri="{FF2B5EF4-FFF2-40B4-BE49-F238E27FC236}">
                <a16:creationId xmlns:a16="http://schemas.microsoft.com/office/drawing/2014/main" id="{1ABE1263-7FAF-4F1B-B936-40500E331F9E}"/>
              </a:ext>
            </a:extLst>
          </p:cNvPr>
          <p:cNvCxnSpPr>
            <a:cxnSpLocks/>
          </p:cNvCxnSpPr>
          <p:nvPr/>
        </p:nvCxnSpPr>
        <p:spPr>
          <a:xfrm>
            <a:off x="5942036" y="1039129"/>
            <a:ext cx="3918950" cy="46877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21">
            <a:extLst>
              <a:ext uri="{FF2B5EF4-FFF2-40B4-BE49-F238E27FC236}">
                <a16:creationId xmlns:a16="http://schemas.microsoft.com/office/drawing/2014/main" id="{359EEC56-21B8-4C5C-BED5-983F056E979F}"/>
              </a:ext>
            </a:extLst>
          </p:cNvPr>
          <p:cNvSpPr txBox="1"/>
          <p:nvPr/>
        </p:nvSpPr>
        <p:spPr>
          <a:xfrm>
            <a:off x="9145685" y="4661639"/>
            <a:ext cx="69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P*’</a:t>
            </a:r>
          </a:p>
        </p:txBody>
      </p:sp>
      <p:sp>
        <p:nvSpPr>
          <p:cNvPr id="103" name="Arc 56">
            <a:extLst>
              <a:ext uri="{FF2B5EF4-FFF2-40B4-BE49-F238E27FC236}">
                <a16:creationId xmlns:a16="http://schemas.microsoft.com/office/drawing/2014/main" id="{06B79BA4-F74C-4E35-ACC5-0411AD5D3481}"/>
              </a:ext>
            </a:extLst>
          </p:cNvPr>
          <p:cNvSpPr/>
          <p:nvPr/>
        </p:nvSpPr>
        <p:spPr>
          <a:xfrm rot="11117280">
            <a:off x="5776540" y="-3428256"/>
            <a:ext cx="8128702" cy="6670867"/>
          </a:xfrm>
          <a:prstGeom prst="arc">
            <a:avLst>
              <a:gd name="adj1" fmla="val 17923314"/>
              <a:gd name="adj2" fmla="val 20422751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21">
            <a:extLst>
              <a:ext uri="{FF2B5EF4-FFF2-40B4-BE49-F238E27FC236}">
                <a16:creationId xmlns:a16="http://schemas.microsoft.com/office/drawing/2014/main" id="{EC94DCF9-0818-4274-99A4-03F7268E8C5B}"/>
              </a:ext>
            </a:extLst>
          </p:cNvPr>
          <p:cNvSpPr txBox="1"/>
          <p:nvPr/>
        </p:nvSpPr>
        <p:spPr>
          <a:xfrm>
            <a:off x="6534429" y="1486883"/>
            <a:ext cx="57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C*’</a:t>
            </a:r>
          </a:p>
        </p:txBody>
      </p:sp>
      <p:cxnSp>
        <p:nvCxnSpPr>
          <p:cNvPr id="105" name="Straight Connector 15">
            <a:extLst>
              <a:ext uri="{FF2B5EF4-FFF2-40B4-BE49-F238E27FC236}">
                <a16:creationId xmlns:a16="http://schemas.microsoft.com/office/drawing/2014/main" id="{266898C8-D0CF-44E7-86D6-55BE64A75759}"/>
              </a:ext>
            </a:extLst>
          </p:cNvPr>
          <p:cNvCxnSpPr>
            <a:cxnSpLocks/>
          </p:cNvCxnSpPr>
          <p:nvPr/>
        </p:nvCxnSpPr>
        <p:spPr>
          <a:xfrm>
            <a:off x="3664784" y="1749528"/>
            <a:ext cx="5502213" cy="26514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21">
            <a:extLst>
              <a:ext uri="{FF2B5EF4-FFF2-40B4-BE49-F238E27FC236}">
                <a16:creationId xmlns:a16="http://schemas.microsoft.com/office/drawing/2014/main" id="{5BECBDC9-E46D-423C-9F19-595F2613AE55}"/>
              </a:ext>
            </a:extLst>
          </p:cNvPr>
          <p:cNvSpPr txBox="1"/>
          <p:nvPr/>
        </p:nvSpPr>
        <p:spPr>
          <a:xfrm>
            <a:off x="7134534" y="3614100"/>
            <a:ext cx="629968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P*’’</a:t>
            </a:r>
          </a:p>
        </p:txBody>
      </p:sp>
      <p:sp>
        <p:nvSpPr>
          <p:cNvPr id="112" name="Arc 56">
            <a:extLst>
              <a:ext uri="{FF2B5EF4-FFF2-40B4-BE49-F238E27FC236}">
                <a16:creationId xmlns:a16="http://schemas.microsoft.com/office/drawing/2014/main" id="{3C7F202D-99FF-4D40-8E4D-65675EE3F99A}"/>
              </a:ext>
            </a:extLst>
          </p:cNvPr>
          <p:cNvSpPr/>
          <p:nvPr/>
        </p:nvSpPr>
        <p:spPr>
          <a:xfrm rot="11117280">
            <a:off x="3428880" y="-3546291"/>
            <a:ext cx="8128702" cy="6670867"/>
          </a:xfrm>
          <a:prstGeom prst="arc">
            <a:avLst>
              <a:gd name="adj1" fmla="val 17265750"/>
              <a:gd name="adj2" fmla="val 19417395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21">
            <a:extLst>
              <a:ext uri="{FF2B5EF4-FFF2-40B4-BE49-F238E27FC236}">
                <a16:creationId xmlns:a16="http://schemas.microsoft.com/office/drawing/2014/main" id="{3715B9B6-DB8D-4421-B617-2533646D3851}"/>
              </a:ext>
            </a:extLst>
          </p:cNvPr>
          <p:cNvSpPr txBox="1"/>
          <p:nvPr/>
        </p:nvSpPr>
        <p:spPr>
          <a:xfrm>
            <a:off x="4909268" y="2494599"/>
            <a:ext cx="57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C*’’</a:t>
            </a:r>
          </a:p>
        </p:txBody>
      </p:sp>
      <p:sp>
        <p:nvSpPr>
          <p:cNvPr id="114" name="Elipse 35">
            <a:extLst>
              <a:ext uri="{FF2B5EF4-FFF2-40B4-BE49-F238E27FC236}">
                <a16:creationId xmlns:a16="http://schemas.microsoft.com/office/drawing/2014/main" id="{2352CF2F-7893-47A7-914A-E816561B047A}"/>
              </a:ext>
            </a:extLst>
          </p:cNvPr>
          <p:cNvSpPr/>
          <p:nvPr/>
        </p:nvSpPr>
        <p:spPr>
          <a:xfrm>
            <a:off x="9155357" y="4920125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Elipse 35">
            <a:extLst>
              <a:ext uri="{FF2B5EF4-FFF2-40B4-BE49-F238E27FC236}">
                <a16:creationId xmlns:a16="http://schemas.microsoft.com/office/drawing/2014/main" id="{93070ABE-B149-4022-9135-31C36D3FDB5E}"/>
              </a:ext>
            </a:extLst>
          </p:cNvPr>
          <p:cNvSpPr/>
          <p:nvPr/>
        </p:nvSpPr>
        <p:spPr>
          <a:xfrm>
            <a:off x="7522259" y="3614341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Elipse 35">
            <a:extLst>
              <a:ext uri="{FF2B5EF4-FFF2-40B4-BE49-F238E27FC236}">
                <a16:creationId xmlns:a16="http://schemas.microsoft.com/office/drawing/2014/main" id="{5F3436E9-D70D-4FF8-8E0E-1CBC1684A5F3}"/>
              </a:ext>
            </a:extLst>
          </p:cNvPr>
          <p:cNvSpPr/>
          <p:nvPr/>
        </p:nvSpPr>
        <p:spPr>
          <a:xfrm>
            <a:off x="5372924" y="2566045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Elipse 35">
            <a:extLst>
              <a:ext uri="{FF2B5EF4-FFF2-40B4-BE49-F238E27FC236}">
                <a16:creationId xmlns:a16="http://schemas.microsoft.com/office/drawing/2014/main" id="{636F6793-2F2F-473C-B342-0163F6105A32}"/>
              </a:ext>
            </a:extLst>
          </p:cNvPr>
          <p:cNvSpPr/>
          <p:nvPr/>
        </p:nvSpPr>
        <p:spPr>
          <a:xfrm>
            <a:off x="6509491" y="1726886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8">
                <a:extLst>
                  <a:ext uri="{FF2B5EF4-FFF2-40B4-BE49-F238E27FC236}">
                    <a16:creationId xmlns:a16="http://schemas.microsoft.com/office/drawing/2014/main" id="{9BE1DF47-9393-400D-BA3C-044CA5E663EE}"/>
                  </a:ext>
                </a:extLst>
              </p:cNvPr>
              <p:cNvSpPr txBox="1"/>
              <p:nvPr/>
            </p:nvSpPr>
            <p:spPr>
              <a:xfrm>
                <a:off x="9553187" y="3707146"/>
                <a:ext cx="1933455" cy="5704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18" name="TextBox 18">
                <a:extLst>
                  <a:ext uri="{FF2B5EF4-FFF2-40B4-BE49-F238E27FC236}">
                    <a16:creationId xmlns:a16="http://schemas.microsoft.com/office/drawing/2014/main" id="{9BE1DF47-9393-400D-BA3C-044CA5E663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187" y="3707146"/>
                <a:ext cx="1933455" cy="570413"/>
              </a:xfrm>
              <a:prstGeom prst="rect">
                <a:avLst/>
              </a:prstGeom>
              <a:blipFill>
                <a:blip r:embed="rId6"/>
                <a:stretch>
                  <a:fillRect l="-2524" b="-10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91FBA1CB-AFEE-405D-8062-DBA5E149EFA7}"/>
              </a:ext>
            </a:extLst>
          </p:cNvPr>
          <p:cNvSpPr txBox="1"/>
          <p:nvPr/>
        </p:nvSpPr>
        <p:spPr>
          <a:xfrm>
            <a:off x="2584323" y="39805"/>
            <a:ext cx="6710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12</a:t>
            </a:r>
          </a:p>
          <a:p>
            <a:pPr algn="ctr"/>
            <a:r>
              <a:rPr lang="en-US" dirty="0" err="1"/>
              <a:t>Immiserizing</a:t>
            </a:r>
            <a:r>
              <a:rPr lang="en-US" dirty="0"/>
              <a:t> growth</a:t>
            </a:r>
          </a:p>
        </p:txBody>
      </p:sp>
      <p:cxnSp>
        <p:nvCxnSpPr>
          <p:cNvPr id="40" name="Straight Arrow Connector 17">
            <a:extLst>
              <a:ext uri="{FF2B5EF4-FFF2-40B4-BE49-F238E27FC236}">
                <a16:creationId xmlns:a16="http://schemas.microsoft.com/office/drawing/2014/main" id="{EAB8A917-0934-4053-8BCE-353158E21913}"/>
              </a:ext>
            </a:extLst>
          </p:cNvPr>
          <p:cNvCxnSpPr>
            <a:cxnSpLocks/>
          </p:cNvCxnSpPr>
          <p:nvPr/>
        </p:nvCxnSpPr>
        <p:spPr>
          <a:xfrm flipV="1">
            <a:off x="7134534" y="5421835"/>
            <a:ext cx="2406630" cy="1524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21">
            <a:extLst>
              <a:ext uri="{FF2B5EF4-FFF2-40B4-BE49-F238E27FC236}">
                <a16:creationId xmlns:a16="http://schemas.microsoft.com/office/drawing/2014/main" id="{5C8701CC-FE7E-42B6-8429-E8601C4C1D51}"/>
              </a:ext>
            </a:extLst>
          </p:cNvPr>
          <p:cNvSpPr txBox="1"/>
          <p:nvPr/>
        </p:nvSpPr>
        <p:spPr>
          <a:xfrm>
            <a:off x="257292" y="2214005"/>
            <a:ext cx="275685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decline in terms of trade is not sufficiently large</a:t>
            </a:r>
          </a:p>
          <a:p>
            <a:pPr marL="285750" indent="-285750">
              <a:buFont typeface="Wingdings 3" panose="05040102010807070707" pitchFamily="18" charset="2"/>
              <a:buChar char=""/>
            </a:pPr>
            <a:r>
              <a:rPr lang="en-US" dirty="0">
                <a:sym typeface="Wingdings 3" panose="05040102010807070707" pitchFamily="18" charset="2"/>
              </a:rPr>
              <a:t>Initial consumption point is no longer available</a:t>
            </a:r>
          </a:p>
          <a:p>
            <a:pPr marL="285750" indent="-285750">
              <a:buFont typeface="Wingdings 3" panose="05040102010807070707" pitchFamily="18" charset="2"/>
              <a:buChar char=""/>
            </a:pPr>
            <a:r>
              <a:rPr lang="en-US" dirty="0">
                <a:sym typeface="Wingdings 3" panose="05040102010807070707" pitchFamily="18" charset="2"/>
              </a:rPr>
              <a:t>Welfare falls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1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 animBg="1"/>
      <p:bldP spid="113" grpId="0"/>
      <p:bldP spid="115" grpId="0" animBg="1"/>
      <p:bldP spid="116" grpId="0" animBg="1"/>
      <p:bldP spid="118" grpId="0"/>
      <p:bldP spid="4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More on welfare</a:t>
            </a:r>
            <a:br>
              <a:rPr lang="pt-BR" dirty="0"/>
            </a:br>
            <a:r>
              <a:rPr lang="pt-BR" sz="3000" cap="none" dirty="0"/>
              <a:t>Increase in Foreign labor productivity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falls, this will lead to a reduction in wages and an increase in rental rate (via </a:t>
                </a:r>
                <a:r>
                  <a:rPr lang="en-US" sz="2400" dirty="0" err="1"/>
                  <a:t>Stolper</a:t>
                </a:r>
                <a:r>
                  <a:rPr lang="en-US" sz="2400" dirty="0"/>
                  <a:t>-Samuelson theorem)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Therefore, higher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000" dirty="0"/>
                  <a:t> will be associated with lower </a:t>
                </a:r>
                <a:r>
                  <a:rPr lang="en-US" sz="2000" i="1" dirty="0"/>
                  <a:t>w </a:t>
                </a:r>
                <a:r>
                  <a:rPr lang="en-US" sz="2000" dirty="0"/>
                  <a:t>and higher </a:t>
                </a:r>
                <a:r>
                  <a:rPr lang="en-US" sz="2000" i="1" dirty="0"/>
                  <a:t>r</a:t>
                </a:r>
                <a:endParaRPr lang="en-US" sz="2000" dirty="0"/>
              </a:p>
              <a:p>
                <a:pPr lvl="1">
                  <a:spcAft>
                    <a:spcPts val="1200"/>
                  </a:spcAft>
                </a:pPr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Welfare in the Home country rises unequivocally: 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Fall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= improvement in terms of trade for Home</a:t>
                </a:r>
                <a:endParaRPr lang="en-US" sz="20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57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>
            <a:extLst>
              <a:ext uri="{FF2B5EF4-FFF2-40B4-BE49-F238E27FC236}">
                <a16:creationId xmlns:a16="http://schemas.microsoft.com/office/drawing/2014/main" id="{51AA8C7E-17CA-463F-B214-3A33F07FEF78}"/>
              </a:ext>
            </a:extLst>
          </p:cNvPr>
          <p:cNvSpPr txBox="1"/>
          <p:nvPr/>
        </p:nvSpPr>
        <p:spPr>
          <a:xfrm>
            <a:off x="9032091" y="4371422"/>
            <a:ext cx="51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C’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A0AFC6-114A-44A7-852F-DACFFD44D8FF}"/>
              </a:ext>
            </a:extLst>
          </p:cNvPr>
          <p:cNvSpPr txBox="1"/>
          <p:nvPr/>
        </p:nvSpPr>
        <p:spPr>
          <a:xfrm>
            <a:off x="6081851" y="3208828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931199" y="179004"/>
            <a:ext cx="6357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13</a:t>
            </a:r>
          </a:p>
          <a:p>
            <a:pPr algn="ctr"/>
            <a:r>
              <a:rPr lang="en-US" dirty="0"/>
              <a:t>Increase in labor productivity in the Foreign country (Home welfare)</a:t>
            </a:r>
          </a:p>
        </p:txBody>
      </p:sp>
      <p:cxnSp>
        <p:nvCxnSpPr>
          <p:cNvPr id="41" name="Conector de seta reta 4">
            <a:extLst>
              <a:ext uri="{FF2B5EF4-FFF2-40B4-BE49-F238E27FC236}">
                <a16:creationId xmlns:a16="http://schemas.microsoft.com/office/drawing/2014/main" id="{9924782F-1BF6-4F7F-8BD2-9F64EAD8914D}"/>
              </a:ext>
            </a:extLst>
          </p:cNvPr>
          <p:cNvCxnSpPr>
            <a:cxnSpLocks/>
          </p:cNvCxnSpPr>
          <p:nvPr/>
        </p:nvCxnSpPr>
        <p:spPr>
          <a:xfrm>
            <a:off x="4188720" y="6129988"/>
            <a:ext cx="69133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4D5FCAB-ED91-4D9C-92C3-44408F7D5AFF}"/>
                  </a:ext>
                </a:extLst>
              </p:cNvPr>
              <p:cNvSpPr txBox="1"/>
              <p:nvPr/>
            </p:nvSpPr>
            <p:spPr>
              <a:xfrm flipH="1">
                <a:off x="10455389" y="5991488"/>
                <a:ext cx="16537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4D5FCAB-ED91-4D9C-92C3-44408F7D5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455389" y="5991488"/>
                <a:ext cx="1653780" cy="276999"/>
              </a:xfrm>
              <a:prstGeom prst="rect">
                <a:avLst/>
              </a:prstGeom>
              <a:blipFill>
                <a:blip r:embed="rId2"/>
                <a:stretch>
                  <a:fillRect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ector de seta reta 3">
            <a:extLst>
              <a:ext uri="{FF2B5EF4-FFF2-40B4-BE49-F238E27FC236}">
                <a16:creationId xmlns:a16="http://schemas.microsoft.com/office/drawing/2014/main" id="{93BC6183-4829-40B5-B9F6-E1E3DC1A29D1}"/>
              </a:ext>
            </a:extLst>
          </p:cNvPr>
          <p:cNvCxnSpPr>
            <a:cxnSpLocks/>
          </p:cNvCxnSpPr>
          <p:nvPr/>
        </p:nvCxnSpPr>
        <p:spPr>
          <a:xfrm flipV="1">
            <a:off x="4500691" y="1080626"/>
            <a:ext cx="0" cy="52967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F53AEBA-9DD4-4333-B07F-72CAD93FEF63}"/>
                  </a:ext>
                </a:extLst>
              </p:cNvPr>
              <p:cNvSpPr txBox="1"/>
              <p:nvPr/>
            </p:nvSpPr>
            <p:spPr>
              <a:xfrm>
                <a:off x="4211323" y="1074784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F53AEBA-9DD4-4333-B07F-72CAD93FE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323" y="1074784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8605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>
            <a:extLst>
              <a:ext uri="{FF2B5EF4-FFF2-40B4-BE49-F238E27FC236}">
                <a16:creationId xmlns:a16="http://schemas.microsoft.com/office/drawing/2014/main" id="{BBD65E93-791C-4F3B-9DD7-0007BD3787D2}"/>
              </a:ext>
            </a:extLst>
          </p:cNvPr>
          <p:cNvSpPr/>
          <p:nvPr/>
        </p:nvSpPr>
        <p:spPr>
          <a:xfrm>
            <a:off x="-420295" y="1993302"/>
            <a:ext cx="7831232" cy="8434230"/>
          </a:xfrm>
          <a:prstGeom prst="arc">
            <a:avLst>
              <a:gd name="adj1" fmla="val 17077117"/>
              <a:gd name="adj2" fmla="val 2153062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C22CB8-D697-4F02-A775-06CD49E65728}"/>
              </a:ext>
            </a:extLst>
          </p:cNvPr>
          <p:cNvSpPr txBox="1"/>
          <p:nvPr/>
        </p:nvSpPr>
        <p:spPr>
          <a:xfrm>
            <a:off x="1880935" y="1232398"/>
            <a:ext cx="12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HOME</a:t>
            </a:r>
          </a:p>
        </p:txBody>
      </p:sp>
      <p:sp>
        <p:nvSpPr>
          <p:cNvPr id="21" name="Elipse 35">
            <a:extLst>
              <a:ext uri="{FF2B5EF4-FFF2-40B4-BE49-F238E27FC236}">
                <a16:creationId xmlns:a16="http://schemas.microsoft.com/office/drawing/2014/main" id="{14D80744-2696-4705-A67E-72752612796D}"/>
              </a:ext>
            </a:extLst>
          </p:cNvPr>
          <p:cNvSpPr/>
          <p:nvPr/>
        </p:nvSpPr>
        <p:spPr>
          <a:xfrm>
            <a:off x="4992431" y="2290260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Straight Connector 15">
            <a:extLst>
              <a:ext uri="{FF2B5EF4-FFF2-40B4-BE49-F238E27FC236}">
                <a16:creationId xmlns:a16="http://schemas.microsoft.com/office/drawing/2014/main" id="{9D82D272-0B89-460C-BE5C-7A9C81F4D4EB}"/>
              </a:ext>
            </a:extLst>
          </p:cNvPr>
          <p:cNvCxnSpPr>
            <a:cxnSpLocks/>
          </p:cNvCxnSpPr>
          <p:nvPr/>
        </p:nvCxnSpPr>
        <p:spPr>
          <a:xfrm>
            <a:off x="5526578" y="2315198"/>
            <a:ext cx="3301029" cy="396051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35">
            <a:extLst>
              <a:ext uri="{FF2B5EF4-FFF2-40B4-BE49-F238E27FC236}">
                <a16:creationId xmlns:a16="http://schemas.microsoft.com/office/drawing/2014/main" id="{15EBB659-B671-486C-BC3D-9044B840158A}"/>
              </a:ext>
            </a:extLst>
          </p:cNvPr>
          <p:cNvSpPr/>
          <p:nvPr/>
        </p:nvSpPr>
        <p:spPr>
          <a:xfrm>
            <a:off x="6352066" y="332029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18">
                <a:extLst>
                  <a:ext uri="{FF2B5EF4-FFF2-40B4-BE49-F238E27FC236}">
                    <a16:creationId xmlns:a16="http://schemas.microsoft.com/office/drawing/2014/main" id="{38AD748C-5BAF-4811-A6CD-298B8906F2B2}"/>
                  </a:ext>
                </a:extLst>
              </p:cNvPr>
              <p:cNvSpPr txBox="1"/>
              <p:nvPr/>
            </p:nvSpPr>
            <p:spPr>
              <a:xfrm>
                <a:off x="6609821" y="1943816"/>
                <a:ext cx="1933455" cy="5689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5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TextBox 18">
                <a:extLst>
                  <a:ext uri="{FF2B5EF4-FFF2-40B4-BE49-F238E27FC236}">
                    <a16:creationId xmlns:a16="http://schemas.microsoft.com/office/drawing/2014/main" id="{38AD748C-5BAF-4811-A6CD-298B8906F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821" y="1943816"/>
                <a:ext cx="1933455" cy="568938"/>
              </a:xfrm>
              <a:prstGeom prst="rect">
                <a:avLst/>
              </a:prstGeom>
              <a:blipFill>
                <a:blip r:embed="rId4"/>
                <a:stretch>
                  <a:fillRect l="-2524" b="-21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17">
            <a:extLst>
              <a:ext uri="{FF2B5EF4-FFF2-40B4-BE49-F238E27FC236}">
                <a16:creationId xmlns:a16="http://schemas.microsoft.com/office/drawing/2014/main" id="{9F172C85-E349-43DF-BFBB-988C2C57566C}"/>
              </a:ext>
            </a:extLst>
          </p:cNvPr>
          <p:cNvCxnSpPr>
            <a:cxnSpLocks/>
          </p:cNvCxnSpPr>
          <p:nvPr/>
        </p:nvCxnSpPr>
        <p:spPr>
          <a:xfrm flipH="1">
            <a:off x="5863152" y="2254201"/>
            <a:ext cx="720077" cy="22973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56">
            <a:extLst>
              <a:ext uri="{FF2B5EF4-FFF2-40B4-BE49-F238E27FC236}">
                <a16:creationId xmlns:a16="http://schemas.microsoft.com/office/drawing/2014/main" id="{05581ADC-AC54-4B64-8EBC-714E8F86048D}"/>
              </a:ext>
            </a:extLst>
          </p:cNvPr>
          <p:cNvSpPr/>
          <p:nvPr/>
        </p:nvSpPr>
        <p:spPr>
          <a:xfrm rot="11117280">
            <a:off x="7287909" y="145661"/>
            <a:ext cx="8128702" cy="6670867"/>
          </a:xfrm>
          <a:prstGeom prst="arc">
            <a:avLst>
              <a:gd name="adj1" fmla="val 18660717"/>
              <a:gd name="adj2" fmla="val 20941416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lipse 35">
            <a:extLst>
              <a:ext uri="{FF2B5EF4-FFF2-40B4-BE49-F238E27FC236}">
                <a16:creationId xmlns:a16="http://schemas.microsoft.com/office/drawing/2014/main" id="{67C01003-D13C-44D6-8E15-B4B93C966060}"/>
              </a:ext>
            </a:extLst>
          </p:cNvPr>
          <p:cNvSpPr/>
          <p:nvPr/>
        </p:nvSpPr>
        <p:spPr>
          <a:xfrm>
            <a:off x="8002910" y="5274736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TextBox 21">
            <a:extLst>
              <a:ext uri="{FF2B5EF4-FFF2-40B4-BE49-F238E27FC236}">
                <a16:creationId xmlns:a16="http://schemas.microsoft.com/office/drawing/2014/main" id="{B78587E1-8D76-4999-9415-02787E84223F}"/>
              </a:ext>
            </a:extLst>
          </p:cNvPr>
          <p:cNvSpPr txBox="1"/>
          <p:nvPr/>
        </p:nvSpPr>
        <p:spPr>
          <a:xfrm>
            <a:off x="8059774" y="5103433"/>
            <a:ext cx="27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71" name="Straight Connector 15">
            <a:extLst>
              <a:ext uri="{FF2B5EF4-FFF2-40B4-BE49-F238E27FC236}">
                <a16:creationId xmlns:a16="http://schemas.microsoft.com/office/drawing/2014/main" id="{D68881D3-0942-44C1-AA11-A50948BFD240}"/>
              </a:ext>
            </a:extLst>
          </p:cNvPr>
          <p:cNvCxnSpPr>
            <a:cxnSpLocks/>
          </p:cNvCxnSpPr>
          <p:nvPr/>
        </p:nvCxnSpPr>
        <p:spPr>
          <a:xfrm>
            <a:off x="3984014" y="1819953"/>
            <a:ext cx="6485981" cy="312551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7492C2F6-1BB4-4E77-BA97-3B73FF73A88C}"/>
              </a:ext>
            </a:extLst>
          </p:cNvPr>
          <p:cNvSpPr txBox="1"/>
          <p:nvPr/>
        </p:nvSpPr>
        <p:spPr>
          <a:xfrm>
            <a:off x="4777675" y="2328819"/>
            <a:ext cx="35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P’</a:t>
            </a:r>
          </a:p>
        </p:txBody>
      </p:sp>
      <p:sp>
        <p:nvSpPr>
          <p:cNvPr id="75" name="Arc 56">
            <a:extLst>
              <a:ext uri="{FF2B5EF4-FFF2-40B4-BE49-F238E27FC236}">
                <a16:creationId xmlns:a16="http://schemas.microsoft.com/office/drawing/2014/main" id="{4457989F-7962-4DEB-9454-4B5D802DBC3D}"/>
              </a:ext>
            </a:extLst>
          </p:cNvPr>
          <p:cNvSpPr/>
          <p:nvPr/>
        </p:nvSpPr>
        <p:spPr>
          <a:xfrm rot="11117280">
            <a:off x="7264058" y="-1801092"/>
            <a:ext cx="8128702" cy="6670867"/>
          </a:xfrm>
          <a:prstGeom prst="arc">
            <a:avLst>
              <a:gd name="adj1" fmla="val 16865922"/>
              <a:gd name="adj2" fmla="val 19727682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Elipse 35">
            <a:extLst>
              <a:ext uri="{FF2B5EF4-FFF2-40B4-BE49-F238E27FC236}">
                <a16:creationId xmlns:a16="http://schemas.microsoft.com/office/drawing/2014/main" id="{6C06581E-9ABF-4E90-937A-5818EF5329F7}"/>
              </a:ext>
            </a:extLst>
          </p:cNvPr>
          <p:cNvSpPr/>
          <p:nvPr/>
        </p:nvSpPr>
        <p:spPr>
          <a:xfrm>
            <a:off x="9288393" y="4346484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4" name="Straight Arrow Connector 17">
            <a:extLst>
              <a:ext uri="{FF2B5EF4-FFF2-40B4-BE49-F238E27FC236}">
                <a16:creationId xmlns:a16="http://schemas.microsoft.com/office/drawing/2014/main" id="{17DEA090-F738-46C1-A90B-1AF4A5F72353}"/>
              </a:ext>
            </a:extLst>
          </p:cNvPr>
          <p:cNvCxnSpPr>
            <a:cxnSpLocks/>
          </p:cNvCxnSpPr>
          <p:nvPr/>
        </p:nvCxnSpPr>
        <p:spPr>
          <a:xfrm flipH="1">
            <a:off x="4632969" y="1763637"/>
            <a:ext cx="556895" cy="26027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18">
                <a:extLst>
                  <a:ext uri="{FF2B5EF4-FFF2-40B4-BE49-F238E27FC236}">
                    <a16:creationId xmlns:a16="http://schemas.microsoft.com/office/drawing/2014/main" id="{64DF32BA-9592-4C2A-896E-408AAC26A1F9}"/>
                  </a:ext>
                </a:extLst>
              </p:cNvPr>
              <p:cNvSpPr txBox="1"/>
              <p:nvPr/>
            </p:nvSpPr>
            <p:spPr>
              <a:xfrm>
                <a:off x="5158823" y="1448321"/>
                <a:ext cx="1933455" cy="5704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98" name="TextBox 18">
                <a:extLst>
                  <a:ext uri="{FF2B5EF4-FFF2-40B4-BE49-F238E27FC236}">
                    <a16:creationId xmlns:a16="http://schemas.microsoft.com/office/drawing/2014/main" id="{64DF32BA-9592-4C2A-896E-408AAC26A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823" y="1448321"/>
                <a:ext cx="1933455" cy="570413"/>
              </a:xfrm>
              <a:prstGeom prst="rect">
                <a:avLst/>
              </a:prstGeom>
              <a:blipFill>
                <a:blip r:embed="rId5"/>
                <a:stretch>
                  <a:fillRect l="-2524" b="-21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02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22" grpId="0"/>
      <p:bldP spid="45" grpId="0"/>
      <p:bldP spid="44" grpId="0"/>
      <p:bldP spid="46" grpId="0" animBg="1"/>
      <p:bldP spid="21" grpId="0" animBg="1"/>
      <p:bldP spid="30" grpId="0" animBg="1"/>
      <p:bldP spid="32" grpId="0"/>
      <p:bldP spid="50" grpId="0" animBg="1"/>
      <p:bldP spid="52" grpId="0" animBg="1"/>
      <p:bldP spid="53" grpId="0"/>
      <p:bldP spid="74" grpId="0"/>
      <p:bldP spid="75" grpId="0" animBg="1"/>
      <p:bldP spid="77" grpId="0" animBg="1"/>
      <p:bldP spid="9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More on welfare</a:t>
            </a:r>
            <a:br>
              <a:rPr lang="pt-BR" dirty="0"/>
            </a:br>
            <a:r>
              <a:rPr lang="pt-BR" sz="3000" cap="none" dirty="0"/>
              <a:t>Increase in Foreign supply of capital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ln>
                <a:noFill/>
              </a:ln>
            </p:spPr>
            <p:txBody>
              <a:bodyPr anchor="ctr">
                <a:normAutofit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Increasing supply of capital in the Foreign country has the opposite effect on terms of trade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Outward shift in Foreign PPF, biased towards good 2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RS* shifts in, so does RS</a:t>
                </a:r>
                <a:r>
                  <a:rPr lang="en-US" sz="2000" baseline="-25000" dirty="0"/>
                  <a:t>W</a:t>
                </a:r>
                <a:endParaRPr lang="en-US" sz="2000" dirty="0"/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Relative price of good 1 increases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Terms of trade improve for Foreign and decline for Home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Welfare increases for the Foreign country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Both increase 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m:rPr>
                        <m:nor/>
                      </m:rPr>
                      <a:rPr lang="en-US" sz="2000" dirty="0"/>
                      <m:t> </m:t>
                    </m:r>
                  </m:oMath>
                </a14:m>
                <a:r>
                  <a:rPr lang="en-US" sz="2000" dirty="0"/>
                  <a:t>and changes in terms of trade contribute to increase welfare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Welfare falls for the Home country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Decline in terms of trade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 t="-1876" r="-1380" b="-17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570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 20">
            <a:extLst>
              <a:ext uri="{FF2B5EF4-FFF2-40B4-BE49-F238E27FC236}">
                <a16:creationId xmlns:a16="http://schemas.microsoft.com/office/drawing/2014/main" id="{A2C93690-F69D-4B16-8D5A-5698F9A06481}"/>
              </a:ext>
            </a:extLst>
          </p:cNvPr>
          <p:cNvSpPr/>
          <p:nvPr/>
        </p:nvSpPr>
        <p:spPr>
          <a:xfrm rot="5764227">
            <a:off x="1510267" y="-454572"/>
            <a:ext cx="7228077" cy="4409784"/>
          </a:xfrm>
          <a:prstGeom prst="arc">
            <a:avLst>
              <a:gd name="adj1" fmla="val 17838837"/>
              <a:gd name="adj2" fmla="val 21166425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39B53C1F-DE63-40C2-A24E-8123EA01FF0C}"/>
              </a:ext>
            </a:extLst>
          </p:cNvPr>
          <p:cNvSpPr/>
          <p:nvPr/>
        </p:nvSpPr>
        <p:spPr>
          <a:xfrm rot="11117280">
            <a:off x="4123411" y="-1166204"/>
            <a:ext cx="9966832" cy="6524846"/>
          </a:xfrm>
          <a:prstGeom prst="arc">
            <a:avLst>
              <a:gd name="adj1" fmla="val 17444607"/>
              <a:gd name="adj2" fmla="val 2085278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6258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14</a:t>
            </a:r>
          </a:p>
          <a:p>
            <a:pPr algn="ctr"/>
            <a:r>
              <a:rPr lang="en-US" sz="2200" dirty="0"/>
              <a:t>Increase in supply of capital in the Foreign country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A8B71B24-497D-487F-98B8-95160BF4F0CE}"/>
              </a:ext>
            </a:extLst>
          </p:cNvPr>
          <p:cNvSpPr/>
          <p:nvPr/>
        </p:nvSpPr>
        <p:spPr>
          <a:xfrm rot="5764227">
            <a:off x="675341" y="-504794"/>
            <a:ext cx="7228077" cy="4409784"/>
          </a:xfrm>
          <a:prstGeom prst="arc">
            <a:avLst>
              <a:gd name="adj1" fmla="val 18034969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3751193" y="1734245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>
            <a:cxnSpLocks/>
          </p:cNvCxnSpPr>
          <p:nvPr/>
        </p:nvCxnSpPr>
        <p:spPr>
          <a:xfrm>
            <a:off x="3439222" y="5951243"/>
            <a:ext cx="51495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3047982" y="1700513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82" y="1700513"/>
                <a:ext cx="782479" cy="276999"/>
              </a:xfrm>
              <a:prstGeom prst="rect">
                <a:avLst/>
              </a:prstGeom>
              <a:blipFill>
                <a:blip r:embed="rId2"/>
                <a:stretch>
                  <a:fillRect t="-222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/>
              <p:nvPr/>
            </p:nvSpPr>
            <p:spPr>
              <a:xfrm>
                <a:off x="8329735" y="5951243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735" y="5951243"/>
                <a:ext cx="782479" cy="276999"/>
              </a:xfrm>
              <a:prstGeom prst="rect">
                <a:avLst/>
              </a:prstGeom>
              <a:blipFill>
                <a:blip r:embed="rId3"/>
                <a:stretch>
                  <a:fillRect l="-2326"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58EAE76E-0F03-413F-B850-16742F8053FE}"/>
              </a:ext>
            </a:extLst>
          </p:cNvPr>
          <p:cNvSpPr txBox="1"/>
          <p:nvPr/>
        </p:nvSpPr>
        <p:spPr>
          <a:xfrm>
            <a:off x="5805197" y="2901115"/>
            <a:ext cx="530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DD1CB4DE-6B10-4D1F-8CA4-E31A83D2A20E}"/>
              </a:ext>
            </a:extLst>
          </p:cNvPr>
          <p:cNvSpPr/>
          <p:nvPr/>
        </p:nvSpPr>
        <p:spPr>
          <a:xfrm rot="5764227">
            <a:off x="2314460" y="-206888"/>
            <a:ext cx="7228077" cy="4409784"/>
          </a:xfrm>
          <a:prstGeom prst="arc">
            <a:avLst>
              <a:gd name="adj1" fmla="val 17838837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23F0F0-068B-4AA7-B0DC-AD30E4922A55}"/>
              </a:ext>
            </a:extLst>
          </p:cNvPr>
          <p:cNvSpPr txBox="1"/>
          <p:nvPr/>
        </p:nvSpPr>
        <p:spPr>
          <a:xfrm>
            <a:off x="7744502" y="2959922"/>
            <a:ext cx="78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RS*</a:t>
            </a:r>
          </a:p>
        </p:txBody>
      </p:sp>
      <p:sp>
        <p:nvSpPr>
          <p:cNvPr id="54" name="Elipse 35">
            <a:extLst>
              <a:ext uri="{FF2B5EF4-FFF2-40B4-BE49-F238E27FC236}">
                <a16:creationId xmlns:a16="http://schemas.microsoft.com/office/drawing/2014/main" id="{C3812190-EA9A-4C09-BF41-CC3D61897B82}"/>
              </a:ext>
            </a:extLst>
          </p:cNvPr>
          <p:cNvSpPr/>
          <p:nvPr/>
        </p:nvSpPr>
        <p:spPr>
          <a:xfrm>
            <a:off x="6222258" y="4604893"/>
            <a:ext cx="60350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73E701B-2B70-4620-9119-70D107D0CA73}"/>
              </a:ext>
            </a:extLst>
          </p:cNvPr>
          <p:cNvSpPr txBox="1"/>
          <p:nvPr/>
        </p:nvSpPr>
        <p:spPr>
          <a:xfrm>
            <a:off x="7663961" y="4919861"/>
            <a:ext cx="2114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RD = RD*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E624A2-9099-4FD4-9156-007F3CC2DDA6}"/>
              </a:ext>
            </a:extLst>
          </p:cNvPr>
          <p:cNvSpPr/>
          <p:nvPr/>
        </p:nvSpPr>
        <p:spPr>
          <a:xfrm>
            <a:off x="6093409" y="425560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080D06A-F03C-4A47-8747-32A2BB1F5567}"/>
              </a:ext>
            </a:extLst>
          </p:cNvPr>
          <p:cNvCxnSpPr>
            <a:cxnSpLocks/>
          </p:cNvCxnSpPr>
          <p:nvPr/>
        </p:nvCxnSpPr>
        <p:spPr>
          <a:xfrm flipH="1">
            <a:off x="3751193" y="4624938"/>
            <a:ext cx="243234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CC50CFB-4FCD-4BAC-8637-DE88A515B243}"/>
              </a:ext>
            </a:extLst>
          </p:cNvPr>
          <p:cNvSpPr txBox="1"/>
          <p:nvPr/>
        </p:nvSpPr>
        <p:spPr>
          <a:xfrm>
            <a:off x="6961931" y="2696719"/>
            <a:ext cx="802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  <a:r>
              <a:rPr lang="en-US" sz="2000" baseline="-25000" dirty="0"/>
              <a:t>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1554126-F880-4238-852E-3718149ADCB1}"/>
                  </a:ext>
                </a:extLst>
              </p:cNvPr>
              <p:cNvSpPr/>
              <p:nvPr/>
            </p:nvSpPr>
            <p:spPr>
              <a:xfrm>
                <a:off x="2932487" y="4494245"/>
                <a:ext cx="88363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1400" dirty="0">
                              <a:solidFill>
                                <a:srgbClr val="00B050"/>
                              </a:solidFill>
                            </a:rPr>
                            <m:t>)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1554126-F880-4238-852E-3718149ADC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487" y="4494245"/>
                <a:ext cx="883639" cy="307777"/>
              </a:xfrm>
              <a:prstGeom prst="rect">
                <a:avLst/>
              </a:prstGeom>
              <a:blipFill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>
            <a:extLst>
              <a:ext uri="{FF2B5EF4-FFF2-40B4-BE49-F238E27FC236}">
                <a16:creationId xmlns:a16="http://schemas.microsoft.com/office/drawing/2014/main" id="{5222D741-CC00-42F4-BD85-74F4C38FE4C8}"/>
              </a:ext>
            </a:extLst>
          </p:cNvPr>
          <p:cNvSpPr/>
          <p:nvPr/>
        </p:nvSpPr>
        <p:spPr>
          <a:xfrm rot="5764227">
            <a:off x="1955552" y="-307367"/>
            <a:ext cx="7228077" cy="4409784"/>
          </a:xfrm>
          <a:prstGeom prst="arc">
            <a:avLst>
              <a:gd name="adj1" fmla="val 17689885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C4D437-24E4-4094-B639-FEA986EE1060}"/>
              </a:ext>
            </a:extLst>
          </p:cNvPr>
          <p:cNvSpPr txBox="1"/>
          <p:nvPr/>
        </p:nvSpPr>
        <p:spPr>
          <a:xfrm>
            <a:off x="7441183" y="2785410"/>
            <a:ext cx="78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RS*’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48F07861-3B58-46FE-99B1-ACE0C39448F8}"/>
              </a:ext>
            </a:extLst>
          </p:cNvPr>
          <p:cNvSpPr/>
          <p:nvPr/>
        </p:nvSpPr>
        <p:spPr>
          <a:xfrm rot="5764227">
            <a:off x="1074346" y="-393827"/>
            <a:ext cx="7228077" cy="4409784"/>
          </a:xfrm>
          <a:prstGeom prst="arc">
            <a:avLst>
              <a:gd name="adj1" fmla="val 17632976"/>
              <a:gd name="adj2" fmla="val 21093295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EA1781-1A37-4402-A6D6-962365BCD769}"/>
              </a:ext>
            </a:extLst>
          </p:cNvPr>
          <p:cNvSpPr txBox="1"/>
          <p:nvPr/>
        </p:nvSpPr>
        <p:spPr>
          <a:xfrm>
            <a:off x="6394040" y="2629819"/>
            <a:ext cx="802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  <a:r>
              <a:rPr lang="en-US" sz="2000" baseline="-25000" dirty="0"/>
              <a:t>W</a:t>
            </a:r>
            <a:r>
              <a:rPr lang="en-US" sz="2000" dirty="0"/>
              <a:t>’</a:t>
            </a:r>
            <a:endParaRPr lang="en-US" sz="2000" baseline="-250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F4F86A-C075-44A8-8D05-600112305688}"/>
              </a:ext>
            </a:extLst>
          </p:cNvPr>
          <p:cNvSpPr/>
          <p:nvPr/>
        </p:nvSpPr>
        <p:spPr>
          <a:xfrm>
            <a:off x="5795197" y="412642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 </a:t>
            </a:r>
          </a:p>
        </p:txBody>
      </p:sp>
      <p:sp>
        <p:nvSpPr>
          <p:cNvPr id="32" name="Elipse 35">
            <a:extLst>
              <a:ext uri="{FF2B5EF4-FFF2-40B4-BE49-F238E27FC236}">
                <a16:creationId xmlns:a16="http://schemas.microsoft.com/office/drawing/2014/main" id="{14DADA9A-F863-4DFE-B57F-85C4EF677467}"/>
              </a:ext>
            </a:extLst>
          </p:cNvPr>
          <p:cNvSpPr/>
          <p:nvPr/>
        </p:nvSpPr>
        <p:spPr>
          <a:xfrm>
            <a:off x="5977416" y="4452166"/>
            <a:ext cx="60350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4276255-4B4E-4988-8C6B-5A538DA098EB}"/>
              </a:ext>
            </a:extLst>
          </p:cNvPr>
          <p:cNvCxnSpPr>
            <a:cxnSpLocks/>
            <a:stCxn id="32" idx="6"/>
          </p:cNvCxnSpPr>
          <p:nvPr/>
        </p:nvCxnSpPr>
        <p:spPr>
          <a:xfrm flipH="1">
            <a:off x="3745452" y="4477104"/>
            <a:ext cx="229231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CF8C2FE-184C-4FC6-8B7B-02CB9510FDDD}"/>
                  </a:ext>
                </a:extLst>
              </p:cNvPr>
              <p:cNvSpPr/>
              <p:nvPr/>
            </p:nvSpPr>
            <p:spPr>
              <a:xfrm>
                <a:off x="2921185" y="4246820"/>
                <a:ext cx="91602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1400" dirty="0">
                              <a:solidFill>
                                <a:srgbClr val="FFC000"/>
                              </a:solidFill>
                            </a:rPr>
                            <m:t>)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CF8C2FE-184C-4FC6-8B7B-02CB9510FD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185" y="4246820"/>
                <a:ext cx="916020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Down 6">
            <a:extLst>
              <a:ext uri="{FF2B5EF4-FFF2-40B4-BE49-F238E27FC236}">
                <a16:creationId xmlns:a16="http://schemas.microsoft.com/office/drawing/2014/main" id="{3B4AC631-789B-4065-A3BC-FD060256E292}"/>
              </a:ext>
            </a:extLst>
          </p:cNvPr>
          <p:cNvSpPr/>
          <p:nvPr/>
        </p:nvSpPr>
        <p:spPr>
          <a:xfrm rot="10800000">
            <a:off x="2857603" y="4411196"/>
            <a:ext cx="120513" cy="2975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0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3" grpId="0" animBg="1"/>
      <p:bldP spid="51" grpId="0"/>
      <p:bldP spid="3" grpId="0"/>
      <p:bldP spid="31" grpId="0"/>
      <p:bldP spid="10" grpId="0"/>
      <p:bldP spid="20" grpId="0" animBg="1"/>
      <p:bldP spid="22" grpId="0"/>
      <p:bldP spid="23" grpId="0" animBg="1"/>
      <p:bldP spid="25" grpId="0"/>
      <p:bldP spid="30" grpId="0"/>
      <p:bldP spid="32" grpId="0" animBg="1"/>
      <p:bldP spid="34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trade</a:t>
            </a:r>
            <a:br>
              <a:rPr lang="pt-BR" dirty="0"/>
            </a:br>
            <a:r>
              <a:rPr lang="pt-BR" sz="3000" cap="none" dirty="0"/>
              <a:t>Relative supply curves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We now construct the </a:t>
                </a:r>
                <a:r>
                  <a:rPr lang="en-US" sz="2400" b="1" dirty="0"/>
                  <a:t>relative supply curve</a:t>
                </a:r>
                <a:r>
                  <a:rPr lang="en-US" sz="2400" dirty="0"/>
                  <a:t> for each country</a:t>
                </a:r>
              </a:p>
              <a:p>
                <a:pPr lvl="2"/>
                <a:r>
                  <a:rPr lang="en-US" sz="2000" dirty="0"/>
                  <a:t>For different values of the relative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how much would each country produce of good 1 relative to good 2?</a:t>
                </a:r>
              </a:p>
              <a:p>
                <a:pPr lvl="1"/>
                <a:endParaRPr lang="en-US" sz="2400" dirty="0"/>
              </a:p>
              <a:p>
                <a:pPr lvl="1"/>
                <a:r>
                  <a:rPr lang="en-US" sz="2400" dirty="0"/>
                  <a:t>Production point: PPF is tangent to relative price line</a:t>
                </a:r>
              </a:p>
              <a:p>
                <a:pPr lvl="2"/>
                <a:r>
                  <a:rPr lang="en-US" sz="2000" dirty="0"/>
                  <a:t>If the relative price of good 1 increases, line becomes steeper</a:t>
                </a:r>
              </a:p>
              <a:p>
                <a:pPr lvl="2"/>
                <a:r>
                  <a:rPr lang="en-US" sz="2000" dirty="0"/>
                  <a:t>Production of good 1 increases, production of good 2 decreases</a:t>
                </a:r>
              </a:p>
              <a:p>
                <a:pPr lvl="2"/>
                <a:r>
                  <a:rPr lang="en-US" sz="2000" dirty="0"/>
                  <a:t>Relative supply curve is upward slopping</a:t>
                </a:r>
              </a:p>
              <a:p>
                <a:pPr lvl="2"/>
                <a:r>
                  <a:rPr lang="en-US" sz="2000" dirty="0"/>
                  <a:t>Next slide shows how to construct curve for Home (same idea for Foreign)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r="-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8E85B0-0177-4F38-8996-835059F4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08F21A-E914-4073-9F5A-9B404B9E2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40</a:t>
            </a:fld>
            <a:endParaRPr lang="en-US"/>
          </a:p>
        </p:txBody>
      </p:sp>
      <p:sp>
        <p:nvSpPr>
          <p:cNvPr id="31" name="TextBox 21">
            <a:extLst>
              <a:ext uri="{FF2B5EF4-FFF2-40B4-BE49-F238E27FC236}">
                <a16:creationId xmlns:a16="http://schemas.microsoft.com/office/drawing/2014/main" id="{6A3E5858-E496-48FA-9EF5-4333087C18B6}"/>
              </a:ext>
            </a:extLst>
          </p:cNvPr>
          <p:cNvSpPr txBox="1"/>
          <p:nvPr/>
        </p:nvSpPr>
        <p:spPr>
          <a:xfrm>
            <a:off x="6698890" y="4493737"/>
            <a:ext cx="69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cxnSp>
        <p:nvCxnSpPr>
          <p:cNvPr id="32" name="Conector de seta reta 3">
            <a:extLst>
              <a:ext uri="{FF2B5EF4-FFF2-40B4-BE49-F238E27FC236}">
                <a16:creationId xmlns:a16="http://schemas.microsoft.com/office/drawing/2014/main" id="{6EFDC39C-96AF-43BD-8A57-CD44E5FDD1A4}"/>
              </a:ext>
            </a:extLst>
          </p:cNvPr>
          <p:cNvCxnSpPr>
            <a:cxnSpLocks/>
          </p:cNvCxnSpPr>
          <p:nvPr/>
        </p:nvCxnSpPr>
        <p:spPr>
          <a:xfrm flipV="1">
            <a:off x="3579186" y="886729"/>
            <a:ext cx="0" cy="52411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4">
            <a:extLst>
              <a:ext uri="{FF2B5EF4-FFF2-40B4-BE49-F238E27FC236}">
                <a16:creationId xmlns:a16="http://schemas.microsoft.com/office/drawing/2014/main" id="{273FE6F0-23C9-4179-8C86-2CC98771A80C}"/>
              </a:ext>
            </a:extLst>
          </p:cNvPr>
          <p:cNvCxnSpPr>
            <a:cxnSpLocks/>
          </p:cNvCxnSpPr>
          <p:nvPr/>
        </p:nvCxnSpPr>
        <p:spPr>
          <a:xfrm>
            <a:off x="3267215" y="5880495"/>
            <a:ext cx="671861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F7A666E-1F8C-44F4-B889-96B6D686B194}"/>
                  </a:ext>
                </a:extLst>
              </p:cNvPr>
              <p:cNvSpPr txBox="1"/>
              <p:nvPr/>
            </p:nvSpPr>
            <p:spPr>
              <a:xfrm>
                <a:off x="3269476" y="922382"/>
                <a:ext cx="2589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F7A666E-1F8C-44F4-B889-96B6D686B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476" y="922382"/>
                <a:ext cx="258920" cy="276999"/>
              </a:xfrm>
              <a:prstGeom prst="rect">
                <a:avLst/>
              </a:prstGeom>
              <a:blipFill>
                <a:blip r:embed="rId2"/>
                <a:stretch>
                  <a:fillRect l="-39535" r="-18605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5A2E26B-B020-4856-A677-BD946B9A86C5}"/>
                  </a:ext>
                </a:extLst>
              </p:cNvPr>
              <p:cNvSpPr txBox="1"/>
              <p:nvPr/>
            </p:nvSpPr>
            <p:spPr>
              <a:xfrm>
                <a:off x="10118695" y="5733290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5A2E26B-B020-4856-A677-BD946B9A8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8695" y="5733290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6279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>
            <a:extLst>
              <a:ext uri="{FF2B5EF4-FFF2-40B4-BE49-F238E27FC236}">
                <a16:creationId xmlns:a16="http://schemas.microsoft.com/office/drawing/2014/main" id="{77F19DA6-FB0E-41D3-BE87-D80D0191D06E}"/>
              </a:ext>
            </a:extLst>
          </p:cNvPr>
          <p:cNvSpPr/>
          <p:nvPr/>
        </p:nvSpPr>
        <p:spPr>
          <a:xfrm>
            <a:off x="-696698" y="2983024"/>
            <a:ext cx="8412871" cy="6496013"/>
          </a:xfrm>
          <a:prstGeom prst="arc">
            <a:avLst>
              <a:gd name="adj1" fmla="val 16299266"/>
              <a:gd name="adj2" fmla="val 21325701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3A1206-8C51-4C42-99B8-4D0CDD225A96}"/>
              </a:ext>
            </a:extLst>
          </p:cNvPr>
          <p:cNvSpPr txBox="1"/>
          <p:nvPr/>
        </p:nvSpPr>
        <p:spPr>
          <a:xfrm>
            <a:off x="1640843" y="828776"/>
            <a:ext cx="12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FOREIGN</a:t>
            </a:r>
          </a:p>
        </p:txBody>
      </p:sp>
      <p:cxnSp>
        <p:nvCxnSpPr>
          <p:cNvPr id="42" name="Straight Arrow Connector 17">
            <a:extLst>
              <a:ext uri="{FF2B5EF4-FFF2-40B4-BE49-F238E27FC236}">
                <a16:creationId xmlns:a16="http://schemas.microsoft.com/office/drawing/2014/main" id="{97E03842-452D-4BB1-AA0A-5725FE0FB0AB}"/>
              </a:ext>
            </a:extLst>
          </p:cNvPr>
          <p:cNvCxnSpPr>
            <a:cxnSpLocks/>
          </p:cNvCxnSpPr>
          <p:nvPr/>
        </p:nvCxnSpPr>
        <p:spPr>
          <a:xfrm flipH="1">
            <a:off x="7755502" y="4167950"/>
            <a:ext cx="514462" cy="26655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5">
            <a:extLst>
              <a:ext uri="{FF2B5EF4-FFF2-40B4-BE49-F238E27FC236}">
                <a16:creationId xmlns:a16="http://schemas.microsoft.com/office/drawing/2014/main" id="{15BE9B08-4B28-4E3E-9347-847411A56023}"/>
              </a:ext>
            </a:extLst>
          </p:cNvPr>
          <p:cNvCxnSpPr>
            <a:cxnSpLocks/>
          </p:cNvCxnSpPr>
          <p:nvPr/>
        </p:nvCxnSpPr>
        <p:spPr>
          <a:xfrm>
            <a:off x="4062437" y="886729"/>
            <a:ext cx="3705062" cy="44318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8">
                <a:extLst>
                  <a:ext uri="{FF2B5EF4-FFF2-40B4-BE49-F238E27FC236}">
                    <a16:creationId xmlns:a16="http://schemas.microsoft.com/office/drawing/2014/main" id="{D8257354-D751-4440-A332-E6E9A3C0E587}"/>
                  </a:ext>
                </a:extLst>
              </p:cNvPr>
              <p:cNvSpPr txBox="1"/>
              <p:nvPr/>
            </p:nvSpPr>
            <p:spPr>
              <a:xfrm>
                <a:off x="5856439" y="5194705"/>
                <a:ext cx="1933455" cy="5704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5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TextBox 18">
                <a:extLst>
                  <a:ext uri="{FF2B5EF4-FFF2-40B4-BE49-F238E27FC236}">
                    <a16:creationId xmlns:a16="http://schemas.microsoft.com/office/drawing/2014/main" id="{D8257354-D751-4440-A332-E6E9A3C0E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439" y="5194705"/>
                <a:ext cx="1933455" cy="570413"/>
              </a:xfrm>
              <a:prstGeom prst="rect">
                <a:avLst/>
              </a:prstGeom>
              <a:blipFill>
                <a:blip r:embed="rId5"/>
                <a:stretch>
                  <a:fillRect l="-2839" b="-10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17">
            <a:extLst>
              <a:ext uri="{FF2B5EF4-FFF2-40B4-BE49-F238E27FC236}">
                <a16:creationId xmlns:a16="http://schemas.microsoft.com/office/drawing/2014/main" id="{0A198F44-6A5E-41F6-B969-71B897C58894}"/>
              </a:ext>
            </a:extLst>
          </p:cNvPr>
          <p:cNvCxnSpPr>
            <a:cxnSpLocks/>
          </p:cNvCxnSpPr>
          <p:nvPr/>
        </p:nvCxnSpPr>
        <p:spPr>
          <a:xfrm flipV="1">
            <a:off x="7134534" y="5262199"/>
            <a:ext cx="540255" cy="15963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35">
            <a:extLst>
              <a:ext uri="{FF2B5EF4-FFF2-40B4-BE49-F238E27FC236}">
                <a16:creationId xmlns:a16="http://schemas.microsoft.com/office/drawing/2014/main" id="{D02F2371-1202-4540-B560-CA3D9B8C00B6}"/>
              </a:ext>
            </a:extLst>
          </p:cNvPr>
          <p:cNvSpPr/>
          <p:nvPr/>
        </p:nvSpPr>
        <p:spPr>
          <a:xfrm>
            <a:off x="7084658" y="450682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Arc 56">
            <a:extLst>
              <a:ext uri="{FF2B5EF4-FFF2-40B4-BE49-F238E27FC236}">
                <a16:creationId xmlns:a16="http://schemas.microsoft.com/office/drawing/2014/main" id="{148B2BAE-F276-4C6B-9F1F-B2B86049631D}"/>
              </a:ext>
            </a:extLst>
          </p:cNvPr>
          <p:cNvSpPr/>
          <p:nvPr/>
        </p:nvSpPr>
        <p:spPr>
          <a:xfrm rot="11117280">
            <a:off x="4071110" y="-3391972"/>
            <a:ext cx="8128702" cy="6670867"/>
          </a:xfrm>
          <a:prstGeom prst="arc">
            <a:avLst>
              <a:gd name="adj1" fmla="val 17923314"/>
              <a:gd name="adj2" fmla="val 20422751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lipse 35">
            <a:extLst>
              <a:ext uri="{FF2B5EF4-FFF2-40B4-BE49-F238E27FC236}">
                <a16:creationId xmlns:a16="http://schemas.microsoft.com/office/drawing/2014/main" id="{D61DF213-9480-426B-8298-14278C0B0375}"/>
              </a:ext>
            </a:extLst>
          </p:cNvPr>
          <p:cNvSpPr/>
          <p:nvPr/>
        </p:nvSpPr>
        <p:spPr>
          <a:xfrm>
            <a:off x="4823612" y="180199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TextBox 21">
            <a:extLst>
              <a:ext uri="{FF2B5EF4-FFF2-40B4-BE49-F238E27FC236}">
                <a16:creationId xmlns:a16="http://schemas.microsoft.com/office/drawing/2014/main" id="{38E8AA04-E23B-4945-B1DC-AA43D85369BE}"/>
              </a:ext>
            </a:extLst>
          </p:cNvPr>
          <p:cNvSpPr txBox="1"/>
          <p:nvPr/>
        </p:nvSpPr>
        <p:spPr>
          <a:xfrm>
            <a:off x="4429228" y="1760002"/>
            <a:ext cx="57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C*</a:t>
            </a:r>
          </a:p>
        </p:txBody>
      </p:sp>
      <p:sp>
        <p:nvSpPr>
          <p:cNvPr id="97" name="Arc 96">
            <a:extLst>
              <a:ext uri="{FF2B5EF4-FFF2-40B4-BE49-F238E27FC236}">
                <a16:creationId xmlns:a16="http://schemas.microsoft.com/office/drawing/2014/main" id="{CF4B4E9E-BBD0-44E4-B1FB-CF5889BDD005}"/>
              </a:ext>
            </a:extLst>
          </p:cNvPr>
          <p:cNvSpPr/>
          <p:nvPr/>
        </p:nvSpPr>
        <p:spPr>
          <a:xfrm>
            <a:off x="-3877430" y="828777"/>
            <a:ext cx="11626461" cy="10342370"/>
          </a:xfrm>
          <a:prstGeom prst="arc">
            <a:avLst>
              <a:gd name="adj1" fmla="val 17302904"/>
              <a:gd name="adj2" fmla="val 21531723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15">
            <a:extLst>
              <a:ext uri="{FF2B5EF4-FFF2-40B4-BE49-F238E27FC236}">
                <a16:creationId xmlns:a16="http://schemas.microsoft.com/office/drawing/2014/main" id="{1ABE1263-7FAF-4F1B-B936-40500E331F9E}"/>
              </a:ext>
            </a:extLst>
          </p:cNvPr>
          <p:cNvCxnSpPr>
            <a:cxnSpLocks/>
          </p:cNvCxnSpPr>
          <p:nvPr/>
        </p:nvCxnSpPr>
        <p:spPr>
          <a:xfrm>
            <a:off x="4842916" y="789756"/>
            <a:ext cx="3918950" cy="46877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21">
            <a:extLst>
              <a:ext uri="{FF2B5EF4-FFF2-40B4-BE49-F238E27FC236}">
                <a16:creationId xmlns:a16="http://schemas.microsoft.com/office/drawing/2014/main" id="{359EEC56-21B8-4C5C-BED5-983F056E979F}"/>
              </a:ext>
            </a:extLst>
          </p:cNvPr>
          <p:cNvSpPr txBox="1"/>
          <p:nvPr/>
        </p:nvSpPr>
        <p:spPr>
          <a:xfrm>
            <a:off x="6593670" y="2647137"/>
            <a:ext cx="69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P*’</a:t>
            </a:r>
          </a:p>
        </p:txBody>
      </p:sp>
      <p:sp>
        <p:nvSpPr>
          <p:cNvPr id="103" name="Arc 56">
            <a:extLst>
              <a:ext uri="{FF2B5EF4-FFF2-40B4-BE49-F238E27FC236}">
                <a16:creationId xmlns:a16="http://schemas.microsoft.com/office/drawing/2014/main" id="{06B79BA4-F74C-4E35-ACC5-0411AD5D3481}"/>
              </a:ext>
            </a:extLst>
          </p:cNvPr>
          <p:cNvSpPr/>
          <p:nvPr/>
        </p:nvSpPr>
        <p:spPr>
          <a:xfrm rot="11117280">
            <a:off x="4653910" y="-3722682"/>
            <a:ext cx="8128702" cy="6670867"/>
          </a:xfrm>
          <a:prstGeom prst="arc">
            <a:avLst>
              <a:gd name="adj1" fmla="val 17923314"/>
              <a:gd name="adj2" fmla="val 20311799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21">
            <a:extLst>
              <a:ext uri="{FF2B5EF4-FFF2-40B4-BE49-F238E27FC236}">
                <a16:creationId xmlns:a16="http://schemas.microsoft.com/office/drawing/2014/main" id="{EC94DCF9-0818-4274-99A4-03F7268E8C5B}"/>
              </a:ext>
            </a:extLst>
          </p:cNvPr>
          <p:cNvSpPr txBox="1"/>
          <p:nvPr/>
        </p:nvSpPr>
        <p:spPr>
          <a:xfrm>
            <a:off x="4977216" y="1365713"/>
            <a:ext cx="57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C*’</a:t>
            </a:r>
          </a:p>
        </p:txBody>
      </p:sp>
      <p:cxnSp>
        <p:nvCxnSpPr>
          <p:cNvPr id="105" name="Straight Connector 15">
            <a:extLst>
              <a:ext uri="{FF2B5EF4-FFF2-40B4-BE49-F238E27FC236}">
                <a16:creationId xmlns:a16="http://schemas.microsoft.com/office/drawing/2014/main" id="{266898C8-D0CF-44E7-86D6-55BE64A75759}"/>
              </a:ext>
            </a:extLst>
          </p:cNvPr>
          <p:cNvCxnSpPr>
            <a:cxnSpLocks/>
          </p:cNvCxnSpPr>
          <p:nvPr/>
        </p:nvCxnSpPr>
        <p:spPr>
          <a:xfrm>
            <a:off x="5234940" y="834970"/>
            <a:ext cx="3109826" cy="45787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21">
            <a:extLst>
              <a:ext uri="{FF2B5EF4-FFF2-40B4-BE49-F238E27FC236}">
                <a16:creationId xmlns:a16="http://schemas.microsoft.com/office/drawing/2014/main" id="{5BECBDC9-E46D-423C-9F19-595F2613AE55}"/>
              </a:ext>
            </a:extLst>
          </p:cNvPr>
          <p:cNvSpPr txBox="1"/>
          <p:nvPr/>
        </p:nvSpPr>
        <p:spPr>
          <a:xfrm>
            <a:off x="6742661" y="2856830"/>
            <a:ext cx="69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P*’’</a:t>
            </a:r>
          </a:p>
        </p:txBody>
      </p:sp>
      <p:sp>
        <p:nvSpPr>
          <p:cNvPr id="112" name="Arc 56">
            <a:extLst>
              <a:ext uri="{FF2B5EF4-FFF2-40B4-BE49-F238E27FC236}">
                <a16:creationId xmlns:a16="http://schemas.microsoft.com/office/drawing/2014/main" id="{3C7F202D-99FF-4D40-8E4D-65675EE3F99A}"/>
              </a:ext>
            </a:extLst>
          </p:cNvPr>
          <p:cNvSpPr/>
          <p:nvPr/>
        </p:nvSpPr>
        <p:spPr>
          <a:xfrm rot="11117280">
            <a:off x="4939086" y="-3714533"/>
            <a:ext cx="8128702" cy="6670867"/>
          </a:xfrm>
          <a:prstGeom prst="arc">
            <a:avLst>
              <a:gd name="adj1" fmla="val 17923314"/>
              <a:gd name="adj2" fmla="val 2032998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21">
            <a:extLst>
              <a:ext uri="{FF2B5EF4-FFF2-40B4-BE49-F238E27FC236}">
                <a16:creationId xmlns:a16="http://schemas.microsoft.com/office/drawing/2014/main" id="{3715B9B6-DB8D-4421-B617-2533646D3851}"/>
              </a:ext>
            </a:extLst>
          </p:cNvPr>
          <p:cNvSpPr txBox="1"/>
          <p:nvPr/>
        </p:nvSpPr>
        <p:spPr>
          <a:xfrm>
            <a:off x="5500646" y="945760"/>
            <a:ext cx="57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C*’’</a:t>
            </a:r>
          </a:p>
        </p:txBody>
      </p:sp>
      <p:sp>
        <p:nvSpPr>
          <p:cNvPr id="114" name="Elipse 35">
            <a:extLst>
              <a:ext uri="{FF2B5EF4-FFF2-40B4-BE49-F238E27FC236}">
                <a16:creationId xmlns:a16="http://schemas.microsoft.com/office/drawing/2014/main" id="{2352CF2F-7893-47A7-914A-E816561B047A}"/>
              </a:ext>
            </a:extLst>
          </p:cNvPr>
          <p:cNvSpPr/>
          <p:nvPr/>
        </p:nvSpPr>
        <p:spPr>
          <a:xfrm>
            <a:off x="6568732" y="2863270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Elipse 35">
            <a:extLst>
              <a:ext uri="{FF2B5EF4-FFF2-40B4-BE49-F238E27FC236}">
                <a16:creationId xmlns:a16="http://schemas.microsoft.com/office/drawing/2014/main" id="{93070ABE-B149-4022-9135-31C36D3FDB5E}"/>
              </a:ext>
            </a:extLst>
          </p:cNvPr>
          <p:cNvSpPr/>
          <p:nvPr/>
        </p:nvSpPr>
        <p:spPr>
          <a:xfrm>
            <a:off x="6734981" y="3072625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Elipse 35">
            <a:extLst>
              <a:ext uri="{FF2B5EF4-FFF2-40B4-BE49-F238E27FC236}">
                <a16:creationId xmlns:a16="http://schemas.microsoft.com/office/drawing/2014/main" id="{5F3436E9-D70D-4FF8-8E0E-1CBC1684A5F3}"/>
              </a:ext>
            </a:extLst>
          </p:cNvPr>
          <p:cNvSpPr/>
          <p:nvPr/>
        </p:nvSpPr>
        <p:spPr>
          <a:xfrm>
            <a:off x="5500646" y="1174487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Elipse 35">
            <a:extLst>
              <a:ext uri="{FF2B5EF4-FFF2-40B4-BE49-F238E27FC236}">
                <a16:creationId xmlns:a16="http://schemas.microsoft.com/office/drawing/2014/main" id="{636F6793-2F2F-473C-B342-0163F6105A32}"/>
              </a:ext>
            </a:extLst>
          </p:cNvPr>
          <p:cNvSpPr/>
          <p:nvPr/>
        </p:nvSpPr>
        <p:spPr>
          <a:xfrm>
            <a:off x="5392103" y="1423040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8">
                <a:extLst>
                  <a:ext uri="{FF2B5EF4-FFF2-40B4-BE49-F238E27FC236}">
                    <a16:creationId xmlns:a16="http://schemas.microsoft.com/office/drawing/2014/main" id="{9BE1DF47-9393-400D-BA3C-044CA5E663EE}"/>
                  </a:ext>
                </a:extLst>
              </p:cNvPr>
              <p:cNvSpPr txBox="1"/>
              <p:nvPr/>
            </p:nvSpPr>
            <p:spPr>
              <a:xfrm>
                <a:off x="8250749" y="3843663"/>
                <a:ext cx="1933455" cy="5704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18" name="TextBox 18">
                <a:extLst>
                  <a:ext uri="{FF2B5EF4-FFF2-40B4-BE49-F238E27FC236}">
                    <a16:creationId xmlns:a16="http://schemas.microsoft.com/office/drawing/2014/main" id="{9BE1DF47-9393-400D-BA3C-044CA5E663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749" y="3843663"/>
                <a:ext cx="1933455" cy="570413"/>
              </a:xfrm>
              <a:prstGeom prst="rect">
                <a:avLst/>
              </a:prstGeom>
              <a:blipFill>
                <a:blip r:embed="rId6"/>
                <a:stretch>
                  <a:fillRect l="-2516" b="-21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B7BDB4DB-E8BB-4DBC-A151-055070084442}"/>
              </a:ext>
            </a:extLst>
          </p:cNvPr>
          <p:cNvSpPr txBox="1"/>
          <p:nvPr/>
        </p:nvSpPr>
        <p:spPr>
          <a:xfrm>
            <a:off x="2584323" y="39805"/>
            <a:ext cx="6710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15</a:t>
            </a:r>
          </a:p>
          <a:p>
            <a:pPr algn="ctr"/>
            <a:r>
              <a:rPr lang="en-US" dirty="0"/>
              <a:t>Increase in supply of capital in the Foreign country (Foreign welfare)</a:t>
            </a:r>
          </a:p>
        </p:txBody>
      </p:sp>
      <p:cxnSp>
        <p:nvCxnSpPr>
          <p:cNvPr id="41" name="Straight Arrow Connector 17">
            <a:extLst>
              <a:ext uri="{FF2B5EF4-FFF2-40B4-BE49-F238E27FC236}">
                <a16:creationId xmlns:a16="http://schemas.microsoft.com/office/drawing/2014/main" id="{D9B610DA-1799-44CE-90ED-83BF7352F2A1}"/>
              </a:ext>
            </a:extLst>
          </p:cNvPr>
          <p:cNvCxnSpPr>
            <a:cxnSpLocks/>
          </p:cNvCxnSpPr>
          <p:nvPr/>
        </p:nvCxnSpPr>
        <p:spPr>
          <a:xfrm flipV="1">
            <a:off x="7134534" y="5448826"/>
            <a:ext cx="1479675" cy="12540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8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35" grpId="0"/>
      <p:bldP spid="36" grpId="0" animBg="1"/>
      <p:bldP spid="45" grpId="0"/>
      <p:bldP spid="47" grpId="0" animBg="1"/>
      <p:bldP spid="49" grpId="0" animBg="1"/>
      <p:bldP spid="50" grpId="0" animBg="1"/>
      <p:bldP spid="51" grpId="0"/>
      <p:bldP spid="97" grpId="0" animBg="1"/>
      <p:bldP spid="102" grpId="0"/>
      <p:bldP spid="103" grpId="0" animBg="1"/>
      <p:bldP spid="104" grpId="0"/>
      <p:bldP spid="111" grpId="0"/>
      <p:bldP spid="112" grpId="0" animBg="1"/>
      <p:bldP spid="113" grpId="0"/>
      <p:bldP spid="114" grpId="0" animBg="1"/>
      <p:bldP spid="115" grpId="0" animBg="1"/>
      <p:bldP spid="116" grpId="0" animBg="1"/>
      <p:bldP spid="117" grpId="0" animBg="1"/>
      <p:bldP spid="11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>
            <a:extLst>
              <a:ext uri="{FF2B5EF4-FFF2-40B4-BE49-F238E27FC236}">
                <a16:creationId xmlns:a16="http://schemas.microsoft.com/office/drawing/2014/main" id="{51AA8C7E-17CA-463F-B214-3A33F07FEF78}"/>
              </a:ext>
            </a:extLst>
          </p:cNvPr>
          <p:cNvSpPr txBox="1"/>
          <p:nvPr/>
        </p:nvSpPr>
        <p:spPr>
          <a:xfrm>
            <a:off x="7474146" y="5288099"/>
            <a:ext cx="51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C’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A0AFC6-114A-44A7-852F-DACFFD44D8FF}"/>
              </a:ext>
            </a:extLst>
          </p:cNvPr>
          <p:cNvSpPr txBox="1"/>
          <p:nvPr/>
        </p:nvSpPr>
        <p:spPr>
          <a:xfrm>
            <a:off x="6081851" y="3208828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931199" y="179004"/>
            <a:ext cx="6342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16</a:t>
            </a:r>
          </a:p>
          <a:p>
            <a:pPr algn="ctr"/>
            <a:r>
              <a:rPr lang="en-US" dirty="0"/>
              <a:t>Increase in supply of capital in the Foreign country (Home welfare)</a:t>
            </a:r>
          </a:p>
        </p:txBody>
      </p:sp>
      <p:cxnSp>
        <p:nvCxnSpPr>
          <p:cNvPr id="41" name="Conector de seta reta 4">
            <a:extLst>
              <a:ext uri="{FF2B5EF4-FFF2-40B4-BE49-F238E27FC236}">
                <a16:creationId xmlns:a16="http://schemas.microsoft.com/office/drawing/2014/main" id="{9924782F-1BF6-4F7F-8BD2-9F64EAD8914D}"/>
              </a:ext>
            </a:extLst>
          </p:cNvPr>
          <p:cNvCxnSpPr>
            <a:cxnSpLocks/>
          </p:cNvCxnSpPr>
          <p:nvPr/>
        </p:nvCxnSpPr>
        <p:spPr>
          <a:xfrm>
            <a:off x="4188720" y="6129988"/>
            <a:ext cx="69133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4D5FCAB-ED91-4D9C-92C3-44408F7D5AFF}"/>
                  </a:ext>
                </a:extLst>
              </p:cNvPr>
              <p:cNvSpPr txBox="1"/>
              <p:nvPr/>
            </p:nvSpPr>
            <p:spPr>
              <a:xfrm flipH="1">
                <a:off x="10455389" y="5991488"/>
                <a:ext cx="16537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4D5FCAB-ED91-4D9C-92C3-44408F7D5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455389" y="5991488"/>
                <a:ext cx="1653780" cy="276999"/>
              </a:xfrm>
              <a:prstGeom prst="rect">
                <a:avLst/>
              </a:prstGeom>
              <a:blipFill>
                <a:blip r:embed="rId2"/>
                <a:stretch>
                  <a:fillRect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ector de seta reta 3">
            <a:extLst>
              <a:ext uri="{FF2B5EF4-FFF2-40B4-BE49-F238E27FC236}">
                <a16:creationId xmlns:a16="http://schemas.microsoft.com/office/drawing/2014/main" id="{93BC6183-4829-40B5-B9F6-E1E3DC1A29D1}"/>
              </a:ext>
            </a:extLst>
          </p:cNvPr>
          <p:cNvCxnSpPr>
            <a:cxnSpLocks/>
          </p:cNvCxnSpPr>
          <p:nvPr/>
        </p:nvCxnSpPr>
        <p:spPr>
          <a:xfrm flipV="1">
            <a:off x="4500691" y="1080626"/>
            <a:ext cx="0" cy="52967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F53AEBA-9DD4-4333-B07F-72CAD93FEF63}"/>
                  </a:ext>
                </a:extLst>
              </p:cNvPr>
              <p:cNvSpPr txBox="1"/>
              <p:nvPr/>
            </p:nvSpPr>
            <p:spPr>
              <a:xfrm>
                <a:off x="4211323" y="1074784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F53AEBA-9DD4-4333-B07F-72CAD93FE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323" y="1074784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8605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>
            <a:extLst>
              <a:ext uri="{FF2B5EF4-FFF2-40B4-BE49-F238E27FC236}">
                <a16:creationId xmlns:a16="http://schemas.microsoft.com/office/drawing/2014/main" id="{BBD65E93-791C-4F3B-9DD7-0007BD3787D2}"/>
              </a:ext>
            </a:extLst>
          </p:cNvPr>
          <p:cNvSpPr/>
          <p:nvPr/>
        </p:nvSpPr>
        <p:spPr>
          <a:xfrm>
            <a:off x="-420295" y="1993302"/>
            <a:ext cx="7831232" cy="8434230"/>
          </a:xfrm>
          <a:prstGeom prst="arc">
            <a:avLst>
              <a:gd name="adj1" fmla="val 17077117"/>
              <a:gd name="adj2" fmla="val 2153062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C22CB8-D697-4F02-A775-06CD49E65728}"/>
              </a:ext>
            </a:extLst>
          </p:cNvPr>
          <p:cNvSpPr txBox="1"/>
          <p:nvPr/>
        </p:nvSpPr>
        <p:spPr>
          <a:xfrm>
            <a:off x="1880935" y="1232398"/>
            <a:ext cx="12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HOME</a:t>
            </a:r>
          </a:p>
        </p:txBody>
      </p:sp>
      <p:sp>
        <p:nvSpPr>
          <p:cNvPr id="21" name="Elipse 35">
            <a:extLst>
              <a:ext uri="{FF2B5EF4-FFF2-40B4-BE49-F238E27FC236}">
                <a16:creationId xmlns:a16="http://schemas.microsoft.com/office/drawing/2014/main" id="{14D80744-2696-4705-A67E-72752612796D}"/>
              </a:ext>
            </a:extLst>
          </p:cNvPr>
          <p:cNvSpPr/>
          <p:nvPr/>
        </p:nvSpPr>
        <p:spPr>
          <a:xfrm>
            <a:off x="6608284" y="3633494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Straight Connector 15">
            <a:extLst>
              <a:ext uri="{FF2B5EF4-FFF2-40B4-BE49-F238E27FC236}">
                <a16:creationId xmlns:a16="http://schemas.microsoft.com/office/drawing/2014/main" id="{9D82D272-0B89-460C-BE5C-7A9C81F4D4EB}"/>
              </a:ext>
            </a:extLst>
          </p:cNvPr>
          <p:cNvCxnSpPr>
            <a:cxnSpLocks/>
          </p:cNvCxnSpPr>
          <p:nvPr/>
        </p:nvCxnSpPr>
        <p:spPr>
          <a:xfrm>
            <a:off x="5526578" y="2315198"/>
            <a:ext cx="3301029" cy="396051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35">
            <a:extLst>
              <a:ext uri="{FF2B5EF4-FFF2-40B4-BE49-F238E27FC236}">
                <a16:creationId xmlns:a16="http://schemas.microsoft.com/office/drawing/2014/main" id="{15EBB659-B671-486C-BC3D-9044B840158A}"/>
              </a:ext>
            </a:extLst>
          </p:cNvPr>
          <p:cNvSpPr/>
          <p:nvPr/>
        </p:nvSpPr>
        <p:spPr>
          <a:xfrm>
            <a:off x="6352066" y="332029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18">
                <a:extLst>
                  <a:ext uri="{FF2B5EF4-FFF2-40B4-BE49-F238E27FC236}">
                    <a16:creationId xmlns:a16="http://schemas.microsoft.com/office/drawing/2014/main" id="{38AD748C-5BAF-4811-A6CD-298B8906F2B2}"/>
                  </a:ext>
                </a:extLst>
              </p:cNvPr>
              <p:cNvSpPr txBox="1"/>
              <p:nvPr/>
            </p:nvSpPr>
            <p:spPr>
              <a:xfrm>
                <a:off x="6609821" y="1943816"/>
                <a:ext cx="1933455" cy="5689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5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TextBox 18">
                <a:extLst>
                  <a:ext uri="{FF2B5EF4-FFF2-40B4-BE49-F238E27FC236}">
                    <a16:creationId xmlns:a16="http://schemas.microsoft.com/office/drawing/2014/main" id="{38AD748C-5BAF-4811-A6CD-298B8906F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821" y="1943816"/>
                <a:ext cx="1933455" cy="568938"/>
              </a:xfrm>
              <a:prstGeom prst="rect">
                <a:avLst/>
              </a:prstGeom>
              <a:blipFill>
                <a:blip r:embed="rId4"/>
                <a:stretch>
                  <a:fillRect l="-2524" b="-21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17">
            <a:extLst>
              <a:ext uri="{FF2B5EF4-FFF2-40B4-BE49-F238E27FC236}">
                <a16:creationId xmlns:a16="http://schemas.microsoft.com/office/drawing/2014/main" id="{9F172C85-E349-43DF-BFBB-988C2C57566C}"/>
              </a:ext>
            </a:extLst>
          </p:cNvPr>
          <p:cNvCxnSpPr>
            <a:cxnSpLocks/>
          </p:cNvCxnSpPr>
          <p:nvPr/>
        </p:nvCxnSpPr>
        <p:spPr>
          <a:xfrm flipH="1">
            <a:off x="5752845" y="2254201"/>
            <a:ext cx="830385" cy="33706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56">
            <a:extLst>
              <a:ext uri="{FF2B5EF4-FFF2-40B4-BE49-F238E27FC236}">
                <a16:creationId xmlns:a16="http://schemas.microsoft.com/office/drawing/2014/main" id="{05581ADC-AC54-4B64-8EBC-714E8F86048D}"/>
              </a:ext>
            </a:extLst>
          </p:cNvPr>
          <p:cNvSpPr/>
          <p:nvPr/>
        </p:nvSpPr>
        <p:spPr>
          <a:xfrm rot="11117280">
            <a:off x="7287909" y="145661"/>
            <a:ext cx="8128702" cy="6670867"/>
          </a:xfrm>
          <a:prstGeom prst="arc">
            <a:avLst>
              <a:gd name="adj1" fmla="val 18660717"/>
              <a:gd name="adj2" fmla="val 20941416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lipse 35">
            <a:extLst>
              <a:ext uri="{FF2B5EF4-FFF2-40B4-BE49-F238E27FC236}">
                <a16:creationId xmlns:a16="http://schemas.microsoft.com/office/drawing/2014/main" id="{67C01003-D13C-44D6-8E15-B4B93C966060}"/>
              </a:ext>
            </a:extLst>
          </p:cNvPr>
          <p:cNvSpPr/>
          <p:nvPr/>
        </p:nvSpPr>
        <p:spPr>
          <a:xfrm>
            <a:off x="8002910" y="5274736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TextBox 21">
            <a:extLst>
              <a:ext uri="{FF2B5EF4-FFF2-40B4-BE49-F238E27FC236}">
                <a16:creationId xmlns:a16="http://schemas.microsoft.com/office/drawing/2014/main" id="{B78587E1-8D76-4999-9415-02787E84223F}"/>
              </a:ext>
            </a:extLst>
          </p:cNvPr>
          <p:cNvSpPr txBox="1"/>
          <p:nvPr/>
        </p:nvSpPr>
        <p:spPr>
          <a:xfrm>
            <a:off x="8059774" y="5103433"/>
            <a:ext cx="27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492C2F6-1BB4-4E77-BA97-3B73FF73A88C}"/>
              </a:ext>
            </a:extLst>
          </p:cNvPr>
          <p:cNvSpPr txBox="1"/>
          <p:nvPr/>
        </p:nvSpPr>
        <p:spPr>
          <a:xfrm>
            <a:off x="6347529" y="3611514"/>
            <a:ext cx="35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P’</a:t>
            </a:r>
          </a:p>
        </p:txBody>
      </p:sp>
      <p:sp>
        <p:nvSpPr>
          <p:cNvPr id="77" name="Elipse 35">
            <a:extLst>
              <a:ext uri="{FF2B5EF4-FFF2-40B4-BE49-F238E27FC236}">
                <a16:creationId xmlns:a16="http://schemas.microsoft.com/office/drawing/2014/main" id="{6C06581E-9ABF-4E90-937A-5818EF5329F7}"/>
              </a:ext>
            </a:extLst>
          </p:cNvPr>
          <p:cNvSpPr/>
          <p:nvPr/>
        </p:nvSpPr>
        <p:spPr>
          <a:xfrm>
            <a:off x="7743231" y="5300877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4" name="Straight Arrow Connector 17">
            <a:extLst>
              <a:ext uri="{FF2B5EF4-FFF2-40B4-BE49-F238E27FC236}">
                <a16:creationId xmlns:a16="http://schemas.microsoft.com/office/drawing/2014/main" id="{17DEA090-F738-46C1-A90B-1AF4A5F72353}"/>
              </a:ext>
            </a:extLst>
          </p:cNvPr>
          <p:cNvCxnSpPr>
            <a:cxnSpLocks/>
          </p:cNvCxnSpPr>
          <p:nvPr/>
        </p:nvCxnSpPr>
        <p:spPr>
          <a:xfrm flipH="1">
            <a:off x="5649891" y="1762215"/>
            <a:ext cx="582294" cy="43240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18">
                <a:extLst>
                  <a:ext uri="{FF2B5EF4-FFF2-40B4-BE49-F238E27FC236}">
                    <a16:creationId xmlns:a16="http://schemas.microsoft.com/office/drawing/2014/main" id="{64DF32BA-9592-4C2A-896E-408AAC26A1F9}"/>
                  </a:ext>
                </a:extLst>
              </p:cNvPr>
              <p:cNvSpPr txBox="1"/>
              <p:nvPr/>
            </p:nvSpPr>
            <p:spPr>
              <a:xfrm>
                <a:off x="6069455" y="1337704"/>
                <a:ext cx="1933455" cy="5704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98" name="TextBox 18">
                <a:extLst>
                  <a:ext uri="{FF2B5EF4-FFF2-40B4-BE49-F238E27FC236}">
                    <a16:creationId xmlns:a16="http://schemas.microsoft.com/office/drawing/2014/main" id="{64DF32BA-9592-4C2A-896E-408AAC26A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455" y="1337704"/>
                <a:ext cx="1933455" cy="570413"/>
              </a:xfrm>
              <a:prstGeom prst="rect">
                <a:avLst/>
              </a:prstGeom>
              <a:blipFill>
                <a:blip r:embed="rId5"/>
                <a:stretch>
                  <a:fillRect l="-2839" b="-10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15">
            <a:extLst>
              <a:ext uri="{FF2B5EF4-FFF2-40B4-BE49-F238E27FC236}">
                <a16:creationId xmlns:a16="http://schemas.microsoft.com/office/drawing/2014/main" id="{63749A61-4730-47DC-984A-B5161CA41082}"/>
              </a:ext>
            </a:extLst>
          </p:cNvPr>
          <p:cNvCxnSpPr>
            <a:cxnSpLocks/>
          </p:cNvCxnSpPr>
          <p:nvPr/>
        </p:nvCxnSpPr>
        <p:spPr>
          <a:xfrm>
            <a:off x="5599603" y="2133034"/>
            <a:ext cx="2854140" cy="420226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56">
            <a:extLst>
              <a:ext uri="{FF2B5EF4-FFF2-40B4-BE49-F238E27FC236}">
                <a16:creationId xmlns:a16="http://schemas.microsoft.com/office/drawing/2014/main" id="{77878EA4-A40B-4813-AF46-F85AF7D0D05D}"/>
              </a:ext>
            </a:extLst>
          </p:cNvPr>
          <p:cNvSpPr/>
          <p:nvPr/>
        </p:nvSpPr>
        <p:spPr>
          <a:xfrm rot="11117280">
            <a:off x="7141859" y="298061"/>
            <a:ext cx="8128702" cy="6670867"/>
          </a:xfrm>
          <a:prstGeom prst="arc">
            <a:avLst>
              <a:gd name="adj1" fmla="val 18660717"/>
              <a:gd name="adj2" fmla="val 20941416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3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22" grpId="0"/>
      <p:bldP spid="45" grpId="0"/>
      <p:bldP spid="44" grpId="0"/>
      <p:bldP spid="46" grpId="0" animBg="1"/>
      <p:bldP spid="21" grpId="0" animBg="1"/>
      <p:bldP spid="30" grpId="0" animBg="1"/>
      <p:bldP spid="32" grpId="0"/>
      <p:bldP spid="50" grpId="0" animBg="1"/>
      <p:bldP spid="52" grpId="0" animBg="1"/>
      <p:bldP spid="53" grpId="0"/>
      <p:bldP spid="74" grpId="0"/>
      <p:bldP spid="77" grpId="0" animBg="1"/>
      <p:bldP spid="98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9B3631C-4F4C-46A0-99C7-ADF0E657ADC6}"/>
              </a:ext>
            </a:extLst>
          </p:cNvPr>
          <p:cNvCxnSpPr>
            <a:cxnSpLocks/>
          </p:cNvCxnSpPr>
          <p:nvPr/>
        </p:nvCxnSpPr>
        <p:spPr>
          <a:xfrm flipH="1" flipV="1">
            <a:off x="465655" y="4437343"/>
            <a:ext cx="2601426" cy="147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4F3ADCB-31B0-4E2A-B02E-007284AEF7E7}"/>
              </a:ext>
            </a:extLst>
          </p:cNvPr>
          <p:cNvSpPr txBox="1"/>
          <p:nvPr/>
        </p:nvSpPr>
        <p:spPr>
          <a:xfrm>
            <a:off x="3044547" y="4156877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7C151D0-4F5A-4BED-B88F-713BDE1152AC}"/>
              </a:ext>
            </a:extLst>
          </p:cNvPr>
          <p:cNvCxnSpPr>
            <a:cxnSpLocks/>
          </p:cNvCxnSpPr>
          <p:nvPr/>
        </p:nvCxnSpPr>
        <p:spPr>
          <a:xfrm>
            <a:off x="3052936" y="4341543"/>
            <a:ext cx="14732" cy="1771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1A782CC-3035-4811-8268-895D8079BC9C}"/>
              </a:ext>
            </a:extLst>
          </p:cNvPr>
          <p:cNvCxnSpPr>
            <a:cxnSpLocks/>
          </p:cNvCxnSpPr>
          <p:nvPr/>
        </p:nvCxnSpPr>
        <p:spPr>
          <a:xfrm>
            <a:off x="8824056" y="3790803"/>
            <a:ext cx="0" cy="23225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8D953C-7BC0-47F6-851F-C8E5AE74E94E}"/>
              </a:ext>
            </a:extLst>
          </p:cNvPr>
          <p:cNvCxnSpPr>
            <a:cxnSpLocks/>
          </p:cNvCxnSpPr>
          <p:nvPr/>
        </p:nvCxnSpPr>
        <p:spPr>
          <a:xfrm flipH="1">
            <a:off x="6550194" y="5148619"/>
            <a:ext cx="11424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>
            <a:extLst>
              <a:ext uri="{FF2B5EF4-FFF2-40B4-BE49-F238E27FC236}">
                <a16:creationId xmlns:a16="http://schemas.microsoft.com/office/drawing/2014/main" id="{A8B71B24-497D-487F-98B8-95160BF4F0CE}"/>
              </a:ext>
            </a:extLst>
          </p:cNvPr>
          <p:cNvSpPr/>
          <p:nvPr/>
        </p:nvSpPr>
        <p:spPr>
          <a:xfrm rot="5764227">
            <a:off x="3460486" y="-362182"/>
            <a:ext cx="7228077" cy="4409784"/>
          </a:xfrm>
          <a:prstGeom prst="arc">
            <a:avLst>
              <a:gd name="adj1" fmla="val 18034969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2</a:t>
            </a:r>
          </a:p>
          <a:p>
            <a:pPr algn="ctr"/>
            <a:r>
              <a:rPr lang="en-US" dirty="0"/>
              <a:t>Constructing Relative Supply Curve (Home)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6536338" y="187685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>
            <a:cxnSpLocks/>
          </p:cNvCxnSpPr>
          <p:nvPr/>
        </p:nvCxnSpPr>
        <p:spPr>
          <a:xfrm>
            <a:off x="6224367" y="6093855"/>
            <a:ext cx="51495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5833127" y="1843125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127" y="1843125"/>
                <a:ext cx="782479" cy="276999"/>
              </a:xfrm>
              <a:prstGeom prst="rect">
                <a:avLst/>
              </a:prstGeom>
              <a:blipFill>
                <a:blip r:embed="rId2"/>
                <a:stretch>
                  <a:fillRect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ector de seta reta 4">
            <a:extLst>
              <a:ext uri="{FF2B5EF4-FFF2-40B4-BE49-F238E27FC236}">
                <a16:creationId xmlns:a16="http://schemas.microsoft.com/office/drawing/2014/main" id="{9924782F-1BF6-4F7F-8BD2-9F64EAD8914D}"/>
              </a:ext>
            </a:extLst>
          </p:cNvPr>
          <p:cNvCxnSpPr>
            <a:cxnSpLocks/>
          </p:cNvCxnSpPr>
          <p:nvPr/>
        </p:nvCxnSpPr>
        <p:spPr>
          <a:xfrm>
            <a:off x="186130" y="6093855"/>
            <a:ext cx="508255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4D5FCAB-ED91-4D9C-92C3-44408F7D5AFF}"/>
                  </a:ext>
                </a:extLst>
              </p:cNvPr>
              <p:cNvSpPr txBox="1"/>
              <p:nvPr/>
            </p:nvSpPr>
            <p:spPr>
              <a:xfrm>
                <a:off x="5342407" y="594665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4D5FCAB-ED91-4D9C-92C3-44408F7D5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407" y="5946651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8605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ector de seta reta 3">
            <a:extLst>
              <a:ext uri="{FF2B5EF4-FFF2-40B4-BE49-F238E27FC236}">
                <a16:creationId xmlns:a16="http://schemas.microsoft.com/office/drawing/2014/main" id="{93BC6183-4829-40B5-B9F6-E1E3DC1A29D1}"/>
              </a:ext>
            </a:extLst>
          </p:cNvPr>
          <p:cNvCxnSpPr/>
          <p:nvPr/>
        </p:nvCxnSpPr>
        <p:spPr>
          <a:xfrm flipV="1">
            <a:off x="498101" y="187685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F53AEBA-9DD4-4333-B07F-72CAD93FEF63}"/>
                  </a:ext>
                </a:extLst>
              </p:cNvPr>
              <p:cNvSpPr txBox="1"/>
              <p:nvPr/>
            </p:nvSpPr>
            <p:spPr>
              <a:xfrm>
                <a:off x="208733" y="186415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F53AEBA-9DD4-4333-B07F-72CAD93FE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33" y="1864151"/>
                <a:ext cx="260350" cy="276999"/>
              </a:xfrm>
              <a:prstGeom prst="rect">
                <a:avLst/>
              </a:prstGeom>
              <a:blipFill>
                <a:blip r:embed="rId4"/>
                <a:stretch>
                  <a:fillRect l="-37209" r="-20930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>
            <a:extLst>
              <a:ext uri="{FF2B5EF4-FFF2-40B4-BE49-F238E27FC236}">
                <a16:creationId xmlns:a16="http://schemas.microsoft.com/office/drawing/2014/main" id="{BBD65E93-791C-4F3B-9DD7-0007BD3787D2}"/>
              </a:ext>
            </a:extLst>
          </p:cNvPr>
          <p:cNvSpPr/>
          <p:nvPr/>
        </p:nvSpPr>
        <p:spPr>
          <a:xfrm>
            <a:off x="-4422885" y="1957169"/>
            <a:ext cx="7831232" cy="8434230"/>
          </a:xfrm>
          <a:prstGeom prst="arc">
            <a:avLst>
              <a:gd name="adj1" fmla="val 17077117"/>
              <a:gd name="adj2" fmla="val 2153062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C22CB8-D697-4F02-A775-06CD49E65728}"/>
              </a:ext>
            </a:extLst>
          </p:cNvPr>
          <p:cNvSpPr txBox="1"/>
          <p:nvPr/>
        </p:nvSpPr>
        <p:spPr>
          <a:xfrm>
            <a:off x="1393681" y="1442117"/>
            <a:ext cx="12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PPF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003E21-D5A6-4B00-B747-9A3D1EE87A7E}"/>
              </a:ext>
            </a:extLst>
          </p:cNvPr>
          <p:cNvSpPr txBox="1"/>
          <p:nvPr/>
        </p:nvSpPr>
        <p:spPr>
          <a:xfrm>
            <a:off x="7205568" y="1437201"/>
            <a:ext cx="206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RELATIVE SUPPLY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AA2E0F4-C8CD-40A0-9B0C-25ADE4D1D8AE}"/>
              </a:ext>
            </a:extLst>
          </p:cNvPr>
          <p:cNvCxnSpPr>
            <a:cxnSpLocks/>
          </p:cNvCxnSpPr>
          <p:nvPr/>
        </p:nvCxnSpPr>
        <p:spPr>
          <a:xfrm>
            <a:off x="1333413" y="2244841"/>
            <a:ext cx="1689832" cy="16646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C6464F-B1F7-4D68-9952-F6A91FDE599F}"/>
              </a:ext>
            </a:extLst>
          </p:cNvPr>
          <p:cNvCxnSpPr>
            <a:cxnSpLocks/>
          </p:cNvCxnSpPr>
          <p:nvPr/>
        </p:nvCxnSpPr>
        <p:spPr>
          <a:xfrm>
            <a:off x="2096778" y="3040341"/>
            <a:ext cx="0" cy="304480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D7E46A0-FE67-4F73-9AC4-B9FE62DB1322}"/>
              </a:ext>
            </a:extLst>
          </p:cNvPr>
          <p:cNvCxnSpPr>
            <a:cxnSpLocks/>
            <a:endCxn id="19" idx="3"/>
          </p:cNvCxnSpPr>
          <p:nvPr/>
        </p:nvCxnSpPr>
        <p:spPr>
          <a:xfrm flipH="1" flipV="1">
            <a:off x="402608" y="3009528"/>
            <a:ext cx="1719108" cy="117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978BE91-D46C-44FE-A1AE-BC4F3D232048}"/>
                  </a:ext>
                </a:extLst>
              </p:cNvPr>
              <p:cNvSpPr txBox="1"/>
              <p:nvPr/>
            </p:nvSpPr>
            <p:spPr>
              <a:xfrm>
                <a:off x="1985595" y="6162646"/>
                <a:ext cx="260350" cy="2817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978BE91-D46C-44FE-A1AE-BC4F3D232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595" y="6162646"/>
                <a:ext cx="260350" cy="281744"/>
              </a:xfrm>
              <a:prstGeom prst="rect">
                <a:avLst/>
              </a:prstGeom>
              <a:blipFill>
                <a:blip r:embed="rId5"/>
                <a:stretch>
                  <a:fillRect l="-40476" t="-2174" r="-33333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EC4104-EDCF-4D93-90CD-DB6754A756BC}"/>
                  </a:ext>
                </a:extLst>
              </p:cNvPr>
              <p:cNvSpPr txBox="1"/>
              <p:nvPr/>
            </p:nvSpPr>
            <p:spPr>
              <a:xfrm>
                <a:off x="142258" y="2868399"/>
                <a:ext cx="260350" cy="2822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EC4104-EDCF-4D93-90CD-DB6754A75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58" y="2868399"/>
                <a:ext cx="260350" cy="282257"/>
              </a:xfrm>
              <a:prstGeom prst="rect">
                <a:avLst/>
              </a:prstGeom>
              <a:blipFill>
                <a:blip r:embed="rId6"/>
                <a:stretch>
                  <a:fillRect l="-39535" t="-2174" r="-32558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5D79FE23-8BAB-47CA-9AEF-E528C941BE55}"/>
              </a:ext>
            </a:extLst>
          </p:cNvPr>
          <p:cNvSpPr txBox="1"/>
          <p:nvPr/>
        </p:nvSpPr>
        <p:spPr>
          <a:xfrm>
            <a:off x="2226953" y="2805799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1" name="Elipse 35">
            <a:extLst>
              <a:ext uri="{FF2B5EF4-FFF2-40B4-BE49-F238E27FC236}">
                <a16:creationId xmlns:a16="http://schemas.microsoft.com/office/drawing/2014/main" id="{675D2867-84D5-4447-9565-2220A8C92F2F}"/>
              </a:ext>
            </a:extLst>
          </p:cNvPr>
          <p:cNvSpPr/>
          <p:nvPr/>
        </p:nvSpPr>
        <p:spPr>
          <a:xfrm>
            <a:off x="2096778" y="2990465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32FD1BB-9279-4AED-AD05-375B80E5EA35}"/>
                  </a:ext>
                </a:extLst>
              </p:cNvPr>
              <p:cNvSpPr txBox="1"/>
              <p:nvPr/>
            </p:nvSpPr>
            <p:spPr>
              <a:xfrm>
                <a:off x="3019789" y="3530241"/>
                <a:ext cx="1933455" cy="370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slope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32FD1BB-9279-4AED-AD05-375B80E5E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789" y="3530241"/>
                <a:ext cx="1933455" cy="370038"/>
              </a:xfrm>
              <a:prstGeom prst="rect">
                <a:avLst/>
              </a:prstGeom>
              <a:blipFill>
                <a:blip r:embed="rId7"/>
                <a:stretch>
                  <a:fillRect l="-2516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/>
              <p:nvPr/>
            </p:nvSpPr>
            <p:spPr>
              <a:xfrm>
                <a:off x="11114880" y="6093855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4880" y="6093855"/>
                <a:ext cx="782479" cy="276999"/>
              </a:xfrm>
              <a:prstGeom prst="rect">
                <a:avLst/>
              </a:prstGeom>
              <a:blipFill>
                <a:blip r:embed="rId8"/>
                <a:stretch>
                  <a:fillRect l="-2326" t="-4444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1D9C1E-07CD-452F-8A11-AAD8E2F174C4}"/>
                  </a:ext>
                </a:extLst>
              </p:cNvPr>
              <p:cNvSpPr/>
              <p:nvPr/>
            </p:nvSpPr>
            <p:spPr>
              <a:xfrm>
                <a:off x="5544182" y="4963600"/>
                <a:ext cx="1103635" cy="3700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1D9C1E-07CD-452F-8A11-AAD8E2F17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82" y="4963600"/>
                <a:ext cx="1103635" cy="370038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2436396-97E7-4638-830C-A2EA1E4E8213}"/>
                  </a:ext>
                </a:extLst>
              </p:cNvPr>
              <p:cNvSpPr/>
              <p:nvPr/>
            </p:nvSpPr>
            <p:spPr>
              <a:xfrm>
                <a:off x="7288099" y="6113343"/>
                <a:ext cx="948593" cy="3745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</m:oMath>
                </a14:m>
                <a:r>
                  <a:rPr lang="en-US" dirty="0"/>
                  <a:t>/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2436396-97E7-4638-830C-A2EA1E4E82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099" y="6113343"/>
                <a:ext cx="948593" cy="374590"/>
              </a:xfrm>
              <a:prstGeom prst="rect">
                <a:avLst/>
              </a:prstGeom>
              <a:blipFill>
                <a:blip r:embed="rId10"/>
                <a:stretch>
                  <a:fillRect l="-1290"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9B15280-5751-445D-BAD0-FC06EF13EAAA}"/>
              </a:ext>
            </a:extLst>
          </p:cNvPr>
          <p:cNvCxnSpPr>
            <a:cxnSpLocks/>
          </p:cNvCxnSpPr>
          <p:nvPr/>
        </p:nvCxnSpPr>
        <p:spPr>
          <a:xfrm>
            <a:off x="7692678" y="5148619"/>
            <a:ext cx="0" cy="9452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>
            <a:extLst>
              <a:ext uri="{FF2B5EF4-FFF2-40B4-BE49-F238E27FC236}">
                <a16:creationId xmlns:a16="http://schemas.microsoft.com/office/drawing/2014/main" id="{C86F2EB0-F2AA-42C8-BB63-90862E58C51F}"/>
              </a:ext>
            </a:extLst>
          </p:cNvPr>
          <p:cNvSpPr/>
          <p:nvPr/>
        </p:nvSpPr>
        <p:spPr>
          <a:xfrm>
            <a:off x="7678402" y="5133537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7E7168D-90DB-4FA9-9A03-FE6C4BA6F1E3}"/>
              </a:ext>
            </a:extLst>
          </p:cNvPr>
          <p:cNvCxnSpPr>
            <a:cxnSpLocks/>
          </p:cNvCxnSpPr>
          <p:nvPr/>
        </p:nvCxnSpPr>
        <p:spPr>
          <a:xfrm>
            <a:off x="2771512" y="3752850"/>
            <a:ext cx="803825" cy="18192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35">
            <a:extLst>
              <a:ext uri="{FF2B5EF4-FFF2-40B4-BE49-F238E27FC236}">
                <a16:creationId xmlns:a16="http://schemas.microsoft.com/office/drawing/2014/main" id="{9E7AF135-44FE-4A66-95D9-2E260CD52756}"/>
              </a:ext>
            </a:extLst>
          </p:cNvPr>
          <p:cNvSpPr/>
          <p:nvPr/>
        </p:nvSpPr>
        <p:spPr>
          <a:xfrm>
            <a:off x="3039338" y="4409659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8ADB4BD-2C43-4D05-B367-993F7357406C}"/>
                  </a:ext>
                </a:extLst>
              </p:cNvPr>
              <p:cNvSpPr txBox="1"/>
              <p:nvPr/>
            </p:nvSpPr>
            <p:spPr>
              <a:xfrm>
                <a:off x="3607783" y="5321389"/>
                <a:ext cx="19334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slope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8ADB4BD-2C43-4D05-B367-993F73574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783" y="5321389"/>
                <a:ext cx="1933455" cy="369332"/>
              </a:xfrm>
              <a:prstGeom prst="rect">
                <a:avLst/>
              </a:prstGeom>
              <a:blipFill>
                <a:blip r:embed="rId11"/>
                <a:stretch>
                  <a:fillRect l="-2839"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6499303-AF4B-4132-8E23-4CBC36E685AE}"/>
                  </a:ext>
                </a:extLst>
              </p:cNvPr>
              <p:cNvSpPr/>
              <p:nvPr/>
            </p:nvSpPr>
            <p:spPr>
              <a:xfrm>
                <a:off x="5532386" y="3580358"/>
                <a:ext cx="11015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6499303-AF4B-4132-8E23-4CBC36E685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386" y="3580358"/>
                <a:ext cx="1101520" cy="369332"/>
              </a:xfrm>
              <a:prstGeom prst="rect">
                <a:avLst/>
              </a:prstGeom>
              <a:blipFill>
                <a:blip r:embed="rId1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Elipse 35">
            <a:extLst>
              <a:ext uri="{FF2B5EF4-FFF2-40B4-BE49-F238E27FC236}">
                <a16:creationId xmlns:a16="http://schemas.microsoft.com/office/drawing/2014/main" id="{1173EC79-C28C-43A1-AB71-23742897B6BB}"/>
              </a:ext>
            </a:extLst>
          </p:cNvPr>
          <p:cNvSpPr/>
          <p:nvPr/>
        </p:nvSpPr>
        <p:spPr>
          <a:xfrm>
            <a:off x="8799118" y="3727912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8CDEDD8-DA33-4695-ACEB-404FD3648D65}"/>
              </a:ext>
            </a:extLst>
          </p:cNvPr>
          <p:cNvCxnSpPr>
            <a:cxnSpLocks/>
          </p:cNvCxnSpPr>
          <p:nvPr/>
        </p:nvCxnSpPr>
        <p:spPr>
          <a:xfrm flipH="1">
            <a:off x="6536338" y="3752850"/>
            <a:ext cx="226278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600059E-4E38-484B-B22B-B93B38E58906}"/>
                  </a:ext>
                </a:extLst>
              </p:cNvPr>
              <p:cNvSpPr/>
              <p:nvPr/>
            </p:nvSpPr>
            <p:spPr>
              <a:xfrm>
                <a:off x="8406663" y="6113343"/>
                <a:ext cx="944361" cy="373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r>
                  <a:rPr lang="en-US" dirty="0"/>
                  <a:t>/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600059E-4E38-484B-B22B-B93B38E589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6663" y="6113343"/>
                <a:ext cx="944361" cy="373179"/>
              </a:xfrm>
              <a:prstGeom prst="rect">
                <a:avLst/>
              </a:prstGeom>
              <a:blipFill>
                <a:blip r:embed="rId13"/>
                <a:stretch>
                  <a:fillRect l="-1290"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A2F796F-A64C-4BE9-80EB-6B134DD98C32}"/>
                  </a:ext>
                </a:extLst>
              </p:cNvPr>
              <p:cNvSpPr txBox="1"/>
              <p:nvPr/>
            </p:nvSpPr>
            <p:spPr>
              <a:xfrm>
                <a:off x="132515" y="4293468"/>
                <a:ext cx="260350" cy="2808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A2F796F-A64C-4BE9-80EB-6B134DD98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15" y="4293468"/>
                <a:ext cx="260350" cy="280846"/>
              </a:xfrm>
              <a:prstGeom prst="rect">
                <a:avLst/>
              </a:prstGeom>
              <a:blipFill>
                <a:blip r:embed="rId14"/>
                <a:stretch>
                  <a:fillRect l="-40476" t="-2174" r="-30952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F3FE898-9B9F-4806-AE58-03A1C789C5E9}"/>
                  </a:ext>
                </a:extLst>
              </p:cNvPr>
              <p:cNvSpPr txBox="1"/>
              <p:nvPr/>
            </p:nvSpPr>
            <p:spPr>
              <a:xfrm>
                <a:off x="2867085" y="6162646"/>
                <a:ext cx="260350" cy="2808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F3FE898-9B9F-4806-AE58-03A1C789C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085" y="6162646"/>
                <a:ext cx="260350" cy="280846"/>
              </a:xfrm>
              <a:prstGeom prst="rect">
                <a:avLst/>
              </a:prstGeom>
              <a:blipFill>
                <a:blip r:embed="rId15"/>
                <a:stretch>
                  <a:fillRect l="-39535" t="-2174" r="-30233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58EAE76E-0F03-413F-B850-16742F8053FE}"/>
              </a:ext>
            </a:extLst>
          </p:cNvPr>
          <p:cNvSpPr txBox="1"/>
          <p:nvPr/>
        </p:nvSpPr>
        <p:spPr>
          <a:xfrm>
            <a:off x="8985956" y="2868399"/>
            <a:ext cx="530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188214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8" grpId="0" animBg="1"/>
      <p:bldP spid="2" grpId="0"/>
      <p:bldP spid="45" grpId="0"/>
      <p:bldP spid="44" grpId="0"/>
      <p:bldP spid="46" grpId="0" animBg="1"/>
      <p:bldP spid="10" grpId="0"/>
      <p:bldP spid="47" grpId="0"/>
      <p:bldP spid="18" grpId="0"/>
      <p:bldP spid="19" grpId="0"/>
      <p:bldP spid="20" grpId="0"/>
      <p:bldP spid="21" grpId="0" animBg="1"/>
      <p:bldP spid="25" grpId="0"/>
      <p:bldP spid="26" grpId="0"/>
      <p:bldP spid="7" grpId="0"/>
      <p:bldP spid="8" grpId="0"/>
      <p:bldP spid="36" grpId="0" animBg="1"/>
      <p:bldP spid="48" grpId="0" animBg="1"/>
      <p:bldP spid="50" grpId="0"/>
      <p:bldP spid="38" grpId="0"/>
      <p:bldP spid="52" grpId="0" animBg="1"/>
      <p:bldP spid="57" grpId="0"/>
      <p:bldP spid="59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trade</a:t>
            </a:r>
            <a:br>
              <a:rPr lang="pt-BR" dirty="0"/>
            </a:br>
            <a:r>
              <a:rPr lang="pt-BR" sz="3000" cap="none" dirty="0"/>
              <a:t>Relative Supply Curves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000" dirty="0" err="1"/>
                  <a:t>Rybczynski</a:t>
                </a:r>
                <a:r>
                  <a:rPr lang="en-US" sz="2000" dirty="0"/>
                  <a:t> Theorem:</a:t>
                </a:r>
              </a:p>
              <a:p>
                <a:pPr lvl="2"/>
                <a:r>
                  <a:rPr lang="en-US" sz="1600" dirty="0"/>
                  <a:t>Two countries, facing the same prices (for instance, because they are trading)</a:t>
                </a:r>
              </a:p>
              <a:p>
                <a:pPr lvl="2"/>
                <a:r>
                  <a:rPr lang="en-US" sz="1600" dirty="0"/>
                  <a:t>But they are different in terms of factor endowments: </a:t>
                </a:r>
              </a:p>
              <a:p>
                <a:pPr marL="310896" lvl="2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0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sz="2000" dirty="0"/>
                  <a:t>Then Home will produce relatively more of good 2, and Foreign will produce relatively more of good 1:</a:t>
                </a:r>
                <a:r>
                  <a:rPr lang="pt-BR" sz="2000" dirty="0"/>
                  <a:t>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num>
                        <m:den>
                          <m:sSubSup>
                            <m:sSub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lvl="1"/>
                <a:r>
                  <a:rPr lang="en-US" sz="2000" dirty="0"/>
                  <a:t>Therefore, for the same relative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Home will produce less of good 1 relative to good 2</a:t>
                </a:r>
              </a:p>
              <a:p>
                <a:pPr lvl="2"/>
                <a:r>
                  <a:rPr lang="en-US" sz="1600" dirty="0"/>
                  <a:t>Home RS lies to the left of Foreign RS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r="-1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8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3</a:t>
            </a:r>
          </a:p>
          <a:p>
            <a:pPr algn="ctr"/>
            <a:r>
              <a:rPr lang="en-US" dirty="0"/>
              <a:t>Home and Foreign Relative Supply Curves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8D953C-7BC0-47F6-851F-C8E5AE74E94E}"/>
              </a:ext>
            </a:extLst>
          </p:cNvPr>
          <p:cNvCxnSpPr>
            <a:cxnSpLocks/>
          </p:cNvCxnSpPr>
          <p:nvPr/>
        </p:nvCxnSpPr>
        <p:spPr>
          <a:xfrm flipH="1">
            <a:off x="3784101" y="4569779"/>
            <a:ext cx="30799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>
            <a:extLst>
              <a:ext uri="{FF2B5EF4-FFF2-40B4-BE49-F238E27FC236}">
                <a16:creationId xmlns:a16="http://schemas.microsoft.com/office/drawing/2014/main" id="{A8B71B24-497D-487F-98B8-95160BF4F0CE}"/>
              </a:ext>
            </a:extLst>
          </p:cNvPr>
          <p:cNvSpPr/>
          <p:nvPr/>
        </p:nvSpPr>
        <p:spPr>
          <a:xfrm rot="5764227">
            <a:off x="675341" y="-504794"/>
            <a:ext cx="7228077" cy="4409784"/>
          </a:xfrm>
          <a:prstGeom prst="arc">
            <a:avLst>
              <a:gd name="adj1" fmla="val 18034969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3751193" y="1734245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>
            <a:cxnSpLocks/>
          </p:cNvCxnSpPr>
          <p:nvPr/>
        </p:nvCxnSpPr>
        <p:spPr>
          <a:xfrm>
            <a:off x="3439222" y="5951243"/>
            <a:ext cx="51495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3047982" y="1700513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82" y="1700513"/>
                <a:ext cx="782479" cy="276999"/>
              </a:xfrm>
              <a:prstGeom prst="rect">
                <a:avLst/>
              </a:prstGeom>
              <a:blipFill>
                <a:blip r:embed="rId2"/>
                <a:stretch>
                  <a:fillRect t="-222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/>
              <p:nvPr/>
            </p:nvSpPr>
            <p:spPr>
              <a:xfrm>
                <a:off x="8329735" y="5951243"/>
                <a:ext cx="78247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30E163-C588-482E-8AE8-1980E23FE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735" y="5951243"/>
                <a:ext cx="782479" cy="276999"/>
              </a:xfrm>
              <a:prstGeom prst="rect">
                <a:avLst/>
              </a:prstGeom>
              <a:blipFill>
                <a:blip r:embed="rId3"/>
                <a:stretch>
                  <a:fillRect l="-2326"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1D9C1E-07CD-452F-8A11-AAD8E2F174C4}"/>
                  </a:ext>
                </a:extLst>
              </p:cNvPr>
              <p:cNvSpPr/>
              <p:nvPr/>
            </p:nvSpPr>
            <p:spPr>
              <a:xfrm>
                <a:off x="2726826" y="4384760"/>
                <a:ext cx="1103635" cy="3700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1D9C1E-07CD-452F-8A11-AAD8E2F17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826" y="4384760"/>
                <a:ext cx="1103635" cy="370038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2436396-97E7-4638-830C-A2EA1E4E8213}"/>
                  </a:ext>
                </a:extLst>
              </p:cNvPr>
              <p:cNvSpPr/>
              <p:nvPr/>
            </p:nvSpPr>
            <p:spPr>
              <a:xfrm>
                <a:off x="4800912" y="5970731"/>
                <a:ext cx="948593" cy="3745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</m:oMath>
                </a14:m>
                <a:r>
                  <a:rPr lang="en-US" dirty="0"/>
                  <a:t>/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2436396-97E7-4638-830C-A2EA1E4E82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912" y="5970731"/>
                <a:ext cx="948593" cy="374590"/>
              </a:xfrm>
              <a:prstGeom prst="rect">
                <a:avLst/>
              </a:prstGeom>
              <a:blipFill>
                <a:blip r:embed="rId5"/>
                <a:stretch>
                  <a:fillRect l="-1290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9B15280-5751-445D-BAD0-FC06EF13EAAA}"/>
              </a:ext>
            </a:extLst>
          </p:cNvPr>
          <p:cNvCxnSpPr>
            <a:cxnSpLocks/>
          </p:cNvCxnSpPr>
          <p:nvPr/>
        </p:nvCxnSpPr>
        <p:spPr>
          <a:xfrm>
            <a:off x="5434769" y="4596184"/>
            <a:ext cx="0" cy="13550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>
            <a:extLst>
              <a:ext uri="{FF2B5EF4-FFF2-40B4-BE49-F238E27FC236}">
                <a16:creationId xmlns:a16="http://schemas.microsoft.com/office/drawing/2014/main" id="{C86F2EB0-F2AA-42C8-BB63-90862E58C51F}"/>
              </a:ext>
            </a:extLst>
          </p:cNvPr>
          <p:cNvSpPr/>
          <p:nvPr/>
        </p:nvSpPr>
        <p:spPr>
          <a:xfrm>
            <a:off x="5399749" y="4554697"/>
            <a:ext cx="60350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600059E-4E38-484B-B22B-B93B38E58906}"/>
                  </a:ext>
                </a:extLst>
              </p:cNvPr>
              <p:cNvSpPr/>
              <p:nvPr/>
            </p:nvSpPr>
            <p:spPr>
              <a:xfrm>
                <a:off x="6448817" y="5981830"/>
                <a:ext cx="1099019" cy="3745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</m:oMath>
                </a14:m>
                <a:r>
                  <a:rPr lang="en-US" dirty="0"/>
                  <a:t>/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600059E-4E38-484B-B22B-B93B38E589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817" y="5981830"/>
                <a:ext cx="1099019" cy="374590"/>
              </a:xfrm>
              <a:prstGeom prst="rect">
                <a:avLst/>
              </a:prstGeom>
              <a:blipFill>
                <a:blip r:embed="rId6"/>
                <a:stretch>
                  <a:fillRect l="-1111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58EAE76E-0F03-413F-B850-16742F8053FE}"/>
              </a:ext>
            </a:extLst>
          </p:cNvPr>
          <p:cNvSpPr txBox="1"/>
          <p:nvPr/>
        </p:nvSpPr>
        <p:spPr>
          <a:xfrm>
            <a:off x="6200811" y="2725787"/>
            <a:ext cx="530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</a:t>
            </a: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DD1CB4DE-6B10-4D1F-8CA4-E31A83D2A20E}"/>
              </a:ext>
            </a:extLst>
          </p:cNvPr>
          <p:cNvSpPr/>
          <p:nvPr/>
        </p:nvSpPr>
        <p:spPr>
          <a:xfrm rot="5764227">
            <a:off x="1995173" y="-357590"/>
            <a:ext cx="7228077" cy="4409784"/>
          </a:xfrm>
          <a:prstGeom prst="arc">
            <a:avLst>
              <a:gd name="adj1" fmla="val 17838837"/>
              <a:gd name="adj2" fmla="val 2130253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23F0F0-068B-4AA7-B0DC-AD30E4922A55}"/>
              </a:ext>
            </a:extLst>
          </p:cNvPr>
          <p:cNvSpPr txBox="1"/>
          <p:nvPr/>
        </p:nvSpPr>
        <p:spPr>
          <a:xfrm>
            <a:off x="7477422" y="2713400"/>
            <a:ext cx="78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RS*</a:t>
            </a:r>
          </a:p>
        </p:txBody>
      </p:sp>
      <p:sp>
        <p:nvSpPr>
          <p:cNvPr id="54" name="Elipse 35">
            <a:extLst>
              <a:ext uri="{FF2B5EF4-FFF2-40B4-BE49-F238E27FC236}">
                <a16:creationId xmlns:a16="http://schemas.microsoft.com/office/drawing/2014/main" id="{C3812190-EA9A-4C09-BF41-CC3D61897B82}"/>
              </a:ext>
            </a:extLst>
          </p:cNvPr>
          <p:cNvSpPr/>
          <p:nvPr/>
        </p:nvSpPr>
        <p:spPr>
          <a:xfrm>
            <a:off x="6844141" y="4554697"/>
            <a:ext cx="60350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F5DBB8E-8E7C-4A6A-BE98-EC1E18701664}"/>
              </a:ext>
            </a:extLst>
          </p:cNvPr>
          <p:cNvCxnSpPr>
            <a:cxnSpLocks/>
          </p:cNvCxnSpPr>
          <p:nvPr/>
        </p:nvCxnSpPr>
        <p:spPr>
          <a:xfrm>
            <a:off x="6882806" y="4615672"/>
            <a:ext cx="0" cy="13550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73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/>
      <p:bldP spid="26" grpId="0"/>
      <p:bldP spid="7" grpId="0"/>
      <p:bldP spid="8" grpId="0"/>
      <p:bldP spid="36" grpId="0" animBg="1"/>
      <p:bldP spid="57" grpId="0"/>
      <p:bldP spid="64" grpId="0"/>
      <p:bldP spid="43" grpId="0" animBg="1"/>
      <p:bldP spid="51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Trade</a:t>
            </a:r>
            <a:br>
              <a:rPr lang="pt-BR" dirty="0"/>
            </a:br>
            <a:r>
              <a:rPr lang="pt-BR" sz="3000" cap="none" dirty="0"/>
              <a:t>Relative demand curve (RD)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As usual, suppose homogeneous and homothetic preferences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Consumers have homogeneous tastes</a:t>
                </a:r>
                <a:endParaRPr lang="en-US" sz="1200" dirty="0"/>
              </a:p>
              <a:p>
                <a:pPr lvl="2">
                  <a:spcAft>
                    <a:spcPts val="1200"/>
                  </a:spcAft>
                </a:pPr>
                <a:r>
                  <a:rPr lang="en-US" sz="1900" dirty="0"/>
                  <a:t>They value consumption of both goods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1900" dirty="0"/>
                  <a:t>Marginal utility of a good goes to infinity as its consumption goes to zero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19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900" dirty="0"/>
                  <a:t> increases, consumers want less of good 1 relative to good 2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1900" dirty="0"/>
                  <a:t>Focus on trade coming from differences in factor endowments 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Thus, the relative demand curve: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1900" dirty="0"/>
                  <a:t>Downward sloping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1900" dirty="0"/>
                  <a:t>Does not touch axes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1900" dirty="0"/>
                  <a:t>Same for Home and Foreign (and for the World)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 t="-144" b="-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6973D-C23C-4669-B162-C60C07F7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9A31A-6E40-4561-98C1-490BC178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03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696725" y="1670553"/>
                <a:ext cx="566154" cy="656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725" y="1670553"/>
                <a:ext cx="566154" cy="656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710921" y="5444347"/>
                <a:ext cx="566154" cy="658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921" y="5444347"/>
                <a:ext cx="566154" cy="6580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4</a:t>
            </a:r>
          </a:p>
          <a:p>
            <a:pPr algn="ctr"/>
            <a:r>
              <a:rPr lang="en-US" dirty="0"/>
              <a:t>Relative Demand Curve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DF8F5346-F66B-4929-A30C-3C6483AD38A0}"/>
              </a:ext>
            </a:extLst>
          </p:cNvPr>
          <p:cNvSpPr/>
          <p:nvPr/>
        </p:nvSpPr>
        <p:spPr>
          <a:xfrm rot="11117280">
            <a:off x="2305142" y="-997467"/>
            <a:ext cx="9966832" cy="6524846"/>
          </a:xfrm>
          <a:prstGeom prst="arc">
            <a:avLst>
              <a:gd name="adj1" fmla="val 15882253"/>
              <a:gd name="adj2" fmla="val 21526448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689ABD-F587-4670-8FCF-6705E0BD11C2}"/>
              </a:ext>
            </a:extLst>
          </p:cNvPr>
          <p:cNvSpPr txBox="1"/>
          <p:nvPr/>
        </p:nvSpPr>
        <p:spPr>
          <a:xfrm>
            <a:off x="6727970" y="5075015"/>
            <a:ext cx="2114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RD = RD*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742FC9-0C4A-4736-A1AF-5C7A5CED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7A3DA6-B4EA-4552-9752-AFF0DBB6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5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2" grpId="0" animBg="1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ntegral">
    <a:dk1>
      <a:srgbClr val="2E2B21"/>
    </a:dk1>
    <a:lt1>
      <a:srgbClr val="FFFFFF"/>
    </a:lt1>
    <a:dk2>
      <a:srgbClr val="605B4F"/>
    </a:dk2>
    <a:lt2>
      <a:srgbClr val="D8D6BE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12103</TotalTime>
  <Words>2416</Words>
  <Application>Microsoft Office PowerPoint</Application>
  <PresentationFormat>Widescreen</PresentationFormat>
  <Paragraphs>476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Calibri</vt:lpstr>
      <vt:lpstr>Cambria Math</vt:lpstr>
      <vt:lpstr>Tw Cen MT</vt:lpstr>
      <vt:lpstr>Tw Cen MT Condensed</vt:lpstr>
      <vt:lpstr>Wingdings 3</vt:lpstr>
      <vt:lpstr>Integral</vt:lpstr>
      <vt:lpstr>The Heckscher-ohlin model – Part III</vt:lpstr>
      <vt:lpstr>Trade Two Countries </vt:lpstr>
      <vt:lpstr>PowerPoint Presentation</vt:lpstr>
      <vt:lpstr>trade Relative supply curves</vt:lpstr>
      <vt:lpstr>PowerPoint Presentation</vt:lpstr>
      <vt:lpstr>trade Relative Supply Curves</vt:lpstr>
      <vt:lpstr>PowerPoint Presentation</vt:lpstr>
      <vt:lpstr>Trade Relative demand curve (RD)</vt:lpstr>
      <vt:lpstr>PowerPoint Presentation</vt:lpstr>
      <vt:lpstr>autarchy Equilibrium</vt:lpstr>
      <vt:lpstr>PowerPoint Presentation</vt:lpstr>
      <vt:lpstr>trade Open economy equilibrium</vt:lpstr>
      <vt:lpstr>PowerPoint Presentation</vt:lpstr>
      <vt:lpstr>trade Open economy equilibrium</vt:lpstr>
      <vt:lpstr>The Heckscher-ohlin theorem Summarizing</vt:lpstr>
      <vt:lpstr>trade Open economy equilibrium</vt:lpstr>
      <vt:lpstr>welfare Community Indifference Curves</vt:lpstr>
      <vt:lpstr>welfare Community Indifference Curves</vt:lpstr>
      <vt:lpstr>PowerPoint Presentation</vt:lpstr>
      <vt:lpstr>welfare Gains from trade</vt:lpstr>
      <vt:lpstr>PowerPoint Presentation</vt:lpstr>
      <vt:lpstr>Distributive effects of trade Effect on factor prices</vt:lpstr>
      <vt:lpstr>Distributive effects of trade Summarizing</vt:lpstr>
      <vt:lpstr>Distributive effects of trade Effect on factor prices</vt:lpstr>
      <vt:lpstr>Factor price equalization theorem Summarizing</vt:lpstr>
      <vt:lpstr>Distributive effects of trade Discussion</vt:lpstr>
      <vt:lpstr>Distributive effects of trade Discussion</vt:lpstr>
      <vt:lpstr>More on welfare Effect on world relative prices</vt:lpstr>
      <vt:lpstr>More on welfare World relative prices</vt:lpstr>
      <vt:lpstr>PowerPoint Presentation</vt:lpstr>
      <vt:lpstr>More on welfare Increase in Foreign labor productivity</vt:lpstr>
      <vt:lpstr>PowerPoint Presentation</vt:lpstr>
      <vt:lpstr>More on welfare Increase in Foreign labor productivity</vt:lpstr>
      <vt:lpstr>PowerPoint Presentation</vt:lpstr>
      <vt:lpstr>PowerPoint Presentation</vt:lpstr>
      <vt:lpstr>More on welfare Increase in Foreign labor productivity</vt:lpstr>
      <vt:lpstr>PowerPoint Presentation</vt:lpstr>
      <vt:lpstr>More on welfare Increase in Foreign supply of capital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Rodrigues Junior, Mauro</dc:creator>
  <cp:lastModifiedBy>Rodrigues Junior, Mauro</cp:lastModifiedBy>
  <cp:revision>209</cp:revision>
  <dcterms:created xsi:type="dcterms:W3CDTF">2019-10-01T20:20:17Z</dcterms:created>
  <dcterms:modified xsi:type="dcterms:W3CDTF">2020-02-19T16:56:58Z</dcterms:modified>
</cp:coreProperties>
</file>