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3" r:id="rId9"/>
    <p:sldId id="270" r:id="rId10"/>
    <p:sldId id="266" r:id="rId11"/>
    <p:sldId id="269" r:id="rId12"/>
    <p:sldId id="267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1980D-0981-C341-B98C-FEB6E69306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E37F2D-AABE-ED41-95E6-2C68A109F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8B49A8-A1AE-B146-80EA-27ED2C06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A696-5640-DC4A-8EE5-4B090135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4428EA-703D-F947-B8B7-86618D67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81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8184C-F809-7342-B09B-F46ECAF0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BD8BA2-3214-2E4E-AFDB-A8A12A824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21DCE6-C5B1-274C-B662-E6FAB222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4FB91-0FC4-CD4F-B160-AB506B63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9A9C56-FFC0-424C-89B8-1EF54D5C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146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7C8A98-526B-3248-AFCB-E7EC9421D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CDB3ED8-6DEA-514B-87A3-1AE8C6E6B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F821FB-13CE-884F-A542-664B0B2D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4380CD-F857-4C4B-90A4-6E8AF877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8A3C7F-EA48-E54B-8084-0875BFD1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D4B8D-F2B2-6641-8C30-465B3A8EF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FDDE15-A444-9041-9611-6BE7C5EAA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DA7E59-2299-5E42-B327-E2FF2548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FBEA67-C300-184B-BE13-0288B74C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109FC1-1608-924D-8893-6B193193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57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E547E-BD0B-CF4A-9C39-D7258EC8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5AD38D-C05C-BA42-97F4-4117CA2D4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BDB8B4-7CB4-7B43-9875-AADF8BFB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592471-80A1-2245-BF5C-BD67EE524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5B97DA-A0E2-5547-8A4A-04E64464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AD8BB-6EB0-C948-BEDD-D0CF10B6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A11FE1-A6B0-8B40-A51B-EBB2ECE1D7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5AE7AC-EC6B-F04F-BA19-A856413460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880AEC-C08B-B242-AC68-5FDC984E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277903-2414-6D4C-BE1E-5752B20F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9D1B49-8748-D049-923F-BD9C41DD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79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8A705-9A68-E549-A560-229973AF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DF3DA8-6465-7C43-99A9-9A37D23C3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B7E2495-0A1B-CB40-95D0-5627413F6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18EEE65-89A2-5F4F-A406-78E10F815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12108B-72C9-6645-BCE1-66AAEA77CF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32E52F-143F-6B47-A2E5-7E097F76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A100B78-1A69-EC46-B605-0FC5EF7C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8A7607B-5DFF-0548-86AC-6E8BC13C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93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5C48E-097D-1342-AF2C-BA9362CC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4F31949-4A09-D541-A0F0-4F4FC1869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CA6724-964F-864C-B20A-CD10A892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2FA35D-55BD-0245-8D55-8DA115A6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9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8E5E2D0-3E98-4645-94FF-4617B1CF0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328AD1B-C7C1-064A-837F-BF1EF905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A85BAD0-4C90-EF41-B605-D7A3A9C2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86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0815D-51A2-3940-8C71-6809D6DB2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28F45-ABB4-1F49-95E1-5271D4833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E1C0C5-A1F2-DA4A-B744-6D17EF335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5D822A-8AFF-D048-A702-CAAC0AAB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4E975B-B507-874D-B7C6-8CB13926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24976F-F7E7-414A-9C71-8905A64E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81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851F2-916C-F345-B080-2FEB7761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2A34DE-F68B-2E4D-B808-4FAFDFD1D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6DFC45E-901D-4B47-9D2F-E3098C9FA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1B1F45-7FA5-C14D-B653-BA47469C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97B89F-B861-8F44-820C-5CBB93A5A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5A1A10-9B9B-4F46-A9B0-4910A0CE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53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6D1F7BD-544C-2D42-B3F7-F2DABECD0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8091D3-7B52-0D44-BEDB-8335C50B1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7BFAE-0D0C-1B40-AB56-7EA3CB4E4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2942-A575-4443-9BB0-338C8D3B66C4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B9D9D3-C830-4947-AA9A-AB2F07119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1F4C68-0557-9449-A5AA-DAF3BA9E2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EB95A-51B2-E848-85F4-CE0D0D25F0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50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FDBEF-8373-D046-95DE-088A74B6D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ao direito comparado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20A05F-0B84-4B47-8035-6843859ED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156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BF464F-AD08-A541-9ED3-FC165CBA2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46FDF8-1883-8B48-95F9-6408B49B9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</a:t>
            </a:r>
            <a:r>
              <a:rPr lang="pt-BR" dirty="0" err="1"/>
              <a:t>Necessity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mother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invention</a:t>
            </a:r>
            <a:r>
              <a:rPr lang="pt-BR" dirty="0"/>
              <a:t>” (provérbio inglês)</a:t>
            </a:r>
          </a:p>
          <a:p>
            <a:pPr marL="0" indent="0" algn="just">
              <a:buNone/>
            </a:pPr>
            <a:r>
              <a:rPr lang="pt-BR" dirty="0"/>
              <a:t>Objeto 1: relação entre mãe e bebê</a:t>
            </a:r>
          </a:p>
          <a:p>
            <a:pPr marL="0" indent="0" algn="just">
              <a:buNone/>
            </a:pPr>
            <a:r>
              <a:rPr lang="pt-BR" dirty="0"/>
              <a:t>Objeto 2: relação entre necessidade e invenção</a:t>
            </a:r>
          </a:p>
          <a:p>
            <a:pPr marL="0" indent="0" algn="just">
              <a:buNone/>
            </a:pPr>
            <a:r>
              <a:rPr lang="pt-BR" dirty="0"/>
              <a:t>Referencial: fonte, algo de onde alguma coisa se origina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236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403162-35DE-7241-9D70-866D0036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313E73-0162-E14E-A95A-E16A4EDDF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Woman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nigger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world” (John Lennon)</a:t>
            </a:r>
          </a:p>
          <a:p>
            <a:pPr marL="0" indent="0">
              <a:buNone/>
            </a:pPr>
            <a:r>
              <a:rPr lang="pt-BR" dirty="0"/>
              <a:t>Objeto 1: tratamento dado às pessoas negras nos EUA</a:t>
            </a:r>
          </a:p>
          <a:p>
            <a:pPr marL="0" indent="0">
              <a:buNone/>
            </a:pPr>
            <a:r>
              <a:rPr lang="pt-BR" dirty="0"/>
              <a:t>Objeto 2: tratamento dado às mulheres no mundo</a:t>
            </a:r>
          </a:p>
          <a:p>
            <a:pPr marL="0" indent="0">
              <a:buNone/>
            </a:pPr>
            <a:r>
              <a:rPr lang="pt-BR" dirty="0"/>
              <a:t>Referencial: discriminação, subjugação, tratamento desumano </a:t>
            </a:r>
            <a:r>
              <a:rPr lang="pt-BR" dirty="0" err="1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180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03E35E-3F59-E54B-B83B-80FC12E6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Por que comparar?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AEDEDB-D593-3448-A6A8-560028584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err="1"/>
              <a:t>Auto-entendimento</a:t>
            </a:r>
            <a:r>
              <a:rPr lang="pt-BR" b="1" dirty="0"/>
              <a:t>: </a:t>
            </a:r>
            <a:r>
              <a:rPr lang="pt-BR" dirty="0"/>
              <a:t>compreensão do direito nacional pelo contraste com o direito estrangeiro</a:t>
            </a:r>
          </a:p>
          <a:p>
            <a:pPr marL="0" indent="0" algn="just">
              <a:buNone/>
            </a:pPr>
            <a:r>
              <a:rPr lang="pt-BR" b="1" dirty="0"/>
              <a:t>Auxiliar</a:t>
            </a:r>
          </a:p>
          <a:p>
            <a:pPr marL="457200" lvl="1" indent="0" algn="just">
              <a:buNone/>
            </a:pPr>
            <a:r>
              <a:rPr lang="pt-BR" dirty="0"/>
              <a:t>1. o legislador nacional suprir lacunas do direito interno</a:t>
            </a:r>
          </a:p>
          <a:p>
            <a:pPr marL="457200" lvl="1" indent="0" algn="just">
              <a:buNone/>
            </a:pPr>
            <a:r>
              <a:rPr lang="pt-BR" dirty="0"/>
              <a:t>2. o juiz nacional a aplicar norma estrangeira (DIPr)</a:t>
            </a:r>
          </a:p>
          <a:p>
            <a:pPr marL="457200" lvl="1" indent="0" algn="just">
              <a:buNone/>
            </a:pPr>
            <a:r>
              <a:rPr lang="pt-BR" dirty="0"/>
              <a:t>3. o legislador internacional a elaborar tratados</a:t>
            </a:r>
          </a:p>
          <a:p>
            <a:pPr marL="457200" lvl="1" indent="0" algn="just">
              <a:buNone/>
            </a:pPr>
            <a:r>
              <a:rPr lang="pt-BR" dirty="0"/>
              <a:t>4. o legislador transnacional na unificação do direito e no desenvolvimento de normas transnacionais (p.ex.: direito civil europeu)</a:t>
            </a:r>
          </a:p>
          <a:p>
            <a:pPr marL="0" indent="0" algn="just">
              <a:buNone/>
            </a:pPr>
            <a:r>
              <a:rPr lang="pt-BR" b="1" dirty="0"/>
              <a:t>Método de pesquisa acadêmica</a:t>
            </a:r>
          </a:p>
          <a:p>
            <a:pPr marL="514350" indent="-514350" algn="just">
              <a:buFont typeface="+mj-lt"/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74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3C1F6-E262-734B-BCD5-06FE856D6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Níveis de comparação: macro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D35A0E-5CE2-8544-BF97-EB7006BE4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Famílias jurídicas ou grandes sistemas do direito contemporâneo:</a:t>
            </a:r>
            <a:r>
              <a:rPr lang="pt-BR" dirty="0"/>
              <a:t> “conjunto de sistemas jurídicos dotados de afinidade técnico-jurídica, ideológica e cultural, representativo de determinado conceito de direito” (DMV, p. 59)</a:t>
            </a:r>
          </a:p>
          <a:p>
            <a:pPr marL="0" indent="0" algn="just">
              <a:buNone/>
            </a:pPr>
            <a:r>
              <a:rPr lang="pt-BR" b="1" dirty="0"/>
              <a:t>Critérios para classificar os sistemas jurídicos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fontes do direito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método de solução de casos concretos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operadores do direito e exercício das profissões jurídicas</a:t>
            </a:r>
          </a:p>
        </p:txBody>
      </p:sp>
    </p:spTree>
    <p:extLst>
      <p:ext uri="{BB962C8B-B14F-4D97-AF65-F5344CB8AC3E}">
        <p14:creationId xmlns:p14="http://schemas.microsoft.com/office/powerpoint/2010/main" val="48808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F4853-4FA6-C347-923B-4010C23D0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Famílias jurídicas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38FCB9-DB70-6746-A703-1F52EE2C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Romano-germânica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Common </a:t>
            </a:r>
            <a:r>
              <a:rPr lang="pt-BR" dirty="0" err="1"/>
              <a:t>law</a:t>
            </a: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Família jurídica muçulmana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Sistemas jurídicos africanos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Direito Hindu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Direito chinês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Sistemas jurídicos híbridos</a:t>
            </a:r>
          </a:p>
          <a:p>
            <a:pPr marL="457200" lvl="1" indent="0">
              <a:buNone/>
            </a:pPr>
            <a:r>
              <a:rPr lang="pt-BR" dirty="0"/>
              <a:t>5.1. Israel: common </a:t>
            </a:r>
            <a:r>
              <a:rPr lang="pt-BR" dirty="0" err="1"/>
              <a:t>law</a:t>
            </a:r>
            <a:r>
              <a:rPr lang="pt-BR" dirty="0"/>
              <a:t> e direito religioso</a:t>
            </a:r>
          </a:p>
          <a:p>
            <a:pPr marL="457200" lvl="1" indent="0">
              <a:buNone/>
            </a:pPr>
            <a:r>
              <a:rPr lang="pt-BR" dirty="0"/>
              <a:t>5.2. África do Sul: common </a:t>
            </a:r>
            <a:r>
              <a:rPr lang="pt-BR" dirty="0" err="1"/>
              <a:t>law</a:t>
            </a:r>
            <a:r>
              <a:rPr lang="pt-BR" dirty="0"/>
              <a:t> e família romano-germânica</a:t>
            </a:r>
          </a:p>
          <a:p>
            <a:pPr marL="457200" lvl="1" indent="0">
              <a:buNone/>
            </a:pPr>
            <a:r>
              <a:rPr lang="pt-BR" dirty="0"/>
              <a:t>5.3. Marrocos, Argélia, Tunísia e Egito: família romano-germânica e direito islâmico</a:t>
            </a:r>
          </a:p>
        </p:txBody>
      </p:sp>
    </p:spTree>
    <p:extLst>
      <p:ext uri="{BB962C8B-B14F-4D97-AF65-F5344CB8AC3E}">
        <p14:creationId xmlns:p14="http://schemas.microsoft.com/office/powerpoint/2010/main" val="1209972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CD841-EDAC-BF42-A8C2-6E68617E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Níveis de comparação: micro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6E2ACF-9819-E449-89F4-33F0E48C1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Comparam-se direitos aplicáveis a problemas específicos. Exemplos: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Estado e religião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direito de família</a:t>
            </a:r>
          </a:p>
          <a:p>
            <a:pPr marL="457200" lvl="1" indent="0">
              <a:buNone/>
            </a:pPr>
            <a:r>
              <a:rPr lang="pt-BR" dirty="0"/>
              <a:t>2.1. guarda compartilhada e divórcio</a:t>
            </a:r>
          </a:p>
          <a:p>
            <a:pPr marL="457200" lvl="1" indent="0">
              <a:buNone/>
            </a:pPr>
            <a:r>
              <a:rPr lang="pt-BR" dirty="0"/>
              <a:t>2.2. filhos havidos fora do casamento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direito contratual comparado</a:t>
            </a:r>
          </a:p>
          <a:p>
            <a:pPr marL="457200" lvl="1" indent="0">
              <a:buNone/>
            </a:pPr>
            <a:r>
              <a:rPr lang="pt-BR" dirty="0"/>
              <a:t>3.1. liberdade contratual</a:t>
            </a:r>
          </a:p>
          <a:p>
            <a:pPr marL="457200" lvl="1" indent="0">
              <a:buNone/>
            </a:pPr>
            <a:r>
              <a:rPr lang="pt-BR" dirty="0"/>
              <a:t>3.2. oferta e aceitação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crimes contra a honra</a:t>
            </a:r>
          </a:p>
        </p:txBody>
      </p:sp>
    </p:spTree>
    <p:extLst>
      <p:ext uri="{BB962C8B-B14F-4D97-AF65-F5344CB8AC3E}">
        <p14:creationId xmlns:p14="http://schemas.microsoft.com/office/powerpoint/2010/main" val="17476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EDE16-50FA-D443-A3D2-457F7D86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Três perguntas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16B0E4-128B-304A-A833-FB4A57C5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dirty="0"/>
              <a:t>o que é comparar?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por que comparar?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dirty="0"/>
              <a:t>como comparar? Níveis de comparação. </a:t>
            </a:r>
          </a:p>
        </p:txBody>
      </p:sp>
    </p:spTree>
    <p:extLst>
      <p:ext uri="{BB962C8B-B14F-4D97-AF65-F5344CB8AC3E}">
        <p14:creationId xmlns:p14="http://schemas.microsoft.com/office/powerpoint/2010/main" val="2707392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8599B-3393-2640-8685-2E2AF83C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 que é comparar?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DBF2C8-4B1A-F149-AB74-E66B82E6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É colocar em confronto dois ou mais objetos (seres ou coisas), com o objetivo de valorá-los uns em relação aos outros, qualificando-os como </a:t>
            </a:r>
          </a:p>
          <a:p>
            <a:pPr lvl="0"/>
            <a:r>
              <a:rPr lang="en-GB" dirty="0" err="1"/>
              <a:t>iguais</a:t>
            </a:r>
            <a:endParaRPr lang="pt-BR" dirty="0"/>
          </a:p>
          <a:p>
            <a:pPr lvl="0"/>
            <a:r>
              <a:rPr lang="en-GB" dirty="0" err="1"/>
              <a:t>diferentes</a:t>
            </a:r>
            <a:endParaRPr lang="pt-BR" dirty="0"/>
          </a:p>
          <a:p>
            <a:pPr lvl="0"/>
            <a:r>
              <a:rPr lang="en-GB" dirty="0" err="1"/>
              <a:t>maiores</a:t>
            </a:r>
            <a:endParaRPr lang="pt-BR" dirty="0"/>
          </a:p>
          <a:p>
            <a:pPr lvl="0"/>
            <a:r>
              <a:rPr lang="en-GB" dirty="0" err="1"/>
              <a:t>menores</a:t>
            </a:r>
            <a:endParaRPr lang="pt-BR" dirty="0"/>
          </a:p>
          <a:p>
            <a:pPr lvl="0"/>
            <a:r>
              <a:rPr lang="en-GB" dirty="0" err="1"/>
              <a:t>melhores</a:t>
            </a:r>
            <a:r>
              <a:rPr lang="en-GB" dirty="0"/>
              <a:t> </a:t>
            </a:r>
            <a:endParaRPr lang="pt-BR" dirty="0"/>
          </a:p>
          <a:p>
            <a:pPr lvl="0"/>
            <a:r>
              <a:rPr lang="en-GB" dirty="0" err="1"/>
              <a:t>piores</a:t>
            </a:r>
            <a:r>
              <a:rPr lang="en-GB" dirty="0"/>
              <a:t> etc.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57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16F55-297F-3C40-8BA4-19CFD0EE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266BA-C081-C747-A981-759B0E0D2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Para que dois objetos possam ser comparados um com o outro, no entanto, é preciso que haja antes uma definição do que se entende por igualdade, diferença, melhor ou pior. Em suma, são necessários parâmetros, isto é, normas, não necessariamente jurídicas, que estabeleçam o sentido de igualdade, de diferença de melhor ou de pior.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142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1DABF-C867-A44C-8283-E73F6DFC8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Elementos de uma comparação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A9A8EB-610B-4D44-B315-691DB69AA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Objeto “A”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Objeto “</a:t>
            </a:r>
            <a:r>
              <a:rPr lang="pt-BR" b="1" dirty="0" err="1"/>
              <a:t>B</a:t>
            </a:r>
            <a:r>
              <a:rPr lang="pt-BR" b="1" dirty="0"/>
              <a:t>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Referencial </a:t>
            </a:r>
            <a:endParaRPr lang="pt-BR" dirty="0"/>
          </a:p>
          <a:p>
            <a:pPr marL="457200" lvl="1" indent="0" algn="just">
              <a:buNone/>
            </a:pPr>
            <a:r>
              <a:rPr lang="pt-BR" dirty="0"/>
              <a:t>3.1. qualidade que têm em comum os objetos “A” e “</a:t>
            </a:r>
            <a:r>
              <a:rPr lang="pt-BR" dirty="0" err="1"/>
              <a:t>B</a:t>
            </a:r>
            <a:r>
              <a:rPr lang="pt-BR" dirty="0"/>
              <a:t>” (</a:t>
            </a:r>
            <a:r>
              <a:rPr lang="pt-BR" i="1" dirty="0" err="1"/>
              <a:t>tertium</a:t>
            </a:r>
            <a:r>
              <a:rPr lang="pt-BR" i="1" dirty="0"/>
              <a:t> </a:t>
            </a:r>
            <a:r>
              <a:rPr lang="pt-BR" i="1" dirty="0" err="1"/>
              <a:t>comparationis</a:t>
            </a:r>
            <a:r>
              <a:rPr lang="pt-BR" i="1" dirty="0"/>
              <a:t>)</a:t>
            </a:r>
            <a:endParaRPr lang="pt-BR" dirty="0"/>
          </a:p>
          <a:p>
            <a:pPr marL="457200" lvl="1" indent="0" algn="just">
              <a:buNone/>
            </a:pPr>
            <a:r>
              <a:rPr lang="pt-BR" dirty="0"/>
              <a:t>3.2. o que “A” e “</a:t>
            </a:r>
            <a:r>
              <a:rPr lang="pt-BR" dirty="0" err="1"/>
              <a:t>B</a:t>
            </a:r>
            <a:r>
              <a:rPr lang="pt-BR" dirty="0"/>
              <a:t>” não têm em comum e os diferencia um do outro</a:t>
            </a:r>
          </a:p>
        </p:txBody>
      </p:sp>
    </p:spTree>
    <p:extLst>
      <p:ext uri="{BB962C8B-B14F-4D97-AF65-F5344CB8AC3E}">
        <p14:creationId xmlns:p14="http://schemas.microsoft.com/office/powerpoint/2010/main" val="400689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DAAF0-EA25-A447-A8DF-C214FBCA6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9FE80F-ED96-AA4E-AF4E-1572B42F2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/>
              <a:t>Atum enlatado “A”</a:t>
            </a:r>
          </a:p>
          <a:p>
            <a:pPr marL="514350" indent="-514350">
              <a:buAutoNum type="arabicPeriod"/>
            </a:pPr>
            <a:r>
              <a:rPr lang="pt-BR" dirty="0"/>
              <a:t>Atum enlatado “</a:t>
            </a:r>
            <a:r>
              <a:rPr lang="pt-BR" dirty="0" err="1"/>
              <a:t>B</a:t>
            </a:r>
            <a:r>
              <a:rPr lang="pt-BR" dirty="0"/>
              <a:t>”</a:t>
            </a:r>
          </a:p>
          <a:p>
            <a:pPr marL="514350" indent="-514350">
              <a:buAutoNum type="arabicPeriod"/>
            </a:pPr>
            <a:r>
              <a:rPr lang="pt-BR" dirty="0"/>
              <a:t>Referencial</a:t>
            </a:r>
          </a:p>
          <a:p>
            <a:pPr marL="457200" lvl="1" indent="0">
              <a:buNone/>
            </a:pPr>
            <a:r>
              <a:rPr lang="pt-BR" dirty="0"/>
              <a:t>3.1. aspecto externo</a:t>
            </a:r>
          </a:p>
          <a:p>
            <a:pPr marL="457200" lvl="1" indent="0">
              <a:buNone/>
            </a:pPr>
            <a:r>
              <a:rPr lang="pt-BR" dirty="0"/>
              <a:t>3.2. método de pesca</a:t>
            </a:r>
          </a:p>
        </p:txBody>
      </p:sp>
    </p:spTree>
    <p:extLst>
      <p:ext uri="{BB962C8B-B14F-4D97-AF65-F5344CB8AC3E}">
        <p14:creationId xmlns:p14="http://schemas.microsoft.com/office/powerpoint/2010/main" val="262876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AA716-8EB7-7640-BA4E-DFAD6356E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990B4E-CAF3-B347-814E-FA193760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t-BR" dirty="0"/>
              <a:t>Sapato “A”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Sapato “</a:t>
            </a:r>
            <a:r>
              <a:rPr lang="pt-BR" dirty="0" err="1"/>
              <a:t>B</a:t>
            </a:r>
            <a:r>
              <a:rPr lang="pt-BR" dirty="0"/>
              <a:t>”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Referencial</a:t>
            </a:r>
          </a:p>
          <a:p>
            <a:pPr marL="457200" lvl="1" indent="0" algn="just">
              <a:buNone/>
            </a:pPr>
            <a:r>
              <a:rPr lang="pt-BR" dirty="0"/>
              <a:t>3.1. aspecto externo</a:t>
            </a:r>
          </a:p>
          <a:p>
            <a:pPr marL="457200" lvl="1" indent="0" algn="just">
              <a:buNone/>
            </a:pPr>
            <a:r>
              <a:rPr lang="pt-BR" dirty="0"/>
              <a:t>3.2. método de produção</a:t>
            </a:r>
          </a:p>
        </p:txBody>
      </p:sp>
    </p:spTree>
    <p:extLst>
      <p:ext uri="{BB962C8B-B14F-4D97-AF65-F5344CB8AC3E}">
        <p14:creationId xmlns:p14="http://schemas.microsoft.com/office/powerpoint/2010/main" val="118410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4365C-3B47-4A4C-9EFF-4F2B7E78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81D595-E6C9-B244-9104-A440B884F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Mulher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Homem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Referencial </a:t>
            </a:r>
          </a:p>
          <a:p>
            <a:pPr marL="457200" lvl="1" indent="0">
              <a:buNone/>
            </a:pPr>
            <a:r>
              <a:rPr lang="pt-BR" dirty="0"/>
              <a:t>3.1.  biologia</a:t>
            </a:r>
          </a:p>
          <a:p>
            <a:pPr marL="457200" lvl="1" indent="0">
              <a:buNone/>
            </a:pPr>
            <a:r>
              <a:rPr lang="pt-BR" dirty="0"/>
              <a:t>3.2. psicologia </a:t>
            </a:r>
          </a:p>
          <a:p>
            <a:pPr marL="457200" lvl="1" indent="0">
              <a:buNone/>
            </a:pPr>
            <a:r>
              <a:rPr lang="pt-BR" dirty="0"/>
              <a:t>3.3. situação perante a lei</a:t>
            </a:r>
          </a:p>
        </p:txBody>
      </p:sp>
    </p:spTree>
    <p:extLst>
      <p:ext uri="{BB962C8B-B14F-4D97-AF65-F5344CB8AC3E}">
        <p14:creationId xmlns:p14="http://schemas.microsoft.com/office/powerpoint/2010/main" val="2861292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9F5BF-93D4-124A-BF82-6B89F5B1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D7FE8F-7261-FC46-BEF0-6274CBA12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pt-BR" dirty="0"/>
              <a:t>Pessoas brancas</a:t>
            </a:r>
          </a:p>
          <a:p>
            <a:pPr marL="514350" indent="-514350" algn="just">
              <a:buAutoNum type="arabicPeriod"/>
            </a:pPr>
            <a:r>
              <a:rPr lang="pt-BR" dirty="0"/>
              <a:t>Pessoas pretas</a:t>
            </a:r>
          </a:p>
          <a:p>
            <a:pPr marL="514350" indent="-514350" algn="just">
              <a:buAutoNum type="arabicPeriod"/>
            </a:pPr>
            <a:r>
              <a:rPr lang="pt-BR" dirty="0"/>
              <a:t>Referencial</a:t>
            </a:r>
          </a:p>
          <a:p>
            <a:pPr marL="457200" lvl="1" indent="0" algn="just">
              <a:buNone/>
            </a:pPr>
            <a:r>
              <a:rPr lang="pt-BR" dirty="0"/>
              <a:t>3.1. perante a lei</a:t>
            </a:r>
          </a:p>
          <a:p>
            <a:pPr marL="457200" lvl="1" indent="0" algn="just">
              <a:buNone/>
            </a:pPr>
            <a:r>
              <a:rPr lang="pt-BR" dirty="0"/>
              <a:t>3.2. na sociedade</a:t>
            </a:r>
          </a:p>
          <a:p>
            <a:pPr marL="457200" lvl="1" indent="0" algn="just">
              <a:buNone/>
            </a:pPr>
            <a:r>
              <a:rPr lang="pt-BR" dirty="0"/>
              <a:t>3.3. no mercado de trabalho</a:t>
            </a:r>
          </a:p>
        </p:txBody>
      </p:sp>
    </p:spTree>
    <p:extLst>
      <p:ext uri="{BB962C8B-B14F-4D97-AF65-F5344CB8AC3E}">
        <p14:creationId xmlns:p14="http://schemas.microsoft.com/office/powerpoint/2010/main" val="2334131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577</Words>
  <Application>Microsoft Macintosh PowerPoint</Application>
  <PresentationFormat>Widescreen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Introdução ao direito comparado</vt:lpstr>
      <vt:lpstr>Três perguntas</vt:lpstr>
      <vt:lpstr>O que é comparar?</vt:lpstr>
      <vt:lpstr>Apresentação do PowerPoint</vt:lpstr>
      <vt:lpstr>Elementos de uma comparação</vt:lpstr>
      <vt:lpstr>Exemplos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Por que comparar?</vt:lpstr>
      <vt:lpstr>Níveis de comparação: macro</vt:lpstr>
      <vt:lpstr>Famílias jurídicas</vt:lpstr>
      <vt:lpstr>Níveis de comparação: micro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Introducão ao direito comparado</dc:title>
  <dc:creator>Geraldo Miniuci</dc:creator>
  <cp:lastModifiedBy>Geraldo Miniuci</cp:lastModifiedBy>
  <cp:revision>12</cp:revision>
  <dcterms:created xsi:type="dcterms:W3CDTF">2022-03-22T16:57:28Z</dcterms:created>
  <dcterms:modified xsi:type="dcterms:W3CDTF">2022-04-19T18:57:34Z</dcterms:modified>
</cp:coreProperties>
</file>