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8" r:id="rId4"/>
    <p:sldId id="260" r:id="rId5"/>
    <p:sldId id="292" r:id="rId6"/>
    <p:sldId id="265" r:id="rId7"/>
    <p:sldId id="287" r:id="rId8"/>
    <p:sldId id="288" r:id="rId9"/>
    <p:sldId id="303" r:id="rId10"/>
    <p:sldId id="289" r:id="rId11"/>
    <p:sldId id="307" r:id="rId12"/>
    <p:sldId id="290" r:id="rId13"/>
    <p:sldId id="291" r:id="rId14"/>
    <p:sldId id="293" r:id="rId15"/>
    <p:sldId id="294" r:id="rId16"/>
    <p:sldId id="297" r:id="rId17"/>
    <p:sldId id="300" r:id="rId18"/>
    <p:sldId id="295" r:id="rId19"/>
    <p:sldId id="299" r:id="rId20"/>
    <p:sldId id="298" r:id="rId21"/>
    <p:sldId id="304" r:id="rId22"/>
    <p:sldId id="305" r:id="rId23"/>
    <p:sldId id="306" r:id="rId24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9B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7" autoAdjust="0"/>
  </p:normalViewPr>
  <p:slideViewPr>
    <p:cSldViewPr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/>
    <c:plotArea>
      <c:layout/>
      <c:scatterChart>
        <c:scatterStyle val="lineMarker"/>
        <c:ser>
          <c:idx val="0"/>
          <c:order val="0"/>
          <c:tx>
            <c:strRef>
              <c:f>Plan1!$B$1</c:f>
              <c:strCache>
                <c:ptCount val="1"/>
                <c:pt idx="0">
                  <c:v>cm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numFmt formatCode="Geral" sourceLinked="0"/>
            </c:trendlineLbl>
          </c:trendline>
          <c:xVal>
            <c:numRef>
              <c:f>Plan1!$A$2:$A$15</c:f>
              <c:numCache>
                <c:formatCode>Geral</c:formatCode>
                <c:ptCount val="14"/>
                <c:pt idx="0">
                  <c:v>617</c:v>
                </c:pt>
                <c:pt idx="1">
                  <c:v>1141</c:v>
                </c:pt>
                <c:pt idx="2">
                  <c:v>1750</c:v>
                </c:pt>
                <c:pt idx="3">
                  <c:v>2299</c:v>
                </c:pt>
                <c:pt idx="4">
                  <c:v>2866</c:v>
                </c:pt>
                <c:pt idx="5">
                  <c:v>3446</c:v>
                </c:pt>
                <c:pt idx="6">
                  <c:v>4024</c:v>
                </c:pt>
                <c:pt idx="7">
                  <c:v>4637</c:v>
                </c:pt>
                <c:pt idx="8">
                  <c:v>5188</c:v>
                </c:pt>
                <c:pt idx="9">
                  <c:v>5753</c:v>
                </c:pt>
                <c:pt idx="10">
                  <c:v>6292</c:v>
                </c:pt>
                <c:pt idx="11">
                  <c:v>6896</c:v>
                </c:pt>
                <c:pt idx="12">
                  <c:v>7462</c:v>
                </c:pt>
                <c:pt idx="13">
                  <c:v>8063</c:v>
                </c:pt>
              </c:numCache>
            </c:numRef>
          </c:xVal>
          <c:yVal>
            <c:numRef>
              <c:f>Plan1!$B$2:$B$15</c:f>
              <c:numCache>
                <c:formatCode>Geral</c:formatCode>
                <c:ptCount val="1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</c:numCache>
            </c:numRef>
          </c:yVal>
        </c:ser>
        <c:axId val="59345536"/>
        <c:axId val="99500032"/>
      </c:scatterChart>
      <c:valAx>
        <c:axId val="59345536"/>
        <c:scaling>
          <c:orientation val="minMax"/>
        </c:scaling>
        <c:axPos val="b"/>
        <c:numFmt formatCode="Geral" sourceLinked="1"/>
        <c:tickLblPos val="nextTo"/>
        <c:crossAx val="99500032"/>
        <c:crosses val="autoZero"/>
        <c:crossBetween val="midCat"/>
      </c:valAx>
      <c:valAx>
        <c:axId val="99500032"/>
        <c:scaling>
          <c:orientation val="minMax"/>
        </c:scaling>
        <c:axPos val="l"/>
        <c:majorGridlines/>
        <c:numFmt formatCode="Geral" sourceLinked="1"/>
        <c:tickLblPos val="nextTo"/>
        <c:crossAx val="59345536"/>
        <c:crosses val="autoZero"/>
        <c:crossBetween val="midCat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EE93D5-6A63-43FA-B2CF-AE03D6905FF5}" type="datetimeFigureOut">
              <a:rPr lang="pt-BR"/>
              <a:pPr/>
              <a:t>18/05/2017</a:t>
            </a:fld>
            <a:endParaRPr lang="pt-B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A4D6AC1-EE3A-4C13-A20C-EE447EBE557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8126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D01A4-7BBD-420C-A447-AFB6FC898B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C03E16-2871-426A-A9A3-C8A08C57F2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1A984E-D8C5-45CE-82AB-5F11EBFA2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446962" cy="576262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395288" y="115888"/>
            <a:ext cx="8424862" cy="576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BankGothic Lt BT" pitchFamily="34" charset="0"/>
              </a:rPr>
              <a:t>Clique para editar o título</a:t>
            </a:r>
            <a:endParaRPr lang="pt-BR" sz="3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D4A003-F8F2-4B76-A502-1EFDCCDABD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4D64D8-2C17-42DE-A997-CCAD3200A5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416D8A-DD57-4A0C-A987-BD41D8AA2D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00B085-8506-40E0-BA7D-32124C0F7C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8C32EF-39F8-4450-8F22-B9E4C50AEE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1A5C21-ECB8-4421-93C2-B6B2D8319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076056" y="2132856"/>
            <a:ext cx="3563888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Localização de Instalações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600400" cy="766936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Luiz Eduardo</a:t>
            </a:r>
            <a:endParaRPr lang="pt-BR" dirty="0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5843CC-9DC7-495D-A734-159727F09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44816" cy="576064"/>
          </a:xfrm>
        </p:spPr>
        <p:txBody>
          <a:bodyPr/>
          <a:lstStyle/>
          <a:p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33ECCF-64DB-4244-82CC-7DB8123E03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E31750-7B4E-4004-A58D-4F1BE34286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7E0F93-EED3-41CC-AC6A-C7FF2699F7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453DEF-ADFE-4238-BE9C-FB0C4476E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7ED94F-F715-493E-9233-BB14C672E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12A001-5884-4FD8-A23A-15BC690E9E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2A2F25-5DD9-4DF9-99CD-036862E3A1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017AF7-F696-44BC-A582-FCB108AE16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347530-1653-4CF0-80F7-B21EAE443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A5A9C9-DE99-4553-8A7C-CD1F2EA39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6450D6-69E6-4799-A3E5-1D606E417E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DA7A43-5DD4-4E20-B0E7-3DB8BB03F0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6DB92C-CF85-4817-B84F-DAE2860A49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6DA081-C777-4218-B318-81E91BC8ED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355561-AD8C-4EAB-B657-826D10C58A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BE9E2-EACE-4927-A378-D3429C496C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D99405-06E9-45DE-B781-34ADDB5112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95848-82C3-4FD1-9FAF-FBB5A1EFD1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ADD611-28FA-49C5-A9F5-032D001605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7AD2F2-46FA-4A6F-9317-CF02BDF94E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2FCC7A-232E-45DB-8F85-A8BA7A2572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5C7CD7-1BEB-4C36-9245-23753AA303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07504" y="115888"/>
            <a:ext cx="892899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</a:t>
            </a:r>
          </a:p>
        </p:txBody>
      </p:sp>
      <p:pic>
        <p:nvPicPr>
          <p:cNvPr id="1029" name="Imagem 6"/>
          <p:cNvPicPr>
            <a:picLocks noChangeAspect="1"/>
          </p:cNvPicPr>
          <p:nvPr userDrawn="1"/>
        </p:nvPicPr>
        <p:blipFill>
          <a:blip r:embed="rId14" cstate="print"/>
          <a:srcRect t="11542" b="84074"/>
          <a:stretch>
            <a:fillRect/>
          </a:stretch>
        </p:blipFill>
        <p:spPr bwMode="auto">
          <a:xfrm>
            <a:off x="0" y="765175"/>
            <a:ext cx="914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79512" y="1124744"/>
            <a:ext cx="8784976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8532440" y="647324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282A7C-AB0C-4C0C-A3A0-0CB202269A9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BankGothic Lt B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6"/>
          <p:cNvPicPr>
            <a:picLocks noChangeAspect="1"/>
          </p:cNvPicPr>
          <p:nvPr userDrawn="1"/>
        </p:nvPicPr>
        <p:blipFill>
          <a:blip r:embed="rId13" cstate="print"/>
          <a:srcRect l="1492" t="716" b="83325"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m 7"/>
          <p:cNvPicPr>
            <a:picLocks noChangeAspect="1"/>
          </p:cNvPicPr>
          <p:nvPr userDrawn="1"/>
        </p:nvPicPr>
        <p:blipFill>
          <a:blip r:embed="rId13" cstate="print"/>
          <a:srcRect l="1492" t="16675" r="47163" b="2316"/>
          <a:stretch>
            <a:fillRect/>
          </a:stretch>
        </p:blipFill>
        <p:spPr bwMode="auto">
          <a:xfrm>
            <a:off x="136525" y="1158875"/>
            <a:ext cx="46942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395288" y="115888"/>
            <a:ext cx="8424862" cy="576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BankGothic Lt BT" pitchFamily="34" charset="0"/>
              </a:rPr>
              <a:t>Clique para editar o título</a:t>
            </a:r>
            <a:endParaRPr lang="pt-BR" sz="3200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9"/>
          <p:cNvPicPr>
            <a:picLocks noChangeAspect="1"/>
          </p:cNvPicPr>
          <p:nvPr userDrawn="1"/>
        </p:nvPicPr>
        <p:blipFill>
          <a:blip r:embed="rId13" cstate="print"/>
          <a:srcRect l="1492" t="16595" r="20520" b="2502"/>
          <a:stretch>
            <a:fillRect/>
          </a:stretch>
        </p:blipFill>
        <p:spPr bwMode="auto">
          <a:xfrm>
            <a:off x="136525" y="1158875"/>
            <a:ext cx="71310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agem 6"/>
          <p:cNvPicPr>
            <a:picLocks noChangeAspect="1"/>
          </p:cNvPicPr>
          <p:nvPr userDrawn="1"/>
        </p:nvPicPr>
        <p:blipFill>
          <a:blip r:embed="rId14" cstate="print"/>
          <a:srcRect l="1492" t="716" b="83325"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 userDrawn="1"/>
        </p:nvSpPr>
        <p:spPr>
          <a:xfrm>
            <a:off x="395288" y="115888"/>
            <a:ext cx="8424862" cy="576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BankGothic Lt BT" pitchFamily="34" charset="0"/>
              </a:rPr>
              <a:t>Clique para editar o título</a:t>
            </a:r>
            <a:endParaRPr lang="pt-BR" sz="3200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 bwMode="auto">
          <a:xfrm>
            <a:off x="4788024" y="2996952"/>
            <a:ext cx="3851151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latin typeface="BankGothic Lt BT"/>
              </a:rPr>
              <a:t>Sensores</a:t>
            </a:r>
            <a:endParaRPr lang="pt-BR" sz="2800" dirty="0" smtClean="0">
              <a:latin typeface="BankGothic Lt BT"/>
            </a:endParaRPr>
          </a:p>
        </p:txBody>
      </p:sp>
      <p:pic>
        <p:nvPicPr>
          <p:cNvPr id="1026" name="Picture 2" descr="https://encrypted-tbn0.gstatic.com/images?q=tbn:ANd9GcQUrz4p2EJfo-fzZ06rvo3MFRD_ZKJyUagzKStJzc_jZ8qdSqX1SciekO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337" y="2708920"/>
            <a:ext cx="32861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23928" y="5989930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mtClean="0"/>
              <a:t>PMR3100-2017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ESQUERDA A1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Pino sensor da esquerda foi conectado</a:t>
            </a:r>
          </a:p>
          <a:p>
            <a:pPr marL="0" indent="0">
              <a:buNone/>
            </a:pPr>
            <a:r>
              <a:rPr lang="pt-BR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DIREITA A0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Pino sensor da direita foi conectado</a:t>
            </a:r>
          </a:p>
          <a:p>
            <a:pPr marL="0" indent="0">
              <a:buNone/>
            </a:pPr>
            <a:r>
              <a:rPr lang="pt-BR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BRANCO 30.0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Acima deste valor é considerado branco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leituraEsquerda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leituraDireita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setup()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 // Inicia a comunicação Serial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(ESQUERDA, INPUT);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(DIREITA, INPUT);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loop()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leituraEsquerda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sensorEsquerda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 Le os sensores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leituraDireita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sensorDireita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leituraEsquerda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BRANCO) &amp;&amp; 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leituraDireita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BRANCO))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 Veículo está indo para a direita, reduz vel. esquerda e aumenta vel. direita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leituraEsquerda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BRANCO) &amp;&amp; 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leituraDireita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BRANCO))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 Veículo está indo para a esquerda, reduz vel. direita e aumenta vel. esquerda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 Veículo seguindo a linha, iguala a velocidade dos motores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delay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 Repete o ciclo a cada 1 segundo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Sensor de infravermelho</a:t>
            </a:r>
          </a:p>
          <a:p>
            <a:pPr marL="0" indent="0">
              <a:buNone/>
            </a:pPr>
            <a:r>
              <a:rPr lang="pt-BR" b="1" dirty="0" smtClean="0"/>
              <a:t>2. Sensor ultrassom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3. Para o projeto</a:t>
            </a:r>
          </a:p>
        </p:txBody>
      </p:sp>
    </p:spTree>
    <p:extLst>
      <p:ext uri="{BB962C8B-B14F-4D97-AF65-F5344CB8AC3E}">
        <p14:creationId xmlns:p14="http://schemas.microsoft.com/office/powerpoint/2010/main" xmlns="" val="25555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2. Sensor de ultrassom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Sensor para medir distância pelo uso de ultrassom</a:t>
            </a:r>
          </a:p>
          <a:p>
            <a:r>
              <a:rPr lang="pt-BR" sz="2400" dirty="0" smtClean="0"/>
              <a:t>Medidas entre 2cm e 400cm com precisão de 0,3cm</a:t>
            </a:r>
          </a:p>
          <a:p>
            <a:r>
              <a:rPr lang="pt-BR" sz="2400" dirty="0" smtClean="0"/>
              <a:t>A leitura deve ser a cada 50ms ou mais (valor a ser programado no </a:t>
            </a:r>
            <a:r>
              <a:rPr lang="pt-BR" sz="2400" i="1" dirty="0" err="1" smtClean="0"/>
              <a:t>delay</a:t>
            </a:r>
            <a:r>
              <a:rPr lang="pt-BR" sz="2400" dirty="0" smtClean="0"/>
              <a:t>)</a:t>
            </a:r>
          </a:p>
          <a:p>
            <a:endParaRPr lang="pt-BR" sz="2400" dirty="0" smtClean="0"/>
          </a:p>
        </p:txBody>
      </p:sp>
      <p:pic>
        <p:nvPicPr>
          <p:cNvPr id="62466" name="Picture 2" descr="http://bimg2.mlstatic.com/modulo-ultrassom-sensor-de-distncia-hc-sr04_MLB-F-2970871993_072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26"/>
          <a:stretch>
            <a:fillRect/>
          </a:stretch>
        </p:blipFill>
        <p:spPr bwMode="auto">
          <a:xfrm>
            <a:off x="1043608" y="3645024"/>
            <a:ext cx="2448272" cy="1843122"/>
          </a:xfrm>
          <a:prstGeom prst="rect">
            <a:avLst/>
          </a:prstGeom>
          <a:noFill/>
        </p:spPr>
      </p:pic>
      <p:pic>
        <p:nvPicPr>
          <p:cNvPr id="7" name="Picture 4" descr="http://i.imgur.com/Ox1odw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147523" cy="323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2. Sensor de ultrassom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Sensor para medir distância pelo uso de ultrassom</a:t>
            </a:r>
          </a:p>
          <a:p>
            <a:r>
              <a:rPr lang="pt-BR" sz="2400" dirty="0" smtClean="0"/>
              <a:t>Medidas entre 2cm e 400cm com precisão de 0,3cm</a:t>
            </a:r>
          </a:p>
          <a:p>
            <a:r>
              <a:rPr lang="pt-BR" sz="2400" dirty="0" smtClean="0"/>
              <a:t>A leitura deve ser a cada 50ms ou mais (valor a ser programado no </a:t>
            </a:r>
            <a:r>
              <a:rPr lang="pt-BR" sz="2400" i="1" dirty="0" err="1" smtClean="0"/>
              <a:t>delay</a:t>
            </a:r>
            <a:r>
              <a:rPr lang="pt-BR" sz="2400" dirty="0" smtClean="0"/>
              <a:t>)</a:t>
            </a:r>
          </a:p>
          <a:p>
            <a:endParaRPr lang="pt-BR" sz="2400" dirty="0" smtClean="0"/>
          </a:p>
        </p:txBody>
      </p:sp>
      <p:pic>
        <p:nvPicPr>
          <p:cNvPr id="7" name="Imagem 6" descr="CartaDeTempoUltrassonic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E">
                  <a:alpha val="90588"/>
                </a:srgbClr>
              </a:clrFrom>
              <a:clrTo>
                <a:srgbClr val="F1F1FE">
                  <a:alpha val="0"/>
                </a:srgbClr>
              </a:clrTo>
            </a:clrChange>
          </a:blip>
          <a:srcRect l="4880" t="2864" r="3141" b="5501"/>
          <a:stretch>
            <a:fillRect/>
          </a:stretch>
        </p:blipFill>
        <p:spPr>
          <a:xfrm>
            <a:off x="3779912" y="4077072"/>
            <a:ext cx="5256584" cy="2304256"/>
          </a:xfrm>
          <a:prstGeom prst="rect">
            <a:avLst/>
          </a:prstGeom>
        </p:spPr>
      </p:pic>
      <p:pic>
        <p:nvPicPr>
          <p:cNvPr id="62470" name="Picture 6" descr="http://blog.vidadesilicio.com.br/wp-content/uploads/2014/04/ultrasoni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646"/>
          <a:stretch>
            <a:fillRect/>
          </a:stretch>
        </p:blipFill>
        <p:spPr bwMode="auto">
          <a:xfrm>
            <a:off x="251520" y="2852936"/>
            <a:ext cx="3888431" cy="1822896"/>
          </a:xfrm>
          <a:prstGeom prst="rect">
            <a:avLst/>
          </a:prstGeom>
          <a:noFill/>
        </p:spPr>
      </p:pic>
      <p:grpSp>
        <p:nvGrpSpPr>
          <p:cNvPr id="19" name="Grupo 18"/>
          <p:cNvGrpSpPr/>
          <p:nvPr/>
        </p:nvGrpSpPr>
        <p:grpSpPr>
          <a:xfrm>
            <a:off x="755576" y="4365104"/>
            <a:ext cx="3024336" cy="504056"/>
            <a:chOff x="755576" y="4365104"/>
            <a:chExt cx="3024336" cy="504056"/>
          </a:xfrm>
        </p:grpSpPr>
        <p:sp>
          <p:nvSpPr>
            <p:cNvPr id="8" name="Elipse 7"/>
            <p:cNvSpPr/>
            <p:nvPr/>
          </p:nvSpPr>
          <p:spPr>
            <a:xfrm>
              <a:off x="755576" y="4365104"/>
              <a:ext cx="504056" cy="1440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1691680" y="4437112"/>
              <a:ext cx="0" cy="432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1259632" y="4437112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1691680" y="4869160"/>
              <a:ext cx="20882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2051720" y="3356992"/>
            <a:ext cx="1728192" cy="2088232"/>
            <a:chOff x="2051720" y="3356992"/>
            <a:chExt cx="1728192" cy="2088232"/>
          </a:xfrm>
        </p:grpSpPr>
        <p:sp>
          <p:nvSpPr>
            <p:cNvPr id="20" name="Elipse 19"/>
            <p:cNvSpPr/>
            <p:nvPr/>
          </p:nvSpPr>
          <p:spPr>
            <a:xfrm rot="16200000">
              <a:off x="1907704" y="3501008"/>
              <a:ext cx="432048" cy="14401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2123728" y="3789040"/>
              <a:ext cx="0" cy="165618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2123728" y="5445224"/>
              <a:ext cx="165618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1763688" y="3356992"/>
            <a:ext cx="2016224" cy="2592288"/>
            <a:chOff x="1763688" y="3356992"/>
            <a:chExt cx="2016224" cy="2592288"/>
          </a:xfrm>
        </p:grpSpPr>
        <p:sp>
          <p:nvSpPr>
            <p:cNvPr id="27" name="Elipse 26"/>
            <p:cNvSpPr/>
            <p:nvPr/>
          </p:nvSpPr>
          <p:spPr>
            <a:xfrm rot="16200000">
              <a:off x="1511660" y="3609020"/>
              <a:ext cx="648072" cy="14401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1835696" y="4005064"/>
              <a:ext cx="0" cy="19442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1835696" y="5949280"/>
              <a:ext cx="194421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2. Sensor de ultrassom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4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Ligação para teste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248472" cy="29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bimg2.mlstatic.com/modulo-ultrassom-sensor-de-distncia-hc-sr04_MLB-F-2970871993_072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26"/>
          <a:stretch>
            <a:fillRect/>
          </a:stretch>
        </p:blipFill>
        <p:spPr bwMode="auto">
          <a:xfrm>
            <a:off x="6300192" y="1412776"/>
            <a:ext cx="2448272" cy="1843122"/>
          </a:xfrm>
          <a:prstGeom prst="rect">
            <a:avLst/>
          </a:prstGeom>
          <a:noFill/>
        </p:spPr>
      </p:pic>
      <p:grpSp>
        <p:nvGrpSpPr>
          <p:cNvPr id="74" name="Grupo 73"/>
          <p:cNvGrpSpPr/>
          <p:nvPr/>
        </p:nvGrpSpPr>
        <p:grpSpPr>
          <a:xfrm>
            <a:off x="3203848" y="3140968"/>
            <a:ext cx="4032448" cy="2952328"/>
            <a:chOff x="3203848" y="3140968"/>
            <a:chExt cx="4032448" cy="2952328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3203848" y="580526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3203848" y="6093296"/>
              <a:ext cx="23042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5508104" y="3501008"/>
              <a:ext cx="0" cy="2592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5508104" y="3501008"/>
              <a:ext cx="1368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V="1">
              <a:off x="6876256" y="3140968"/>
              <a:ext cx="360040" cy="36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o 72"/>
          <p:cNvGrpSpPr/>
          <p:nvPr/>
        </p:nvGrpSpPr>
        <p:grpSpPr>
          <a:xfrm>
            <a:off x="3059832" y="2996952"/>
            <a:ext cx="3816424" cy="3240360"/>
            <a:chOff x="3059832" y="2996952"/>
            <a:chExt cx="3816424" cy="3240360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059832" y="5805264"/>
              <a:ext cx="0" cy="432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3059832" y="6237312"/>
              <a:ext cx="25922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5652120" y="3645024"/>
              <a:ext cx="0" cy="25922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5652120" y="3645024"/>
              <a:ext cx="5760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V="1">
              <a:off x="6228184" y="2996952"/>
              <a:ext cx="648072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o 56"/>
          <p:cNvGrpSpPr/>
          <p:nvPr/>
        </p:nvGrpSpPr>
        <p:grpSpPr>
          <a:xfrm>
            <a:off x="4211960" y="2636912"/>
            <a:ext cx="2808312" cy="576064"/>
            <a:chOff x="4211960" y="2636912"/>
            <a:chExt cx="2808312" cy="576064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4211960" y="2636912"/>
              <a:ext cx="0" cy="360040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4211960" y="2636912"/>
              <a:ext cx="864096" cy="0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5076056" y="2636912"/>
              <a:ext cx="0" cy="576064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6056" y="3212976"/>
              <a:ext cx="1728192" cy="0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V="1">
              <a:off x="6804248" y="2996952"/>
              <a:ext cx="216024" cy="216024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o 67"/>
          <p:cNvGrpSpPr/>
          <p:nvPr/>
        </p:nvGrpSpPr>
        <p:grpSpPr>
          <a:xfrm>
            <a:off x="4067944" y="2492896"/>
            <a:ext cx="3096344" cy="864096"/>
            <a:chOff x="4067944" y="2492896"/>
            <a:chExt cx="3096344" cy="864096"/>
          </a:xfrm>
        </p:grpSpPr>
        <p:cxnSp>
          <p:nvCxnSpPr>
            <p:cNvPr id="58" name="Conector reto 57"/>
            <p:cNvCxnSpPr/>
            <p:nvPr/>
          </p:nvCxnSpPr>
          <p:spPr>
            <a:xfrm>
              <a:off x="4067944" y="2492896"/>
              <a:ext cx="0" cy="50405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4067944" y="2492896"/>
              <a:ext cx="86409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>
              <a:off x="4932040" y="2492896"/>
              <a:ext cx="0" cy="86409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>
              <a:off x="4932040" y="3356992"/>
              <a:ext cx="194421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V="1">
              <a:off x="6876256" y="3068960"/>
              <a:ext cx="288032" cy="28803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845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.h&gt;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PINOTRIGGER 2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PINOECHO 3</a:t>
            </a: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(PINOTRIGGER, PINOECHO);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setup()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 // Inicia a comunicação Serial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("Sensor ultrassônico"); // Envia mensagem para a porta Serial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loop()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.timing(); // Calcula o tempo em que o sinal é detectado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CalcDistance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::CM); // Calcula a distância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delay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(1000);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2. Sensor de ultrassom</a:t>
            </a:r>
            <a:endParaRPr lang="pt-BR" dirty="0"/>
          </a:p>
        </p:txBody>
      </p:sp>
      <p:graphicFrame>
        <p:nvGraphicFramePr>
          <p:cNvPr id="22" name="Espaço Reservado para Conteúdo 21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1450504" cy="52569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5252"/>
                <a:gridCol w="725252"/>
              </a:tblGrid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err="1"/>
                        <a:t>ms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cm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617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1141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1750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2299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2866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3446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4024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70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4637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80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5188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5753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6292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6896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7462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130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  <a:tr h="350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/>
                        <a:t>8063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BankGothic Lt B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4" name="Gráfico 23"/>
          <p:cNvGraphicFramePr/>
          <p:nvPr/>
        </p:nvGraphicFramePr>
        <p:xfrm>
          <a:off x="2123728" y="1268760"/>
          <a:ext cx="6696075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Espaço Reservado para Conteúdo 2"/>
          <p:cNvSpPr txBox="1">
            <a:spLocks/>
          </p:cNvSpPr>
          <p:nvPr/>
        </p:nvSpPr>
        <p:spPr bwMode="auto">
          <a:xfrm>
            <a:off x="2267744" y="5949280"/>
            <a:ext cx="43204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BR" sz="2400" dirty="0" smtClean="0">
                <a:latin typeface="BankGothic Lt BT" pitchFamily="34" charset="0"/>
              </a:rPr>
              <a:t>Distância (cm) = 0,0174 * Tempo (</a:t>
            </a:r>
            <a:r>
              <a:rPr lang="pt-BR" sz="2400" dirty="0" err="1" smtClean="0">
                <a:latin typeface="BankGothic Lt BT" pitchFamily="34" charset="0"/>
              </a:rPr>
              <a:t>ms</a:t>
            </a:r>
            <a:r>
              <a:rPr lang="pt-BR" sz="2400" dirty="0" smtClean="0">
                <a:latin typeface="BankGothic Lt BT" pitchFamily="34" charset="0"/>
              </a:rPr>
              <a:t>)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2. Sensor de infravermelho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845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.h&gt;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PINOTRIGGER 2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PINOECHO 3</a:t>
            </a: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(PINOTRIGGER, PINOECHO);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setup()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 // Inicia a comunicação Serial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("Sensor ultrassônico"); // Envia mensagem para a porta Serial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SetDivisor</a:t>
            </a:r>
            <a:r>
              <a:rPr lang="pt-BR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(28.73563218, </a:t>
            </a:r>
            <a:r>
              <a:rPr lang="pt-BR" sz="1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::CM);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loop()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.timing(); // Calcula o tempo em que o sinal é detectado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CalcDistance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microsec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Ultrasonic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::CM); // Calcula a distância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cmdistance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delay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(1000);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Sensor de infravermelho</a:t>
            </a:r>
          </a:p>
          <a:p>
            <a:pPr marL="0" indent="0">
              <a:buNone/>
            </a:pPr>
            <a:r>
              <a:rPr lang="pt-BR" dirty="0" smtClean="0"/>
              <a:t>2. Sensor ultrassom</a:t>
            </a:r>
          </a:p>
          <a:p>
            <a:pPr marL="0" indent="0">
              <a:buNone/>
            </a:pPr>
            <a:r>
              <a:rPr lang="pt-BR" b="1" dirty="0" smtClean="0"/>
              <a:t>3. Para o projeto</a:t>
            </a:r>
          </a:p>
        </p:txBody>
      </p:sp>
    </p:spTree>
    <p:extLst>
      <p:ext uri="{BB962C8B-B14F-4D97-AF65-F5344CB8AC3E}">
        <p14:creationId xmlns:p14="http://schemas.microsoft.com/office/powerpoint/2010/main" xmlns="" val="25555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 Sensor de infravermelho</a:t>
            </a:r>
          </a:p>
          <a:p>
            <a:pPr marL="0" indent="0">
              <a:buNone/>
            </a:pPr>
            <a:r>
              <a:rPr lang="pt-BR" dirty="0" smtClean="0"/>
              <a:t>2. Sensor ultrassom</a:t>
            </a:r>
          </a:p>
          <a:p>
            <a:pPr marL="0" indent="0">
              <a:buNone/>
            </a:pPr>
            <a:r>
              <a:rPr lang="pt-BR" dirty="0" smtClean="0"/>
              <a:t>3. Para o projeto</a:t>
            </a:r>
          </a:p>
        </p:txBody>
      </p:sp>
    </p:spTree>
    <p:extLst>
      <p:ext uri="{BB962C8B-B14F-4D97-AF65-F5344CB8AC3E}">
        <p14:creationId xmlns:p14="http://schemas.microsoft.com/office/powerpoint/2010/main" xmlns="" val="25555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3. Para 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Usar “#define” para parametrizar o programa e ficar mais fácil modificar</a:t>
            </a:r>
          </a:p>
          <a:p>
            <a:pPr lvl="1"/>
            <a:r>
              <a:rPr lang="pt-BR" sz="2000" dirty="0" smtClean="0"/>
              <a:t>Pinos que serão usados</a:t>
            </a:r>
          </a:p>
          <a:p>
            <a:pPr lvl="1"/>
            <a:r>
              <a:rPr lang="pt-BR" sz="2000" dirty="0" smtClean="0"/>
              <a:t>Velocidades mínimas e máximas dos motores</a:t>
            </a:r>
          </a:p>
          <a:p>
            <a:pPr lvl="1"/>
            <a:r>
              <a:rPr lang="pt-BR" sz="2000" dirty="0" smtClean="0"/>
              <a:t>Incrementos/decrementos de velocidade para fazer curvas</a:t>
            </a:r>
          </a:p>
          <a:p>
            <a:pPr lvl="1"/>
            <a:r>
              <a:rPr lang="pt-BR" sz="2000" dirty="0" smtClean="0"/>
              <a:t>Valor que será considerado para distinguir “branco” / “preto” na pista</a:t>
            </a:r>
          </a:p>
          <a:p>
            <a:pPr lvl="1"/>
            <a:r>
              <a:rPr lang="pt-BR" sz="2000" dirty="0" smtClean="0"/>
              <a:t>“</a:t>
            </a:r>
            <a:r>
              <a:rPr lang="pt-BR" sz="2000" dirty="0" err="1" smtClean="0"/>
              <a:t>Delay</a:t>
            </a:r>
            <a:r>
              <a:rPr lang="pt-BR" sz="2000" dirty="0" smtClean="0"/>
              <a:t>” do programa entre as leituras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3. Para 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Organizar o programa em 3 módulos</a:t>
            </a:r>
          </a:p>
          <a:p>
            <a:pPr lvl="1"/>
            <a:r>
              <a:rPr lang="pt-BR" sz="2000" dirty="0" smtClean="0"/>
              <a:t>Tratar apenas das leituras dos sensores de infravermelho, balanceando a rotação dos motores e, desta forma, alterando a direção do carrinho</a:t>
            </a:r>
          </a:p>
          <a:p>
            <a:pPr lvl="1"/>
            <a:r>
              <a:rPr lang="pt-BR" sz="2000" dirty="0" smtClean="0"/>
              <a:t>Tratar apenas a leitura do sensor de ultrassom, que deve reduzir a velocidade dos motores conforme este se aproxima do final da pista, desligando-o antes de bater</a:t>
            </a:r>
          </a:p>
          <a:p>
            <a:pPr lvl="1"/>
            <a:r>
              <a:rPr lang="pt-BR" sz="2000" dirty="0" smtClean="0"/>
              <a:t>Tratar apenas as velocidades dos motores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1. Sensor de infravermelho</a:t>
            </a:r>
          </a:p>
          <a:p>
            <a:pPr marL="0" indent="0">
              <a:buNone/>
            </a:pPr>
            <a:r>
              <a:rPr lang="pt-BR" dirty="0" smtClean="0"/>
              <a:t>2. Sensor ultrassom</a:t>
            </a:r>
          </a:p>
          <a:p>
            <a:pPr marL="0" indent="0">
              <a:buNone/>
            </a:pPr>
            <a:r>
              <a:rPr lang="pt-BR" dirty="0" smtClean="0"/>
              <a:t>3. Para o projeto</a:t>
            </a:r>
          </a:p>
        </p:txBody>
      </p:sp>
    </p:spTree>
    <p:extLst>
      <p:ext uri="{BB962C8B-B14F-4D97-AF65-F5344CB8AC3E}">
        <p14:creationId xmlns:p14="http://schemas.microsoft.com/office/powerpoint/2010/main" xmlns="" val="25555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lb-s1-p.mlstatic.com/sensor-de-barreira-e-obstaculo-infra-vermelho-ir-gbk-1107-156001-MLB20250471459_022015-F.jpg"/>
          <p:cNvPicPr>
            <a:picLocks noChangeAspect="1" noChangeArrowheads="1"/>
          </p:cNvPicPr>
          <p:nvPr/>
        </p:nvPicPr>
        <p:blipFill>
          <a:blip r:embed="rId2" cstate="print"/>
          <a:srcRect l="30398" t="23649" r="24665" b="26190"/>
          <a:stretch>
            <a:fillRect/>
          </a:stretch>
        </p:blipFill>
        <p:spPr bwMode="auto">
          <a:xfrm>
            <a:off x="6948264" y="4818330"/>
            <a:ext cx="2160240" cy="177902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Sensor de barreira ou obstáculo</a:t>
            </a:r>
          </a:p>
          <a:p>
            <a:r>
              <a:rPr lang="pt-BR" sz="2400" dirty="0" smtClean="0"/>
              <a:t>Emite sinal infravermelho e o recebe após ser refletido por um objeto</a:t>
            </a:r>
          </a:p>
          <a:p>
            <a:r>
              <a:rPr lang="pt-BR" sz="2400" dirty="0" smtClean="0"/>
              <a:t>Serve para ser colocado em esteiras ou locais de detecção de passagem de objetos e pessoas</a:t>
            </a:r>
          </a:p>
          <a:p>
            <a:r>
              <a:rPr lang="pt-BR" sz="2400" dirty="0" smtClean="0"/>
              <a:t>Dentro de uma certa faixa de altura, a placa de controle pode detectar se há objetos</a:t>
            </a:r>
          </a:p>
          <a:p>
            <a:r>
              <a:rPr lang="pt-BR" sz="2400" dirty="0" smtClean="0"/>
              <a:t>Serve também como sensor de faixa - utilizado em carros inteligentes para detecção de linhas preto e branco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lb-s1-p.mlstatic.com/sensor-de-barreira-e-obstaculo-infra-vermelho-ir-gbk-1107-156001-MLB20250471459_022015-F.jpg"/>
          <p:cNvPicPr>
            <a:picLocks noChangeAspect="1" noChangeArrowheads="1"/>
          </p:cNvPicPr>
          <p:nvPr/>
        </p:nvPicPr>
        <p:blipFill>
          <a:blip r:embed="rId2" cstate="print"/>
          <a:srcRect l="30398" t="23649" r="24665" b="26190"/>
          <a:stretch>
            <a:fillRect/>
          </a:stretch>
        </p:blipFill>
        <p:spPr bwMode="auto">
          <a:xfrm>
            <a:off x="6228184" y="2780928"/>
            <a:ext cx="2483768" cy="204545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4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Ligação para teste</a:t>
            </a:r>
            <a:endParaRPr lang="pt-B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248472" cy="29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3779912" y="2924944"/>
            <a:ext cx="3096344" cy="2664296"/>
            <a:chOff x="3779912" y="2924944"/>
            <a:chExt cx="3096344" cy="2664296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3779912" y="5085184"/>
              <a:ext cx="0" cy="504056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779912" y="5589240"/>
              <a:ext cx="1872208" cy="0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5652120" y="2924944"/>
              <a:ext cx="0" cy="2664296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6876256" y="2924944"/>
              <a:ext cx="0" cy="288032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652120" y="2924944"/>
              <a:ext cx="1224136" cy="0"/>
            </a:xfrm>
            <a:prstGeom prst="line">
              <a:avLst/>
            </a:prstGeom>
            <a:ln w="28575">
              <a:solidFill>
                <a:srgbClr val="F79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3059832" y="3068960"/>
            <a:ext cx="3672408" cy="2664296"/>
            <a:chOff x="3059832" y="3068960"/>
            <a:chExt cx="3672408" cy="2664296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059832" y="5229200"/>
              <a:ext cx="0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3059832" y="5733256"/>
              <a:ext cx="27363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5796136" y="3068960"/>
              <a:ext cx="0" cy="26642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6732240" y="3068960"/>
              <a:ext cx="0" cy="2880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5796136" y="3068960"/>
              <a:ext cx="9361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o 42"/>
          <p:cNvGrpSpPr/>
          <p:nvPr/>
        </p:nvGrpSpPr>
        <p:grpSpPr>
          <a:xfrm>
            <a:off x="3203848" y="2780928"/>
            <a:ext cx="3816424" cy="3096344"/>
            <a:chOff x="3203848" y="2780928"/>
            <a:chExt cx="3816424" cy="3096344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3203848" y="5229200"/>
              <a:ext cx="0" cy="6480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3203848" y="5877272"/>
              <a:ext cx="23042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5508104" y="2780928"/>
              <a:ext cx="0" cy="3096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7020272" y="2780928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5508104" y="2780928"/>
              <a:ext cx="15121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setup() {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 // Inicia a comunicação Serial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("Sensor de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Obstaculos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 // Envia mensagem para a porta Serial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(A0, INPUT); // Pino ligado ao coletor do sensor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loop() {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(A0); // Le a porta analógica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("Sinal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"); // Imprime o texto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 Imprime o valor lido do sensor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delay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(1000); // Repete o ciclo a cada 1 segundo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5206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Verifique a leitura do sensor em superfícies de diferentes cores</a:t>
            </a:r>
          </a:p>
          <a:p>
            <a:r>
              <a:rPr lang="pt-BR" sz="2400" dirty="0" smtClean="0"/>
              <a:t>Verifique a leitura do sensor para diferentes distâncias da superfície (não ultrapassar 20cm)</a:t>
            </a:r>
          </a:p>
          <a:p>
            <a:r>
              <a:rPr lang="pt-BR" sz="2400" dirty="0" smtClean="0"/>
              <a:t>Muitos sensores utilizam um </a:t>
            </a:r>
            <a:r>
              <a:rPr lang="pt-BR" sz="2400" dirty="0" err="1" smtClean="0"/>
              <a:t>encapsulamento</a:t>
            </a:r>
            <a:r>
              <a:rPr lang="pt-BR" sz="2400" dirty="0" smtClean="0"/>
              <a:t> que isola o emissor do receptor. Simule um </a:t>
            </a:r>
            <a:r>
              <a:rPr lang="pt-BR" sz="2400" dirty="0" err="1" smtClean="0"/>
              <a:t>encapsulamento</a:t>
            </a:r>
            <a:r>
              <a:rPr lang="pt-BR" sz="2400" dirty="0" smtClean="0"/>
              <a:t> e os procedimentos anteriores</a:t>
            </a:r>
            <a:endParaRPr lang="pt-BR" sz="2400" dirty="0"/>
          </a:p>
        </p:txBody>
      </p:sp>
      <p:pic>
        <p:nvPicPr>
          <p:cNvPr id="1026" name="Picture 2" descr="http://img.dxcdn.com/productimages/sku_151118_2.jpg"/>
          <p:cNvPicPr>
            <a:picLocks noChangeAspect="1" noChangeArrowheads="1"/>
          </p:cNvPicPr>
          <p:nvPr/>
        </p:nvPicPr>
        <p:blipFill>
          <a:blip r:embed="rId2" cstate="print"/>
          <a:srcRect l="13221" t="17640" r="9920" b="14321"/>
          <a:stretch>
            <a:fillRect/>
          </a:stretch>
        </p:blipFill>
        <p:spPr bwMode="auto">
          <a:xfrm>
            <a:off x="251520" y="4714519"/>
            <a:ext cx="2016224" cy="1784854"/>
          </a:xfrm>
          <a:prstGeom prst="rect">
            <a:avLst/>
          </a:prstGeom>
          <a:noFill/>
        </p:spPr>
      </p:pic>
      <p:pic>
        <p:nvPicPr>
          <p:cNvPr id="1028" name="Picture 4" descr="http://www.fjmsoft.com.br/ecommerce_site/arquivos9175/arquivos/1334268016_1.jpg"/>
          <p:cNvPicPr>
            <a:picLocks noChangeAspect="1" noChangeArrowheads="1"/>
          </p:cNvPicPr>
          <p:nvPr/>
        </p:nvPicPr>
        <p:blipFill>
          <a:blip r:embed="rId3" cstate="print"/>
          <a:srcRect l="12994" r="7864"/>
          <a:stretch>
            <a:fillRect/>
          </a:stretch>
        </p:blipFill>
        <p:spPr bwMode="auto">
          <a:xfrm>
            <a:off x="3243602" y="4721356"/>
            <a:ext cx="1904462" cy="1804775"/>
          </a:xfrm>
          <a:prstGeom prst="rect">
            <a:avLst/>
          </a:prstGeom>
          <a:noFill/>
        </p:spPr>
      </p:pic>
      <p:pic>
        <p:nvPicPr>
          <p:cNvPr id="1030" name="Picture 6" descr="http://mlb-s1-p.mlstatic.com/sensor-infravermelho-sharp-gp2y0a2yk0f-20-150cm-arduino-10231-MLB20026672840_012014-F.jpg"/>
          <p:cNvPicPr>
            <a:picLocks noChangeAspect="1" noChangeArrowheads="1"/>
          </p:cNvPicPr>
          <p:nvPr/>
        </p:nvPicPr>
        <p:blipFill>
          <a:blip r:embed="rId4" cstate="print"/>
          <a:srcRect l="6461" t="11721" r="4924" b="12094"/>
          <a:stretch>
            <a:fillRect/>
          </a:stretch>
        </p:blipFill>
        <p:spPr bwMode="auto">
          <a:xfrm>
            <a:off x="6012160" y="4749146"/>
            <a:ext cx="2304256" cy="1560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setup() {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 // Inicia a comunicação Serial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("Sensor de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Obstaculos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 // Envia mensagem para a porta Serial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(A0, INPUT); // Pino ligado ao coletor do sensor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loop() {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(A0); // Le a porta analógica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("Sinal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"); // Imprime o texto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Serial.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sAnalogico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 Imprime o valor lido do sensor</a:t>
            </a:r>
          </a:p>
          <a:p>
            <a:pPr marL="0" indent="0">
              <a:buNone/>
            </a:pP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sAnalogico</a:t>
            </a: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30.0)</a:t>
            </a:r>
          </a:p>
          <a:p>
            <a:pPr marL="0" indent="0">
              <a:buNone/>
            </a:pP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Serial.</a:t>
            </a:r>
            <a:r>
              <a:rPr lang="pt-BR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- branco");</a:t>
            </a:r>
          </a:p>
          <a:p>
            <a:pPr marL="0" indent="0">
              <a:buNone/>
            </a:pP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BR" sz="1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Serial.</a:t>
            </a:r>
            <a:r>
              <a:rPr lang="pt-BR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pt-B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- preto");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delay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(1000); // Repete o ciclo a cada 1 segundo</a:t>
            </a:r>
          </a:p>
          <a:p>
            <a:pPr marL="0" indent="0">
              <a:buNone/>
            </a:pP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 Sensor de infravermelho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4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/>
              <a:t>Ligação para teste</a:t>
            </a:r>
            <a:endParaRPr lang="pt-BR" sz="2400" dirty="0"/>
          </a:p>
        </p:txBody>
      </p:sp>
      <p:pic>
        <p:nvPicPr>
          <p:cNvPr id="35" name="Picture 2" descr="http://mlb-s1-p.mlstatic.com/sensor-de-barreira-e-obstaculo-infra-vermelho-ir-gbk-1107-156001-MLB20250471459_022015-F.jpg"/>
          <p:cNvPicPr>
            <a:picLocks noChangeAspect="1" noChangeArrowheads="1"/>
          </p:cNvPicPr>
          <p:nvPr/>
        </p:nvPicPr>
        <p:blipFill>
          <a:blip r:embed="rId2" cstate="print"/>
          <a:srcRect l="30398" t="23649" r="24665" b="26190"/>
          <a:stretch>
            <a:fillRect/>
          </a:stretch>
        </p:blipFill>
        <p:spPr bwMode="auto">
          <a:xfrm>
            <a:off x="6228184" y="4335872"/>
            <a:ext cx="2483768" cy="2045456"/>
          </a:xfrm>
          <a:prstGeom prst="rect">
            <a:avLst/>
          </a:prstGeom>
          <a:noFill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248472" cy="29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ector reto 40"/>
          <p:cNvCxnSpPr/>
          <p:nvPr/>
        </p:nvCxnSpPr>
        <p:spPr>
          <a:xfrm>
            <a:off x="3779912" y="5085184"/>
            <a:ext cx="0" cy="504056"/>
          </a:xfrm>
          <a:prstGeom prst="line">
            <a:avLst/>
          </a:prstGeom>
          <a:ln w="28575"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3779912" y="5589240"/>
            <a:ext cx="1872208" cy="0"/>
          </a:xfrm>
          <a:prstGeom prst="line">
            <a:avLst/>
          </a:prstGeom>
          <a:ln w="28575"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5652120" y="4293096"/>
            <a:ext cx="0" cy="1296144"/>
          </a:xfrm>
          <a:prstGeom prst="line">
            <a:avLst/>
          </a:prstGeom>
          <a:ln w="28575"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876256" y="4293096"/>
            <a:ext cx="0" cy="288032"/>
          </a:xfrm>
          <a:prstGeom prst="line">
            <a:avLst/>
          </a:prstGeom>
          <a:ln w="28575"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5652120" y="4293096"/>
            <a:ext cx="1224136" cy="0"/>
          </a:xfrm>
          <a:prstGeom prst="line">
            <a:avLst/>
          </a:prstGeom>
          <a:ln w="28575">
            <a:solidFill>
              <a:srgbClr val="F79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3059832" y="5229200"/>
            <a:ext cx="0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3059832" y="5733256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5796136" y="4437112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6732240" y="443711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5796136" y="4437112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203848" y="5229200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3203848" y="5877272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5508104" y="4149080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7020272" y="414908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5508104" y="4149080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http://mlb-s1-p.mlstatic.com/sensor-de-barreira-e-obstaculo-infra-vermelho-ir-gbk-1107-156001-MLB20250471459_022015-F.jpg"/>
          <p:cNvPicPr>
            <a:picLocks noChangeAspect="1" noChangeArrowheads="1"/>
          </p:cNvPicPr>
          <p:nvPr/>
        </p:nvPicPr>
        <p:blipFill>
          <a:blip r:embed="rId2" cstate="print"/>
          <a:srcRect l="30398" t="23649" r="24665" b="26190"/>
          <a:stretch>
            <a:fillRect/>
          </a:stretch>
        </p:blipFill>
        <p:spPr bwMode="auto">
          <a:xfrm>
            <a:off x="6228184" y="2031616"/>
            <a:ext cx="2483768" cy="2045456"/>
          </a:xfrm>
          <a:prstGeom prst="rect">
            <a:avLst/>
          </a:prstGeom>
          <a:noFill/>
        </p:spPr>
      </p:pic>
      <p:cxnSp>
        <p:nvCxnSpPr>
          <p:cNvPr id="72" name="Conector reto 71"/>
          <p:cNvCxnSpPr/>
          <p:nvPr/>
        </p:nvCxnSpPr>
        <p:spPr>
          <a:xfrm>
            <a:off x="3923928" y="5085184"/>
            <a:ext cx="0" cy="3600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3923928" y="5445224"/>
            <a:ext cx="144016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>
            <a:off x="5364088" y="1988840"/>
            <a:ext cx="0" cy="345638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6876256" y="1988840"/>
            <a:ext cx="0" cy="28803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5364088" y="1988840"/>
            <a:ext cx="151216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5796136" y="2132856"/>
            <a:ext cx="0" cy="2304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>
            <a:off x="6732240" y="213285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5796136" y="213285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5508104" y="1844824"/>
            <a:ext cx="0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7020272" y="184482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5508104" y="1844824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1080</Words>
  <Application>Microsoft Office PowerPoint</Application>
  <PresentationFormat>Apresentação na tela (4:3)</PresentationFormat>
  <Paragraphs>196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Tema do Office</vt:lpstr>
      <vt:lpstr>Personalizar design</vt:lpstr>
      <vt:lpstr>1_Personalizar design</vt:lpstr>
      <vt:lpstr>Sensores</vt:lpstr>
      <vt:lpstr>Agenda</vt:lpstr>
      <vt:lpstr>Agenda</vt:lpstr>
      <vt:lpstr>1. Sensor de infravermelho</vt:lpstr>
      <vt:lpstr>1. Sensor de infravermelho</vt:lpstr>
      <vt:lpstr>1. Sensor de infravermelho</vt:lpstr>
      <vt:lpstr>1. Sensor de infravermelho</vt:lpstr>
      <vt:lpstr>1. Sensor de infravermelho</vt:lpstr>
      <vt:lpstr>1. Sensor de infravermelho</vt:lpstr>
      <vt:lpstr>1. Sensor de infravermelho</vt:lpstr>
      <vt:lpstr>1. Sensor de infravermelho</vt:lpstr>
      <vt:lpstr>Agenda</vt:lpstr>
      <vt:lpstr>2. Sensor de ultrassom</vt:lpstr>
      <vt:lpstr>2. Sensor de ultrassom</vt:lpstr>
      <vt:lpstr>2. Sensor de ultrassom</vt:lpstr>
      <vt:lpstr>1. Sensor de infravermelho</vt:lpstr>
      <vt:lpstr>2. Sensor de ultrassom</vt:lpstr>
      <vt:lpstr>2. Sensor de infravermelho</vt:lpstr>
      <vt:lpstr>Agenda</vt:lpstr>
      <vt:lpstr>3. Para o projeto</vt:lpstr>
      <vt:lpstr>3. Para o projeto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Eduardo</dc:creator>
  <cp:lastModifiedBy>Fabrício Junqueira</cp:lastModifiedBy>
  <cp:revision>219</cp:revision>
  <dcterms:created xsi:type="dcterms:W3CDTF">2011-06-11T15:23:04Z</dcterms:created>
  <dcterms:modified xsi:type="dcterms:W3CDTF">2017-05-18T17:46:03Z</dcterms:modified>
</cp:coreProperties>
</file>