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4"/>
  </p:notesMasterIdLst>
  <p:sldIdLst>
    <p:sldId id="256" r:id="rId2"/>
    <p:sldId id="274" r:id="rId3"/>
    <p:sldId id="293" r:id="rId4"/>
    <p:sldId id="292" r:id="rId5"/>
    <p:sldId id="294" r:id="rId6"/>
    <p:sldId id="295" r:id="rId7"/>
    <p:sldId id="297" r:id="rId8"/>
    <p:sldId id="298" r:id="rId9"/>
    <p:sldId id="300" r:id="rId10"/>
    <p:sldId id="299" r:id="rId11"/>
    <p:sldId id="302" r:id="rId12"/>
    <p:sldId id="30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CD69-AEB9-4563-8A9F-03E31D75B6D5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BEBC1-B19C-4D55-8CD2-13CEC4380D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2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81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2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181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8337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8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28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060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251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92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403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61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37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28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91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2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31F2D61-2A2F-4E8B-BCD3-F06264D1D4B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9E1DE1-9C7F-47BA-A775-ED0520126E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634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  <p:sldLayoutId id="2147483863" r:id="rId15"/>
    <p:sldLayoutId id="2147483864" r:id="rId16"/>
    <p:sldLayoutId id="21474838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2010.atmos.uiuc.edu/(Gh)/guides/mtr/fw/home.rx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cPs_OdQOYU" TargetMode="External"/><Relationship Id="rId2" Type="http://schemas.openxmlformats.org/officeDocument/2006/relationships/hyperlink" Target="https://www.youtube.com/watch?v=dt_XJp77-m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HpAifN_2S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2010.atmos.uiuc.edu/(Gh)/guides/mtr/fw/pgf.rxm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524000" y="3996250"/>
            <a:ext cx="9144000" cy="1309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000" dirty="0" smtClean="0"/>
              <a:t>Aula </a:t>
            </a:r>
            <a:r>
              <a:rPr lang="pt-BR" sz="4000" dirty="0" smtClean="0"/>
              <a:t>4 </a:t>
            </a:r>
            <a:r>
              <a:rPr lang="pt-BR" sz="4000" dirty="0" smtClean="0"/>
              <a:t>– Forças e Ventos</a:t>
            </a:r>
            <a:endParaRPr lang="pt-BR" sz="4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60217" y="1533618"/>
            <a:ext cx="11471565" cy="17393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1400110 – Laboratório de física da terra e do universo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82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73250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Vento gradiente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2110825"/>
            <a:ext cx="10700068" cy="37338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Em algumas situações, podemos simplificar a equação de movimento. Considerando o movimento horizontal, vamos assumir que este se dê apenas devido </a:t>
            </a:r>
            <a:r>
              <a:rPr lang="pt-BR" sz="2400" dirty="0">
                <a:solidFill>
                  <a:schemeClr val="tx1"/>
                </a:solidFill>
                <a:latin typeface="+mj-lt"/>
              </a:rPr>
              <a:t>à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s forças do Gradiente de Pressão,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Coriolis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e Centrífuga e estas três estão em equilíbrio (ou seja, não há aceleração). Neste caso, o vento é denominado VENTO GRADIENTE e sua velocidade é constante e pode ser expressa por:</a:t>
            </a: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Onde V é a velocidade, R é o raio de curvatura, p é a pressão, </a:t>
            </a:r>
            <a:r>
              <a:rPr lang="el-GR" sz="2400" dirty="0" smtClean="0">
                <a:solidFill>
                  <a:schemeClr val="tx1"/>
                </a:solidFill>
                <a:latin typeface="+mj-lt"/>
              </a:rPr>
              <a:t>ρ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é a densidade, f é o parâmetro de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Coriolis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e n é a direção normal ao movimento</a:t>
            </a: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905" y="3550228"/>
            <a:ext cx="361950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73250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Vento </a:t>
            </a:r>
            <a:r>
              <a:rPr lang="pt-BR" dirty="0" err="1" smtClean="0"/>
              <a:t>geostrófico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923405" y="2538321"/>
            <a:ext cx="10700068" cy="373380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Para um movimento retilíneo (R →±∞) a equação acima fica: </a:t>
            </a: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Este vento (V) é denominado VENTO GEOSTRÓFICO e </a:t>
            </a:r>
            <a:r>
              <a:rPr lang="pt-BR" sz="2400" dirty="0">
                <a:solidFill>
                  <a:schemeClr val="tx1"/>
                </a:solidFill>
                <a:latin typeface="+mj-lt"/>
              </a:rPr>
              <a:t>é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o vento resultante do balanço entre as forças de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Coriolis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e do Gradiente de Pressão.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</a:rPr>
              <a:t>O vento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geostrófico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é uma boa aproximação do vento real em latitudes médias, acima da camada limite (pois não considera a fricção) e para trajetórias sem grandes curvaturas.</a:t>
            </a: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255" y="1859046"/>
            <a:ext cx="255270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73250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PARA Saber mais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923405" y="2538321"/>
            <a:ext cx="10700068" cy="3733800"/>
          </a:xfrm>
        </p:spPr>
        <p:txBody>
          <a:bodyPr>
            <a:noAutofit/>
          </a:bodyPr>
          <a:lstStyle/>
          <a:p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Ahrens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Meteorology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  <a:latin typeface="+mj-lt"/>
              </a:rPr>
              <a:t>Today</a:t>
            </a:r>
            <a:r>
              <a:rPr lang="pt-BR" sz="2400" dirty="0" smtClean="0">
                <a:solidFill>
                  <a:schemeClr val="tx1"/>
                </a:solidFill>
                <a:latin typeface="+mj-lt"/>
              </a:rPr>
              <a:t>, 9ª edição, capítulo 8 – Pressão Atmosférica e Ventos</a:t>
            </a:r>
          </a:p>
          <a:p>
            <a:r>
              <a:rPr lang="pt-BR" sz="2400" dirty="0">
                <a:solidFill>
                  <a:schemeClr val="tx1"/>
                </a:solidFill>
                <a:latin typeface="+mj-lt"/>
                <a:hlinkClick r:id="rId2"/>
              </a:rPr>
              <a:t>http://ww2010.atmos.uiuc.edu/(Gh)/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hlinkClick r:id="rId2"/>
              </a:rPr>
              <a:t>guides/mtr/fw/home.rxml</a:t>
            </a:r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44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62" y="265852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Vento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2207126"/>
            <a:ext cx="10700068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chemeClr val="tx1"/>
                </a:solidFill>
              </a:rPr>
              <a:t>O </a:t>
            </a:r>
            <a:r>
              <a:rPr lang="pt-BR" sz="2400" u="sng" dirty="0">
                <a:solidFill>
                  <a:schemeClr val="tx1"/>
                </a:solidFill>
              </a:rPr>
              <a:t>vento</a:t>
            </a:r>
            <a:r>
              <a:rPr lang="pt-BR" sz="2400" dirty="0">
                <a:solidFill>
                  <a:schemeClr val="tx1"/>
                </a:solidFill>
              </a:rPr>
              <a:t> consiste na circulação, no movimento da atmosfera.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chemeClr val="tx1"/>
                </a:solidFill>
              </a:rPr>
              <a:t>Em meteorologia, costuma-se dividir o vento em suas duas componentes: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000" dirty="0">
                <a:solidFill>
                  <a:schemeClr val="tx1"/>
                </a:solidFill>
              </a:rPr>
              <a:t>Horizontal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000" dirty="0">
                <a:solidFill>
                  <a:schemeClr val="tx1"/>
                </a:solidFill>
              </a:rPr>
              <a:t>Vertical 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chemeClr val="tx1"/>
                </a:solidFill>
              </a:rPr>
              <a:t>A intensidade da componente horizontal do vento geralmente é muito maior que a vertical.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chemeClr val="tx1"/>
                </a:solidFill>
              </a:rPr>
              <a:t>A componente horizontal é representada por: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000" dirty="0">
                <a:solidFill>
                  <a:schemeClr val="tx1"/>
                </a:solidFill>
              </a:rPr>
              <a:t>Intensidade (ou velocidade do vento) e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000" dirty="0">
                <a:solidFill>
                  <a:schemeClr val="tx1"/>
                </a:solidFill>
              </a:rPr>
              <a:t>Direção/Sentido</a:t>
            </a:r>
          </a:p>
          <a:p>
            <a:pPr>
              <a:lnSpc>
                <a:spcPct val="80000"/>
              </a:lnSpc>
              <a:defRPr/>
            </a:pPr>
            <a:r>
              <a:rPr lang="pt-BR" sz="2400" dirty="0">
                <a:solidFill>
                  <a:schemeClr val="tx1"/>
                </a:solidFill>
              </a:rPr>
              <a:t>A componente vertical normalmente está associada à estabilidade da atmosfera (ar quente sobe, ar frio desce)</a:t>
            </a: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03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62" y="265852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Conservação de momentum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1897610"/>
            <a:ext cx="10700068" cy="3733800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chemeClr val="tx1"/>
                </a:solidFill>
                <a:latin typeface="+mj-lt"/>
              </a:rPr>
              <a:t>1ª lei de Newton: </a:t>
            </a:r>
          </a:p>
          <a:p>
            <a:pPr lvl="1"/>
            <a:r>
              <a:rPr lang="pt-BR" sz="2400" dirty="0">
                <a:solidFill>
                  <a:schemeClr val="tx1"/>
                </a:solidFill>
              </a:rPr>
              <a:t>Um objeto que está em repouso ficará em repouso a não ser que uma força resultante não nula aja sobre ele.</a:t>
            </a:r>
          </a:p>
          <a:p>
            <a:pPr lvl="1"/>
            <a:r>
              <a:rPr lang="pt-BR" sz="2400" dirty="0">
                <a:solidFill>
                  <a:schemeClr val="tx1"/>
                </a:solidFill>
              </a:rPr>
              <a:t>Um objeto que está em movimento retilíneo uniforme não mudará a sua velocidade a não ser que uma força resultante não nula aja sobre ele</a:t>
            </a:r>
            <a:r>
              <a:rPr lang="pt-B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2800" dirty="0" smtClean="0">
                <a:solidFill>
                  <a:schemeClr val="tx1"/>
                </a:solidFill>
              </a:rPr>
              <a:t>2ª lei de Newton:</a:t>
            </a:r>
          </a:p>
          <a:p>
            <a:pPr lvl="1"/>
            <a:r>
              <a:rPr lang="pt-BR" sz="2400" dirty="0">
                <a:solidFill>
                  <a:schemeClr val="tx1"/>
                </a:solidFill>
              </a:rPr>
              <a:t>A </a:t>
            </a:r>
            <a:r>
              <a:rPr lang="pt-BR" sz="2400" dirty="0" smtClean="0">
                <a:solidFill>
                  <a:schemeClr val="tx1"/>
                </a:solidFill>
              </a:rPr>
              <a:t>variação temporal </a:t>
            </a:r>
            <a:r>
              <a:rPr lang="pt-BR" sz="2400" dirty="0">
                <a:solidFill>
                  <a:schemeClr val="tx1"/>
                </a:solidFill>
              </a:rPr>
              <a:t>de </a:t>
            </a:r>
            <a:r>
              <a:rPr lang="pt-BR" sz="2400" dirty="0" smtClean="0">
                <a:solidFill>
                  <a:schemeClr val="tx1"/>
                </a:solidFill>
              </a:rPr>
              <a:t>momentum (aceleração) </a:t>
            </a:r>
            <a:r>
              <a:rPr lang="pt-BR" sz="2400" dirty="0">
                <a:solidFill>
                  <a:schemeClr val="tx1"/>
                </a:solidFill>
              </a:rPr>
              <a:t>é proporcional à força motora imprimida, e é produzida na direção de linha reta na qual aquela força é aplicada.</a:t>
            </a:r>
          </a:p>
        </p:txBody>
      </p:sp>
    </p:spTree>
    <p:extLst>
      <p:ext uri="{BB962C8B-B14F-4D97-AF65-F5344CB8AC3E}">
        <p14:creationId xmlns:p14="http://schemas.microsoft.com/office/powerpoint/2010/main" val="5987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62" y="265852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Tipos de Forças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2207126"/>
            <a:ext cx="10700068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3200" dirty="0" smtClean="0">
                <a:solidFill>
                  <a:schemeClr val="tx1"/>
                </a:solidFill>
              </a:rPr>
              <a:t>As forças podem ser classificadas em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Forças </a:t>
            </a:r>
            <a:r>
              <a:rPr lang="pt-BR" sz="2800" dirty="0">
                <a:solidFill>
                  <a:schemeClr val="tx1"/>
                </a:solidFill>
              </a:rPr>
              <a:t>superficiais - </a:t>
            </a:r>
            <a:r>
              <a:rPr lang="pt-BR" sz="2800" dirty="0" smtClean="0">
                <a:solidFill>
                  <a:schemeClr val="tx1"/>
                </a:solidFill>
              </a:rPr>
              <a:t>forças </a:t>
            </a:r>
            <a:r>
              <a:rPr lang="pt-BR" sz="2800" dirty="0">
                <a:solidFill>
                  <a:schemeClr val="tx1"/>
                </a:solidFill>
              </a:rPr>
              <a:t>proporcionais </a:t>
            </a:r>
            <a:r>
              <a:rPr lang="pt-BR" sz="2800" dirty="0" smtClean="0">
                <a:solidFill>
                  <a:schemeClr val="tx1"/>
                </a:solidFill>
              </a:rPr>
              <a:t>à </a:t>
            </a:r>
            <a:r>
              <a:rPr lang="pt-BR" sz="2800" dirty="0">
                <a:solidFill>
                  <a:schemeClr val="tx1"/>
                </a:solidFill>
              </a:rPr>
              <a:t>á</a:t>
            </a:r>
            <a:r>
              <a:rPr lang="pt-BR" sz="2800" dirty="0" smtClean="0">
                <a:solidFill>
                  <a:schemeClr val="tx1"/>
                </a:solidFill>
              </a:rPr>
              <a:t>rea </a:t>
            </a:r>
            <a:r>
              <a:rPr lang="pt-BR" sz="2800" dirty="0">
                <a:solidFill>
                  <a:schemeClr val="tx1"/>
                </a:solidFill>
              </a:rPr>
              <a:t>da </a:t>
            </a:r>
            <a:r>
              <a:rPr lang="pt-BR" sz="2800" dirty="0" smtClean="0">
                <a:solidFill>
                  <a:schemeClr val="tx1"/>
                </a:solidFill>
              </a:rPr>
              <a:t>superfície </a:t>
            </a:r>
            <a:r>
              <a:rPr lang="pt-BR" sz="2800" dirty="0">
                <a:solidFill>
                  <a:schemeClr val="tx1"/>
                </a:solidFill>
              </a:rPr>
              <a:t>que </a:t>
            </a:r>
            <a:r>
              <a:rPr lang="pt-BR" sz="2800" dirty="0" smtClean="0">
                <a:solidFill>
                  <a:schemeClr val="tx1"/>
                </a:solidFill>
              </a:rPr>
              <a:t>recebe a força</a:t>
            </a:r>
            <a:r>
              <a:rPr lang="pt-BR" sz="2800" dirty="0">
                <a:solidFill>
                  <a:schemeClr val="tx1"/>
                </a:solidFill>
              </a:rPr>
              <a:t>. Essas </a:t>
            </a:r>
            <a:r>
              <a:rPr lang="pt-BR" sz="2800" dirty="0" smtClean="0">
                <a:solidFill>
                  <a:schemeClr val="tx1"/>
                </a:solidFill>
              </a:rPr>
              <a:t>são forças </a:t>
            </a:r>
            <a:r>
              <a:rPr lang="pt-BR" sz="2800" dirty="0">
                <a:solidFill>
                  <a:schemeClr val="tx1"/>
                </a:solidFill>
              </a:rPr>
              <a:t>de curto alcance. Exemplos: </a:t>
            </a:r>
            <a:r>
              <a:rPr lang="pt-BR" sz="2800" dirty="0" smtClean="0">
                <a:solidFill>
                  <a:schemeClr val="tx1"/>
                </a:solidFill>
              </a:rPr>
              <a:t>força do gradiente de pressão, tração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smtClean="0">
                <a:solidFill>
                  <a:schemeClr val="tx1"/>
                </a:solidFill>
              </a:rPr>
              <a:t>compressão e cisalhamento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Forças volumétricas </a:t>
            </a:r>
            <a:r>
              <a:rPr lang="pt-BR" sz="2800" dirty="0">
                <a:solidFill>
                  <a:schemeClr val="tx1"/>
                </a:solidFill>
              </a:rPr>
              <a:t>- </a:t>
            </a:r>
            <a:r>
              <a:rPr lang="pt-BR" sz="2800" dirty="0" smtClean="0">
                <a:solidFill>
                  <a:schemeClr val="tx1"/>
                </a:solidFill>
              </a:rPr>
              <a:t>forças proporcionais </a:t>
            </a:r>
            <a:r>
              <a:rPr lang="pt-BR" sz="2800" dirty="0">
                <a:solidFill>
                  <a:schemeClr val="tx1"/>
                </a:solidFill>
              </a:rPr>
              <a:t>ao volume do corpo que </a:t>
            </a:r>
            <a:r>
              <a:rPr lang="pt-BR" sz="2800" dirty="0" smtClean="0">
                <a:solidFill>
                  <a:schemeClr val="tx1"/>
                </a:solidFill>
              </a:rPr>
              <a:t>sofre a ação </a:t>
            </a:r>
            <a:r>
              <a:rPr lang="pt-BR" sz="2800" dirty="0">
                <a:solidFill>
                  <a:schemeClr val="tx1"/>
                </a:solidFill>
              </a:rPr>
              <a:t>da </a:t>
            </a:r>
            <a:r>
              <a:rPr lang="pt-BR" sz="2800" dirty="0" smtClean="0">
                <a:solidFill>
                  <a:schemeClr val="tx1"/>
                </a:solidFill>
              </a:rPr>
              <a:t>força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dirty="0" smtClean="0">
                <a:solidFill>
                  <a:schemeClr val="tx1"/>
                </a:solidFill>
              </a:rPr>
              <a:t>São forças </a:t>
            </a:r>
            <a:r>
              <a:rPr lang="pt-BR" sz="2800" dirty="0">
                <a:solidFill>
                  <a:schemeClr val="tx1"/>
                </a:solidFill>
              </a:rPr>
              <a:t>de longo alcance. Exemplos: gravidade, </a:t>
            </a:r>
            <a:r>
              <a:rPr lang="pt-BR" sz="2800" dirty="0" smtClean="0">
                <a:solidFill>
                  <a:schemeClr val="tx1"/>
                </a:solidFill>
              </a:rPr>
              <a:t>força centrípeta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smtClean="0">
                <a:solidFill>
                  <a:schemeClr val="tx1"/>
                </a:solidFill>
              </a:rPr>
              <a:t>força magnética </a:t>
            </a:r>
            <a:r>
              <a:rPr lang="pt-BR" sz="2800" dirty="0">
                <a:solidFill>
                  <a:schemeClr val="tx1"/>
                </a:solidFill>
              </a:rPr>
              <a:t>entre outras.</a:t>
            </a:r>
          </a:p>
          <a:p>
            <a:pPr>
              <a:lnSpc>
                <a:spcPct val="80000"/>
              </a:lnSpc>
              <a:defRPr/>
            </a:pPr>
            <a:endParaRPr lang="pt-BR" sz="3200" dirty="0">
              <a:solidFill>
                <a:schemeClr val="tx1"/>
              </a:solidFill>
            </a:endParaRPr>
          </a:p>
          <a:p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855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62" y="265852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Forças relacionadas aos movimentos atmosféricos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2207126"/>
            <a:ext cx="10700068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3200" dirty="0" smtClean="0">
                <a:solidFill>
                  <a:schemeClr val="tx1"/>
                </a:solidFill>
              </a:rPr>
              <a:t>As forças mais importantes na meteorologia são: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i="1" u="sng" dirty="0" smtClean="0">
                <a:solidFill>
                  <a:schemeClr val="tx1"/>
                </a:solidFill>
              </a:rPr>
              <a:t>Força do Gradiente de Pressão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b="1" i="1" u="sng" dirty="0" smtClean="0">
                <a:solidFill>
                  <a:schemeClr val="tx1"/>
                </a:solidFill>
              </a:rPr>
              <a:t>Força Gravitacional; e </a:t>
            </a:r>
          </a:p>
          <a:p>
            <a:pPr lvl="1">
              <a:lnSpc>
                <a:spcPct val="80000"/>
              </a:lnSpc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Força de fricção</a:t>
            </a:r>
            <a:endParaRPr lang="pt-BR" sz="3200" dirty="0" smtClean="0">
              <a:solidFill>
                <a:schemeClr val="tx1"/>
              </a:solidFill>
            </a:endParaRPr>
          </a:p>
          <a:p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525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162" y="265852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Forças aparentes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2207126"/>
            <a:ext cx="10700068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3200" dirty="0" smtClean="0">
                <a:solidFill>
                  <a:schemeClr val="tx1"/>
                </a:solidFill>
              </a:rPr>
              <a:t>São as forças resultantes devido ao movimento do sistema de referência (que gira com a Terra)</a:t>
            </a:r>
          </a:p>
          <a:p>
            <a:pPr>
              <a:lnSpc>
                <a:spcPct val="80000"/>
              </a:lnSpc>
              <a:defRPr/>
            </a:pPr>
            <a:r>
              <a:rPr lang="pt-BR" sz="3200" b="1" i="1" u="sng" dirty="0" smtClean="0">
                <a:solidFill>
                  <a:schemeClr val="tx1"/>
                </a:solidFill>
              </a:rPr>
              <a:t>Força de </a:t>
            </a:r>
            <a:r>
              <a:rPr lang="pt-BR" sz="3200" b="1" i="1" u="sng" dirty="0" err="1" smtClean="0">
                <a:solidFill>
                  <a:schemeClr val="tx1"/>
                </a:solidFill>
              </a:rPr>
              <a:t>Coriolis</a:t>
            </a:r>
            <a:r>
              <a:rPr lang="pt-BR" sz="3200" b="1" i="1" u="sng" dirty="0">
                <a:solidFill>
                  <a:schemeClr val="tx1"/>
                </a:solidFill>
              </a:rPr>
              <a:t> </a:t>
            </a:r>
            <a:r>
              <a:rPr lang="pt-BR" sz="3200" dirty="0">
                <a:solidFill>
                  <a:schemeClr val="tx1"/>
                </a:solidFill>
              </a:rPr>
              <a:t>(</a:t>
            </a:r>
            <a:r>
              <a:rPr lang="pt-BR" sz="32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pt-BR" sz="3200" dirty="0" smtClean="0">
                <a:solidFill>
                  <a:schemeClr val="tx1"/>
                </a:solidFill>
                <a:hlinkClick r:id="rId2"/>
              </a:rPr>
              <a:t>www.youtube.com/watch?v=dt_XJp77-mk</a:t>
            </a:r>
            <a:endParaRPr lang="pt-BR" sz="32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pt-BR" sz="32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pt-BR" sz="3200" dirty="0" smtClean="0">
                <a:solidFill>
                  <a:schemeClr val="tx1"/>
                </a:solidFill>
                <a:hlinkClick r:id="rId3"/>
              </a:rPr>
              <a:t>www.youtube.com/watch?v=mcPs_OdQOYU</a:t>
            </a:r>
            <a:r>
              <a:rPr lang="pt-BR" sz="3200" dirty="0" smtClean="0">
                <a:solidFill>
                  <a:schemeClr val="tx1"/>
                </a:solidFill>
              </a:rPr>
              <a:t>); e</a:t>
            </a:r>
          </a:p>
          <a:p>
            <a:pPr>
              <a:lnSpc>
                <a:spcPct val="80000"/>
              </a:lnSpc>
              <a:defRPr/>
            </a:pPr>
            <a:r>
              <a:rPr lang="pt-BR" sz="3200" b="1" i="1" u="sng" dirty="0" smtClean="0">
                <a:solidFill>
                  <a:schemeClr val="tx1"/>
                </a:solidFill>
              </a:rPr>
              <a:t>“Força Centrífuga”</a:t>
            </a:r>
          </a:p>
          <a:p>
            <a:pPr>
              <a:lnSpc>
                <a:spcPct val="80000"/>
              </a:lnSpc>
              <a:defRPr/>
            </a:pPr>
            <a:r>
              <a:rPr lang="pt-BR" sz="3200" dirty="0" smtClean="0">
                <a:solidFill>
                  <a:schemeClr val="tx1"/>
                </a:solidFill>
                <a:hlinkClick r:id="rId4"/>
              </a:rPr>
              <a:t>(https</a:t>
            </a:r>
            <a:r>
              <a:rPr lang="pt-BR" sz="3200" dirty="0">
                <a:solidFill>
                  <a:schemeClr val="tx1"/>
                </a:solidFill>
                <a:hlinkClick r:id="rId4"/>
              </a:rPr>
              <a:t>://</a:t>
            </a:r>
            <a:r>
              <a:rPr lang="pt-BR" sz="3200" dirty="0" smtClean="0">
                <a:solidFill>
                  <a:schemeClr val="tx1"/>
                </a:solidFill>
                <a:hlinkClick r:id="rId4"/>
              </a:rPr>
              <a:t>www.youtube.com/watch?v=zHpAifN_2Sw</a:t>
            </a:r>
            <a:r>
              <a:rPr lang="pt-BR" sz="3200" dirty="0" smtClean="0">
                <a:solidFill>
                  <a:schemeClr val="tx1"/>
                </a:solidFill>
              </a:rPr>
              <a:t>)</a:t>
            </a:r>
            <a:endParaRPr lang="pt-BR" sz="3200" dirty="0">
              <a:solidFill>
                <a:schemeClr val="tx1"/>
              </a:solidFill>
            </a:endParaRPr>
          </a:p>
          <a:p>
            <a:endParaRPr lang="pt-BR" sz="3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48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111073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Força do gradiente de pressão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51209" y="1060633"/>
            <a:ext cx="11372264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Gradiente Horizontal de pressão :</a:t>
            </a:r>
          </a:p>
          <a:p>
            <a:pPr>
              <a:lnSpc>
                <a:spcPct val="80000"/>
              </a:lnSpc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Força do gradiente de pressão: </a:t>
            </a:r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Resultado de imagem para pressure gradient for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49" y="1196384"/>
            <a:ext cx="5237018" cy="325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de seta reta 5"/>
          <p:cNvCxnSpPr/>
          <p:nvPr/>
        </p:nvCxnSpPr>
        <p:spPr>
          <a:xfrm flipH="1">
            <a:off x="8364511" y="2207126"/>
            <a:ext cx="802429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/>
          <a:srcRect l="50619" t="39041" r="44888" b="52353"/>
          <a:stretch/>
        </p:blipFill>
        <p:spPr>
          <a:xfrm>
            <a:off x="8582324" y="1612033"/>
            <a:ext cx="471735" cy="508023"/>
          </a:xfrm>
          <a:prstGeom prst="rect">
            <a:avLst/>
          </a:prstGeom>
        </p:spPr>
      </p:pic>
      <p:pic>
        <p:nvPicPr>
          <p:cNvPr id="1028" name="Picture 4" descr="http://ww2010.atmos.uiuc.edu/guides/mtr/fw/gifs/pgf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271" y="4583133"/>
            <a:ext cx="42195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9063" y="3545890"/>
            <a:ext cx="2857500" cy="13620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50619" t="39041" r="44888" b="52353"/>
          <a:stretch/>
        </p:blipFill>
        <p:spPr>
          <a:xfrm>
            <a:off x="5695616" y="1953114"/>
            <a:ext cx="471735" cy="508023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86182" y="532652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400" dirty="0" smtClean="0">
                <a:hlinkClick r:id="rId6"/>
              </a:rPr>
              <a:t>Veja animação em:</a:t>
            </a:r>
          </a:p>
          <a:p>
            <a:r>
              <a:rPr lang="pt-BR" sz="1400" dirty="0" smtClean="0">
                <a:hlinkClick r:id="rId6"/>
              </a:rPr>
              <a:t>http</a:t>
            </a:r>
            <a:r>
              <a:rPr lang="pt-BR" sz="1400" dirty="0">
                <a:hlinkClick r:id="rId6"/>
              </a:rPr>
              <a:t>://ww2010.atmos.uiuc.edu/(Gh)/</a:t>
            </a:r>
            <a:r>
              <a:rPr lang="pt-BR" sz="1400" dirty="0" smtClean="0">
                <a:hlinkClick r:id="rId6"/>
              </a:rPr>
              <a:t>guides/mtr/fw/pgf.rxml</a:t>
            </a:r>
            <a:endParaRPr lang="pt-BR" sz="1400" dirty="0" smtClean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769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73250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err="1" smtClean="0"/>
              <a:t>ForçaS</a:t>
            </a:r>
            <a:r>
              <a:rPr lang="pt-BR" dirty="0" smtClean="0"/>
              <a:t> aparentes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817317" y="3124200"/>
            <a:ext cx="10700068" cy="3733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“Força centrífuga” tem a mesma intensidade mas com direção oposta à Força Centrípeta:</a:t>
            </a:r>
          </a:p>
          <a:p>
            <a:pPr>
              <a:lnSpc>
                <a:spcPct val="80000"/>
              </a:lnSpc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defRPr/>
            </a:pPr>
            <a:r>
              <a:rPr lang="pt-BR" sz="2200" dirty="0" smtClean="0">
                <a:solidFill>
                  <a:schemeClr val="tx1"/>
                </a:solidFill>
              </a:rPr>
              <a:t>Em meteorologia, esta força fica “embutida” na força de gravidade</a:t>
            </a:r>
          </a:p>
          <a:p>
            <a:pPr>
              <a:lnSpc>
                <a:spcPct val="80000"/>
              </a:lnSpc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Força de </a:t>
            </a:r>
            <a:r>
              <a:rPr lang="pt-BR" sz="2400" dirty="0" err="1" smtClean="0">
                <a:solidFill>
                  <a:schemeClr val="tx1"/>
                </a:solidFill>
              </a:rPr>
              <a:t>Coriolis</a:t>
            </a:r>
            <a:r>
              <a:rPr lang="pt-BR" sz="2400" dirty="0" smtClean="0">
                <a:solidFill>
                  <a:schemeClr val="tx1"/>
                </a:solidFill>
              </a:rPr>
              <a:t>:</a:t>
            </a:r>
            <a:endParaRPr lang="pt-BR" sz="2400" dirty="0">
              <a:solidFill>
                <a:schemeClr val="tx1"/>
              </a:solidFill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pt-BR" sz="2200" dirty="0" smtClean="0">
                <a:solidFill>
                  <a:schemeClr val="tx1"/>
                </a:solidFill>
                <a:latin typeface="+mj-lt"/>
              </a:rPr>
              <a:t>Onde f é o parâmetro de </a:t>
            </a:r>
            <a:r>
              <a:rPr lang="pt-BR" sz="2200" dirty="0" err="1" smtClean="0">
                <a:solidFill>
                  <a:schemeClr val="tx1"/>
                </a:solidFill>
                <a:latin typeface="+mj-lt"/>
              </a:rPr>
              <a:t>Coriolis</a:t>
            </a:r>
            <a:r>
              <a:rPr lang="pt-BR" sz="2200" dirty="0" smtClean="0">
                <a:solidFill>
                  <a:schemeClr val="tx1"/>
                </a:solidFill>
                <a:latin typeface="+mj-lt"/>
              </a:rPr>
              <a:t>: </a:t>
            </a:r>
          </a:p>
          <a:p>
            <a:pPr lvl="1"/>
            <a:r>
              <a:rPr lang="el-GR" sz="2100" dirty="0" smtClean="0">
                <a:solidFill>
                  <a:schemeClr val="tx1"/>
                </a:solidFill>
                <a:latin typeface="+mj-lt"/>
              </a:rPr>
              <a:t>Ω</a:t>
            </a:r>
            <a:r>
              <a:rPr lang="pt-BR" sz="2100" dirty="0" smtClean="0">
                <a:solidFill>
                  <a:schemeClr val="tx1"/>
                </a:solidFill>
                <a:latin typeface="+mj-lt"/>
              </a:rPr>
              <a:t> é a velocidade de rotação da Terra (2 </a:t>
            </a:r>
            <a:r>
              <a:rPr lang="el-GR" sz="2100" dirty="0" smtClean="0">
                <a:solidFill>
                  <a:schemeClr val="tx1"/>
                </a:solidFill>
                <a:latin typeface="+mj-lt"/>
              </a:rPr>
              <a:t>π</a:t>
            </a:r>
            <a:r>
              <a:rPr lang="pt-BR" sz="2100" dirty="0" smtClean="0">
                <a:solidFill>
                  <a:schemeClr val="tx1"/>
                </a:solidFill>
                <a:latin typeface="+mj-lt"/>
              </a:rPr>
              <a:t>/(24horas*3600segundos)), </a:t>
            </a:r>
            <a:r>
              <a:rPr lang="el-GR" sz="2100" dirty="0" smtClean="0">
                <a:solidFill>
                  <a:schemeClr val="tx1"/>
                </a:solidFill>
                <a:latin typeface="+mj-lt"/>
              </a:rPr>
              <a:t>Φ</a:t>
            </a:r>
            <a:r>
              <a:rPr lang="pt-BR" sz="2100" dirty="0" smtClean="0">
                <a:solidFill>
                  <a:schemeClr val="tx1"/>
                </a:solidFill>
                <a:latin typeface="+mj-lt"/>
              </a:rPr>
              <a:t> é a latitude do local (positivo HN, negativo HS)</a:t>
            </a:r>
            <a:endParaRPr lang="pt-BR" sz="21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/>
          <a:srcRect l="40011" t="29396" r="44763" b="59997"/>
          <a:stretch/>
        </p:blipFill>
        <p:spPr>
          <a:xfrm>
            <a:off x="5359039" y="2137426"/>
            <a:ext cx="1981200" cy="77585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/>
          <a:srcRect l="33648" t="55019" r="39048" b="30890"/>
          <a:stretch/>
        </p:blipFill>
        <p:spPr>
          <a:xfrm>
            <a:off x="4048817" y="3454296"/>
            <a:ext cx="3552479" cy="1030763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4"/>
          <a:srcRect l="37116" t="61837" r="51917" b="32102"/>
          <a:stretch/>
        </p:blipFill>
        <p:spPr>
          <a:xfrm>
            <a:off x="6349639" y="4831250"/>
            <a:ext cx="1427018" cy="44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8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3405" y="73250"/>
            <a:ext cx="8534400" cy="1507067"/>
          </a:xfrm>
        </p:spPr>
        <p:txBody>
          <a:bodyPr>
            <a:noAutofit/>
          </a:bodyPr>
          <a:lstStyle/>
          <a:p>
            <a:r>
              <a:rPr lang="pt-BR" dirty="0" smtClean="0"/>
              <a:t>2ª lei de newton num sistema de referência em rotação: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706481" y="3124200"/>
            <a:ext cx="10700068" cy="37338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 err="1" smtClean="0">
                <a:solidFill>
                  <a:schemeClr val="tx1"/>
                </a:solidFill>
              </a:rPr>
              <a:t>aceleração</a:t>
            </a:r>
            <a:r>
              <a:rPr lang="en-US" sz="2400" dirty="0" smtClean="0">
                <a:solidFill>
                  <a:schemeClr val="tx1"/>
                </a:solidFill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</a:rPr>
              <a:t>movimento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sistema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referência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rotação</a:t>
            </a:r>
            <a:r>
              <a:rPr lang="en-US" sz="2400" dirty="0" smtClean="0">
                <a:solidFill>
                  <a:schemeClr val="tx1"/>
                </a:solidFill>
              </a:rPr>
              <a:t>) é a soma da </a:t>
            </a:r>
            <a:r>
              <a:rPr lang="en-US" sz="2400" dirty="0" err="1" smtClean="0">
                <a:solidFill>
                  <a:schemeClr val="tx1"/>
                </a:solidFill>
              </a:rPr>
              <a:t>Força</a:t>
            </a:r>
            <a:r>
              <a:rPr lang="en-US" sz="2400" dirty="0" smtClean="0">
                <a:solidFill>
                  <a:schemeClr val="tx1"/>
                </a:solidFill>
              </a:rPr>
              <a:t> de Coriolis, da </a:t>
            </a:r>
            <a:r>
              <a:rPr lang="en-US" sz="2400" dirty="0" err="1" smtClean="0">
                <a:solidFill>
                  <a:schemeClr val="tx1"/>
                </a:solidFill>
              </a:rPr>
              <a:t>Força</a:t>
            </a:r>
            <a:r>
              <a:rPr lang="en-US" sz="2400" dirty="0" smtClean="0">
                <a:solidFill>
                  <a:schemeClr val="tx1"/>
                </a:solidFill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</a:rPr>
              <a:t>Gradiente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Pressão</a:t>
            </a:r>
            <a:r>
              <a:rPr lang="en-US" sz="2400" dirty="0" smtClean="0">
                <a:solidFill>
                  <a:schemeClr val="tx1"/>
                </a:solidFill>
              </a:rPr>
              <a:t>, da </a:t>
            </a:r>
            <a:r>
              <a:rPr lang="en-US" sz="2400" dirty="0" err="1" smtClean="0">
                <a:solidFill>
                  <a:schemeClr val="tx1"/>
                </a:solidFill>
              </a:rPr>
              <a:t>Força</a:t>
            </a:r>
            <a:r>
              <a:rPr lang="en-US" sz="2400" dirty="0" smtClean="0">
                <a:solidFill>
                  <a:schemeClr val="tx1"/>
                </a:solidFill>
              </a:rPr>
              <a:t> da </a:t>
            </a:r>
            <a:r>
              <a:rPr lang="en-US" sz="2400" dirty="0" err="1" smtClean="0">
                <a:solidFill>
                  <a:schemeClr val="tx1"/>
                </a:solidFill>
              </a:rPr>
              <a:t>Gravidade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já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considerando</a:t>
            </a:r>
            <a:r>
              <a:rPr lang="en-US" sz="2400" dirty="0" smtClean="0">
                <a:solidFill>
                  <a:schemeClr val="tx1"/>
                </a:solidFill>
              </a:rPr>
              <a:t> a “</a:t>
            </a:r>
            <a:r>
              <a:rPr lang="en-US" sz="2400" dirty="0" err="1" smtClean="0">
                <a:solidFill>
                  <a:schemeClr val="tx1"/>
                </a:solidFill>
              </a:rPr>
              <a:t>força</a:t>
            </a:r>
            <a:r>
              <a:rPr lang="en-US" sz="2400" dirty="0" smtClean="0">
                <a:solidFill>
                  <a:schemeClr val="tx1"/>
                </a:solidFill>
              </a:rPr>
              <a:t>” </a:t>
            </a:r>
            <a:r>
              <a:rPr lang="en-US" sz="2400" dirty="0" err="1" smtClean="0">
                <a:solidFill>
                  <a:schemeClr val="tx1"/>
                </a:solidFill>
              </a:rPr>
              <a:t>centrífuga</a:t>
            </a:r>
            <a:r>
              <a:rPr lang="en-US" sz="2400" dirty="0" smtClean="0">
                <a:solidFill>
                  <a:schemeClr val="tx1"/>
                </a:solidFill>
              </a:rPr>
              <a:t>) e a </a:t>
            </a:r>
            <a:r>
              <a:rPr lang="en-US" sz="2400" dirty="0" err="1" smtClean="0">
                <a:solidFill>
                  <a:schemeClr val="tx1"/>
                </a:solidFill>
              </a:rPr>
              <a:t>Força</a:t>
            </a:r>
            <a:r>
              <a:rPr lang="en-US" sz="2400" dirty="0" smtClean="0">
                <a:solidFill>
                  <a:schemeClr val="tx1"/>
                </a:solidFill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</a:rPr>
              <a:t>Fricção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Esta</a:t>
            </a:r>
            <a:r>
              <a:rPr lang="en-US" sz="2400" dirty="0" smtClean="0">
                <a:solidFill>
                  <a:schemeClr val="tx1"/>
                </a:solidFill>
              </a:rPr>
              <a:t> é a forma da </a:t>
            </a:r>
            <a:r>
              <a:rPr lang="en-US" sz="2400" dirty="0" err="1" smtClean="0">
                <a:solidFill>
                  <a:schemeClr val="tx1"/>
                </a:solidFill>
              </a:rPr>
              <a:t>equação</a:t>
            </a:r>
            <a:r>
              <a:rPr lang="en-US" sz="2400" dirty="0" smtClean="0">
                <a:solidFill>
                  <a:schemeClr val="tx1"/>
                </a:solidFill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</a:rPr>
              <a:t>movimento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utilizada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meteorologia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dinâmica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</a:endParaRPr>
          </a:p>
          <a:p>
            <a:endParaRPr lang="pt-BR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777" y="1733550"/>
            <a:ext cx="64674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1520</TotalTime>
  <Words>704</Words>
  <Application>Microsoft Office PowerPoint</Application>
  <PresentationFormat>Personalizar</PresentationFormat>
  <Paragraphs>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Fatia</vt:lpstr>
      <vt:lpstr>Apresentação do PowerPoint</vt:lpstr>
      <vt:lpstr>Vento</vt:lpstr>
      <vt:lpstr>Conservação de momentum</vt:lpstr>
      <vt:lpstr>Tipos de Forças</vt:lpstr>
      <vt:lpstr>Forças relacionadas aos movimentos atmosféricos</vt:lpstr>
      <vt:lpstr>Forças aparentes</vt:lpstr>
      <vt:lpstr>Força do gradiente de pressão</vt:lpstr>
      <vt:lpstr>ForçaS aparentes</vt:lpstr>
      <vt:lpstr>2ª lei de newton num sistema de referência em rotação:</vt:lpstr>
      <vt:lpstr>Vento gradiente </vt:lpstr>
      <vt:lpstr>Vento geostrófico</vt:lpstr>
      <vt:lpstr>PARA Saber mais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Ynoue</dc:creator>
  <cp:lastModifiedBy>ritaynoue</cp:lastModifiedBy>
  <cp:revision>58</cp:revision>
  <dcterms:created xsi:type="dcterms:W3CDTF">2016-09-10T22:48:34Z</dcterms:created>
  <dcterms:modified xsi:type="dcterms:W3CDTF">2019-09-09T16:26:31Z</dcterms:modified>
</cp:coreProperties>
</file>