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59" r:id="rId4"/>
    <p:sldId id="267" r:id="rId5"/>
    <p:sldId id="291" r:id="rId6"/>
    <p:sldId id="292" r:id="rId7"/>
    <p:sldId id="309" r:id="rId8"/>
    <p:sldId id="312" r:id="rId9"/>
    <p:sldId id="289" r:id="rId10"/>
    <p:sldId id="294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0" r:id="rId19"/>
    <p:sldId id="303" r:id="rId20"/>
    <p:sldId id="304" r:id="rId21"/>
    <p:sldId id="305" r:id="rId22"/>
    <p:sldId id="311" r:id="rId23"/>
    <p:sldId id="293" r:id="rId24"/>
    <p:sldId id="313" r:id="rId25"/>
    <p:sldId id="290" r:id="rId26"/>
    <p:sldId id="306" r:id="rId27"/>
    <p:sldId id="307" r:id="rId28"/>
    <p:sldId id="308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0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77978CD-DE6A-43F9-BD12-4061EE03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394" y="2121763"/>
            <a:ext cx="4325659" cy="35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Barras biarticuladas (hastes)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21763"/>
            <a:ext cx="3133818" cy="35037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20" y="2121763"/>
            <a:ext cx="4522433" cy="35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Cálculo das reações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16DD89AA-E3D8-4810-9A58-90F25D044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041" y="2231929"/>
            <a:ext cx="3940772" cy="3100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/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=0⇒20.65+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=−32,5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FA58E88-0D38-452A-8224-0983F4079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2405003"/>
                <a:ext cx="5303520" cy="7630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/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=0⇒20−32,5+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=12,5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D14CEB2-785F-431D-8E42-8D30A9909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546" y="3506514"/>
                <a:ext cx="5303520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</a:t>
            </a:r>
          </a:p>
          <a:p>
            <a:pPr lvl="1">
              <a:lnSpc>
                <a:spcPct val="150000"/>
              </a:lnSpc>
            </a:pPr>
            <a:r>
              <a:rPr lang="pt-BR" sz="2000" i="1" dirty="0"/>
              <a:t>R</a:t>
            </a:r>
            <a:r>
              <a:rPr lang="pt-BR" sz="2000" baseline="-25000" dirty="0"/>
              <a:t>D</a:t>
            </a:r>
            <a:r>
              <a:rPr lang="pt-BR" sz="2000" dirty="0"/>
              <a:t> = 32,5 kN (para baixo); </a:t>
            </a:r>
            <a:r>
              <a:rPr lang="pt-BR" sz="2000" i="1" dirty="0"/>
              <a:t>R</a:t>
            </a:r>
            <a:r>
              <a:rPr lang="pt-BR" sz="2000" baseline="-25000" dirty="0"/>
              <a:t>E</a:t>
            </a:r>
            <a:r>
              <a:rPr lang="pt-BR" sz="2000" dirty="0"/>
              <a:t> = 12,5 kN para cima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630172"/>
            <a:ext cx="2791239" cy="31207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401" y="2630173"/>
            <a:ext cx="2791239" cy="86692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401" y="3692530"/>
            <a:ext cx="2791239" cy="8902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AF34327-CBB3-4B37-8EBE-F9208DC81E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401" y="4778212"/>
            <a:ext cx="2114347" cy="89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Esforços internos (alternativa)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33604"/>
            <a:ext cx="3135415" cy="35055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69CE30E-8D5E-40D3-B36D-0F13C74A6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574" y="2133604"/>
            <a:ext cx="5100480" cy="35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9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B0965BB-0A93-4B09-ACE5-D52009C7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880" y="1398501"/>
            <a:ext cx="6579733" cy="435243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(Método dos Nós)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0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456" y="2053493"/>
            <a:ext cx="2247723" cy="71689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6C0A21-B52B-4295-BB33-3477BA1FE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8406" y="3054317"/>
            <a:ext cx="2313907" cy="269661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A572DA5-5768-4DE4-9C0E-691545F9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7628" y="3054317"/>
            <a:ext cx="2270834" cy="269661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BFFAC43-F6BE-4C24-B640-70E2F15A3E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7628" y="3054316"/>
            <a:ext cx="2033252" cy="269057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092DC40-7EA1-46EE-A6FE-065F9E453F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1034" y="3486108"/>
            <a:ext cx="34766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BF23C32-A6AC-4DA7-B1B1-FBA7939E86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046" y="2051720"/>
            <a:ext cx="2313907" cy="718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𝑐h𝑒𝑖𝑎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=56424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205693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𝟎𝟎𝟖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𝟏𝟎𝟏𝟓𝟔𝟑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𝒌𝑷𝒂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3960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(a) o valor máximo da tensão normal (média) nas hastes verticais (8x36mm)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51719"/>
            <a:ext cx="3308612" cy="36992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C05ACB9-8140-45EF-9CA5-ABF16C292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505" y="2051719"/>
            <a:ext cx="2247723" cy="71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/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𝑐h𝑒𝑖𝑎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6,25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0,008.0,036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−21701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023F86B-13BE-442B-9E99-3CCEA13A3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406" y="3214999"/>
                <a:ext cx="4480802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/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</m:sSub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18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8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  <m:r>
                            <a:rPr kumimoji="0" lang="en-US" sz="1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𝒌𝑵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𝟎𝟎𝟖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</m:t>
                              </m:r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𝟎𝟐𝟎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</m:t>
                              </m:r>
                            </m:e>
                            <m:sup>
                              <m:r>
                                <a:rPr kumimoji="0" lang="en-US" sz="1800" b="1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1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𝟑𝟗𝟎𝟔𝟑</m:t>
                      </m:r>
                      <m:r>
                        <a:rPr kumimoji="0" lang="en-US" sz="1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𝒌𝑷𝒂</m:t>
                      </m:r>
                    </m:oMath>
                  </m:oMathPara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188BB9-27B5-47ED-922B-C93600AB5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248" y="4195823"/>
                <a:ext cx="4480802" cy="6576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56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(</a:t>
            </a:r>
            <a:r>
              <a:rPr lang="pt-BR" sz="2000" dirty="0"/>
              <a:t>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78701"/>
            <a:ext cx="3195039" cy="357223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A48E1FE-D853-4A69-A654-7FF1CDF2D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441" y="2178701"/>
            <a:ext cx="2114347" cy="890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/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=80821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B5ED6EB-168C-43C6-BC25-76D366C053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3441620"/>
                <a:ext cx="3914361" cy="7920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/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0,016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=31085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BE4CC9C-5D23-476A-84E7-1FE90AE39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441" y="4429127"/>
                <a:ext cx="4020104" cy="7920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Cisalhante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Corte simples (</a:t>
            </a:r>
            <a:r>
              <a:rPr lang="pt-BR" sz="2400" i="1" dirty="0"/>
              <a:t>V</a:t>
            </a:r>
            <a:r>
              <a:rPr lang="pt-BR" sz="2400" dirty="0"/>
              <a:t>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/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CF4210A-2C39-4F0A-88FD-1F9544675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34" y="2436483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/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𝜎</m:t>
                    </m:r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F2A9BE-9028-4117-8F19-A3F6E2BEB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80" y="1866899"/>
                <a:ext cx="1135949" cy="7444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/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𝜏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ADC62D3E-7B7D-4831-80F8-3BAEC08B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779" y="2811683"/>
                <a:ext cx="1135949" cy="744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agem 19">
            <a:extLst>
              <a:ext uri="{FF2B5EF4-FFF2-40B4-BE49-F238E27FC236}">
                <a16:creationId xmlns:a16="http://schemas.microsoft.com/office/drawing/2014/main" id="{8EE784FA-C229-4CD5-A1CD-86B799D27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1970" y="4188969"/>
            <a:ext cx="3041094" cy="122087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2D96CCB-8648-4783-8968-BA2F2EA0B7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2608" y="4188969"/>
            <a:ext cx="3895448" cy="12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89925"/>
            <a:ext cx="2701615" cy="30205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308" y="2089925"/>
            <a:ext cx="2668133" cy="337835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1978038-199C-4987-941C-CB55153C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5137" y="3503132"/>
            <a:ext cx="3979387" cy="1953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/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3AC9ABF-722B-4F42-9779-0997074B7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261" y="2344731"/>
                <a:ext cx="1520719" cy="726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E73B27C-B3D1-4177-B572-2B5FBBE05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79" y="2161044"/>
            <a:ext cx="2590842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6104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/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=126953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C0B21C8-66EF-4DE6-8944-2A2FF904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3454661"/>
                <a:ext cx="4348480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/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=169271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031B430-8B5E-4AAC-B5F6-68C4184B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79" y="4601146"/>
                <a:ext cx="4348480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0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(12x48mm); pinos Ø 16mm; hastes 8x36mm.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C006C3A8-853B-4B56-B8BA-2A47723DCF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462" y="2140724"/>
            <a:ext cx="2522961" cy="8046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2B2919A-7539-4406-8C2C-E158D83E3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140724"/>
            <a:ext cx="2446442" cy="3097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/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6,25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0,016.0,008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48828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EEEC043-513F-4229-A254-E3D735852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3435050"/>
                <a:ext cx="4178078" cy="657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/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</m:sSub>
                        </m:e>
                        <m:sup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0,016.0,012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65104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2B851C6-AFF9-4880-8941-7C83F822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522" y="4581535"/>
                <a:ext cx="4178078" cy="65755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3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Níveis seguros de tensão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Método do Fator de Segurança (FS)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/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𝑇𝑒𝑛𝑠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𝐹𝑜𝑟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𝑟𝑒𝑎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38AF5AF-1426-4ACA-B6D4-E19E63E4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001" y="3250375"/>
                <a:ext cx="2191799" cy="7474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/>
              <p:nvPr/>
            </p:nvSpPr>
            <p:spPr>
              <a:xfrm>
                <a:off x="6576280" y="2407676"/>
                <a:ext cx="2835575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7BCD9AD-8ABC-49D1-B0A9-B2250C4D9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80" y="2407676"/>
                <a:ext cx="2835575" cy="726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/>
              <p:nvPr/>
            </p:nvSpPr>
            <p:spPr>
              <a:xfrm>
                <a:off x="6576279" y="3553883"/>
                <a:ext cx="2835576" cy="7263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b>
                          </m:sSub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76623D4-75A5-4DC8-BFB8-D5F4E904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79" y="3553883"/>
                <a:ext cx="2835576" cy="726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/>
              <p:nvPr/>
            </p:nvSpPr>
            <p:spPr>
              <a:xfrm>
                <a:off x="6576279" y="4647210"/>
                <a:ext cx="3509829" cy="785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𝑡𝑑</m:t>
                          </m:r>
                        </m:den>
                      </m:f>
                      <m:r>
                        <a:rPr lang="en-US" sz="2200">
                          <a:latin typeface="Cambria Math" panose="02040503050406030204" pitchFamily="18" charset="0"/>
                        </a:rPr>
                        <m:t>≤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𝑒𝑠𝑚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𝑎𝑑𝑚</m:t>
                          </m:r>
                        </m:sup>
                      </m:sSub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𝑒𝑠𝑚</m:t>
                              </m:r>
                            </m:sub>
                            <m:sup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𝑟𝑢𝑝</m:t>
                              </m:r>
                            </m:sup>
                          </m:sSubSup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9BC64B11-83CD-405F-9AB2-3D246483F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79" y="4647210"/>
                <a:ext cx="3509829" cy="785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2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(*) Concentração de tensão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, Esquemático&#10;&#10;Descrição gerada automaticamente">
            <a:extLst>
              <a:ext uri="{FF2B5EF4-FFF2-40B4-BE49-F238E27FC236}">
                <a16:creationId xmlns:a16="http://schemas.microsoft.com/office/drawing/2014/main" id="{9FE8B8C7-A95B-4533-B148-718B06493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849" y="1535837"/>
            <a:ext cx="3805431" cy="3937565"/>
          </a:xfrm>
          <a:prstGeom prst="rect">
            <a:avLst/>
          </a:prstGeom>
        </p:spPr>
      </p:pic>
      <p:pic>
        <p:nvPicPr>
          <p:cNvPr id="7" name="Imagem 6" descr="Diagrama&#10;&#10;Descrição gerada automaticamente">
            <a:extLst>
              <a:ext uri="{FF2B5EF4-FFF2-40B4-BE49-F238E27FC236}">
                <a16:creationId xmlns:a16="http://schemas.microsoft.com/office/drawing/2014/main" id="{79EFFD90-B0FC-491C-8BA6-D797F6A5F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648" y="1535836"/>
            <a:ext cx="4059051" cy="3937565"/>
          </a:xfrm>
          <a:prstGeom prst="rect">
            <a:avLst/>
          </a:prstGeom>
        </p:spPr>
      </p:pic>
      <p:pic>
        <p:nvPicPr>
          <p:cNvPr id="17" name="Imagem 16" descr="Gráfico, Histograma&#10;&#10;Descrição gerada automaticamente">
            <a:extLst>
              <a:ext uri="{FF2B5EF4-FFF2-40B4-BE49-F238E27FC236}">
                <a16:creationId xmlns:a16="http://schemas.microsoft.com/office/drawing/2014/main" id="{80F60EB4-868A-4943-A483-1EEA57BED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002" y="2446874"/>
            <a:ext cx="8487052" cy="33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barra horizontal </a:t>
            </a:r>
            <a:r>
              <a:rPr lang="pt-BR" sz="2000" i="1" dirty="0"/>
              <a:t>BDE</a:t>
            </a:r>
            <a:r>
              <a:rPr lang="pt-BR" sz="2000" dirty="0"/>
              <a:t> da figura abaixo está conectada às duas hastes verticais (</a:t>
            </a:r>
            <a:r>
              <a:rPr lang="pt-BR" sz="2000" i="1" dirty="0"/>
              <a:t>AB</a:t>
            </a:r>
            <a:r>
              <a:rPr lang="pt-BR" sz="2000" dirty="0"/>
              <a:t> e </a:t>
            </a:r>
            <a:r>
              <a:rPr lang="pt-BR" sz="2000" i="1" dirty="0"/>
              <a:t>CD</a:t>
            </a:r>
            <a:r>
              <a:rPr lang="pt-BR" sz="2000" dirty="0"/>
              <a:t>) por meio de pinos de ligação (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D</a:t>
            </a:r>
            <a:r>
              <a:rPr lang="pt-BR" sz="2000" dirty="0"/>
              <a:t>). Sabendo que a largura das hastes já está definida e vale 30 mm, determinar: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(a) a espessura mínima para cada haste, considerando alumínio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240 MPa) em </a:t>
            </a:r>
            <a:r>
              <a:rPr lang="pt-BR" sz="1800" i="1" dirty="0"/>
              <a:t>AB</a:t>
            </a:r>
            <a:r>
              <a:rPr lang="pt-BR" sz="1800" dirty="0"/>
              <a:t>, e aço (</a:t>
            </a:r>
            <a:r>
              <a:rPr lang="el-GR" sz="1800" i="1" dirty="0"/>
              <a:t>σ</a:t>
            </a:r>
            <a:r>
              <a:rPr lang="pt-BR" sz="1800" baseline="-25000" dirty="0" err="1"/>
              <a:t>rup</a:t>
            </a:r>
            <a:r>
              <a:rPr lang="pt-BR" sz="1800" dirty="0"/>
              <a:t> = 250 MPa) em </a:t>
            </a:r>
            <a:r>
              <a:rPr lang="pt-BR" sz="1800" i="1" dirty="0"/>
              <a:t>CD</a:t>
            </a:r>
            <a:r>
              <a:rPr lang="pt-BR" sz="1800" dirty="0"/>
              <a:t>;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(b) o diâmetro mínimo de cada pino, feitos de aço inox (</a:t>
            </a:r>
            <a:r>
              <a:rPr lang="el-GR" sz="1800" i="1" dirty="0"/>
              <a:t>τ</a:t>
            </a:r>
            <a:r>
              <a:rPr lang="pt-BR" sz="1800" baseline="-25000" dirty="0" err="1"/>
              <a:t>rup</a:t>
            </a:r>
            <a:r>
              <a:rPr lang="pt-BR" sz="1800" dirty="0"/>
              <a:t> = 150 MPa).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Adotar FS = 2,5 (sem descontar “área” do parafuso)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951" y="1536903"/>
            <a:ext cx="3361849" cy="27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91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Esforços internos (hastes e pinos)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+30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=0⇒−60+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−30=0⇒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a espessura mínima para cada haste (</a:t>
            </a:r>
            <a:r>
              <a:rPr lang="pt-BR" sz="2000" i="1" dirty="0"/>
              <a:t>w</a:t>
            </a:r>
            <a:r>
              <a:rPr lang="pt-BR" sz="2000" dirty="0"/>
              <a:t> = 30 mm), considerando alumínio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240 MPa) em </a:t>
            </a:r>
            <a:r>
              <a:rPr lang="pt-BR" sz="2000" i="1" dirty="0"/>
              <a:t>AB</a:t>
            </a:r>
            <a:r>
              <a:rPr lang="pt-BR" sz="2000" dirty="0"/>
              <a:t>, e aço (</a:t>
            </a:r>
            <a:r>
              <a:rPr lang="el-GR" sz="2000" i="1" dirty="0"/>
              <a:t>σ</a:t>
            </a:r>
            <a:r>
              <a:rPr lang="pt-BR" sz="2000" baseline="-25000" dirty="0" err="1"/>
              <a:t>rup</a:t>
            </a:r>
            <a:r>
              <a:rPr lang="pt-BR" sz="2000" dirty="0"/>
              <a:t> = 250 MPa) em </a:t>
            </a:r>
            <a:r>
              <a:rPr lang="pt-BR" sz="2000" i="1" dirty="0"/>
              <a:t>CD. </a:t>
            </a:r>
            <a:r>
              <a:rPr lang="pt-BR" sz="2000" dirty="0"/>
              <a:t>Adotar FS = 2,5 (sem descontar “área” do parafuso).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8" y="2705643"/>
            <a:ext cx="3287202" cy="26971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/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240000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≥0,020833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31E8581-9926-4DF4-AE4B-92964EC3C8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2981017"/>
                <a:ext cx="602488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/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0,030.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6A007EA-D98B-4600-A89E-5A068CE79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292" y="4131695"/>
                <a:ext cx="6024880" cy="720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6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1.4. Tensões admissíveis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o diâmetro mínimo de cada pino, feitos de aço inox (</a:t>
            </a:r>
            <a:r>
              <a:rPr lang="el-GR" sz="2000" i="1" dirty="0"/>
              <a:t>τ</a:t>
            </a:r>
            <a:r>
              <a:rPr lang="pt-BR" sz="2000" baseline="-25000" dirty="0" err="1"/>
              <a:t>rup</a:t>
            </a:r>
            <a:r>
              <a:rPr lang="pt-BR" sz="2000" dirty="0"/>
              <a:t> = 150 MPa). Adotar FS = 2,5.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336829"/>
            <a:ext cx="2992808" cy="2455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/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≥0,03568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5134B8A-0B77-4FEB-9BF9-1E4EFF5DD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162" y="2535101"/>
                <a:ext cx="6912479" cy="8938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/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150000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≥0,04370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2D946D-58D4-484A-A763-1050CD16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83" y="3703768"/>
                <a:ext cx="6812436" cy="8938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2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Próxima aula: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Capítulo 2. Conceito de deformação</a:t>
            </a:r>
            <a:endParaRPr lang="en-US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Cap. 1 – Conceito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 Tensão normal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1.2. Tensão cisalhante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200" dirty="0"/>
              <a:t> </a:t>
            </a:r>
            <a:r>
              <a:rPr lang="pt-BR" sz="2200" b="1" dirty="0"/>
              <a:t>Corte duplo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1.3.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b="1" dirty="0"/>
              <a:t> 1.4. Tensões admissíveis</a:t>
            </a:r>
            <a:endParaRPr lang="en-US" sz="22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03.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corte duplo em elementos de ligação sob carga transversal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conceito de tensão de esmagamento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Descrever o método das tensões admissíveis (projeto)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Elementos de ligação sob carga transversal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Corte duplo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C6F0E1E-6A38-4A43-99C8-763089F55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331621"/>
            <a:ext cx="3292136" cy="167350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0E797BC-9074-434D-AE47-9073E8C6E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9890" y="2331621"/>
            <a:ext cx="1960198" cy="167350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3BEF9D0-9CBF-4DC3-8D15-5A999C286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8842" y="2331621"/>
            <a:ext cx="2037211" cy="14411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FE65237-3A37-4CDF-A970-1F00EE07EF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842" y="3962735"/>
            <a:ext cx="2037211" cy="150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8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Pressão de apoio (superfície de contato)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F9631C0E-45C4-4B64-92A2-ABE6E2F3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533" y="2397775"/>
            <a:ext cx="3343128" cy="214858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6F947B7-C746-4F43-B72B-E55410324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191" y="2397774"/>
            <a:ext cx="3258458" cy="1935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/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𝒆𝒔𝒎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𝒕𝒅</m:t>
                          </m:r>
                        </m:den>
                      </m:f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365BE2E-4625-4EF9-90B6-E5EECD45C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060" y="4619407"/>
                <a:ext cx="1520719" cy="7262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D2D72B6F-C2D9-4180-8C59-F5D5C83247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606" y="2385339"/>
            <a:ext cx="23336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Ruptura em conectores: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cisalhamento na seção transversal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por pressão de apoio excessiva</a:t>
            </a:r>
            <a:endParaRPr lang="en-US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5">
            <a:extLst>
              <a:ext uri="{FF2B5EF4-FFF2-40B4-BE49-F238E27FC236}">
                <a16:creationId xmlns:a16="http://schemas.microsoft.com/office/drawing/2014/main" id="{ACF6E6A3-5F9F-4117-8744-6EE3D8997F6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350000" y="1960880"/>
            <a:ext cx="3806053" cy="35035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9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1.3. Tensão de esmagamento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GUO, </a:t>
            </a:r>
            <a:r>
              <a:rPr lang="en-US" sz="1800" dirty="0" err="1"/>
              <a:t>Hongchao</a:t>
            </a:r>
            <a:r>
              <a:rPr lang="en-US" sz="1800" dirty="0"/>
              <a:t> et al. Experimental and numerical study on the mechanical behavior of Q460D high-strength steel bolted connections. </a:t>
            </a:r>
            <a:r>
              <a:rPr lang="en-US" sz="1800" b="1" dirty="0"/>
              <a:t>Journal of Constructional Steel Research</a:t>
            </a:r>
            <a:r>
              <a:rPr lang="en-US" sz="1800" dirty="0"/>
              <a:t>, v. 151, p. 108-121, 2018.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05E7AD56-F1F3-4C88-BA06-5C592ED60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03" y="2716640"/>
            <a:ext cx="8483486" cy="2347591"/>
          </a:xfrm>
          <a:prstGeom prst="rect">
            <a:avLst/>
          </a:prstGeom>
        </p:spPr>
      </p:pic>
      <p:pic>
        <p:nvPicPr>
          <p:cNvPr id="7" name="Imagem 6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8B1B128-6C39-4ADC-BEB3-CC107582A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195" y="1373566"/>
            <a:ext cx="5778663" cy="4340418"/>
          </a:xfrm>
          <a:prstGeom prst="rect">
            <a:avLst/>
          </a:prstGeom>
        </p:spPr>
      </p:pic>
      <p:pic>
        <p:nvPicPr>
          <p:cNvPr id="9" name="Imagem 8" descr="Uma imagem contendo Diagrama&#10;&#10;Descrição gerada automaticamente">
            <a:extLst>
              <a:ext uri="{FF2B5EF4-FFF2-40B4-BE49-F238E27FC236}">
                <a16:creationId xmlns:a16="http://schemas.microsoft.com/office/drawing/2014/main" id="{7ABE8926-63EB-4DF4-AACE-21DE658D6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045" y="2391616"/>
            <a:ext cx="8178961" cy="3129767"/>
          </a:xfrm>
          <a:prstGeom prst="rect">
            <a:avLst/>
          </a:prstGeom>
        </p:spPr>
      </p:pic>
      <p:pic>
        <p:nvPicPr>
          <p:cNvPr id="16" name="Imagem 15" descr="Gráfico&#10;&#10;Descrição gerada automaticamente com confiança média">
            <a:extLst>
              <a:ext uri="{FF2B5EF4-FFF2-40B4-BE49-F238E27FC236}">
                <a16:creationId xmlns:a16="http://schemas.microsoft.com/office/drawing/2014/main" id="{96A640AE-9D52-488A-9189-7F44608E5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4858" y="2505751"/>
            <a:ext cx="6422284" cy="32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1.3. Tensões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14351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estrutura abaixo, determinar: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(a) o valor máximo da tensão normal (média) nas hastes verticais (8x36mm);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(b) a tensão cisalhante nos pinos </a:t>
            </a:r>
            <a:r>
              <a:rPr lang="pt-BR" sz="2000" i="1" dirty="0"/>
              <a:t>B</a:t>
            </a:r>
            <a:r>
              <a:rPr lang="pt-BR" sz="2000" dirty="0"/>
              <a:t>, </a:t>
            </a:r>
            <a:r>
              <a:rPr lang="pt-BR" sz="2000" i="1" dirty="0"/>
              <a:t>C</a:t>
            </a:r>
            <a:r>
              <a:rPr lang="pt-BR" sz="2000" dirty="0"/>
              <a:t>, </a:t>
            </a:r>
            <a:r>
              <a:rPr lang="pt-BR" sz="2000" i="1" dirty="0"/>
              <a:t>D</a:t>
            </a:r>
            <a:r>
              <a:rPr lang="pt-BR" sz="2000" dirty="0"/>
              <a:t> e </a:t>
            </a:r>
            <a:r>
              <a:rPr lang="pt-BR" sz="2000" i="1" dirty="0" err="1"/>
              <a:t>E</a:t>
            </a:r>
            <a:r>
              <a:rPr lang="pt-BR" sz="2000" dirty="0"/>
              <a:t> (Ø 16mm);</a:t>
            </a:r>
          </a:p>
          <a:p>
            <a:pPr lvl="1">
              <a:lnSpc>
                <a:spcPct val="150000"/>
              </a:lnSpc>
            </a:pPr>
            <a:r>
              <a:rPr lang="pt-BR" sz="2000" dirty="0"/>
              <a:t>(c) a tensão de esmagamento nas ligações </a:t>
            </a:r>
            <a:r>
              <a:rPr lang="pt-BR" sz="2000" i="1" dirty="0"/>
              <a:t>B</a:t>
            </a:r>
            <a:r>
              <a:rPr lang="pt-BR" sz="2000" dirty="0"/>
              <a:t> e </a:t>
            </a:r>
            <a:r>
              <a:rPr lang="pt-BR" sz="2000" i="1" dirty="0"/>
              <a:t>C</a:t>
            </a:r>
            <a:r>
              <a:rPr lang="pt-BR" sz="2000" dirty="0"/>
              <a:t> com o elemento horizontal (12x48mm).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ACFCCDC-3D12-4F7E-8D0A-AF0532BA6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551" y="1642884"/>
            <a:ext cx="3195039" cy="35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1394</Words>
  <Application>Microsoft Office PowerPoint</Application>
  <PresentationFormat>Widescreen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03. Tensão</vt:lpstr>
      <vt:lpstr>Aula 03. Tensão</vt:lpstr>
      <vt:lpstr>Elementos de ligação sob carga transversal</vt:lpstr>
      <vt:lpstr>1.3. Tensão de esmagamento</vt:lpstr>
      <vt:lpstr>1.3. Tensão de esmagamento</vt:lpstr>
      <vt:lpstr>1.3. Tensão de esmagamento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Exemplo 1.3. Tensões</vt:lpstr>
      <vt:lpstr>1.4. Tensões admissíveis</vt:lpstr>
      <vt:lpstr>1.4. Tensões admissíveis</vt:lpstr>
      <vt:lpstr>Exemplo 1.4. Tensões admissíveis</vt:lpstr>
      <vt:lpstr>Exemplo 1.4. Tensões admissíveis</vt:lpstr>
      <vt:lpstr>Exemplo 1.4. Tensões admissíveis</vt:lpstr>
      <vt:lpstr>Exemplo 1.4. Tensões admissíveis</vt:lpstr>
      <vt:lpstr>Aula 03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193</cp:revision>
  <dcterms:created xsi:type="dcterms:W3CDTF">2021-04-12T22:54:59Z</dcterms:created>
  <dcterms:modified xsi:type="dcterms:W3CDTF">2022-04-01T16:23:10Z</dcterms:modified>
</cp:coreProperties>
</file>