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0" r:id="rId2"/>
    <p:sldId id="272" r:id="rId3"/>
    <p:sldId id="274" r:id="rId4"/>
    <p:sldId id="275" r:id="rId5"/>
    <p:sldId id="276" r:id="rId6"/>
    <p:sldId id="277" r:id="rId7"/>
    <p:sldId id="278" r:id="rId8"/>
    <p:sldId id="279" r:id="rId9"/>
    <p:sldId id="265" r:id="rId10"/>
    <p:sldId id="266" r:id="rId11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cb acb" initials="aa" lastIdx="0" clrIdx="0">
    <p:extLst>
      <p:ext uri="{19B8F6BF-5375-455C-9EA6-DF929625EA0E}">
        <p15:presenceInfo xmlns:p15="http://schemas.microsoft.com/office/powerpoint/2012/main" userId="eb7f490c4aae1dbf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90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6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FE81F-F50D-49C2-9753-123ADE6FFC27}" type="datetimeFigureOut">
              <a:rPr lang="pt-BR" smtClean="0"/>
              <a:pPr/>
              <a:t>19/03/2018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12380-0F82-4961-BA9A-6D673CED347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932193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FE81F-F50D-49C2-9753-123ADE6FFC27}" type="datetimeFigureOut">
              <a:rPr lang="pt-BR" smtClean="0"/>
              <a:pPr/>
              <a:t>19/03/2018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12380-0F82-4961-BA9A-6D673CED347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117452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FE81F-F50D-49C2-9753-123ADE6FFC27}" type="datetimeFigureOut">
              <a:rPr lang="pt-BR" smtClean="0"/>
              <a:pPr/>
              <a:t>19/03/2018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12380-0F82-4961-BA9A-6D673CED347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991847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FE81F-F50D-49C2-9753-123ADE6FFC27}" type="datetimeFigureOut">
              <a:rPr lang="pt-BR" smtClean="0"/>
              <a:pPr/>
              <a:t>19/03/2018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12380-0F82-4961-BA9A-6D673CED347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591075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FE81F-F50D-49C2-9753-123ADE6FFC27}" type="datetimeFigureOut">
              <a:rPr lang="pt-BR" smtClean="0"/>
              <a:pPr/>
              <a:t>19/03/2018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12380-0F82-4961-BA9A-6D673CED347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519606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FE81F-F50D-49C2-9753-123ADE6FFC27}" type="datetimeFigureOut">
              <a:rPr lang="pt-BR" smtClean="0"/>
              <a:pPr/>
              <a:t>19/03/2018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12380-0F82-4961-BA9A-6D673CED347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313208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FE81F-F50D-49C2-9753-123ADE6FFC27}" type="datetimeFigureOut">
              <a:rPr lang="pt-BR" smtClean="0"/>
              <a:pPr/>
              <a:t>19/03/2018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12380-0F82-4961-BA9A-6D673CED347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35926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FE81F-F50D-49C2-9753-123ADE6FFC27}" type="datetimeFigureOut">
              <a:rPr lang="pt-BR" smtClean="0"/>
              <a:pPr/>
              <a:t>19/03/2018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12380-0F82-4961-BA9A-6D673CED347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032619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FE81F-F50D-49C2-9753-123ADE6FFC27}" type="datetimeFigureOut">
              <a:rPr lang="pt-BR" smtClean="0"/>
              <a:pPr/>
              <a:t>19/03/2018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12380-0F82-4961-BA9A-6D673CED347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554729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FE81F-F50D-49C2-9753-123ADE6FFC27}" type="datetimeFigureOut">
              <a:rPr lang="pt-BR" smtClean="0"/>
              <a:pPr/>
              <a:t>19/03/2018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12380-0F82-4961-BA9A-6D673CED347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932977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FE81F-F50D-49C2-9753-123ADE6FFC27}" type="datetimeFigureOut">
              <a:rPr lang="pt-BR" smtClean="0"/>
              <a:pPr/>
              <a:t>19/03/2018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12380-0F82-4961-BA9A-6D673CED347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52541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AFE81F-F50D-49C2-9753-123ADE6FFC27}" type="datetimeFigureOut">
              <a:rPr lang="pt-BR" smtClean="0"/>
              <a:pPr/>
              <a:t>19/03/2018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112380-0F82-4961-BA9A-6D673CED347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83198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C95B82D5-A8BB-45BF-BED8-C7B206892100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36008" cy="6858000"/>
          </a:xfrm>
          <a:prstGeom prst="rect">
            <a:avLst/>
          </a:prstGeom>
          <a:solidFill>
            <a:srgbClr val="374A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9">
            <a:extLst>
              <a:ext uri="{FF2B5EF4-FFF2-40B4-BE49-F238E27FC236}">
                <a16:creationId xmlns:a16="http://schemas.microsoft.com/office/drawing/2014/main" id="{296C61EC-FBF4-4216-BE67-6C864D30A01C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4632" y="484632"/>
            <a:ext cx="3666744" cy="5739187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bg2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65C26971-7AE0-415C-A7A5-1CFCFDFB00D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6008" y="379505"/>
            <a:ext cx="1546775" cy="877795"/>
          </a:xfrm>
          <a:prstGeom prst="rect">
            <a:avLst/>
          </a:prstGeom>
          <a:effectLst/>
        </p:spPr>
      </p:pic>
      <p:pic>
        <p:nvPicPr>
          <p:cNvPr id="4" name="Imagem 3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83392" y="3730101"/>
            <a:ext cx="3528568" cy="1341789"/>
          </a:xfrm>
          <a:prstGeom prst="rect">
            <a:avLst/>
          </a:prstGeom>
        </p:spPr>
      </p:pic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780547" y="2438400"/>
            <a:ext cx="6759181" cy="378541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pt-BR" sz="1900" dirty="0"/>
          </a:p>
          <a:p>
            <a:pPr marL="0" indent="0">
              <a:buNone/>
            </a:pPr>
            <a:endParaRPr lang="pt-BR" sz="1900" b="1" dirty="0"/>
          </a:p>
          <a:p>
            <a:pPr marL="0" indent="0" algn="ctr">
              <a:buNone/>
            </a:pPr>
            <a:r>
              <a:rPr lang="pt-BR" sz="2000" b="1" dirty="0"/>
              <a:t>ACH 35354 – DIREITO CONSTITUCIONAL</a:t>
            </a:r>
          </a:p>
          <a:p>
            <a:pPr marL="0" indent="0">
              <a:buNone/>
            </a:pPr>
            <a:endParaRPr lang="pt-BR" sz="2000" b="1" dirty="0"/>
          </a:p>
          <a:p>
            <a:pPr marL="0" indent="0" algn="ctr">
              <a:buNone/>
            </a:pPr>
            <a:r>
              <a:rPr lang="pt-BR" sz="2000" b="1" dirty="0"/>
              <a:t>Aula 2- Poder Constituinte</a:t>
            </a:r>
          </a:p>
          <a:p>
            <a:pPr marL="0" indent="0">
              <a:buNone/>
            </a:pPr>
            <a:endParaRPr lang="pt-BR" sz="2000" b="1" dirty="0"/>
          </a:p>
          <a:p>
            <a:pPr marL="0" indent="0">
              <a:buNone/>
            </a:pPr>
            <a:endParaRPr lang="pt-BR" sz="2000" b="1" dirty="0"/>
          </a:p>
          <a:p>
            <a:pPr marL="0" indent="0">
              <a:buNone/>
            </a:pPr>
            <a:r>
              <a:rPr lang="pt-BR" sz="2000" b="1" dirty="0"/>
              <a:t>		               Profa. Dra. Ana Carla </a:t>
            </a:r>
            <a:r>
              <a:rPr lang="pt-BR" sz="2000" b="1" dirty="0" err="1"/>
              <a:t>Bliacheriene</a:t>
            </a:r>
            <a:endParaRPr lang="pt-BR" sz="2000" b="1" dirty="0"/>
          </a:p>
        </p:txBody>
      </p:sp>
      <p:pic>
        <p:nvPicPr>
          <p:cNvPr id="2050" name="Picture 2" descr="Resultado de imagem para logo usp">
            <a:extLst>
              <a:ext uri="{FF2B5EF4-FFF2-40B4-BE49-F238E27FC236}">
                <a16:creationId xmlns:a16="http://schemas.microsoft.com/office/drawing/2014/main" id="{F5E7E214-7530-4A41-B2E7-B4D44CB128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6604" y="931511"/>
            <a:ext cx="1939863" cy="14548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322817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2286000" y="549276"/>
            <a:ext cx="7543800" cy="5472113"/>
          </a:xfrm>
        </p:spPr>
        <p:txBody>
          <a:bodyPr rtlCol="0">
            <a:normAutofit/>
          </a:bodyPr>
          <a:lstStyle/>
          <a:p>
            <a:pPr marL="0" indent="0">
              <a:spcBef>
                <a:spcPct val="50000"/>
              </a:spcBef>
              <a:buNone/>
              <a:defRPr/>
            </a:pPr>
            <a:endParaRPr lang="pt-BR" i="1" dirty="0">
              <a:solidFill>
                <a:schemeClr val="accent1">
                  <a:lumMod val="75000"/>
                </a:schemeClr>
              </a:solidFill>
              <a:cs typeface="Times New Roman" pitchFamily="18" charset="0"/>
            </a:endParaRPr>
          </a:p>
          <a:p>
            <a:pPr marL="0" indent="0">
              <a:spcBef>
                <a:spcPct val="50000"/>
              </a:spcBef>
              <a:buNone/>
              <a:defRPr/>
            </a:pPr>
            <a:endParaRPr lang="pt-BR" i="1" dirty="0">
              <a:solidFill>
                <a:schemeClr val="accent1">
                  <a:lumMod val="75000"/>
                </a:schemeClr>
              </a:solidFill>
              <a:cs typeface="Times New Roman" pitchFamily="18" charset="0"/>
            </a:endParaRPr>
          </a:p>
          <a:p>
            <a:pPr marL="0" indent="0">
              <a:spcBef>
                <a:spcPct val="50000"/>
              </a:spcBef>
              <a:buNone/>
              <a:defRPr/>
            </a:pPr>
            <a:endParaRPr lang="pt-BR" i="1" dirty="0">
              <a:solidFill>
                <a:srgbClr val="002060"/>
              </a:solidFill>
              <a:cs typeface="Times New Roman" pitchFamily="18" charset="0"/>
            </a:endParaRPr>
          </a:p>
          <a:p>
            <a:pPr marL="0" indent="0" algn="just">
              <a:spcBef>
                <a:spcPct val="50000"/>
              </a:spcBef>
              <a:buNone/>
              <a:defRPr/>
            </a:pPr>
            <a:endParaRPr lang="pt-BR" i="1" dirty="0">
              <a:solidFill>
                <a:srgbClr val="002060"/>
              </a:solidFill>
              <a:cs typeface="Times New Roman" pitchFamily="18" charset="0"/>
            </a:endParaRPr>
          </a:p>
          <a:p>
            <a:pPr marL="274320" indent="-274320">
              <a:spcBef>
                <a:spcPct val="50000"/>
              </a:spcBef>
              <a:buNone/>
              <a:defRPr/>
            </a:pPr>
            <a:endParaRPr lang="pt-BR" sz="3600" i="1" dirty="0">
              <a:solidFill>
                <a:schemeClr val="accent1"/>
              </a:solidFill>
              <a:cs typeface="Times New Roman" pitchFamily="18" charset="0"/>
            </a:endParaRPr>
          </a:p>
        </p:txBody>
      </p:sp>
      <p:pic>
        <p:nvPicPr>
          <p:cNvPr id="19458" name="Picture 2" descr="C:\Users\Ana Carla\AppData\Local\Microsoft\Windows\Temporary Internet Files\Content.IE5\X184XJYH\charge acb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1205" y="549275"/>
            <a:ext cx="4248150" cy="5472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aixaDeTexto 1"/>
          <p:cNvSpPr txBox="1">
            <a:spLocks noChangeArrowheads="1"/>
          </p:cNvSpPr>
          <p:nvPr/>
        </p:nvSpPr>
        <p:spPr bwMode="auto">
          <a:xfrm>
            <a:off x="6959601" y="1125538"/>
            <a:ext cx="2665413" cy="2862262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dirty="0">
                <a:solidFill>
                  <a:srgbClr val="99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OBRIGADA!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pt-BR" altLang="pt-BR" dirty="0">
              <a:solidFill>
                <a:srgbClr val="99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pt-BR" altLang="pt-BR" dirty="0">
              <a:solidFill>
                <a:srgbClr val="99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pt-BR" altLang="pt-BR" dirty="0">
              <a:solidFill>
                <a:srgbClr val="99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pt-BR" alt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acb@usp.br</a:t>
            </a:r>
          </a:p>
          <a:p>
            <a:pPr algn="r" eaLnBrk="1" hangingPunct="1">
              <a:spcBef>
                <a:spcPct val="0"/>
              </a:spcBef>
              <a:buFontTx/>
              <a:buNone/>
            </a:pPr>
            <a:endParaRPr lang="pt-BR" altLang="pt-BR" sz="2000" b="1" dirty="0"/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730224" y="6000751"/>
            <a:ext cx="2497496" cy="857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231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Poder Constituinte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sz="half" idx="2"/>
          </p:nvPr>
        </p:nvSpPr>
        <p:spPr>
          <a:xfrm>
            <a:off x="8422482" y="1400175"/>
            <a:ext cx="2895599" cy="5286375"/>
          </a:xfrm>
          <a:solidFill>
            <a:schemeClr val="accent1"/>
          </a:solidFill>
        </p:spPr>
        <p:txBody>
          <a:bodyPr>
            <a:normAutofit/>
          </a:bodyPr>
          <a:lstStyle/>
          <a:p>
            <a:r>
              <a:rPr lang="pt-BR" sz="2000" b="1" dirty="0">
                <a:solidFill>
                  <a:schemeClr val="bg1"/>
                </a:solidFill>
              </a:rPr>
              <a:t>Esquema Geral</a:t>
            </a:r>
          </a:p>
          <a:p>
            <a:r>
              <a:rPr lang="pt-BR" sz="2000" b="1" dirty="0"/>
              <a:t>Poder Constituinte Originário</a:t>
            </a:r>
          </a:p>
          <a:p>
            <a:r>
              <a:rPr lang="pt-BR" sz="2000" b="1" dirty="0"/>
              <a:t>Poder Constituinte Derivado</a:t>
            </a:r>
          </a:p>
          <a:p>
            <a:r>
              <a:rPr lang="pt-BR" sz="2000" b="1" dirty="0"/>
              <a:t>Poder Constituinte Difuso</a:t>
            </a:r>
          </a:p>
          <a:p>
            <a:r>
              <a:rPr lang="pt-BR" sz="2000" b="1" dirty="0"/>
              <a:t>Poder Constituinte Supranacional</a:t>
            </a:r>
          </a:p>
          <a:p>
            <a:endParaRPr lang="pt-BR" sz="2000" b="1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694504" y="57151"/>
            <a:ext cx="2497496" cy="857250"/>
          </a:xfrm>
          <a:prstGeom prst="rect">
            <a:avLst/>
          </a:prstGeom>
        </p:spPr>
      </p:pic>
      <p:pic>
        <p:nvPicPr>
          <p:cNvPr id="7" name="Imagem 6">
            <a:extLst>
              <a:ext uri="{FF2B5EF4-FFF2-40B4-BE49-F238E27FC236}">
                <a16:creationId xmlns:a16="http://schemas.microsoft.com/office/drawing/2014/main" id="{9AE45F34-8E4C-4C40-83DA-2D4CDF818AA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442" y="93671"/>
            <a:ext cx="959960" cy="544778"/>
          </a:xfrm>
          <a:prstGeom prst="rect">
            <a:avLst/>
          </a:prstGeom>
          <a:effectLst/>
        </p:spPr>
      </p:pic>
      <p:pic>
        <p:nvPicPr>
          <p:cNvPr id="1027" name="Picture 3"/>
          <p:cNvPicPr>
            <a:picLocks noGrp="1" noChangeAspect="1" noChangeArrowheads="1"/>
          </p:cNvPicPr>
          <p:nvPr>
            <p:ph sz="half" idx="1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857249" y="1580607"/>
            <a:ext cx="6862900" cy="46895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5992556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Poder Constituinte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sz="half" idx="2"/>
          </p:nvPr>
        </p:nvSpPr>
        <p:spPr>
          <a:xfrm>
            <a:off x="9509760" y="1306287"/>
            <a:ext cx="2312126" cy="5380264"/>
          </a:xfrm>
          <a:solidFill>
            <a:schemeClr val="accent1"/>
          </a:solidFill>
        </p:spPr>
        <p:txBody>
          <a:bodyPr>
            <a:normAutofit lnSpcReduction="10000"/>
          </a:bodyPr>
          <a:lstStyle/>
          <a:p>
            <a:r>
              <a:rPr lang="pt-BR" sz="2000" b="1" dirty="0"/>
              <a:t>Esquema Geral</a:t>
            </a:r>
          </a:p>
          <a:p>
            <a:r>
              <a:rPr lang="pt-BR" sz="2000" b="1" dirty="0">
                <a:solidFill>
                  <a:schemeClr val="bg1"/>
                </a:solidFill>
              </a:rPr>
              <a:t>Poder Constituinte Originário</a:t>
            </a:r>
          </a:p>
          <a:p>
            <a:r>
              <a:rPr lang="pt-BR" sz="2000" b="1" dirty="0"/>
              <a:t>Poder Constituinte Derivado</a:t>
            </a:r>
          </a:p>
          <a:p>
            <a:r>
              <a:rPr lang="pt-BR" sz="2000" b="1" dirty="0"/>
              <a:t>Poder Constituinte Difuso</a:t>
            </a:r>
          </a:p>
          <a:p>
            <a:r>
              <a:rPr lang="pt-BR" sz="2000" b="1" dirty="0"/>
              <a:t>Poder Constituinte Supranacional</a:t>
            </a:r>
          </a:p>
          <a:p>
            <a:endParaRPr lang="pt-BR" sz="2000" b="1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694504" y="57151"/>
            <a:ext cx="2497496" cy="857250"/>
          </a:xfrm>
          <a:prstGeom prst="rect">
            <a:avLst/>
          </a:prstGeom>
        </p:spPr>
      </p:pic>
      <p:pic>
        <p:nvPicPr>
          <p:cNvPr id="6" name="Imagem 5">
            <a:extLst>
              <a:ext uri="{FF2B5EF4-FFF2-40B4-BE49-F238E27FC236}">
                <a16:creationId xmlns:a16="http://schemas.microsoft.com/office/drawing/2014/main" id="{DC539F51-27CF-4F7D-B365-262CA5129FF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442" y="93671"/>
            <a:ext cx="959960" cy="544778"/>
          </a:xfrm>
          <a:prstGeom prst="rect">
            <a:avLst/>
          </a:prstGeom>
          <a:effectLst/>
        </p:spPr>
      </p:pic>
      <p:sp>
        <p:nvSpPr>
          <p:cNvPr id="8" name="Espaço Reservado para Conteúdo 7"/>
          <p:cNvSpPr>
            <a:spLocks noGrp="1"/>
          </p:cNvSpPr>
          <p:nvPr>
            <p:ph sz="half" idx="1"/>
          </p:nvPr>
        </p:nvSpPr>
        <p:spPr>
          <a:xfrm>
            <a:off x="838200" y="1423852"/>
            <a:ext cx="7913914" cy="5068388"/>
          </a:xfrm>
        </p:spPr>
        <p:txBody>
          <a:bodyPr>
            <a:normAutofit lnSpcReduction="10000"/>
          </a:bodyPr>
          <a:lstStyle/>
          <a:p>
            <a:r>
              <a:rPr lang="pt-BR" dirty="0"/>
              <a:t>Poder Constituinte Originário- o poder de elaborar ou atualizar uma Constituição mediante supressão, modificação ou acréscimo de normas</a:t>
            </a:r>
          </a:p>
          <a:p>
            <a:r>
              <a:rPr lang="pt-BR" dirty="0"/>
              <a:t>Poder Constituinte Originário Histórico-  é referente ao poder atribuído aos atores que pela primeira vez elaboram a Constituição de um Estado, responsáveis por sua primeira forma estrutural</a:t>
            </a:r>
          </a:p>
          <a:p>
            <a:r>
              <a:rPr lang="pt-BR" dirty="0"/>
              <a:t>Poder Constituinte Originário Revolucionário- é o poder responsável pela criação de constituições que se sobrepõem à primeira. É revolucionário todo o poder constituinte que rompa com um poder constituinte previamente estabelecido em uma determinada nação soberana</a:t>
            </a:r>
          </a:p>
        </p:txBody>
      </p:sp>
    </p:spTree>
    <p:extLst>
      <p:ext uri="{BB962C8B-B14F-4D97-AF65-F5344CB8AC3E}">
        <p14:creationId xmlns:p14="http://schemas.microsoft.com/office/powerpoint/2010/main" val="36209344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6060"/>
            <a:ext cx="10515600" cy="1325563"/>
          </a:xfrm>
        </p:spPr>
        <p:txBody>
          <a:bodyPr/>
          <a:lstStyle/>
          <a:p>
            <a:r>
              <a:rPr lang="pt-BR" b="1" dirty="0"/>
              <a:t>Poder Constituinte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371600"/>
            <a:ext cx="7584282" cy="5393531"/>
          </a:xfrm>
        </p:spPr>
        <p:txBody>
          <a:bodyPr>
            <a:normAutofit/>
          </a:bodyPr>
          <a:lstStyle/>
          <a:p>
            <a:r>
              <a:rPr lang="pt-BR" dirty="0"/>
              <a:t>Poder Constituinte Originário formal- é o ato de criação propriamente dito e que atribui a “roupagem” com status constitucional a um “complexo normativo”</a:t>
            </a:r>
          </a:p>
          <a:p>
            <a:r>
              <a:rPr lang="pt-BR" dirty="0"/>
              <a:t>Poder Constituinte Originário material- é o lado substancial do poder constituinte originário, qualificando o direito constitucional formal com o status de norma constitucional</a:t>
            </a:r>
          </a:p>
          <a:p>
            <a:r>
              <a:rPr lang="pt-BR" dirty="0">
                <a:solidFill>
                  <a:srgbClr val="FF0000"/>
                </a:solidFill>
              </a:rPr>
              <a:t>O material diz o que é constitucional o formal materializa e sedimenta como texto constitucional (escrito ou não)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half" idx="2"/>
          </p:nvPr>
        </p:nvSpPr>
        <p:spPr>
          <a:xfrm>
            <a:off x="8422482" y="1400175"/>
            <a:ext cx="2895599" cy="5286375"/>
          </a:xfrm>
          <a:solidFill>
            <a:schemeClr val="accent1"/>
          </a:solidFill>
        </p:spPr>
        <p:txBody>
          <a:bodyPr>
            <a:normAutofit/>
          </a:bodyPr>
          <a:lstStyle/>
          <a:p>
            <a:r>
              <a:rPr lang="pt-BR" sz="2000" b="1" dirty="0"/>
              <a:t>Esquema Geral</a:t>
            </a:r>
          </a:p>
          <a:p>
            <a:r>
              <a:rPr lang="pt-BR" sz="2000" b="1" dirty="0">
                <a:solidFill>
                  <a:schemeClr val="bg1"/>
                </a:solidFill>
              </a:rPr>
              <a:t>Poder Constituinte Originário</a:t>
            </a:r>
          </a:p>
          <a:p>
            <a:r>
              <a:rPr lang="pt-BR" sz="2000" b="1" dirty="0"/>
              <a:t>Poder Constituinte Derivado</a:t>
            </a:r>
          </a:p>
          <a:p>
            <a:r>
              <a:rPr lang="pt-BR" sz="2000" b="1" dirty="0"/>
              <a:t>Poder Constituinte Difuso</a:t>
            </a:r>
          </a:p>
          <a:p>
            <a:r>
              <a:rPr lang="pt-BR" sz="2000" b="1" dirty="0"/>
              <a:t>Poder Constituinte Supranacional</a:t>
            </a:r>
          </a:p>
          <a:p>
            <a:endParaRPr lang="pt-BR" sz="2000" b="1" dirty="0">
              <a:solidFill>
                <a:schemeClr val="bg1">
                  <a:lumMod val="95000"/>
                </a:schemeClr>
              </a:solidFill>
            </a:endParaRP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694504" y="57151"/>
            <a:ext cx="2497496" cy="857250"/>
          </a:xfrm>
          <a:prstGeom prst="rect">
            <a:avLst/>
          </a:prstGeom>
        </p:spPr>
      </p:pic>
      <p:pic>
        <p:nvPicPr>
          <p:cNvPr id="6" name="Imagem 5">
            <a:extLst>
              <a:ext uri="{FF2B5EF4-FFF2-40B4-BE49-F238E27FC236}">
                <a16:creationId xmlns:a16="http://schemas.microsoft.com/office/drawing/2014/main" id="{5A96A0F0-64AB-497E-BCE0-745E331C803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442" y="93671"/>
            <a:ext cx="959960" cy="544778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34459482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Poder Constituinte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371600"/>
            <a:ext cx="7584282" cy="5393531"/>
          </a:xfrm>
        </p:spPr>
        <p:txBody>
          <a:bodyPr>
            <a:normAutofit/>
          </a:bodyPr>
          <a:lstStyle/>
          <a:p>
            <a:endParaRPr lang="pt-BR" sz="2600" dirty="0"/>
          </a:p>
          <a:p>
            <a:r>
              <a:rPr lang="pt-BR" sz="2600" dirty="0"/>
              <a:t>Poder Constituinte Derivado- como o próprio nome sugere, é criado e instituído pelo poder constituinte originário</a:t>
            </a:r>
          </a:p>
          <a:p>
            <a:pPr marL="0" indent="0">
              <a:buNone/>
            </a:pPr>
            <a:endParaRPr lang="pt-BR" sz="2600" dirty="0"/>
          </a:p>
          <a:p>
            <a:r>
              <a:rPr lang="pt-BR" sz="2600" dirty="0"/>
              <a:t>Poder Constituinte Derivado Reformador- também chamado de competência reformadora, tem a capacidade de modificar a Constituição Federal, por meio de um procedimento específico, estabelecido pelo poder constituinte originário, sem que haja uma verdadeira revolução</a:t>
            </a:r>
          </a:p>
          <a:p>
            <a:endParaRPr lang="pt-BR" sz="2600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sz="half" idx="2"/>
          </p:nvPr>
        </p:nvSpPr>
        <p:spPr>
          <a:xfrm>
            <a:off x="8422482" y="1400175"/>
            <a:ext cx="2895599" cy="5286375"/>
          </a:xfrm>
          <a:solidFill>
            <a:schemeClr val="accent1"/>
          </a:solidFill>
        </p:spPr>
        <p:txBody>
          <a:bodyPr>
            <a:normAutofit/>
          </a:bodyPr>
          <a:lstStyle/>
          <a:p>
            <a:r>
              <a:rPr lang="pt-BR" sz="2000" b="1" dirty="0"/>
              <a:t>Esquema Geral</a:t>
            </a:r>
          </a:p>
          <a:p>
            <a:r>
              <a:rPr lang="pt-BR" sz="2000" b="1" dirty="0"/>
              <a:t>Poder Constituinte Originário</a:t>
            </a:r>
          </a:p>
          <a:p>
            <a:r>
              <a:rPr lang="pt-BR" sz="2000" b="1" dirty="0">
                <a:solidFill>
                  <a:schemeClr val="bg1"/>
                </a:solidFill>
              </a:rPr>
              <a:t>Poder Constituinte Derivado</a:t>
            </a:r>
          </a:p>
          <a:p>
            <a:r>
              <a:rPr lang="pt-BR" sz="2000" b="1" dirty="0"/>
              <a:t>Poder Constituinte Difuso</a:t>
            </a:r>
          </a:p>
          <a:p>
            <a:r>
              <a:rPr lang="pt-BR" sz="2000" b="1" dirty="0"/>
              <a:t>Poder Constituinte Supranacional</a:t>
            </a:r>
          </a:p>
          <a:p>
            <a:endParaRPr lang="pt-BR" sz="2000" b="1" dirty="0">
              <a:solidFill>
                <a:schemeClr val="bg1">
                  <a:lumMod val="95000"/>
                </a:schemeClr>
              </a:solidFill>
            </a:endParaRP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694504" y="57151"/>
            <a:ext cx="2497496" cy="857250"/>
          </a:xfrm>
          <a:prstGeom prst="rect">
            <a:avLst/>
          </a:prstGeom>
        </p:spPr>
      </p:pic>
      <p:pic>
        <p:nvPicPr>
          <p:cNvPr id="6" name="Imagem 5">
            <a:extLst>
              <a:ext uri="{FF2B5EF4-FFF2-40B4-BE49-F238E27FC236}">
                <a16:creationId xmlns:a16="http://schemas.microsoft.com/office/drawing/2014/main" id="{108C0E58-9134-4903-AB08-022C6367364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442" y="93671"/>
            <a:ext cx="959960" cy="544778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29071751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Poder Constituinte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371600"/>
            <a:ext cx="7584282" cy="5393531"/>
          </a:xfrm>
        </p:spPr>
        <p:txBody>
          <a:bodyPr>
            <a:normAutofit/>
          </a:bodyPr>
          <a:lstStyle/>
          <a:p>
            <a:r>
              <a:rPr lang="pt-BR" dirty="0"/>
              <a:t>Poder Constituinte Derivado Decorrente- é parecido com o reformador, por ser derivado do originário e por ele criado, é também jurídico e encontra os seus parâmetros de manifestação nas regras estabelecidas pelo originário</a:t>
            </a:r>
          </a:p>
          <a:p>
            <a:r>
              <a:rPr lang="pt-BR" dirty="0"/>
              <a:t>Poder Constituinte Derivado Revisor-conhecido também como poder anômalo de revisão ou revisão constitucional anômala ou ainda competência de revisão. Destina-se a adaptar a Constituição à realidade que a sociedade aponta como necessária</a:t>
            </a:r>
          </a:p>
          <a:p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sz="half" idx="2"/>
          </p:nvPr>
        </p:nvSpPr>
        <p:spPr>
          <a:xfrm>
            <a:off x="8877301" y="1222375"/>
            <a:ext cx="2895599" cy="5286375"/>
          </a:xfrm>
          <a:solidFill>
            <a:schemeClr val="accent1"/>
          </a:solidFill>
        </p:spPr>
        <p:txBody>
          <a:bodyPr>
            <a:normAutofit/>
          </a:bodyPr>
          <a:lstStyle/>
          <a:p>
            <a:r>
              <a:rPr lang="pt-BR" sz="2000" b="1" dirty="0"/>
              <a:t>Esquema Geral</a:t>
            </a:r>
          </a:p>
          <a:p>
            <a:r>
              <a:rPr lang="pt-BR" sz="2000" b="1" dirty="0"/>
              <a:t>Poder Constituinte Originário</a:t>
            </a:r>
          </a:p>
          <a:p>
            <a:r>
              <a:rPr lang="pt-BR" sz="2000" b="1" dirty="0">
                <a:solidFill>
                  <a:schemeClr val="bg1"/>
                </a:solidFill>
              </a:rPr>
              <a:t>Poder Constituinte Derivado</a:t>
            </a:r>
          </a:p>
          <a:p>
            <a:r>
              <a:rPr lang="pt-BR" sz="2000" b="1" dirty="0"/>
              <a:t>Poder Constituinte Difuso</a:t>
            </a:r>
          </a:p>
          <a:p>
            <a:r>
              <a:rPr lang="pt-BR" sz="2000" b="1" dirty="0"/>
              <a:t>Poder Constituinte Supranacional</a:t>
            </a:r>
          </a:p>
          <a:p>
            <a:endParaRPr lang="pt-BR" sz="2000" b="1" dirty="0">
              <a:solidFill>
                <a:schemeClr val="bg1">
                  <a:lumMod val="95000"/>
                </a:schemeClr>
              </a:solidFill>
            </a:endParaRP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694504" y="57151"/>
            <a:ext cx="2497496" cy="857250"/>
          </a:xfrm>
          <a:prstGeom prst="rect">
            <a:avLst/>
          </a:prstGeom>
        </p:spPr>
      </p:pic>
      <p:pic>
        <p:nvPicPr>
          <p:cNvPr id="6" name="Imagem 5">
            <a:extLst>
              <a:ext uri="{FF2B5EF4-FFF2-40B4-BE49-F238E27FC236}">
                <a16:creationId xmlns:a16="http://schemas.microsoft.com/office/drawing/2014/main" id="{37CA3A88-D8C2-47E4-844B-975383F237D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442" y="93671"/>
            <a:ext cx="959960" cy="544778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23018802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Poder Constituinte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371600"/>
            <a:ext cx="7584282" cy="5393531"/>
          </a:xfrm>
        </p:spPr>
        <p:txBody>
          <a:bodyPr>
            <a:normAutofit/>
          </a:bodyPr>
          <a:lstStyle/>
          <a:p>
            <a:endParaRPr lang="pt-BR" sz="2600" dirty="0"/>
          </a:p>
          <a:p>
            <a:r>
              <a:rPr lang="pt-BR" dirty="0"/>
              <a:t>Poder Constituinte Difuso- é um poder de fato, exercido de forma indireta por representantes do povo reunidos em órgãos constituídos, como os Tribunais. Porém, não é um poder ilimitado, pois lhe é vedado ferir determinados direitos e princípios estruturantes</a:t>
            </a:r>
          </a:p>
          <a:p>
            <a:pPr>
              <a:buNone/>
            </a:pPr>
            <a:endParaRPr lang="pt-BR" sz="2600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sz="half" idx="2"/>
          </p:nvPr>
        </p:nvSpPr>
        <p:spPr>
          <a:xfrm>
            <a:off x="8422482" y="1400175"/>
            <a:ext cx="2895599" cy="5286375"/>
          </a:xfrm>
          <a:solidFill>
            <a:schemeClr val="accent1"/>
          </a:solidFill>
        </p:spPr>
        <p:txBody>
          <a:bodyPr>
            <a:normAutofit/>
          </a:bodyPr>
          <a:lstStyle/>
          <a:p>
            <a:r>
              <a:rPr lang="pt-BR" sz="2000" b="1" dirty="0"/>
              <a:t>Esquema Geral</a:t>
            </a:r>
          </a:p>
          <a:p>
            <a:r>
              <a:rPr lang="pt-BR" sz="2000" b="1" dirty="0"/>
              <a:t>Poder Constituinte Originário</a:t>
            </a:r>
          </a:p>
          <a:p>
            <a:r>
              <a:rPr lang="pt-BR" sz="2000" b="1" dirty="0"/>
              <a:t>Poder Constituinte Derivado</a:t>
            </a:r>
          </a:p>
          <a:p>
            <a:r>
              <a:rPr lang="pt-BR" sz="2000" b="1" dirty="0">
                <a:solidFill>
                  <a:schemeClr val="bg1"/>
                </a:solidFill>
              </a:rPr>
              <a:t>Poder Constituinte Difuso</a:t>
            </a:r>
          </a:p>
          <a:p>
            <a:r>
              <a:rPr lang="pt-BR" sz="2000" b="1" dirty="0"/>
              <a:t>Poder Constituinte Supranacional</a:t>
            </a:r>
          </a:p>
          <a:p>
            <a:endParaRPr lang="pt-BR" sz="2000" b="1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694504" y="57151"/>
            <a:ext cx="2497496" cy="857250"/>
          </a:xfrm>
          <a:prstGeom prst="rect">
            <a:avLst/>
          </a:prstGeom>
        </p:spPr>
      </p:pic>
      <p:pic>
        <p:nvPicPr>
          <p:cNvPr id="6" name="Imagem 5">
            <a:extLst>
              <a:ext uri="{FF2B5EF4-FFF2-40B4-BE49-F238E27FC236}">
                <a16:creationId xmlns:a16="http://schemas.microsoft.com/office/drawing/2014/main" id="{E61D1220-1A3A-4F26-8E34-0DAF3358FE9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442" y="93671"/>
            <a:ext cx="959960" cy="544778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15032418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Poder Constituinte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sz="half" idx="2"/>
          </p:nvPr>
        </p:nvSpPr>
        <p:spPr>
          <a:xfrm>
            <a:off x="8422482" y="1400175"/>
            <a:ext cx="2895599" cy="5286375"/>
          </a:xfrm>
          <a:solidFill>
            <a:schemeClr val="accent1"/>
          </a:solidFill>
        </p:spPr>
        <p:txBody>
          <a:bodyPr>
            <a:normAutofit/>
          </a:bodyPr>
          <a:lstStyle/>
          <a:p>
            <a:r>
              <a:rPr lang="pt-BR" sz="2000" b="1" dirty="0"/>
              <a:t>Esquema Geral</a:t>
            </a:r>
          </a:p>
          <a:p>
            <a:r>
              <a:rPr lang="pt-BR" sz="2000" b="1" dirty="0"/>
              <a:t>Poder Constituinte Originário</a:t>
            </a:r>
          </a:p>
          <a:p>
            <a:r>
              <a:rPr lang="pt-BR" sz="2000" b="1" dirty="0"/>
              <a:t>Poder Constituinte Derivado</a:t>
            </a:r>
          </a:p>
          <a:p>
            <a:r>
              <a:rPr lang="pt-BR" sz="2000" b="1" dirty="0"/>
              <a:t>Poder Constituinte Difuso</a:t>
            </a:r>
          </a:p>
          <a:p>
            <a:r>
              <a:rPr lang="pt-BR" sz="2000" b="1" dirty="0">
                <a:solidFill>
                  <a:schemeClr val="bg1"/>
                </a:solidFill>
              </a:rPr>
              <a:t>Poder Constituinte Supranacional</a:t>
            </a:r>
          </a:p>
          <a:p>
            <a:endParaRPr lang="pt-BR" sz="2000" b="1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694504" y="57151"/>
            <a:ext cx="2497496" cy="857250"/>
          </a:xfrm>
          <a:prstGeom prst="rect">
            <a:avLst/>
          </a:prstGeom>
        </p:spPr>
      </p:pic>
      <p:pic>
        <p:nvPicPr>
          <p:cNvPr id="6" name="Imagem 5">
            <a:extLst>
              <a:ext uri="{FF2B5EF4-FFF2-40B4-BE49-F238E27FC236}">
                <a16:creationId xmlns:a16="http://schemas.microsoft.com/office/drawing/2014/main" id="{20647437-82A5-47E9-BB06-8BDA671BF26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442" y="93671"/>
            <a:ext cx="959960" cy="544778"/>
          </a:xfrm>
          <a:prstGeom prst="rect">
            <a:avLst/>
          </a:prstGeom>
          <a:effectLst/>
        </p:spPr>
      </p:pic>
      <p:sp>
        <p:nvSpPr>
          <p:cNvPr id="7" name="Espaço Reservado para Conteúdo 6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6542314" cy="4351338"/>
          </a:xfrm>
        </p:spPr>
        <p:txBody>
          <a:bodyPr/>
          <a:lstStyle/>
          <a:p>
            <a:endParaRPr lang="pt-BR" dirty="0"/>
          </a:p>
          <a:p>
            <a:endParaRPr lang="pt-BR" dirty="0"/>
          </a:p>
          <a:p>
            <a:r>
              <a:rPr lang="pt-BR"/>
              <a:t>Poder Constituinte Supranacional- é </a:t>
            </a:r>
            <a:r>
              <a:rPr lang="pt-BR" dirty="0"/>
              <a:t>modalidade de poder constituinte definido pela doutrina mais recente e que ainda carece de estudos </a:t>
            </a:r>
            <a:r>
              <a:rPr lang="pt-BR"/>
              <a:t>mais aprofundados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85844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Freeform: Shape 10">
            <a:extLst>
              <a:ext uri="{FF2B5EF4-FFF2-40B4-BE49-F238E27FC236}">
                <a16:creationId xmlns:a16="http://schemas.microsoft.com/office/drawing/2014/main" id="{2C6A2225-94AF-4BC4-98F4-77746E7B10A9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25108" y="1"/>
            <a:ext cx="4666892" cy="3612937"/>
          </a:xfrm>
          <a:custGeom>
            <a:avLst/>
            <a:gdLst>
              <a:gd name="connsiteX0" fmla="*/ 192227 w 4666892"/>
              <a:gd name="connsiteY0" fmla="*/ 0 h 3612937"/>
              <a:gd name="connsiteX1" fmla="*/ 4666892 w 4666892"/>
              <a:gd name="connsiteY1" fmla="*/ 0 h 3612937"/>
              <a:gd name="connsiteX2" fmla="*/ 4666892 w 4666892"/>
              <a:gd name="connsiteY2" fmla="*/ 2643684 h 3612937"/>
              <a:gd name="connsiteX3" fmla="*/ 4657487 w 4666892"/>
              <a:gd name="connsiteY3" fmla="*/ 2656262 h 3612937"/>
              <a:gd name="connsiteX4" fmla="*/ 2628900 w 4666892"/>
              <a:gd name="connsiteY4" fmla="*/ 3612937 h 3612937"/>
              <a:gd name="connsiteX5" fmla="*/ 0 w 4666892"/>
              <a:gd name="connsiteY5" fmla="*/ 984037 h 3612937"/>
              <a:gd name="connsiteX6" fmla="*/ 118190 w 4666892"/>
              <a:gd name="connsiteY6" fmla="*/ 202283 h 36129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666892" h="3612937">
                <a:moveTo>
                  <a:pt x="192227" y="0"/>
                </a:moveTo>
                <a:lnTo>
                  <a:pt x="4666892" y="0"/>
                </a:lnTo>
                <a:lnTo>
                  <a:pt x="4666892" y="2643684"/>
                </a:lnTo>
                <a:lnTo>
                  <a:pt x="4657487" y="2656262"/>
                </a:lnTo>
                <a:cubicBezTo>
                  <a:pt x="4175308" y="3240527"/>
                  <a:pt x="3445594" y="3612937"/>
                  <a:pt x="2628900" y="3612937"/>
                </a:cubicBezTo>
                <a:cubicBezTo>
                  <a:pt x="1176999" y="3612937"/>
                  <a:pt x="0" y="2435938"/>
                  <a:pt x="0" y="984037"/>
                </a:cubicBezTo>
                <a:cubicBezTo>
                  <a:pt x="0" y="711806"/>
                  <a:pt x="41379" y="449239"/>
                  <a:pt x="118190" y="202283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6" name="Freeform: Shape 12">
            <a:extLst>
              <a:ext uri="{FF2B5EF4-FFF2-40B4-BE49-F238E27FC236}">
                <a16:creationId xmlns:a16="http://schemas.microsoft.com/office/drawing/2014/main" id="{648F5915-2CE1-4F74-88C5-D4366893D2DF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04737" y="3918051"/>
            <a:ext cx="3587263" cy="2939948"/>
          </a:xfrm>
          <a:custGeom>
            <a:avLst/>
            <a:gdLst>
              <a:gd name="connsiteX0" fmla="*/ 2070613 w 3587263"/>
              <a:gd name="connsiteY0" fmla="*/ 0 h 2939948"/>
              <a:gd name="connsiteX1" fmla="*/ 3534758 w 3587263"/>
              <a:gd name="connsiteY1" fmla="*/ 606469 h 2939948"/>
              <a:gd name="connsiteX2" fmla="*/ 3587263 w 3587263"/>
              <a:gd name="connsiteY2" fmla="*/ 664240 h 2939948"/>
              <a:gd name="connsiteX3" fmla="*/ 3587263 w 3587263"/>
              <a:gd name="connsiteY3" fmla="*/ 2939948 h 2939948"/>
              <a:gd name="connsiteX4" fmla="*/ 193241 w 3587263"/>
              <a:gd name="connsiteY4" fmla="*/ 2939948 h 2939948"/>
              <a:gd name="connsiteX5" fmla="*/ 162719 w 3587263"/>
              <a:gd name="connsiteY5" fmla="*/ 2876589 h 2939948"/>
              <a:gd name="connsiteX6" fmla="*/ 0 w 3587263"/>
              <a:gd name="connsiteY6" fmla="*/ 2070613 h 2939948"/>
              <a:gd name="connsiteX7" fmla="*/ 2070613 w 3587263"/>
              <a:gd name="connsiteY7" fmla="*/ 0 h 29399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587263" h="2939948">
                <a:moveTo>
                  <a:pt x="2070613" y="0"/>
                </a:moveTo>
                <a:cubicBezTo>
                  <a:pt x="2642397" y="0"/>
                  <a:pt x="3160050" y="231761"/>
                  <a:pt x="3534758" y="606469"/>
                </a:cubicBezTo>
                <a:lnTo>
                  <a:pt x="3587263" y="664240"/>
                </a:lnTo>
                <a:lnTo>
                  <a:pt x="3587263" y="2939948"/>
                </a:lnTo>
                <a:lnTo>
                  <a:pt x="193241" y="2939948"/>
                </a:lnTo>
                <a:lnTo>
                  <a:pt x="162719" y="2876589"/>
                </a:lnTo>
                <a:cubicBezTo>
                  <a:pt x="57940" y="2628865"/>
                  <a:pt x="0" y="2356505"/>
                  <a:pt x="0" y="2070613"/>
                </a:cubicBezTo>
                <a:cubicBezTo>
                  <a:pt x="0" y="927045"/>
                  <a:pt x="927045" y="0"/>
                  <a:pt x="2070613" y="0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46EA0402-5843-4D53-BF9C-BE7205812062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689830" y="1"/>
            <a:ext cx="4502173" cy="3448219"/>
          </a:xfrm>
          <a:custGeom>
            <a:avLst/>
            <a:gdLst>
              <a:gd name="connsiteX0" fmla="*/ 205627 w 4502173"/>
              <a:gd name="connsiteY0" fmla="*/ 0 h 3448219"/>
              <a:gd name="connsiteX1" fmla="*/ 4502173 w 4502173"/>
              <a:gd name="connsiteY1" fmla="*/ 0 h 3448219"/>
              <a:gd name="connsiteX2" fmla="*/ 4502173 w 4502173"/>
              <a:gd name="connsiteY2" fmla="*/ 2368934 h 3448219"/>
              <a:gd name="connsiteX3" fmla="*/ 4365663 w 4502173"/>
              <a:gd name="connsiteY3" fmla="*/ 2551486 h 3448219"/>
              <a:gd name="connsiteX4" fmla="*/ 2464181 w 4502173"/>
              <a:gd name="connsiteY4" fmla="*/ 3448219 h 3448219"/>
              <a:gd name="connsiteX5" fmla="*/ 0 w 4502173"/>
              <a:gd name="connsiteY5" fmla="*/ 984038 h 3448219"/>
              <a:gd name="connsiteX6" fmla="*/ 193648 w 4502173"/>
              <a:gd name="connsiteY6" fmla="*/ 24867 h 34482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502173" h="3448219">
                <a:moveTo>
                  <a:pt x="205627" y="0"/>
                </a:moveTo>
                <a:lnTo>
                  <a:pt x="4502173" y="0"/>
                </a:lnTo>
                <a:lnTo>
                  <a:pt x="4502173" y="2368934"/>
                </a:lnTo>
                <a:lnTo>
                  <a:pt x="4365663" y="2551486"/>
                </a:lnTo>
                <a:cubicBezTo>
                  <a:pt x="3913696" y="3099144"/>
                  <a:pt x="3229704" y="3448219"/>
                  <a:pt x="2464181" y="3448219"/>
                </a:cubicBezTo>
                <a:cubicBezTo>
                  <a:pt x="1103251" y="3448219"/>
                  <a:pt x="0" y="2344968"/>
                  <a:pt x="0" y="984038"/>
                </a:cubicBezTo>
                <a:cubicBezTo>
                  <a:pt x="0" y="643806"/>
                  <a:pt x="68954" y="319678"/>
                  <a:pt x="193648" y="24867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91B43EC4-7D6F-44CA-82DD-103883D2366B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68827" y="4082142"/>
            <a:ext cx="3423175" cy="2775859"/>
          </a:xfrm>
          <a:custGeom>
            <a:avLst/>
            <a:gdLst>
              <a:gd name="connsiteX0" fmla="*/ 1906524 w 3423175"/>
              <a:gd name="connsiteY0" fmla="*/ 0 h 2775859"/>
              <a:gd name="connsiteX1" fmla="*/ 3377691 w 3423175"/>
              <a:gd name="connsiteY1" fmla="*/ 693798 h 2775859"/>
              <a:gd name="connsiteX2" fmla="*/ 3423175 w 3423175"/>
              <a:gd name="connsiteY2" fmla="*/ 754624 h 2775859"/>
              <a:gd name="connsiteX3" fmla="*/ 3423175 w 3423175"/>
              <a:gd name="connsiteY3" fmla="*/ 2775859 h 2775859"/>
              <a:gd name="connsiteX4" fmla="*/ 211114 w 3423175"/>
              <a:gd name="connsiteY4" fmla="*/ 2775859 h 2775859"/>
              <a:gd name="connsiteX5" fmla="*/ 149824 w 3423175"/>
              <a:gd name="connsiteY5" fmla="*/ 2648629 h 2775859"/>
              <a:gd name="connsiteX6" fmla="*/ 0 w 3423175"/>
              <a:gd name="connsiteY6" fmla="*/ 1906524 h 2775859"/>
              <a:gd name="connsiteX7" fmla="*/ 1906524 w 3423175"/>
              <a:gd name="connsiteY7" fmla="*/ 0 h 27758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23175" h="2775859">
                <a:moveTo>
                  <a:pt x="1906524" y="0"/>
                </a:moveTo>
                <a:cubicBezTo>
                  <a:pt x="2498805" y="0"/>
                  <a:pt x="3028006" y="270078"/>
                  <a:pt x="3377691" y="693798"/>
                </a:cubicBezTo>
                <a:lnTo>
                  <a:pt x="3423175" y="754624"/>
                </a:lnTo>
                <a:lnTo>
                  <a:pt x="3423175" y="2775859"/>
                </a:lnTo>
                <a:lnTo>
                  <a:pt x="211114" y="2775859"/>
                </a:lnTo>
                <a:lnTo>
                  <a:pt x="149824" y="2648629"/>
                </a:lnTo>
                <a:cubicBezTo>
                  <a:pt x="53349" y="2420536"/>
                  <a:pt x="0" y="2169760"/>
                  <a:pt x="0" y="1906524"/>
                </a:cubicBezTo>
                <a:cubicBezTo>
                  <a:pt x="0" y="853580"/>
                  <a:pt x="853580" y="0"/>
                  <a:pt x="1906524" y="0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Picture 2" descr="Resultado de imagem para direito constitucional esquematizado imagem">
            <a:extLst>
              <a:ext uri="{FF2B5EF4-FFF2-40B4-BE49-F238E27FC236}">
                <a16:creationId xmlns:a16="http://schemas.microsoft.com/office/drawing/2014/main" id="{4405EE32-2985-42AF-96D7-32BD19129C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13205" y="197802"/>
            <a:ext cx="1891982" cy="26741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436232" y="5321389"/>
            <a:ext cx="2394408" cy="820084"/>
          </a:xfrm>
          <a:prstGeom prst="rect">
            <a:avLst/>
          </a:prstGeom>
        </p:spPr>
      </p:pic>
      <p:pic>
        <p:nvPicPr>
          <p:cNvPr id="6" name="Imagem 5">
            <a:extLst>
              <a:ext uri="{FF2B5EF4-FFF2-40B4-BE49-F238E27FC236}">
                <a16:creationId xmlns:a16="http://schemas.microsoft.com/office/drawing/2014/main" id="{5A438DD5-257A-4A2C-9267-8DF280F6264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442" y="93671"/>
            <a:ext cx="959960" cy="544778"/>
          </a:xfrm>
          <a:prstGeom prst="rect">
            <a:avLst/>
          </a:prstGeom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1098" y="1396289"/>
            <a:ext cx="6387102" cy="1325563"/>
          </a:xfrm>
        </p:spPr>
        <p:txBody>
          <a:bodyPr>
            <a:normAutofit/>
          </a:bodyPr>
          <a:lstStyle/>
          <a:p>
            <a:r>
              <a:rPr lang="pt-BR" b="1"/>
              <a:t>Referência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5542" y="2871982"/>
            <a:ext cx="6382657" cy="3181684"/>
          </a:xfrm>
        </p:spPr>
        <p:txBody>
          <a:bodyPr anchor="t">
            <a:normAutofit/>
          </a:bodyPr>
          <a:lstStyle/>
          <a:p>
            <a:pPr marL="457200" lvl="1" indent="0">
              <a:buNone/>
            </a:pPr>
            <a:endParaRPr lang="pt-BR" sz="1800"/>
          </a:p>
          <a:p>
            <a:pPr marL="457200" lvl="1" indent="0">
              <a:buNone/>
            </a:pPr>
            <a:endParaRPr lang="pt-BR" sz="1800"/>
          </a:p>
          <a:p>
            <a:pPr marL="457200" lvl="1" indent="0">
              <a:buNone/>
            </a:pPr>
            <a:endParaRPr lang="pt-BR" sz="1800"/>
          </a:p>
          <a:p>
            <a:pPr marL="457200" lvl="1" indent="0">
              <a:buNone/>
            </a:pPr>
            <a:r>
              <a:rPr lang="pt-BR" sz="1800"/>
              <a:t>LENZA, Pedro. Direito Constitucional Esquematizado. São Paulo: Saraiva Jur, 2017.</a:t>
            </a:r>
          </a:p>
        </p:txBody>
      </p:sp>
    </p:spTree>
    <p:extLst>
      <p:ext uri="{BB962C8B-B14F-4D97-AF65-F5344CB8AC3E}">
        <p14:creationId xmlns:p14="http://schemas.microsoft.com/office/powerpoint/2010/main" val="33967271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3041</TotalTime>
  <Words>427</Words>
  <Application>Microsoft Office PowerPoint</Application>
  <PresentationFormat>Widescreen</PresentationFormat>
  <Paragraphs>80</Paragraphs>
  <Slides>10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Office Theme</vt:lpstr>
      <vt:lpstr>Apresentação do PowerPoint</vt:lpstr>
      <vt:lpstr>Poder Constituinte</vt:lpstr>
      <vt:lpstr>Poder Constituinte</vt:lpstr>
      <vt:lpstr>Poder Constituinte</vt:lpstr>
      <vt:lpstr>Poder Constituinte</vt:lpstr>
      <vt:lpstr>Poder Constituinte</vt:lpstr>
      <vt:lpstr>Poder Constituinte</vt:lpstr>
      <vt:lpstr>Poder Constituinte</vt:lpstr>
      <vt:lpstr>Referência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da Disciplina</dc:title>
  <dc:creator>acb acb</dc:creator>
  <cp:lastModifiedBy>Profa. Ana Carla Bliacheriene</cp:lastModifiedBy>
  <cp:revision>146</cp:revision>
  <dcterms:created xsi:type="dcterms:W3CDTF">2015-07-26T14:49:36Z</dcterms:created>
  <dcterms:modified xsi:type="dcterms:W3CDTF">2018-03-19T19:06:12Z</dcterms:modified>
</cp:coreProperties>
</file>