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5" r:id="rId3"/>
    <p:sldId id="296" r:id="rId4"/>
    <p:sldId id="297" r:id="rId5"/>
    <p:sldId id="283" r:id="rId6"/>
    <p:sldId id="288" r:id="rId7"/>
    <p:sldId id="261" r:id="rId8"/>
    <p:sldId id="262" r:id="rId9"/>
    <p:sldId id="271" r:id="rId10"/>
    <p:sldId id="272" r:id="rId11"/>
    <p:sldId id="300" r:id="rId12"/>
    <p:sldId id="285" r:id="rId13"/>
    <p:sldId id="298" r:id="rId14"/>
    <p:sldId id="274" r:id="rId15"/>
    <p:sldId id="309" r:id="rId16"/>
    <p:sldId id="275" r:id="rId17"/>
    <p:sldId id="302" r:id="rId18"/>
    <p:sldId id="276" r:id="rId19"/>
    <p:sldId id="286" r:id="rId20"/>
    <p:sldId id="289" r:id="rId21"/>
    <p:sldId id="306" r:id="rId22"/>
    <p:sldId id="293" r:id="rId23"/>
    <p:sldId id="307" r:id="rId24"/>
    <p:sldId id="279" r:id="rId25"/>
    <p:sldId id="284" r:id="rId26"/>
    <p:sldId id="310" r:id="rId27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4" autoAdjust="0"/>
    <p:restoredTop sz="66605" autoAdjust="0"/>
  </p:normalViewPr>
  <p:slideViewPr>
    <p:cSldViewPr snapToGrid="0">
      <p:cViewPr varScale="1">
        <p:scale>
          <a:sx n="48" d="100"/>
          <a:sy n="48" d="100"/>
        </p:scale>
        <p:origin x="136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4B36A-764F-4887-BCE0-458CC236866F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3DC909B6-4DE5-4070-9941-C82479C62295}">
      <dgm:prSet phldrT="[Texto]"/>
      <dgm:spPr/>
      <dgm:t>
        <a:bodyPr/>
        <a:lstStyle/>
        <a:p>
          <a:r>
            <a:rPr lang="es-BO" b="1" dirty="0" err="1"/>
            <a:t>Pleitropismo</a:t>
          </a:r>
          <a:r>
            <a:rPr lang="es-BO" dirty="0"/>
            <a:t> </a:t>
          </a:r>
          <a:endParaRPr lang="es-ES" dirty="0"/>
        </a:p>
      </dgm:t>
    </dgm:pt>
    <dgm:pt modelId="{0CC305C9-1762-4B55-ACF9-B10DBEBF1B2E}" type="parTrans" cxnId="{220C3A15-A298-4D56-8DFF-56A84EA17B9E}">
      <dgm:prSet/>
      <dgm:spPr/>
      <dgm:t>
        <a:bodyPr/>
        <a:lstStyle/>
        <a:p>
          <a:endParaRPr lang="es-ES"/>
        </a:p>
      </dgm:t>
    </dgm:pt>
    <dgm:pt modelId="{768809D6-7D23-41A8-BCB9-6F932F031A02}" type="sibTrans" cxnId="{220C3A15-A298-4D56-8DFF-56A84EA17B9E}">
      <dgm:prSet/>
      <dgm:spPr/>
      <dgm:t>
        <a:bodyPr/>
        <a:lstStyle/>
        <a:p>
          <a:endParaRPr lang="es-ES"/>
        </a:p>
      </dgm:t>
    </dgm:pt>
    <dgm:pt modelId="{D66D80DA-5F39-4A47-8C0F-30A716A83A5E}">
      <dgm:prSet phldrT="[Texto]"/>
      <dgm:spPr/>
      <dgm:t>
        <a:bodyPr/>
        <a:lstStyle/>
        <a:p>
          <a:r>
            <a:rPr lang="es-BO" dirty="0" err="1"/>
            <a:t>um</a:t>
          </a:r>
          <a:r>
            <a:rPr lang="es-BO" dirty="0"/>
            <a:t> </a:t>
          </a:r>
          <a:r>
            <a:rPr lang="es-BO" dirty="0" err="1"/>
            <a:t>ligante</a:t>
          </a:r>
          <a:r>
            <a:rPr lang="es-BO" dirty="0"/>
            <a:t> </a:t>
          </a:r>
          <a:r>
            <a:rPr lang="es-BO" dirty="0" err="1"/>
            <a:t>ativa</a:t>
          </a:r>
          <a:r>
            <a:rPr lang="es-BO" dirty="0"/>
            <a:t> </a:t>
          </a:r>
          <a:r>
            <a:rPr lang="es-BO" dirty="0" err="1"/>
            <a:t>vários</a:t>
          </a:r>
          <a:r>
            <a:rPr lang="es-BO" dirty="0"/>
            <a:t> tipos de </a:t>
          </a:r>
          <a:r>
            <a:rPr lang="es-BO" dirty="0" err="1"/>
            <a:t>respostas</a:t>
          </a:r>
          <a:endParaRPr lang="es-ES" dirty="0"/>
        </a:p>
      </dgm:t>
    </dgm:pt>
    <dgm:pt modelId="{687A875C-DE41-4F7B-B088-23F316D2123E}" type="parTrans" cxnId="{D6FE1CB8-9B53-481D-BD4D-A407BED1A968}">
      <dgm:prSet/>
      <dgm:spPr/>
      <dgm:t>
        <a:bodyPr/>
        <a:lstStyle/>
        <a:p>
          <a:endParaRPr lang="es-ES"/>
        </a:p>
      </dgm:t>
    </dgm:pt>
    <dgm:pt modelId="{C14EAE15-3730-40E8-852C-2E485AC5751A}" type="sibTrans" cxnId="{D6FE1CB8-9B53-481D-BD4D-A407BED1A968}">
      <dgm:prSet/>
      <dgm:spPr/>
      <dgm:t>
        <a:bodyPr/>
        <a:lstStyle/>
        <a:p>
          <a:endParaRPr lang="es-ES"/>
        </a:p>
      </dgm:t>
    </dgm:pt>
    <dgm:pt modelId="{1C3AD46B-8699-44A4-8A68-FB53F393D49A}">
      <dgm:prSet/>
      <dgm:spPr/>
      <dgm:t>
        <a:bodyPr/>
        <a:lstStyle/>
        <a:p>
          <a:r>
            <a:rPr lang="es-BO" b="1" dirty="0" err="1"/>
            <a:t>Redundância</a:t>
          </a:r>
          <a:endParaRPr lang="es-ES" dirty="0"/>
        </a:p>
      </dgm:t>
    </dgm:pt>
    <dgm:pt modelId="{69274C20-ECEF-4E97-BBA6-D1B9FE2B3151}" type="parTrans" cxnId="{E8561E8C-531D-4446-8431-BCF437A0207D}">
      <dgm:prSet/>
      <dgm:spPr/>
      <dgm:t>
        <a:bodyPr/>
        <a:lstStyle/>
        <a:p>
          <a:endParaRPr lang="es-ES"/>
        </a:p>
      </dgm:t>
    </dgm:pt>
    <dgm:pt modelId="{45EC7C38-850F-4E98-A665-148F6097DEA5}" type="sibTrans" cxnId="{E8561E8C-531D-4446-8431-BCF437A0207D}">
      <dgm:prSet/>
      <dgm:spPr/>
      <dgm:t>
        <a:bodyPr/>
        <a:lstStyle/>
        <a:p>
          <a:endParaRPr lang="es-ES"/>
        </a:p>
      </dgm:t>
    </dgm:pt>
    <dgm:pt modelId="{F1D35420-8897-4431-BCC9-7F2F6E6153C9}">
      <dgm:prSet/>
      <dgm:spPr/>
      <dgm:t>
        <a:bodyPr/>
        <a:lstStyle/>
        <a:p>
          <a:r>
            <a:rPr lang="es-BO" dirty="0" err="1"/>
            <a:t>dois</a:t>
          </a:r>
          <a:r>
            <a:rPr lang="es-BO" dirty="0"/>
            <a:t> </a:t>
          </a:r>
          <a:r>
            <a:rPr lang="es-BO" dirty="0" err="1"/>
            <a:t>ou</a:t>
          </a:r>
          <a:r>
            <a:rPr lang="es-BO" dirty="0"/>
            <a:t> </a:t>
          </a:r>
          <a:r>
            <a:rPr lang="es-BO" dirty="0" err="1"/>
            <a:t>mais</a:t>
          </a:r>
          <a:r>
            <a:rPr lang="es-BO" dirty="0"/>
            <a:t> </a:t>
          </a:r>
          <a:r>
            <a:rPr lang="es-BO" dirty="0" err="1"/>
            <a:t>ligantes</a:t>
          </a:r>
          <a:r>
            <a:rPr lang="es-BO" dirty="0"/>
            <a:t> </a:t>
          </a:r>
          <a:r>
            <a:rPr lang="es-BO" dirty="0" err="1"/>
            <a:t>exibem</a:t>
          </a:r>
          <a:r>
            <a:rPr lang="es-BO" dirty="0"/>
            <a:t> </a:t>
          </a:r>
          <a:r>
            <a:rPr lang="es-BO" dirty="0" err="1"/>
            <a:t>sobreposição</a:t>
          </a:r>
          <a:r>
            <a:rPr lang="es-BO" dirty="0"/>
            <a:t> funcional.</a:t>
          </a:r>
        </a:p>
      </dgm:t>
    </dgm:pt>
    <dgm:pt modelId="{870ADB4B-03C8-47F4-A2BD-52C60CCF2486}" type="parTrans" cxnId="{8F6EA398-9450-427C-A164-8A9AEC85D59B}">
      <dgm:prSet/>
      <dgm:spPr/>
      <dgm:t>
        <a:bodyPr/>
        <a:lstStyle/>
        <a:p>
          <a:endParaRPr lang="es-ES"/>
        </a:p>
      </dgm:t>
    </dgm:pt>
    <dgm:pt modelId="{506BDA72-FD5F-4C63-B2F7-6FC17C2FC97E}" type="sibTrans" cxnId="{8F6EA398-9450-427C-A164-8A9AEC85D59B}">
      <dgm:prSet/>
      <dgm:spPr/>
      <dgm:t>
        <a:bodyPr/>
        <a:lstStyle/>
        <a:p>
          <a:endParaRPr lang="es-ES"/>
        </a:p>
      </dgm:t>
    </dgm:pt>
    <dgm:pt modelId="{A4A9B3D3-3013-403A-AC4E-D0B666E017D1}">
      <dgm:prSet/>
      <dgm:spPr/>
      <dgm:t>
        <a:bodyPr/>
        <a:lstStyle/>
        <a:p>
          <a:r>
            <a:rPr lang="es-BO" b="1" dirty="0"/>
            <a:t> Sinergia</a:t>
          </a:r>
          <a:r>
            <a:rPr lang="es-BO" dirty="0"/>
            <a:t> </a:t>
          </a:r>
        </a:p>
      </dgm:t>
    </dgm:pt>
    <dgm:pt modelId="{CFB40886-D8C6-4385-814B-5689BF68B736}" type="parTrans" cxnId="{91C5CF8E-1809-440E-B76C-42EB245515DC}">
      <dgm:prSet/>
      <dgm:spPr/>
      <dgm:t>
        <a:bodyPr/>
        <a:lstStyle/>
        <a:p>
          <a:endParaRPr lang="es-ES"/>
        </a:p>
      </dgm:t>
    </dgm:pt>
    <dgm:pt modelId="{3BFCD6F6-D193-4AB6-BD69-D6E538082AF5}" type="sibTrans" cxnId="{91C5CF8E-1809-440E-B76C-42EB245515DC}">
      <dgm:prSet/>
      <dgm:spPr/>
      <dgm:t>
        <a:bodyPr/>
        <a:lstStyle/>
        <a:p>
          <a:endParaRPr lang="es-ES"/>
        </a:p>
      </dgm:t>
    </dgm:pt>
    <dgm:pt modelId="{DBB9FFDD-76DB-4BA4-AB80-853717DE2572}">
      <dgm:prSet/>
      <dgm:spPr/>
      <dgm:t>
        <a:bodyPr/>
        <a:lstStyle/>
        <a:p>
          <a:r>
            <a:rPr lang="pt-BR" noProof="0" dirty="0"/>
            <a:t>duas ou mais citocinas mediam respostas opostas para limitar uma resposta ou alcançar o equilíbrio (por exemplo, ciclos de realimentação).</a:t>
          </a:r>
        </a:p>
      </dgm:t>
    </dgm:pt>
    <dgm:pt modelId="{471D16B3-D7A1-4527-B4CB-DC106331280C}" type="parTrans" cxnId="{A761D688-1AF8-47BC-A55E-2B4B636179F5}">
      <dgm:prSet/>
      <dgm:spPr/>
      <dgm:t>
        <a:bodyPr/>
        <a:lstStyle/>
        <a:p>
          <a:endParaRPr lang="es-ES"/>
        </a:p>
      </dgm:t>
    </dgm:pt>
    <dgm:pt modelId="{A326F0E5-C72E-438C-8D05-E9E03A58DA4E}" type="sibTrans" cxnId="{A761D688-1AF8-47BC-A55E-2B4B636179F5}">
      <dgm:prSet/>
      <dgm:spPr/>
      <dgm:t>
        <a:bodyPr/>
        <a:lstStyle/>
        <a:p>
          <a:endParaRPr lang="es-ES"/>
        </a:p>
      </dgm:t>
    </dgm:pt>
    <dgm:pt modelId="{D1B9DD9C-00AC-4C54-A0CD-37E4968D9D15}">
      <dgm:prSet/>
      <dgm:spPr/>
      <dgm:t>
        <a:bodyPr/>
        <a:lstStyle/>
        <a:p>
          <a:r>
            <a:rPr lang="pt-BR" noProof="0" dirty="0"/>
            <a:t>dois ou mais </a:t>
          </a:r>
          <a:r>
            <a:rPr lang="pt-BR" noProof="0" dirty="0" err="1"/>
            <a:t>ligandos</a:t>
          </a:r>
          <a:r>
            <a:rPr lang="pt-BR" noProof="0" dirty="0"/>
            <a:t> </a:t>
          </a:r>
          <a:r>
            <a:rPr lang="pt-BR" noProof="0" dirty="0" err="1"/>
            <a:t>sinergizam</a:t>
          </a:r>
          <a:r>
            <a:rPr lang="pt-BR" noProof="0" dirty="0"/>
            <a:t> para montar uma única resposta.</a:t>
          </a:r>
        </a:p>
      </dgm:t>
    </dgm:pt>
    <dgm:pt modelId="{22964278-4F3F-4869-8192-AA58275D4CEE}" type="parTrans" cxnId="{F6115071-7E59-4899-90BE-0F421892850E}">
      <dgm:prSet/>
      <dgm:spPr/>
      <dgm:t>
        <a:bodyPr/>
        <a:lstStyle/>
        <a:p>
          <a:endParaRPr lang="es-ES"/>
        </a:p>
      </dgm:t>
    </dgm:pt>
    <dgm:pt modelId="{97CA4A1C-F36A-41D4-86AE-598F6892BAA1}" type="sibTrans" cxnId="{F6115071-7E59-4899-90BE-0F421892850E}">
      <dgm:prSet/>
      <dgm:spPr/>
      <dgm:t>
        <a:bodyPr/>
        <a:lstStyle/>
        <a:p>
          <a:endParaRPr lang="es-ES"/>
        </a:p>
      </dgm:t>
    </dgm:pt>
    <dgm:pt modelId="{AD276F08-CC4B-4273-9241-12E271B2F85E}">
      <dgm:prSet/>
      <dgm:spPr/>
      <dgm:t>
        <a:bodyPr/>
        <a:lstStyle/>
        <a:p>
          <a:r>
            <a:rPr lang="es-BO" b="1" dirty="0"/>
            <a:t>Antagonismo</a:t>
          </a:r>
          <a:endParaRPr lang="es-BO" dirty="0"/>
        </a:p>
      </dgm:t>
    </dgm:pt>
    <dgm:pt modelId="{EABCCBEE-E0DF-461F-B01D-BCDB81C9DDDF}" type="parTrans" cxnId="{C681A92B-165D-482A-9CC1-75F9D605080C}">
      <dgm:prSet/>
      <dgm:spPr/>
      <dgm:t>
        <a:bodyPr/>
        <a:lstStyle/>
        <a:p>
          <a:endParaRPr lang="es-ES"/>
        </a:p>
      </dgm:t>
    </dgm:pt>
    <dgm:pt modelId="{78C69A46-3094-4526-897F-9196AF26F09A}" type="sibTrans" cxnId="{C681A92B-165D-482A-9CC1-75F9D605080C}">
      <dgm:prSet/>
      <dgm:spPr/>
      <dgm:t>
        <a:bodyPr/>
        <a:lstStyle/>
        <a:p>
          <a:endParaRPr lang="es-ES"/>
        </a:p>
      </dgm:t>
    </dgm:pt>
    <dgm:pt modelId="{9379F9B2-1E56-4469-8354-51B591ACE2E5}" type="pres">
      <dgm:prSet presAssocID="{97A4B36A-764F-4887-BCE0-458CC236866F}" presName="linear" presStyleCnt="0">
        <dgm:presLayoutVars>
          <dgm:animLvl val="lvl"/>
          <dgm:resizeHandles val="exact"/>
        </dgm:presLayoutVars>
      </dgm:prSet>
      <dgm:spPr/>
    </dgm:pt>
    <dgm:pt modelId="{85DC9716-FEE0-4E81-8BB9-6F2E8A773D2E}" type="pres">
      <dgm:prSet presAssocID="{3DC909B6-4DE5-4070-9941-C82479C6229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593E29-6774-4FFF-8C92-2DDA33A1AEED}" type="pres">
      <dgm:prSet presAssocID="{3DC909B6-4DE5-4070-9941-C82479C62295}" presName="childText" presStyleLbl="revTx" presStyleIdx="0" presStyleCnt="4">
        <dgm:presLayoutVars>
          <dgm:bulletEnabled val="1"/>
        </dgm:presLayoutVars>
      </dgm:prSet>
      <dgm:spPr/>
    </dgm:pt>
    <dgm:pt modelId="{80958835-6A9C-43CD-BD73-99432B7DE6B1}" type="pres">
      <dgm:prSet presAssocID="{1C3AD46B-8699-44A4-8A68-FB53F393D49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6A2AA2-F767-4E85-BA61-4C6DAE19FF6C}" type="pres">
      <dgm:prSet presAssocID="{1C3AD46B-8699-44A4-8A68-FB53F393D49A}" presName="childText" presStyleLbl="revTx" presStyleIdx="1" presStyleCnt="4">
        <dgm:presLayoutVars>
          <dgm:bulletEnabled val="1"/>
        </dgm:presLayoutVars>
      </dgm:prSet>
      <dgm:spPr/>
    </dgm:pt>
    <dgm:pt modelId="{C1CCCDEE-9AFB-4EBE-82D5-824677FA0889}" type="pres">
      <dgm:prSet presAssocID="{A4A9B3D3-3013-403A-AC4E-D0B666E017D1}" presName="parentText" presStyleLbl="node1" presStyleIdx="2" presStyleCnt="4" custLinFactNeighborX="403" custLinFactNeighborY="-3173">
        <dgm:presLayoutVars>
          <dgm:chMax val="0"/>
          <dgm:bulletEnabled val="1"/>
        </dgm:presLayoutVars>
      </dgm:prSet>
      <dgm:spPr/>
    </dgm:pt>
    <dgm:pt modelId="{C15A57DD-8F5D-4A6D-B371-41C1D8B3C1AB}" type="pres">
      <dgm:prSet presAssocID="{A4A9B3D3-3013-403A-AC4E-D0B666E017D1}" presName="childText" presStyleLbl="revTx" presStyleIdx="2" presStyleCnt="4">
        <dgm:presLayoutVars>
          <dgm:bulletEnabled val="1"/>
        </dgm:presLayoutVars>
      </dgm:prSet>
      <dgm:spPr/>
    </dgm:pt>
    <dgm:pt modelId="{E5A3D811-BFC9-4DD4-8948-45B0BB72E277}" type="pres">
      <dgm:prSet presAssocID="{AD276F08-CC4B-4273-9241-12E271B2F85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896C2FA-795B-4DC7-890F-53E37DD5ED60}" type="pres">
      <dgm:prSet presAssocID="{AD276F08-CC4B-4273-9241-12E271B2F85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EF3DE14-D4E8-492E-BB23-217ED637F5CE}" type="presOf" srcId="{AD276F08-CC4B-4273-9241-12E271B2F85E}" destId="{E5A3D811-BFC9-4DD4-8948-45B0BB72E277}" srcOrd="0" destOrd="0" presId="urn:microsoft.com/office/officeart/2005/8/layout/vList2"/>
    <dgm:cxn modelId="{7C33E914-B6B9-4F81-ACBF-E81351E9DB48}" type="presOf" srcId="{1C3AD46B-8699-44A4-8A68-FB53F393D49A}" destId="{80958835-6A9C-43CD-BD73-99432B7DE6B1}" srcOrd="0" destOrd="0" presId="urn:microsoft.com/office/officeart/2005/8/layout/vList2"/>
    <dgm:cxn modelId="{220C3A15-A298-4D56-8DFF-56A84EA17B9E}" srcId="{97A4B36A-764F-4887-BCE0-458CC236866F}" destId="{3DC909B6-4DE5-4070-9941-C82479C62295}" srcOrd="0" destOrd="0" parTransId="{0CC305C9-1762-4B55-ACF9-B10DBEBF1B2E}" sibTransId="{768809D6-7D23-41A8-BCB9-6F932F031A02}"/>
    <dgm:cxn modelId="{C681A92B-165D-482A-9CC1-75F9D605080C}" srcId="{97A4B36A-764F-4887-BCE0-458CC236866F}" destId="{AD276F08-CC4B-4273-9241-12E271B2F85E}" srcOrd="3" destOrd="0" parTransId="{EABCCBEE-E0DF-461F-B01D-BCDB81C9DDDF}" sibTransId="{78C69A46-3094-4526-897F-9196AF26F09A}"/>
    <dgm:cxn modelId="{F6115071-7E59-4899-90BE-0F421892850E}" srcId="{A4A9B3D3-3013-403A-AC4E-D0B666E017D1}" destId="{D1B9DD9C-00AC-4C54-A0CD-37E4968D9D15}" srcOrd="0" destOrd="0" parTransId="{22964278-4F3F-4869-8192-AA58275D4CEE}" sibTransId="{97CA4A1C-F36A-41D4-86AE-598F6892BAA1}"/>
    <dgm:cxn modelId="{DEDBAF83-D33D-4A71-9A88-5ECBAC9DADA3}" type="presOf" srcId="{A4A9B3D3-3013-403A-AC4E-D0B666E017D1}" destId="{C1CCCDEE-9AFB-4EBE-82D5-824677FA0889}" srcOrd="0" destOrd="0" presId="urn:microsoft.com/office/officeart/2005/8/layout/vList2"/>
    <dgm:cxn modelId="{A761D688-1AF8-47BC-A55E-2B4B636179F5}" srcId="{AD276F08-CC4B-4273-9241-12E271B2F85E}" destId="{DBB9FFDD-76DB-4BA4-AB80-853717DE2572}" srcOrd="0" destOrd="0" parTransId="{471D16B3-D7A1-4527-B4CB-DC106331280C}" sibTransId="{A326F0E5-C72E-438C-8D05-E9E03A58DA4E}"/>
    <dgm:cxn modelId="{E8561E8C-531D-4446-8431-BCF437A0207D}" srcId="{97A4B36A-764F-4887-BCE0-458CC236866F}" destId="{1C3AD46B-8699-44A4-8A68-FB53F393D49A}" srcOrd="1" destOrd="0" parTransId="{69274C20-ECEF-4E97-BBA6-D1B9FE2B3151}" sibTransId="{45EC7C38-850F-4E98-A665-148F6097DEA5}"/>
    <dgm:cxn modelId="{F3F5B58E-E2FD-4578-AF07-E5D033540C11}" type="presOf" srcId="{D66D80DA-5F39-4A47-8C0F-30A716A83A5E}" destId="{99593E29-6774-4FFF-8C92-2DDA33A1AEED}" srcOrd="0" destOrd="0" presId="urn:microsoft.com/office/officeart/2005/8/layout/vList2"/>
    <dgm:cxn modelId="{91C5CF8E-1809-440E-B76C-42EB245515DC}" srcId="{97A4B36A-764F-4887-BCE0-458CC236866F}" destId="{A4A9B3D3-3013-403A-AC4E-D0B666E017D1}" srcOrd="2" destOrd="0" parTransId="{CFB40886-D8C6-4385-814B-5689BF68B736}" sibTransId="{3BFCD6F6-D193-4AB6-BD69-D6E538082AF5}"/>
    <dgm:cxn modelId="{17D07794-F6E9-487F-8BE5-CC2D58575FED}" type="presOf" srcId="{DBB9FFDD-76DB-4BA4-AB80-853717DE2572}" destId="{1896C2FA-795B-4DC7-890F-53E37DD5ED60}" srcOrd="0" destOrd="0" presId="urn:microsoft.com/office/officeart/2005/8/layout/vList2"/>
    <dgm:cxn modelId="{8F6EA398-9450-427C-A164-8A9AEC85D59B}" srcId="{1C3AD46B-8699-44A4-8A68-FB53F393D49A}" destId="{F1D35420-8897-4431-BCC9-7F2F6E6153C9}" srcOrd="0" destOrd="0" parTransId="{870ADB4B-03C8-47F4-A2BD-52C60CCF2486}" sibTransId="{506BDA72-FD5F-4C63-B2F7-6FC17C2FC97E}"/>
    <dgm:cxn modelId="{D6FE1CB8-9B53-481D-BD4D-A407BED1A968}" srcId="{3DC909B6-4DE5-4070-9941-C82479C62295}" destId="{D66D80DA-5F39-4A47-8C0F-30A716A83A5E}" srcOrd="0" destOrd="0" parTransId="{687A875C-DE41-4F7B-B088-23F316D2123E}" sibTransId="{C14EAE15-3730-40E8-852C-2E485AC5751A}"/>
    <dgm:cxn modelId="{922A60C3-362B-44C0-8E62-6247FC2BDC92}" type="presOf" srcId="{97A4B36A-764F-4887-BCE0-458CC236866F}" destId="{9379F9B2-1E56-4469-8354-51B591ACE2E5}" srcOrd="0" destOrd="0" presId="urn:microsoft.com/office/officeart/2005/8/layout/vList2"/>
    <dgm:cxn modelId="{3B1D2AC6-922E-4210-AD88-F84C1AFF769F}" type="presOf" srcId="{D1B9DD9C-00AC-4C54-A0CD-37E4968D9D15}" destId="{C15A57DD-8F5D-4A6D-B371-41C1D8B3C1AB}" srcOrd="0" destOrd="0" presId="urn:microsoft.com/office/officeart/2005/8/layout/vList2"/>
    <dgm:cxn modelId="{045962D1-0B14-4C5C-B86C-CB5007684693}" type="presOf" srcId="{3DC909B6-4DE5-4070-9941-C82479C62295}" destId="{85DC9716-FEE0-4E81-8BB9-6F2E8A773D2E}" srcOrd="0" destOrd="0" presId="urn:microsoft.com/office/officeart/2005/8/layout/vList2"/>
    <dgm:cxn modelId="{0E07A4FB-CA4B-4B86-894D-56C685AB8787}" type="presOf" srcId="{F1D35420-8897-4431-BCC9-7F2F6E6153C9}" destId="{CB6A2AA2-F767-4E85-BA61-4C6DAE19FF6C}" srcOrd="0" destOrd="0" presId="urn:microsoft.com/office/officeart/2005/8/layout/vList2"/>
    <dgm:cxn modelId="{19667AB0-E429-44A9-8CEC-502F4F60670D}" type="presParOf" srcId="{9379F9B2-1E56-4469-8354-51B591ACE2E5}" destId="{85DC9716-FEE0-4E81-8BB9-6F2E8A773D2E}" srcOrd="0" destOrd="0" presId="urn:microsoft.com/office/officeart/2005/8/layout/vList2"/>
    <dgm:cxn modelId="{C1D72E82-B757-4C39-9774-981F2FAE2C45}" type="presParOf" srcId="{9379F9B2-1E56-4469-8354-51B591ACE2E5}" destId="{99593E29-6774-4FFF-8C92-2DDA33A1AEED}" srcOrd="1" destOrd="0" presId="urn:microsoft.com/office/officeart/2005/8/layout/vList2"/>
    <dgm:cxn modelId="{6843ED31-2D55-4843-AF28-3BD45FB69817}" type="presParOf" srcId="{9379F9B2-1E56-4469-8354-51B591ACE2E5}" destId="{80958835-6A9C-43CD-BD73-99432B7DE6B1}" srcOrd="2" destOrd="0" presId="urn:microsoft.com/office/officeart/2005/8/layout/vList2"/>
    <dgm:cxn modelId="{28AD51A5-6C47-4057-B03E-7D476B26D179}" type="presParOf" srcId="{9379F9B2-1E56-4469-8354-51B591ACE2E5}" destId="{CB6A2AA2-F767-4E85-BA61-4C6DAE19FF6C}" srcOrd="3" destOrd="0" presId="urn:microsoft.com/office/officeart/2005/8/layout/vList2"/>
    <dgm:cxn modelId="{B889BF8A-D9C1-4077-8071-1FC48ADA5049}" type="presParOf" srcId="{9379F9B2-1E56-4469-8354-51B591ACE2E5}" destId="{C1CCCDEE-9AFB-4EBE-82D5-824677FA0889}" srcOrd="4" destOrd="0" presId="urn:microsoft.com/office/officeart/2005/8/layout/vList2"/>
    <dgm:cxn modelId="{7207B225-951C-4C7C-A7F3-7965D4EB9848}" type="presParOf" srcId="{9379F9B2-1E56-4469-8354-51B591ACE2E5}" destId="{C15A57DD-8F5D-4A6D-B371-41C1D8B3C1AB}" srcOrd="5" destOrd="0" presId="urn:microsoft.com/office/officeart/2005/8/layout/vList2"/>
    <dgm:cxn modelId="{543D1429-42F2-4194-99A3-44CA32E5B106}" type="presParOf" srcId="{9379F9B2-1E56-4469-8354-51B591ACE2E5}" destId="{E5A3D811-BFC9-4DD4-8948-45B0BB72E277}" srcOrd="6" destOrd="0" presId="urn:microsoft.com/office/officeart/2005/8/layout/vList2"/>
    <dgm:cxn modelId="{24F43BA3-1E32-41D9-8B2D-B6AE67AB0329}" type="presParOf" srcId="{9379F9B2-1E56-4469-8354-51B591ACE2E5}" destId="{1896C2FA-795B-4DC7-890F-53E37DD5ED6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C9716-FEE0-4E81-8BB9-6F2E8A773D2E}">
      <dsp:nvSpPr>
        <dsp:cNvPr id="0" name=""/>
        <dsp:cNvSpPr/>
      </dsp:nvSpPr>
      <dsp:spPr>
        <a:xfrm>
          <a:off x="0" y="72581"/>
          <a:ext cx="9227403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900" b="1" kern="1200" dirty="0" err="1"/>
            <a:t>Pleitropismo</a:t>
          </a:r>
          <a:r>
            <a:rPr lang="es-BO" sz="2900" kern="1200" dirty="0"/>
            <a:t> </a:t>
          </a:r>
          <a:endParaRPr lang="es-ES" sz="2900" kern="1200" dirty="0"/>
        </a:p>
      </dsp:txBody>
      <dsp:txXfrm>
        <a:off x="33955" y="106536"/>
        <a:ext cx="9159493" cy="627655"/>
      </dsp:txXfrm>
    </dsp:sp>
    <dsp:sp modelId="{99593E29-6774-4FFF-8C92-2DDA33A1AEED}">
      <dsp:nvSpPr>
        <dsp:cNvPr id="0" name=""/>
        <dsp:cNvSpPr/>
      </dsp:nvSpPr>
      <dsp:spPr>
        <a:xfrm>
          <a:off x="0" y="768146"/>
          <a:ext cx="9227403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9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BO" sz="2300" kern="1200" dirty="0" err="1"/>
            <a:t>um</a:t>
          </a:r>
          <a:r>
            <a:rPr lang="es-BO" sz="2300" kern="1200" dirty="0"/>
            <a:t> </a:t>
          </a:r>
          <a:r>
            <a:rPr lang="es-BO" sz="2300" kern="1200" dirty="0" err="1"/>
            <a:t>ligante</a:t>
          </a:r>
          <a:r>
            <a:rPr lang="es-BO" sz="2300" kern="1200" dirty="0"/>
            <a:t> </a:t>
          </a:r>
          <a:r>
            <a:rPr lang="es-BO" sz="2300" kern="1200" dirty="0" err="1"/>
            <a:t>ativa</a:t>
          </a:r>
          <a:r>
            <a:rPr lang="es-BO" sz="2300" kern="1200" dirty="0"/>
            <a:t> </a:t>
          </a:r>
          <a:r>
            <a:rPr lang="es-BO" sz="2300" kern="1200" dirty="0" err="1"/>
            <a:t>vários</a:t>
          </a:r>
          <a:r>
            <a:rPr lang="es-BO" sz="2300" kern="1200" dirty="0"/>
            <a:t> tipos de </a:t>
          </a:r>
          <a:r>
            <a:rPr lang="es-BO" sz="2300" kern="1200" dirty="0" err="1"/>
            <a:t>respostas</a:t>
          </a:r>
          <a:endParaRPr lang="es-ES" sz="2300" kern="1200" dirty="0"/>
        </a:p>
      </dsp:txBody>
      <dsp:txXfrm>
        <a:off x="0" y="768146"/>
        <a:ext cx="9227403" cy="480240"/>
      </dsp:txXfrm>
    </dsp:sp>
    <dsp:sp modelId="{80958835-6A9C-43CD-BD73-99432B7DE6B1}">
      <dsp:nvSpPr>
        <dsp:cNvPr id="0" name=""/>
        <dsp:cNvSpPr/>
      </dsp:nvSpPr>
      <dsp:spPr>
        <a:xfrm>
          <a:off x="0" y="1248386"/>
          <a:ext cx="9227403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900" b="1" kern="1200" dirty="0" err="1"/>
            <a:t>Redundância</a:t>
          </a:r>
          <a:endParaRPr lang="es-ES" sz="2900" kern="1200" dirty="0"/>
        </a:p>
      </dsp:txBody>
      <dsp:txXfrm>
        <a:off x="33955" y="1282341"/>
        <a:ext cx="9159493" cy="627655"/>
      </dsp:txXfrm>
    </dsp:sp>
    <dsp:sp modelId="{CB6A2AA2-F767-4E85-BA61-4C6DAE19FF6C}">
      <dsp:nvSpPr>
        <dsp:cNvPr id="0" name=""/>
        <dsp:cNvSpPr/>
      </dsp:nvSpPr>
      <dsp:spPr>
        <a:xfrm>
          <a:off x="0" y="1943951"/>
          <a:ext cx="9227403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9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BO" sz="2300" kern="1200" dirty="0" err="1"/>
            <a:t>dois</a:t>
          </a:r>
          <a:r>
            <a:rPr lang="es-BO" sz="2300" kern="1200" dirty="0"/>
            <a:t> </a:t>
          </a:r>
          <a:r>
            <a:rPr lang="es-BO" sz="2300" kern="1200" dirty="0" err="1"/>
            <a:t>ou</a:t>
          </a:r>
          <a:r>
            <a:rPr lang="es-BO" sz="2300" kern="1200" dirty="0"/>
            <a:t> </a:t>
          </a:r>
          <a:r>
            <a:rPr lang="es-BO" sz="2300" kern="1200" dirty="0" err="1"/>
            <a:t>mais</a:t>
          </a:r>
          <a:r>
            <a:rPr lang="es-BO" sz="2300" kern="1200" dirty="0"/>
            <a:t> </a:t>
          </a:r>
          <a:r>
            <a:rPr lang="es-BO" sz="2300" kern="1200" dirty="0" err="1"/>
            <a:t>ligantes</a:t>
          </a:r>
          <a:r>
            <a:rPr lang="es-BO" sz="2300" kern="1200" dirty="0"/>
            <a:t> </a:t>
          </a:r>
          <a:r>
            <a:rPr lang="es-BO" sz="2300" kern="1200" dirty="0" err="1"/>
            <a:t>exibem</a:t>
          </a:r>
          <a:r>
            <a:rPr lang="es-BO" sz="2300" kern="1200" dirty="0"/>
            <a:t> </a:t>
          </a:r>
          <a:r>
            <a:rPr lang="es-BO" sz="2300" kern="1200" dirty="0" err="1"/>
            <a:t>sobreposição</a:t>
          </a:r>
          <a:r>
            <a:rPr lang="es-BO" sz="2300" kern="1200" dirty="0"/>
            <a:t> funcional.</a:t>
          </a:r>
        </a:p>
      </dsp:txBody>
      <dsp:txXfrm>
        <a:off x="0" y="1943951"/>
        <a:ext cx="9227403" cy="480240"/>
      </dsp:txXfrm>
    </dsp:sp>
    <dsp:sp modelId="{C1CCCDEE-9AFB-4EBE-82D5-824677FA0889}">
      <dsp:nvSpPr>
        <dsp:cNvPr id="0" name=""/>
        <dsp:cNvSpPr/>
      </dsp:nvSpPr>
      <dsp:spPr>
        <a:xfrm>
          <a:off x="0" y="2408952"/>
          <a:ext cx="9227403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900" b="1" kern="1200" dirty="0"/>
            <a:t> Sinergia</a:t>
          </a:r>
          <a:r>
            <a:rPr lang="es-BO" sz="2900" kern="1200" dirty="0"/>
            <a:t> </a:t>
          </a:r>
        </a:p>
      </dsp:txBody>
      <dsp:txXfrm>
        <a:off x="33955" y="2442907"/>
        <a:ext cx="9159493" cy="627655"/>
      </dsp:txXfrm>
    </dsp:sp>
    <dsp:sp modelId="{C15A57DD-8F5D-4A6D-B371-41C1D8B3C1AB}">
      <dsp:nvSpPr>
        <dsp:cNvPr id="0" name=""/>
        <dsp:cNvSpPr/>
      </dsp:nvSpPr>
      <dsp:spPr>
        <a:xfrm>
          <a:off x="0" y="3119756"/>
          <a:ext cx="9227403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9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noProof="0" dirty="0"/>
            <a:t>dois ou mais </a:t>
          </a:r>
          <a:r>
            <a:rPr lang="pt-BR" sz="2300" kern="1200" noProof="0" dirty="0" err="1"/>
            <a:t>ligandos</a:t>
          </a:r>
          <a:r>
            <a:rPr lang="pt-BR" sz="2300" kern="1200" noProof="0" dirty="0"/>
            <a:t> </a:t>
          </a:r>
          <a:r>
            <a:rPr lang="pt-BR" sz="2300" kern="1200" noProof="0" dirty="0" err="1"/>
            <a:t>sinergizam</a:t>
          </a:r>
          <a:r>
            <a:rPr lang="pt-BR" sz="2300" kern="1200" noProof="0" dirty="0"/>
            <a:t> para montar uma única resposta.</a:t>
          </a:r>
        </a:p>
      </dsp:txBody>
      <dsp:txXfrm>
        <a:off x="0" y="3119756"/>
        <a:ext cx="9227403" cy="480240"/>
      </dsp:txXfrm>
    </dsp:sp>
    <dsp:sp modelId="{E5A3D811-BFC9-4DD4-8948-45B0BB72E277}">
      <dsp:nvSpPr>
        <dsp:cNvPr id="0" name=""/>
        <dsp:cNvSpPr/>
      </dsp:nvSpPr>
      <dsp:spPr>
        <a:xfrm>
          <a:off x="0" y="3599996"/>
          <a:ext cx="9227403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900" b="1" kern="1200" dirty="0"/>
            <a:t>Antagonismo</a:t>
          </a:r>
          <a:endParaRPr lang="es-BO" sz="2900" kern="1200" dirty="0"/>
        </a:p>
      </dsp:txBody>
      <dsp:txXfrm>
        <a:off x="33955" y="3633951"/>
        <a:ext cx="9159493" cy="627655"/>
      </dsp:txXfrm>
    </dsp:sp>
    <dsp:sp modelId="{1896C2FA-795B-4DC7-890F-53E37DD5ED60}">
      <dsp:nvSpPr>
        <dsp:cNvPr id="0" name=""/>
        <dsp:cNvSpPr/>
      </dsp:nvSpPr>
      <dsp:spPr>
        <a:xfrm>
          <a:off x="0" y="4295561"/>
          <a:ext cx="9227403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9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noProof="0" dirty="0"/>
            <a:t>duas ou mais citocinas mediam respostas opostas para limitar uma resposta ou alcançar o equilíbrio (por exemplo, ciclos de realimentação).</a:t>
          </a:r>
        </a:p>
      </dsp:txBody>
      <dsp:txXfrm>
        <a:off x="0" y="4295561"/>
        <a:ext cx="9227403" cy="1050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01DD9-4A68-4424-929B-CEBCC6E89B7A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9D133-47EF-4CA6-A4CE-37116A049D85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644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9D133-47EF-4CA6-A4CE-37116A049D85}" type="slidenum">
              <a:rPr lang="es-BO" smtClean="0"/>
              <a:pPr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896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7D6A6-58EC-4CBA-BED2-0D83B9EDE9F0}" type="slidenum">
              <a:rPr lang="ar-SA" altLang="es-BO"/>
              <a:pPr/>
              <a:t>3</a:t>
            </a:fld>
            <a:endParaRPr lang="en-US" altLang="es-BO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100618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213DB-E6CF-49BA-947F-1D46B2AD583C}" type="slidenum">
              <a:rPr lang="ar-SA" altLang="es-BO"/>
              <a:pPr/>
              <a:t>7</a:t>
            </a:fld>
            <a:endParaRPr lang="en-US" altLang="es-BO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163729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D133-47EF-4CA6-A4CE-37116A049D85}" type="slidenum">
              <a:rPr lang="es-BO" smtClean="0"/>
              <a:pPr/>
              <a:t>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4605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9D133-47EF-4CA6-A4CE-37116A049D85}" type="slidenum">
              <a:rPr lang="es-BO" smtClean="0"/>
              <a:pPr/>
              <a:t>12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7277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9D133-47EF-4CA6-A4CE-37116A049D85}" type="slidenum">
              <a:rPr lang="es-BO" smtClean="0"/>
              <a:pPr/>
              <a:t>14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57087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D133-47EF-4CA6-A4CE-37116A049D85}" type="slidenum">
              <a:rPr lang="es-BO" smtClean="0"/>
              <a:pPr/>
              <a:t>17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0442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842-D77F-0643-AE3C-7331C345CD05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370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4259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504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3867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2171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1572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623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990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7835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729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7400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5D06-D031-4D65-AB95-AE5B57846DE5}" type="datetimeFigureOut">
              <a:rPr lang="es-BO" smtClean="0"/>
              <a:pPr/>
              <a:t>12/5/2020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832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016748891100042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9315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56555" y="4288220"/>
            <a:ext cx="6852745" cy="987931"/>
          </a:xfrm>
        </p:spPr>
        <p:txBody>
          <a:bodyPr/>
          <a:lstStyle/>
          <a:p>
            <a:r>
              <a:rPr lang="es-BO" b="1" dirty="0">
                <a:solidFill>
                  <a:srgbClr val="FFFF00"/>
                </a:solidFill>
                <a:latin typeface="Arial Black" panose="020B0A04020102020204" pitchFamily="34" charset="0"/>
              </a:rPr>
              <a:t>CITOCINAS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848" y="6166947"/>
            <a:ext cx="9144000" cy="643391"/>
          </a:xfrm>
        </p:spPr>
        <p:txBody>
          <a:bodyPr>
            <a:normAutofit/>
          </a:bodyPr>
          <a:lstStyle/>
          <a:p>
            <a:r>
              <a:rPr lang="es-BO" sz="4000" dirty="0" err="1"/>
              <a:t>Msc</a:t>
            </a:r>
            <a:r>
              <a:rPr lang="es-BO" sz="4000" dirty="0"/>
              <a:t> Melissa Mercedes Torres </a:t>
            </a:r>
            <a:r>
              <a:rPr lang="es-BO" sz="4000" dirty="0" err="1"/>
              <a:t>Chipana</a:t>
            </a:r>
            <a:endParaRPr lang="es-BO" sz="4000" dirty="0"/>
          </a:p>
        </p:txBody>
      </p:sp>
      <p:pic>
        <p:nvPicPr>
          <p:cNvPr id="5" name="Picture 5" descr="logoIC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199" y="5617522"/>
            <a:ext cx="768203" cy="995869"/>
          </a:xfrm>
          <a:prstGeom prst="rect">
            <a:avLst/>
          </a:prstGeom>
        </p:spPr>
      </p:pic>
      <p:pic>
        <p:nvPicPr>
          <p:cNvPr id="6" name="Picture 6" descr="usp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53" y="5931592"/>
            <a:ext cx="1610547" cy="6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0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IL-1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IL-1α e IL-1β, com 31 a 33 kDa </a:t>
            </a:r>
          </a:p>
          <a:p>
            <a:r>
              <a:rPr lang="pt-BR" dirty="0"/>
              <a:t>Secretada por macrófagos, monócitos, células B, células dendríticas, células endoteliais.</a:t>
            </a:r>
          </a:p>
          <a:p>
            <a:pPr marL="0" indent="0">
              <a:buNone/>
            </a:pPr>
            <a:r>
              <a:rPr lang="pt-BR" b="1" dirty="0"/>
              <a:t>Alvo / Atividade </a:t>
            </a:r>
          </a:p>
          <a:p>
            <a:r>
              <a:rPr lang="it-IT" dirty="0"/>
              <a:t>Ativação inflamação e coagulação das células endoteliais.</a:t>
            </a:r>
          </a:p>
          <a:p>
            <a:r>
              <a:rPr lang="it-IT" dirty="0"/>
              <a:t>Hipotalamo (febre)</a:t>
            </a:r>
          </a:p>
          <a:p>
            <a:r>
              <a:rPr lang="it-IT" dirty="0"/>
              <a:t>Fígado (síntese das proteínas da fase aguda)</a:t>
            </a:r>
          </a:p>
          <a:p>
            <a:endParaRPr lang="it-IT" dirty="0"/>
          </a:p>
          <a:p>
            <a:endParaRPr lang="es-BO" dirty="0"/>
          </a:p>
        </p:txBody>
      </p:sp>
      <p:pic>
        <p:nvPicPr>
          <p:cNvPr id="15362" name="Picture 2" descr="Resultado de imagem para Interleucin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37" y="153709"/>
            <a:ext cx="2126790" cy="15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0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Figur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83" y="488632"/>
            <a:ext cx="9356633" cy="588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2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IL-2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576" y="1791477"/>
            <a:ext cx="5442792" cy="4219591"/>
          </a:xfrm>
        </p:spPr>
        <p:txBody>
          <a:bodyPr>
            <a:normAutofit/>
          </a:bodyPr>
          <a:lstStyle/>
          <a:p>
            <a:r>
              <a:rPr lang="pt-BR" dirty="0"/>
              <a:t>secretadas principalmente por células-T-CD4 e em menor quantidade por células-T- CD8+ (células  Th1)</a:t>
            </a:r>
          </a:p>
          <a:p>
            <a:pPr marL="0" indent="0">
              <a:buNone/>
            </a:pPr>
            <a:r>
              <a:rPr lang="pt-BR" b="1" dirty="0"/>
              <a:t>Alvo / Atividade </a:t>
            </a:r>
          </a:p>
          <a:p>
            <a:r>
              <a:rPr lang="pt-BR" dirty="0"/>
              <a:t>Estimula o crescimento e a proliferação das células T e B (expansão clonal) respostas imunológicas específicas do antígeno.</a:t>
            </a:r>
          </a:p>
        </p:txBody>
      </p:sp>
      <p:sp>
        <p:nvSpPr>
          <p:cNvPr id="4" name="AutoShape 2" descr="https://media.springernature.com/full/nature-static/assets/v1/image-assets/nri3156-f1.jpg"/>
          <p:cNvSpPr>
            <a:spLocks noChangeAspect="1" noChangeArrowheads="1"/>
          </p:cNvSpPr>
          <p:nvPr/>
        </p:nvSpPr>
        <p:spPr bwMode="auto">
          <a:xfrm>
            <a:off x="155575" y="-1951038"/>
            <a:ext cx="66675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14" y="365125"/>
            <a:ext cx="6667500" cy="57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Resultado de imagem para interleukin 2"/>
          <p:cNvSpPr>
            <a:spLocks noChangeAspect="1" noChangeArrowheads="1"/>
          </p:cNvSpPr>
          <p:nvPr/>
        </p:nvSpPr>
        <p:spPr bwMode="auto">
          <a:xfrm>
            <a:off x="155575" y="-944563"/>
            <a:ext cx="23812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50890"/>
            <a:ext cx="1438274" cy="11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657909" y="6419163"/>
            <a:ext cx="410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https://www.nature.com/articles/nri3156</a:t>
            </a:r>
          </a:p>
        </p:txBody>
      </p:sp>
    </p:spTree>
    <p:extLst>
      <p:ext uri="{BB962C8B-B14F-4D97-AF65-F5344CB8AC3E}">
        <p14:creationId xmlns:p14="http://schemas.microsoft.com/office/powerpoint/2010/main" val="284900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"/>
          <a:stretch/>
        </p:blipFill>
        <p:spPr bwMode="auto">
          <a:xfrm>
            <a:off x="365979" y="0"/>
            <a:ext cx="6624578" cy="65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5600" r="4392" b="21844"/>
          <a:stretch/>
        </p:blipFill>
        <p:spPr bwMode="auto">
          <a:xfrm>
            <a:off x="4711148" y="4253948"/>
            <a:ext cx="7315200" cy="231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1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79" y="-84796"/>
            <a:ext cx="2131863" cy="17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IL-4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Secretadas pelas células Th2, mastócitos e basófilos. </a:t>
            </a:r>
          </a:p>
          <a:p>
            <a:r>
              <a:rPr lang="pt-BR" dirty="0"/>
              <a:t>Propriedades </a:t>
            </a:r>
            <a:r>
              <a:rPr lang="pt-BR" dirty="0" err="1"/>
              <a:t>anti</a:t>
            </a:r>
            <a:r>
              <a:rPr lang="pt-BR" dirty="0"/>
              <a:t>- inflamatórias</a:t>
            </a:r>
          </a:p>
          <a:p>
            <a:pPr marL="0" indent="0">
              <a:buNone/>
            </a:pPr>
            <a:r>
              <a:rPr lang="pt-BR" b="1" dirty="0"/>
              <a:t>Alvo / Atividade </a:t>
            </a:r>
          </a:p>
          <a:p>
            <a:r>
              <a:rPr lang="pt-BR" dirty="0"/>
              <a:t>Células ativadas pelo antígeno B: </a:t>
            </a:r>
            <a:r>
              <a:rPr lang="pt-BR" dirty="0" err="1"/>
              <a:t>co-estimula</a:t>
            </a:r>
            <a:r>
              <a:rPr lang="pt-BR" dirty="0"/>
              <a:t> a ativação.</a:t>
            </a:r>
          </a:p>
          <a:p>
            <a:r>
              <a:rPr lang="pt-BR" dirty="0"/>
              <a:t>Células B ativadas: estimula a proliferação e a diferenciação, induz a mudança de classe para IgG1 a IgE</a:t>
            </a:r>
          </a:p>
          <a:p>
            <a:r>
              <a:rPr lang="pt-BR" dirty="0"/>
              <a:t>Células B m repouso: regula positivamente a expressão do MHC classe II</a:t>
            </a:r>
          </a:p>
          <a:p>
            <a:r>
              <a:rPr lang="pt-BR" dirty="0" err="1"/>
              <a:t>Timocitos</a:t>
            </a:r>
            <a:r>
              <a:rPr lang="pt-BR" dirty="0"/>
              <a:t> e células T: induz proliferação.</a:t>
            </a:r>
          </a:p>
          <a:p>
            <a:r>
              <a:rPr lang="pt-BR" dirty="0"/>
              <a:t>Macrófagos: regula positivamente a expressão do MHC classe II e aumenta a atividade </a:t>
            </a:r>
            <a:r>
              <a:rPr lang="pt-BR" dirty="0" err="1"/>
              <a:t>fagocítica</a:t>
            </a:r>
            <a:r>
              <a:rPr lang="pt-BR" dirty="0"/>
              <a:t>.</a:t>
            </a:r>
          </a:p>
          <a:p>
            <a:r>
              <a:rPr lang="pt-BR" dirty="0"/>
              <a:t>Mastócitos: estimula o crescimento.</a:t>
            </a:r>
          </a:p>
        </p:txBody>
      </p:sp>
      <p:sp>
        <p:nvSpPr>
          <p:cNvPr id="4" name="AutoShape 2" descr="Resultado de imagem para Interleukin 4"/>
          <p:cNvSpPr>
            <a:spLocks noChangeAspect="1" noChangeArrowheads="1"/>
          </p:cNvSpPr>
          <p:nvPr/>
        </p:nvSpPr>
        <p:spPr bwMode="auto">
          <a:xfrm>
            <a:off x="155575" y="-944563"/>
            <a:ext cx="23812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05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167" y="297608"/>
            <a:ext cx="8253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953735"/>
                </a:solidFill>
              </a:defRPr>
            </a:lvl1pPr>
          </a:lstStyle>
          <a:p>
            <a:r>
              <a:rPr lang="en-US" dirty="0" err="1"/>
              <a:t>Direcionando</a:t>
            </a:r>
            <a:r>
              <a:rPr lang="pt-BR" dirty="0"/>
              <a:t> </a:t>
            </a:r>
            <a:r>
              <a:rPr lang="en-US" dirty="0"/>
              <a:t>a</a:t>
            </a:r>
            <a:r>
              <a:rPr lang="pt-BR" dirty="0"/>
              <a:t> </a:t>
            </a:r>
            <a:r>
              <a:rPr lang="en-US" dirty="0"/>
              <a:t>resposta</a:t>
            </a:r>
            <a:r>
              <a:rPr lang="pt-BR" dirty="0"/>
              <a:t> humoral </a:t>
            </a:r>
            <a:r>
              <a:rPr lang="en-US" dirty="0"/>
              <a:t>do</a:t>
            </a:r>
            <a:r>
              <a:rPr lang="pt-BR" dirty="0"/>
              <a:t> </a:t>
            </a:r>
            <a:r>
              <a:rPr lang="en-US" dirty="0" err="1"/>
              <a:t>Linfócito</a:t>
            </a:r>
            <a:r>
              <a:rPr lang="pt-BR" dirty="0"/>
              <a:t> </a:t>
            </a:r>
            <a:r>
              <a:rPr lang="en-US" dirty="0"/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793" y="874303"/>
            <a:ext cx="10489583" cy="57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05" y="365125"/>
            <a:ext cx="1364615" cy="153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IL-6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" y="2105009"/>
            <a:ext cx="11551920" cy="4351338"/>
          </a:xfrm>
        </p:spPr>
        <p:txBody>
          <a:bodyPr>
            <a:normAutofit/>
          </a:bodyPr>
          <a:lstStyle/>
          <a:p>
            <a:r>
              <a:rPr lang="es-BO" dirty="0"/>
              <a:t>Secretada monocitos, macrófagos, células Th2, células </a:t>
            </a:r>
            <a:r>
              <a:rPr lang="es-BO" dirty="0" err="1"/>
              <a:t>estromais</a:t>
            </a:r>
            <a:r>
              <a:rPr lang="es-BO" dirty="0"/>
              <a:t> da médula </a:t>
            </a:r>
            <a:r>
              <a:rPr lang="es-BO" dirty="0" err="1"/>
              <a:t>ossea</a:t>
            </a:r>
            <a:r>
              <a:rPr lang="es-BO" dirty="0"/>
              <a:t>.</a:t>
            </a:r>
          </a:p>
          <a:p>
            <a:pPr marL="0" indent="0">
              <a:buNone/>
            </a:pPr>
            <a:r>
              <a:rPr lang="pt-BR" b="1" dirty="0"/>
              <a:t>Alvo / Atividade </a:t>
            </a:r>
          </a:p>
          <a:p>
            <a:r>
              <a:rPr lang="es-BO" dirty="0"/>
              <a:t>Células  B </a:t>
            </a:r>
            <a:r>
              <a:rPr lang="es-BO" dirty="0" err="1"/>
              <a:t>em</a:t>
            </a:r>
            <a:r>
              <a:rPr lang="es-BO" dirty="0"/>
              <a:t> </a:t>
            </a:r>
            <a:r>
              <a:rPr lang="es-BO" dirty="0" err="1"/>
              <a:t>proliferação</a:t>
            </a:r>
            <a:r>
              <a:rPr lang="es-BO" dirty="0"/>
              <a:t>: </a:t>
            </a:r>
            <a:r>
              <a:rPr lang="es-BO" dirty="0" err="1"/>
              <a:t>promove</a:t>
            </a:r>
            <a:r>
              <a:rPr lang="es-BO" dirty="0"/>
              <a:t> </a:t>
            </a:r>
            <a:r>
              <a:rPr lang="es-BO" dirty="0" err="1"/>
              <a:t>proliferação</a:t>
            </a:r>
            <a:r>
              <a:rPr lang="es-BO" dirty="0"/>
              <a:t> terminal </a:t>
            </a:r>
            <a:r>
              <a:rPr lang="es-BO" dirty="0" err="1"/>
              <a:t>em</a:t>
            </a:r>
            <a:r>
              <a:rPr lang="es-BO" dirty="0"/>
              <a:t> células plasmáticas.</a:t>
            </a:r>
          </a:p>
          <a:p>
            <a:r>
              <a:rPr lang="es-BO" dirty="0"/>
              <a:t>Células plasmáticas: estimula </a:t>
            </a:r>
            <a:r>
              <a:rPr lang="es-BO" dirty="0" err="1"/>
              <a:t>secreção</a:t>
            </a:r>
            <a:r>
              <a:rPr lang="es-BO" dirty="0"/>
              <a:t> de </a:t>
            </a:r>
            <a:r>
              <a:rPr lang="es-BO" dirty="0" err="1"/>
              <a:t>anticorpos</a:t>
            </a:r>
            <a:r>
              <a:rPr lang="es-BO" dirty="0"/>
              <a:t>.</a:t>
            </a:r>
          </a:p>
          <a:p>
            <a:r>
              <a:rPr lang="es-BO" dirty="0"/>
              <a:t>Células tronco </a:t>
            </a:r>
            <a:r>
              <a:rPr lang="es-BO" dirty="0" err="1"/>
              <a:t>mielóides</a:t>
            </a:r>
            <a:r>
              <a:rPr lang="es-BO" dirty="0"/>
              <a:t>: </a:t>
            </a:r>
            <a:r>
              <a:rPr lang="es-BO" dirty="0" err="1"/>
              <a:t>ajuda</a:t>
            </a:r>
            <a:r>
              <a:rPr lang="es-BO" dirty="0"/>
              <a:t> promover a </a:t>
            </a:r>
            <a:r>
              <a:rPr lang="es-BO" dirty="0" err="1"/>
              <a:t>proliferação</a:t>
            </a:r>
            <a:r>
              <a:rPr lang="es-BO" dirty="0"/>
              <a:t>.</a:t>
            </a:r>
          </a:p>
        </p:txBody>
      </p:sp>
      <p:sp>
        <p:nvSpPr>
          <p:cNvPr id="4" name="AutoShape 2" descr="Resultado de imagem para Interleukin 6"/>
          <p:cNvSpPr>
            <a:spLocks noChangeAspect="1" noChangeArrowheads="1"/>
          </p:cNvSpPr>
          <p:nvPr/>
        </p:nvSpPr>
        <p:spPr bwMode="auto">
          <a:xfrm>
            <a:off x="155575" y="-1279525"/>
            <a:ext cx="2381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82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s.els-cdn.com/content/image/1-s2.0-S0167488911000425-g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88" y="1028700"/>
            <a:ext cx="11403223" cy="48006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415004" y="61942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https://www.sciencedirect.com/science/article/pii/S0167488911000425#f0025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55307" y="335902"/>
            <a:ext cx="4463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Papel da IL-6 na diferenciação de células 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IL-12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Secretada por macrófagos, células B.</a:t>
            </a:r>
          </a:p>
          <a:p>
            <a:pPr marL="0" indent="0">
              <a:buNone/>
            </a:pPr>
            <a:r>
              <a:rPr lang="pt-BR" b="1" dirty="0"/>
              <a:t>Alvo / Atividade </a:t>
            </a:r>
          </a:p>
          <a:p>
            <a:r>
              <a:rPr lang="pt-BR" dirty="0"/>
              <a:t>Células </a:t>
            </a:r>
            <a:r>
              <a:rPr lang="pt-BR" dirty="0" err="1"/>
              <a:t>Tc</a:t>
            </a:r>
            <a:r>
              <a:rPr lang="pt-BR" dirty="0"/>
              <a:t> ativadas: atua sinergicamente com IL-2 para induzir diferenciação em  </a:t>
            </a:r>
            <a:r>
              <a:rPr lang="pt-BR" dirty="0" err="1"/>
              <a:t>CTLs</a:t>
            </a:r>
            <a:endParaRPr lang="pt-BR" dirty="0"/>
          </a:p>
          <a:p>
            <a:r>
              <a:rPr lang="pt-BR" dirty="0"/>
              <a:t>Células NK e LAK (</a:t>
            </a:r>
            <a:r>
              <a:rPr lang="pt-BR" dirty="0" err="1"/>
              <a:t>limphokine-activated</a:t>
            </a:r>
            <a:r>
              <a:rPr lang="pt-BR" dirty="0"/>
              <a:t> killer </a:t>
            </a:r>
            <a:r>
              <a:rPr lang="pt-BR" dirty="0" err="1"/>
              <a:t>cells</a:t>
            </a:r>
            <a:r>
              <a:rPr lang="pt-BR" dirty="0"/>
              <a:t>) e células Th1 ativadas: estimula proliferação. </a:t>
            </a:r>
          </a:p>
          <a:p>
            <a:endParaRPr lang="pt-BR" dirty="0"/>
          </a:p>
        </p:txBody>
      </p:sp>
      <p:sp>
        <p:nvSpPr>
          <p:cNvPr id="3" name="AutoShape 2" descr="Resultado de imagem para Interleukin 12"/>
          <p:cNvSpPr>
            <a:spLocks noChangeAspect="1" noChangeArrowheads="1"/>
          </p:cNvSpPr>
          <p:nvPr/>
        </p:nvSpPr>
        <p:spPr bwMode="auto">
          <a:xfrm>
            <a:off x="155575" y="-2468563"/>
            <a:ext cx="699135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0"/>
            <a:ext cx="2587625" cy="190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3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87169"/>
            <a:ext cx="1582420" cy="160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TNF–α                               TNF-β ou </a:t>
            </a:r>
            <a:r>
              <a:rPr lang="pt-BR" dirty="0" err="1"/>
              <a:t>linfotoxina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650" y="2351892"/>
            <a:ext cx="6090920" cy="4729480"/>
          </a:xfrm>
        </p:spPr>
        <p:txBody>
          <a:bodyPr>
            <a:normAutofit/>
          </a:bodyPr>
          <a:lstStyle/>
          <a:p>
            <a:r>
              <a:rPr lang="pt-BR" dirty="0"/>
              <a:t>Secretado pelos </a:t>
            </a:r>
            <a:r>
              <a:rPr lang="pt-BR" dirty="0">
                <a:solidFill>
                  <a:srgbClr val="FF0000"/>
                </a:solidFill>
              </a:rPr>
              <a:t>macrófagos ativados</a:t>
            </a:r>
          </a:p>
          <a:p>
            <a:pPr marL="0" indent="0">
              <a:buNone/>
            </a:pPr>
            <a:r>
              <a:rPr lang="pt-BR" b="1" dirty="0"/>
              <a:t>Alvo / Atividade </a:t>
            </a:r>
          </a:p>
          <a:p>
            <a:r>
              <a:rPr lang="pt-BR" dirty="0"/>
              <a:t>Resposta inflamatória aguda a bactérias e outros microrganismos infecciosos. </a:t>
            </a:r>
          </a:p>
          <a:p>
            <a:r>
              <a:rPr lang="pt-BR" dirty="0"/>
              <a:t>Células tumorais: efeito citotóxico.</a:t>
            </a:r>
          </a:p>
          <a:p>
            <a:r>
              <a:rPr lang="pt-BR" dirty="0"/>
              <a:t>Células inflamatórias: induz a secreção da citocina e é responsável pela perda responsável de peso (caquexia) associada com a inflamação crônica.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FB00408-1350-42A2-A8B2-C58B554CD3EB}"/>
              </a:ext>
            </a:extLst>
          </p:cNvPr>
          <p:cNvSpPr txBox="1">
            <a:spLocks/>
          </p:cNvSpPr>
          <p:nvPr/>
        </p:nvSpPr>
        <p:spPr>
          <a:xfrm>
            <a:off x="6606540" y="2506662"/>
            <a:ext cx="55854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Secretado pelos </a:t>
            </a:r>
            <a:r>
              <a:rPr lang="pt-BR" dirty="0">
                <a:solidFill>
                  <a:srgbClr val="FF0000"/>
                </a:solidFill>
              </a:rPr>
              <a:t>linfócitos Th1 ativados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Alvo / Atividade </a:t>
            </a:r>
          </a:p>
          <a:p>
            <a:r>
              <a:rPr lang="pt-BR" dirty="0"/>
              <a:t>células tumorais: efeito citotóxico.</a:t>
            </a:r>
          </a:p>
          <a:p>
            <a:r>
              <a:rPr lang="pt-BR" dirty="0"/>
              <a:t>Aumenta a atividade </a:t>
            </a:r>
            <a:r>
              <a:rPr lang="pt-BR" dirty="0" err="1"/>
              <a:t>fagocitica</a:t>
            </a:r>
            <a:r>
              <a:rPr lang="pt-BR" dirty="0"/>
              <a:t>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63D738E-327B-4AEE-AB50-FF1B2C770C6E}"/>
              </a:ext>
            </a:extLst>
          </p:cNvPr>
          <p:cNvSpPr/>
          <p:nvPr/>
        </p:nvSpPr>
        <p:spPr>
          <a:xfrm>
            <a:off x="2014972" y="1618149"/>
            <a:ext cx="815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São glicoproteínas com as regiões transmembranas </a:t>
            </a:r>
          </a:p>
        </p:txBody>
      </p:sp>
    </p:spTree>
    <p:extLst>
      <p:ext uri="{BB962C8B-B14F-4D97-AF65-F5344CB8AC3E}">
        <p14:creationId xmlns:p14="http://schemas.microsoft.com/office/powerpoint/2010/main" val="400609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218" y="246649"/>
            <a:ext cx="3365500" cy="1127456"/>
          </a:xfrm>
        </p:spPr>
        <p:txBody>
          <a:bodyPr/>
          <a:lstStyle/>
          <a:p>
            <a:r>
              <a:rPr lang="es-BO" sz="4000">
                <a:latin typeface="Arial Black" pitchFamily="34" charset="0"/>
              </a:rPr>
              <a:t>CITOCINAS</a:t>
            </a:r>
            <a:endParaRPr lang="es-BO" dirty="0">
              <a:latin typeface="Arial Black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90" y="1603533"/>
            <a:ext cx="3604875" cy="141736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t-BR" dirty="0"/>
              <a:t>moléculas proteicas sinalizadoras</a:t>
            </a:r>
          </a:p>
          <a:p>
            <a:r>
              <a:rPr lang="pt-BR" dirty="0"/>
              <a:t>&lt; 80 </a:t>
            </a:r>
            <a:r>
              <a:rPr lang="pt-BR" dirty="0" err="1"/>
              <a:t>kDa</a:t>
            </a:r>
            <a:endParaRPr lang="pt-BR" dirty="0"/>
          </a:p>
          <a:p>
            <a:r>
              <a:rPr lang="pt-BR" dirty="0"/>
              <a:t>hidrossolúveis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42124" y="4758607"/>
            <a:ext cx="3604874" cy="141736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Amadurecer</a:t>
            </a:r>
          </a:p>
          <a:p>
            <a:r>
              <a:rPr lang="pt-BR" dirty="0"/>
              <a:t>Diferenciação celular </a:t>
            </a:r>
          </a:p>
          <a:p>
            <a:r>
              <a:rPr lang="pt-BR" dirty="0"/>
              <a:t>Proliferação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2124" y="3746610"/>
            <a:ext cx="1405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/>
              <a:t>Função</a:t>
            </a:r>
            <a:endParaRPr lang="pt-BR" sz="28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BA3B89D-A45A-4C9B-A8EF-3CDC2008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82" y="1557190"/>
            <a:ext cx="4066838" cy="43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26EBB874-3457-4247-B12F-2E9100B6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9556" y="91441"/>
            <a:ext cx="2673288" cy="64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94C04806-6FB7-46BE-8A75-D8576C466585}"/>
              </a:ext>
            </a:extLst>
          </p:cNvPr>
          <p:cNvSpPr/>
          <p:nvPr/>
        </p:nvSpPr>
        <p:spPr>
          <a:xfrm rot="3015476">
            <a:off x="8503918" y="1565044"/>
            <a:ext cx="746761" cy="518160"/>
          </a:xfrm>
          <a:prstGeom prst="rightArrow">
            <a:avLst>
              <a:gd name="adj1" fmla="val 11641"/>
              <a:gd name="adj2" fmla="val 3288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6BA24DF6-628E-4AC6-8385-4FB35304CAC9}"/>
              </a:ext>
            </a:extLst>
          </p:cNvPr>
          <p:cNvSpPr/>
          <p:nvPr/>
        </p:nvSpPr>
        <p:spPr>
          <a:xfrm rot="9383440">
            <a:off x="10581291" y="2699473"/>
            <a:ext cx="706891" cy="566110"/>
          </a:xfrm>
          <a:prstGeom prst="rightArrow">
            <a:avLst>
              <a:gd name="adj1" fmla="val 11641"/>
              <a:gd name="adj2" fmla="val 3288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84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9960" y="319405"/>
            <a:ext cx="10515600" cy="1325563"/>
          </a:xfrm>
        </p:spPr>
        <p:txBody>
          <a:bodyPr/>
          <a:lstStyle/>
          <a:p>
            <a:r>
              <a:rPr lang="it-IT" b="1" dirty="0"/>
              <a:t>IFN-</a:t>
            </a:r>
            <a:r>
              <a:rPr lang="pt-BR" dirty="0"/>
              <a:t>α e </a:t>
            </a:r>
            <a:r>
              <a:rPr lang="it-IT" b="1" dirty="0"/>
              <a:t>IFN-ß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7257"/>
            <a:ext cx="10515600" cy="4351338"/>
          </a:xfrm>
        </p:spPr>
        <p:txBody>
          <a:bodyPr/>
          <a:lstStyle/>
          <a:p>
            <a:r>
              <a:rPr lang="pt-BR" dirty="0"/>
              <a:t>Secretada por leucócitos (</a:t>
            </a:r>
            <a:r>
              <a:rPr lang="it-IT" b="1" dirty="0"/>
              <a:t>IFN-</a:t>
            </a:r>
            <a:r>
              <a:rPr lang="pt-BR" dirty="0"/>
              <a:t>α) e   fibroblastos (</a:t>
            </a:r>
            <a:r>
              <a:rPr lang="it-IT" b="1" dirty="0"/>
              <a:t>IFN-ß)</a:t>
            </a:r>
            <a:r>
              <a:rPr lang="pt-BR" dirty="0"/>
              <a:t>.  </a:t>
            </a:r>
          </a:p>
          <a:p>
            <a:pPr marL="0" indent="0">
              <a:buNone/>
            </a:pPr>
            <a:r>
              <a:rPr lang="pt-BR" b="1" dirty="0"/>
              <a:t>Alvo / Atividade </a:t>
            </a:r>
          </a:p>
          <a:p>
            <a:r>
              <a:rPr lang="pt-BR" dirty="0"/>
              <a:t>Células não infectadas: inibe a replicação viral.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426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6805" y="239385"/>
            <a:ext cx="68132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953735"/>
                </a:solidFill>
              </a:rPr>
              <a:t>INTÉRFERONS ALFA E BETA (IFN-α e IFN-β)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45" y="726346"/>
            <a:ext cx="1963196" cy="1054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2543" y="4007435"/>
            <a:ext cx="3013773" cy="1146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0930" y="1694207"/>
            <a:ext cx="3420533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7952" y="690335"/>
            <a:ext cx="18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INFECTADA</a:t>
            </a:r>
          </a:p>
          <a:p>
            <a:r>
              <a:rPr lang="en-US" b="1" dirty="0">
                <a:solidFill>
                  <a:srgbClr val="953735"/>
                </a:solidFill>
              </a:rPr>
              <a:t>POR</a:t>
            </a:r>
            <a:r>
              <a:rPr lang="pt-BR" b="1" dirty="0">
                <a:solidFill>
                  <a:srgbClr val="953735"/>
                </a:solidFill>
              </a:rPr>
              <a:t> </a:t>
            </a:r>
            <a:r>
              <a:rPr lang="en-US" b="1" dirty="0">
                <a:solidFill>
                  <a:srgbClr val="953735"/>
                </a:solidFill>
              </a:rPr>
              <a:t>VÍRUS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3828" y="5215432"/>
            <a:ext cx="352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err="1"/>
              <a:t>Indução</a:t>
            </a:r>
            <a:r>
              <a:rPr lang="pt-BR" dirty="0"/>
              <a:t> de </a:t>
            </a:r>
            <a:r>
              <a:rPr lang="pt-BR" sz="2200" b="1" dirty="0"/>
              <a:t>ESTADO ANTIVIRAL</a:t>
            </a:r>
          </a:p>
          <a:p>
            <a:pPr algn="ctr">
              <a:lnSpc>
                <a:spcPct val="120000"/>
              </a:lnSpc>
            </a:pPr>
            <a:r>
              <a:rPr lang="pt-BR" dirty="0"/>
              <a:t>(</a:t>
            </a:r>
            <a:r>
              <a:rPr lang="pt-BR" dirty="0" err="1"/>
              <a:t>virus</a:t>
            </a:r>
            <a:r>
              <a:rPr lang="pt-BR" dirty="0"/>
              <a:t> não replica)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84928" y="4175086"/>
            <a:ext cx="2128660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x-none" dirty="0"/>
              <a:t>Aumenta</a:t>
            </a:r>
            <a:r>
              <a:rPr lang="pt-BR" dirty="0"/>
              <a:t> </a:t>
            </a:r>
            <a:r>
              <a:rPr lang="pt-BR" sz="2200" b="1" dirty="0"/>
              <a:t>MHC </a:t>
            </a:r>
            <a:r>
              <a:rPr lang="pt-BR" sz="2200" b="1" dirty="0" err="1"/>
              <a:t>I</a:t>
            </a:r>
            <a:endParaRPr lang="pt-BR" sz="2200" b="1" dirty="0"/>
          </a:p>
          <a:p>
            <a:pPr algn="ctr">
              <a:lnSpc>
                <a:spcPct val="120000"/>
              </a:lnSpc>
            </a:pPr>
            <a:r>
              <a:rPr lang="pt-BR" sz="2200" b="1" dirty="0"/>
              <a:t>Apresenta</a:t>
            </a:r>
            <a:r>
              <a:rPr lang="pt-BR" dirty="0"/>
              <a:t> Ag viral</a:t>
            </a: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dirty="0"/>
              <a:t>T</a:t>
            </a:r>
            <a:r>
              <a:rPr lang="pt-BR" dirty="0"/>
              <a:t> </a:t>
            </a:r>
            <a:r>
              <a:rPr lang="en-US" dirty="0" err="1"/>
              <a:t>Citotóxico</a:t>
            </a:r>
            <a:r>
              <a:rPr lang="pt-BR" dirty="0"/>
              <a:t> </a:t>
            </a:r>
            <a:r>
              <a:rPr lang="pt-BR" sz="2200" b="1" dirty="0"/>
              <a:t>MATA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16315" y="1169219"/>
            <a:ext cx="28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53735"/>
                </a:solidFill>
              </a:rPr>
              <a:t>INFECTADA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0191" y="3479192"/>
            <a:ext cx="28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NÃO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INFECTADA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4280" y="1634264"/>
            <a:ext cx="10594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INF-</a:t>
            </a:r>
            <a:r>
              <a:rPr lang="pt-BR" dirty="0"/>
              <a:t>α </a:t>
            </a:r>
          </a:p>
          <a:p>
            <a:r>
              <a:rPr lang="pt-BR" dirty="0"/>
              <a:t>IFN-β</a:t>
            </a:r>
          </a:p>
        </p:txBody>
      </p:sp>
      <p:sp>
        <p:nvSpPr>
          <p:cNvPr id="22" name="Oval 21"/>
          <p:cNvSpPr/>
          <p:nvPr/>
        </p:nvSpPr>
        <p:spPr>
          <a:xfrm>
            <a:off x="4094322" y="1645305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13" idx="1"/>
          </p:cNvCxnSpPr>
          <p:nvPr/>
        </p:nvCxnSpPr>
        <p:spPr>
          <a:xfrm flipV="1">
            <a:off x="5326418" y="1353885"/>
            <a:ext cx="2089897" cy="50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0"/>
          </p:cNvCxnSpPr>
          <p:nvPr/>
        </p:nvCxnSpPr>
        <p:spPr>
          <a:xfrm flipH="1">
            <a:off x="2818806" y="2367166"/>
            <a:ext cx="1570217" cy="1112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286038" y="1960868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2255" y="1960868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80739" y="1538819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48716" y="1993895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01539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Interferon gama (IFN-</a:t>
            </a:r>
            <a:r>
              <a:rPr lang="es-BO" b="1" dirty="0"/>
              <a:t>y</a:t>
            </a:r>
            <a:r>
              <a:rPr lang="it-IT" b="1" dirty="0"/>
              <a:t>)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Secretada por células NK, Th1, </a:t>
            </a:r>
            <a:r>
              <a:rPr lang="pt-BR" dirty="0" err="1"/>
              <a:t>Tc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b="1" dirty="0"/>
              <a:t>Alvo / Atividade </a:t>
            </a:r>
          </a:p>
          <a:p>
            <a:r>
              <a:rPr lang="pt-BR" dirty="0"/>
              <a:t>Células não infectadas: inibe a replicação</a:t>
            </a:r>
          </a:p>
          <a:p>
            <a:r>
              <a:rPr lang="pt-BR" dirty="0"/>
              <a:t>Macrófagos: aumenta a atividade.</a:t>
            </a:r>
          </a:p>
          <a:p>
            <a:r>
              <a:rPr lang="pt-BR" dirty="0"/>
              <a:t>Muitos tipos celulares: aumento da expressão das moléculas MHC de classe I e classe II. </a:t>
            </a:r>
          </a:p>
        </p:txBody>
      </p:sp>
    </p:spTree>
    <p:extLst>
      <p:ext uri="{BB962C8B-B14F-4D97-AF65-F5344CB8AC3E}">
        <p14:creationId xmlns:p14="http://schemas.microsoft.com/office/powerpoint/2010/main" val="3233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135" y="221240"/>
            <a:ext cx="9570908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953735"/>
                </a:solidFill>
              </a:defRPr>
            </a:lvl1pPr>
          </a:lstStyle>
          <a:p>
            <a:r>
              <a:rPr lang="pt-BR" dirty="0"/>
              <a:t>IFN gama </a:t>
            </a:r>
            <a:r>
              <a:rPr lang="x-none" dirty="0"/>
              <a:t>regula</a:t>
            </a:r>
            <a:r>
              <a:rPr lang="pt-BR" dirty="0"/>
              <a:t> positivamente </a:t>
            </a:r>
            <a:r>
              <a:rPr lang="en-US" dirty="0"/>
              <a:t>a </a:t>
            </a:r>
            <a:r>
              <a:rPr lang="en-US" dirty="0" err="1"/>
              <a:t>Imunidade</a:t>
            </a:r>
            <a:r>
              <a:rPr lang="en-US" dirty="0"/>
              <a:t> </a:t>
            </a:r>
            <a:r>
              <a:rPr lang="en-US" dirty="0" err="1"/>
              <a:t>Adquirida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2154" t="39994" r="22641" b="15556"/>
          <a:stretch>
            <a:fillRect/>
          </a:stretch>
        </p:blipFill>
        <p:spPr bwMode="auto">
          <a:xfrm>
            <a:off x="289748" y="632249"/>
            <a:ext cx="11902252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88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64264"/>
            <a:ext cx="10515600" cy="1325563"/>
          </a:xfrm>
        </p:spPr>
        <p:txBody>
          <a:bodyPr/>
          <a:lstStyle/>
          <a:p>
            <a:r>
              <a:rPr lang="es-BO" dirty="0"/>
              <a:t>Receptores de </a:t>
            </a:r>
            <a:r>
              <a:rPr lang="es-BO" dirty="0" err="1"/>
              <a:t>citocinas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619" y="3193363"/>
            <a:ext cx="3809421" cy="1828799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porções extracelulares: ligação da </a:t>
            </a:r>
            <a:r>
              <a:rPr lang="pt-BR" dirty="0" err="1"/>
              <a:t>citocina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porções citoplasmáticas: iniciação da sinalização intracelular.</a:t>
            </a:r>
            <a:endParaRPr lang="es-BO" dirty="0"/>
          </a:p>
        </p:txBody>
      </p:sp>
      <p:sp>
        <p:nvSpPr>
          <p:cNvPr id="4" name="Rectángulo 3"/>
          <p:cNvSpPr/>
          <p:nvPr/>
        </p:nvSpPr>
        <p:spPr>
          <a:xfrm>
            <a:off x="457200" y="1249630"/>
            <a:ext cx="7360156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pt-BR" sz="3200" dirty="0"/>
              <a:t>uma ou mais proteínas </a:t>
            </a:r>
            <a:r>
              <a:rPr lang="pt-BR" sz="3200" dirty="0" err="1"/>
              <a:t>transmembranares</a:t>
            </a:r>
            <a:r>
              <a:rPr lang="pt-BR" sz="3200" dirty="0"/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/>
          <a:srcRect l="25852" t="19792" r="23870" b="46436"/>
          <a:stretch/>
        </p:blipFill>
        <p:spPr>
          <a:xfrm>
            <a:off x="4322905" y="2044716"/>
            <a:ext cx="8083482" cy="45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608" y="-283534"/>
            <a:ext cx="10515600" cy="1325563"/>
          </a:xfrm>
        </p:spPr>
        <p:txBody>
          <a:bodyPr/>
          <a:lstStyle/>
          <a:p>
            <a:r>
              <a:rPr lang="es-BO" dirty="0"/>
              <a:t>Receptores de </a:t>
            </a:r>
            <a:r>
              <a:rPr lang="es-BO" dirty="0" err="1"/>
              <a:t>citocinas</a:t>
            </a:r>
            <a:endParaRPr lang="es-BO" dirty="0"/>
          </a:p>
        </p:txBody>
      </p:sp>
      <p:pic>
        <p:nvPicPr>
          <p:cNvPr id="17410" name="Picture 2" descr="Resultado de imagem para cytokines recep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92" y="742709"/>
            <a:ext cx="8748542" cy="59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4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F10E0-72E6-4AC5-A9E2-FE8351A5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3204D9-D6E1-4BAD-A884-07CB5620B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pt-BR" sz="6000" b="1" dirty="0"/>
          </a:p>
          <a:p>
            <a:pPr marL="0" indent="0" algn="r">
              <a:buNone/>
            </a:pPr>
            <a:endParaRPr lang="pt-BR" sz="6000" b="1" dirty="0"/>
          </a:p>
          <a:p>
            <a:pPr marL="0" indent="0" algn="r">
              <a:buNone/>
            </a:pPr>
            <a:endParaRPr lang="pt-BR" sz="6000" b="1" dirty="0"/>
          </a:p>
          <a:p>
            <a:pPr marL="0" indent="0" algn="r">
              <a:buNone/>
            </a:pPr>
            <a:r>
              <a:rPr lang="pt-BR" sz="6000" b="1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08185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63261"/>
            <a:ext cx="6081713" cy="5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80562" y="367315"/>
            <a:ext cx="2210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Tipo de ação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520700" y="1278998"/>
            <a:ext cx="353614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2000" b="1" dirty="0" err="1"/>
              <a:t>Autócrina</a:t>
            </a:r>
            <a:r>
              <a:rPr lang="es-BO" sz="2000" b="1" dirty="0"/>
              <a:t> </a:t>
            </a:r>
          </a:p>
          <a:p>
            <a:r>
              <a:rPr lang="es-BO" sz="2000" dirty="0"/>
              <a:t>      </a:t>
            </a:r>
            <a:r>
              <a:rPr lang="pt-BR" sz="2000" dirty="0"/>
              <a:t>própria célula produtora </a:t>
            </a:r>
            <a:endParaRPr lang="es-BO" sz="2000" dirty="0"/>
          </a:p>
        </p:txBody>
      </p:sp>
      <p:sp>
        <p:nvSpPr>
          <p:cNvPr id="4" name="Retângulo 3"/>
          <p:cNvSpPr/>
          <p:nvPr/>
        </p:nvSpPr>
        <p:spPr>
          <a:xfrm>
            <a:off x="520700" y="2947765"/>
            <a:ext cx="353614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2000" b="1" dirty="0" err="1"/>
              <a:t>Paracrina</a:t>
            </a:r>
            <a:r>
              <a:rPr lang="es-BO" sz="2000" b="1" dirty="0"/>
              <a:t> </a:t>
            </a:r>
          </a:p>
          <a:p>
            <a:r>
              <a:rPr lang="es-BO" sz="2000" dirty="0"/>
              <a:t>      células próximas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5093" y="4981228"/>
            <a:ext cx="353614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2000" b="1" dirty="0"/>
              <a:t>Endócrino </a:t>
            </a:r>
          </a:p>
          <a:p>
            <a:r>
              <a:rPr lang="es-BO" sz="2000" dirty="0"/>
              <a:t>     </a:t>
            </a:r>
            <a:r>
              <a:rPr lang="pt-BR" sz="2000" dirty="0"/>
              <a:t>ação é à distância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98471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82552"/>
              </p:ext>
            </p:extLst>
          </p:nvPr>
        </p:nvGraphicFramePr>
        <p:xfrm>
          <a:off x="406400" y="1929639"/>
          <a:ext cx="11379200" cy="383709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6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pt-BR" dirty="0"/>
                        <a:t>Nome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Abreviatura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Exemplo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INTERLEUCINAS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IL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IL-1, IL-2 ...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INTÉRFERONS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IFN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IFN-α, IFN-β, IFN-</a:t>
                      </a:r>
                      <a:r>
                        <a:rPr lang="pt-BR" dirty="0" err="1"/>
                        <a:t>γ</a:t>
                      </a:r>
                      <a:r>
                        <a:rPr lang="pt-BR" dirty="0"/>
                        <a:t> 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FATORES DE NECROSE TUMORAL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TNF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TNF-α, TNF-β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FATORES DE CRESCIMENTO</a:t>
                      </a:r>
                      <a:endParaRPr lang="pt-BR" baseline="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GF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NGF :neutrófilos</a:t>
                      </a:r>
                      <a:r>
                        <a:rPr lang="pt-BR" baseline="0" dirty="0"/>
                        <a:t> </a:t>
                      </a:r>
                    </a:p>
                    <a:p>
                      <a:r>
                        <a:rPr lang="pt-BR" baseline="0" dirty="0"/>
                        <a:t>EGF eosinófilos</a:t>
                      </a:r>
                      <a:endParaRPr lang="pt-BR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FATORES DE ESTIMULAÇÃO DE COLÔNIA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CSF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M-CSF, GM-CSF ...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400" y="763240"/>
            <a:ext cx="275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53735"/>
                </a:solidFill>
              </a:rPr>
              <a:t>NOMENCLATURA</a:t>
            </a:r>
          </a:p>
        </p:txBody>
      </p:sp>
    </p:spTree>
    <p:extLst>
      <p:ext uri="{BB962C8B-B14F-4D97-AF65-F5344CB8AC3E}">
        <p14:creationId xmlns:p14="http://schemas.microsoft.com/office/powerpoint/2010/main" val="394647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19909"/>
              </p:ext>
            </p:extLst>
          </p:nvPr>
        </p:nvGraphicFramePr>
        <p:xfrm>
          <a:off x="1438148" y="853440"/>
          <a:ext cx="9315704" cy="477635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57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3425">
                <a:tc>
                  <a:txBody>
                    <a:bodyPr/>
                    <a:lstStyle/>
                    <a:p>
                      <a:pPr lvl="0" algn="ctr"/>
                      <a:r>
                        <a:rPr lang="es-ES" sz="3600" dirty="0" err="1"/>
                        <a:t>Imunidade</a:t>
                      </a:r>
                      <a:r>
                        <a:rPr lang="es-ES" sz="3600" dirty="0"/>
                        <a:t> </a:t>
                      </a:r>
                      <a:r>
                        <a:rPr lang="es-ES" sz="3600" dirty="0" err="1"/>
                        <a:t>inata</a:t>
                      </a:r>
                      <a:endParaRPr lang="es-E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kern="1200" dirty="0" err="1"/>
                        <a:t>Imunidade</a:t>
                      </a:r>
                      <a:r>
                        <a:rPr lang="es-ES" sz="3600" kern="1200" dirty="0"/>
                        <a:t> humoral</a:t>
                      </a:r>
                      <a:endParaRPr lang="es-E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106">
                <a:tc>
                  <a:txBody>
                    <a:bodyPr/>
                    <a:lstStyle/>
                    <a:p>
                      <a:pPr lvl="0"/>
                      <a:r>
                        <a:rPr lang="pt-BR" sz="2400" dirty="0"/>
                        <a:t>produzidos pelos macrófagos e estimulados</a:t>
                      </a:r>
                      <a:r>
                        <a:rPr lang="pt-BR" sz="2400" baseline="0" dirty="0"/>
                        <a:t> p</a:t>
                      </a:r>
                      <a:r>
                        <a:rPr lang="pt-BR" sz="2400" dirty="0"/>
                        <a:t>elos </a:t>
                      </a:r>
                      <a:r>
                        <a:rPr lang="pt-BR" sz="2400" dirty="0" err="1"/>
                        <a:t>microorganismos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produzem-se em resposta à ativação dos linfócitos T</a:t>
                      </a:r>
                      <a:endParaRPr lang="es-ES" sz="2400" dirty="0"/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302">
                <a:tc>
                  <a:txBody>
                    <a:bodyPr/>
                    <a:lstStyle/>
                    <a:p>
                      <a:pPr lvl="0"/>
                      <a:r>
                        <a:rPr lang="pt-BR" sz="2400" dirty="0"/>
                        <a:t>estimulam ou inibem as reações inflamatórias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dirty="0" err="1"/>
                        <a:t>potencializam</a:t>
                      </a:r>
                      <a:r>
                        <a:rPr lang="es-BO" sz="2400" dirty="0"/>
                        <a:t> as reações </a:t>
                      </a:r>
                      <a:r>
                        <a:rPr lang="es-BO" sz="2400" dirty="0" err="1"/>
                        <a:t>imunitárias</a:t>
                      </a:r>
                      <a:endParaRPr lang="es-BO" sz="2400" dirty="0"/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IL-1, IL-6, IL-12, IL-16, TNF-alfa, IFN-alfa, INF-ß.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dirty="0"/>
                        <a:t>IL-2, IL-4, TGF-ß, INF-y.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62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89764"/>
              </p:ext>
            </p:extLst>
          </p:nvPr>
        </p:nvGraphicFramePr>
        <p:xfrm>
          <a:off x="1445145" y="1170042"/>
          <a:ext cx="92274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2098" y="0"/>
            <a:ext cx="10515600" cy="1325563"/>
          </a:xfrm>
        </p:spPr>
        <p:txBody>
          <a:bodyPr>
            <a:normAutofit/>
          </a:bodyPr>
          <a:lstStyle/>
          <a:p>
            <a:r>
              <a:rPr lang="es-BO" sz="4000" b="1" dirty="0" err="1">
                <a:latin typeface="Arial Black" panose="020B0A04020102020204" pitchFamily="34" charset="0"/>
              </a:rPr>
              <a:t>Propriedades</a:t>
            </a:r>
            <a:r>
              <a:rPr lang="es-BO" sz="4000" b="1" dirty="0">
                <a:latin typeface="Arial Black" panose="020B0A04020102020204" pitchFamily="34" charset="0"/>
              </a:rPr>
              <a:t> </a:t>
            </a:r>
            <a:r>
              <a:rPr lang="es-BO" sz="4000" b="1" dirty="0" err="1">
                <a:latin typeface="Arial Black" panose="020B0A04020102020204" pitchFamily="34" charset="0"/>
              </a:rPr>
              <a:t>gerais</a:t>
            </a:r>
            <a:r>
              <a:rPr lang="es-BO" sz="4000" b="1" dirty="0">
                <a:latin typeface="Arial Black" panose="020B0A04020102020204" pitchFamily="34" charset="0"/>
              </a:rPr>
              <a:t> das </a:t>
            </a:r>
            <a:r>
              <a:rPr lang="es-BO" sz="4000" b="1" dirty="0" err="1">
                <a:latin typeface="Arial Black" panose="020B0A04020102020204" pitchFamily="34" charset="0"/>
              </a:rPr>
              <a:t>citocinas</a:t>
            </a:r>
            <a:endParaRPr lang="es-BO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7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4" y="549709"/>
            <a:ext cx="7469187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9225"/>
            <a:ext cx="6151563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37" y="2539362"/>
            <a:ext cx="7370763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9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0966" t="39851" r="28961" b="15936"/>
          <a:stretch>
            <a:fillRect/>
          </a:stretch>
        </p:blipFill>
        <p:spPr bwMode="auto">
          <a:xfrm>
            <a:off x="365760" y="44300"/>
            <a:ext cx="11018519" cy="67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/>
          <p:nvPr/>
        </p:nvSpPr>
        <p:spPr>
          <a:xfrm>
            <a:off x="0" y="79743"/>
            <a:ext cx="249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HEMATOPOESE</a:t>
            </a:r>
          </a:p>
        </p:txBody>
      </p:sp>
    </p:spTree>
    <p:extLst>
      <p:ext uri="{BB962C8B-B14F-4D97-AF65-F5344CB8AC3E}">
        <p14:creationId xmlns:p14="http://schemas.microsoft.com/office/powerpoint/2010/main" val="2007319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738</Words>
  <Application>Microsoft Office PowerPoint</Application>
  <PresentationFormat>Widescreen</PresentationFormat>
  <Paragraphs>143</Paragraphs>
  <Slides>26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Tema de Office</vt:lpstr>
      <vt:lpstr>CITOCINAS</vt:lpstr>
      <vt:lpstr>CITOCINAS</vt:lpstr>
      <vt:lpstr>Apresentação do PowerPoint</vt:lpstr>
      <vt:lpstr>Apresentação do PowerPoint</vt:lpstr>
      <vt:lpstr>Apresentação do PowerPoint</vt:lpstr>
      <vt:lpstr>Propriedades gerais das citocinas</vt:lpstr>
      <vt:lpstr>Apresentação do PowerPoint</vt:lpstr>
      <vt:lpstr>Apresentação do PowerPoint</vt:lpstr>
      <vt:lpstr>Apresentação do PowerPoint</vt:lpstr>
      <vt:lpstr>IL-1</vt:lpstr>
      <vt:lpstr>Apresentação do PowerPoint</vt:lpstr>
      <vt:lpstr>IL-2</vt:lpstr>
      <vt:lpstr>Apresentação do PowerPoint</vt:lpstr>
      <vt:lpstr>IL-4</vt:lpstr>
      <vt:lpstr>Apresentação do PowerPoint</vt:lpstr>
      <vt:lpstr>IL-6</vt:lpstr>
      <vt:lpstr>Apresentação do PowerPoint</vt:lpstr>
      <vt:lpstr>IL-12</vt:lpstr>
      <vt:lpstr>TNF–α                               TNF-β ou linfotoxina</vt:lpstr>
      <vt:lpstr>IFN-α e IFN-ß</vt:lpstr>
      <vt:lpstr>Apresentação do PowerPoint</vt:lpstr>
      <vt:lpstr>Interferon gama (IFN-y)</vt:lpstr>
      <vt:lpstr>Apresentação do PowerPoint</vt:lpstr>
      <vt:lpstr>Receptores de citocinas</vt:lpstr>
      <vt:lpstr>Receptores de citocinas</vt:lpstr>
      <vt:lpstr>Apresentação do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Msc. Melissa Mercedes Torres Chipana</dc:title>
  <dc:creator>Usuario de Windows</dc:creator>
  <cp:lastModifiedBy>Melissa Mercedes Torres Chipana</cp:lastModifiedBy>
  <cp:revision>143</cp:revision>
  <dcterms:created xsi:type="dcterms:W3CDTF">2019-03-17T18:25:19Z</dcterms:created>
  <dcterms:modified xsi:type="dcterms:W3CDTF">2020-05-12T08:42:43Z</dcterms:modified>
</cp:coreProperties>
</file>