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256" r:id="rId2"/>
    <p:sldId id="257" r:id="rId3"/>
    <p:sldId id="317" r:id="rId4"/>
    <p:sldId id="25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30" r:id="rId15"/>
    <p:sldId id="329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40" r:id="rId25"/>
    <p:sldId id="344" r:id="rId26"/>
    <p:sldId id="345" r:id="rId27"/>
    <p:sldId id="342" r:id="rId28"/>
    <p:sldId id="343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60" r:id="rId44"/>
    <p:sldId id="361" r:id="rId45"/>
    <p:sldId id="362" r:id="rId46"/>
    <p:sldId id="363" r:id="rId47"/>
    <p:sldId id="364" r:id="rId48"/>
    <p:sldId id="365" r:id="rId49"/>
    <p:sldId id="366" r:id="rId50"/>
    <p:sldId id="367" r:id="rId51"/>
    <p:sldId id="368" r:id="rId52"/>
    <p:sldId id="369" r:id="rId53"/>
    <p:sldId id="370" r:id="rId54"/>
    <p:sldId id="371" r:id="rId55"/>
    <p:sldId id="372" r:id="rId56"/>
    <p:sldId id="373" r:id="rId57"/>
    <p:sldId id="374" r:id="rId58"/>
    <p:sldId id="375" r:id="rId59"/>
    <p:sldId id="376" r:id="rId60"/>
    <p:sldId id="377" r:id="rId61"/>
    <p:sldId id="378" r:id="rId62"/>
    <p:sldId id="379" r:id="rId63"/>
    <p:sldId id="380" r:id="rId64"/>
    <p:sldId id="381" r:id="rId65"/>
    <p:sldId id="384" r:id="rId66"/>
    <p:sldId id="385" r:id="rId67"/>
    <p:sldId id="382" r:id="rId68"/>
    <p:sldId id="383" r:id="rId69"/>
    <p:sldId id="386" r:id="rId70"/>
    <p:sldId id="387" r:id="rId71"/>
    <p:sldId id="388" r:id="rId72"/>
    <p:sldId id="389" r:id="rId73"/>
    <p:sldId id="390" r:id="rId74"/>
    <p:sldId id="391" r:id="rId75"/>
    <p:sldId id="392" r:id="rId76"/>
    <p:sldId id="395" r:id="rId77"/>
    <p:sldId id="394" r:id="rId78"/>
    <p:sldId id="396" r:id="rId79"/>
    <p:sldId id="393" r:id="rId80"/>
    <p:sldId id="397" r:id="rId81"/>
    <p:sldId id="398" r:id="rId82"/>
    <p:sldId id="399" r:id="rId83"/>
    <p:sldId id="400" r:id="rId8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57EC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809" autoAdjust="0"/>
    <p:restoredTop sz="90323" autoAdjust="0"/>
  </p:normalViewPr>
  <p:slideViewPr>
    <p:cSldViewPr snapToGrid="0" snapToObjects="1">
      <p:cViewPr>
        <p:scale>
          <a:sx n="93" d="100"/>
          <a:sy n="93" d="100"/>
        </p:scale>
        <p:origin x="-714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4" Type="http://schemas.openxmlformats.org/officeDocument/2006/relationships/image" Target="../media/image8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09929-C9E7-2E49-BDDC-641103EEC6B8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CCFB1-7198-A144-9977-632722B2AB8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78782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01CF1-A389-334F-966A-538EE740BE38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EBEA7-D247-7042-9059-BD6005668DF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12864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EBEA7-D247-7042-9059-BD6005668DF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6199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EBEA7-D247-7042-9059-BD6005668DF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6199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01825"/>
            <a:ext cx="7772400" cy="1470025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x-none" dirty="0" smtClean="0"/>
              <a:t>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2672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40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Nome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47900" y="5803900"/>
            <a:ext cx="4965700" cy="6096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E-mail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4920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2603-79DD-7947-8181-BD1CEDAEBBC2}" type="datetime1">
              <a:rPr lang="pt-BR" smtClean="0"/>
              <a:pPr/>
              <a:t>21/03/2019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562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2CD6-1791-3746-9A96-3BC80D05608F}" type="datetime1">
              <a:rPr lang="pt-BR" smtClean="0"/>
              <a:pPr/>
              <a:t>21/03/2019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627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0"/>
            <a:ext cx="8810623" cy="730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1" y="857251"/>
            <a:ext cx="8524874" cy="573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48600" y="6721475"/>
            <a:ext cx="1295399" cy="136525"/>
          </a:xfrm>
        </p:spPr>
        <p:txBody>
          <a:bodyPr/>
          <a:lstStyle>
            <a:lvl1pPr algn="r">
              <a:defRPr sz="600"/>
            </a:lvl1pPr>
          </a:lstStyle>
          <a:p>
            <a:r>
              <a:rPr lang="en-US" dirty="0" smtClean="0"/>
              <a:t>© Daniel </a:t>
            </a:r>
            <a:r>
              <a:rPr lang="en-US" dirty="0" err="1" smtClean="0"/>
              <a:t>Nopper</a:t>
            </a:r>
            <a:r>
              <a:rPr lang="en-US" dirty="0" smtClean="0"/>
              <a:t> </a:t>
            </a:r>
            <a:r>
              <a:rPr lang="en-US" dirty="0" err="1" smtClean="0"/>
              <a:t>Silvar</a:t>
            </a:r>
            <a:r>
              <a:rPr lang="en-US" dirty="0" smtClean="0"/>
              <a:t> Rodrigues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91300"/>
            <a:ext cx="333375" cy="24130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326530D0-E989-6D43-9B52-F525A77060C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857251"/>
            <a:ext cx="333375" cy="5524499"/>
          </a:xfrm>
          <a:prstGeom prst="rect">
            <a:avLst/>
          </a:prstGeom>
          <a:noFill/>
        </p:spPr>
        <p:txBody>
          <a:bodyPr vert="vert270" wrap="non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QFL0342  – </a:t>
            </a:r>
            <a:r>
              <a:rPr lang="en-US" sz="1200" dirty="0" err="1" smtClean="0">
                <a:solidFill>
                  <a:srgbClr val="FFFFFF"/>
                </a:solidFill>
              </a:rPr>
              <a:t>Reatividade</a:t>
            </a:r>
            <a:r>
              <a:rPr lang="en-US" sz="1200" dirty="0" smtClean="0">
                <a:solidFill>
                  <a:srgbClr val="FFFFFF"/>
                </a:solidFill>
              </a:rPr>
              <a:t> de </a:t>
            </a:r>
            <a:r>
              <a:rPr lang="en-US" sz="1200" dirty="0" err="1" smtClean="0">
                <a:solidFill>
                  <a:srgbClr val="FFFFFF"/>
                </a:solidFill>
              </a:rPr>
              <a:t>Compostos</a:t>
            </a:r>
            <a:r>
              <a:rPr lang="en-US" sz="1200" dirty="0" smtClean="0">
                <a:solidFill>
                  <a:srgbClr val="FFFFFF"/>
                </a:solidFill>
              </a:rPr>
              <a:t>  </a:t>
            </a:r>
            <a:r>
              <a:rPr lang="en-US" sz="1200" dirty="0" err="1" smtClean="0">
                <a:solidFill>
                  <a:srgbClr val="FFFFFF"/>
                </a:solidFill>
              </a:rPr>
              <a:t>Orgânicos</a:t>
            </a:r>
            <a:endParaRPr lang="en-US" sz="12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7880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B4A7-08E9-8447-9B82-3968A68453E4}" type="datetime1">
              <a:rPr lang="pt-BR" smtClean="0"/>
              <a:pPr/>
              <a:t>21/03/2019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3181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7E6A-7F49-0149-9E57-7B5AB4B58791}" type="datetime1">
              <a:rPr lang="pt-BR" smtClean="0"/>
              <a:pPr/>
              <a:t>21/03/2019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489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179A-5D9D-B14C-BD9C-D9CC2DD93767}" type="datetime1">
              <a:rPr lang="pt-BR" smtClean="0"/>
              <a:pPr/>
              <a:t>21/03/2019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738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B4AB-CE6A-3148-858D-02DB64C8528F}" type="datetime1">
              <a:rPr lang="pt-BR" smtClean="0"/>
              <a:pPr/>
              <a:t>21/03/2019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862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3BD6-CDA9-5A41-8EB4-E7346D26A481}" type="datetime1">
              <a:rPr lang="pt-BR" smtClean="0"/>
              <a:pPr/>
              <a:t>21/03/2019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103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99B9-1491-1F4A-B6C8-179BF39FA7BA}" type="datetime1">
              <a:rPr lang="pt-BR" smtClean="0"/>
              <a:pPr/>
              <a:t>21/03/2019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63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8BC9-BC76-3B48-81B7-5945CFD4BFB7}" type="datetime1">
              <a:rPr lang="pt-BR" smtClean="0"/>
              <a:pPr/>
              <a:t>21/03/2019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580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05BA2-DA46-EE45-83BD-9632A8C95794}" type="datetime1">
              <a:rPr lang="pt-BR" smtClean="0"/>
              <a:pPr/>
              <a:t>21/03/2019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732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.png"/><Relationship Id="rId7" Type="http://schemas.openxmlformats.org/officeDocument/2006/relationships/image" Target="../media/image8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3.jpeg"/><Relationship Id="rId11" Type="http://schemas.openxmlformats.org/officeDocument/2006/relationships/image" Target="../media/image86.jpeg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5.jpe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7.png"/><Relationship Id="rId5" Type="http://schemas.openxmlformats.org/officeDocument/2006/relationships/image" Target="../media/image83.jpeg"/><Relationship Id="rId4" Type="http://schemas.openxmlformats.org/officeDocument/2006/relationships/oleObject" Target="../embeddings/oleObject5.bin"/><Relationship Id="rId9" Type="http://schemas.openxmlformats.org/officeDocument/2006/relationships/image" Target="../media/image9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2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8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1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96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QFL- 0342 – Reatividade de Compostos Orgânicos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Prof. Dr. Daniel </a:t>
            </a:r>
            <a:r>
              <a:rPr lang="en-US" sz="2000" dirty="0" err="1" smtClean="0"/>
              <a:t>Nopper</a:t>
            </a:r>
            <a:r>
              <a:rPr lang="en-US" sz="2000" dirty="0" smtClean="0"/>
              <a:t> Silva Rodrigues</a:t>
            </a:r>
            <a:endParaRPr lang="en-US" sz="2000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7500" y="2817813"/>
            <a:ext cx="8826500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i="1" dirty="0" smtClean="0"/>
              <a:t>2. Adição </a:t>
            </a:r>
            <a:r>
              <a:rPr lang="pt-BR" sz="2800" i="1" dirty="0" err="1" smtClean="0"/>
              <a:t>eletrofílica</a:t>
            </a:r>
            <a:endParaRPr lang="pt-BR" sz="2800" i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17500" y="5461000"/>
            <a:ext cx="88265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dannopper@usp.br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6044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HX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Estabilidade do intermediário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9174" y="1695665"/>
            <a:ext cx="6836085" cy="173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HX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Estabilidade do intermediário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9174" y="1695665"/>
            <a:ext cx="6836085" cy="173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9293" y="3590391"/>
            <a:ext cx="5265868" cy="153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HX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Estabilidade do intermediário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9174" y="1695665"/>
            <a:ext cx="6836085" cy="173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9293" y="3590391"/>
            <a:ext cx="5265868" cy="153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33044" y="5136182"/>
            <a:ext cx="5283218" cy="157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HX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Regra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Markovnikov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474" name="Picture 2" descr="https://upload.wikimedia.org/wikipedia/commons/thumb/6/6f/VladimirMarkovnikov.jpg/220px-VladimirMarkovnik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638" y="1970264"/>
            <a:ext cx="1679584" cy="1908618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535719" y="3878882"/>
            <a:ext cx="1930079" cy="629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lnSpcReduction="1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Vladmir </a:t>
            </a:r>
          </a:p>
          <a:p>
            <a:pPr algn="ctr"/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Markovnikov</a:t>
            </a: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HX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Regra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Markovnikov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474" name="Picture 2" descr="https://upload.wikimedia.org/wikipedia/commons/thumb/6/6f/VladimirMarkovnikov.jpg/220px-VladimirMarkovnik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638" y="1970264"/>
            <a:ext cx="1679584" cy="1908618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535719" y="3878882"/>
            <a:ext cx="1930079" cy="629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lnSpcReduction="1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Vladmir </a:t>
            </a:r>
          </a:p>
          <a:p>
            <a:pPr algn="ctr"/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Markovnikov</a:t>
            </a: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533689" y="2019835"/>
            <a:ext cx="6277510" cy="132343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A regra de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Markovnikov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determina que: Na adição de HX à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olefinas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, “o hidrogênio será adicionado ao carbono mais hidrogenado”.</a:t>
            </a:r>
          </a:p>
          <a:p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HX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Regra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Markovnikov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474" name="Picture 2" descr="https://upload.wikimedia.org/wikipedia/commons/thumb/6/6f/VladimirMarkovnikov.jpg/220px-VladimirMarkovnik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638" y="1970264"/>
            <a:ext cx="1679584" cy="1908618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535719" y="3878882"/>
            <a:ext cx="1930079" cy="629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lnSpcReduction="1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Vladmir </a:t>
            </a:r>
          </a:p>
          <a:p>
            <a:pPr algn="ctr"/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Markovnikov</a:t>
            </a: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533689" y="2019835"/>
            <a:ext cx="6277510" cy="255454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A regra de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Markovnikov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determina que: Na adição de HX à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olefinas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, “o hidrogênio será adicionado ao carbono mais hidrogenado”.</a:t>
            </a:r>
          </a:p>
          <a:p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Logicamente, se o hidrogênio é adicionado no carbono que possui maior número de hidrogênios, 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carbocátion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será formado no carbono que possui maior número de carbonos ligados a ele. </a:t>
            </a:r>
          </a:p>
        </p:txBody>
      </p:sp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HX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Regra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Markovnikov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474" name="Picture 2" descr="https://upload.wikimedia.org/wikipedia/commons/thumb/6/6f/VladimirMarkovnikov.jpg/220px-VladimirMarkovnik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638" y="1970264"/>
            <a:ext cx="1679584" cy="1908618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535719" y="3878882"/>
            <a:ext cx="1930079" cy="629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lnSpcReduction="1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Vladmir </a:t>
            </a:r>
          </a:p>
          <a:p>
            <a:pPr algn="ctr"/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Markovnikov</a:t>
            </a: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533689" y="2019835"/>
            <a:ext cx="6277510" cy="34778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A regra de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Markovnikov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determina que: Na adição de HX à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olefinas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, “o hidrogênio será adicionado ao carbono mais hidrogenado”.</a:t>
            </a:r>
          </a:p>
          <a:p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Logicamente, se o hidrogênio é adicionado no carbono que possui maior número de hidrogênios, 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carbocátion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será formado no carbono que possui maior número de carbonos ligados a ele. </a:t>
            </a:r>
          </a:p>
          <a:p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Isso não ocorre por a caso. 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carbocátion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formado deve sempre ser o mais estável.</a:t>
            </a:r>
          </a:p>
        </p:txBody>
      </p:sp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HX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Regra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Markovnikov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474" name="Picture 2" descr="https://upload.wikimedia.org/wikipedia/commons/thumb/6/6f/VladimirMarkovnikov.jpg/220px-VladimirMarkovnik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638" y="1970264"/>
            <a:ext cx="1679584" cy="1908618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535719" y="3878882"/>
            <a:ext cx="1930079" cy="629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lnSpcReduction="1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Vladmir </a:t>
            </a:r>
          </a:p>
          <a:p>
            <a:pPr algn="ctr"/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Markovnikov</a:t>
            </a: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19" y="4703785"/>
            <a:ext cx="84486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95875" y="1774462"/>
            <a:ext cx="4928239" cy="250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HX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Regra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Markovnikov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8255" y="5136115"/>
            <a:ext cx="54864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9213" y="1892804"/>
            <a:ext cx="65055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Hidratação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3150" y="1788825"/>
            <a:ext cx="4457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-1"/>
            <a:ext cx="8810623" cy="723901"/>
          </a:xfrm>
        </p:spPr>
        <p:txBody>
          <a:bodyPr>
            <a:noAutofit/>
          </a:bodyPr>
          <a:lstStyle/>
          <a:p>
            <a:r>
              <a:rPr lang="en-US" smtClean="0"/>
              <a:t>Tópicos da Aula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257300"/>
            <a:ext cx="7645400" cy="3340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62000" y="1358900"/>
            <a:ext cx="7988300" cy="4724400"/>
          </a:xfrm>
          <a:prstGeom prst="rect">
            <a:avLst/>
          </a:prstGeom>
          <a:solidFill>
            <a:srgbClr val="457EC3">
              <a:alpha val="20000"/>
            </a:srgbClr>
          </a:solidFill>
        </p:spPr>
        <p:txBody>
          <a:bodyPr vert="horz" wrap="none" lIns="91440" tIns="45720" rIns="91440" bIns="45720" rtlCol="0">
            <a:normAutofit lnSpcReduction="10000"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A) Literatura recomendada.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B) Princípios.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a) Orbitais envolvidos.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	- HOMO da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olefina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	- LUMO do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eletrófilo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C) Adições à HX.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a) Mecanismo geral.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b) Coordenada da reação.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c) Estabilidade dos intermediários.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d) Regra de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Markovnikov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D) Hidratação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a) Mecanismo geral.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	- Adição de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álcoois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b)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Oximercuriação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c)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Hidroboração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Antimarkovnikov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).	</a:t>
            </a:r>
          </a:p>
        </p:txBody>
      </p:sp>
    </p:spTree>
    <p:extLst>
      <p:ext uri="{BB962C8B-B14F-4D97-AF65-F5344CB8AC3E}">
        <p14:creationId xmlns:p14="http://schemas.microsoft.com/office/powerpoint/2010/main" xmlns="" val="242004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Hidratação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3150" y="1788825"/>
            <a:ext cx="4457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0275" y="2542747"/>
            <a:ext cx="47434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Hidratação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/>
          <a:srcRect t="9738"/>
          <a:stretch>
            <a:fillRect/>
          </a:stretch>
        </p:blipFill>
        <p:spPr bwMode="auto">
          <a:xfrm>
            <a:off x="1209675" y="4356244"/>
            <a:ext cx="6724650" cy="123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3150" y="1788825"/>
            <a:ext cx="4457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0275" y="2542747"/>
            <a:ext cx="47434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Hidratação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563" y="1705511"/>
            <a:ext cx="8431774" cy="316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Hidratação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6825" y="1889054"/>
            <a:ext cx="66103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Hidratação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Adição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álcoois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531" y="2072084"/>
            <a:ext cx="8465905" cy="281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Hidratação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Oximercuriação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7435" y="1629525"/>
            <a:ext cx="67913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Hidratação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Oximercuriação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7435" y="1629525"/>
            <a:ext cx="67913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5483" y="5116530"/>
            <a:ext cx="6124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Hidratação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Oximercuriação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2138" y="1639694"/>
            <a:ext cx="54197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1403531" y="5065158"/>
            <a:ext cx="6277510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Qual é a vantagem????</a:t>
            </a:r>
          </a:p>
          <a:p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Hidratação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Hidroboração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4975" y="1759129"/>
            <a:ext cx="57340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Hidratação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Hidroboração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4975" y="1759129"/>
            <a:ext cx="57340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8250" y="3798016"/>
            <a:ext cx="66675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-1"/>
            <a:ext cx="8810623" cy="723901"/>
          </a:xfrm>
        </p:spPr>
        <p:txBody>
          <a:bodyPr>
            <a:noAutofit/>
          </a:bodyPr>
          <a:lstStyle/>
          <a:p>
            <a:r>
              <a:rPr lang="en-US" dirty="0" err="1" smtClean="0"/>
              <a:t>Tópicos</a:t>
            </a:r>
            <a:r>
              <a:rPr lang="en-US" dirty="0" smtClean="0"/>
              <a:t> da Aula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257300"/>
            <a:ext cx="7645400" cy="3340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62000" y="1358900"/>
            <a:ext cx="7988300" cy="4724400"/>
          </a:xfrm>
          <a:prstGeom prst="rect">
            <a:avLst/>
          </a:prstGeom>
          <a:solidFill>
            <a:srgbClr val="457EC3">
              <a:alpha val="20000"/>
            </a:srgbClr>
          </a:solidFill>
        </p:spPr>
        <p:txBody>
          <a:bodyPr vert="horz" wrap="none" lIns="91440" tIns="45720" rIns="91440" bIns="45720" rtlCol="0">
            <a:normAutofit lnSpcReduction="10000"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E) Hidrogenação.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F) Adição de halogênios.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a) Mecanismo.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b) Íons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halônios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c)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Estereoquímica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	- Adições em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cíclos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d) Adição de halogênio em meio aquoso ou alcoólico.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G) Oxidação de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olefinas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a)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Epoxidação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b)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Ozonólise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c)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Dihidroxilação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H) Adições de HX em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dienos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conjugados.	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a) Mecanismo.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b) Cinética X Termodinâmica.</a:t>
            </a:r>
          </a:p>
        </p:txBody>
      </p:sp>
    </p:spTree>
    <p:extLst>
      <p:ext uri="{BB962C8B-B14F-4D97-AF65-F5344CB8AC3E}">
        <p14:creationId xmlns:p14="http://schemas.microsoft.com/office/powerpoint/2010/main" xmlns="" val="242004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Hidratação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Hidroboração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2364" y="1430698"/>
            <a:ext cx="50387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2364" y="4690281"/>
            <a:ext cx="48387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Hidratação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Hidroboração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6292" y="1461520"/>
            <a:ext cx="4263973" cy="252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8648" y="4132459"/>
            <a:ext cx="4159973" cy="245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Hidratação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Hidroboração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9875" y="2515564"/>
            <a:ext cx="35242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7888" y="3610831"/>
            <a:ext cx="48482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Hidratação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Hidroboração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5991" y="1970788"/>
            <a:ext cx="7553700" cy="387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Hidrogenação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1862138"/>
            <a:ext cx="48958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Hidrogenação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5" y="2054826"/>
            <a:ext cx="8712831" cy="3051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Hidrogenação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567" y="1714794"/>
            <a:ext cx="8500819" cy="357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Hidrogenação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988" y="1540428"/>
            <a:ext cx="78200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" y="4685496"/>
            <a:ext cx="81153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Halogênios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</a:p>
        </p:txBody>
      </p:sp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Halogênios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1675" y="1970712"/>
            <a:ext cx="52006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9225" y="3732462"/>
            <a:ext cx="63055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Literatura</a:t>
            </a:r>
            <a:r>
              <a:rPr lang="en-US" dirty="0" smtClean="0"/>
              <a:t> </a:t>
            </a:r>
            <a:r>
              <a:rPr lang="en-US" dirty="0" err="1" smtClean="0"/>
              <a:t>recomendada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Organic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Chemistry: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Clayden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Greeves, S. Warren,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Wothers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200000"/>
              </a:lnSpc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 Chemistry: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Bruice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Capítulos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e IV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>
              <a:lnSpc>
                <a:spcPct val="200000"/>
              </a:lnSpc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 Chemistry: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McMurray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Capítulos VI e VII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20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600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Halogênios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5538" y="1994044"/>
            <a:ext cx="4352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Halogênios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5538" y="1994044"/>
            <a:ext cx="4352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3558" y="4076271"/>
            <a:ext cx="44862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Halogênios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Íons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halônios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" y="1776630"/>
            <a:ext cx="78486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6863" y="4260565"/>
            <a:ext cx="60102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Halogênios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Estereoquímica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360" y="1579655"/>
            <a:ext cx="54768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ângulo 9"/>
          <p:cNvSpPr/>
          <p:nvPr/>
        </p:nvSpPr>
        <p:spPr>
          <a:xfrm>
            <a:off x="7096717" y="2688608"/>
            <a:ext cx="420131" cy="5923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4071" y="4182225"/>
            <a:ext cx="46291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tângulo 12"/>
          <p:cNvSpPr/>
          <p:nvPr/>
        </p:nvSpPr>
        <p:spPr>
          <a:xfrm>
            <a:off x="2334005" y="5553385"/>
            <a:ext cx="420131" cy="5923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2302958" y="4049781"/>
            <a:ext cx="902355" cy="5923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Halogênios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6425" y="1856359"/>
            <a:ext cx="53911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ângulo 9"/>
          <p:cNvSpPr/>
          <p:nvPr/>
        </p:nvSpPr>
        <p:spPr>
          <a:xfrm>
            <a:off x="7026687" y="2631838"/>
            <a:ext cx="420131" cy="5923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6086" y="3887004"/>
            <a:ext cx="53816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tângulo 14"/>
          <p:cNvSpPr/>
          <p:nvPr/>
        </p:nvSpPr>
        <p:spPr>
          <a:xfrm>
            <a:off x="1095955" y="3887004"/>
            <a:ext cx="1421219" cy="1486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1248355" y="4880228"/>
            <a:ext cx="1421219" cy="450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Estereoquímica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Halogênios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988" y="2850811"/>
            <a:ext cx="78200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ixaDeTexto 12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Estereoquímica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Halogênios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Estereoquímica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2898" y="2061843"/>
            <a:ext cx="6688477" cy="178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Halogênios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Estereoquímica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2898" y="2061843"/>
            <a:ext cx="6688477" cy="178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917" y="4228667"/>
            <a:ext cx="7808245" cy="196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Halogênios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Estereoquímica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146" y="2788421"/>
            <a:ext cx="8536112" cy="218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3472994" y="2131888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que isso acontece nesse caso?</a:t>
            </a:r>
          </a:p>
        </p:txBody>
      </p:sp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Halogênios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Adição de halogênio em meio aquoso ou alcoólico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" y="2949642"/>
            <a:ext cx="80581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3472994" y="2347642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 carbono do intermediário o brometo atacara?</a:t>
            </a:r>
          </a:p>
        </p:txBody>
      </p:sp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Princípios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Orbitais envolvidos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481558" y="1444392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HOMO do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Eletrófilo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3"/>
          <a:srcRect l="55062" t="18741" b="22823"/>
          <a:stretch>
            <a:fillRect/>
          </a:stretch>
        </p:blipFill>
        <p:spPr bwMode="auto">
          <a:xfrm>
            <a:off x="974438" y="2877636"/>
            <a:ext cx="3928599" cy="285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5239820" y="2681555"/>
            <a:ext cx="3503488" cy="2246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O orbital HOMO envolvido nas reações de adições são sempre de caráter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e localizado exatamente na dupla.</a:t>
            </a:r>
          </a:p>
          <a:p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Sob a ótica da TLV, trata-se essencialmente um orbital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, que reage e, para tal, se rompe.</a:t>
            </a:r>
          </a:p>
        </p:txBody>
      </p:sp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Halogênios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Adição de halogênio em meio aquoso ou alcoólico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222" y="2113907"/>
            <a:ext cx="481012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Halogênios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Adição de halogênio em meio aquoso ou alcoólico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4347" y="2944829"/>
            <a:ext cx="34956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222" y="2113907"/>
            <a:ext cx="481012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Halogênios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Adição de halogênio em meio aquoso ou alcoólico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062" y="1957376"/>
            <a:ext cx="8209051" cy="138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803" y="4226461"/>
            <a:ext cx="8034392" cy="163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Halogênios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Adição de halogênio em meio aquoso ou alcoólico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174" y="1718396"/>
            <a:ext cx="8242871" cy="145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ângulo 8"/>
          <p:cNvSpPr/>
          <p:nvPr/>
        </p:nvSpPr>
        <p:spPr>
          <a:xfrm>
            <a:off x="8702210" y="2250044"/>
            <a:ext cx="287677" cy="452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949" y="3244938"/>
            <a:ext cx="52006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Oxidação de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olefinas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Formação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epóxidos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702210" y="2250044"/>
            <a:ext cx="287677" cy="452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" y="1873432"/>
            <a:ext cx="74104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Oxidação de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olefinas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Formação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epóxidos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702210" y="2250044"/>
            <a:ext cx="287677" cy="452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" y="1873432"/>
            <a:ext cx="74104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3938" y="4243656"/>
            <a:ext cx="70961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Oxidação de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olefinas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Formação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epóxidos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702210" y="2250044"/>
            <a:ext cx="287677" cy="452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301" y="1800970"/>
            <a:ext cx="7959796" cy="20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Oxidação de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olefinas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Formação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epóxidos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702210" y="2250044"/>
            <a:ext cx="287677" cy="452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4869" y="4263648"/>
            <a:ext cx="31051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301" y="1800970"/>
            <a:ext cx="7959796" cy="20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Oxidação de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olefinas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Formação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epóxidos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702210" y="2250044"/>
            <a:ext cx="287677" cy="452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4869" y="4263648"/>
            <a:ext cx="31051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301" y="1800970"/>
            <a:ext cx="7959796" cy="20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41868" y="4345840"/>
            <a:ext cx="3483367" cy="215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Oxidação de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olefinas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Formação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epóxidos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702210" y="2250044"/>
            <a:ext cx="287677" cy="452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613" y="1704441"/>
            <a:ext cx="77247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1575" y="3967853"/>
            <a:ext cx="68008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Princípios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Orbitais envolvidos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481558" y="1444392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HOMO do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Eletrófilo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239820" y="2681555"/>
            <a:ext cx="3503488" cy="2246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O orbital LUMO envolvido sempre possuem caráter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Sob a ótica da TLV, trata-se essencialmente um orbital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*, que está apto a receber elétrons em um dos lóbulos mais externos.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/>
          <a:srcRect l="47776" t="15569" b="15044"/>
          <a:stretch>
            <a:fillRect/>
          </a:stretch>
        </p:blipFill>
        <p:spPr bwMode="auto">
          <a:xfrm>
            <a:off x="832207" y="2681555"/>
            <a:ext cx="3998357" cy="296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Oxidação de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olefinas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Formação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epóxidos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702210" y="2250044"/>
            <a:ext cx="287677" cy="452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967983"/>
            <a:ext cx="475297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Oxidação de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olefinas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Formação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epóxidos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702210" y="2250044"/>
            <a:ext cx="287677" cy="452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6313" y="2034290"/>
            <a:ext cx="719137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Oxidação de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olefinas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Ozonólise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702210" y="2250044"/>
            <a:ext cx="287677" cy="452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7825" y="1843088"/>
            <a:ext cx="58483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Oxidação de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olefinas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63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Ozonólise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702210" y="2250044"/>
            <a:ext cx="287677" cy="452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7825" y="1843088"/>
            <a:ext cx="58483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730" y="3990386"/>
            <a:ext cx="87249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Oxidação de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olefinas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64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Ozonólise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702210" y="2250044"/>
            <a:ext cx="287677" cy="452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112" y="1749607"/>
            <a:ext cx="8486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Oxidação de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olefinas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Ozonólise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702210" y="2250044"/>
            <a:ext cx="287677" cy="452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112" y="1749607"/>
            <a:ext cx="8486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9475" y="3790548"/>
            <a:ext cx="4492535" cy="28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Oxidação de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olefinas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66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Ozonólise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702210" y="2250044"/>
            <a:ext cx="287677" cy="452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112" y="1749607"/>
            <a:ext cx="8486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9475" y="3790548"/>
            <a:ext cx="4492535" cy="28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31184" y="3654607"/>
            <a:ext cx="27813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6254294" y="5854882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Estado de transição calculado</a:t>
            </a:r>
          </a:p>
        </p:txBody>
      </p:sp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Oxidação de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olefinas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67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Ozonólise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702210" y="2250044"/>
            <a:ext cx="287677" cy="452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80" y="1711988"/>
            <a:ext cx="7915916" cy="47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Oxidação de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olefinas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68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Dihidroxilação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702210" y="2250044"/>
            <a:ext cx="287677" cy="452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" y="2381137"/>
            <a:ext cx="74104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Oxidação de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olefinas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69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8702210" y="2250044"/>
            <a:ext cx="287677" cy="452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019" y="1859995"/>
            <a:ext cx="8507229" cy="184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25" y="4032232"/>
            <a:ext cx="8407953" cy="178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Dihidroxilação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HX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 geral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196" y="1957388"/>
            <a:ext cx="8092781" cy="316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Oxidação de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olefinas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70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8702210" y="2250044"/>
            <a:ext cx="287677" cy="452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019" y="1859995"/>
            <a:ext cx="8507229" cy="184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25" y="4032232"/>
            <a:ext cx="8407953" cy="178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Dihidroxilação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Oxidação de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olefinas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71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8702210" y="2250044"/>
            <a:ext cx="287677" cy="452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3481558" y="1444392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 obter o produto trans?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Dihidroxilação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Oxidação de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olefinas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72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8702210" y="2250044"/>
            <a:ext cx="287677" cy="452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3481558" y="1444392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 obter o produto trans?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235" y="4279454"/>
            <a:ext cx="78009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62" y="2229496"/>
            <a:ext cx="83915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Dihidroxilação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Adições de HX em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dienos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conjugados.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73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Orbitais envolvidos</a:t>
            </a:r>
          </a:p>
        </p:txBody>
      </p:sp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Adições de HX em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dienos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conjugados.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74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Orbitais envolvidos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8702210" y="2250044"/>
            <a:ext cx="287677" cy="452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87282492"/>
              </p:ext>
            </p:extLst>
          </p:nvPr>
        </p:nvGraphicFramePr>
        <p:xfrm>
          <a:off x="1063419" y="5295391"/>
          <a:ext cx="1703390" cy="1284027"/>
        </p:xfrm>
        <a:graphic>
          <a:graphicData uri="http://schemas.openxmlformats.org/presentationml/2006/ole">
            <p:oleObj spid="_x0000_s8194" name="CS ChemDraw Drawing" r:id="rId4" imgW="1250640" imgH="943200" progId="ACD.ChemSketchCDX">
              <p:embed/>
            </p:oleObj>
          </a:graphicData>
        </a:graphic>
      </p:graphicFrame>
      <p:cxnSp>
        <p:nvCxnSpPr>
          <p:cNvPr id="12" name="Conector de seta reta 11"/>
          <p:cNvCxnSpPr/>
          <p:nvPr/>
        </p:nvCxnSpPr>
        <p:spPr>
          <a:xfrm flipV="1">
            <a:off x="6038273" y="1794412"/>
            <a:ext cx="19050" cy="4391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 rot="16200000">
            <a:off x="5371523" y="3491585"/>
            <a:ext cx="91440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Energia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6657398" y="4675379"/>
            <a:ext cx="4857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6755622" y="4940525"/>
            <a:ext cx="37313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l-GR" i="1" dirty="0" smtClean="0">
                <a:latin typeface="Times New Roman" panose="02020603050405020304" pitchFamily="18" charset="0"/>
                <a:cs typeface="Times New Roman" pitchFamily="18" charset="0"/>
              </a:rPr>
              <a:t>π</a:t>
            </a:r>
            <a:endParaRPr lang="pt-BR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Conector de seta reta 16"/>
          <p:cNvCxnSpPr/>
          <p:nvPr/>
        </p:nvCxnSpPr>
        <p:spPr>
          <a:xfrm flipV="1">
            <a:off x="6841472" y="4437254"/>
            <a:ext cx="0" cy="4548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V="1">
            <a:off x="6980416" y="4437254"/>
            <a:ext cx="0" cy="454816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6676901" y="5871016"/>
            <a:ext cx="4857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flipV="1">
            <a:off x="6860975" y="5632891"/>
            <a:ext cx="0" cy="4548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flipV="1">
            <a:off x="6999919" y="5632891"/>
            <a:ext cx="0" cy="454816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7496702" y="4437254"/>
            <a:ext cx="907549" cy="35666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10000"/>
          </a:bodyPr>
          <a:lstStyle/>
          <a:p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HOMO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7496702" y="3271939"/>
            <a:ext cx="907549" cy="35666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10000"/>
          </a:bodyPr>
          <a:lstStyle/>
          <a:p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LUMO</a:t>
            </a: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6740482" y="6087707"/>
            <a:ext cx="37313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l-GR" i="1" dirty="0" smtClean="0">
                <a:latin typeface="Times New Roman" panose="02020603050405020304" pitchFamily="18" charset="0"/>
                <a:cs typeface="Times New Roman" pitchFamily="18" charset="0"/>
              </a:rPr>
              <a:t>π</a:t>
            </a:r>
            <a:endParaRPr lang="pt-BR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6647520" y="2331624"/>
            <a:ext cx="4857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6745744" y="2466145"/>
            <a:ext cx="54556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l-GR" i="1" dirty="0" smtClean="0">
                <a:latin typeface="Times New Roman" panose="02020603050405020304" pitchFamily="18" charset="0"/>
                <a:cs typeface="Times New Roman" pitchFamily="18" charset="0"/>
              </a:rPr>
              <a:t>π</a:t>
            </a:r>
            <a:r>
              <a:rPr lang="pt-BR" i="1" dirty="0" smtClean="0">
                <a:latin typeface="Times New Roman" panose="02020603050405020304" pitchFamily="18" charset="0"/>
                <a:cs typeface="Times New Roman" pitchFamily="18" charset="0"/>
              </a:rPr>
              <a:t>*</a:t>
            </a:r>
            <a:endParaRPr lang="pt-BR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Conector reto 26"/>
          <p:cNvCxnSpPr/>
          <p:nvPr/>
        </p:nvCxnSpPr>
        <p:spPr>
          <a:xfrm>
            <a:off x="6667023" y="3325386"/>
            <a:ext cx="4857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6730604" y="3411452"/>
            <a:ext cx="43207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l-GR" i="1" dirty="0" smtClean="0">
                <a:latin typeface="Times New Roman" panose="02020603050405020304" pitchFamily="18" charset="0"/>
                <a:cs typeface="Times New Roman" pitchFamily="18" charset="0"/>
              </a:rPr>
              <a:t>π</a:t>
            </a:r>
            <a:r>
              <a:rPr lang="pt-BR" i="1" dirty="0" smtClean="0">
                <a:latin typeface="Times New Roman" panose="02020603050405020304" pitchFamily="18" charset="0"/>
                <a:cs typeface="Times New Roman" pitchFamily="18" charset="0"/>
              </a:rPr>
              <a:t>*</a:t>
            </a:r>
            <a:endParaRPr lang="pt-BR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Objeto 2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21431371"/>
              </p:ext>
            </p:extLst>
          </p:nvPr>
        </p:nvGraphicFramePr>
        <p:xfrm>
          <a:off x="1063419" y="4071931"/>
          <a:ext cx="1703390" cy="1284027"/>
        </p:xfrm>
        <a:graphic>
          <a:graphicData uri="http://schemas.openxmlformats.org/presentationml/2006/ole">
            <p:oleObj spid="_x0000_s8195" name="CS ChemDraw Drawing" r:id="rId5" imgW="1250640" imgH="943200" progId="ACD.ChemSketchCDX">
              <p:embed/>
            </p:oleObj>
          </a:graphicData>
        </a:graphic>
      </p:graphicFrame>
      <p:pic>
        <p:nvPicPr>
          <p:cNvPr id="30" name="Picture 4" descr="C:\Users\Daniel\Desktop\Well\USP\Aulas-2015\QFL-0341\pi_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412" t="20438" r="28175" b="12664"/>
          <a:stretch/>
        </p:blipFill>
        <p:spPr bwMode="auto">
          <a:xfrm>
            <a:off x="3441936" y="4196275"/>
            <a:ext cx="2014726" cy="11450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Daniel\Desktop\Well\USP\Aulas-2015\QFL-0341\pi_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422" t="20559" r="28077" b="9111"/>
          <a:stretch/>
        </p:blipFill>
        <p:spPr bwMode="auto">
          <a:xfrm>
            <a:off x="3636948" y="3085602"/>
            <a:ext cx="1824598" cy="11106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Objeto 3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70295628"/>
              </p:ext>
            </p:extLst>
          </p:nvPr>
        </p:nvGraphicFramePr>
        <p:xfrm>
          <a:off x="1063419" y="3005418"/>
          <a:ext cx="1703390" cy="1346866"/>
        </p:xfrm>
        <a:graphic>
          <a:graphicData uri="http://schemas.openxmlformats.org/presentationml/2006/ole">
            <p:oleObj spid="_x0000_s8196" name="CS ChemDraw Drawing" r:id="rId8" imgW="1229040" imgH="971640" progId="ACD.ChemSketchCDX">
              <p:embed/>
            </p:oleObj>
          </a:graphicData>
        </a:graphic>
      </p:graphicFrame>
      <p:pic>
        <p:nvPicPr>
          <p:cNvPr id="33" name="Picture 6" descr="C:\Users\Daniel\Desktop\Well\USP\Aulas-2015\QFL-0341\pi_4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866" t="18167" r="28622" b="6274"/>
          <a:stretch/>
        </p:blipFill>
        <p:spPr bwMode="auto">
          <a:xfrm>
            <a:off x="3363823" y="1794412"/>
            <a:ext cx="2015554" cy="12911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4" name="Objeto 3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82683211"/>
              </p:ext>
            </p:extLst>
          </p:nvPr>
        </p:nvGraphicFramePr>
        <p:xfrm>
          <a:off x="1128880" y="1928849"/>
          <a:ext cx="1626054" cy="1274760"/>
        </p:xfrm>
        <a:graphic>
          <a:graphicData uri="http://schemas.openxmlformats.org/presentationml/2006/ole">
            <p:oleObj spid="_x0000_s8197" name="CS ChemDraw Drawing" r:id="rId10" imgW="1226520" imgH="962280" progId="ACD.ChemSketchCDX">
              <p:embed/>
            </p:oleObj>
          </a:graphicData>
        </a:graphic>
      </p:graphicFrame>
      <p:pic>
        <p:nvPicPr>
          <p:cNvPr id="35" name="Picture 3" descr="C:\Users\Daniel\Desktop\Well\USP\Aulas-2015\QFL-0341\pi_1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594" t="17045" r="28170" b="7290"/>
          <a:stretch/>
        </p:blipFill>
        <p:spPr bwMode="auto">
          <a:xfrm>
            <a:off x="3367196" y="5334731"/>
            <a:ext cx="2186816" cy="1382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Adições de HX em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dienos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conjugados.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75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Orbitais envolvidos</a:t>
            </a:r>
          </a:p>
        </p:txBody>
      </p:sp>
      <p:graphicFrame>
        <p:nvGraphicFramePr>
          <p:cNvPr id="29" name="Objeto 2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21431371"/>
              </p:ext>
            </p:extLst>
          </p:nvPr>
        </p:nvGraphicFramePr>
        <p:xfrm>
          <a:off x="1638728" y="2360870"/>
          <a:ext cx="1703390" cy="1284027"/>
        </p:xfrm>
        <a:graphic>
          <a:graphicData uri="http://schemas.openxmlformats.org/presentationml/2006/ole">
            <p:oleObj spid="_x0000_s9219" name="CS ChemDraw Drawing" r:id="rId4" imgW="1250640" imgH="943200" progId="ACD.ChemSketchCDX">
              <p:embed/>
            </p:oleObj>
          </a:graphicData>
        </a:graphic>
      </p:graphicFrame>
      <p:pic>
        <p:nvPicPr>
          <p:cNvPr id="30" name="Picture 4" descr="C:\Users\Daniel\Desktop\Well\USP\Aulas-2015\QFL-0341\pi_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412" t="20438" r="28175" b="12664"/>
          <a:stretch/>
        </p:blipFill>
        <p:spPr bwMode="auto">
          <a:xfrm>
            <a:off x="1327392" y="3796941"/>
            <a:ext cx="2014726" cy="11450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aixaDeTexto 35"/>
          <p:cNvSpPr txBox="1"/>
          <p:nvPr/>
        </p:nvSpPr>
        <p:spPr>
          <a:xfrm>
            <a:off x="1853029" y="1892982"/>
            <a:ext cx="907549" cy="35666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10000"/>
          </a:bodyPr>
          <a:lstStyle/>
          <a:p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HOMO</a:t>
            </a: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44745" y="1780872"/>
            <a:ext cx="2886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92370" y="3124008"/>
            <a:ext cx="28384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44745" y="4455081"/>
            <a:ext cx="29622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2" name="Conector de seta reta 41"/>
          <p:cNvCxnSpPr/>
          <p:nvPr/>
        </p:nvCxnSpPr>
        <p:spPr>
          <a:xfrm rot="16200000" flipH="1">
            <a:off x="5927857" y="2753807"/>
            <a:ext cx="730127" cy="10274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/>
          <p:cNvCxnSpPr/>
          <p:nvPr/>
        </p:nvCxnSpPr>
        <p:spPr>
          <a:xfrm rot="16200000" flipH="1">
            <a:off x="5917583" y="4167073"/>
            <a:ext cx="730127" cy="10274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81338" y="5207770"/>
            <a:ext cx="2981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Adições de HX em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dienos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conjugados.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76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8" y="1873428"/>
            <a:ext cx="7743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700088" y="3515689"/>
            <a:ext cx="7743825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O intermediário tem caráter de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carbocátion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alílico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!!!</a:t>
            </a:r>
          </a:p>
          <a:p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Orbitais envolvidos</a:t>
            </a:r>
          </a:p>
        </p:txBody>
      </p:sp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Adições de HX em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dienos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conjugados.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77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Orbitais envolvidos</a:t>
            </a:r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5570260" y="1919860"/>
            <a:ext cx="19050" cy="4391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 rot="16200000">
            <a:off x="4903510" y="3617033"/>
            <a:ext cx="91440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Energia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6208888" y="5580839"/>
            <a:ext cx="4857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V="1">
            <a:off x="6392962" y="5342714"/>
            <a:ext cx="0" cy="4548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V="1">
            <a:off x="6531906" y="5342714"/>
            <a:ext cx="0" cy="454816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7028689" y="5402509"/>
            <a:ext cx="907549" cy="35666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10000"/>
          </a:bodyPr>
          <a:lstStyle/>
          <a:p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028689" y="3715285"/>
            <a:ext cx="907549" cy="35666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10000"/>
          </a:bodyPr>
          <a:lstStyle/>
          <a:p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LUMO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6272469" y="5738155"/>
            <a:ext cx="37313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l-GR" i="1" dirty="0" smtClean="0">
                <a:latin typeface="Times New Roman" panose="02020603050405020304" pitchFamily="18" charset="0"/>
                <a:cs typeface="Times New Roman" pitchFamily="18" charset="0"/>
              </a:rPr>
              <a:t>π</a:t>
            </a:r>
            <a:endParaRPr lang="pt-BR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6179507" y="2457072"/>
            <a:ext cx="4857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6277731" y="2591593"/>
            <a:ext cx="54556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l-GR" i="1" dirty="0" smtClean="0">
                <a:latin typeface="Times New Roman" panose="02020603050405020304" pitchFamily="18" charset="0"/>
                <a:cs typeface="Times New Roman" pitchFamily="18" charset="0"/>
              </a:rPr>
              <a:t>π</a:t>
            </a:r>
            <a:r>
              <a:rPr lang="pt-BR" i="1" dirty="0" smtClean="0">
                <a:latin typeface="Times New Roman" panose="02020603050405020304" pitchFamily="18" charset="0"/>
                <a:cs typeface="Times New Roman" pitchFamily="18" charset="0"/>
              </a:rPr>
              <a:t>*</a:t>
            </a:r>
            <a:endParaRPr lang="pt-BR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6199010" y="4210834"/>
            <a:ext cx="4857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to 1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04756741"/>
              </p:ext>
            </p:extLst>
          </p:nvPr>
        </p:nvGraphicFramePr>
        <p:xfrm>
          <a:off x="856665" y="5320472"/>
          <a:ext cx="1537133" cy="1076436"/>
        </p:xfrm>
        <a:graphic>
          <a:graphicData uri="http://schemas.openxmlformats.org/presentationml/2006/ole">
            <p:oleObj spid="_x0000_s11266" name="CS ChemDraw Drawing" r:id="rId4" imgW="1101960" imgH="771480" progId="ACD.ChemSketchCDX">
              <p:embed/>
            </p:oleObj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7028688" y="4037981"/>
            <a:ext cx="907549" cy="35666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10000"/>
          </a:bodyPr>
          <a:lstStyle/>
          <a:p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Orbital não ligante</a:t>
            </a:r>
          </a:p>
        </p:txBody>
      </p:sp>
      <p:pic>
        <p:nvPicPr>
          <p:cNvPr id="21" name="Picture 2" descr="C:\Users\Daniel\Desktop\Well\USP\Aulas-2015\QFL-0341\Alil_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235" t="12322" r="25235" b="4042"/>
          <a:stretch/>
        </p:blipFill>
        <p:spPr bwMode="auto">
          <a:xfrm>
            <a:off x="2990534" y="5206523"/>
            <a:ext cx="1873332" cy="13847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Daniel\Desktop\Well\USP\Aulas-2015\QFL-0341\Alil_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502" t="17266" r="26230" b="1059"/>
          <a:stretch/>
        </p:blipFill>
        <p:spPr bwMode="auto">
          <a:xfrm>
            <a:off x="2887880" y="3616517"/>
            <a:ext cx="1970971" cy="1372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Objeto 2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01500692"/>
              </p:ext>
            </p:extLst>
          </p:nvPr>
        </p:nvGraphicFramePr>
        <p:xfrm>
          <a:off x="796189" y="3751115"/>
          <a:ext cx="1597609" cy="1066573"/>
        </p:xfrm>
        <a:graphic>
          <a:graphicData uri="http://schemas.openxmlformats.org/presentationml/2006/ole">
            <p:oleObj spid="_x0000_s11267" name="CS ChemDraw Drawing" r:id="rId7" imgW="1127520" imgH="752760" progId="ACD.ChemSketchCDX">
              <p:embed/>
            </p:oleObj>
          </a:graphicData>
        </a:graphic>
      </p:graphicFrame>
      <p:pic>
        <p:nvPicPr>
          <p:cNvPr id="24" name="Picture 5" descr="C:\Users\Daniel\Desktop\Well\USP\Aulas-2015\QFL-0341\Alil_3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165" t="5357" r="26282"/>
          <a:stretch/>
        </p:blipFill>
        <p:spPr bwMode="auto">
          <a:xfrm>
            <a:off x="2924299" y="1919860"/>
            <a:ext cx="1934552" cy="15841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Objeto 2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31337130"/>
              </p:ext>
            </p:extLst>
          </p:nvPr>
        </p:nvGraphicFramePr>
        <p:xfrm>
          <a:off x="821041" y="2303706"/>
          <a:ext cx="1607132" cy="1060976"/>
        </p:xfrm>
        <a:graphic>
          <a:graphicData uri="http://schemas.openxmlformats.org/presentationml/2006/ole">
            <p:oleObj spid="_x0000_s11268" name="CS ChemDraw Drawing" r:id="rId9" imgW="1139760" imgH="752760" progId="ACD.ChemSketchCDX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Adições de HX em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dienos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conjugados.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78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Orbitais envolvidos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461807" y="2130420"/>
            <a:ext cx="907549" cy="35666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10000"/>
          </a:bodyPr>
          <a:lstStyle/>
          <a:p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LUMO</a:t>
            </a:r>
          </a:p>
        </p:txBody>
      </p:sp>
      <p:pic>
        <p:nvPicPr>
          <p:cNvPr id="22" name="Picture 4" descr="C:\Users\Daniel\Desktop\Well\USP\Aulas-2015\QFL-0341\Alil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502" t="17266" r="26230" b="1059"/>
          <a:stretch/>
        </p:blipFill>
        <p:spPr bwMode="auto">
          <a:xfrm>
            <a:off x="796189" y="4148721"/>
            <a:ext cx="1970971" cy="1372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Objeto 2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01500692"/>
              </p:ext>
            </p:extLst>
          </p:nvPr>
        </p:nvGraphicFramePr>
        <p:xfrm>
          <a:off x="1169551" y="2848928"/>
          <a:ext cx="1597609" cy="1066573"/>
        </p:xfrm>
        <a:graphic>
          <a:graphicData uri="http://schemas.openxmlformats.org/presentationml/2006/ole">
            <p:oleObj spid="_x0000_s13315" name="CS ChemDraw Drawing" r:id="rId5" imgW="1127520" imgH="752760" progId="ACD.ChemSketchCDX">
              <p:embed/>
            </p:oleObj>
          </a:graphicData>
        </a:graphic>
      </p:graphicFrame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/>
          <a:srcRect l="42570"/>
          <a:stretch>
            <a:fillRect/>
          </a:stretch>
        </p:blipFill>
        <p:spPr bwMode="auto">
          <a:xfrm>
            <a:off x="3852809" y="2130420"/>
            <a:ext cx="4447266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Adições de HX em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dienos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conjugados.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79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197" y="2154555"/>
            <a:ext cx="8656513" cy="269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HX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 geral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582224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Adições de HX em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dienos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conjugados.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80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Cinética X Termodinâmica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6090" y="1795302"/>
            <a:ext cx="7222138" cy="480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Adições de HX em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dienos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conjugados.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81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Cinética X Termodinâmica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469" y="2050015"/>
            <a:ext cx="7918622" cy="384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Adições de HX em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dienos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conjugados.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82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Cinética X Termodinâmica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481558" y="1444392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 sabemos disso?</a:t>
            </a:r>
          </a:p>
        </p:txBody>
      </p:sp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Adições de HX em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dienos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conjugados.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83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Cinética X Termodinâmica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2509891"/>
            <a:ext cx="8458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3481558" y="1444392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 sabemos disso?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1159" y="4135136"/>
            <a:ext cx="57816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HX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Estabilidade do intermediário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de Aula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>
          <a:defRPr sz="2000" i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de Aula 1.potx</Template>
  <TotalTime>3606</TotalTime>
  <Words>883</Words>
  <Application>Microsoft Office PowerPoint</Application>
  <PresentationFormat>Apresentação na tela (4:3)</PresentationFormat>
  <Paragraphs>335</Paragraphs>
  <Slides>83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83</vt:i4>
      </vt:variant>
    </vt:vector>
  </HeadingPairs>
  <TitlesOfParts>
    <vt:vector size="85" baseType="lpstr">
      <vt:lpstr>Modelo de Aula 1</vt:lpstr>
      <vt:lpstr>CS ChemDraw Drawing</vt:lpstr>
      <vt:lpstr>QFL- 0342 – Reatividade de Compostos Orgânicos</vt:lpstr>
      <vt:lpstr>Tópicos da Aula</vt:lpstr>
      <vt:lpstr>Tópicos da Aula</vt:lpstr>
      <vt:lpstr>Literatura recomendada</vt:lpstr>
      <vt:lpstr>Princípios</vt:lpstr>
      <vt:lpstr>Princípios</vt:lpstr>
      <vt:lpstr>Adição de HX</vt:lpstr>
      <vt:lpstr>Adição de HX</vt:lpstr>
      <vt:lpstr>Adição de HX</vt:lpstr>
      <vt:lpstr>Adição de HX</vt:lpstr>
      <vt:lpstr>Adição de HX</vt:lpstr>
      <vt:lpstr>Adição de HX</vt:lpstr>
      <vt:lpstr>Adição de HX</vt:lpstr>
      <vt:lpstr>Adição de HX</vt:lpstr>
      <vt:lpstr>Adição de HX</vt:lpstr>
      <vt:lpstr>Adição de HX</vt:lpstr>
      <vt:lpstr>Adição de HX</vt:lpstr>
      <vt:lpstr>Adição de HX</vt:lpstr>
      <vt:lpstr>Hidratação</vt:lpstr>
      <vt:lpstr>Hidratação</vt:lpstr>
      <vt:lpstr>Hidratação</vt:lpstr>
      <vt:lpstr>Hidratação</vt:lpstr>
      <vt:lpstr>Hidratação</vt:lpstr>
      <vt:lpstr>Hidratação</vt:lpstr>
      <vt:lpstr>Hidratação</vt:lpstr>
      <vt:lpstr>Hidratação</vt:lpstr>
      <vt:lpstr>Hidratação</vt:lpstr>
      <vt:lpstr>Hidratação</vt:lpstr>
      <vt:lpstr>Hidratação</vt:lpstr>
      <vt:lpstr>Hidratação</vt:lpstr>
      <vt:lpstr>Hidratação</vt:lpstr>
      <vt:lpstr>Hidratação</vt:lpstr>
      <vt:lpstr>Hidratação</vt:lpstr>
      <vt:lpstr>Hidrogenação</vt:lpstr>
      <vt:lpstr>Hidrogenação</vt:lpstr>
      <vt:lpstr>Hidrogenação</vt:lpstr>
      <vt:lpstr>Hidrogenação</vt:lpstr>
      <vt:lpstr>Adição de Halogênios</vt:lpstr>
      <vt:lpstr>Adição de Halogênios</vt:lpstr>
      <vt:lpstr>Adição de Halogênios</vt:lpstr>
      <vt:lpstr>Adição de Halogênios</vt:lpstr>
      <vt:lpstr>Adição de Halogênios</vt:lpstr>
      <vt:lpstr>Adição de Halogênios</vt:lpstr>
      <vt:lpstr>Adição de Halogênios</vt:lpstr>
      <vt:lpstr>Adição de Halogênios</vt:lpstr>
      <vt:lpstr>Adição de Halogênios</vt:lpstr>
      <vt:lpstr>Adição de Halogênios</vt:lpstr>
      <vt:lpstr>Adição de Halogênios</vt:lpstr>
      <vt:lpstr>Adição de Halogênios</vt:lpstr>
      <vt:lpstr>Adição de Halogênios</vt:lpstr>
      <vt:lpstr>Adição de Halogênios</vt:lpstr>
      <vt:lpstr>Adição de Halogênios</vt:lpstr>
      <vt:lpstr>Adição de Halogênios</vt:lpstr>
      <vt:lpstr>Oxidação de olefinas</vt:lpstr>
      <vt:lpstr>Oxidação de olefinas</vt:lpstr>
      <vt:lpstr>Oxidação de olefinas</vt:lpstr>
      <vt:lpstr>Oxidação de olefinas</vt:lpstr>
      <vt:lpstr>Oxidação de olefinas</vt:lpstr>
      <vt:lpstr>Oxidação de olefinas</vt:lpstr>
      <vt:lpstr>Oxidação de olefinas</vt:lpstr>
      <vt:lpstr>Oxidação de olefinas</vt:lpstr>
      <vt:lpstr>Oxidação de olefinas</vt:lpstr>
      <vt:lpstr>Oxidação de olefinas</vt:lpstr>
      <vt:lpstr>Oxidação de olefinas</vt:lpstr>
      <vt:lpstr>Oxidação de olefinas</vt:lpstr>
      <vt:lpstr>Oxidação de olefinas</vt:lpstr>
      <vt:lpstr>Oxidação de olefinas</vt:lpstr>
      <vt:lpstr>Oxidação de olefinas</vt:lpstr>
      <vt:lpstr>Oxidação de olefinas</vt:lpstr>
      <vt:lpstr>Oxidação de olefinas</vt:lpstr>
      <vt:lpstr>Oxidação de olefinas</vt:lpstr>
      <vt:lpstr>Oxidação de olefinas</vt:lpstr>
      <vt:lpstr>Adições de HX em dienos conjugados.</vt:lpstr>
      <vt:lpstr>Adições de HX em dienos conjugados.</vt:lpstr>
      <vt:lpstr>Adições de HX em dienos conjugados.</vt:lpstr>
      <vt:lpstr>Adições de HX em dienos conjugados.</vt:lpstr>
      <vt:lpstr>Adições de HX em dienos conjugados.</vt:lpstr>
      <vt:lpstr>Adições de HX em dienos conjugados.</vt:lpstr>
      <vt:lpstr>Adições de HX em dienos conjugados.</vt:lpstr>
      <vt:lpstr>Adições de HX em dienos conjugados.</vt:lpstr>
      <vt:lpstr>Adições de HX em dienos conjugados.</vt:lpstr>
      <vt:lpstr>Adições de HX em dienos conjugados.</vt:lpstr>
      <vt:lpstr>Adições de HX em dienos conjugados.</vt:lpstr>
    </vt:vector>
  </TitlesOfParts>
  <Company>IQ-USP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Nopper Silva Rodrigues.</dc:creator>
  <dc:description>QFL0342 - Reatividade de Compostos Orgânicos</dc:description>
  <cp:lastModifiedBy>DanNopper</cp:lastModifiedBy>
  <cp:revision>432</cp:revision>
  <dcterms:created xsi:type="dcterms:W3CDTF">2015-02-21T22:32:42Z</dcterms:created>
  <dcterms:modified xsi:type="dcterms:W3CDTF">2019-03-21T21:36:13Z</dcterms:modified>
</cp:coreProperties>
</file>