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DCE5EE-2B70-4AD7-A7D6-AFF046B758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507BFA8-5072-4CE3-852B-D9A90E0EB4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57D5AB7-9464-44EC-AAF3-E2536788C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1C81-2014-4F1A-8D81-84300C56201B}" type="datetimeFigureOut">
              <a:rPr lang="pt-BR" smtClean="0"/>
              <a:t>16/08/2020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3A5D08E-2E5A-4F82-85AD-DFCC397D3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5B7161E-29C1-49C5-8E52-6818564BC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CC37-6643-4E24-A1AA-E6CE89CB5D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158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040D34-2ABD-4BDB-A99F-562005A46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106DA52-A878-4B14-A557-7F8B3F1A6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F9A5DE-D530-4807-9CF9-A73042B0C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1C81-2014-4F1A-8D81-84300C56201B}" type="datetimeFigureOut">
              <a:rPr lang="pt-BR" smtClean="0"/>
              <a:t>16/08/2020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2A20CE1-3C0D-4598-8215-CE36C93D0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62D1F77-2E24-4284-89CF-66DB8FE35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CC37-6643-4E24-A1AA-E6CE89CB5D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482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30F96D9-61E1-4E08-9627-D2A509B4DE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C804A23-FDC3-435B-B3A4-C8B1EB711C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9A87CA5-773F-4376-8FF1-F557632C8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1C81-2014-4F1A-8D81-84300C56201B}" type="datetimeFigureOut">
              <a:rPr lang="pt-BR" smtClean="0"/>
              <a:t>16/08/2020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F1CCD06-15AF-4A87-A5B3-9097343F1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244CFD7-2874-4740-9E40-520B144DA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CC37-6643-4E24-A1AA-E6CE89CB5D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6708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8A8553-E6A2-4AD6-A40E-72E328172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C70276-DFA3-4C2D-B00E-E9B80B886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2EC973A-E296-4DE5-B294-D318C2DA1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1C81-2014-4F1A-8D81-84300C56201B}" type="datetimeFigureOut">
              <a:rPr lang="pt-BR" smtClean="0"/>
              <a:t>16/08/2020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BDDEC97-8DAF-4D72-8786-E45248094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013467-614E-477B-BC77-60A4BBEFD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CC37-6643-4E24-A1AA-E6CE89CB5D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3721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F841BD-74B5-4E4C-9E41-93A996EF5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2FC329D-E323-4844-8F60-4AF8FF9AF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D21ADDE-F6FC-46BB-AC99-28916BDD7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1C81-2014-4F1A-8D81-84300C56201B}" type="datetimeFigureOut">
              <a:rPr lang="pt-BR" smtClean="0"/>
              <a:t>16/08/2020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68FC2C9-C29E-40E3-A658-869BBAABB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5A11A80-8DB9-4888-90A0-C4DF9BAE8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CC37-6643-4E24-A1AA-E6CE89CB5D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3381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6904FE-9549-4CF0-982C-838C4D83C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5CBEBD-19D3-4E59-8C9F-6C5625E131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4350425-20A8-4903-A489-55C7BAAB41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05DFD81-4025-4823-A93A-9CEB0AFFC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1C81-2014-4F1A-8D81-84300C56201B}" type="datetimeFigureOut">
              <a:rPr lang="pt-BR" smtClean="0"/>
              <a:t>16/08/2020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72DADA4-02D8-4FC5-853B-55C4D9E21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B42708E-C363-416E-AA35-D1418117D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CC37-6643-4E24-A1AA-E6CE89CB5D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3137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D5F9-8622-4831-AE87-9156F47A6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8769CE5-6F81-472E-ACE1-1CC95FB43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7CE3F35-8A69-4682-922C-E681CE1FD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2687851-8E51-4A4F-980C-B9C0942C8C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5051B4D-5113-4E07-8AFB-E661A01AFE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2CE13B3-7E44-4BEA-A8A6-A5FFE814E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1C81-2014-4F1A-8D81-84300C56201B}" type="datetimeFigureOut">
              <a:rPr lang="pt-BR" smtClean="0"/>
              <a:t>16/08/2020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5C5AF70-92A9-40B7-8BE4-85FBBBA98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4C84E23-EA04-4954-AA7F-8AB43FE73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CC37-6643-4E24-A1AA-E6CE89CB5D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6801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A72FC6-2CFC-449C-B28B-089F9C8D3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70326B2-D46F-447A-91AD-C19C7F7E7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1C81-2014-4F1A-8D81-84300C56201B}" type="datetimeFigureOut">
              <a:rPr lang="pt-BR" smtClean="0"/>
              <a:t>16/08/2020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4D1E543-A1EC-4E9D-AC88-1D6B6F2C8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A28D37C-6BF0-412F-9AC4-3F8A5DF19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CC37-6643-4E24-A1AA-E6CE89CB5D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1261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7091ABE-2B57-472B-AA0B-D1CCB88C6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1C81-2014-4F1A-8D81-84300C56201B}" type="datetimeFigureOut">
              <a:rPr lang="pt-BR" smtClean="0"/>
              <a:t>16/08/2020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FF4F4CB-6B8E-4479-841E-B31A69621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04325FB-EF33-4508-8096-C80F40A0D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CC37-6643-4E24-A1AA-E6CE89CB5D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219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2A1E97-16B3-4A9F-8785-8B98083A5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5CD945-1BF6-495E-B349-E93980256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94F5276-3DB1-4F66-BBC5-87CD7B4F32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F6221E7-D511-4297-A1A4-5DA0CCED0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1C81-2014-4F1A-8D81-84300C56201B}" type="datetimeFigureOut">
              <a:rPr lang="pt-BR" smtClean="0"/>
              <a:t>16/08/2020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00F885C-D969-4961-9C1A-4242493ED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B8F22E1-6D9B-4CEC-A563-8BF612A50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CC37-6643-4E24-A1AA-E6CE89CB5D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417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490AD9-F4E7-4CAF-81C0-BE0AC0601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5B7F361-B89A-40ED-A9E9-0BDF28C2D3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22F65E7-C0A1-4938-807D-C4721ADC61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DCD9125-E721-41CE-9629-98CE3C4D9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1C81-2014-4F1A-8D81-84300C56201B}" type="datetimeFigureOut">
              <a:rPr lang="pt-BR" smtClean="0"/>
              <a:t>16/08/2020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B60BE35-280D-4141-AC6C-3A8D8C4D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16448ED-B854-459C-9C7F-B1AA5998A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9CC37-6643-4E24-A1AA-E6CE89CB5D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827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1F1FC21-E941-49E3-ABDB-2755A6805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D72F929-F658-4DAB-A836-CA8B808E6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42AE8C-FF7D-414A-8ABA-69968DB3F7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81C81-2014-4F1A-8D81-84300C56201B}" type="datetimeFigureOut">
              <a:rPr lang="pt-BR" smtClean="0"/>
              <a:t>16/08/2020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AF0C415-FF43-454D-BB3C-1C6E725A0A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6001423-E785-4C6F-BA19-8C33B1F07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9CC37-6643-4E24-A1AA-E6CE89CB5D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970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4E4E6BF0-474A-48FF-BFE7-E23F5C7BE35F}"/>
              </a:ext>
            </a:extLst>
          </p:cNvPr>
          <p:cNvSpPr txBox="1"/>
          <p:nvPr/>
        </p:nvSpPr>
        <p:spPr>
          <a:xfrm>
            <a:off x="933512" y="1345509"/>
            <a:ext cx="10324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/>
              <a:t>RAD1304 - Administração Financeira II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4AD964DA-9E68-4A0C-9884-06A6ADB3916A}"/>
              </a:ext>
            </a:extLst>
          </p:cNvPr>
          <p:cNvSpPr txBox="1"/>
          <p:nvPr/>
        </p:nvSpPr>
        <p:spPr>
          <a:xfrm>
            <a:off x="1954695" y="2884434"/>
            <a:ext cx="8282609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chemeClr val="accent5">
                    <a:lumMod val="75000"/>
                  </a:schemeClr>
                </a:solidFill>
              </a:rPr>
              <a:t>Fundamentos da Alavancagem Financeira</a:t>
            </a:r>
          </a:p>
          <a:p>
            <a:pPr algn="ctr"/>
            <a:endParaRPr lang="pt-BR" sz="5400" dirty="0">
              <a:solidFill>
                <a:srgbClr val="002060"/>
              </a:solidFill>
            </a:endParaRPr>
          </a:p>
          <a:p>
            <a:pPr algn="ctr"/>
            <a:r>
              <a:rPr lang="pt-BR" sz="2400" dirty="0"/>
              <a:t>Prof. Dr. Tabajara Pimenta Junior</a:t>
            </a:r>
          </a:p>
          <a:p>
            <a:pPr algn="ctr"/>
            <a:r>
              <a:rPr lang="pt-BR" sz="2400" dirty="0"/>
              <a:t>FEA-RP/USP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966214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1A3A494-290E-4FC3-8A27-9E312DB61DD5}"/>
              </a:ext>
            </a:extLst>
          </p:cNvPr>
          <p:cNvSpPr txBox="1"/>
          <p:nvPr/>
        </p:nvSpPr>
        <p:spPr>
          <a:xfrm>
            <a:off x="2162896" y="738821"/>
            <a:ext cx="423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ysClr val="windowText" lastClr="000000"/>
                </a:solidFill>
              </a:rPr>
              <a:t>Simulação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980157D1-DE31-4F58-BA3C-3284C9166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279841"/>
              </p:ext>
            </p:extLst>
          </p:nvPr>
        </p:nvGraphicFramePr>
        <p:xfrm>
          <a:off x="1565621" y="1615759"/>
          <a:ext cx="5686287" cy="4503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21295">
                  <a:extLst>
                    <a:ext uri="{9D8B030D-6E8A-4147-A177-3AD203B41FA5}">
                      <a16:colId xmlns:a16="http://schemas.microsoft.com/office/drawing/2014/main" val="983091385"/>
                    </a:ext>
                  </a:extLst>
                </a:gridCol>
                <a:gridCol w="2964992">
                  <a:extLst>
                    <a:ext uri="{9D8B030D-6E8A-4147-A177-3AD203B41FA5}">
                      <a16:colId xmlns:a16="http://schemas.microsoft.com/office/drawing/2014/main" val="3703834612"/>
                    </a:ext>
                  </a:extLst>
                </a:gridCol>
              </a:tblGrid>
              <a:tr h="318052">
                <a:tc>
                  <a:txBody>
                    <a:bodyPr/>
                    <a:lstStyle/>
                    <a:p>
                      <a:pPr marL="360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Investimento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R$  100.000,00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808586"/>
                  </a:ext>
                </a:extLst>
              </a:tr>
              <a:tr h="318052">
                <a:tc>
                  <a:txBody>
                    <a:bodyPr/>
                    <a:lstStyle/>
                    <a:p>
                      <a:pPr marL="36000"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$ Terceiros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 R$                    -  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015682"/>
                  </a:ext>
                </a:extLst>
              </a:tr>
              <a:tr h="318052">
                <a:tc>
                  <a:txBody>
                    <a:bodyPr/>
                    <a:lstStyle/>
                    <a:p>
                      <a:pPr marL="36000"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$ Próprio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 R$  100.000,00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22942"/>
                  </a:ext>
                </a:extLst>
              </a:tr>
              <a:tr h="318052">
                <a:tc>
                  <a:txBody>
                    <a:bodyPr/>
                    <a:lstStyle/>
                    <a:p>
                      <a:pPr marL="36000"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38313"/>
                  </a:ext>
                </a:extLst>
              </a:tr>
              <a:tr h="318052">
                <a:tc>
                  <a:txBody>
                    <a:bodyPr/>
                    <a:lstStyle/>
                    <a:p>
                      <a:pPr marL="36000"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09793624"/>
                  </a:ext>
                </a:extLst>
              </a:tr>
              <a:tr h="318052">
                <a:tc>
                  <a:txBody>
                    <a:bodyPr/>
                    <a:lstStyle/>
                    <a:p>
                      <a:pPr marL="36000"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Vendas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 R$    80.000,00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891839"/>
                  </a:ext>
                </a:extLst>
              </a:tr>
              <a:tr h="318052">
                <a:tc>
                  <a:txBody>
                    <a:bodyPr/>
                    <a:lstStyle/>
                    <a:p>
                      <a:pPr marL="36000"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Gastos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 R$    70.000,00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0023168"/>
                  </a:ext>
                </a:extLst>
              </a:tr>
              <a:tr h="318052">
                <a:tc>
                  <a:txBody>
                    <a:bodyPr/>
                    <a:lstStyle/>
                    <a:p>
                      <a:pPr marL="36000" algn="l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Resultado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 R$    10.000,00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19179101"/>
                  </a:ext>
                </a:extLst>
              </a:tr>
              <a:tr h="318052">
                <a:tc>
                  <a:txBody>
                    <a:bodyPr/>
                    <a:lstStyle/>
                    <a:p>
                      <a:pPr marL="36000"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Juros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 R$                    -  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8404930"/>
                  </a:ext>
                </a:extLst>
              </a:tr>
              <a:tr h="318052">
                <a:tc>
                  <a:txBody>
                    <a:bodyPr/>
                    <a:lstStyle/>
                    <a:p>
                      <a:pPr marL="36000"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LAIR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 R$    10.000,00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7900894"/>
                  </a:ext>
                </a:extLst>
              </a:tr>
              <a:tr h="318052">
                <a:tc>
                  <a:txBody>
                    <a:bodyPr/>
                    <a:lstStyle/>
                    <a:p>
                      <a:pPr marL="36000"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IR (30%)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 R$       3.000,00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2212546"/>
                  </a:ext>
                </a:extLst>
              </a:tr>
              <a:tr h="318052">
                <a:tc>
                  <a:txBody>
                    <a:bodyPr/>
                    <a:lstStyle/>
                    <a:p>
                      <a:pPr marL="36000" algn="l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Lucro Liquido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 R$       7.000,00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44812256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18D70E40-1D25-4D19-AB2B-A55C338D4931}"/>
              </a:ext>
            </a:extLst>
          </p:cNvPr>
          <p:cNvSpPr txBox="1"/>
          <p:nvPr/>
        </p:nvSpPr>
        <p:spPr>
          <a:xfrm>
            <a:off x="8349799" y="4118154"/>
            <a:ext cx="241003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solidFill>
                  <a:sysClr val="windowText" lastClr="000000"/>
                </a:solidFill>
              </a:rPr>
              <a:t>Empreendedor</a:t>
            </a:r>
          </a:p>
          <a:p>
            <a:pPr algn="ctr"/>
            <a:r>
              <a:rPr lang="pt-BR" sz="2400" b="1" dirty="0">
                <a:solidFill>
                  <a:sysClr val="windowText" lastClr="000000"/>
                </a:solidFill>
              </a:rPr>
              <a:t>Capital: $100 mil</a:t>
            </a:r>
            <a:endParaRPr lang="pt-BR" sz="2400" b="1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4E895EC6-1C70-471D-B43D-23095F5896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3254" y="197502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04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FC2334E-EA5A-4D87-82EF-52ED59434995}"/>
              </a:ext>
            </a:extLst>
          </p:cNvPr>
          <p:cNvSpPr txBox="1"/>
          <p:nvPr/>
        </p:nvSpPr>
        <p:spPr>
          <a:xfrm>
            <a:off x="583094" y="394905"/>
            <a:ext cx="3034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ysClr val="windowText" lastClr="000000"/>
                </a:solidFill>
              </a:rPr>
              <a:t>Simulação</a:t>
            </a:r>
          </a:p>
        </p:txBody>
      </p:sp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A77B9B8C-9432-4538-8722-833CAA6FC4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43555"/>
              </p:ext>
            </p:extLst>
          </p:nvPr>
        </p:nvGraphicFramePr>
        <p:xfrm>
          <a:off x="583094" y="1745961"/>
          <a:ext cx="6321288" cy="4503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46021">
                  <a:extLst>
                    <a:ext uri="{9D8B030D-6E8A-4147-A177-3AD203B41FA5}">
                      <a16:colId xmlns:a16="http://schemas.microsoft.com/office/drawing/2014/main" val="2356257417"/>
                    </a:ext>
                  </a:extLst>
                </a:gridCol>
                <a:gridCol w="2229246">
                  <a:extLst>
                    <a:ext uri="{9D8B030D-6E8A-4147-A177-3AD203B41FA5}">
                      <a16:colId xmlns:a16="http://schemas.microsoft.com/office/drawing/2014/main" val="351139109"/>
                    </a:ext>
                  </a:extLst>
                </a:gridCol>
                <a:gridCol w="2046021">
                  <a:extLst>
                    <a:ext uri="{9D8B030D-6E8A-4147-A177-3AD203B41FA5}">
                      <a16:colId xmlns:a16="http://schemas.microsoft.com/office/drawing/2014/main" val="1312214898"/>
                    </a:ext>
                  </a:extLst>
                </a:gridCol>
              </a:tblGrid>
              <a:tr h="365539"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Investimento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R$  100.000,00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R$  100.000,00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198392"/>
                  </a:ext>
                </a:extLst>
              </a:tr>
              <a:tr h="365539"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$ Terceiros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 R$                    -  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 R$  50.000,00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001278"/>
                  </a:ext>
                </a:extLst>
              </a:tr>
              <a:tr h="365539"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$ Próprio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 R$  100.000,00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 R$  50.000,00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083582"/>
                  </a:ext>
                </a:extLst>
              </a:tr>
              <a:tr h="365539">
                <a:tc>
                  <a:txBody>
                    <a:bodyPr/>
                    <a:lstStyle/>
                    <a:p>
                      <a:pPr marL="108000"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553615"/>
                  </a:ext>
                </a:extLst>
              </a:tr>
              <a:tr h="365539"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59483373"/>
                  </a:ext>
                </a:extLst>
              </a:tr>
              <a:tr h="365539"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Vendas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 R$    80.000,00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 R$  80.000,00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7250499"/>
                  </a:ext>
                </a:extLst>
              </a:tr>
              <a:tr h="365539"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Gastos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  <a:latin typeface="+mn-lt"/>
                        </a:rPr>
                        <a:t> R$    70.000,00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 R$  70.000,00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4785665"/>
                  </a:ext>
                </a:extLst>
              </a:tr>
              <a:tr h="365539"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Resultado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 R$    10.000,00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 R$  10.000,00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6987697"/>
                  </a:ext>
                </a:extLst>
              </a:tr>
              <a:tr h="365539"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Juros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  <a:latin typeface="+mn-lt"/>
                        </a:rPr>
                        <a:t> R$                    -  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 R$    2.500,00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07816391"/>
                  </a:ext>
                </a:extLst>
              </a:tr>
              <a:tr h="365539"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LAIR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  <a:latin typeface="+mn-lt"/>
                        </a:rPr>
                        <a:t> R$    10.000,00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 R$    7.500,00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6136252"/>
                  </a:ext>
                </a:extLst>
              </a:tr>
              <a:tr h="365539"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IR (30%)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  <a:latin typeface="+mn-lt"/>
                        </a:rPr>
                        <a:t> R$       3.000,00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 R$    2.250,00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3897058"/>
                  </a:ext>
                </a:extLst>
              </a:tr>
              <a:tr h="365539"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Lucro Liquido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 R$       7.000,00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 R$    5.250,00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1822383"/>
                  </a:ext>
                </a:extLst>
              </a:tr>
            </a:tbl>
          </a:graphicData>
        </a:graphic>
      </p:graphicFrame>
      <p:sp>
        <p:nvSpPr>
          <p:cNvPr id="17" name="CaixaDeTexto 16">
            <a:extLst>
              <a:ext uri="{FF2B5EF4-FFF2-40B4-BE49-F238E27FC236}">
                <a16:creationId xmlns:a16="http://schemas.microsoft.com/office/drawing/2014/main" id="{479CD287-BAC1-4BD0-9C34-7B78E4433C68}"/>
              </a:ext>
            </a:extLst>
          </p:cNvPr>
          <p:cNvSpPr txBox="1"/>
          <p:nvPr/>
        </p:nvSpPr>
        <p:spPr>
          <a:xfrm>
            <a:off x="2739885" y="1131988"/>
            <a:ext cx="2007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ysClr val="windowText" lastClr="000000"/>
                </a:solidFill>
              </a:rPr>
              <a:t>Sem $ 3os.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4CCD00A0-7741-4150-AB9F-C0C1F4F50348}"/>
              </a:ext>
            </a:extLst>
          </p:cNvPr>
          <p:cNvSpPr txBox="1"/>
          <p:nvPr/>
        </p:nvSpPr>
        <p:spPr>
          <a:xfrm>
            <a:off x="4896677" y="1131988"/>
            <a:ext cx="2007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ysClr val="windowText" lastClr="000000"/>
                </a:solidFill>
              </a:rPr>
              <a:t>Com $ 3os.</a:t>
            </a:r>
          </a:p>
        </p:txBody>
      </p:sp>
    </p:spTree>
    <p:extLst>
      <p:ext uri="{BB962C8B-B14F-4D97-AF65-F5344CB8AC3E}">
        <p14:creationId xmlns:p14="http://schemas.microsoft.com/office/powerpoint/2010/main" val="366274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CFEF753C-43AF-49D9-936F-6C7A67B16E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259943"/>
              </p:ext>
            </p:extLst>
          </p:nvPr>
        </p:nvGraphicFramePr>
        <p:xfrm>
          <a:off x="622852" y="614362"/>
          <a:ext cx="7818782" cy="56292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1673">
                  <a:extLst>
                    <a:ext uri="{9D8B030D-6E8A-4147-A177-3AD203B41FA5}">
                      <a16:colId xmlns:a16="http://schemas.microsoft.com/office/drawing/2014/main" val="3647066104"/>
                    </a:ext>
                  </a:extLst>
                </a:gridCol>
                <a:gridCol w="1995703">
                  <a:extLst>
                    <a:ext uri="{9D8B030D-6E8A-4147-A177-3AD203B41FA5}">
                      <a16:colId xmlns:a16="http://schemas.microsoft.com/office/drawing/2014/main" val="121926454"/>
                    </a:ext>
                  </a:extLst>
                </a:gridCol>
                <a:gridCol w="1995703">
                  <a:extLst>
                    <a:ext uri="{9D8B030D-6E8A-4147-A177-3AD203B41FA5}">
                      <a16:colId xmlns:a16="http://schemas.microsoft.com/office/drawing/2014/main" val="4041418173"/>
                    </a:ext>
                  </a:extLst>
                </a:gridCol>
                <a:gridCol w="1995703">
                  <a:extLst>
                    <a:ext uri="{9D8B030D-6E8A-4147-A177-3AD203B41FA5}">
                      <a16:colId xmlns:a16="http://schemas.microsoft.com/office/drawing/2014/main" val="3993928895"/>
                    </a:ext>
                  </a:extLst>
                </a:gridCol>
              </a:tblGrid>
              <a:tr h="284803"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</a:rPr>
                        <a:t>i = 5% a.a.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</a:rPr>
                        <a:t>i = 6% a.a.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093553"/>
                  </a:ext>
                </a:extLst>
              </a:tr>
              <a:tr h="284803"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2400" u="none" strike="noStrike" dirty="0">
                          <a:effectLst/>
                        </a:rPr>
                        <a:t>Investimento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R$  100.000,00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R$  100.000,00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 R$  100.000,00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162802"/>
                  </a:ext>
                </a:extLst>
              </a:tr>
              <a:tr h="284803"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2400" u="none" strike="noStrike" dirty="0">
                          <a:effectLst/>
                        </a:rPr>
                        <a:t>$ Terceiros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R$                    -  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R$    50.000,00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R$    50.000,00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415218"/>
                  </a:ext>
                </a:extLst>
              </a:tr>
              <a:tr h="284803"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2400" u="none" strike="noStrike" dirty="0">
                          <a:effectLst/>
                        </a:rPr>
                        <a:t>$ Próprio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 R$  100.000,00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 R$    50.000,00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 dirty="0">
                          <a:effectLst/>
                        </a:rPr>
                        <a:t> R$    50.000,00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731923"/>
                  </a:ext>
                </a:extLst>
              </a:tr>
              <a:tr h="284803">
                <a:tc>
                  <a:txBody>
                    <a:bodyPr/>
                    <a:lstStyle/>
                    <a:p>
                      <a:pPr marL="108000"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1100496"/>
                  </a:ext>
                </a:extLst>
              </a:tr>
              <a:tr h="284803"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9251655"/>
                  </a:ext>
                </a:extLst>
              </a:tr>
              <a:tr h="284803"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2400" u="none" strike="noStrike" dirty="0">
                          <a:effectLst/>
                        </a:rPr>
                        <a:t>Vendas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 R$    80.000,00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 R$    80.000,00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 R$    80.000,00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5871583"/>
                  </a:ext>
                </a:extLst>
              </a:tr>
              <a:tr h="284803"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2400" u="none" strike="noStrike" dirty="0">
                          <a:effectLst/>
                        </a:rPr>
                        <a:t>Gastos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 R$    70.000,00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 R$    70.000,00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 R$    70.000,00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42063258"/>
                  </a:ext>
                </a:extLst>
              </a:tr>
              <a:tr h="284803"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2400" u="none" strike="noStrike" dirty="0">
                          <a:effectLst/>
                        </a:rPr>
                        <a:t>Resultado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 R$    10.000,00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 R$    10.000,00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 R$    10.000,00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5855342"/>
                  </a:ext>
                </a:extLst>
              </a:tr>
              <a:tr h="284803"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2400" u="none" strike="noStrike" dirty="0">
                          <a:effectLst/>
                        </a:rPr>
                        <a:t>Juros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 R$                    -  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 R$       2.500,00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 R$       3.000,00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83244243"/>
                  </a:ext>
                </a:extLst>
              </a:tr>
              <a:tr h="284803"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2400" u="none" strike="noStrike" dirty="0">
                          <a:effectLst/>
                        </a:rPr>
                        <a:t>LAIR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 R$    10.000,00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 R$       7.500,00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 R$       7.000,00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18928788"/>
                  </a:ext>
                </a:extLst>
              </a:tr>
              <a:tr h="284803"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2400" u="none" strike="noStrike" dirty="0">
                          <a:effectLst/>
                        </a:rPr>
                        <a:t>IR (30%)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 R$       3.000,00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 R$       2.250,00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 R$       2.100,00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83775832"/>
                  </a:ext>
                </a:extLst>
              </a:tr>
              <a:tr h="284803"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2400" u="none" strike="noStrike" dirty="0">
                          <a:effectLst/>
                        </a:rPr>
                        <a:t>Lucro Liquido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 R$       7.000,00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 R$       5.250,00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u="none" strike="noStrike">
                          <a:effectLst/>
                        </a:rPr>
                        <a:t> R$       4.900,00 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269968"/>
                  </a:ext>
                </a:extLst>
              </a:tr>
              <a:tr h="284803">
                <a:tc>
                  <a:txBody>
                    <a:bodyPr/>
                    <a:lstStyle/>
                    <a:p>
                      <a:pPr marL="108000" algn="l" fontAlgn="b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2170199"/>
                  </a:ext>
                </a:extLst>
              </a:tr>
              <a:tr h="284803"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2400" b="1" u="none" strike="noStrike" dirty="0">
                          <a:effectLst/>
                        </a:rPr>
                        <a:t>ROE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7,00%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</a:rPr>
                        <a:t>10,50%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</a:rPr>
                        <a:t>9,80%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7848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8272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4BEF6B71-613B-4E27-95A2-88D0ED03D1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601406"/>
              </p:ext>
            </p:extLst>
          </p:nvPr>
        </p:nvGraphicFramePr>
        <p:xfrm>
          <a:off x="881268" y="622851"/>
          <a:ext cx="10429463" cy="58538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6447">
                  <a:extLst>
                    <a:ext uri="{9D8B030D-6E8A-4147-A177-3AD203B41FA5}">
                      <a16:colId xmlns:a16="http://schemas.microsoft.com/office/drawing/2014/main" val="4183760183"/>
                    </a:ext>
                  </a:extLst>
                </a:gridCol>
                <a:gridCol w="2120754">
                  <a:extLst>
                    <a:ext uri="{9D8B030D-6E8A-4147-A177-3AD203B41FA5}">
                      <a16:colId xmlns:a16="http://schemas.microsoft.com/office/drawing/2014/main" val="3427240972"/>
                    </a:ext>
                  </a:extLst>
                </a:gridCol>
                <a:gridCol w="2120754">
                  <a:extLst>
                    <a:ext uri="{9D8B030D-6E8A-4147-A177-3AD203B41FA5}">
                      <a16:colId xmlns:a16="http://schemas.microsoft.com/office/drawing/2014/main" val="892188739"/>
                    </a:ext>
                  </a:extLst>
                </a:gridCol>
                <a:gridCol w="2120754">
                  <a:extLst>
                    <a:ext uri="{9D8B030D-6E8A-4147-A177-3AD203B41FA5}">
                      <a16:colId xmlns:a16="http://schemas.microsoft.com/office/drawing/2014/main" val="1656914120"/>
                    </a:ext>
                  </a:extLst>
                </a:gridCol>
                <a:gridCol w="2120754">
                  <a:extLst>
                    <a:ext uri="{9D8B030D-6E8A-4147-A177-3AD203B41FA5}">
                      <a16:colId xmlns:a16="http://schemas.microsoft.com/office/drawing/2014/main" val="3827041926"/>
                    </a:ext>
                  </a:extLst>
                </a:gridCol>
              </a:tblGrid>
              <a:tr h="239056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i = 5% a.a.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i = 6% a.a.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i = 7% a.a.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364058"/>
                  </a:ext>
                </a:extLst>
              </a:tr>
              <a:tr h="417868"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2000" u="none" strike="noStrike" dirty="0">
                          <a:effectLst/>
                        </a:rPr>
                        <a:t>Investimento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 R$  100.000,00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 R$  100.000,00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 R$  100.000,00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 R$  100.000,00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917227"/>
                  </a:ext>
                </a:extLst>
              </a:tr>
              <a:tr h="417868"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2000" u="none" strike="noStrike" dirty="0">
                          <a:effectLst/>
                        </a:rPr>
                        <a:t>$ Terceiros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 R$                    -  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 R$    50.000,00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 R$    50.000,00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 R$    50.000,00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000684"/>
                  </a:ext>
                </a:extLst>
              </a:tr>
              <a:tr h="417868"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2000" u="none" strike="noStrike" dirty="0">
                          <a:effectLst/>
                        </a:rPr>
                        <a:t>$ Próprio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 R$  100.000,00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 R$    50.000,00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 R$    50.000,00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 R$    50.000,00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083885"/>
                  </a:ext>
                </a:extLst>
              </a:tr>
              <a:tr h="239056">
                <a:tc>
                  <a:txBody>
                    <a:bodyPr/>
                    <a:lstStyle/>
                    <a:p>
                      <a:pPr marL="108000"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710666"/>
                  </a:ext>
                </a:extLst>
              </a:tr>
              <a:tr h="417868"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6502908"/>
                  </a:ext>
                </a:extLst>
              </a:tr>
              <a:tr h="417868"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2000" u="none" strike="noStrike" dirty="0">
                          <a:effectLst/>
                        </a:rPr>
                        <a:t>Vendas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 R$    80.000,00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 R$    80.000,00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 R$    80.000,00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 R$    80.000,00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58931328"/>
                  </a:ext>
                </a:extLst>
              </a:tr>
              <a:tr h="417868"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2000" u="none" strike="noStrike" dirty="0">
                          <a:effectLst/>
                        </a:rPr>
                        <a:t>Gastos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 R$    70.000,00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 R$    70.000,00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 R$    70.000,00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 R$    70.000,00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18405799"/>
                  </a:ext>
                </a:extLst>
              </a:tr>
              <a:tr h="417868"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2000" u="none" strike="noStrike" dirty="0">
                          <a:effectLst/>
                        </a:rPr>
                        <a:t>Resultado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 R$    10.000,00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 R$    10.000,00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 R$    10.000,00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 R$    10.000,00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08846537"/>
                  </a:ext>
                </a:extLst>
              </a:tr>
              <a:tr h="417868"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2000" u="none" strike="noStrike" dirty="0">
                          <a:effectLst/>
                        </a:rPr>
                        <a:t>Juros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 R$                    -  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 R$       2.500,00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 R$       3.000,00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 R$       3.500,00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47481794"/>
                  </a:ext>
                </a:extLst>
              </a:tr>
              <a:tr h="417868"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2000" u="none" strike="noStrike" dirty="0">
                          <a:effectLst/>
                        </a:rPr>
                        <a:t>LAIR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 R$    10.000,00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 R$       7.500,00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 R$       7.000,00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 R$       6.500,00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1311437"/>
                  </a:ext>
                </a:extLst>
              </a:tr>
              <a:tr h="417868"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2000" u="none" strike="noStrike" dirty="0">
                          <a:effectLst/>
                        </a:rPr>
                        <a:t>IR (30%)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 R$       3.000,00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 R$       2.250,00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 R$       2.100,00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 R$       1.950,00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18689929"/>
                  </a:ext>
                </a:extLst>
              </a:tr>
              <a:tr h="417868"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2000" u="none" strike="noStrike" dirty="0">
                          <a:effectLst/>
                        </a:rPr>
                        <a:t>Lucro Liquido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 R$       7.000,00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 R$       5.250,00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 R$       4.900,00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>
                          <a:effectLst/>
                        </a:rPr>
                        <a:t> R$       4.550,00 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2532796"/>
                  </a:ext>
                </a:extLst>
              </a:tr>
              <a:tr h="239056">
                <a:tc>
                  <a:txBody>
                    <a:bodyPr/>
                    <a:lstStyle/>
                    <a:p>
                      <a:pPr marL="108000"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3288103"/>
                  </a:ext>
                </a:extLst>
              </a:tr>
              <a:tr h="239056">
                <a:tc>
                  <a:txBody>
                    <a:bodyPr/>
                    <a:lstStyle/>
                    <a:p>
                      <a:pPr marL="108000" algn="l" fontAlgn="b"/>
                      <a:r>
                        <a:rPr lang="pt-BR" sz="2000" b="1" u="none" strike="noStrike" dirty="0">
                          <a:effectLst/>
                        </a:rPr>
                        <a:t>ROE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7,00%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10,50%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9,80%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9,10%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61663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338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DC0C4BDD-C088-47BB-81D5-58487C234C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936036"/>
              </p:ext>
            </p:extLst>
          </p:nvPr>
        </p:nvGraphicFramePr>
        <p:xfrm>
          <a:off x="192157" y="598005"/>
          <a:ext cx="11807685" cy="42576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8711">
                  <a:extLst>
                    <a:ext uri="{9D8B030D-6E8A-4147-A177-3AD203B41FA5}">
                      <a16:colId xmlns:a16="http://schemas.microsoft.com/office/drawing/2014/main" val="1217839013"/>
                    </a:ext>
                  </a:extLst>
                </a:gridCol>
                <a:gridCol w="1491282">
                  <a:extLst>
                    <a:ext uri="{9D8B030D-6E8A-4147-A177-3AD203B41FA5}">
                      <a16:colId xmlns:a16="http://schemas.microsoft.com/office/drawing/2014/main" val="1352429268"/>
                    </a:ext>
                  </a:extLst>
                </a:gridCol>
                <a:gridCol w="1491282">
                  <a:extLst>
                    <a:ext uri="{9D8B030D-6E8A-4147-A177-3AD203B41FA5}">
                      <a16:colId xmlns:a16="http://schemas.microsoft.com/office/drawing/2014/main" val="3340264232"/>
                    </a:ext>
                  </a:extLst>
                </a:gridCol>
                <a:gridCol w="1491282">
                  <a:extLst>
                    <a:ext uri="{9D8B030D-6E8A-4147-A177-3AD203B41FA5}">
                      <a16:colId xmlns:a16="http://schemas.microsoft.com/office/drawing/2014/main" val="4222976185"/>
                    </a:ext>
                  </a:extLst>
                </a:gridCol>
                <a:gridCol w="1491282">
                  <a:extLst>
                    <a:ext uri="{9D8B030D-6E8A-4147-A177-3AD203B41FA5}">
                      <a16:colId xmlns:a16="http://schemas.microsoft.com/office/drawing/2014/main" val="3540716123"/>
                    </a:ext>
                  </a:extLst>
                </a:gridCol>
                <a:gridCol w="1491282">
                  <a:extLst>
                    <a:ext uri="{9D8B030D-6E8A-4147-A177-3AD203B41FA5}">
                      <a16:colId xmlns:a16="http://schemas.microsoft.com/office/drawing/2014/main" val="2314500055"/>
                    </a:ext>
                  </a:extLst>
                </a:gridCol>
                <a:gridCol w="1491282">
                  <a:extLst>
                    <a:ext uri="{9D8B030D-6E8A-4147-A177-3AD203B41FA5}">
                      <a16:colId xmlns:a16="http://schemas.microsoft.com/office/drawing/2014/main" val="3781473865"/>
                    </a:ext>
                  </a:extLst>
                </a:gridCol>
                <a:gridCol w="1491282">
                  <a:extLst>
                    <a:ext uri="{9D8B030D-6E8A-4147-A177-3AD203B41FA5}">
                      <a16:colId xmlns:a16="http://schemas.microsoft.com/office/drawing/2014/main" val="89096585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i = 5% a.a.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i = 6% a.a.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i = 7% a.a.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i = 8% a.a.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i = 9% a.a.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i = 10% a.a.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5870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pt-BR" sz="1800" u="none" strike="noStrike" dirty="0">
                          <a:effectLst/>
                        </a:rPr>
                        <a:t>Investimento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100.000,00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100.000,00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100.000,00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100.000,00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100.000,00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100.000,00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 R$  100.000,00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711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pt-BR" sz="1800" u="none" strike="noStrike" dirty="0">
                          <a:effectLst/>
                        </a:rPr>
                        <a:t>$ Terceiros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             -  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50.000,00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50.000,00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50.000,00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50.000,00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50.000,00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50.000,00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8885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pt-BR" sz="1800" u="none" strike="noStrike" dirty="0">
                          <a:effectLst/>
                        </a:rPr>
                        <a:t>$ Próprio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100.000,00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50.000,00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50.000,00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50.000,00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50.000,00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50.000,00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50.000,00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1319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000"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70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0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pt-BR" sz="1800" u="none" strike="noStrike" dirty="0">
                          <a:effectLst/>
                        </a:rPr>
                        <a:t>Vendas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80.000,00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80.000,00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80.000,00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80.000,00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80.000,00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80.000,00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80.000,00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053572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pt-BR" sz="1800" u="none" strike="noStrike" dirty="0">
                          <a:effectLst/>
                        </a:rPr>
                        <a:t>Gastos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 R$    70.000,00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70.000,00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70.000,00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70.000,00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70.000,00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70.000,00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70.000,00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26505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pt-BR" sz="1800" u="none" strike="noStrike" dirty="0">
                          <a:effectLst/>
                        </a:rPr>
                        <a:t>Resultado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10.000,00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10.000,00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10.000,00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10.000,00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10.000,00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10.000,00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10.000,00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43659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pt-BR" sz="1800" u="none" strike="noStrike" dirty="0">
                          <a:effectLst/>
                        </a:rPr>
                        <a:t>Juros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             -  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2.500,00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3.000,00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3.500,00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4.000,00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4.500,00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5.000,00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908794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pt-BR" sz="1800" u="none" strike="noStrike" dirty="0">
                          <a:effectLst/>
                        </a:rPr>
                        <a:t>LAIR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10.000,00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7.500,00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7.000,00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6.500,00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6.000,00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5.500,00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5.000,00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96351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pt-BR" sz="1800" u="none" strike="noStrike" dirty="0">
                          <a:effectLst/>
                        </a:rPr>
                        <a:t>IR (30%)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3.000,00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2.250,00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2.100,00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1.950,00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1.800,00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1.650,00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1.500,00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565323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pt-BR" sz="1800" u="none" strike="noStrike" dirty="0">
                          <a:effectLst/>
                        </a:rPr>
                        <a:t>Lucro Liquido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7.000,00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5.250,00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4.900,00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4.550,00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4.200,00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3.850,00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3.500,00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23196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13869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ROE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>
                          <a:effectLst/>
                        </a:rPr>
                        <a:t>7,00%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10,50%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9,80%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9,10%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8,40%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7,70%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7,00%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8820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468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CACDB14F-01D5-4621-A115-C21C5A1133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118819"/>
              </p:ext>
            </p:extLst>
          </p:nvPr>
        </p:nvGraphicFramePr>
        <p:xfrm>
          <a:off x="192157" y="319710"/>
          <a:ext cx="11807685" cy="5143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8711">
                  <a:extLst>
                    <a:ext uri="{9D8B030D-6E8A-4147-A177-3AD203B41FA5}">
                      <a16:colId xmlns:a16="http://schemas.microsoft.com/office/drawing/2014/main" val="1217839013"/>
                    </a:ext>
                  </a:extLst>
                </a:gridCol>
                <a:gridCol w="1491282">
                  <a:extLst>
                    <a:ext uri="{9D8B030D-6E8A-4147-A177-3AD203B41FA5}">
                      <a16:colId xmlns:a16="http://schemas.microsoft.com/office/drawing/2014/main" val="1352429268"/>
                    </a:ext>
                  </a:extLst>
                </a:gridCol>
                <a:gridCol w="1491282">
                  <a:extLst>
                    <a:ext uri="{9D8B030D-6E8A-4147-A177-3AD203B41FA5}">
                      <a16:colId xmlns:a16="http://schemas.microsoft.com/office/drawing/2014/main" val="3340264232"/>
                    </a:ext>
                  </a:extLst>
                </a:gridCol>
                <a:gridCol w="1491282">
                  <a:extLst>
                    <a:ext uri="{9D8B030D-6E8A-4147-A177-3AD203B41FA5}">
                      <a16:colId xmlns:a16="http://schemas.microsoft.com/office/drawing/2014/main" val="4222976185"/>
                    </a:ext>
                  </a:extLst>
                </a:gridCol>
                <a:gridCol w="1491282">
                  <a:extLst>
                    <a:ext uri="{9D8B030D-6E8A-4147-A177-3AD203B41FA5}">
                      <a16:colId xmlns:a16="http://schemas.microsoft.com/office/drawing/2014/main" val="3540716123"/>
                    </a:ext>
                  </a:extLst>
                </a:gridCol>
                <a:gridCol w="1491282">
                  <a:extLst>
                    <a:ext uri="{9D8B030D-6E8A-4147-A177-3AD203B41FA5}">
                      <a16:colId xmlns:a16="http://schemas.microsoft.com/office/drawing/2014/main" val="2314500055"/>
                    </a:ext>
                  </a:extLst>
                </a:gridCol>
                <a:gridCol w="1491282">
                  <a:extLst>
                    <a:ext uri="{9D8B030D-6E8A-4147-A177-3AD203B41FA5}">
                      <a16:colId xmlns:a16="http://schemas.microsoft.com/office/drawing/2014/main" val="3781473865"/>
                    </a:ext>
                  </a:extLst>
                </a:gridCol>
                <a:gridCol w="1491282">
                  <a:extLst>
                    <a:ext uri="{9D8B030D-6E8A-4147-A177-3AD203B41FA5}">
                      <a16:colId xmlns:a16="http://schemas.microsoft.com/office/drawing/2014/main" val="89096585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i = 5% a.a.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i = 6% a.a.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i = 7% a.a.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i = 8% a.a.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i = 9% a.a.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i = 10% a.a.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5870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pt-BR" sz="1800" u="none" strike="noStrike" dirty="0">
                          <a:effectLst/>
                        </a:rPr>
                        <a:t>Investimento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 R$  100.000,00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 R$  100.000,00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 R$  100.000,00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 R$  100.000,00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100.000,00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100.000,00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 R$  100.000,00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6711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pt-BR" sz="1800" u="none" strike="noStrike" dirty="0">
                          <a:effectLst/>
                        </a:rPr>
                        <a:t>$ Terceiros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             -  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50.000,00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50.000,00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50.000,00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 R$    50.000,00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 R$    50.000,00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50.000,00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8885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pt-BR" sz="1800" u="none" strike="noStrike" dirty="0">
                          <a:effectLst/>
                        </a:rPr>
                        <a:t>$ Próprio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100.000,00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50.000,00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50.000,00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50.000,00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50.000,00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 R$    50.000,00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 R$    50.000,00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1319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000"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70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0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pt-BR" sz="1800" u="none" strike="noStrike" dirty="0">
                          <a:effectLst/>
                        </a:rPr>
                        <a:t>Vendas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80.000,00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80.000,00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80.000,00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80.000,00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80.000,00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80.000,00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 R$    80.000,00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053572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pt-BR" sz="1800" u="none" strike="noStrike" dirty="0">
                          <a:effectLst/>
                        </a:rPr>
                        <a:t>Gastos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 R$    70.000,00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70.000,00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70.000,00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70.000,00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70.000,00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70.000,00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 R$    70.000,00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26505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pt-BR" sz="1800" u="none" strike="noStrike" dirty="0">
                          <a:effectLst/>
                        </a:rPr>
                        <a:t>Resultado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10.000,00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10.000,00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10.000,00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10.000,00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10.000,00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10.000,00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 R$    10.000,00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43659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pt-BR" sz="1800" u="none" strike="noStrike" dirty="0">
                          <a:effectLst/>
                        </a:rPr>
                        <a:t>Juros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             -  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2.500,00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3.000,00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3.500,00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4.000,00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4.500,00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 R$       5.000,00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908794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pt-BR" sz="1800" u="none" strike="noStrike" dirty="0">
                          <a:effectLst/>
                        </a:rPr>
                        <a:t>LAIR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10.000,00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7.500,00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7.000,00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6.500,00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6.000,00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5.500,00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 R$       5.000,00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96351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pt-BR" sz="1800" u="none" strike="noStrike" dirty="0">
                          <a:effectLst/>
                        </a:rPr>
                        <a:t>IR (30%)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3.000,00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2.250,00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2.100,00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1.950,00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1.800,00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1.650,00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 R$       1.500,00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565323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pt-BR" sz="1800" u="none" strike="noStrike" dirty="0">
                          <a:effectLst/>
                        </a:rPr>
                        <a:t>Lucro Liquido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7.000,00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5.250,00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4.900,00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4.550,00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4.200,00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>
                          <a:effectLst/>
                        </a:rPr>
                        <a:t> R$       3.850,00 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 R$       3.500,00 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23196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000"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1386989"/>
                  </a:ext>
                </a:extLst>
              </a:tr>
              <a:tr h="317637">
                <a:tc>
                  <a:txBody>
                    <a:bodyPr/>
                    <a:lstStyle/>
                    <a:p>
                      <a:pPr marL="72000" algn="l" fontAlgn="b"/>
                      <a:r>
                        <a:rPr lang="pt-BR" sz="1800" b="1" u="none" strike="noStrike" dirty="0">
                          <a:effectLst/>
                        </a:rPr>
                        <a:t>ROE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u="none" strike="noStrike" dirty="0">
                          <a:effectLst/>
                        </a:rPr>
                        <a:t>7,00%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10,5%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9,8%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9,1%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8,4%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7,7%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7,0%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88207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65887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(1-IR) = 0,70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03422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72000" algn="l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efetivo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656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4929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1312</Words>
  <Application>Microsoft Office PowerPoint</Application>
  <PresentationFormat>Widescreen</PresentationFormat>
  <Paragraphs>378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Tabajara Pimenta Junior</dc:creator>
  <cp:lastModifiedBy>Tabajara Pimenta Junior</cp:lastModifiedBy>
  <cp:revision>23</cp:revision>
  <dcterms:created xsi:type="dcterms:W3CDTF">2020-08-13T14:21:39Z</dcterms:created>
  <dcterms:modified xsi:type="dcterms:W3CDTF">2020-08-16T21:04:42Z</dcterms:modified>
</cp:coreProperties>
</file>