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  <p:sldMasterId id="2147483804" r:id="rId2"/>
    <p:sldMasterId id="2147483807" r:id="rId3"/>
    <p:sldMasterId id="2147483828" r:id="rId4"/>
    <p:sldMasterId id="2147483833" r:id="rId5"/>
  </p:sldMasterIdLst>
  <p:notesMasterIdLst>
    <p:notesMasterId r:id="rId96"/>
  </p:notesMasterIdLst>
  <p:handoutMasterIdLst>
    <p:handoutMasterId r:id="rId97"/>
  </p:handoutMasterIdLst>
  <p:sldIdLst>
    <p:sldId id="302" r:id="rId6"/>
    <p:sldId id="278" r:id="rId7"/>
    <p:sldId id="301" r:id="rId8"/>
    <p:sldId id="321" r:id="rId9"/>
    <p:sldId id="451" r:id="rId10"/>
    <p:sldId id="464" r:id="rId11"/>
    <p:sldId id="465" r:id="rId12"/>
    <p:sldId id="499" r:id="rId13"/>
    <p:sldId id="467" r:id="rId14"/>
    <p:sldId id="466" r:id="rId15"/>
    <p:sldId id="468" r:id="rId16"/>
    <p:sldId id="469" r:id="rId17"/>
    <p:sldId id="470" r:id="rId18"/>
    <p:sldId id="471" r:id="rId19"/>
    <p:sldId id="472" r:id="rId20"/>
    <p:sldId id="473" r:id="rId21"/>
    <p:sldId id="474" r:id="rId22"/>
    <p:sldId id="475" r:id="rId23"/>
    <p:sldId id="476" r:id="rId24"/>
    <p:sldId id="481" r:id="rId25"/>
    <p:sldId id="477" r:id="rId26"/>
    <p:sldId id="318" r:id="rId27"/>
    <p:sldId id="334" r:id="rId28"/>
    <p:sldId id="330" r:id="rId29"/>
    <p:sldId id="332" r:id="rId30"/>
    <p:sldId id="463" r:id="rId31"/>
    <p:sldId id="324" r:id="rId32"/>
    <p:sldId id="319" r:id="rId33"/>
    <p:sldId id="478" r:id="rId34"/>
    <p:sldId id="336" r:id="rId35"/>
    <p:sldId id="356" r:id="rId36"/>
    <p:sldId id="367" r:id="rId37"/>
    <p:sldId id="452" r:id="rId38"/>
    <p:sldId id="418" r:id="rId39"/>
    <p:sldId id="361" r:id="rId40"/>
    <p:sldId id="420" r:id="rId41"/>
    <p:sldId id="484" r:id="rId42"/>
    <p:sldId id="482" r:id="rId43"/>
    <p:sldId id="485" r:id="rId44"/>
    <p:sldId id="490" r:id="rId45"/>
    <p:sldId id="491" r:id="rId46"/>
    <p:sldId id="492" r:id="rId47"/>
    <p:sldId id="421" r:id="rId48"/>
    <p:sldId id="422" r:id="rId49"/>
    <p:sldId id="423" r:id="rId50"/>
    <p:sldId id="424" r:id="rId51"/>
    <p:sldId id="425" r:id="rId52"/>
    <p:sldId id="480" r:id="rId53"/>
    <p:sldId id="494" r:id="rId54"/>
    <p:sldId id="495" r:id="rId55"/>
    <p:sldId id="498" r:id="rId56"/>
    <p:sldId id="496" r:id="rId57"/>
    <p:sldId id="337" r:id="rId58"/>
    <p:sldId id="426" r:id="rId59"/>
    <p:sldId id="493" r:id="rId60"/>
    <p:sldId id="427" r:id="rId61"/>
    <p:sldId id="428" r:id="rId62"/>
    <p:sldId id="486" r:id="rId63"/>
    <p:sldId id="429" r:id="rId64"/>
    <p:sldId id="430" r:id="rId65"/>
    <p:sldId id="431" r:id="rId66"/>
    <p:sldId id="432" r:id="rId67"/>
    <p:sldId id="433" r:id="rId68"/>
    <p:sldId id="434" r:id="rId69"/>
    <p:sldId id="435" r:id="rId70"/>
    <p:sldId id="436" r:id="rId71"/>
    <p:sldId id="437" r:id="rId72"/>
    <p:sldId id="487" r:id="rId73"/>
    <p:sldId id="488" r:id="rId74"/>
    <p:sldId id="489" r:id="rId75"/>
    <p:sldId id="438" r:id="rId76"/>
    <p:sldId id="439" r:id="rId77"/>
    <p:sldId id="440" r:id="rId78"/>
    <p:sldId id="441" r:id="rId79"/>
    <p:sldId id="442" r:id="rId80"/>
    <p:sldId id="443" r:id="rId81"/>
    <p:sldId id="444" r:id="rId82"/>
    <p:sldId id="445" r:id="rId83"/>
    <p:sldId id="446" r:id="rId84"/>
    <p:sldId id="447" r:id="rId85"/>
    <p:sldId id="448" r:id="rId86"/>
    <p:sldId id="449" r:id="rId87"/>
    <p:sldId id="450" r:id="rId88"/>
    <p:sldId id="497" r:id="rId89"/>
    <p:sldId id="416" r:id="rId90"/>
    <p:sldId id="410" r:id="rId91"/>
    <p:sldId id="414" r:id="rId92"/>
    <p:sldId id="415" r:id="rId93"/>
    <p:sldId id="370" r:id="rId94"/>
    <p:sldId id="327" r:id="rId95"/>
  </p:sldIdLst>
  <p:sldSz cx="9144000" cy="6858000" type="screen4x3"/>
  <p:notesSz cx="9686925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7500" autoAdjust="0"/>
  </p:normalViewPr>
  <p:slideViewPr>
    <p:cSldViewPr>
      <p:cViewPr varScale="1">
        <p:scale>
          <a:sx n="73" d="100"/>
          <a:sy n="73" d="100"/>
        </p:scale>
        <p:origin x="1690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553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Custo total por tonelada transportada ($/t)</c:v>
                </c:pt>
              </c:strCache>
            </c:strRef>
          </c:tx>
          <c:spPr>
            <a:ln w="38100"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Plan1!$A$2:$A$5</c:f>
              <c:numCache>
                <c:formatCode>#,##0</c:formatCode>
                <c:ptCount val="4"/>
                <c:pt idx="0">
                  <c:v>170000</c:v>
                </c:pt>
                <c:pt idx="1">
                  <c:v>72000</c:v>
                </c:pt>
                <c:pt idx="2">
                  <c:v>46000</c:v>
                </c:pt>
                <c:pt idx="3">
                  <c:v>30000</c:v>
                </c:pt>
              </c:numCache>
            </c:numRef>
          </c:cat>
          <c:val>
            <c:numRef>
              <c:f>Plan1!$B$2:$B$5</c:f>
              <c:numCache>
                <c:formatCode>General</c:formatCode>
                <c:ptCount val="4"/>
                <c:pt idx="0">
                  <c:v>4.4300000000000024</c:v>
                </c:pt>
                <c:pt idx="1">
                  <c:v>7.3</c:v>
                </c:pt>
                <c:pt idx="2">
                  <c:v>9.42</c:v>
                </c:pt>
                <c:pt idx="3">
                  <c:v>12.39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C76-4737-94CD-7080864E49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859908672"/>
        <c:axId val="-1859908128"/>
      </c:line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Toneladas transportadas por ano (milhões)</c:v>
                </c:pt>
              </c:strCache>
            </c:strRef>
          </c:tx>
          <c:spPr>
            <a:ln w="38100">
              <a:solidFill>
                <a:srgbClr val="0070C0"/>
              </a:solidFill>
            </a:ln>
          </c:spPr>
          <c:marker>
            <c:symbol val="none"/>
          </c:marker>
          <c:cat>
            <c:numRef>
              <c:f>Plan1!$A$2:$A$5</c:f>
              <c:numCache>
                <c:formatCode>#,##0</c:formatCode>
                <c:ptCount val="4"/>
                <c:pt idx="0">
                  <c:v>170000</c:v>
                </c:pt>
                <c:pt idx="1">
                  <c:v>72000</c:v>
                </c:pt>
                <c:pt idx="2">
                  <c:v>46000</c:v>
                </c:pt>
                <c:pt idx="3">
                  <c:v>30000</c:v>
                </c:pt>
              </c:numCache>
            </c:numRef>
          </c:cat>
          <c:val>
            <c:numRef>
              <c:f>Plan1!$C$2:$C$5</c:f>
              <c:numCache>
                <c:formatCode>General</c:formatCode>
                <c:ptCount val="4"/>
                <c:pt idx="0">
                  <c:v>2.54</c:v>
                </c:pt>
                <c:pt idx="1">
                  <c:v>1.08</c:v>
                </c:pt>
                <c:pt idx="2">
                  <c:v>0.69000000000000072</c:v>
                </c:pt>
                <c:pt idx="3">
                  <c:v>0.45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C76-4737-94CD-7080864E49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859899968"/>
        <c:axId val="-1859896704"/>
      </c:lineChart>
      <c:catAx>
        <c:axId val="-1859908672"/>
        <c:scaling>
          <c:orientation val="minMax"/>
        </c:scaling>
        <c:delete val="0"/>
        <c:axPos val="b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-1859908128"/>
        <c:crosses val="autoZero"/>
        <c:auto val="1"/>
        <c:lblAlgn val="ctr"/>
        <c:lblOffset val="100"/>
        <c:noMultiLvlLbl val="0"/>
      </c:catAx>
      <c:valAx>
        <c:axId val="-1859908128"/>
        <c:scaling>
          <c:orientation val="minMax"/>
          <c:max val="14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-1859908672"/>
        <c:crosses val="autoZero"/>
        <c:crossBetween val="between"/>
        <c:majorUnit val="2"/>
      </c:valAx>
      <c:valAx>
        <c:axId val="-1859896704"/>
        <c:scaling>
          <c:orientation val="minMax"/>
          <c:max val="2.6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-1859899968"/>
        <c:crosses val="max"/>
        <c:crossBetween val="between"/>
        <c:majorUnit val="0.5"/>
      </c:valAx>
      <c:catAx>
        <c:axId val="-1859899968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one"/>
        <c:crossAx val="-1859896704"/>
        <c:crosses val="autoZero"/>
        <c:auto val="1"/>
        <c:lblAlgn val="ctr"/>
        <c:lblOffset val="100"/>
        <c:noMultiLvlLbl val="0"/>
      </c:catAx>
    </c:plotArea>
    <c:legend>
      <c:legendPos val="b"/>
      <c:overlay val="0"/>
      <c:txPr>
        <a:bodyPr/>
        <a:lstStyle/>
        <a:p>
          <a:pPr>
            <a:defRPr sz="10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Custo total por tonelada transportada ($/t)</c:v>
                </c:pt>
              </c:strCache>
            </c:strRef>
          </c:tx>
          <c:spPr>
            <a:ln w="38100"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Plan1!$A$2:$A$9</c:f>
              <c:numCache>
                <c:formatCode>#,##0</c:formatCode>
                <c:ptCount val="8"/>
                <c:pt idx="0">
                  <c:v>4000</c:v>
                </c:pt>
                <c:pt idx="1">
                  <c:v>5000</c:v>
                </c:pt>
                <c:pt idx="2">
                  <c:v>6000</c:v>
                </c:pt>
                <c:pt idx="3">
                  <c:v>7000</c:v>
                </c:pt>
                <c:pt idx="4">
                  <c:v>8000</c:v>
                </c:pt>
                <c:pt idx="5">
                  <c:v>9000</c:v>
                </c:pt>
                <c:pt idx="6">
                  <c:v>10000</c:v>
                </c:pt>
                <c:pt idx="7">
                  <c:v>11000</c:v>
                </c:pt>
              </c:numCache>
            </c:numRef>
          </c:cat>
          <c:val>
            <c:numRef>
              <c:f>Plan1!$B$2:$B$9</c:f>
              <c:numCache>
                <c:formatCode>General</c:formatCode>
                <c:ptCount val="8"/>
                <c:pt idx="0">
                  <c:v>3.65</c:v>
                </c:pt>
                <c:pt idx="1">
                  <c:v>4.5599999999999996</c:v>
                </c:pt>
                <c:pt idx="2">
                  <c:v>5.4700000000000024</c:v>
                </c:pt>
                <c:pt idx="3">
                  <c:v>6.38</c:v>
                </c:pt>
                <c:pt idx="4">
                  <c:v>7.3</c:v>
                </c:pt>
                <c:pt idx="5">
                  <c:v>8.2100000000000009</c:v>
                </c:pt>
                <c:pt idx="6">
                  <c:v>9.120000000000001</c:v>
                </c:pt>
                <c:pt idx="7">
                  <c:v>10.030000000000001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4A5-4221-B290-FE65E89AA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859895072"/>
        <c:axId val="-1859906496"/>
      </c:line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Toneladas transportadas por ano (milhões)</c:v>
                </c:pt>
              </c:strCache>
            </c:strRef>
          </c:tx>
          <c:spPr>
            <a:ln w="38100">
              <a:solidFill>
                <a:srgbClr val="0070C0"/>
              </a:solidFill>
            </a:ln>
          </c:spPr>
          <c:marker>
            <c:symbol val="none"/>
          </c:marker>
          <c:cat>
            <c:numRef>
              <c:f>Plan1!$A$2:$A$9</c:f>
              <c:numCache>
                <c:formatCode>#,##0</c:formatCode>
                <c:ptCount val="8"/>
                <c:pt idx="0">
                  <c:v>4000</c:v>
                </c:pt>
                <c:pt idx="1">
                  <c:v>5000</c:v>
                </c:pt>
                <c:pt idx="2">
                  <c:v>6000</c:v>
                </c:pt>
                <c:pt idx="3">
                  <c:v>7000</c:v>
                </c:pt>
                <c:pt idx="4">
                  <c:v>8000</c:v>
                </c:pt>
                <c:pt idx="5">
                  <c:v>9000</c:v>
                </c:pt>
                <c:pt idx="6">
                  <c:v>10000</c:v>
                </c:pt>
                <c:pt idx="7">
                  <c:v>11000</c:v>
                </c:pt>
              </c:numCache>
            </c:numRef>
          </c:cat>
          <c:val>
            <c:numRef>
              <c:f>Plan1!$C$2:$C$9</c:f>
              <c:numCache>
                <c:formatCode>General</c:formatCode>
                <c:ptCount val="8"/>
                <c:pt idx="0">
                  <c:v>2.15</c:v>
                </c:pt>
                <c:pt idx="1">
                  <c:v>1.72</c:v>
                </c:pt>
                <c:pt idx="2">
                  <c:v>1.44</c:v>
                </c:pt>
                <c:pt idx="3">
                  <c:v>1.23</c:v>
                </c:pt>
                <c:pt idx="4">
                  <c:v>1.08</c:v>
                </c:pt>
                <c:pt idx="5">
                  <c:v>0.96000000000000063</c:v>
                </c:pt>
                <c:pt idx="6">
                  <c:v>0.86000000000000065</c:v>
                </c:pt>
                <c:pt idx="7">
                  <c:v>0.78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4A5-4221-B290-FE65E89AA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859905952"/>
        <c:axId val="-1859901600"/>
      </c:lineChart>
      <c:catAx>
        <c:axId val="-1859895072"/>
        <c:scaling>
          <c:orientation val="minMax"/>
        </c:scaling>
        <c:delete val="0"/>
        <c:axPos val="b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pt-BR"/>
          </a:p>
        </c:txPr>
        <c:crossAx val="-1859906496"/>
        <c:crosses val="autoZero"/>
        <c:auto val="1"/>
        <c:lblAlgn val="ctr"/>
        <c:lblOffset val="100"/>
        <c:noMultiLvlLbl val="0"/>
      </c:catAx>
      <c:valAx>
        <c:axId val="-1859906496"/>
        <c:scaling>
          <c:orientation val="minMax"/>
          <c:max val="12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-1859895072"/>
        <c:crosses val="autoZero"/>
        <c:crossBetween val="between"/>
        <c:majorUnit val="2"/>
      </c:valAx>
      <c:valAx>
        <c:axId val="-1859901600"/>
        <c:scaling>
          <c:orientation val="minMax"/>
          <c:max val="2.4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-1859905952"/>
        <c:crosses val="max"/>
        <c:crossBetween val="between"/>
        <c:majorUnit val="0.60000000000000064"/>
      </c:valAx>
      <c:catAx>
        <c:axId val="-1859905952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one"/>
        <c:crossAx val="-1859901600"/>
        <c:crosses val="autoZero"/>
        <c:auto val="1"/>
        <c:lblAlgn val="ctr"/>
        <c:lblOffset val="100"/>
        <c:noMultiLvlLbl val="0"/>
      </c:catAx>
    </c:plotArea>
    <c:legend>
      <c:legendPos val="b"/>
      <c:overlay val="0"/>
      <c:txPr>
        <a:bodyPr/>
        <a:lstStyle/>
        <a:p>
          <a:pPr>
            <a:defRPr sz="10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EA7D7C-F726-46E3-AC10-B3B6B72019D5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D3F5672-BEB3-4E4D-8F3F-E0E99D20EE00}">
      <dgm:prSet phldrT="[Text]"/>
      <dgm:spPr/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Dimensões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Principais</a:t>
          </a:r>
          <a:endParaRPr lang="pt-BR" b="1" dirty="0">
            <a:solidFill>
              <a:schemeClr val="tx1"/>
            </a:solidFill>
          </a:endParaRPr>
        </a:p>
      </dgm:t>
    </dgm:pt>
    <dgm:pt modelId="{1E4E7E30-9C36-4715-9870-E0BD1F66C245}" type="parTrans" cxnId="{D2F79515-844A-4E21-9033-C381A46161D1}">
      <dgm:prSet/>
      <dgm:spPr/>
      <dgm:t>
        <a:bodyPr/>
        <a:lstStyle/>
        <a:p>
          <a:endParaRPr lang="pt-BR"/>
        </a:p>
      </dgm:t>
    </dgm:pt>
    <dgm:pt modelId="{ED096E17-4975-4ED1-8195-5AA03F7FB05D}" type="sibTrans" cxnId="{D2F79515-844A-4E21-9033-C381A46161D1}">
      <dgm:prSet/>
      <dgm:spPr/>
      <dgm:t>
        <a:bodyPr/>
        <a:lstStyle/>
        <a:p>
          <a:endParaRPr lang="pt-BR"/>
        </a:p>
      </dgm:t>
    </dgm:pt>
    <dgm:pt modelId="{18FC1065-51C8-4DAB-A632-6EF10605BA8F}">
      <dgm:prSet phldrT="[Text]"/>
      <dgm:spPr/>
      <dgm:t>
        <a:bodyPr/>
        <a:lstStyle/>
        <a:p>
          <a:pPr algn="just"/>
          <a:r>
            <a:rPr lang="en-US" dirty="0" err="1"/>
            <a:t>Descrevem</a:t>
          </a:r>
          <a:r>
            <a:rPr lang="en-US" dirty="0"/>
            <a:t> as </a:t>
          </a:r>
          <a:r>
            <a:rPr lang="en-US" dirty="0" err="1"/>
            <a:t>dimensões</a:t>
          </a:r>
          <a:r>
            <a:rPr lang="en-US" dirty="0"/>
            <a:t> da </a:t>
          </a:r>
          <a:r>
            <a:rPr lang="en-US" dirty="0" err="1"/>
            <a:t>embarcação</a:t>
          </a:r>
          <a:r>
            <a:rPr lang="en-US" dirty="0"/>
            <a:t> </a:t>
          </a:r>
          <a:r>
            <a:rPr lang="en-US" dirty="0" err="1"/>
            <a:t>nas</a:t>
          </a:r>
          <a:r>
            <a:rPr lang="en-US" dirty="0"/>
            <a:t> </a:t>
          </a:r>
          <a:r>
            <a:rPr lang="en-US" dirty="0" err="1"/>
            <a:t>direções</a:t>
          </a:r>
          <a:r>
            <a:rPr lang="en-US" dirty="0"/>
            <a:t> longitudinal, transversal e vertical e </a:t>
          </a:r>
          <a:r>
            <a:rPr lang="en-US" dirty="0" err="1"/>
            <a:t>definem</a:t>
          </a:r>
          <a:r>
            <a:rPr lang="en-US" dirty="0"/>
            <a:t> 80% do </a:t>
          </a:r>
          <a:r>
            <a:rPr lang="en-US" dirty="0" err="1"/>
            <a:t>seu</a:t>
          </a:r>
          <a:r>
            <a:rPr lang="en-US" dirty="0"/>
            <a:t> </a:t>
          </a:r>
          <a:r>
            <a:rPr lang="en-US" dirty="0" err="1"/>
            <a:t>desempenho</a:t>
          </a:r>
          <a:endParaRPr lang="pt-BR" dirty="0"/>
        </a:p>
      </dgm:t>
    </dgm:pt>
    <dgm:pt modelId="{DAA17D23-30E1-4198-A64A-044A25A146F6}" type="parTrans" cxnId="{A3A7B9CF-A60E-466C-96EC-E9D8FE962F8C}">
      <dgm:prSet/>
      <dgm:spPr/>
      <dgm:t>
        <a:bodyPr/>
        <a:lstStyle/>
        <a:p>
          <a:endParaRPr lang="pt-BR"/>
        </a:p>
      </dgm:t>
    </dgm:pt>
    <dgm:pt modelId="{2EA74A68-AC4F-4138-A3B5-F9A3FFB3FFC2}" type="sibTrans" cxnId="{A3A7B9CF-A60E-466C-96EC-E9D8FE962F8C}">
      <dgm:prSet/>
      <dgm:spPr/>
      <dgm:t>
        <a:bodyPr/>
        <a:lstStyle/>
        <a:p>
          <a:endParaRPr lang="pt-BR"/>
        </a:p>
      </dgm:t>
    </dgm:pt>
    <dgm:pt modelId="{1E5208B1-C1E4-48B6-B6C2-4E14D8DADCF8}">
      <dgm:prSet phldrT="[Text]"/>
      <dgm:spPr/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Coeficientes</a:t>
          </a:r>
          <a:r>
            <a:rPr lang="en-US" b="1" dirty="0">
              <a:solidFill>
                <a:schemeClr val="tx1"/>
              </a:solidFill>
            </a:rPr>
            <a:t> de Forma</a:t>
          </a:r>
          <a:endParaRPr lang="pt-BR" b="1" dirty="0">
            <a:solidFill>
              <a:schemeClr val="tx1"/>
            </a:solidFill>
          </a:endParaRPr>
        </a:p>
      </dgm:t>
    </dgm:pt>
    <dgm:pt modelId="{C1F2E7FB-5083-491B-A33F-F2C37D49EED8}" type="parTrans" cxnId="{ECA9721A-A049-470E-A01D-EDB0F3C57021}">
      <dgm:prSet/>
      <dgm:spPr/>
      <dgm:t>
        <a:bodyPr/>
        <a:lstStyle/>
        <a:p>
          <a:endParaRPr lang="pt-BR"/>
        </a:p>
      </dgm:t>
    </dgm:pt>
    <dgm:pt modelId="{DE425780-286D-4F4F-84E6-AD78B690E3D5}" type="sibTrans" cxnId="{ECA9721A-A049-470E-A01D-EDB0F3C57021}">
      <dgm:prSet/>
      <dgm:spPr/>
      <dgm:t>
        <a:bodyPr/>
        <a:lstStyle/>
        <a:p>
          <a:endParaRPr lang="pt-BR"/>
        </a:p>
      </dgm:t>
    </dgm:pt>
    <dgm:pt modelId="{43CBF17C-6081-4AE7-B0F7-3CA6BDEE8ECD}">
      <dgm:prSet phldrT="[Text]"/>
      <dgm:spPr/>
      <dgm:t>
        <a:bodyPr/>
        <a:lstStyle/>
        <a:p>
          <a:pPr algn="just"/>
          <a:r>
            <a:rPr lang="pt-BR" noProof="0" dirty="0"/>
            <a:t>Coeficientes adimensionais que comparam embarcações de # tamanhos e fornecem informação de mais 15% do seu desempenho. Muito úteis na comparação das embarcações</a:t>
          </a:r>
        </a:p>
      </dgm:t>
    </dgm:pt>
    <dgm:pt modelId="{ACED686B-88AB-4E2B-A0C3-4209A51559A3}" type="parTrans" cxnId="{A12C75D7-F784-46A3-A587-E0145AF12EDA}">
      <dgm:prSet/>
      <dgm:spPr/>
      <dgm:t>
        <a:bodyPr/>
        <a:lstStyle/>
        <a:p>
          <a:endParaRPr lang="pt-BR"/>
        </a:p>
      </dgm:t>
    </dgm:pt>
    <dgm:pt modelId="{D15B1D07-D81A-451F-9F95-3E85138D3476}" type="sibTrans" cxnId="{A12C75D7-F784-46A3-A587-E0145AF12EDA}">
      <dgm:prSet/>
      <dgm:spPr/>
      <dgm:t>
        <a:bodyPr/>
        <a:lstStyle/>
        <a:p>
          <a:endParaRPr lang="pt-BR"/>
        </a:p>
      </dgm:t>
    </dgm:pt>
    <dgm:pt modelId="{4FADF82F-C017-4DCE-A77C-986C732E9F76}">
      <dgm:prSet phldrT="[Text]"/>
      <dgm:spPr/>
      <dgm:t>
        <a:bodyPr/>
        <a:lstStyle/>
        <a:p>
          <a:r>
            <a:rPr lang="pt-BR" b="1">
              <a:solidFill>
                <a:schemeClr val="tx1"/>
              </a:solidFill>
            </a:rPr>
            <a:t>Plano de Linhas</a:t>
          </a:r>
          <a:endParaRPr lang="pt-BR" b="1" dirty="0">
            <a:solidFill>
              <a:schemeClr val="tx1"/>
            </a:solidFill>
          </a:endParaRPr>
        </a:p>
      </dgm:t>
    </dgm:pt>
    <dgm:pt modelId="{B98F547E-18C8-4F17-80ED-465A12C584A3}" type="parTrans" cxnId="{C96D4EAE-111F-4D80-9B20-B901EC1E0BD0}">
      <dgm:prSet/>
      <dgm:spPr/>
      <dgm:t>
        <a:bodyPr/>
        <a:lstStyle/>
        <a:p>
          <a:endParaRPr lang="pt-BR"/>
        </a:p>
      </dgm:t>
    </dgm:pt>
    <dgm:pt modelId="{F5948427-6E0E-4210-A583-33B34E9DDFB7}" type="sibTrans" cxnId="{C96D4EAE-111F-4D80-9B20-B901EC1E0BD0}">
      <dgm:prSet/>
      <dgm:spPr/>
      <dgm:t>
        <a:bodyPr/>
        <a:lstStyle/>
        <a:p>
          <a:endParaRPr lang="pt-BR"/>
        </a:p>
      </dgm:t>
    </dgm:pt>
    <dgm:pt modelId="{F069C719-F15C-4A46-AD0B-7FAD0FC92742}">
      <dgm:prSet phldrT="[Text]"/>
      <dgm:spPr/>
      <dgm:t>
        <a:bodyPr/>
        <a:lstStyle/>
        <a:p>
          <a:pPr algn="just"/>
          <a:r>
            <a:rPr lang="en-US" dirty="0" err="1"/>
            <a:t>Descrição</a:t>
          </a:r>
          <a:r>
            <a:rPr lang="en-US" dirty="0"/>
            <a:t> </a:t>
          </a:r>
          <a:r>
            <a:rPr lang="en-US" dirty="0" err="1"/>
            <a:t>geométrica</a:t>
          </a:r>
          <a:r>
            <a:rPr lang="en-US" dirty="0"/>
            <a:t> </a:t>
          </a:r>
          <a:r>
            <a:rPr lang="en-US" dirty="0" err="1"/>
            <a:t>detalhada</a:t>
          </a:r>
          <a:r>
            <a:rPr lang="en-US" dirty="0"/>
            <a:t> do </a:t>
          </a:r>
          <a:r>
            <a:rPr lang="en-US" dirty="0" err="1"/>
            <a:t>casco</a:t>
          </a:r>
          <a:r>
            <a:rPr lang="en-US" dirty="0"/>
            <a:t> e de </a:t>
          </a:r>
          <a:r>
            <a:rPr lang="en-US" dirty="0" err="1"/>
            <a:t>sua</a:t>
          </a:r>
          <a:r>
            <a:rPr lang="en-US" dirty="0"/>
            <a:t> </a:t>
          </a:r>
          <a:r>
            <a:rPr lang="en-US" dirty="0" err="1"/>
            <a:t>superfície</a:t>
          </a:r>
          <a:r>
            <a:rPr lang="en-US" dirty="0"/>
            <a:t> e que </a:t>
          </a:r>
          <a:r>
            <a:rPr lang="en-US" dirty="0" err="1"/>
            <a:t>completa</a:t>
          </a:r>
          <a:r>
            <a:rPr lang="en-US" dirty="0"/>
            <a:t> a </a:t>
          </a:r>
          <a:r>
            <a:rPr lang="en-US" dirty="0" err="1"/>
            <a:t>definição</a:t>
          </a:r>
          <a:r>
            <a:rPr lang="en-US" dirty="0"/>
            <a:t> dos outros 5% do </a:t>
          </a:r>
          <a:r>
            <a:rPr lang="en-US" dirty="0" err="1"/>
            <a:t>seu</a:t>
          </a:r>
          <a:r>
            <a:rPr lang="en-US" dirty="0"/>
            <a:t> </a:t>
          </a:r>
          <a:r>
            <a:rPr lang="en-US" dirty="0" err="1"/>
            <a:t>desempenho</a:t>
          </a:r>
          <a:endParaRPr lang="pt-BR" dirty="0"/>
        </a:p>
      </dgm:t>
    </dgm:pt>
    <dgm:pt modelId="{C56313E6-56DB-437F-A421-2237B8E86896}" type="parTrans" cxnId="{6D7A0F8C-C699-4845-9E77-671A263A8572}">
      <dgm:prSet/>
      <dgm:spPr/>
      <dgm:t>
        <a:bodyPr/>
        <a:lstStyle/>
        <a:p>
          <a:endParaRPr lang="pt-BR"/>
        </a:p>
      </dgm:t>
    </dgm:pt>
    <dgm:pt modelId="{0F769ADA-08F4-45F7-B429-C01614EBF6EA}" type="sibTrans" cxnId="{6D7A0F8C-C699-4845-9E77-671A263A8572}">
      <dgm:prSet/>
      <dgm:spPr/>
      <dgm:t>
        <a:bodyPr/>
        <a:lstStyle/>
        <a:p>
          <a:endParaRPr lang="pt-BR"/>
        </a:p>
      </dgm:t>
    </dgm:pt>
    <dgm:pt modelId="{245BC381-41BD-4E6A-842E-C8A409733ED4}" type="pres">
      <dgm:prSet presAssocID="{2DEA7D7C-F726-46E3-AC10-B3B6B72019D5}" presName="linearFlow" presStyleCnt="0">
        <dgm:presLayoutVars>
          <dgm:dir/>
          <dgm:animLvl val="lvl"/>
          <dgm:resizeHandles val="exact"/>
        </dgm:presLayoutVars>
      </dgm:prSet>
      <dgm:spPr/>
    </dgm:pt>
    <dgm:pt modelId="{CB9FB4A6-D53C-4F98-80FB-C860EA08C5A1}" type="pres">
      <dgm:prSet presAssocID="{3D3F5672-BEB3-4E4D-8F3F-E0E99D20EE00}" presName="composite" presStyleCnt="0"/>
      <dgm:spPr/>
    </dgm:pt>
    <dgm:pt modelId="{5EA1914D-8F74-4065-B0EC-B86BBE43DF1B}" type="pres">
      <dgm:prSet presAssocID="{3D3F5672-BEB3-4E4D-8F3F-E0E99D20EE00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450D3973-2868-4DCD-AD36-7CC26707AB15}" type="pres">
      <dgm:prSet presAssocID="{3D3F5672-BEB3-4E4D-8F3F-E0E99D20EE00}" presName="descendantText" presStyleLbl="alignAcc1" presStyleIdx="0" presStyleCnt="3">
        <dgm:presLayoutVars>
          <dgm:bulletEnabled val="1"/>
        </dgm:presLayoutVars>
      </dgm:prSet>
      <dgm:spPr/>
    </dgm:pt>
    <dgm:pt modelId="{C6B1D13C-9B04-49E5-9607-6F4335C3C440}" type="pres">
      <dgm:prSet presAssocID="{ED096E17-4975-4ED1-8195-5AA03F7FB05D}" presName="sp" presStyleCnt="0"/>
      <dgm:spPr/>
    </dgm:pt>
    <dgm:pt modelId="{F534845F-6330-4F10-BFFD-32BDC699D6D4}" type="pres">
      <dgm:prSet presAssocID="{1E5208B1-C1E4-48B6-B6C2-4E14D8DADCF8}" presName="composite" presStyleCnt="0"/>
      <dgm:spPr/>
    </dgm:pt>
    <dgm:pt modelId="{BE8FD820-4A16-4DB6-9FF3-86EA14640B8F}" type="pres">
      <dgm:prSet presAssocID="{1E5208B1-C1E4-48B6-B6C2-4E14D8DADCF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96C93228-9367-4FE9-A4E2-76F5A1824D9B}" type="pres">
      <dgm:prSet presAssocID="{1E5208B1-C1E4-48B6-B6C2-4E14D8DADCF8}" presName="descendantText" presStyleLbl="alignAcc1" presStyleIdx="1" presStyleCnt="3">
        <dgm:presLayoutVars>
          <dgm:bulletEnabled val="1"/>
        </dgm:presLayoutVars>
      </dgm:prSet>
      <dgm:spPr/>
    </dgm:pt>
    <dgm:pt modelId="{69717D19-8CFE-43C2-A444-986F621661A2}" type="pres">
      <dgm:prSet presAssocID="{DE425780-286D-4F4F-84E6-AD78B690E3D5}" presName="sp" presStyleCnt="0"/>
      <dgm:spPr/>
    </dgm:pt>
    <dgm:pt modelId="{ED382B02-065C-4C6E-B7C1-7ACA7ACBC6CE}" type="pres">
      <dgm:prSet presAssocID="{4FADF82F-C017-4DCE-A77C-986C732E9F76}" presName="composite" presStyleCnt="0"/>
      <dgm:spPr/>
    </dgm:pt>
    <dgm:pt modelId="{8E422080-21EB-4BB4-AA20-3A1ADDB78A74}" type="pres">
      <dgm:prSet presAssocID="{4FADF82F-C017-4DCE-A77C-986C732E9F76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2318D73-F3CC-4510-9665-096FC8F6D99A}" type="pres">
      <dgm:prSet presAssocID="{4FADF82F-C017-4DCE-A77C-986C732E9F76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6C75E304-A61B-4BFA-B6E8-839FA30C25E4}" type="presOf" srcId="{2DEA7D7C-F726-46E3-AC10-B3B6B72019D5}" destId="{245BC381-41BD-4E6A-842E-C8A409733ED4}" srcOrd="0" destOrd="0" presId="urn:microsoft.com/office/officeart/2005/8/layout/chevron2"/>
    <dgm:cxn modelId="{E2630F07-0CD5-48D4-827F-077453A4A676}" type="presOf" srcId="{F069C719-F15C-4A46-AD0B-7FAD0FC92742}" destId="{22318D73-F3CC-4510-9665-096FC8F6D99A}" srcOrd="0" destOrd="0" presId="urn:microsoft.com/office/officeart/2005/8/layout/chevron2"/>
    <dgm:cxn modelId="{D2F79515-844A-4E21-9033-C381A46161D1}" srcId="{2DEA7D7C-F726-46E3-AC10-B3B6B72019D5}" destId="{3D3F5672-BEB3-4E4D-8F3F-E0E99D20EE00}" srcOrd="0" destOrd="0" parTransId="{1E4E7E30-9C36-4715-9870-E0BD1F66C245}" sibTransId="{ED096E17-4975-4ED1-8195-5AA03F7FB05D}"/>
    <dgm:cxn modelId="{ECA9721A-A049-470E-A01D-EDB0F3C57021}" srcId="{2DEA7D7C-F726-46E3-AC10-B3B6B72019D5}" destId="{1E5208B1-C1E4-48B6-B6C2-4E14D8DADCF8}" srcOrd="1" destOrd="0" parTransId="{C1F2E7FB-5083-491B-A33F-F2C37D49EED8}" sibTransId="{DE425780-286D-4F4F-84E6-AD78B690E3D5}"/>
    <dgm:cxn modelId="{C8C25F36-BB6D-4F0F-AA4D-7101E24B3C7C}" type="presOf" srcId="{18FC1065-51C8-4DAB-A632-6EF10605BA8F}" destId="{450D3973-2868-4DCD-AD36-7CC26707AB15}" srcOrd="0" destOrd="0" presId="urn:microsoft.com/office/officeart/2005/8/layout/chevron2"/>
    <dgm:cxn modelId="{10B82D72-E795-423E-A254-1C297398FF43}" type="presOf" srcId="{1E5208B1-C1E4-48B6-B6C2-4E14D8DADCF8}" destId="{BE8FD820-4A16-4DB6-9FF3-86EA14640B8F}" srcOrd="0" destOrd="0" presId="urn:microsoft.com/office/officeart/2005/8/layout/chevron2"/>
    <dgm:cxn modelId="{BBB61C8B-DA61-4FBA-87BF-B5B4103BC710}" type="presOf" srcId="{43CBF17C-6081-4AE7-B0F7-3CA6BDEE8ECD}" destId="{96C93228-9367-4FE9-A4E2-76F5A1824D9B}" srcOrd="0" destOrd="0" presId="urn:microsoft.com/office/officeart/2005/8/layout/chevron2"/>
    <dgm:cxn modelId="{6D7A0F8C-C699-4845-9E77-671A263A8572}" srcId="{4FADF82F-C017-4DCE-A77C-986C732E9F76}" destId="{F069C719-F15C-4A46-AD0B-7FAD0FC92742}" srcOrd="0" destOrd="0" parTransId="{C56313E6-56DB-437F-A421-2237B8E86896}" sibTransId="{0F769ADA-08F4-45F7-B429-C01614EBF6EA}"/>
    <dgm:cxn modelId="{7A170890-CCED-436E-B252-20AE9C53F0AD}" type="presOf" srcId="{3D3F5672-BEB3-4E4D-8F3F-E0E99D20EE00}" destId="{5EA1914D-8F74-4065-B0EC-B86BBE43DF1B}" srcOrd="0" destOrd="0" presId="urn:microsoft.com/office/officeart/2005/8/layout/chevron2"/>
    <dgm:cxn modelId="{C96D4EAE-111F-4D80-9B20-B901EC1E0BD0}" srcId="{2DEA7D7C-F726-46E3-AC10-B3B6B72019D5}" destId="{4FADF82F-C017-4DCE-A77C-986C732E9F76}" srcOrd="2" destOrd="0" parTransId="{B98F547E-18C8-4F17-80ED-465A12C584A3}" sibTransId="{F5948427-6E0E-4210-A583-33B34E9DDFB7}"/>
    <dgm:cxn modelId="{B557E2C4-1F27-42A0-ADE7-D0C6CFCF4C23}" type="presOf" srcId="{4FADF82F-C017-4DCE-A77C-986C732E9F76}" destId="{8E422080-21EB-4BB4-AA20-3A1ADDB78A74}" srcOrd="0" destOrd="0" presId="urn:microsoft.com/office/officeart/2005/8/layout/chevron2"/>
    <dgm:cxn modelId="{A3A7B9CF-A60E-466C-96EC-E9D8FE962F8C}" srcId="{3D3F5672-BEB3-4E4D-8F3F-E0E99D20EE00}" destId="{18FC1065-51C8-4DAB-A632-6EF10605BA8F}" srcOrd="0" destOrd="0" parTransId="{DAA17D23-30E1-4198-A64A-044A25A146F6}" sibTransId="{2EA74A68-AC4F-4138-A3B5-F9A3FFB3FFC2}"/>
    <dgm:cxn modelId="{A12C75D7-F784-46A3-A587-E0145AF12EDA}" srcId="{1E5208B1-C1E4-48B6-B6C2-4E14D8DADCF8}" destId="{43CBF17C-6081-4AE7-B0F7-3CA6BDEE8ECD}" srcOrd="0" destOrd="0" parTransId="{ACED686B-88AB-4E2B-A0C3-4209A51559A3}" sibTransId="{D15B1D07-D81A-451F-9F95-3E85138D3476}"/>
    <dgm:cxn modelId="{F7E62460-F761-481F-9318-43EA5BF2A7DC}" type="presParOf" srcId="{245BC381-41BD-4E6A-842E-C8A409733ED4}" destId="{CB9FB4A6-D53C-4F98-80FB-C860EA08C5A1}" srcOrd="0" destOrd="0" presId="urn:microsoft.com/office/officeart/2005/8/layout/chevron2"/>
    <dgm:cxn modelId="{09249D21-32F3-4696-8D46-EFCC20D32706}" type="presParOf" srcId="{CB9FB4A6-D53C-4F98-80FB-C860EA08C5A1}" destId="{5EA1914D-8F74-4065-B0EC-B86BBE43DF1B}" srcOrd="0" destOrd="0" presId="urn:microsoft.com/office/officeart/2005/8/layout/chevron2"/>
    <dgm:cxn modelId="{0E05C535-4B51-42A4-A6A8-3E4438954C4F}" type="presParOf" srcId="{CB9FB4A6-D53C-4F98-80FB-C860EA08C5A1}" destId="{450D3973-2868-4DCD-AD36-7CC26707AB15}" srcOrd="1" destOrd="0" presId="urn:microsoft.com/office/officeart/2005/8/layout/chevron2"/>
    <dgm:cxn modelId="{5DD88135-6A3E-4168-A04F-BF7D7C5E5347}" type="presParOf" srcId="{245BC381-41BD-4E6A-842E-C8A409733ED4}" destId="{C6B1D13C-9B04-49E5-9607-6F4335C3C440}" srcOrd="1" destOrd="0" presId="urn:microsoft.com/office/officeart/2005/8/layout/chevron2"/>
    <dgm:cxn modelId="{2F7AA7B6-C9C3-4DB6-9EB3-8789E65E7710}" type="presParOf" srcId="{245BC381-41BD-4E6A-842E-C8A409733ED4}" destId="{F534845F-6330-4F10-BFFD-32BDC699D6D4}" srcOrd="2" destOrd="0" presId="urn:microsoft.com/office/officeart/2005/8/layout/chevron2"/>
    <dgm:cxn modelId="{2017E18C-DFEE-484F-8F88-164B5E8FB03B}" type="presParOf" srcId="{F534845F-6330-4F10-BFFD-32BDC699D6D4}" destId="{BE8FD820-4A16-4DB6-9FF3-86EA14640B8F}" srcOrd="0" destOrd="0" presId="urn:microsoft.com/office/officeart/2005/8/layout/chevron2"/>
    <dgm:cxn modelId="{FAB6954D-EAF4-4F36-9912-49DC415EF4DA}" type="presParOf" srcId="{F534845F-6330-4F10-BFFD-32BDC699D6D4}" destId="{96C93228-9367-4FE9-A4E2-76F5A1824D9B}" srcOrd="1" destOrd="0" presId="urn:microsoft.com/office/officeart/2005/8/layout/chevron2"/>
    <dgm:cxn modelId="{0D1B639F-5459-453F-BB5F-6CDF9CA2E945}" type="presParOf" srcId="{245BC381-41BD-4E6A-842E-C8A409733ED4}" destId="{69717D19-8CFE-43C2-A444-986F621661A2}" srcOrd="3" destOrd="0" presId="urn:microsoft.com/office/officeart/2005/8/layout/chevron2"/>
    <dgm:cxn modelId="{BFFBE515-E70E-483E-9009-461AA12DFAE2}" type="presParOf" srcId="{245BC381-41BD-4E6A-842E-C8A409733ED4}" destId="{ED382B02-065C-4C6E-B7C1-7ACA7ACBC6CE}" srcOrd="4" destOrd="0" presId="urn:microsoft.com/office/officeart/2005/8/layout/chevron2"/>
    <dgm:cxn modelId="{1572FA31-A270-499E-8008-7E449C9AF487}" type="presParOf" srcId="{ED382B02-065C-4C6E-B7C1-7ACA7ACBC6CE}" destId="{8E422080-21EB-4BB4-AA20-3A1ADDB78A74}" srcOrd="0" destOrd="0" presId="urn:microsoft.com/office/officeart/2005/8/layout/chevron2"/>
    <dgm:cxn modelId="{8F443188-7D04-4E88-B71E-639392C4D1A3}" type="presParOf" srcId="{ED382B02-065C-4C6E-B7C1-7ACA7ACBC6CE}" destId="{22318D73-F3CC-4510-9665-096FC8F6D99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C3882B-DF4D-4A7F-A2EB-04481FFF717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1E07166-BB74-42EC-A08C-9B65444105CA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Navios</a:t>
          </a:r>
          <a:r>
            <a:rPr lang="en-US" dirty="0">
              <a:solidFill>
                <a:schemeClr val="tx1"/>
              </a:solidFill>
            </a:rPr>
            <a:t> com </a:t>
          </a:r>
          <a:r>
            <a:rPr lang="en-US" dirty="0" err="1">
              <a:solidFill>
                <a:schemeClr val="tx1"/>
              </a:solidFill>
            </a:rPr>
            <a:t>baixo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b="0" i="1" u="none" dirty="0">
              <a:solidFill>
                <a:schemeClr val="tx1"/>
              </a:solidFill>
            </a:rPr>
            <a:t>C</a:t>
          </a:r>
          <a:r>
            <a:rPr lang="en-US" b="0" i="1" u="none" baseline="-25000" dirty="0">
              <a:solidFill>
                <a:schemeClr val="tx1"/>
              </a:solidFill>
            </a:rPr>
            <a:t>B</a:t>
          </a:r>
          <a:endParaRPr lang="pt-BR" dirty="0">
            <a:solidFill>
              <a:schemeClr val="tx1"/>
            </a:solidFill>
          </a:endParaRPr>
        </a:p>
      </dgm:t>
    </dgm:pt>
    <dgm:pt modelId="{B56EE5E1-D7BE-4F72-9952-A423A3F95D49}" type="parTrans" cxnId="{3B9B4795-4359-4209-88FC-A8DC733FED2B}">
      <dgm:prSet/>
      <dgm:spPr/>
      <dgm:t>
        <a:bodyPr/>
        <a:lstStyle/>
        <a:p>
          <a:endParaRPr lang="pt-BR"/>
        </a:p>
      </dgm:t>
    </dgm:pt>
    <dgm:pt modelId="{0E956587-2D84-414C-9C2E-86FAE05B492B}" type="sibTrans" cxnId="{3B9B4795-4359-4209-88FC-A8DC733FED2B}">
      <dgm:prSet/>
      <dgm:spPr/>
      <dgm:t>
        <a:bodyPr/>
        <a:lstStyle/>
        <a:p>
          <a:endParaRPr lang="pt-BR"/>
        </a:p>
      </dgm:t>
    </dgm:pt>
    <dgm:pt modelId="{7D1A1DF9-C520-4857-BD2F-FA900F12D3C9}">
      <dgm:prSet phldrT="[Text]"/>
      <dgm:spPr/>
      <dgm:t>
        <a:bodyPr/>
        <a:lstStyle/>
        <a:p>
          <a:r>
            <a:rPr lang="en-US" dirty="0" err="1"/>
            <a:t>Menor</a:t>
          </a:r>
          <a:r>
            <a:rPr lang="en-US" dirty="0"/>
            <a:t> </a:t>
          </a:r>
          <a:r>
            <a:rPr lang="en-US" dirty="0" err="1"/>
            <a:t>capacidade</a:t>
          </a:r>
          <a:r>
            <a:rPr lang="en-US" dirty="0"/>
            <a:t> de </a:t>
          </a:r>
          <a:r>
            <a:rPr lang="en-US" dirty="0" err="1"/>
            <a:t>carga</a:t>
          </a:r>
          <a:endParaRPr lang="pt-BR" dirty="0"/>
        </a:p>
      </dgm:t>
    </dgm:pt>
    <dgm:pt modelId="{080F89BA-DADE-405B-8ADE-21667CDCCDEC}" type="parTrans" cxnId="{F68D3FAB-DF07-4812-AA35-9BDB2485DD18}">
      <dgm:prSet/>
      <dgm:spPr/>
      <dgm:t>
        <a:bodyPr/>
        <a:lstStyle/>
        <a:p>
          <a:endParaRPr lang="pt-BR"/>
        </a:p>
      </dgm:t>
    </dgm:pt>
    <dgm:pt modelId="{C30B4EEA-06A3-4D9D-8604-8BBB7B180E84}" type="sibTrans" cxnId="{F68D3FAB-DF07-4812-AA35-9BDB2485DD18}">
      <dgm:prSet/>
      <dgm:spPr/>
      <dgm:t>
        <a:bodyPr/>
        <a:lstStyle/>
        <a:p>
          <a:endParaRPr lang="pt-BR"/>
        </a:p>
      </dgm:t>
    </dgm:pt>
    <dgm:pt modelId="{E6FA31E5-FA50-4B7B-A971-3BEB10CF9526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Navios</a:t>
          </a:r>
          <a:r>
            <a:rPr lang="en-US" dirty="0">
              <a:solidFill>
                <a:schemeClr val="tx1"/>
              </a:solidFill>
            </a:rPr>
            <a:t> com alto </a:t>
          </a:r>
          <a:r>
            <a:rPr lang="en-US" b="0" i="1" u="none" dirty="0">
              <a:solidFill>
                <a:schemeClr val="tx1"/>
              </a:solidFill>
            </a:rPr>
            <a:t>C</a:t>
          </a:r>
          <a:r>
            <a:rPr lang="en-US" b="0" i="1" u="none" baseline="-25000" dirty="0">
              <a:solidFill>
                <a:schemeClr val="tx1"/>
              </a:solidFill>
            </a:rPr>
            <a:t>B</a:t>
          </a:r>
          <a:endParaRPr lang="pt-BR" dirty="0">
            <a:solidFill>
              <a:schemeClr val="tx1"/>
            </a:solidFill>
          </a:endParaRPr>
        </a:p>
      </dgm:t>
    </dgm:pt>
    <dgm:pt modelId="{2C8D6737-CB0E-45B0-939D-A721E3E7280A}" type="parTrans" cxnId="{CE012DEE-85D2-492C-9E68-3C6B0D32AEAB}">
      <dgm:prSet/>
      <dgm:spPr/>
      <dgm:t>
        <a:bodyPr/>
        <a:lstStyle/>
        <a:p>
          <a:endParaRPr lang="pt-BR"/>
        </a:p>
      </dgm:t>
    </dgm:pt>
    <dgm:pt modelId="{526C306E-FC7B-438E-95F0-C28C8551D5F7}" type="sibTrans" cxnId="{CE012DEE-85D2-492C-9E68-3C6B0D32AEAB}">
      <dgm:prSet/>
      <dgm:spPr/>
      <dgm:t>
        <a:bodyPr/>
        <a:lstStyle/>
        <a:p>
          <a:endParaRPr lang="pt-BR"/>
        </a:p>
      </dgm:t>
    </dgm:pt>
    <dgm:pt modelId="{A8F8D082-0690-44DB-AA08-E051D134F329}">
      <dgm:prSet phldrT="[Text]"/>
      <dgm:spPr/>
      <dgm:t>
        <a:bodyPr/>
        <a:lstStyle/>
        <a:p>
          <a:r>
            <a:rPr lang="en-US" dirty="0" err="1"/>
            <a:t>Maior</a:t>
          </a:r>
          <a:r>
            <a:rPr lang="en-US" dirty="0"/>
            <a:t> </a:t>
          </a:r>
          <a:r>
            <a:rPr lang="en-US" dirty="0" err="1"/>
            <a:t>capacidade</a:t>
          </a:r>
          <a:r>
            <a:rPr lang="en-US" dirty="0"/>
            <a:t> de </a:t>
          </a:r>
          <a:r>
            <a:rPr lang="en-US" dirty="0" err="1"/>
            <a:t>carga</a:t>
          </a:r>
          <a:endParaRPr lang="pt-BR" dirty="0"/>
        </a:p>
      </dgm:t>
    </dgm:pt>
    <dgm:pt modelId="{92EDD710-E120-4DC5-8A99-DEF7FA69367D}" type="parTrans" cxnId="{2246F1A1-F317-46E8-BAD5-E516BF5BA1DC}">
      <dgm:prSet/>
      <dgm:spPr/>
      <dgm:t>
        <a:bodyPr/>
        <a:lstStyle/>
        <a:p>
          <a:endParaRPr lang="pt-BR"/>
        </a:p>
      </dgm:t>
    </dgm:pt>
    <dgm:pt modelId="{DB9F9902-B348-4F3C-8971-8BD39DE53736}" type="sibTrans" cxnId="{2246F1A1-F317-46E8-BAD5-E516BF5BA1DC}">
      <dgm:prSet/>
      <dgm:spPr/>
      <dgm:t>
        <a:bodyPr/>
        <a:lstStyle/>
        <a:p>
          <a:endParaRPr lang="pt-BR"/>
        </a:p>
      </dgm:t>
    </dgm:pt>
    <dgm:pt modelId="{B947AF85-2B9F-4B84-B60F-68711A374AE4}">
      <dgm:prSet phldrT="[Text]"/>
      <dgm:spPr/>
      <dgm:t>
        <a:bodyPr/>
        <a:lstStyle/>
        <a:p>
          <a:r>
            <a:rPr lang="en-US" dirty="0" err="1"/>
            <a:t>Sua</a:t>
          </a:r>
          <a:r>
            <a:rPr lang="en-US" dirty="0"/>
            <a:t> forma se </a:t>
          </a:r>
          <a:r>
            <a:rPr lang="en-US" dirty="0" err="1"/>
            <a:t>assemelha</a:t>
          </a:r>
          <a:r>
            <a:rPr lang="en-US" dirty="0"/>
            <a:t> a do </a:t>
          </a:r>
          <a:r>
            <a:rPr lang="en-US" dirty="0" err="1"/>
            <a:t>paralelepípedo</a:t>
          </a:r>
          <a:r>
            <a:rPr lang="en-US" dirty="0"/>
            <a:t> de </a:t>
          </a:r>
          <a:r>
            <a:rPr lang="en-US" dirty="0" err="1"/>
            <a:t>dimensões</a:t>
          </a:r>
          <a:r>
            <a:rPr lang="en-US" dirty="0"/>
            <a:t> L, B e H.</a:t>
          </a:r>
          <a:endParaRPr lang="pt-BR" dirty="0"/>
        </a:p>
      </dgm:t>
    </dgm:pt>
    <dgm:pt modelId="{751B4F46-CA79-4069-97CF-255A33840901}" type="parTrans" cxnId="{0B885EBB-FB3A-4E8B-AD8E-7D06B057B7CC}">
      <dgm:prSet/>
      <dgm:spPr/>
      <dgm:t>
        <a:bodyPr/>
        <a:lstStyle/>
        <a:p>
          <a:endParaRPr lang="pt-BR"/>
        </a:p>
      </dgm:t>
    </dgm:pt>
    <dgm:pt modelId="{F44B7182-B00E-4684-9FCC-3851401110EE}" type="sibTrans" cxnId="{0B885EBB-FB3A-4E8B-AD8E-7D06B057B7CC}">
      <dgm:prSet/>
      <dgm:spPr/>
      <dgm:t>
        <a:bodyPr/>
        <a:lstStyle/>
        <a:p>
          <a:endParaRPr lang="pt-BR"/>
        </a:p>
      </dgm:t>
    </dgm:pt>
    <dgm:pt modelId="{A85A4863-9CD5-4161-891C-12F47E3A7E2F}">
      <dgm:prSet phldrT="[Text]"/>
      <dgm:spPr/>
      <dgm:t>
        <a:bodyPr/>
        <a:lstStyle/>
        <a:p>
          <a:r>
            <a:rPr lang="en-US" dirty="0" err="1"/>
            <a:t>Aproxima</a:t>
          </a:r>
          <a:r>
            <a:rPr lang="en-US" dirty="0"/>
            <a:t>-se </a:t>
          </a:r>
          <a:r>
            <a:rPr lang="en-US" dirty="0" err="1"/>
            <a:t>menos</a:t>
          </a:r>
          <a:r>
            <a:rPr lang="en-US" dirty="0"/>
            <a:t> </a:t>
          </a:r>
          <a:r>
            <a:rPr lang="en-US" dirty="0" err="1"/>
            <a:t>da</a:t>
          </a:r>
          <a:r>
            <a:rPr lang="en-US" dirty="0"/>
            <a:t> forma do </a:t>
          </a:r>
          <a:r>
            <a:rPr lang="en-US" dirty="0" err="1"/>
            <a:t>paralelepípedo</a:t>
          </a:r>
          <a:r>
            <a:rPr lang="en-US" dirty="0"/>
            <a:t> </a:t>
          </a:r>
          <a:r>
            <a:rPr lang="en-US" dirty="0" err="1"/>
            <a:t>circunscrito</a:t>
          </a:r>
          <a:r>
            <a:rPr lang="en-US" dirty="0"/>
            <a:t> à </a:t>
          </a:r>
          <a:r>
            <a:rPr lang="en-US" dirty="0" err="1"/>
            <a:t>embarcação</a:t>
          </a:r>
          <a:endParaRPr lang="pt-BR" dirty="0"/>
        </a:p>
      </dgm:t>
    </dgm:pt>
    <dgm:pt modelId="{A1051878-6FCD-4DAE-9DE0-D2BA96D25FCE}" type="parTrans" cxnId="{8DAE738C-33A9-426A-B9CE-B8E2D85F7E64}">
      <dgm:prSet/>
      <dgm:spPr/>
      <dgm:t>
        <a:bodyPr/>
        <a:lstStyle/>
        <a:p>
          <a:endParaRPr lang="pt-BR"/>
        </a:p>
      </dgm:t>
    </dgm:pt>
    <dgm:pt modelId="{22F2B59E-CC65-47EF-8235-123B3EEF7932}" type="sibTrans" cxnId="{8DAE738C-33A9-426A-B9CE-B8E2D85F7E64}">
      <dgm:prSet/>
      <dgm:spPr/>
      <dgm:t>
        <a:bodyPr/>
        <a:lstStyle/>
        <a:p>
          <a:endParaRPr lang="pt-BR"/>
        </a:p>
      </dgm:t>
    </dgm:pt>
    <dgm:pt modelId="{E2C0EF93-074A-421C-927F-EF27A0E52E5A}" type="pres">
      <dgm:prSet presAssocID="{76C3882B-DF4D-4A7F-A2EB-04481FFF7174}" presName="linearFlow" presStyleCnt="0">
        <dgm:presLayoutVars>
          <dgm:dir/>
          <dgm:animLvl val="lvl"/>
          <dgm:resizeHandles val="exact"/>
        </dgm:presLayoutVars>
      </dgm:prSet>
      <dgm:spPr/>
    </dgm:pt>
    <dgm:pt modelId="{6DD31E63-69B0-4C32-A4F1-163E6FDFA1FC}" type="pres">
      <dgm:prSet presAssocID="{F1E07166-BB74-42EC-A08C-9B65444105CA}" presName="composite" presStyleCnt="0"/>
      <dgm:spPr/>
    </dgm:pt>
    <dgm:pt modelId="{8FF7159D-2DB8-4782-BC80-41957F1C493C}" type="pres">
      <dgm:prSet presAssocID="{F1E07166-BB74-42EC-A08C-9B65444105CA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96C16802-5976-45DC-8D10-1762825BD81D}" type="pres">
      <dgm:prSet presAssocID="{F1E07166-BB74-42EC-A08C-9B65444105CA}" presName="descendantText" presStyleLbl="alignAcc1" presStyleIdx="0" presStyleCnt="2">
        <dgm:presLayoutVars>
          <dgm:bulletEnabled val="1"/>
        </dgm:presLayoutVars>
      </dgm:prSet>
      <dgm:spPr/>
    </dgm:pt>
    <dgm:pt modelId="{B028AC12-92A6-4ECE-9FB4-F41E55A29D15}" type="pres">
      <dgm:prSet presAssocID="{0E956587-2D84-414C-9C2E-86FAE05B492B}" presName="sp" presStyleCnt="0"/>
      <dgm:spPr/>
    </dgm:pt>
    <dgm:pt modelId="{BCB922F6-C454-4429-B6A0-B7DBDF9BECF6}" type="pres">
      <dgm:prSet presAssocID="{E6FA31E5-FA50-4B7B-A971-3BEB10CF9526}" presName="composite" presStyleCnt="0"/>
      <dgm:spPr/>
    </dgm:pt>
    <dgm:pt modelId="{62C0888B-8666-4790-B289-9A1C0C893031}" type="pres">
      <dgm:prSet presAssocID="{E6FA31E5-FA50-4B7B-A971-3BEB10CF9526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FDFF09DB-1A4D-4D0E-97C7-935FE115C20F}" type="pres">
      <dgm:prSet presAssocID="{E6FA31E5-FA50-4B7B-A971-3BEB10CF9526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E515D369-0F68-4931-85DF-04B041057526}" type="presOf" srcId="{7D1A1DF9-C520-4857-BD2F-FA900F12D3C9}" destId="{96C16802-5976-45DC-8D10-1762825BD81D}" srcOrd="0" destOrd="0" presId="urn:microsoft.com/office/officeart/2005/8/layout/chevron2"/>
    <dgm:cxn modelId="{34617E54-4435-4B25-9D81-37B92A2F0896}" type="presOf" srcId="{A8F8D082-0690-44DB-AA08-E051D134F329}" destId="{FDFF09DB-1A4D-4D0E-97C7-935FE115C20F}" srcOrd="0" destOrd="0" presId="urn:microsoft.com/office/officeart/2005/8/layout/chevron2"/>
    <dgm:cxn modelId="{9A89867B-1E19-465B-A1B3-AF463339EE12}" type="presOf" srcId="{A85A4863-9CD5-4161-891C-12F47E3A7E2F}" destId="{96C16802-5976-45DC-8D10-1762825BD81D}" srcOrd="0" destOrd="1" presId="urn:microsoft.com/office/officeart/2005/8/layout/chevron2"/>
    <dgm:cxn modelId="{8DAE738C-33A9-426A-B9CE-B8E2D85F7E64}" srcId="{F1E07166-BB74-42EC-A08C-9B65444105CA}" destId="{A85A4863-9CD5-4161-891C-12F47E3A7E2F}" srcOrd="1" destOrd="0" parTransId="{A1051878-6FCD-4DAE-9DE0-D2BA96D25FCE}" sibTransId="{22F2B59E-CC65-47EF-8235-123B3EEF7932}"/>
    <dgm:cxn modelId="{3B9B4795-4359-4209-88FC-A8DC733FED2B}" srcId="{76C3882B-DF4D-4A7F-A2EB-04481FFF7174}" destId="{F1E07166-BB74-42EC-A08C-9B65444105CA}" srcOrd="0" destOrd="0" parTransId="{B56EE5E1-D7BE-4F72-9952-A423A3F95D49}" sibTransId="{0E956587-2D84-414C-9C2E-86FAE05B492B}"/>
    <dgm:cxn modelId="{FBA19395-1074-4433-A3BA-09449E4F20BC}" type="presOf" srcId="{B947AF85-2B9F-4B84-B60F-68711A374AE4}" destId="{FDFF09DB-1A4D-4D0E-97C7-935FE115C20F}" srcOrd="0" destOrd="1" presId="urn:microsoft.com/office/officeart/2005/8/layout/chevron2"/>
    <dgm:cxn modelId="{55497A9F-32A7-42B4-8A5F-AEBA6E7B0460}" type="presOf" srcId="{E6FA31E5-FA50-4B7B-A971-3BEB10CF9526}" destId="{62C0888B-8666-4790-B289-9A1C0C893031}" srcOrd="0" destOrd="0" presId="urn:microsoft.com/office/officeart/2005/8/layout/chevron2"/>
    <dgm:cxn modelId="{2246F1A1-F317-46E8-BAD5-E516BF5BA1DC}" srcId="{E6FA31E5-FA50-4B7B-A971-3BEB10CF9526}" destId="{A8F8D082-0690-44DB-AA08-E051D134F329}" srcOrd="0" destOrd="0" parTransId="{92EDD710-E120-4DC5-8A99-DEF7FA69367D}" sibTransId="{DB9F9902-B348-4F3C-8971-8BD39DE53736}"/>
    <dgm:cxn modelId="{F68D3FAB-DF07-4812-AA35-9BDB2485DD18}" srcId="{F1E07166-BB74-42EC-A08C-9B65444105CA}" destId="{7D1A1DF9-C520-4857-BD2F-FA900F12D3C9}" srcOrd="0" destOrd="0" parTransId="{080F89BA-DADE-405B-8ADE-21667CDCCDEC}" sibTransId="{C30B4EEA-06A3-4D9D-8604-8BBB7B180E84}"/>
    <dgm:cxn modelId="{0B885EBB-FB3A-4E8B-AD8E-7D06B057B7CC}" srcId="{E6FA31E5-FA50-4B7B-A971-3BEB10CF9526}" destId="{B947AF85-2B9F-4B84-B60F-68711A374AE4}" srcOrd="1" destOrd="0" parTransId="{751B4F46-CA79-4069-97CF-255A33840901}" sibTransId="{F44B7182-B00E-4684-9FCC-3851401110EE}"/>
    <dgm:cxn modelId="{AC5EA8C8-A95E-4452-82A4-EEA17ACACBB7}" type="presOf" srcId="{F1E07166-BB74-42EC-A08C-9B65444105CA}" destId="{8FF7159D-2DB8-4782-BC80-41957F1C493C}" srcOrd="0" destOrd="0" presId="urn:microsoft.com/office/officeart/2005/8/layout/chevron2"/>
    <dgm:cxn modelId="{EAB2ACC8-E82C-481C-90DA-66E627C15AFD}" type="presOf" srcId="{76C3882B-DF4D-4A7F-A2EB-04481FFF7174}" destId="{E2C0EF93-074A-421C-927F-EF27A0E52E5A}" srcOrd="0" destOrd="0" presId="urn:microsoft.com/office/officeart/2005/8/layout/chevron2"/>
    <dgm:cxn modelId="{CE012DEE-85D2-492C-9E68-3C6B0D32AEAB}" srcId="{76C3882B-DF4D-4A7F-A2EB-04481FFF7174}" destId="{E6FA31E5-FA50-4B7B-A971-3BEB10CF9526}" srcOrd="1" destOrd="0" parTransId="{2C8D6737-CB0E-45B0-939D-A721E3E7280A}" sibTransId="{526C306E-FC7B-438E-95F0-C28C8551D5F7}"/>
    <dgm:cxn modelId="{24CC64A1-8267-4319-BAAC-2941534F22E8}" type="presParOf" srcId="{E2C0EF93-074A-421C-927F-EF27A0E52E5A}" destId="{6DD31E63-69B0-4C32-A4F1-163E6FDFA1FC}" srcOrd="0" destOrd="0" presId="urn:microsoft.com/office/officeart/2005/8/layout/chevron2"/>
    <dgm:cxn modelId="{6238C5E8-9631-44EE-A1A1-8C78193A0F48}" type="presParOf" srcId="{6DD31E63-69B0-4C32-A4F1-163E6FDFA1FC}" destId="{8FF7159D-2DB8-4782-BC80-41957F1C493C}" srcOrd="0" destOrd="0" presId="urn:microsoft.com/office/officeart/2005/8/layout/chevron2"/>
    <dgm:cxn modelId="{B459A353-E195-476B-8B95-F2402516A4D1}" type="presParOf" srcId="{6DD31E63-69B0-4C32-A4F1-163E6FDFA1FC}" destId="{96C16802-5976-45DC-8D10-1762825BD81D}" srcOrd="1" destOrd="0" presId="urn:microsoft.com/office/officeart/2005/8/layout/chevron2"/>
    <dgm:cxn modelId="{0CC73E82-1B21-4570-81B6-8B24BD730E5C}" type="presParOf" srcId="{E2C0EF93-074A-421C-927F-EF27A0E52E5A}" destId="{B028AC12-92A6-4ECE-9FB4-F41E55A29D15}" srcOrd="1" destOrd="0" presId="urn:microsoft.com/office/officeart/2005/8/layout/chevron2"/>
    <dgm:cxn modelId="{5701A6A0-A2C2-476F-A258-B64D860AB659}" type="presParOf" srcId="{E2C0EF93-074A-421C-927F-EF27A0E52E5A}" destId="{BCB922F6-C454-4429-B6A0-B7DBDF9BECF6}" srcOrd="2" destOrd="0" presId="urn:microsoft.com/office/officeart/2005/8/layout/chevron2"/>
    <dgm:cxn modelId="{DAAAD5F1-06D8-4E71-82B5-8560BAF915CF}" type="presParOf" srcId="{BCB922F6-C454-4429-B6A0-B7DBDF9BECF6}" destId="{62C0888B-8666-4790-B289-9A1C0C893031}" srcOrd="0" destOrd="0" presId="urn:microsoft.com/office/officeart/2005/8/layout/chevron2"/>
    <dgm:cxn modelId="{2B61CA71-1576-4D73-97D8-1F5F3762A997}" type="presParOf" srcId="{BCB922F6-C454-4429-B6A0-B7DBDF9BECF6}" destId="{FDFF09DB-1A4D-4D0E-97C7-935FE115C20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C3882B-DF4D-4A7F-A2EB-04481FFF717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1E07166-BB74-42EC-A08C-9B65444105CA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Navios</a:t>
          </a:r>
          <a:r>
            <a:rPr lang="en-US" dirty="0">
              <a:solidFill>
                <a:schemeClr val="tx1"/>
              </a:solidFill>
            </a:rPr>
            <a:t> com </a:t>
          </a:r>
          <a:r>
            <a:rPr lang="en-US" dirty="0" err="1">
              <a:solidFill>
                <a:schemeClr val="tx1"/>
              </a:solidFill>
            </a:rPr>
            <a:t>baixo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b="0" i="1" u="none" dirty="0">
              <a:solidFill>
                <a:schemeClr val="tx1"/>
              </a:solidFill>
            </a:rPr>
            <a:t>C</a:t>
          </a:r>
          <a:r>
            <a:rPr lang="en-US" b="0" i="1" u="none" baseline="-25000" dirty="0">
              <a:solidFill>
                <a:schemeClr val="tx1"/>
              </a:solidFill>
            </a:rPr>
            <a:t>P</a:t>
          </a:r>
          <a:r>
            <a:rPr lang="en-US" dirty="0">
              <a:solidFill>
                <a:schemeClr val="tx1"/>
              </a:solidFill>
            </a:rPr>
            <a:t> </a:t>
          </a:r>
          <a:endParaRPr lang="pt-BR" dirty="0">
            <a:solidFill>
              <a:schemeClr val="tx1"/>
            </a:solidFill>
          </a:endParaRPr>
        </a:p>
      </dgm:t>
    </dgm:pt>
    <dgm:pt modelId="{B56EE5E1-D7BE-4F72-9952-A423A3F95D49}" type="parTrans" cxnId="{3B9B4795-4359-4209-88FC-A8DC733FED2B}">
      <dgm:prSet/>
      <dgm:spPr/>
      <dgm:t>
        <a:bodyPr/>
        <a:lstStyle/>
        <a:p>
          <a:endParaRPr lang="pt-BR"/>
        </a:p>
      </dgm:t>
    </dgm:pt>
    <dgm:pt modelId="{0E956587-2D84-414C-9C2E-86FAE05B492B}" type="sibTrans" cxnId="{3B9B4795-4359-4209-88FC-A8DC733FED2B}">
      <dgm:prSet/>
      <dgm:spPr/>
      <dgm:t>
        <a:bodyPr/>
        <a:lstStyle/>
        <a:p>
          <a:endParaRPr lang="pt-BR"/>
        </a:p>
      </dgm:t>
    </dgm:pt>
    <dgm:pt modelId="{7D1A1DF9-C520-4857-BD2F-FA900F12D3C9}">
      <dgm:prSet phldrT="[Text]"/>
      <dgm:spPr/>
      <dgm:t>
        <a:bodyPr/>
        <a:lstStyle/>
        <a:p>
          <a:r>
            <a:rPr lang="en-US" dirty="0" err="1"/>
            <a:t>Maior</a:t>
          </a:r>
          <a:r>
            <a:rPr lang="en-US" dirty="0"/>
            <a:t> </a:t>
          </a:r>
          <a:r>
            <a:rPr lang="en-US" dirty="0" err="1"/>
            <a:t>velocidade</a:t>
          </a:r>
          <a:endParaRPr lang="pt-BR" dirty="0"/>
        </a:p>
      </dgm:t>
    </dgm:pt>
    <dgm:pt modelId="{080F89BA-DADE-405B-8ADE-21667CDCCDEC}" type="parTrans" cxnId="{F68D3FAB-DF07-4812-AA35-9BDB2485DD18}">
      <dgm:prSet/>
      <dgm:spPr/>
      <dgm:t>
        <a:bodyPr/>
        <a:lstStyle/>
        <a:p>
          <a:endParaRPr lang="pt-BR"/>
        </a:p>
      </dgm:t>
    </dgm:pt>
    <dgm:pt modelId="{C30B4EEA-06A3-4D9D-8604-8BBB7B180E84}" type="sibTrans" cxnId="{F68D3FAB-DF07-4812-AA35-9BDB2485DD18}">
      <dgm:prSet/>
      <dgm:spPr/>
      <dgm:t>
        <a:bodyPr/>
        <a:lstStyle/>
        <a:p>
          <a:endParaRPr lang="pt-BR"/>
        </a:p>
      </dgm:t>
    </dgm:pt>
    <dgm:pt modelId="{C412C65E-3067-4FA1-86B1-C8DA8E191C95}">
      <dgm:prSet phldrT="[Text]"/>
      <dgm:spPr/>
      <dgm:t>
        <a:bodyPr/>
        <a:lstStyle/>
        <a:p>
          <a:r>
            <a:rPr lang="en-US" dirty="0" err="1"/>
            <a:t>Requerem</a:t>
          </a:r>
          <a:r>
            <a:rPr lang="en-US" dirty="0"/>
            <a:t> </a:t>
          </a:r>
          <a:r>
            <a:rPr lang="en-US" dirty="0" err="1"/>
            <a:t>menos</a:t>
          </a:r>
          <a:r>
            <a:rPr lang="en-US" dirty="0"/>
            <a:t> </a:t>
          </a:r>
          <a:r>
            <a:rPr lang="en-US" dirty="0" err="1"/>
            <a:t>potência</a:t>
          </a:r>
          <a:endParaRPr lang="pt-BR" dirty="0"/>
        </a:p>
      </dgm:t>
    </dgm:pt>
    <dgm:pt modelId="{24F7B552-7B90-4AD1-AD8B-41B249C96A1E}" type="parTrans" cxnId="{F31760B8-3F3B-4900-8D37-AD6D5DD00A13}">
      <dgm:prSet/>
      <dgm:spPr/>
      <dgm:t>
        <a:bodyPr/>
        <a:lstStyle/>
        <a:p>
          <a:endParaRPr lang="pt-BR"/>
        </a:p>
      </dgm:t>
    </dgm:pt>
    <dgm:pt modelId="{D6FA818B-A02F-4D1E-8223-E6CFD016783A}" type="sibTrans" cxnId="{F31760B8-3F3B-4900-8D37-AD6D5DD00A13}">
      <dgm:prSet/>
      <dgm:spPr/>
      <dgm:t>
        <a:bodyPr/>
        <a:lstStyle/>
        <a:p>
          <a:endParaRPr lang="pt-BR"/>
        </a:p>
      </dgm:t>
    </dgm:pt>
    <dgm:pt modelId="{E6FA31E5-FA50-4B7B-A971-3BEB10CF9526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Navios</a:t>
          </a:r>
          <a:r>
            <a:rPr lang="en-US" dirty="0">
              <a:solidFill>
                <a:schemeClr val="tx1"/>
              </a:solidFill>
            </a:rPr>
            <a:t> com alto </a:t>
          </a:r>
          <a:r>
            <a:rPr lang="en-US" b="0" i="1" u="none" dirty="0">
              <a:solidFill>
                <a:schemeClr val="tx1"/>
              </a:solidFill>
            </a:rPr>
            <a:t>C</a:t>
          </a:r>
          <a:r>
            <a:rPr lang="en-US" b="0" i="1" u="none" baseline="-25000" dirty="0">
              <a:solidFill>
                <a:schemeClr val="tx1"/>
              </a:solidFill>
            </a:rPr>
            <a:t>P</a:t>
          </a:r>
          <a:r>
            <a:rPr lang="en-US" dirty="0">
              <a:solidFill>
                <a:schemeClr val="tx1"/>
              </a:solidFill>
            </a:rPr>
            <a:t> </a:t>
          </a:r>
          <a:endParaRPr lang="pt-BR" dirty="0">
            <a:solidFill>
              <a:schemeClr val="tx1"/>
            </a:solidFill>
          </a:endParaRPr>
        </a:p>
      </dgm:t>
    </dgm:pt>
    <dgm:pt modelId="{2C8D6737-CB0E-45B0-939D-A721E3E7280A}" type="parTrans" cxnId="{CE012DEE-85D2-492C-9E68-3C6B0D32AEAB}">
      <dgm:prSet/>
      <dgm:spPr/>
      <dgm:t>
        <a:bodyPr/>
        <a:lstStyle/>
        <a:p>
          <a:endParaRPr lang="pt-BR"/>
        </a:p>
      </dgm:t>
    </dgm:pt>
    <dgm:pt modelId="{526C306E-FC7B-438E-95F0-C28C8551D5F7}" type="sibTrans" cxnId="{CE012DEE-85D2-492C-9E68-3C6B0D32AEAB}">
      <dgm:prSet/>
      <dgm:spPr/>
      <dgm:t>
        <a:bodyPr/>
        <a:lstStyle/>
        <a:p>
          <a:endParaRPr lang="pt-BR"/>
        </a:p>
      </dgm:t>
    </dgm:pt>
    <dgm:pt modelId="{A8F8D082-0690-44DB-AA08-E051D134F329}">
      <dgm:prSet phldrT="[Text]"/>
      <dgm:spPr/>
      <dgm:t>
        <a:bodyPr/>
        <a:lstStyle/>
        <a:p>
          <a:r>
            <a:rPr lang="en-US" dirty="0" err="1"/>
            <a:t>Menor</a:t>
          </a:r>
          <a:r>
            <a:rPr lang="en-US" dirty="0"/>
            <a:t> </a:t>
          </a:r>
          <a:r>
            <a:rPr lang="en-US" dirty="0" err="1"/>
            <a:t>velocidade</a:t>
          </a:r>
          <a:endParaRPr lang="pt-BR" dirty="0"/>
        </a:p>
      </dgm:t>
    </dgm:pt>
    <dgm:pt modelId="{92EDD710-E120-4DC5-8A99-DEF7FA69367D}" type="parTrans" cxnId="{2246F1A1-F317-46E8-BAD5-E516BF5BA1DC}">
      <dgm:prSet/>
      <dgm:spPr/>
      <dgm:t>
        <a:bodyPr/>
        <a:lstStyle/>
        <a:p>
          <a:endParaRPr lang="pt-BR"/>
        </a:p>
      </dgm:t>
    </dgm:pt>
    <dgm:pt modelId="{DB9F9902-B348-4F3C-8971-8BD39DE53736}" type="sibTrans" cxnId="{2246F1A1-F317-46E8-BAD5-E516BF5BA1DC}">
      <dgm:prSet/>
      <dgm:spPr/>
      <dgm:t>
        <a:bodyPr/>
        <a:lstStyle/>
        <a:p>
          <a:endParaRPr lang="pt-BR"/>
        </a:p>
      </dgm:t>
    </dgm:pt>
    <dgm:pt modelId="{B947AF85-2B9F-4B84-B60F-68711A374AE4}">
      <dgm:prSet phldrT="[Text]"/>
      <dgm:spPr/>
      <dgm:t>
        <a:bodyPr/>
        <a:lstStyle/>
        <a:p>
          <a:r>
            <a:rPr lang="en-US" dirty="0" err="1"/>
            <a:t>Requerem</a:t>
          </a:r>
          <a:r>
            <a:rPr lang="en-US" dirty="0"/>
            <a:t> </a:t>
          </a:r>
          <a:r>
            <a:rPr lang="en-US" dirty="0" err="1"/>
            <a:t>maior</a:t>
          </a:r>
          <a:r>
            <a:rPr lang="en-US" dirty="0"/>
            <a:t> </a:t>
          </a:r>
          <a:r>
            <a:rPr lang="en-US" dirty="0" err="1"/>
            <a:t>potência</a:t>
          </a:r>
          <a:endParaRPr lang="pt-BR" dirty="0"/>
        </a:p>
      </dgm:t>
    </dgm:pt>
    <dgm:pt modelId="{751B4F46-CA79-4069-97CF-255A33840901}" type="parTrans" cxnId="{0B885EBB-FB3A-4E8B-AD8E-7D06B057B7CC}">
      <dgm:prSet/>
      <dgm:spPr/>
      <dgm:t>
        <a:bodyPr/>
        <a:lstStyle/>
        <a:p>
          <a:endParaRPr lang="pt-BR"/>
        </a:p>
      </dgm:t>
    </dgm:pt>
    <dgm:pt modelId="{F44B7182-B00E-4684-9FCC-3851401110EE}" type="sibTrans" cxnId="{0B885EBB-FB3A-4E8B-AD8E-7D06B057B7CC}">
      <dgm:prSet/>
      <dgm:spPr/>
      <dgm:t>
        <a:bodyPr/>
        <a:lstStyle/>
        <a:p>
          <a:endParaRPr lang="pt-BR"/>
        </a:p>
      </dgm:t>
    </dgm:pt>
    <dgm:pt modelId="{A85A4863-9CD5-4161-891C-12F47E3A7E2F}">
      <dgm:prSet phldrT="[Text]"/>
      <dgm:spPr/>
      <dgm:t>
        <a:bodyPr/>
        <a:lstStyle/>
        <a:p>
          <a:r>
            <a:rPr lang="en-US" dirty="0" err="1"/>
            <a:t>Possuem</a:t>
          </a:r>
          <a:r>
            <a:rPr lang="en-US" dirty="0"/>
            <a:t> forma </a:t>
          </a:r>
          <a:r>
            <a:rPr lang="en-US" dirty="0" err="1"/>
            <a:t>mais</a:t>
          </a:r>
          <a:r>
            <a:rPr lang="en-US" dirty="0"/>
            <a:t> </a:t>
          </a:r>
          <a:r>
            <a:rPr lang="en-US" dirty="0" err="1"/>
            <a:t>alongada</a:t>
          </a:r>
          <a:r>
            <a:rPr lang="en-US" dirty="0"/>
            <a:t> com </a:t>
          </a:r>
          <a:r>
            <a:rPr lang="en-US" dirty="0" err="1"/>
            <a:t>conicidades</a:t>
          </a:r>
          <a:r>
            <a:rPr lang="en-US" dirty="0"/>
            <a:t> </a:t>
          </a:r>
          <a:r>
            <a:rPr lang="en-US" dirty="0" err="1"/>
            <a:t>significativas</a:t>
          </a:r>
          <a:r>
            <a:rPr lang="en-US" dirty="0"/>
            <a:t> </a:t>
          </a:r>
          <a:r>
            <a:rPr lang="en-US" dirty="0" err="1"/>
            <a:t>nas</a:t>
          </a:r>
          <a:r>
            <a:rPr lang="en-US" dirty="0"/>
            <a:t> </a:t>
          </a:r>
          <a:r>
            <a:rPr lang="en-US" dirty="0" err="1"/>
            <a:t>extremidades</a:t>
          </a:r>
          <a:endParaRPr lang="pt-BR" dirty="0"/>
        </a:p>
      </dgm:t>
    </dgm:pt>
    <dgm:pt modelId="{A1051878-6FCD-4DAE-9DE0-D2BA96D25FCE}" type="parTrans" cxnId="{8DAE738C-33A9-426A-B9CE-B8E2D85F7E64}">
      <dgm:prSet/>
      <dgm:spPr/>
      <dgm:t>
        <a:bodyPr/>
        <a:lstStyle/>
        <a:p>
          <a:endParaRPr lang="pt-BR"/>
        </a:p>
      </dgm:t>
    </dgm:pt>
    <dgm:pt modelId="{22F2B59E-CC65-47EF-8235-123B3EEF7932}" type="sibTrans" cxnId="{8DAE738C-33A9-426A-B9CE-B8E2D85F7E64}">
      <dgm:prSet/>
      <dgm:spPr/>
      <dgm:t>
        <a:bodyPr/>
        <a:lstStyle/>
        <a:p>
          <a:endParaRPr lang="pt-BR"/>
        </a:p>
      </dgm:t>
    </dgm:pt>
    <dgm:pt modelId="{879BC43F-6941-454D-9E89-9A44142E83B0}">
      <dgm:prSet phldrT="[Text]"/>
      <dgm:spPr/>
      <dgm:t>
        <a:bodyPr/>
        <a:lstStyle/>
        <a:p>
          <a:r>
            <a:rPr lang="en-US" dirty="0" err="1"/>
            <a:t>Possuem</a:t>
          </a:r>
          <a:r>
            <a:rPr lang="en-US" dirty="0"/>
            <a:t> </a:t>
          </a:r>
          <a:r>
            <a:rPr lang="en-US" dirty="0" err="1"/>
            <a:t>formas</a:t>
          </a:r>
          <a:r>
            <a:rPr lang="en-US" dirty="0"/>
            <a:t> </a:t>
          </a:r>
          <a:r>
            <a:rPr lang="en-US" dirty="0" err="1"/>
            <a:t>mais</a:t>
          </a:r>
          <a:r>
            <a:rPr lang="en-US" dirty="0"/>
            <a:t> </a:t>
          </a:r>
          <a:r>
            <a:rPr lang="en-US" dirty="0" err="1"/>
            <a:t>cheias</a:t>
          </a:r>
          <a:r>
            <a:rPr lang="en-US" dirty="0"/>
            <a:t>, com </a:t>
          </a:r>
          <a:r>
            <a:rPr lang="en-US" dirty="0" err="1"/>
            <a:t>corpo</a:t>
          </a:r>
          <a:r>
            <a:rPr lang="en-US" dirty="0"/>
            <a:t> </a:t>
          </a:r>
          <a:r>
            <a:rPr lang="en-US" dirty="0" err="1"/>
            <a:t>paralelo</a:t>
          </a:r>
          <a:r>
            <a:rPr lang="en-US" dirty="0"/>
            <a:t> </a:t>
          </a:r>
          <a:r>
            <a:rPr lang="en-US" dirty="0" err="1"/>
            <a:t>médio</a:t>
          </a:r>
          <a:r>
            <a:rPr lang="en-US" dirty="0"/>
            <a:t> </a:t>
          </a:r>
          <a:r>
            <a:rPr lang="en-US" dirty="0" err="1"/>
            <a:t>maior</a:t>
          </a:r>
          <a:r>
            <a:rPr lang="en-US" dirty="0"/>
            <a:t> </a:t>
          </a:r>
          <a:endParaRPr lang="pt-BR" dirty="0"/>
        </a:p>
      </dgm:t>
    </dgm:pt>
    <dgm:pt modelId="{5EFA4B5F-5EB5-4F95-8515-1613A726A425}" type="parTrans" cxnId="{8A8D6F21-7EB8-46FE-A26D-EF82C869FAC8}">
      <dgm:prSet/>
      <dgm:spPr/>
      <dgm:t>
        <a:bodyPr/>
        <a:lstStyle/>
        <a:p>
          <a:endParaRPr lang="pt-BR"/>
        </a:p>
      </dgm:t>
    </dgm:pt>
    <dgm:pt modelId="{8C788D29-10D1-40F8-B994-88B1E29365D7}" type="sibTrans" cxnId="{8A8D6F21-7EB8-46FE-A26D-EF82C869FAC8}">
      <dgm:prSet/>
      <dgm:spPr/>
      <dgm:t>
        <a:bodyPr/>
        <a:lstStyle/>
        <a:p>
          <a:endParaRPr lang="pt-BR"/>
        </a:p>
      </dgm:t>
    </dgm:pt>
    <dgm:pt modelId="{E2C0EF93-074A-421C-927F-EF27A0E52E5A}" type="pres">
      <dgm:prSet presAssocID="{76C3882B-DF4D-4A7F-A2EB-04481FFF7174}" presName="linearFlow" presStyleCnt="0">
        <dgm:presLayoutVars>
          <dgm:dir/>
          <dgm:animLvl val="lvl"/>
          <dgm:resizeHandles val="exact"/>
        </dgm:presLayoutVars>
      </dgm:prSet>
      <dgm:spPr/>
    </dgm:pt>
    <dgm:pt modelId="{6DD31E63-69B0-4C32-A4F1-163E6FDFA1FC}" type="pres">
      <dgm:prSet presAssocID="{F1E07166-BB74-42EC-A08C-9B65444105CA}" presName="composite" presStyleCnt="0"/>
      <dgm:spPr/>
    </dgm:pt>
    <dgm:pt modelId="{8FF7159D-2DB8-4782-BC80-41957F1C493C}" type="pres">
      <dgm:prSet presAssocID="{F1E07166-BB74-42EC-A08C-9B65444105CA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96C16802-5976-45DC-8D10-1762825BD81D}" type="pres">
      <dgm:prSet presAssocID="{F1E07166-BB74-42EC-A08C-9B65444105CA}" presName="descendantText" presStyleLbl="alignAcc1" presStyleIdx="0" presStyleCnt="2">
        <dgm:presLayoutVars>
          <dgm:bulletEnabled val="1"/>
        </dgm:presLayoutVars>
      </dgm:prSet>
      <dgm:spPr/>
    </dgm:pt>
    <dgm:pt modelId="{B028AC12-92A6-4ECE-9FB4-F41E55A29D15}" type="pres">
      <dgm:prSet presAssocID="{0E956587-2D84-414C-9C2E-86FAE05B492B}" presName="sp" presStyleCnt="0"/>
      <dgm:spPr/>
    </dgm:pt>
    <dgm:pt modelId="{BCB922F6-C454-4429-B6A0-B7DBDF9BECF6}" type="pres">
      <dgm:prSet presAssocID="{E6FA31E5-FA50-4B7B-A971-3BEB10CF9526}" presName="composite" presStyleCnt="0"/>
      <dgm:spPr/>
    </dgm:pt>
    <dgm:pt modelId="{62C0888B-8666-4790-B289-9A1C0C893031}" type="pres">
      <dgm:prSet presAssocID="{E6FA31E5-FA50-4B7B-A971-3BEB10CF9526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FDFF09DB-1A4D-4D0E-97C7-935FE115C20F}" type="pres">
      <dgm:prSet presAssocID="{E6FA31E5-FA50-4B7B-A971-3BEB10CF9526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A915FC03-4995-47D4-9578-E5D37E59417A}" type="presOf" srcId="{879BC43F-6941-454D-9E89-9A44142E83B0}" destId="{FDFF09DB-1A4D-4D0E-97C7-935FE115C20F}" srcOrd="0" destOrd="2" presId="urn:microsoft.com/office/officeart/2005/8/layout/chevron2"/>
    <dgm:cxn modelId="{5781D211-D92E-4E97-9144-E9362B706F2D}" type="presOf" srcId="{76C3882B-DF4D-4A7F-A2EB-04481FFF7174}" destId="{E2C0EF93-074A-421C-927F-EF27A0E52E5A}" srcOrd="0" destOrd="0" presId="urn:microsoft.com/office/officeart/2005/8/layout/chevron2"/>
    <dgm:cxn modelId="{8A8D6F21-7EB8-46FE-A26D-EF82C869FAC8}" srcId="{E6FA31E5-FA50-4B7B-A971-3BEB10CF9526}" destId="{879BC43F-6941-454D-9E89-9A44142E83B0}" srcOrd="2" destOrd="0" parTransId="{5EFA4B5F-5EB5-4F95-8515-1613A726A425}" sibTransId="{8C788D29-10D1-40F8-B994-88B1E29365D7}"/>
    <dgm:cxn modelId="{50951B3F-8A1A-40D5-A7C8-B68623F9C2A1}" type="presOf" srcId="{A85A4863-9CD5-4161-891C-12F47E3A7E2F}" destId="{96C16802-5976-45DC-8D10-1762825BD81D}" srcOrd="0" destOrd="2" presId="urn:microsoft.com/office/officeart/2005/8/layout/chevron2"/>
    <dgm:cxn modelId="{1B0DB760-E9C0-4BB7-9B90-287D51F75073}" type="presOf" srcId="{B947AF85-2B9F-4B84-B60F-68711A374AE4}" destId="{FDFF09DB-1A4D-4D0E-97C7-935FE115C20F}" srcOrd="0" destOrd="1" presId="urn:microsoft.com/office/officeart/2005/8/layout/chevron2"/>
    <dgm:cxn modelId="{4D0CDE48-680D-46D6-A547-0D60A0D28D0F}" type="presOf" srcId="{F1E07166-BB74-42EC-A08C-9B65444105CA}" destId="{8FF7159D-2DB8-4782-BC80-41957F1C493C}" srcOrd="0" destOrd="0" presId="urn:microsoft.com/office/officeart/2005/8/layout/chevron2"/>
    <dgm:cxn modelId="{AF7AAD86-3EE3-425D-A9D3-8DBFEB88FC3F}" type="presOf" srcId="{A8F8D082-0690-44DB-AA08-E051D134F329}" destId="{FDFF09DB-1A4D-4D0E-97C7-935FE115C20F}" srcOrd="0" destOrd="0" presId="urn:microsoft.com/office/officeart/2005/8/layout/chevron2"/>
    <dgm:cxn modelId="{8DAE738C-33A9-426A-B9CE-B8E2D85F7E64}" srcId="{F1E07166-BB74-42EC-A08C-9B65444105CA}" destId="{A85A4863-9CD5-4161-891C-12F47E3A7E2F}" srcOrd="2" destOrd="0" parTransId="{A1051878-6FCD-4DAE-9DE0-D2BA96D25FCE}" sibTransId="{22F2B59E-CC65-47EF-8235-123B3EEF7932}"/>
    <dgm:cxn modelId="{4E744E93-F0FB-4242-8FCD-21592DABFDF6}" type="presOf" srcId="{E6FA31E5-FA50-4B7B-A971-3BEB10CF9526}" destId="{62C0888B-8666-4790-B289-9A1C0C893031}" srcOrd="0" destOrd="0" presId="urn:microsoft.com/office/officeart/2005/8/layout/chevron2"/>
    <dgm:cxn modelId="{3B9B4795-4359-4209-88FC-A8DC733FED2B}" srcId="{76C3882B-DF4D-4A7F-A2EB-04481FFF7174}" destId="{F1E07166-BB74-42EC-A08C-9B65444105CA}" srcOrd="0" destOrd="0" parTransId="{B56EE5E1-D7BE-4F72-9952-A423A3F95D49}" sibTransId="{0E956587-2D84-414C-9C2E-86FAE05B492B}"/>
    <dgm:cxn modelId="{2246F1A1-F317-46E8-BAD5-E516BF5BA1DC}" srcId="{E6FA31E5-FA50-4B7B-A971-3BEB10CF9526}" destId="{A8F8D082-0690-44DB-AA08-E051D134F329}" srcOrd="0" destOrd="0" parTransId="{92EDD710-E120-4DC5-8A99-DEF7FA69367D}" sibTransId="{DB9F9902-B348-4F3C-8971-8BD39DE53736}"/>
    <dgm:cxn modelId="{F68D3FAB-DF07-4812-AA35-9BDB2485DD18}" srcId="{F1E07166-BB74-42EC-A08C-9B65444105CA}" destId="{7D1A1DF9-C520-4857-BD2F-FA900F12D3C9}" srcOrd="0" destOrd="0" parTransId="{080F89BA-DADE-405B-8ADE-21667CDCCDEC}" sibTransId="{C30B4EEA-06A3-4D9D-8604-8BBB7B180E84}"/>
    <dgm:cxn modelId="{F31760B8-3F3B-4900-8D37-AD6D5DD00A13}" srcId="{F1E07166-BB74-42EC-A08C-9B65444105CA}" destId="{C412C65E-3067-4FA1-86B1-C8DA8E191C95}" srcOrd="1" destOrd="0" parTransId="{24F7B552-7B90-4AD1-AD8B-41B249C96A1E}" sibTransId="{D6FA818B-A02F-4D1E-8223-E6CFD016783A}"/>
    <dgm:cxn modelId="{0B885EBB-FB3A-4E8B-AD8E-7D06B057B7CC}" srcId="{E6FA31E5-FA50-4B7B-A971-3BEB10CF9526}" destId="{B947AF85-2B9F-4B84-B60F-68711A374AE4}" srcOrd="1" destOrd="0" parTransId="{751B4F46-CA79-4069-97CF-255A33840901}" sibTransId="{F44B7182-B00E-4684-9FCC-3851401110EE}"/>
    <dgm:cxn modelId="{586CE1E6-BE51-4EC9-BF88-6C57125D3FE7}" type="presOf" srcId="{7D1A1DF9-C520-4857-BD2F-FA900F12D3C9}" destId="{96C16802-5976-45DC-8D10-1762825BD81D}" srcOrd="0" destOrd="0" presId="urn:microsoft.com/office/officeart/2005/8/layout/chevron2"/>
    <dgm:cxn modelId="{CE012DEE-85D2-492C-9E68-3C6B0D32AEAB}" srcId="{76C3882B-DF4D-4A7F-A2EB-04481FFF7174}" destId="{E6FA31E5-FA50-4B7B-A971-3BEB10CF9526}" srcOrd="1" destOrd="0" parTransId="{2C8D6737-CB0E-45B0-939D-A721E3E7280A}" sibTransId="{526C306E-FC7B-438E-95F0-C28C8551D5F7}"/>
    <dgm:cxn modelId="{64D031F6-F252-43F3-9C38-9F303B34C98B}" type="presOf" srcId="{C412C65E-3067-4FA1-86B1-C8DA8E191C95}" destId="{96C16802-5976-45DC-8D10-1762825BD81D}" srcOrd="0" destOrd="1" presId="urn:microsoft.com/office/officeart/2005/8/layout/chevron2"/>
    <dgm:cxn modelId="{C575F7C6-2186-4C2C-A727-2A4E95880C8E}" type="presParOf" srcId="{E2C0EF93-074A-421C-927F-EF27A0E52E5A}" destId="{6DD31E63-69B0-4C32-A4F1-163E6FDFA1FC}" srcOrd="0" destOrd="0" presId="urn:microsoft.com/office/officeart/2005/8/layout/chevron2"/>
    <dgm:cxn modelId="{5C8CD285-BB67-4910-A568-A407F9924046}" type="presParOf" srcId="{6DD31E63-69B0-4C32-A4F1-163E6FDFA1FC}" destId="{8FF7159D-2DB8-4782-BC80-41957F1C493C}" srcOrd="0" destOrd="0" presId="urn:microsoft.com/office/officeart/2005/8/layout/chevron2"/>
    <dgm:cxn modelId="{A37DF86C-0CD3-413E-B79C-633A4171EF78}" type="presParOf" srcId="{6DD31E63-69B0-4C32-A4F1-163E6FDFA1FC}" destId="{96C16802-5976-45DC-8D10-1762825BD81D}" srcOrd="1" destOrd="0" presId="urn:microsoft.com/office/officeart/2005/8/layout/chevron2"/>
    <dgm:cxn modelId="{0B0622DE-BCF4-44D9-A6CE-2E487C0C7E01}" type="presParOf" srcId="{E2C0EF93-074A-421C-927F-EF27A0E52E5A}" destId="{B028AC12-92A6-4ECE-9FB4-F41E55A29D15}" srcOrd="1" destOrd="0" presId="urn:microsoft.com/office/officeart/2005/8/layout/chevron2"/>
    <dgm:cxn modelId="{032F3D3D-973C-4D4C-ABA4-9F8DD9F96FC8}" type="presParOf" srcId="{E2C0EF93-074A-421C-927F-EF27A0E52E5A}" destId="{BCB922F6-C454-4429-B6A0-B7DBDF9BECF6}" srcOrd="2" destOrd="0" presId="urn:microsoft.com/office/officeart/2005/8/layout/chevron2"/>
    <dgm:cxn modelId="{3258839A-3B6E-407F-A068-5FFBC27537A2}" type="presParOf" srcId="{BCB922F6-C454-4429-B6A0-B7DBDF9BECF6}" destId="{62C0888B-8666-4790-B289-9A1C0C893031}" srcOrd="0" destOrd="0" presId="urn:microsoft.com/office/officeart/2005/8/layout/chevron2"/>
    <dgm:cxn modelId="{756546BB-A488-4F65-ADC0-2A8019FE0F80}" type="presParOf" srcId="{BCB922F6-C454-4429-B6A0-B7DBDF9BECF6}" destId="{FDFF09DB-1A4D-4D0E-97C7-935FE115C20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80CA6B-3316-42A2-B500-40D754CF1F18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6E594F9-A1C5-41F9-B73E-E01715CFD05B}">
      <dgm:prSet custT="1"/>
      <dgm:spPr/>
      <dgm:t>
        <a:bodyPr/>
        <a:lstStyle/>
        <a:p>
          <a:pPr rtl="0"/>
          <a:r>
            <a:rPr lang="en-US" sz="1600" dirty="0" err="1"/>
            <a:t>Transporte</a:t>
          </a:r>
          <a:r>
            <a:rPr lang="en-US" sz="1600" dirty="0"/>
            <a:t> de </a:t>
          </a:r>
          <a:r>
            <a:rPr lang="en-US" sz="1600" dirty="0" err="1"/>
            <a:t>minérios</a:t>
          </a:r>
          <a:r>
            <a:rPr lang="en-US" sz="1600" dirty="0"/>
            <a:t> e </a:t>
          </a:r>
          <a:r>
            <a:rPr lang="en-US" sz="1600" dirty="0" err="1"/>
            <a:t>granéis</a:t>
          </a:r>
          <a:r>
            <a:rPr lang="en-US" sz="1600" dirty="0"/>
            <a:t> </a:t>
          </a:r>
          <a:r>
            <a:rPr lang="en-US" sz="1600" dirty="0" err="1"/>
            <a:t>secos</a:t>
          </a:r>
          <a:r>
            <a:rPr lang="en-US" sz="1600" dirty="0"/>
            <a:t> (29.2%)</a:t>
          </a:r>
          <a:endParaRPr lang="pt-BR" sz="1600" dirty="0"/>
        </a:p>
      </dgm:t>
    </dgm:pt>
    <dgm:pt modelId="{0BC8CE7B-4798-423A-B1CC-DD3F48594D86}" type="parTrans" cxnId="{3A04447B-BCBA-4F56-9DDB-98A5D65D37EB}">
      <dgm:prSet/>
      <dgm:spPr/>
      <dgm:t>
        <a:bodyPr/>
        <a:lstStyle/>
        <a:p>
          <a:endParaRPr lang="pt-BR" sz="1600"/>
        </a:p>
      </dgm:t>
    </dgm:pt>
    <dgm:pt modelId="{9FEBAF6C-6D81-496B-8822-3977720E99D5}" type="sibTrans" cxnId="{3A04447B-BCBA-4F56-9DDB-98A5D65D37EB}">
      <dgm:prSet/>
      <dgm:spPr/>
      <dgm:t>
        <a:bodyPr/>
        <a:lstStyle/>
        <a:p>
          <a:endParaRPr lang="pt-BR" sz="1600"/>
        </a:p>
      </dgm:t>
    </dgm:pt>
    <dgm:pt modelId="{0D8053AE-31E7-4318-92D0-269B4F196246}">
      <dgm:prSet custT="1"/>
      <dgm:spPr/>
      <dgm:t>
        <a:bodyPr/>
        <a:lstStyle/>
        <a:p>
          <a:pPr rtl="0"/>
          <a:r>
            <a:rPr lang="en-US" sz="1600" dirty="0" err="1"/>
            <a:t>Transporte</a:t>
          </a:r>
          <a:r>
            <a:rPr lang="en-US" sz="1600" dirty="0"/>
            <a:t> de </a:t>
          </a:r>
          <a:r>
            <a:rPr lang="en-US" sz="1600" dirty="0" err="1"/>
            <a:t>carga</a:t>
          </a:r>
          <a:r>
            <a:rPr lang="en-US" sz="1600" dirty="0"/>
            <a:t> </a:t>
          </a:r>
          <a:r>
            <a:rPr lang="en-US" sz="1600" dirty="0" err="1"/>
            <a:t>geral</a:t>
          </a:r>
          <a:r>
            <a:rPr lang="en-US" sz="1600" dirty="0"/>
            <a:t> (26.5%)</a:t>
          </a:r>
          <a:endParaRPr lang="pt-BR" sz="1600" dirty="0"/>
        </a:p>
      </dgm:t>
    </dgm:pt>
    <dgm:pt modelId="{367D16CA-87EB-4B49-B608-D02513941EC3}" type="parTrans" cxnId="{20F2FED6-E930-4915-AF7B-F942265D5155}">
      <dgm:prSet/>
      <dgm:spPr/>
      <dgm:t>
        <a:bodyPr/>
        <a:lstStyle/>
        <a:p>
          <a:endParaRPr lang="pt-BR" sz="1600"/>
        </a:p>
      </dgm:t>
    </dgm:pt>
    <dgm:pt modelId="{7D5C56B9-DCF6-4DB9-9D2D-D7B7DD70E5A4}" type="sibTrans" cxnId="{20F2FED6-E930-4915-AF7B-F942265D5155}">
      <dgm:prSet/>
      <dgm:spPr/>
      <dgm:t>
        <a:bodyPr/>
        <a:lstStyle/>
        <a:p>
          <a:endParaRPr lang="pt-BR" sz="1600"/>
        </a:p>
      </dgm:t>
    </dgm:pt>
    <dgm:pt modelId="{A7B7D70A-3753-46DC-B8E0-CA8834C53FC8}">
      <dgm:prSet custT="1"/>
      <dgm:spPr/>
      <dgm:t>
        <a:bodyPr/>
        <a:lstStyle/>
        <a:p>
          <a:pPr rtl="0"/>
          <a:r>
            <a:rPr lang="en-US" sz="1600" dirty="0" err="1"/>
            <a:t>Demais</a:t>
          </a:r>
          <a:r>
            <a:rPr lang="en-US" sz="1600" dirty="0"/>
            <a:t> </a:t>
          </a:r>
          <a:r>
            <a:rPr lang="en-US" sz="1600" dirty="0" err="1"/>
            <a:t>usos</a:t>
          </a:r>
          <a:r>
            <a:rPr lang="en-US" sz="1600" dirty="0"/>
            <a:t> (15.9%)</a:t>
          </a:r>
          <a:endParaRPr lang="pt-BR" sz="1600" dirty="0"/>
        </a:p>
      </dgm:t>
    </dgm:pt>
    <dgm:pt modelId="{2007C2FF-13C6-4092-9E42-FAD721787900}" type="parTrans" cxnId="{9F904888-FD53-4705-AF63-B6FA162731CF}">
      <dgm:prSet/>
      <dgm:spPr/>
      <dgm:t>
        <a:bodyPr/>
        <a:lstStyle/>
        <a:p>
          <a:endParaRPr lang="pt-BR" sz="1600"/>
        </a:p>
      </dgm:t>
    </dgm:pt>
    <dgm:pt modelId="{5D80E079-E461-4A48-9041-428E47476B0B}" type="sibTrans" cxnId="{9F904888-FD53-4705-AF63-B6FA162731CF}">
      <dgm:prSet/>
      <dgm:spPr/>
      <dgm:t>
        <a:bodyPr/>
        <a:lstStyle/>
        <a:p>
          <a:endParaRPr lang="pt-BR" sz="1600"/>
        </a:p>
      </dgm:t>
    </dgm:pt>
    <dgm:pt modelId="{00E8998C-B97B-463D-9B2B-E3311332E5FA}">
      <dgm:prSet custT="1"/>
      <dgm:spPr/>
      <dgm:t>
        <a:bodyPr/>
        <a:lstStyle/>
        <a:p>
          <a:pPr algn="ctr" rtl="0"/>
          <a:r>
            <a:rPr lang="en-US" sz="1600" dirty="0" err="1"/>
            <a:t>Transporte</a:t>
          </a:r>
          <a:r>
            <a:rPr lang="en-US" sz="1600" dirty="0"/>
            <a:t> de </a:t>
          </a:r>
          <a:r>
            <a:rPr lang="en-US" sz="1600" dirty="0" err="1"/>
            <a:t>óleo</a:t>
          </a:r>
          <a:r>
            <a:rPr lang="en-US" sz="1600" dirty="0"/>
            <a:t> cru e </a:t>
          </a:r>
          <a:r>
            <a:rPr lang="en-US" sz="1600" dirty="0" err="1"/>
            <a:t>derivados</a:t>
          </a:r>
          <a:r>
            <a:rPr lang="en-US" sz="1600" dirty="0"/>
            <a:t> (28.3%)</a:t>
          </a:r>
          <a:endParaRPr lang="pt-BR" sz="1600" dirty="0"/>
        </a:p>
      </dgm:t>
    </dgm:pt>
    <dgm:pt modelId="{604E407A-2970-4A36-920B-A6A0A030CDC9}" type="sibTrans" cxnId="{9D6EB9B4-64DC-46C0-B9E1-FBA0FC12EEEE}">
      <dgm:prSet/>
      <dgm:spPr/>
      <dgm:t>
        <a:bodyPr/>
        <a:lstStyle/>
        <a:p>
          <a:endParaRPr lang="pt-BR" sz="1600"/>
        </a:p>
      </dgm:t>
    </dgm:pt>
    <dgm:pt modelId="{60AA4203-0B55-41B2-A718-FB98478568E6}" type="parTrans" cxnId="{9D6EB9B4-64DC-46C0-B9E1-FBA0FC12EEEE}">
      <dgm:prSet/>
      <dgm:spPr/>
      <dgm:t>
        <a:bodyPr/>
        <a:lstStyle/>
        <a:p>
          <a:endParaRPr lang="pt-BR" sz="1600"/>
        </a:p>
      </dgm:t>
    </dgm:pt>
    <dgm:pt modelId="{578FEB9E-75E1-45E2-9CB6-ADC8ECC878E0}" type="pres">
      <dgm:prSet presAssocID="{B580CA6B-3316-42A2-B500-40D754CF1F18}" presName="compositeShape" presStyleCnt="0">
        <dgm:presLayoutVars>
          <dgm:dir/>
          <dgm:resizeHandles/>
        </dgm:presLayoutVars>
      </dgm:prSet>
      <dgm:spPr/>
    </dgm:pt>
    <dgm:pt modelId="{F8B82D45-0B8F-4FB5-95D5-316A1CB72BF5}" type="pres">
      <dgm:prSet presAssocID="{B580CA6B-3316-42A2-B500-40D754CF1F18}" presName="pyramid" presStyleLbl="node1" presStyleIdx="0" presStyleCnt="1" custAng="10800000" custScaleX="68488" custScaleY="72555" custLinFactNeighborX="7297" custLinFactNeighborY="2766"/>
      <dgm:spPr/>
    </dgm:pt>
    <dgm:pt modelId="{525B6C44-9BDF-42A0-AF30-7EBA90C0D28D}" type="pres">
      <dgm:prSet presAssocID="{B580CA6B-3316-42A2-B500-40D754CF1F18}" presName="theList" presStyleCnt="0"/>
      <dgm:spPr/>
    </dgm:pt>
    <dgm:pt modelId="{CCE308E8-33D2-4A0C-A44E-0D39A9613490}" type="pres">
      <dgm:prSet presAssocID="{00E8998C-B97B-463D-9B2B-E3311332E5FA}" presName="aNode" presStyleLbl="fgAcc1" presStyleIdx="0" presStyleCnt="4" custScaleX="87342" custScaleY="64027">
        <dgm:presLayoutVars>
          <dgm:bulletEnabled val="1"/>
        </dgm:presLayoutVars>
      </dgm:prSet>
      <dgm:spPr/>
    </dgm:pt>
    <dgm:pt modelId="{ED058855-4BCE-4893-84DE-966416425523}" type="pres">
      <dgm:prSet presAssocID="{00E8998C-B97B-463D-9B2B-E3311332E5FA}" presName="aSpace" presStyleCnt="0"/>
      <dgm:spPr/>
    </dgm:pt>
    <dgm:pt modelId="{D06A03B2-38C4-4D0C-BAE8-3E2E698D8FF8}" type="pres">
      <dgm:prSet presAssocID="{F6E594F9-A1C5-41F9-B73E-E01715CFD05B}" presName="aNode" presStyleLbl="fgAcc1" presStyleIdx="1" presStyleCnt="4" custScaleX="87342" custScaleY="64027">
        <dgm:presLayoutVars>
          <dgm:bulletEnabled val="1"/>
        </dgm:presLayoutVars>
      </dgm:prSet>
      <dgm:spPr/>
    </dgm:pt>
    <dgm:pt modelId="{C4E13CF9-6A15-4875-B9E8-85705C8944BA}" type="pres">
      <dgm:prSet presAssocID="{F6E594F9-A1C5-41F9-B73E-E01715CFD05B}" presName="aSpace" presStyleCnt="0"/>
      <dgm:spPr/>
    </dgm:pt>
    <dgm:pt modelId="{E22DF603-CBD0-4D1A-BD31-5380633D881F}" type="pres">
      <dgm:prSet presAssocID="{0D8053AE-31E7-4318-92D0-269B4F196246}" presName="aNode" presStyleLbl="fgAcc1" presStyleIdx="2" presStyleCnt="4" custScaleX="87342" custScaleY="64027">
        <dgm:presLayoutVars>
          <dgm:bulletEnabled val="1"/>
        </dgm:presLayoutVars>
      </dgm:prSet>
      <dgm:spPr/>
    </dgm:pt>
    <dgm:pt modelId="{93DD921B-DB29-4275-9D04-ACF03E6672D8}" type="pres">
      <dgm:prSet presAssocID="{0D8053AE-31E7-4318-92D0-269B4F196246}" presName="aSpace" presStyleCnt="0"/>
      <dgm:spPr/>
    </dgm:pt>
    <dgm:pt modelId="{46E81A83-8E92-4FA0-A853-FA4A9E2D44A9}" type="pres">
      <dgm:prSet presAssocID="{A7B7D70A-3753-46DC-B8E0-CA8834C53FC8}" presName="aNode" presStyleLbl="fgAcc1" presStyleIdx="3" presStyleCnt="4" custScaleX="87342" custScaleY="64027">
        <dgm:presLayoutVars>
          <dgm:bulletEnabled val="1"/>
        </dgm:presLayoutVars>
      </dgm:prSet>
      <dgm:spPr/>
    </dgm:pt>
    <dgm:pt modelId="{8335F2C9-9091-416D-BB80-AAEBA579F443}" type="pres">
      <dgm:prSet presAssocID="{A7B7D70A-3753-46DC-B8E0-CA8834C53FC8}" presName="aSpace" presStyleCnt="0"/>
      <dgm:spPr/>
    </dgm:pt>
  </dgm:ptLst>
  <dgm:cxnLst>
    <dgm:cxn modelId="{B442FB5A-FBB7-4617-8450-269F70452091}" type="presOf" srcId="{0D8053AE-31E7-4318-92D0-269B4F196246}" destId="{E22DF603-CBD0-4D1A-BD31-5380633D881F}" srcOrd="0" destOrd="0" presId="urn:microsoft.com/office/officeart/2005/8/layout/pyramid2"/>
    <dgm:cxn modelId="{3A04447B-BCBA-4F56-9DDB-98A5D65D37EB}" srcId="{B580CA6B-3316-42A2-B500-40D754CF1F18}" destId="{F6E594F9-A1C5-41F9-B73E-E01715CFD05B}" srcOrd="1" destOrd="0" parTransId="{0BC8CE7B-4798-423A-B1CC-DD3F48594D86}" sibTransId="{9FEBAF6C-6D81-496B-8822-3977720E99D5}"/>
    <dgm:cxn modelId="{9F904888-FD53-4705-AF63-B6FA162731CF}" srcId="{B580CA6B-3316-42A2-B500-40D754CF1F18}" destId="{A7B7D70A-3753-46DC-B8E0-CA8834C53FC8}" srcOrd="3" destOrd="0" parTransId="{2007C2FF-13C6-4092-9E42-FAD721787900}" sibTransId="{5D80E079-E461-4A48-9041-428E47476B0B}"/>
    <dgm:cxn modelId="{9D6EB9B4-64DC-46C0-B9E1-FBA0FC12EEEE}" srcId="{B580CA6B-3316-42A2-B500-40D754CF1F18}" destId="{00E8998C-B97B-463D-9B2B-E3311332E5FA}" srcOrd="0" destOrd="0" parTransId="{60AA4203-0B55-41B2-A718-FB98478568E6}" sibTransId="{604E407A-2970-4A36-920B-A6A0A030CDC9}"/>
    <dgm:cxn modelId="{20F2FED6-E930-4915-AF7B-F942265D5155}" srcId="{B580CA6B-3316-42A2-B500-40D754CF1F18}" destId="{0D8053AE-31E7-4318-92D0-269B4F196246}" srcOrd="2" destOrd="0" parTransId="{367D16CA-87EB-4B49-B608-D02513941EC3}" sibTransId="{7D5C56B9-DCF6-4DB9-9D2D-D7B7DD70E5A4}"/>
    <dgm:cxn modelId="{617DA1DA-464A-4057-A7F1-997756EE87C6}" type="presOf" srcId="{A7B7D70A-3753-46DC-B8E0-CA8834C53FC8}" destId="{46E81A83-8E92-4FA0-A853-FA4A9E2D44A9}" srcOrd="0" destOrd="0" presId="urn:microsoft.com/office/officeart/2005/8/layout/pyramid2"/>
    <dgm:cxn modelId="{31F7F4DD-23C3-4163-A568-4023509A61F4}" type="presOf" srcId="{B580CA6B-3316-42A2-B500-40D754CF1F18}" destId="{578FEB9E-75E1-45E2-9CB6-ADC8ECC878E0}" srcOrd="0" destOrd="0" presId="urn:microsoft.com/office/officeart/2005/8/layout/pyramid2"/>
    <dgm:cxn modelId="{B89C35F2-4A3D-43F7-AAFA-1BEBF9ABB9DE}" type="presOf" srcId="{F6E594F9-A1C5-41F9-B73E-E01715CFD05B}" destId="{D06A03B2-38C4-4D0C-BAE8-3E2E698D8FF8}" srcOrd="0" destOrd="0" presId="urn:microsoft.com/office/officeart/2005/8/layout/pyramid2"/>
    <dgm:cxn modelId="{8099B5FC-7B4A-4D53-8FC1-60A55EB328AA}" type="presOf" srcId="{00E8998C-B97B-463D-9B2B-E3311332E5FA}" destId="{CCE308E8-33D2-4A0C-A44E-0D39A9613490}" srcOrd="0" destOrd="0" presId="urn:microsoft.com/office/officeart/2005/8/layout/pyramid2"/>
    <dgm:cxn modelId="{6C5862D3-F239-40EB-B028-EE26B6FDB410}" type="presParOf" srcId="{578FEB9E-75E1-45E2-9CB6-ADC8ECC878E0}" destId="{F8B82D45-0B8F-4FB5-95D5-316A1CB72BF5}" srcOrd="0" destOrd="0" presId="urn:microsoft.com/office/officeart/2005/8/layout/pyramid2"/>
    <dgm:cxn modelId="{DCEC9954-442A-4561-A582-072381FBB117}" type="presParOf" srcId="{578FEB9E-75E1-45E2-9CB6-ADC8ECC878E0}" destId="{525B6C44-9BDF-42A0-AF30-7EBA90C0D28D}" srcOrd="1" destOrd="0" presId="urn:microsoft.com/office/officeart/2005/8/layout/pyramid2"/>
    <dgm:cxn modelId="{C17126D4-B79D-4F9B-A9F1-F053A0CCF56C}" type="presParOf" srcId="{525B6C44-9BDF-42A0-AF30-7EBA90C0D28D}" destId="{CCE308E8-33D2-4A0C-A44E-0D39A9613490}" srcOrd="0" destOrd="0" presId="urn:microsoft.com/office/officeart/2005/8/layout/pyramid2"/>
    <dgm:cxn modelId="{E994C59A-72F0-49A8-897E-D845DA93419E}" type="presParOf" srcId="{525B6C44-9BDF-42A0-AF30-7EBA90C0D28D}" destId="{ED058855-4BCE-4893-84DE-966416425523}" srcOrd="1" destOrd="0" presId="urn:microsoft.com/office/officeart/2005/8/layout/pyramid2"/>
    <dgm:cxn modelId="{6DB20BAA-9FAB-49B0-AE0C-0B64871CE337}" type="presParOf" srcId="{525B6C44-9BDF-42A0-AF30-7EBA90C0D28D}" destId="{D06A03B2-38C4-4D0C-BAE8-3E2E698D8FF8}" srcOrd="2" destOrd="0" presId="urn:microsoft.com/office/officeart/2005/8/layout/pyramid2"/>
    <dgm:cxn modelId="{31D451F3-21C8-4E4B-93A0-023167ABBE5A}" type="presParOf" srcId="{525B6C44-9BDF-42A0-AF30-7EBA90C0D28D}" destId="{C4E13CF9-6A15-4875-B9E8-85705C8944BA}" srcOrd="3" destOrd="0" presId="urn:microsoft.com/office/officeart/2005/8/layout/pyramid2"/>
    <dgm:cxn modelId="{B3342D13-A238-41EE-BDCD-0E34EB4CBB2A}" type="presParOf" srcId="{525B6C44-9BDF-42A0-AF30-7EBA90C0D28D}" destId="{E22DF603-CBD0-4D1A-BD31-5380633D881F}" srcOrd="4" destOrd="0" presId="urn:microsoft.com/office/officeart/2005/8/layout/pyramid2"/>
    <dgm:cxn modelId="{4C47172A-44F7-41D7-90B2-F6BEF42871C6}" type="presParOf" srcId="{525B6C44-9BDF-42A0-AF30-7EBA90C0D28D}" destId="{93DD921B-DB29-4275-9D04-ACF03E6672D8}" srcOrd="5" destOrd="0" presId="urn:microsoft.com/office/officeart/2005/8/layout/pyramid2"/>
    <dgm:cxn modelId="{2DF7FA3E-E943-4346-B949-B98236E544F1}" type="presParOf" srcId="{525B6C44-9BDF-42A0-AF30-7EBA90C0D28D}" destId="{46E81A83-8E92-4FA0-A853-FA4A9E2D44A9}" srcOrd="6" destOrd="0" presId="urn:microsoft.com/office/officeart/2005/8/layout/pyramid2"/>
    <dgm:cxn modelId="{705D55D2-F0D5-4030-A2BA-FF98CCEDBF4D}" type="presParOf" srcId="{525B6C44-9BDF-42A0-AF30-7EBA90C0D28D}" destId="{8335F2C9-9091-416D-BB80-AAEBA579F443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95D7975-07EA-4EAD-8897-3687CCEF5AD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EC1AD1E-0A0E-4EC1-B419-8EADC429E1E6}">
      <dgm:prSet phldrT="[Text]" custT="1"/>
      <dgm:spPr/>
      <dgm:t>
        <a:bodyPr/>
        <a:lstStyle/>
        <a:p>
          <a:r>
            <a:rPr lang="en-US" sz="700" b="1" dirty="0" err="1">
              <a:solidFill>
                <a:schemeClr val="tx1"/>
              </a:solidFill>
            </a:rPr>
            <a:t>Handymax</a:t>
          </a:r>
          <a:endParaRPr lang="pt-BR" sz="700" b="1" dirty="0">
            <a:solidFill>
              <a:schemeClr val="tx1"/>
            </a:solidFill>
          </a:endParaRPr>
        </a:p>
      </dgm:t>
    </dgm:pt>
    <dgm:pt modelId="{6F4FEE4A-E083-4E7F-A853-8F7515D86731}" type="parTrans" cxnId="{7672D3C5-EFE4-46E2-8437-9A3B256106C9}">
      <dgm:prSet/>
      <dgm:spPr/>
      <dgm:t>
        <a:bodyPr/>
        <a:lstStyle/>
        <a:p>
          <a:endParaRPr lang="pt-BR" sz="2000"/>
        </a:p>
      </dgm:t>
    </dgm:pt>
    <dgm:pt modelId="{F43AF0DA-3248-421A-A910-834B0AFFBE69}" type="sibTrans" cxnId="{7672D3C5-EFE4-46E2-8437-9A3B256106C9}">
      <dgm:prSet/>
      <dgm:spPr/>
      <dgm:t>
        <a:bodyPr/>
        <a:lstStyle/>
        <a:p>
          <a:endParaRPr lang="pt-BR" sz="2000"/>
        </a:p>
      </dgm:t>
    </dgm:pt>
    <dgm:pt modelId="{9DF35EAA-78CD-42A7-87A1-CF284379C504}">
      <dgm:prSet phldrT="[Text]" custT="1"/>
      <dgm:spPr/>
      <dgm:t>
        <a:bodyPr/>
        <a:lstStyle/>
        <a:p>
          <a:r>
            <a:rPr lang="en-US" sz="900" dirty="0"/>
            <a:t>15.000 &lt; DWT &lt; 50.000</a:t>
          </a:r>
          <a:endParaRPr lang="pt-BR" sz="900" dirty="0"/>
        </a:p>
      </dgm:t>
    </dgm:pt>
    <dgm:pt modelId="{5B58B75A-2D28-4BDB-9BDF-B1C6FCBFDF5C}" type="parTrans" cxnId="{903B6F7A-85A7-47AF-83D4-9FFE761449CA}">
      <dgm:prSet/>
      <dgm:spPr/>
      <dgm:t>
        <a:bodyPr/>
        <a:lstStyle/>
        <a:p>
          <a:endParaRPr lang="pt-BR" sz="2000"/>
        </a:p>
      </dgm:t>
    </dgm:pt>
    <dgm:pt modelId="{D6778ACF-8998-46D7-B1E4-311E93C3A096}" type="sibTrans" cxnId="{903B6F7A-85A7-47AF-83D4-9FFE761449CA}">
      <dgm:prSet/>
      <dgm:spPr/>
      <dgm:t>
        <a:bodyPr/>
        <a:lstStyle/>
        <a:p>
          <a:endParaRPr lang="pt-BR" sz="2000"/>
        </a:p>
      </dgm:t>
    </dgm:pt>
    <dgm:pt modelId="{0D976B81-8248-4CA4-A6F0-BFC7AF849AF0}">
      <dgm:prSet phldrT="[Text]" custT="1"/>
      <dgm:spPr/>
      <dgm:t>
        <a:bodyPr/>
        <a:lstStyle/>
        <a:p>
          <a:r>
            <a:rPr lang="en-US" sz="700" b="1" dirty="0" err="1">
              <a:solidFill>
                <a:schemeClr val="tx1"/>
              </a:solidFill>
            </a:rPr>
            <a:t>Panamax</a:t>
          </a:r>
          <a:endParaRPr lang="pt-BR" sz="700" b="1" dirty="0">
            <a:solidFill>
              <a:schemeClr val="tx1"/>
            </a:solidFill>
          </a:endParaRPr>
        </a:p>
      </dgm:t>
    </dgm:pt>
    <dgm:pt modelId="{BD371EF2-C8BD-4580-AA4C-99FEF7CD522E}" type="parTrans" cxnId="{3A5A10B3-346A-4BE5-839B-A7AE265329F2}">
      <dgm:prSet/>
      <dgm:spPr/>
      <dgm:t>
        <a:bodyPr/>
        <a:lstStyle/>
        <a:p>
          <a:endParaRPr lang="pt-BR" sz="2000"/>
        </a:p>
      </dgm:t>
    </dgm:pt>
    <dgm:pt modelId="{F83745FC-B797-4523-BC3E-6FB90D9B2206}" type="sibTrans" cxnId="{3A5A10B3-346A-4BE5-839B-A7AE265329F2}">
      <dgm:prSet/>
      <dgm:spPr/>
      <dgm:t>
        <a:bodyPr/>
        <a:lstStyle/>
        <a:p>
          <a:endParaRPr lang="pt-BR" sz="2000"/>
        </a:p>
      </dgm:t>
    </dgm:pt>
    <dgm:pt modelId="{3D16D3EC-C6B9-4E00-B604-5C8F98EEAC0C}">
      <dgm:prSet phldrT="[Text]" custT="1"/>
      <dgm:spPr/>
      <dgm:t>
        <a:bodyPr/>
        <a:lstStyle/>
        <a:p>
          <a:r>
            <a:rPr lang="en-US" sz="900" dirty="0"/>
            <a:t>50.000 &lt; DWT &lt; 80.000</a:t>
          </a:r>
          <a:endParaRPr lang="pt-BR" sz="900" dirty="0"/>
        </a:p>
      </dgm:t>
    </dgm:pt>
    <dgm:pt modelId="{1FCA6CC3-FD3C-4102-A748-9F5579F91D0D}" type="parTrans" cxnId="{3A1E3C61-6DDD-4112-9FEF-7ADABF5DDF6D}">
      <dgm:prSet/>
      <dgm:spPr/>
      <dgm:t>
        <a:bodyPr/>
        <a:lstStyle/>
        <a:p>
          <a:endParaRPr lang="pt-BR" sz="2000"/>
        </a:p>
      </dgm:t>
    </dgm:pt>
    <dgm:pt modelId="{E7EA5FA2-1E10-41D7-9B9F-CB15316F3971}" type="sibTrans" cxnId="{3A1E3C61-6DDD-4112-9FEF-7ADABF5DDF6D}">
      <dgm:prSet/>
      <dgm:spPr/>
      <dgm:t>
        <a:bodyPr/>
        <a:lstStyle/>
        <a:p>
          <a:endParaRPr lang="pt-BR" sz="2000"/>
        </a:p>
      </dgm:t>
    </dgm:pt>
    <dgm:pt modelId="{D9DE8931-E019-4793-8049-4D2BFC4398A0}">
      <dgm:prSet phldrT="[Text]" custT="1"/>
      <dgm:spPr/>
      <dgm:t>
        <a:bodyPr/>
        <a:lstStyle/>
        <a:p>
          <a:r>
            <a:rPr lang="en-US" sz="900" dirty="0"/>
            <a:t>São </a:t>
          </a:r>
          <a:r>
            <a:rPr lang="en-US" sz="900" dirty="0" err="1"/>
            <a:t>os</a:t>
          </a:r>
          <a:r>
            <a:rPr lang="en-US" sz="900" dirty="0"/>
            <a:t> </a:t>
          </a:r>
          <a:r>
            <a:rPr lang="en-US" sz="900" dirty="0" err="1"/>
            <a:t>maiores</a:t>
          </a:r>
          <a:r>
            <a:rPr lang="en-US" sz="900" dirty="0"/>
            <a:t> </a:t>
          </a:r>
          <a:r>
            <a:rPr lang="en-US" sz="900" dirty="0" err="1"/>
            <a:t>navios</a:t>
          </a:r>
          <a:r>
            <a:rPr lang="en-US" sz="900" dirty="0"/>
            <a:t> </a:t>
          </a:r>
          <a:r>
            <a:rPr lang="en-US" sz="900" dirty="0" err="1"/>
            <a:t>que</a:t>
          </a:r>
          <a:r>
            <a:rPr lang="en-US" sz="900" dirty="0"/>
            <a:t> </a:t>
          </a:r>
          <a:r>
            <a:rPr lang="en-US" sz="900" dirty="0" err="1"/>
            <a:t>conseguem</a:t>
          </a:r>
          <a:r>
            <a:rPr lang="en-US" sz="900" dirty="0"/>
            <a:t> </a:t>
          </a:r>
          <a:r>
            <a:rPr lang="en-US" sz="900" dirty="0" err="1"/>
            <a:t>cruzar</a:t>
          </a:r>
          <a:r>
            <a:rPr lang="en-US" sz="900" dirty="0"/>
            <a:t> o Canal do Panamá</a:t>
          </a:r>
          <a:endParaRPr lang="pt-BR" sz="900" dirty="0"/>
        </a:p>
      </dgm:t>
    </dgm:pt>
    <dgm:pt modelId="{4164DCCB-DC49-4794-B3B8-88E47023C20D}" type="parTrans" cxnId="{BDB3990D-75B8-4B8B-87FC-B6DC52434FB7}">
      <dgm:prSet/>
      <dgm:spPr/>
      <dgm:t>
        <a:bodyPr/>
        <a:lstStyle/>
        <a:p>
          <a:endParaRPr lang="pt-BR" sz="2000"/>
        </a:p>
      </dgm:t>
    </dgm:pt>
    <dgm:pt modelId="{AED50246-DDA1-4EB4-B4C1-4D40F8E40B74}" type="sibTrans" cxnId="{BDB3990D-75B8-4B8B-87FC-B6DC52434FB7}">
      <dgm:prSet/>
      <dgm:spPr/>
      <dgm:t>
        <a:bodyPr/>
        <a:lstStyle/>
        <a:p>
          <a:endParaRPr lang="pt-BR" sz="2000"/>
        </a:p>
      </dgm:t>
    </dgm:pt>
    <dgm:pt modelId="{60F1FE0A-9FD7-468F-8976-9E4E08D74045}">
      <dgm:prSet phldrT="[Text]" custT="1"/>
      <dgm:spPr/>
      <dgm:t>
        <a:bodyPr/>
        <a:lstStyle/>
        <a:p>
          <a:r>
            <a:rPr lang="en-US" sz="700" b="1" dirty="0" err="1">
              <a:solidFill>
                <a:schemeClr val="tx1"/>
              </a:solidFill>
            </a:rPr>
            <a:t>Aframax</a:t>
          </a:r>
          <a:endParaRPr lang="pt-BR" sz="700" b="1" dirty="0">
            <a:solidFill>
              <a:schemeClr val="tx1"/>
            </a:solidFill>
          </a:endParaRPr>
        </a:p>
      </dgm:t>
    </dgm:pt>
    <dgm:pt modelId="{73584352-ED1D-46D2-9D0A-FBB1C8E695AA}" type="parTrans" cxnId="{B630BEBE-A013-4B99-9753-A5158F5E052B}">
      <dgm:prSet/>
      <dgm:spPr/>
      <dgm:t>
        <a:bodyPr/>
        <a:lstStyle/>
        <a:p>
          <a:endParaRPr lang="pt-BR" sz="2000"/>
        </a:p>
      </dgm:t>
    </dgm:pt>
    <dgm:pt modelId="{04F71976-E37F-4F37-A2BF-8C7957FF1BA9}" type="sibTrans" cxnId="{B630BEBE-A013-4B99-9753-A5158F5E052B}">
      <dgm:prSet/>
      <dgm:spPr/>
      <dgm:t>
        <a:bodyPr/>
        <a:lstStyle/>
        <a:p>
          <a:endParaRPr lang="pt-BR" sz="2000"/>
        </a:p>
      </dgm:t>
    </dgm:pt>
    <dgm:pt modelId="{6235AC2E-3A5D-457E-96D8-B33BB189C391}">
      <dgm:prSet phldrT="[Text]" custT="1"/>
      <dgm:spPr/>
      <dgm:t>
        <a:bodyPr/>
        <a:lstStyle/>
        <a:p>
          <a:r>
            <a:rPr lang="en-US" sz="900" dirty="0"/>
            <a:t>80.000 &lt; DWT &lt; 120.000</a:t>
          </a:r>
          <a:endParaRPr lang="pt-BR" sz="900" dirty="0"/>
        </a:p>
      </dgm:t>
    </dgm:pt>
    <dgm:pt modelId="{6B734B5E-9ED8-4195-A41F-85B487ADE168}" type="parTrans" cxnId="{C27A2F68-DFD8-4556-80B8-67FC1DAC9CAB}">
      <dgm:prSet/>
      <dgm:spPr/>
      <dgm:t>
        <a:bodyPr/>
        <a:lstStyle/>
        <a:p>
          <a:endParaRPr lang="pt-BR" sz="2000"/>
        </a:p>
      </dgm:t>
    </dgm:pt>
    <dgm:pt modelId="{A7A1FE46-2376-4B0D-A0F0-EDF2957A45CB}" type="sibTrans" cxnId="{C27A2F68-DFD8-4556-80B8-67FC1DAC9CAB}">
      <dgm:prSet/>
      <dgm:spPr/>
      <dgm:t>
        <a:bodyPr/>
        <a:lstStyle/>
        <a:p>
          <a:endParaRPr lang="pt-BR" sz="2000"/>
        </a:p>
      </dgm:t>
    </dgm:pt>
    <dgm:pt modelId="{F0A6BD48-34B1-4744-9372-553CFC36D659}">
      <dgm:prSet phldrT="[Text]" custT="1"/>
      <dgm:spPr/>
      <dgm:t>
        <a:bodyPr/>
        <a:lstStyle/>
        <a:p>
          <a:r>
            <a:rPr lang="en-US" sz="700" b="1" dirty="0" err="1">
              <a:solidFill>
                <a:schemeClr val="tx1"/>
              </a:solidFill>
            </a:rPr>
            <a:t>Suezmax</a:t>
          </a:r>
          <a:endParaRPr lang="pt-BR" sz="700" b="1" dirty="0">
            <a:solidFill>
              <a:schemeClr val="tx1"/>
            </a:solidFill>
          </a:endParaRPr>
        </a:p>
      </dgm:t>
    </dgm:pt>
    <dgm:pt modelId="{656ED0F2-2FE4-4A59-90CE-3F8C17B11FFB}" type="parTrans" cxnId="{F275DBB1-1DC0-4C97-8BA3-ECC353202D48}">
      <dgm:prSet/>
      <dgm:spPr/>
      <dgm:t>
        <a:bodyPr/>
        <a:lstStyle/>
        <a:p>
          <a:endParaRPr lang="pt-BR" sz="2000"/>
        </a:p>
      </dgm:t>
    </dgm:pt>
    <dgm:pt modelId="{33E5992E-40FC-477A-918D-DFB0748DB889}" type="sibTrans" cxnId="{F275DBB1-1DC0-4C97-8BA3-ECC353202D48}">
      <dgm:prSet/>
      <dgm:spPr/>
      <dgm:t>
        <a:bodyPr/>
        <a:lstStyle/>
        <a:p>
          <a:endParaRPr lang="pt-BR" sz="2000"/>
        </a:p>
      </dgm:t>
    </dgm:pt>
    <dgm:pt modelId="{CB8B327D-F1EA-4995-8F40-68A97892AB4B}">
      <dgm:prSet phldrT="[Text]" custT="1"/>
      <dgm:spPr/>
      <dgm:t>
        <a:bodyPr/>
        <a:lstStyle/>
        <a:p>
          <a:r>
            <a:rPr lang="en-US" sz="700" b="1" dirty="0">
              <a:solidFill>
                <a:schemeClr val="tx1"/>
              </a:solidFill>
            </a:rPr>
            <a:t>VLCC</a:t>
          </a:r>
          <a:endParaRPr lang="pt-BR" sz="700" b="1" dirty="0">
            <a:solidFill>
              <a:schemeClr val="tx1"/>
            </a:solidFill>
          </a:endParaRPr>
        </a:p>
      </dgm:t>
    </dgm:pt>
    <dgm:pt modelId="{9716B553-5E6C-455E-9F05-620DE5952A19}" type="parTrans" cxnId="{2C89F5FA-D709-4DB0-96FF-34A183A71EE6}">
      <dgm:prSet/>
      <dgm:spPr/>
      <dgm:t>
        <a:bodyPr/>
        <a:lstStyle/>
        <a:p>
          <a:endParaRPr lang="pt-BR" sz="2000"/>
        </a:p>
      </dgm:t>
    </dgm:pt>
    <dgm:pt modelId="{9AFE66E3-CE54-44C4-8FD3-693C0B872247}" type="sibTrans" cxnId="{2C89F5FA-D709-4DB0-96FF-34A183A71EE6}">
      <dgm:prSet/>
      <dgm:spPr/>
      <dgm:t>
        <a:bodyPr/>
        <a:lstStyle/>
        <a:p>
          <a:endParaRPr lang="pt-BR" sz="2000"/>
        </a:p>
      </dgm:t>
    </dgm:pt>
    <dgm:pt modelId="{281EBE2A-B874-4FA8-AA7E-00E90E84D73C}">
      <dgm:prSet custT="1"/>
      <dgm:spPr/>
      <dgm:t>
        <a:bodyPr/>
        <a:lstStyle/>
        <a:p>
          <a:r>
            <a:rPr lang="en-US" sz="900" dirty="0"/>
            <a:t>120.000 &lt; DWT &lt; 200.000</a:t>
          </a:r>
          <a:endParaRPr lang="pt-BR" sz="900" dirty="0"/>
        </a:p>
      </dgm:t>
    </dgm:pt>
    <dgm:pt modelId="{4390724B-5C3A-4A71-BA77-3F7C1949E9E5}" type="parTrans" cxnId="{16FD3E50-E7B3-49EC-B096-3296D2D1747E}">
      <dgm:prSet/>
      <dgm:spPr/>
      <dgm:t>
        <a:bodyPr/>
        <a:lstStyle/>
        <a:p>
          <a:endParaRPr lang="pt-BR" sz="2000"/>
        </a:p>
      </dgm:t>
    </dgm:pt>
    <dgm:pt modelId="{9CD44BF4-68B9-49E9-A1BE-774A95389204}" type="sibTrans" cxnId="{16FD3E50-E7B3-49EC-B096-3296D2D1747E}">
      <dgm:prSet/>
      <dgm:spPr/>
      <dgm:t>
        <a:bodyPr/>
        <a:lstStyle/>
        <a:p>
          <a:endParaRPr lang="pt-BR" sz="2000"/>
        </a:p>
      </dgm:t>
    </dgm:pt>
    <dgm:pt modelId="{99E90797-09C8-491B-A77D-C3DA75DBD9CE}">
      <dgm:prSet custT="1"/>
      <dgm:spPr/>
      <dgm:t>
        <a:bodyPr/>
        <a:lstStyle/>
        <a:p>
          <a:r>
            <a:rPr lang="en-US" sz="900" dirty="0"/>
            <a:t>São </a:t>
          </a:r>
          <a:r>
            <a:rPr lang="en-US" sz="900" dirty="0" err="1"/>
            <a:t>os</a:t>
          </a:r>
          <a:r>
            <a:rPr lang="en-US" sz="900" dirty="0"/>
            <a:t> </a:t>
          </a:r>
          <a:r>
            <a:rPr lang="en-US" sz="900" dirty="0" err="1"/>
            <a:t>maiores</a:t>
          </a:r>
          <a:r>
            <a:rPr lang="en-US" sz="900" dirty="0"/>
            <a:t> </a:t>
          </a:r>
          <a:r>
            <a:rPr lang="en-US" sz="900" dirty="0" err="1"/>
            <a:t>navios</a:t>
          </a:r>
          <a:r>
            <a:rPr lang="en-US" sz="900" dirty="0"/>
            <a:t> </a:t>
          </a:r>
          <a:r>
            <a:rPr lang="en-US" sz="900" dirty="0" err="1"/>
            <a:t>que</a:t>
          </a:r>
          <a:r>
            <a:rPr lang="en-US" sz="900" dirty="0"/>
            <a:t> </a:t>
          </a:r>
          <a:r>
            <a:rPr lang="en-US" sz="900" dirty="0" err="1"/>
            <a:t>atravessam</a:t>
          </a:r>
          <a:r>
            <a:rPr lang="en-US" sz="900" dirty="0"/>
            <a:t> o Canal de Suez</a:t>
          </a:r>
          <a:endParaRPr lang="pt-BR" sz="900" dirty="0"/>
        </a:p>
      </dgm:t>
    </dgm:pt>
    <dgm:pt modelId="{7BF4E924-A535-4604-947F-FED22A4651B7}" type="parTrans" cxnId="{434F9D94-6342-4F03-B927-70370DF59E62}">
      <dgm:prSet/>
      <dgm:spPr/>
      <dgm:t>
        <a:bodyPr/>
        <a:lstStyle/>
        <a:p>
          <a:endParaRPr lang="pt-BR" sz="2000"/>
        </a:p>
      </dgm:t>
    </dgm:pt>
    <dgm:pt modelId="{41F1971E-9903-4B7A-93AB-787E7B7045A8}" type="sibTrans" cxnId="{434F9D94-6342-4F03-B927-70370DF59E62}">
      <dgm:prSet/>
      <dgm:spPr/>
      <dgm:t>
        <a:bodyPr/>
        <a:lstStyle/>
        <a:p>
          <a:endParaRPr lang="pt-BR" sz="2000"/>
        </a:p>
      </dgm:t>
    </dgm:pt>
    <dgm:pt modelId="{03CD0BEF-138F-401D-B7B6-0EFFD9683F18}">
      <dgm:prSet custT="1"/>
      <dgm:spPr/>
      <dgm:t>
        <a:bodyPr/>
        <a:lstStyle/>
        <a:p>
          <a:r>
            <a:rPr lang="en-US" sz="900" dirty="0"/>
            <a:t>200.000 &lt; DWT &lt; 300.000</a:t>
          </a:r>
          <a:endParaRPr lang="pt-BR" sz="900" dirty="0"/>
        </a:p>
      </dgm:t>
    </dgm:pt>
    <dgm:pt modelId="{12391345-BA5F-4B87-92CB-BE8F4190F57C}" type="parTrans" cxnId="{BEE2C733-9C17-4950-98F1-0F7525DB628A}">
      <dgm:prSet/>
      <dgm:spPr/>
      <dgm:t>
        <a:bodyPr/>
        <a:lstStyle/>
        <a:p>
          <a:endParaRPr lang="pt-BR" sz="2000"/>
        </a:p>
      </dgm:t>
    </dgm:pt>
    <dgm:pt modelId="{EBB38833-95A1-4A1C-8F17-67E5E981FE54}" type="sibTrans" cxnId="{BEE2C733-9C17-4950-98F1-0F7525DB628A}">
      <dgm:prSet/>
      <dgm:spPr/>
      <dgm:t>
        <a:bodyPr/>
        <a:lstStyle/>
        <a:p>
          <a:endParaRPr lang="pt-BR" sz="2000"/>
        </a:p>
      </dgm:t>
    </dgm:pt>
    <dgm:pt modelId="{4140C15F-76B8-467B-96C8-3A8C24D9D6B3}">
      <dgm:prSet phldrT="[Text]" custT="1"/>
      <dgm:spPr/>
      <dgm:t>
        <a:bodyPr/>
        <a:lstStyle/>
        <a:p>
          <a:r>
            <a:rPr lang="en-US" sz="700" b="1" dirty="0">
              <a:solidFill>
                <a:schemeClr val="tx1"/>
              </a:solidFill>
            </a:rPr>
            <a:t>ULCC</a:t>
          </a:r>
          <a:endParaRPr lang="pt-BR" sz="700" b="1" dirty="0">
            <a:solidFill>
              <a:schemeClr val="tx1"/>
            </a:solidFill>
          </a:endParaRPr>
        </a:p>
      </dgm:t>
    </dgm:pt>
    <dgm:pt modelId="{9A36ECB4-18C6-47BC-8E4A-982C3F74026D}" type="parTrans" cxnId="{E79BFB9C-A51F-4725-8491-D9D70E7E527B}">
      <dgm:prSet/>
      <dgm:spPr/>
      <dgm:t>
        <a:bodyPr/>
        <a:lstStyle/>
        <a:p>
          <a:endParaRPr lang="pt-BR" sz="2000"/>
        </a:p>
      </dgm:t>
    </dgm:pt>
    <dgm:pt modelId="{5FC28209-A3C5-4A79-890E-7C24D7307991}" type="sibTrans" cxnId="{E79BFB9C-A51F-4725-8491-D9D70E7E527B}">
      <dgm:prSet/>
      <dgm:spPr/>
      <dgm:t>
        <a:bodyPr/>
        <a:lstStyle/>
        <a:p>
          <a:endParaRPr lang="pt-BR" sz="2000"/>
        </a:p>
      </dgm:t>
    </dgm:pt>
    <dgm:pt modelId="{28D289A8-6BAE-487E-84F3-BD5B0A22CEF4}">
      <dgm:prSet custT="1"/>
      <dgm:spPr/>
      <dgm:t>
        <a:bodyPr/>
        <a:lstStyle/>
        <a:p>
          <a:r>
            <a:rPr lang="en-US" sz="900" dirty="0"/>
            <a:t>DWT &gt; 300.000</a:t>
          </a:r>
          <a:endParaRPr lang="pt-BR" sz="900" dirty="0"/>
        </a:p>
      </dgm:t>
    </dgm:pt>
    <dgm:pt modelId="{17F10E85-3D02-4E63-9BC4-6A0854A0706A}" type="parTrans" cxnId="{439C0985-53B4-4A07-9D4A-B5D0FC8CD007}">
      <dgm:prSet/>
      <dgm:spPr/>
      <dgm:t>
        <a:bodyPr/>
        <a:lstStyle/>
        <a:p>
          <a:endParaRPr lang="pt-BR" sz="2000"/>
        </a:p>
      </dgm:t>
    </dgm:pt>
    <dgm:pt modelId="{6F07688F-A562-4626-B816-10BB5DA99CCF}" type="sibTrans" cxnId="{439C0985-53B4-4A07-9D4A-B5D0FC8CD007}">
      <dgm:prSet/>
      <dgm:spPr/>
      <dgm:t>
        <a:bodyPr/>
        <a:lstStyle/>
        <a:p>
          <a:endParaRPr lang="pt-BR" sz="2000"/>
        </a:p>
      </dgm:t>
    </dgm:pt>
    <dgm:pt modelId="{627DB575-C722-4389-AB69-D0F609473DD2}">
      <dgm:prSet phldrT="[Text]" custT="1"/>
      <dgm:spPr/>
      <dgm:t>
        <a:bodyPr/>
        <a:lstStyle/>
        <a:p>
          <a:r>
            <a:rPr lang="en-US" sz="900" dirty="0"/>
            <a:t>São </a:t>
          </a:r>
          <a:r>
            <a:rPr lang="en-US" sz="900" dirty="0" err="1"/>
            <a:t>os</a:t>
          </a:r>
          <a:r>
            <a:rPr lang="en-US" sz="900" dirty="0"/>
            <a:t> </a:t>
          </a:r>
          <a:r>
            <a:rPr lang="en-US" sz="900" dirty="0" err="1"/>
            <a:t>maiores</a:t>
          </a:r>
          <a:r>
            <a:rPr lang="en-US" sz="900" dirty="0"/>
            <a:t> </a:t>
          </a:r>
          <a:r>
            <a:rPr lang="en-US" sz="900" dirty="0" err="1"/>
            <a:t>navios</a:t>
          </a:r>
          <a:r>
            <a:rPr lang="en-US" sz="900" dirty="0"/>
            <a:t> </a:t>
          </a:r>
          <a:r>
            <a:rPr lang="en-US" sz="900" dirty="0" err="1"/>
            <a:t>segundo</a:t>
          </a:r>
          <a:r>
            <a:rPr lang="en-US" sz="900" dirty="0"/>
            <a:t> a </a:t>
          </a:r>
          <a:r>
            <a:rPr lang="en-US" sz="900" dirty="0" err="1"/>
            <a:t>classificação</a:t>
          </a:r>
          <a:r>
            <a:rPr lang="en-US" sz="900" dirty="0"/>
            <a:t> AFRA (Average Freight Rate Assessment)</a:t>
          </a:r>
          <a:endParaRPr lang="pt-BR" sz="900" dirty="0"/>
        </a:p>
      </dgm:t>
    </dgm:pt>
    <dgm:pt modelId="{96509E70-A936-4385-9F51-D3085E31C225}" type="parTrans" cxnId="{8A5EDB72-4815-4540-9055-903148D9AFDC}">
      <dgm:prSet/>
      <dgm:spPr/>
      <dgm:t>
        <a:bodyPr/>
        <a:lstStyle/>
        <a:p>
          <a:endParaRPr lang="pt-BR" sz="2000"/>
        </a:p>
      </dgm:t>
    </dgm:pt>
    <dgm:pt modelId="{FA2085DE-33A4-4549-9CA8-5174EDC347F3}" type="sibTrans" cxnId="{8A5EDB72-4815-4540-9055-903148D9AFDC}">
      <dgm:prSet/>
      <dgm:spPr/>
      <dgm:t>
        <a:bodyPr/>
        <a:lstStyle/>
        <a:p>
          <a:endParaRPr lang="pt-BR" sz="2000"/>
        </a:p>
      </dgm:t>
    </dgm:pt>
    <dgm:pt modelId="{EBC7D97B-DE74-45DC-B6EA-B01990F71C99}">
      <dgm:prSet phldrT="[Text]" custT="1"/>
      <dgm:spPr/>
      <dgm:t>
        <a:bodyPr/>
        <a:lstStyle/>
        <a:p>
          <a:r>
            <a:rPr lang="en-US" sz="900" dirty="0"/>
            <a:t>L = 250m  B= 30m H=12m</a:t>
          </a:r>
          <a:endParaRPr lang="pt-BR" sz="900" dirty="0"/>
        </a:p>
      </dgm:t>
    </dgm:pt>
    <dgm:pt modelId="{BCA2E7A1-4CE9-47C4-9327-A7E953A29B8E}" type="parTrans" cxnId="{E32D4E4C-17BF-4FE2-AD21-901AC6100736}">
      <dgm:prSet/>
      <dgm:spPr/>
      <dgm:t>
        <a:bodyPr/>
        <a:lstStyle/>
        <a:p>
          <a:endParaRPr lang="pt-BR" sz="2000"/>
        </a:p>
      </dgm:t>
    </dgm:pt>
    <dgm:pt modelId="{C2E395F4-8A33-4258-A667-73C4A7EDFDAC}" type="sibTrans" cxnId="{E32D4E4C-17BF-4FE2-AD21-901AC6100736}">
      <dgm:prSet/>
      <dgm:spPr/>
      <dgm:t>
        <a:bodyPr/>
        <a:lstStyle/>
        <a:p>
          <a:endParaRPr lang="pt-BR" sz="2000"/>
        </a:p>
      </dgm:t>
    </dgm:pt>
    <dgm:pt modelId="{315EE3D9-4817-44D4-B4A5-3EC3AEB3D1FD}">
      <dgm:prSet phldrT="[Text]" custT="1"/>
      <dgm:spPr/>
      <dgm:t>
        <a:bodyPr/>
        <a:lstStyle/>
        <a:p>
          <a:r>
            <a:rPr lang="en-US" sz="900" dirty="0"/>
            <a:t>L=170m B=20m H=9m</a:t>
          </a:r>
          <a:endParaRPr lang="pt-BR" sz="900" dirty="0"/>
        </a:p>
      </dgm:t>
    </dgm:pt>
    <dgm:pt modelId="{585AA404-616A-45FB-9BA7-C8A55BA6E6AB}" type="parTrans" cxnId="{EE2CA1AE-E9B7-4E31-ADEF-8CD1FE500753}">
      <dgm:prSet/>
      <dgm:spPr/>
      <dgm:t>
        <a:bodyPr/>
        <a:lstStyle/>
        <a:p>
          <a:endParaRPr lang="pt-BR" sz="2000"/>
        </a:p>
      </dgm:t>
    </dgm:pt>
    <dgm:pt modelId="{0C01D89D-9062-46E3-91E6-67A6C1E6072B}" type="sibTrans" cxnId="{EE2CA1AE-E9B7-4E31-ADEF-8CD1FE500753}">
      <dgm:prSet/>
      <dgm:spPr/>
      <dgm:t>
        <a:bodyPr/>
        <a:lstStyle/>
        <a:p>
          <a:endParaRPr lang="pt-BR" sz="2000"/>
        </a:p>
      </dgm:t>
    </dgm:pt>
    <dgm:pt modelId="{6C93D8A5-DCA2-47EB-924D-192F7C4C277B}">
      <dgm:prSet phldrT="[Text]" custT="1"/>
      <dgm:spPr/>
      <dgm:t>
        <a:bodyPr/>
        <a:lstStyle/>
        <a:p>
          <a:r>
            <a:rPr lang="en-US" sz="900" dirty="0"/>
            <a:t>L=230m B=40m H=14m</a:t>
          </a:r>
          <a:endParaRPr lang="pt-BR" sz="900" dirty="0"/>
        </a:p>
      </dgm:t>
    </dgm:pt>
    <dgm:pt modelId="{2EB921F8-5DBB-4647-B31F-87EE3ECC2D18}" type="parTrans" cxnId="{0C6FF332-3408-4CCA-BA51-DC2D1FDB2F30}">
      <dgm:prSet/>
      <dgm:spPr/>
      <dgm:t>
        <a:bodyPr/>
        <a:lstStyle/>
        <a:p>
          <a:endParaRPr lang="pt-BR" sz="2000"/>
        </a:p>
      </dgm:t>
    </dgm:pt>
    <dgm:pt modelId="{C8D0EBBF-D2B3-4080-AFD8-D55E51D21D0A}" type="sibTrans" cxnId="{0C6FF332-3408-4CCA-BA51-DC2D1FDB2F30}">
      <dgm:prSet/>
      <dgm:spPr/>
      <dgm:t>
        <a:bodyPr/>
        <a:lstStyle/>
        <a:p>
          <a:endParaRPr lang="pt-BR" sz="2000"/>
        </a:p>
      </dgm:t>
    </dgm:pt>
    <dgm:pt modelId="{07A89E5B-300E-4548-BCFE-D64E0692736A}">
      <dgm:prSet custT="1"/>
      <dgm:spPr/>
      <dgm:t>
        <a:bodyPr/>
        <a:lstStyle/>
        <a:p>
          <a:r>
            <a:rPr lang="en-US" sz="900" dirty="0"/>
            <a:t>L=270m B=43m H=18m</a:t>
          </a:r>
          <a:endParaRPr lang="pt-BR" sz="900" dirty="0"/>
        </a:p>
      </dgm:t>
    </dgm:pt>
    <dgm:pt modelId="{D8385711-82C0-4EE6-97FC-D0B27CAAE503}" type="parTrans" cxnId="{1A5D9D4F-FAD5-4A3D-9656-66B612739CCB}">
      <dgm:prSet/>
      <dgm:spPr/>
      <dgm:t>
        <a:bodyPr/>
        <a:lstStyle/>
        <a:p>
          <a:endParaRPr lang="pt-BR" sz="2000"/>
        </a:p>
      </dgm:t>
    </dgm:pt>
    <dgm:pt modelId="{765F794A-FCB7-4734-A8D9-2A867B7227DE}" type="sibTrans" cxnId="{1A5D9D4F-FAD5-4A3D-9656-66B612739CCB}">
      <dgm:prSet/>
      <dgm:spPr/>
      <dgm:t>
        <a:bodyPr/>
        <a:lstStyle/>
        <a:p>
          <a:endParaRPr lang="pt-BR" sz="2000"/>
        </a:p>
      </dgm:t>
    </dgm:pt>
    <dgm:pt modelId="{92E4ECF6-C1B3-4B8C-8C6E-F8832EAB1651}">
      <dgm:prSet custT="1"/>
      <dgm:spPr/>
      <dgm:t>
        <a:bodyPr/>
        <a:lstStyle/>
        <a:p>
          <a:r>
            <a:rPr lang="en-US" sz="900" dirty="0"/>
            <a:t>L=330m B=55m H=20m</a:t>
          </a:r>
          <a:endParaRPr lang="pt-BR" sz="900" dirty="0"/>
        </a:p>
      </dgm:t>
    </dgm:pt>
    <dgm:pt modelId="{74158040-47D2-4B5A-9A58-294061A919DC}" type="parTrans" cxnId="{E3FCE2EE-E82D-4359-B21E-7A9A1EC5A112}">
      <dgm:prSet/>
      <dgm:spPr/>
      <dgm:t>
        <a:bodyPr/>
        <a:lstStyle/>
        <a:p>
          <a:endParaRPr lang="pt-BR" sz="2000"/>
        </a:p>
      </dgm:t>
    </dgm:pt>
    <dgm:pt modelId="{BFD82EE0-10C4-4CE4-A45F-C7A8DC60B818}" type="sibTrans" cxnId="{E3FCE2EE-E82D-4359-B21E-7A9A1EC5A112}">
      <dgm:prSet/>
      <dgm:spPr/>
      <dgm:t>
        <a:bodyPr/>
        <a:lstStyle/>
        <a:p>
          <a:endParaRPr lang="pt-BR" sz="2000"/>
        </a:p>
      </dgm:t>
    </dgm:pt>
    <dgm:pt modelId="{0C7F0868-A499-4324-9EFE-197A18E2C6D8}">
      <dgm:prSet custT="1"/>
      <dgm:spPr/>
      <dgm:t>
        <a:bodyPr/>
        <a:lstStyle/>
        <a:p>
          <a:r>
            <a:rPr lang="en-US" sz="900" dirty="0"/>
            <a:t>L&gt;400m B=60m H=23m</a:t>
          </a:r>
          <a:endParaRPr lang="pt-BR" sz="900" dirty="0"/>
        </a:p>
      </dgm:t>
    </dgm:pt>
    <dgm:pt modelId="{5EF95380-79A3-4497-9DA8-F90393882075}" type="parTrans" cxnId="{294F9301-AA93-4BE0-8272-367868A6764B}">
      <dgm:prSet/>
      <dgm:spPr/>
      <dgm:t>
        <a:bodyPr/>
        <a:lstStyle/>
        <a:p>
          <a:endParaRPr lang="pt-BR" sz="2000"/>
        </a:p>
      </dgm:t>
    </dgm:pt>
    <dgm:pt modelId="{7B1900EA-6A6E-425D-908B-E27FB39BBB80}" type="sibTrans" cxnId="{294F9301-AA93-4BE0-8272-367868A6764B}">
      <dgm:prSet/>
      <dgm:spPr/>
      <dgm:t>
        <a:bodyPr/>
        <a:lstStyle/>
        <a:p>
          <a:endParaRPr lang="pt-BR" sz="2000"/>
        </a:p>
      </dgm:t>
    </dgm:pt>
    <dgm:pt modelId="{819932F4-06B8-43FE-9858-2CE51A8EBF40}">
      <dgm:prSet phldrT="[Text]" custT="1"/>
      <dgm:spPr/>
      <dgm:t>
        <a:bodyPr/>
        <a:lstStyle/>
        <a:p>
          <a:r>
            <a:rPr lang="en-US" sz="600" b="1" dirty="0" err="1">
              <a:solidFill>
                <a:schemeClr val="tx1"/>
              </a:solidFill>
            </a:rPr>
            <a:t>Malaccamax</a:t>
          </a:r>
          <a:endParaRPr lang="pt-BR" sz="600" b="1" dirty="0">
            <a:solidFill>
              <a:schemeClr val="tx1"/>
            </a:solidFill>
          </a:endParaRPr>
        </a:p>
      </dgm:t>
    </dgm:pt>
    <dgm:pt modelId="{D127D09D-E7A5-4DC8-BE7A-CB5EA33B1AC1}" type="parTrans" cxnId="{D6359547-CC6C-48A2-B2D5-58BF27746DB1}">
      <dgm:prSet/>
      <dgm:spPr/>
      <dgm:t>
        <a:bodyPr/>
        <a:lstStyle/>
        <a:p>
          <a:endParaRPr lang="pt-BR" sz="2000"/>
        </a:p>
      </dgm:t>
    </dgm:pt>
    <dgm:pt modelId="{2B39F783-23D0-4606-ACD7-7309D2BE1EF0}" type="sibTrans" cxnId="{D6359547-CC6C-48A2-B2D5-58BF27746DB1}">
      <dgm:prSet/>
      <dgm:spPr/>
      <dgm:t>
        <a:bodyPr/>
        <a:lstStyle/>
        <a:p>
          <a:endParaRPr lang="pt-BR" sz="2000"/>
        </a:p>
      </dgm:t>
    </dgm:pt>
    <dgm:pt modelId="{38254A14-3BBF-4079-8E9B-5029BCC74F9C}">
      <dgm:prSet custT="1"/>
      <dgm:spPr/>
      <dgm:t>
        <a:bodyPr/>
        <a:lstStyle/>
        <a:p>
          <a:r>
            <a:rPr lang="en-US" sz="900" dirty="0"/>
            <a:t>DWT &gt; 380.000</a:t>
          </a:r>
          <a:endParaRPr lang="pt-BR" sz="900" dirty="0"/>
        </a:p>
      </dgm:t>
    </dgm:pt>
    <dgm:pt modelId="{0B95340A-87E3-4FF5-A1CF-7E1702A5DB3A}" type="parTrans" cxnId="{5FED22CB-2242-4701-BF50-6E0FA8FCA457}">
      <dgm:prSet/>
      <dgm:spPr/>
      <dgm:t>
        <a:bodyPr/>
        <a:lstStyle/>
        <a:p>
          <a:endParaRPr lang="pt-BR" sz="2000"/>
        </a:p>
      </dgm:t>
    </dgm:pt>
    <dgm:pt modelId="{388C9D43-31A5-4835-92C1-BCB13B1B4B47}" type="sibTrans" cxnId="{5FED22CB-2242-4701-BF50-6E0FA8FCA457}">
      <dgm:prSet/>
      <dgm:spPr/>
      <dgm:t>
        <a:bodyPr/>
        <a:lstStyle/>
        <a:p>
          <a:endParaRPr lang="pt-BR" sz="2000"/>
        </a:p>
      </dgm:t>
    </dgm:pt>
    <dgm:pt modelId="{D9B14648-B8AA-4712-BFAC-DFB06EE39240}">
      <dgm:prSet custT="1"/>
      <dgm:spPr/>
      <dgm:t>
        <a:bodyPr/>
        <a:lstStyle/>
        <a:p>
          <a:r>
            <a:rPr lang="en-US" sz="900" dirty="0"/>
            <a:t>L = 470m B=60m H=20m</a:t>
          </a:r>
          <a:endParaRPr lang="pt-BR" sz="900" dirty="0"/>
        </a:p>
      </dgm:t>
    </dgm:pt>
    <dgm:pt modelId="{CEB36003-3F6D-4776-BA6B-D6BC4C15F0F3}" type="parTrans" cxnId="{C8170B63-2F4E-438B-BE5A-9D5D467970BB}">
      <dgm:prSet/>
      <dgm:spPr/>
      <dgm:t>
        <a:bodyPr/>
        <a:lstStyle/>
        <a:p>
          <a:endParaRPr lang="pt-BR" sz="2000"/>
        </a:p>
      </dgm:t>
    </dgm:pt>
    <dgm:pt modelId="{76A134BA-1E73-488F-A10E-12429959AE18}" type="sibTrans" cxnId="{C8170B63-2F4E-438B-BE5A-9D5D467970BB}">
      <dgm:prSet/>
      <dgm:spPr/>
      <dgm:t>
        <a:bodyPr/>
        <a:lstStyle/>
        <a:p>
          <a:endParaRPr lang="pt-BR" sz="2000"/>
        </a:p>
      </dgm:t>
    </dgm:pt>
    <dgm:pt modelId="{9E2F8A1F-F92C-4C1F-8A88-BCE3C7C95C24}">
      <dgm:prSet custT="1"/>
      <dgm:spPr/>
      <dgm:t>
        <a:bodyPr/>
        <a:lstStyle/>
        <a:p>
          <a:r>
            <a:rPr lang="en-US" sz="900" dirty="0" err="1"/>
            <a:t>Quando</a:t>
          </a:r>
          <a:r>
            <a:rPr lang="en-US" sz="900" dirty="0"/>
            <a:t> </a:t>
          </a:r>
          <a:r>
            <a:rPr lang="en-US" sz="900" dirty="0" err="1"/>
            <a:t>construídos</a:t>
          </a:r>
          <a:r>
            <a:rPr lang="en-US" sz="900" dirty="0"/>
            <a:t>, </a:t>
          </a:r>
          <a:r>
            <a:rPr lang="en-US" sz="900" dirty="0" err="1"/>
            <a:t>serão</a:t>
          </a:r>
          <a:r>
            <a:rPr lang="en-US" sz="900" dirty="0"/>
            <a:t> </a:t>
          </a:r>
          <a:r>
            <a:rPr lang="en-US" sz="900" dirty="0" err="1"/>
            <a:t>os</a:t>
          </a:r>
          <a:r>
            <a:rPr lang="en-US" sz="900" dirty="0"/>
            <a:t> </a:t>
          </a:r>
          <a:r>
            <a:rPr lang="en-US" sz="900" dirty="0" err="1"/>
            <a:t>maiores</a:t>
          </a:r>
          <a:r>
            <a:rPr lang="en-US" sz="900" dirty="0"/>
            <a:t> </a:t>
          </a:r>
          <a:r>
            <a:rPr lang="en-US" sz="900" dirty="0" err="1"/>
            <a:t>navios</a:t>
          </a:r>
          <a:r>
            <a:rPr lang="en-US" sz="900" dirty="0"/>
            <a:t> a </a:t>
          </a:r>
          <a:r>
            <a:rPr lang="en-US" sz="900" dirty="0" err="1"/>
            <a:t>cruzar</a:t>
          </a:r>
          <a:r>
            <a:rPr lang="en-US" sz="900" dirty="0"/>
            <a:t> o </a:t>
          </a:r>
          <a:r>
            <a:rPr lang="en-US" sz="900" dirty="0" err="1"/>
            <a:t>estreito</a:t>
          </a:r>
          <a:r>
            <a:rPr lang="en-US" sz="900" dirty="0"/>
            <a:t> de Malacca</a:t>
          </a:r>
          <a:endParaRPr lang="pt-BR" sz="900" dirty="0"/>
        </a:p>
      </dgm:t>
    </dgm:pt>
    <dgm:pt modelId="{3754A27C-9069-4A20-8889-6B3038EC6CE0}" type="parTrans" cxnId="{D3C8140B-8B8E-4301-A5E9-D884BB144023}">
      <dgm:prSet/>
      <dgm:spPr/>
      <dgm:t>
        <a:bodyPr/>
        <a:lstStyle/>
        <a:p>
          <a:endParaRPr lang="pt-BR" sz="2000"/>
        </a:p>
      </dgm:t>
    </dgm:pt>
    <dgm:pt modelId="{2C9C77A9-6F3B-4927-8083-0406C69081D6}" type="sibTrans" cxnId="{D3C8140B-8B8E-4301-A5E9-D884BB144023}">
      <dgm:prSet/>
      <dgm:spPr/>
      <dgm:t>
        <a:bodyPr/>
        <a:lstStyle/>
        <a:p>
          <a:endParaRPr lang="pt-BR" sz="2000"/>
        </a:p>
      </dgm:t>
    </dgm:pt>
    <dgm:pt modelId="{A1603A20-13FB-4A07-981F-60735D24ABED}">
      <dgm:prSet phldrT="[Text]" custT="1"/>
      <dgm:spPr/>
      <dgm:t>
        <a:bodyPr/>
        <a:lstStyle/>
        <a:p>
          <a:r>
            <a:rPr lang="pt-BR" sz="700" b="1" dirty="0" err="1">
              <a:solidFill>
                <a:schemeClr val="tx1"/>
              </a:solidFill>
            </a:rPr>
            <a:t>Handysize</a:t>
          </a:r>
          <a:endParaRPr lang="pt-BR" sz="700" b="1" dirty="0">
            <a:solidFill>
              <a:schemeClr val="tx1"/>
            </a:solidFill>
          </a:endParaRPr>
        </a:p>
      </dgm:t>
    </dgm:pt>
    <dgm:pt modelId="{B0685D8C-498B-4258-B819-2495C07D978B}" type="parTrans" cxnId="{D03E1823-39E2-4F1F-B684-C6288456D643}">
      <dgm:prSet/>
      <dgm:spPr/>
      <dgm:t>
        <a:bodyPr/>
        <a:lstStyle/>
        <a:p>
          <a:endParaRPr lang="pt-BR"/>
        </a:p>
      </dgm:t>
    </dgm:pt>
    <dgm:pt modelId="{B46D8B48-4CC1-4A8A-8A36-EAFE06D1A85D}" type="sibTrans" cxnId="{D03E1823-39E2-4F1F-B684-C6288456D643}">
      <dgm:prSet/>
      <dgm:spPr/>
      <dgm:t>
        <a:bodyPr/>
        <a:lstStyle/>
        <a:p>
          <a:endParaRPr lang="pt-BR"/>
        </a:p>
      </dgm:t>
    </dgm:pt>
    <dgm:pt modelId="{2D866F42-9E63-46CC-8C83-490AD211AA45}">
      <dgm:prSet phldrT="[Text]" custT="1"/>
      <dgm:spPr/>
      <dgm:t>
        <a:bodyPr/>
        <a:lstStyle/>
        <a:p>
          <a:r>
            <a:rPr lang="pt-BR" sz="900" dirty="0"/>
            <a:t>L=150m B=23 H=8</a:t>
          </a:r>
        </a:p>
      </dgm:t>
    </dgm:pt>
    <dgm:pt modelId="{49040C4D-11B2-4DED-BDB0-ADA1EDE1973B}" type="parTrans" cxnId="{3739A6C4-B893-465C-B04E-6AE1C35098E3}">
      <dgm:prSet/>
      <dgm:spPr/>
      <dgm:t>
        <a:bodyPr/>
        <a:lstStyle/>
        <a:p>
          <a:endParaRPr lang="pt-BR"/>
        </a:p>
      </dgm:t>
    </dgm:pt>
    <dgm:pt modelId="{A65CB696-5F61-43B5-8F0E-66A2AD994F18}" type="sibTrans" cxnId="{3739A6C4-B893-465C-B04E-6AE1C35098E3}">
      <dgm:prSet/>
      <dgm:spPr/>
      <dgm:t>
        <a:bodyPr/>
        <a:lstStyle/>
        <a:p>
          <a:endParaRPr lang="pt-BR"/>
        </a:p>
      </dgm:t>
    </dgm:pt>
    <dgm:pt modelId="{6F793227-981D-4A88-8F22-5DF7C35CB31A}">
      <dgm:prSet phldrT="[Text]" custT="1"/>
      <dgm:spPr/>
      <dgm:t>
        <a:bodyPr/>
        <a:lstStyle/>
        <a:p>
          <a:r>
            <a:rPr lang="pt-BR" sz="900" dirty="0"/>
            <a:t>10.000&lt;DWT&lt;30.000</a:t>
          </a:r>
        </a:p>
      </dgm:t>
    </dgm:pt>
    <dgm:pt modelId="{90A534D2-6707-4197-8368-73B4D65167AE}" type="parTrans" cxnId="{C0B254FA-93FB-4D9A-AEDC-ABD6E08769F0}">
      <dgm:prSet/>
      <dgm:spPr/>
      <dgm:t>
        <a:bodyPr/>
        <a:lstStyle/>
        <a:p>
          <a:endParaRPr lang="pt-BR"/>
        </a:p>
      </dgm:t>
    </dgm:pt>
    <dgm:pt modelId="{AC74BA42-92E2-415B-8464-B9BCB7643AB0}" type="sibTrans" cxnId="{C0B254FA-93FB-4D9A-AEDC-ABD6E08769F0}">
      <dgm:prSet/>
      <dgm:spPr/>
      <dgm:t>
        <a:bodyPr/>
        <a:lstStyle/>
        <a:p>
          <a:endParaRPr lang="pt-BR"/>
        </a:p>
      </dgm:t>
    </dgm:pt>
    <dgm:pt modelId="{ED020B50-8EE6-42C2-B6E9-5B073C988859}" type="pres">
      <dgm:prSet presAssocID="{995D7975-07EA-4EAD-8897-3687CCEF5AD9}" presName="linearFlow" presStyleCnt="0">
        <dgm:presLayoutVars>
          <dgm:dir/>
          <dgm:animLvl val="lvl"/>
          <dgm:resizeHandles val="exact"/>
        </dgm:presLayoutVars>
      </dgm:prSet>
      <dgm:spPr/>
    </dgm:pt>
    <dgm:pt modelId="{DA5D6A5E-6482-4220-9E84-6F05DEF856B6}" type="pres">
      <dgm:prSet presAssocID="{A1603A20-13FB-4A07-981F-60735D24ABED}" presName="composite" presStyleCnt="0"/>
      <dgm:spPr/>
    </dgm:pt>
    <dgm:pt modelId="{D98F0C91-C1FA-40DA-B6FB-D6B9EBB79BD8}" type="pres">
      <dgm:prSet presAssocID="{A1603A20-13FB-4A07-981F-60735D24ABED}" presName="parentText" presStyleLbl="alignNode1" presStyleIdx="0" presStyleCnt="8">
        <dgm:presLayoutVars>
          <dgm:chMax val="1"/>
          <dgm:bulletEnabled val="1"/>
        </dgm:presLayoutVars>
      </dgm:prSet>
      <dgm:spPr/>
    </dgm:pt>
    <dgm:pt modelId="{C43F05E6-5055-45EF-853D-FCE6795B4912}" type="pres">
      <dgm:prSet presAssocID="{A1603A20-13FB-4A07-981F-60735D24ABED}" presName="descendantText" presStyleLbl="alignAcc1" presStyleIdx="0" presStyleCnt="8">
        <dgm:presLayoutVars>
          <dgm:bulletEnabled val="1"/>
        </dgm:presLayoutVars>
      </dgm:prSet>
      <dgm:spPr/>
    </dgm:pt>
    <dgm:pt modelId="{36B44AAD-4583-40E6-8B29-C003F85CD43C}" type="pres">
      <dgm:prSet presAssocID="{B46D8B48-4CC1-4A8A-8A36-EAFE06D1A85D}" presName="sp" presStyleCnt="0"/>
      <dgm:spPr/>
    </dgm:pt>
    <dgm:pt modelId="{34960477-3280-4F97-9664-FC0B9E273FBC}" type="pres">
      <dgm:prSet presAssocID="{6EC1AD1E-0A0E-4EC1-B419-8EADC429E1E6}" presName="composite" presStyleCnt="0"/>
      <dgm:spPr/>
    </dgm:pt>
    <dgm:pt modelId="{DD0618BC-45E0-40FE-8288-2439133CE823}" type="pres">
      <dgm:prSet presAssocID="{6EC1AD1E-0A0E-4EC1-B419-8EADC429E1E6}" presName="parentText" presStyleLbl="alignNode1" presStyleIdx="1" presStyleCnt="8">
        <dgm:presLayoutVars>
          <dgm:chMax val="1"/>
          <dgm:bulletEnabled val="1"/>
        </dgm:presLayoutVars>
      </dgm:prSet>
      <dgm:spPr/>
    </dgm:pt>
    <dgm:pt modelId="{046FE627-26CF-44DD-A012-76519B0F5218}" type="pres">
      <dgm:prSet presAssocID="{6EC1AD1E-0A0E-4EC1-B419-8EADC429E1E6}" presName="descendantText" presStyleLbl="alignAcc1" presStyleIdx="1" presStyleCnt="8">
        <dgm:presLayoutVars>
          <dgm:bulletEnabled val="1"/>
        </dgm:presLayoutVars>
      </dgm:prSet>
      <dgm:spPr/>
    </dgm:pt>
    <dgm:pt modelId="{8CCFDEA5-5620-470D-9152-09612667C7B3}" type="pres">
      <dgm:prSet presAssocID="{F43AF0DA-3248-421A-A910-834B0AFFBE69}" presName="sp" presStyleCnt="0"/>
      <dgm:spPr/>
    </dgm:pt>
    <dgm:pt modelId="{0D133DB1-D492-4E34-A030-6D469C41D85F}" type="pres">
      <dgm:prSet presAssocID="{0D976B81-8248-4CA4-A6F0-BFC7AF849AF0}" presName="composite" presStyleCnt="0"/>
      <dgm:spPr/>
    </dgm:pt>
    <dgm:pt modelId="{2C36AEA5-FEB3-419F-BFE4-CFF112B33217}" type="pres">
      <dgm:prSet presAssocID="{0D976B81-8248-4CA4-A6F0-BFC7AF849AF0}" presName="parentText" presStyleLbl="alignNode1" presStyleIdx="2" presStyleCnt="8">
        <dgm:presLayoutVars>
          <dgm:chMax val="1"/>
          <dgm:bulletEnabled val="1"/>
        </dgm:presLayoutVars>
      </dgm:prSet>
      <dgm:spPr/>
    </dgm:pt>
    <dgm:pt modelId="{DC913C98-EA3D-44F9-97FD-34DB319CBB7E}" type="pres">
      <dgm:prSet presAssocID="{0D976B81-8248-4CA4-A6F0-BFC7AF849AF0}" presName="descendantText" presStyleLbl="alignAcc1" presStyleIdx="2" presStyleCnt="8">
        <dgm:presLayoutVars>
          <dgm:bulletEnabled val="1"/>
        </dgm:presLayoutVars>
      </dgm:prSet>
      <dgm:spPr/>
    </dgm:pt>
    <dgm:pt modelId="{8428597D-AFA7-4F16-8F8B-36870852A9D8}" type="pres">
      <dgm:prSet presAssocID="{F83745FC-B797-4523-BC3E-6FB90D9B2206}" presName="sp" presStyleCnt="0"/>
      <dgm:spPr/>
    </dgm:pt>
    <dgm:pt modelId="{3BCA1DEE-E64D-46F6-9045-AD7F601F80E0}" type="pres">
      <dgm:prSet presAssocID="{60F1FE0A-9FD7-468F-8976-9E4E08D74045}" presName="composite" presStyleCnt="0"/>
      <dgm:spPr/>
    </dgm:pt>
    <dgm:pt modelId="{63A3FCDA-E877-4F39-8951-4DF9ACF2E3C7}" type="pres">
      <dgm:prSet presAssocID="{60F1FE0A-9FD7-468F-8976-9E4E08D74045}" presName="parentText" presStyleLbl="alignNode1" presStyleIdx="3" presStyleCnt="8">
        <dgm:presLayoutVars>
          <dgm:chMax val="1"/>
          <dgm:bulletEnabled val="1"/>
        </dgm:presLayoutVars>
      </dgm:prSet>
      <dgm:spPr/>
    </dgm:pt>
    <dgm:pt modelId="{C597FC0B-DACA-4ED7-AE12-51E7E3E5EEB5}" type="pres">
      <dgm:prSet presAssocID="{60F1FE0A-9FD7-468F-8976-9E4E08D74045}" presName="descendantText" presStyleLbl="alignAcc1" presStyleIdx="3" presStyleCnt="8">
        <dgm:presLayoutVars>
          <dgm:bulletEnabled val="1"/>
        </dgm:presLayoutVars>
      </dgm:prSet>
      <dgm:spPr/>
    </dgm:pt>
    <dgm:pt modelId="{6797C541-55EB-4698-83E0-0873672C3978}" type="pres">
      <dgm:prSet presAssocID="{04F71976-E37F-4F37-A2BF-8C7957FF1BA9}" presName="sp" presStyleCnt="0"/>
      <dgm:spPr/>
    </dgm:pt>
    <dgm:pt modelId="{FDDCD10B-63FC-452C-8B42-53051D4C74F0}" type="pres">
      <dgm:prSet presAssocID="{F0A6BD48-34B1-4744-9372-553CFC36D659}" presName="composite" presStyleCnt="0"/>
      <dgm:spPr/>
    </dgm:pt>
    <dgm:pt modelId="{1749E96C-8F66-41E2-BF5C-6D962BE11BFE}" type="pres">
      <dgm:prSet presAssocID="{F0A6BD48-34B1-4744-9372-553CFC36D659}" presName="parentText" presStyleLbl="alignNode1" presStyleIdx="4" presStyleCnt="8">
        <dgm:presLayoutVars>
          <dgm:chMax val="1"/>
          <dgm:bulletEnabled val="1"/>
        </dgm:presLayoutVars>
      </dgm:prSet>
      <dgm:spPr/>
    </dgm:pt>
    <dgm:pt modelId="{EB08DBF3-99D7-44E6-B954-7E484BB47430}" type="pres">
      <dgm:prSet presAssocID="{F0A6BD48-34B1-4744-9372-553CFC36D659}" presName="descendantText" presStyleLbl="alignAcc1" presStyleIdx="4" presStyleCnt="8">
        <dgm:presLayoutVars>
          <dgm:bulletEnabled val="1"/>
        </dgm:presLayoutVars>
      </dgm:prSet>
      <dgm:spPr/>
    </dgm:pt>
    <dgm:pt modelId="{B269AFA9-FDC4-4EBA-908E-826E2BFD349B}" type="pres">
      <dgm:prSet presAssocID="{33E5992E-40FC-477A-918D-DFB0748DB889}" presName="sp" presStyleCnt="0"/>
      <dgm:spPr/>
    </dgm:pt>
    <dgm:pt modelId="{9506A91E-C1B3-4163-BDE6-0BC862C373BB}" type="pres">
      <dgm:prSet presAssocID="{CB8B327D-F1EA-4995-8F40-68A97892AB4B}" presName="composite" presStyleCnt="0"/>
      <dgm:spPr/>
    </dgm:pt>
    <dgm:pt modelId="{82EADE00-E9F9-4C53-B6BD-DE5825F94A3C}" type="pres">
      <dgm:prSet presAssocID="{CB8B327D-F1EA-4995-8F40-68A97892AB4B}" presName="parentText" presStyleLbl="alignNode1" presStyleIdx="5" presStyleCnt="8">
        <dgm:presLayoutVars>
          <dgm:chMax val="1"/>
          <dgm:bulletEnabled val="1"/>
        </dgm:presLayoutVars>
      </dgm:prSet>
      <dgm:spPr/>
    </dgm:pt>
    <dgm:pt modelId="{27536C7B-6701-4585-80F5-EFC695224A14}" type="pres">
      <dgm:prSet presAssocID="{CB8B327D-F1EA-4995-8F40-68A97892AB4B}" presName="descendantText" presStyleLbl="alignAcc1" presStyleIdx="5" presStyleCnt="8">
        <dgm:presLayoutVars>
          <dgm:bulletEnabled val="1"/>
        </dgm:presLayoutVars>
      </dgm:prSet>
      <dgm:spPr/>
    </dgm:pt>
    <dgm:pt modelId="{018984DB-2708-4FA4-9048-B2ED6E58AD4E}" type="pres">
      <dgm:prSet presAssocID="{9AFE66E3-CE54-44C4-8FD3-693C0B872247}" presName="sp" presStyleCnt="0"/>
      <dgm:spPr/>
    </dgm:pt>
    <dgm:pt modelId="{646F6C2B-360B-4851-9B4C-5B5C8E84D3C0}" type="pres">
      <dgm:prSet presAssocID="{4140C15F-76B8-467B-96C8-3A8C24D9D6B3}" presName="composite" presStyleCnt="0"/>
      <dgm:spPr/>
    </dgm:pt>
    <dgm:pt modelId="{1AA0E5DC-7C2A-44BD-A5BE-ED38AF4E5875}" type="pres">
      <dgm:prSet presAssocID="{4140C15F-76B8-467B-96C8-3A8C24D9D6B3}" presName="parentText" presStyleLbl="alignNode1" presStyleIdx="6" presStyleCnt="8">
        <dgm:presLayoutVars>
          <dgm:chMax val="1"/>
          <dgm:bulletEnabled val="1"/>
        </dgm:presLayoutVars>
      </dgm:prSet>
      <dgm:spPr/>
    </dgm:pt>
    <dgm:pt modelId="{4DA59A57-4CE4-4AF6-94B4-EFF3D2CF9F8E}" type="pres">
      <dgm:prSet presAssocID="{4140C15F-76B8-467B-96C8-3A8C24D9D6B3}" presName="descendantText" presStyleLbl="alignAcc1" presStyleIdx="6" presStyleCnt="8">
        <dgm:presLayoutVars>
          <dgm:bulletEnabled val="1"/>
        </dgm:presLayoutVars>
      </dgm:prSet>
      <dgm:spPr/>
    </dgm:pt>
    <dgm:pt modelId="{5BE08453-24C3-485F-A243-BEC524C77E4C}" type="pres">
      <dgm:prSet presAssocID="{5FC28209-A3C5-4A79-890E-7C24D7307991}" presName="sp" presStyleCnt="0"/>
      <dgm:spPr/>
    </dgm:pt>
    <dgm:pt modelId="{58C17AD0-6A18-4B1A-9478-30D07B5EE1F1}" type="pres">
      <dgm:prSet presAssocID="{819932F4-06B8-43FE-9858-2CE51A8EBF40}" presName="composite" presStyleCnt="0"/>
      <dgm:spPr/>
    </dgm:pt>
    <dgm:pt modelId="{4090F48A-E6DF-4735-973B-3D8F3B3B103B}" type="pres">
      <dgm:prSet presAssocID="{819932F4-06B8-43FE-9858-2CE51A8EBF40}" presName="parentText" presStyleLbl="alignNode1" presStyleIdx="7" presStyleCnt="8">
        <dgm:presLayoutVars>
          <dgm:chMax val="1"/>
          <dgm:bulletEnabled val="1"/>
        </dgm:presLayoutVars>
      </dgm:prSet>
      <dgm:spPr/>
    </dgm:pt>
    <dgm:pt modelId="{1771E54C-1C61-4A2D-90AF-9DE7B0BD9860}" type="pres">
      <dgm:prSet presAssocID="{819932F4-06B8-43FE-9858-2CE51A8EBF40}" presName="descendantText" presStyleLbl="alignAcc1" presStyleIdx="7" presStyleCnt="8">
        <dgm:presLayoutVars>
          <dgm:bulletEnabled val="1"/>
        </dgm:presLayoutVars>
      </dgm:prSet>
      <dgm:spPr/>
    </dgm:pt>
  </dgm:ptLst>
  <dgm:cxnLst>
    <dgm:cxn modelId="{294F9301-AA93-4BE0-8272-367868A6764B}" srcId="{4140C15F-76B8-467B-96C8-3A8C24D9D6B3}" destId="{0C7F0868-A499-4324-9EFE-197A18E2C6D8}" srcOrd="1" destOrd="0" parTransId="{5EF95380-79A3-4497-9DA8-F90393882075}" sibTransId="{7B1900EA-6A6E-425D-908B-E27FB39BBB80}"/>
    <dgm:cxn modelId="{CC69D907-56D5-4A85-B3B7-B304090AE52A}" type="presOf" srcId="{627DB575-C722-4389-AB69-D0F609473DD2}" destId="{C597FC0B-DACA-4ED7-AE12-51E7E3E5EEB5}" srcOrd="0" destOrd="1" presId="urn:microsoft.com/office/officeart/2005/8/layout/chevron2"/>
    <dgm:cxn modelId="{D3C8140B-8B8E-4301-A5E9-D884BB144023}" srcId="{819932F4-06B8-43FE-9858-2CE51A8EBF40}" destId="{9E2F8A1F-F92C-4C1F-8A88-BCE3C7C95C24}" srcOrd="2" destOrd="0" parTransId="{3754A27C-9069-4A20-8889-6B3038EC6CE0}" sibTransId="{2C9C77A9-6F3B-4927-8083-0406C69081D6}"/>
    <dgm:cxn modelId="{FC17770B-A287-453F-B278-19B491B1C05F}" type="presOf" srcId="{99E90797-09C8-491B-A77D-C3DA75DBD9CE}" destId="{EB08DBF3-99D7-44E6-B954-7E484BB47430}" srcOrd="0" destOrd="1" presId="urn:microsoft.com/office/officeart/2005/8/layout/chevron2"/>
    <dgm:cxn modelId="{BDB3990D-75B8-4B8B-87FC-B6DC52434FB7}" srcId="{0D976B81-8248-4CA4-A6F0-BFC7AF849AF0}" destId="{D9DE8931-E019-4793-8049-4D2BFC4398A0}" srcOrd="1" destOrd="0" parTransId="{4164DCCB-DC49-4794-B3B8-88E47023C20D}" sibTransId="{AED50246-DDA1-4EB4-B4C1-4D40F8E40B74}"/>
    <dgm:cxn modelId="{CDB59C13-4A9D-4003-9F89-5BCE34327E56}" type="presOf" srcId="{EBC7D97B-DE74-45DC-B6EA-B01990F71C99}" destId="{DC913C98-EA3D-44F9-97FD-34DB319CBB7E}" srcOrd="0" destOrd="2" presId="urn:microsoft.com/office/officeart/2005/8/layout/chevron2"/>
    <dgm:cxn modelId="{3601DB1F-5952-484A-B521-0590791A3C0D}" type="presOf" srcId="{9DF35EAA-78CD-42A7-87A1-CF284379C504}" destId="{046FE627-26CF-44DD-A012-76519B0F5218}" srcOrd="0" destOrd="0" presId="urn:microsoft.com/office/officeart/2005/8/layout/chevron2"/>
    <dgm:cxn modelId="{E29A5A21-A8FF-465C-8172-BBAB1FC1549F}" type="presOf" srcId="{6235AC2E-3A5D-457E-96D8-B33BB189C391}" destId="{C597FC0B-DACA-4ED7-AE12-51E7E3E5EEB5}" srcOrd="0" destOrd="0" presId="urn:microsoft.com/office/officeart/2005/8/layout/chevron2"/>
    <dgm:cxn modelId="{D03E1823-39E2-4F1F-B684-C6288456D643}" srcId="{995D7975-07EA-4EAD-8897-3687CCEF5AD9}" destId="{A1603A20-13FB-4A07-981F-60735D24ABED}" srcOrd="0" destOrd="0" parTransId="{B0685D8C-498B-4258-B819-2495C07D978B}" sibTransId="{B46D8B48-4CC1-4A8A-8A36-EAFE06D1A85D}"/>
    <dgm:cxn modelId="{6991DE24-DF92-4DB9-A439-3BD5E43FE43F}" type="presOf" srcId="{38254A14-3BBF-4079-8E9B-5029BCC74F9C}" destId="{1771E54C-1C61-4A2D-90AF-9DE7B0BD9860}" srcOrd="0" destOrd="0" presId="urn:microsoft.com/office/officeart/2005/8/layout/chevron2"/>
    <dgm:cxn modelId="{68BA1C27-002A-4C1F-911C-0FE36B05965E}" type="presOf" srcId="{0C7F0868-A499-4324-9EFE-197A18E2C6D8}" destId="{4DA59A57-4CE4-4AF6-94B4-EFF3D2CF9F8E}" srcOrd="0" destOrd="1" presId="urn:microsoft.com/office/officeart/2005/8/layout/chevron2"/>
    <dgm:cxn modelId="{D07D5F2A-A5CE-4F52-8BE7-A0AE96606675}" type="presOf" srcId="{995D7975-07EA-4EAD-8897-3687CCEF5AD9}" destId="{ED020B50-8EE6-42C2-B6E9-5B073C988859}" srcOrd="0" destOrd="0" presId="urn:microsoft.com/office/officeart/2005/8/layout/chevron2"/>
    <dgm:cxn modelId="{0C6FF332-3408-4CCA-BA51-DC2D1FDB2F30}" srcId="{60F1FE0A-9FD7-468F-8976-9E4E08D74045}" destId="{6C93D8A5-DCA2-47EB-924D-192F7C4C277B}" srcOrd="2" destOrd="0" parTransId="{2EB921F8-5DBB-4647-B31F-87EE3ECC2D18}" sibTransId="{C8D0EBBF-D2B3-4080-AFD8-D55E51D21D0A}"/>
    <dgm:cxn modelId="{BEE2C733-9C17-4950-98F1-0F7525DB628A}" srcId="{CB8B327D-F1EA-4995-8F40-68A97892AB4B}" destId="{03CD0BEF-138F-401D-B7B6-0EFFD9683F18}" srcOrd="0" destOrd="0" parTransId="{12391345-BA5F-4B87-92CB-BE8F4190F57C}" sibTransId="{EBB38833-95A1-4A1C-8F17-67E5E981FE54}"/>
    <dgm:cxn modelId="{C3AE9A3F-D370-4BD2-B92D-F144E220D71F}" type="presOf" srcId="{0D976B81-8248-4CA4-A6F0-BFC7AF849AF0}" destId="{2C36AEA5-FEB3-419F-BFE4-CFF112B33217}" srcOrd="0" destOrd="0" presId="urn:microsoft.com/office/officeart/2005/8/layout/chevron2"/>
    <dgm:cxn modelId="{B1E4855F-0287-4D24-AA8F-A322A78E0C18}" type="presOf" srcId="{07A89E5B-300E-4548-BCFE-D64E0692736A}" destId="{EB08DBF3-99D7-44E6-B954-7E484BB47430}" srcOrd="0" destOrd="2" presId="urn:microsoft.com/office/officeart/2005/8/layout/chevron2"/>
    <dgm:cxn modelId="{63AF7960-A364-4D11-AB6D-DD44ADD27119}" type="presOf" srcId="{03CD0BEF-138F-401D-B7B6-0EFFD9683F18}" destId="{27536C7B-6701-4585-80F5-EFC695224A14}" srcOrd="0" destOrd="0" presId="urn:microsoft.com/office/officeart/2005/8/layout/chevron2"/>
    <dgm:cxn modelId="{3A1E3C61-6DDD-4112-9FEF-7ADABF5DDF6D}" srcId="{0D976B81-8248-4CA4-A6F0-BFC7AF849AF0}" destId="{3D16D3EC-C6B9-4E00-B604-5C8F98EEAC0C}" srcOrd="0" destOrd="0" parTransId="{1FCA6CC3-FD3C-4102-A748-9F5579F91D0D}" sibTransId="{E7EA5FA2-1E10-41D7-9B9F-CB15316F3971}"/>
    <dgm:cxn modelId="{C8170B63-2F4E-438B-BE5A-9D5D467970BB}" srcId="{819932F4-06B8-43FE-9858-2CE51A8EBF40}" destId="{D9B14648-B8AA-4712-BFAC-DFB06EE39240}" srcOrd="1" destOrd="0" parTransId="{CEB36003-3F6D-4776-BA6B-D6BC4C15F0F3}" sibTransId="{76A134BA-1E73-488F-A10E-12429959AE18}"/>
    <dgm:cxn modelId="{2AF46946-D172-4A50-93B0-53EAD162C96B}" type="presOf" srcId="{9E2F8A1F-F92C-4C1F-8A88-BCE3C7C95C24}" destId="{1771E54C-1C61-4A2D-90AF-9DE7B0BD9860}" srcOrd="0" destOrd="2" presId="urn:microsoft.com/office/officeart/2005/8/layout/chevron2"/>
    <dgm:cxn modelId="{D6359547-CC6C-48A2-B2D5-58BF27746DB1}" srcId="{995D7975-07EA-4EAD-8897-3687CCEF5AD9}" destId="{819932F4-06B8-43FE-9858-2CE51A8EBF40}" srcOrd="7" destOrd="0" parTransId="{D127D09D-E7A5-4DC8-BE7A-CB5EA33B1AC1}" sibTransId="{2B39F783-23D0-4606-ACD7-7309D2BE1EF0}"/>
    <dgm:cxn modelId="{1A2CC347-E840-40B5-8F5C-536331B0E3B2}" type="presOf" srcId="{6C93D8A5-DCA2-47EB-924D-192F7C4C277B}" destId="{C597FC0B-DACA-4ED7-AE12-51E7E3E5EEB5}" srcOrd="0" destOrd="2" presId="urn:microsoft.com/office/officeart/2005/8/layout/chevron2"/>
    <dgm:cxn modelId="{B657F867-1449-422B-9DBA-A4731A9A2213}" type="presOf" srcId="{CB8B327D-F1EA-4995-8F40-68A97892AB4B}" destId="{82EADE00-E9F9-4C53-B6BD-DE5825F94A3C}" srcOrd="0" destOrd="0" presId="urn:microsoft.com/office/officeart/2005/8/layout/chevron2"/>
    <dgm:cxn modelId="{C27A2F68-DFD8-4556-80B8-67FC1DAC9CAB}" srcId="{60F1FE0A-9FD7-468F-8976-9E4E08D74045}" destId="{6235AC2E-3A5D-457E-96D8-B33BB189C391}" srcOrd="0" destOrd="0" parTransId="{6B734B5E-9ED8-4195-A41F-85B487ADE168}" sibTransId="{A7A1FE46-2376-4B0D-A0F0-EDF2957A45CB}"/>
    <dgm:cxn modelId="{C8CBCD48-5D55-476E-A8C7-B4BBAC77176A}" type="presOf" srcId="{F0A6BD48-34B1-4744-9372-553CFC36D659}" destId="{1749E96C-8F66-41E2-BF5C-6D962BE11BFE}" srcOrd="0" destOrd="0" presId="urn:microsoft.com/office/officeart/2005/8/layout/chevron2"/>
    <dgm:cxn modelId="{A5303E49-AD01-4D20-8E84-731D9E0F984C}" type="presOf" srcId="{A1603A20-13FB-4A07-981F-60735D24ABED}" destId="{D98F0C91-C1FA-40DA-B6FB-D6B9EBB79BD8}" srcOrd="0" destOrd="0" presId="urn:microsoft.com/office/officeart/2005/8/layout/chevron2"/>
    <dgm:cxn modelId="{095EE24B-0FC0-4767-9996-E91946FA359B}" type="presOf" srcId="{2D866F42-9E63-46CC-8C83-490AD211AA45}" destId="{C43F05E6-5055-45EF-853D-FCE6795B4912}" srcOrd="0" destOrd="1" presId="urn:microsoft.com/office/officeart/2005/8/layout/chevron2"/>
    <dgm:cxn modelId="{E32D4E4C-17BF-4FE2-AD21-901AC6100736}" srcId="{0D976B81-8248-4CA4-A6F0-BFC7AF849AF0}" destId="{EBC7D97B-DE74-45DC-B6EA-B01990F71C99}" srcOrd="2" destOrd="0" parTransId="{BCA2E7A1-4CE9-47C4-9327-A7E953A29B8E}" sibTransId="{C2E395F4-8A33-4258-A667-73C4A7EDFDAC}"/>
    <dgm:cxn modelId="{1A5D9D4F-FAD5-4A3D-9656-66B612739CCB}" srcId="{F0A6BD48-34B1-4744-9372-553CFC36D659}" destId="{07A89E5B-300E-4548-BCFE-D64E0692736A}" srcOrd="2" destOrd="0" parTransId="{D8385711-82C0-4EE6-97FC-D0B27CAAE503}" sibTransId="{765F794A-FCB7-4734-A8D9-2A867B7227DE}"/>
    <dgm:cxn modelId="{16FD3E50-E7B3-49EC-B096-3296D2D1747E}" srcId="{F0A6BD48-34B1-4744-9372-553CFC36D659}" destId="{281EBE2A-B874-4FA8-AA7E-00E90E84D73C}" srcOrd="0" destOrd="0" parTransId="{4390724B-5C3A-4A71-BA77-3F7C1949E9E5}" sibTransId="{9CD44BF4-68B9-49E9-A1BE-774A95389204}"/>
    <dgm:cxn modelId="{8A5EDB72-4815-4540-9055-903148D9AFDC}" srcId="{60F1FE0A-9FD7-468F-8976-9E4E08D74045}" destId="{627DB575-C722-4389-AB69-D0F609473DD2}" srcOrd="1" destOrd="0" parTransId="{96509E70-A936-4385-9F51-D3085E31C225}" sibTransId="{FA2085DE-33A4-4549-9CA8-5174EDC347F3}"/>
    <dgm:cxn modelId="{2EDA4473-3A88-444F-902F-F9DF34B01D33}" type="presOf" srcId="{281EBE2A-B874-4FA8-AA7E-00E90E84D73C}" destId="{EB08DBF3-99D7-44E6-B954-7E484BB47430}" srcOrd="0" destOrd="0" presId="urn:microsoft.com/office/officeart/2005/8/layout/chevron2"/>
    <dgm:cxn modelId="{903B6F7A-85A7-47AF-83D4-9FFE761449CA}" srcId="{6EC1AD1E-0A0E-4EC1-B419-8EADC429E1E6}" destId="{9DF35EAA-78CD-42A7-87A1-CF284379C504}" srcOrd="0" destOrd="0" parTransId="{5B58B75A-2D28-4BDB-9BDF-B1C6FCBFDF5C}" sibTransId="{D6778ACF-8998-46D7-B1E4-311E93C3A096}"/>
    <dgm:cxn modelId="{439C0985-53B4-4A07-9D4A-B5D0FC8CD007}" srcId="{4140C15F-76B8-467B-96C8-3A8C24D9D6B3}" destId="{28D289A8-6BAE-487E-84F3-BD5B0A22CEF4}" srcOrd="0" destOrd="0" parTransId="{17F10E85-3D02-4E63-9BC4-6A0854A0706A}" sibTransId="{6F07688F-A562-4626-B816-10BB5DA99CCF}"/>
    <dgm:cxn modelId="{CF37F488-6FF9-44C4-9B00-9840B7306F75}" type="presOf" srcId="{60F1FE0A-9FD7-468F-8976-9E4E08D74045}" destId="{63A3FCDA-E877-4F39-8951-4DF9ACF2E3C7}" srcOrd="0" destOrd="0" presId="urn:microsoft.com/office/officeart/2005/8/layout/chevron2"/>
    <dgm:cxn modelId="{434F9D94-6342-4F03-B927-70370DF59E62}" srcId="{F0A6BD48-34B1-4744-9372-553CFC36D659}" destId="{99E90797-09C8-491B-A77D-C3DA75DBD9CE}" srcOrd="1" destOrd="0" parTransId="{7BF4E924-A535-4604-947F-FED22A4651B7}" sibTransId="{41F1971E-9903-4B7A-93AB-787E7B7045A8}"/>
    <dgm:cxn modelId="{E79BFB9C-A51F-4725-8491-D9D70E7E527B}" srcId="{995D7975-07EA-4EAD-8897-3687CCEF5AD9}" destId="{4140C15F-76B8-467B-96C8-3A8C24D9D6B3}" srcOrd="6" destOrd="0" parTransId="{9A36ECB4-18C6-47BC-8E4A-982C3F74026D}" sibTransId="{5FC28209-A3C5-4A79-890E-7C24D7307991}"/>
    <dgm:cxn modelId="{0A352BA1-F8C2-49F2-A76B-8F534217F79A}" type="presOf" srcId="{D9B14648-B8AA-4712-BFAC-DFB06EE39240}" destId="{1771E54C-1C61-4A2D-90AF-9DE7B0BD9860}" srcOrd="0" destOrd="1" presId="urn:microsoft.com/office/officeart/2005/8/layout/chevron2"/>
    <dgm:cxn modelId="{2452C2A1-0CFA-4A1D-ABAC-F4C54D053C45}" type="presOf" srcId="{315EE3D9-4817-44D4-B4A5-3EC3AEB3D1FD}" destId="{046FE627-26CF-44DD-A012-76519B0F5218}" srcOrd="0" destOrd="1" presId="urn:microsoft.com/office/officeart/2005/8/layout/chevron2"/>
    <dgm:cxn modelId="{EE2CA1AE-E9B7-4E31-ADEF-8CD1FE500753}" srcId="{6EC1AD1E-0A0E-4EC1-B419-8EADC429E1E6}" destId="{315EE3D9-4817-44D4-B4A5-3EC3AEB3D1FD}" srcOrd="1" destOrd="0" parTransId="{585AA404-616A-45FB-9BA7-C8A55BA6E6AB}" sibTransId="{0C01D89D-9062-46E3-91E6-67A6C1E6072B}"/>
    <dgm:cxn modelId="{9EE8CFAF-4014-4DB1-8731-35677B8A3D09}" type="presOf" srcId="{4140C15F-76B8-467B-96C8-3A8C24D9D6B3}" destId="{1AA0E5DC-7C2A-44BD-A5BE-ED38AF4E5875}" srcOrd="0" destOrd="0" presId="urn:microsoft.com/office/officeart/2005/8/layout/chevron2"/>
    <dgm:cxn modelId="{F275DBB1-1DC0-4C97-8BA3-ECC353202D48}" srcId="{995D7975-07EA-4EAD-8897-3687CCEF5AD9}" destId="{F0A6BD48-34B1-4744-9372-553CFC36D659}" srcOrd="4" destOrd="0" parTransId="{656ED0F2-2FE4-4A59-90CE-3F8C17B11FFB}" sibTransId="{33E5992E-40FC-477A-918D-DFB0748DB889}"/>
    <dgm:cxn modelId="{3A5A10B3-346A-4BE5-839B-A7AE265329F2}" srcId="{995D7975-07EA-4EAD-8897-3687CCEF5AD9}" destId="{0D976B81-8248-4CA4-A6F0-BFC7AF849AF0}" srcOrd="2" destOrd="0" parTransId="{BD371EF2-C8BD-4580-AA4C-99FEF7CD522E}" sibTransId="{F83745FC-B797-4523-BC3E-6FB90D9B2206}"/>
    <dgm:cxn modelId="{B630BEBE-A013-4B99-9753-A5158F5E052B}" srcId="{995D7975-07EA-4EAD-8897-3687CCEF5AD9}" destId="{60F1FE0A-9FD7-468F-8976-9E4E08D74045}" srcOrd="3" destOrd="0" parTransId="{73584352-ED1D-46D2-9D0A-FBB1C8E695AA}" sibTransId="{04F71976-E37F-4F37-A2BF-8C7957FF1BA9}"/>
    <dgm:cxn modelId="{3739A6C4-B893-465C-B04E-6AE1C35098E3}" srcId="{A1603A20-13FB-4A07-981F-60735D24ABED}" destId="{2D866F42-9E63-46CC-8C83-490AD211AA45}" srcOrd="1" destOrd="0" parTransId="{49040C4D-11B2-4DED-BDB0-ADA1EDE1973B}" sibTransId="{A65CB696-5F61-43B5-8F0E-66A2AD994F18}"/>
    <dgm:cxn modelId="{7672D3C5-EFE4-46E2-8437-9A3B256106C9}" srcId="{995D7975-07EA-4EAD-8897-3687CCEF5AD9}" destId="{6EC1AD1E-0A0E-4EC1-B419-8EADC429E1E6}" srcOrd="1" destOrd="0" parTransId="{6F4FEE4A-E083-4E7F-A853-8F7515D86731}" sibTransId="{F43AF0DA-3248-421A-A910-834B0AFFBE69}"/>
    <dgm:cxn modelId="{5FED22CB-2242-4701-BF50-6E0FA8FCA457}" srcId="{819932F4-06B8-43FE-9858-2CE51A8EBF40}" destId="{38254A14-3BBF-4079-8E9B-5029BCC74F9C}" srcOrd="0" destOrd="0" parTransId="{0B95340A-87E3-4FF5-A1CF-7E1702A5DB3A}" sibTransId="{388C9D43-31A5-4835-92C1-BCB13B1B4B47}"/>
    <dgm:cxn modelId="{B18EBCD3-934E-48AB-A11F-E7F294395FE4}" type="presOf" srcId="{92E4ECF6-C1B3-4B8C-8C6E-F8832EAB1651}" destId="{27536C7B-6701-4585-80F5-EFC695224A14}" srcOrd="0" destOrd="1" presId="urn:microsoft.com/office/officeart/2005/8/layout/chevron2"/>
    <dgm:cxn modelId="{7A60CDD8-B224-45DA-BB57-7BBC1E45285A}" type="presOf" srcId="{819932F4-06B8-43FE-9858-2CE51A8EBF40}" destId="{4090F48A-E6DF-4735-973B-3D8F3B3B103B}" srcOrd="0" destOrd="0" presId="urn:microsoft.com/office/officeart/2005/8/layout/chevron2"/>
    <dgm:cxn modelId="{022E25DC-7291-438F-8CFA-418DDD7C1929}" type="presOf" srcId="{28D289A8-6BAE-487E-84F3-BD5B0A22CEF4}" destId="{4DA59A57-4CE4-4AF6-94B4-EFF3D2CF9F8E}" srcOrd="0" destOrd="0" presId="urn:microsoft.com/office/officeart/2005/8/layout/chevron2"/>
    <dgm:cxn modelId="{562746E4-8F09-4A46-B875-973499027D68}" type="presOf" srcId="{6EC1AD1E-0A0E-4EC1-B419-8EADC429E1E6}" destId="{DD0618BC-45E0-40FE-8288-2439133CE823}" srcOrd="0" destOrd="0" presId="urn:microsoft.com/office/officeart/2005/8/layout/chevron2"/>
    <dgm:cxn modelId="{E3FCE2EE-E82D-4359-B21E-7A9A1EC5A112}" srcId="{CB8B327D-F1EA-4995-8F40-68A97892AB4B}" destId="{92E4ECF6-C1B3-4B8C-8C6E-F8832EAB1651}" srcOrd="1" destOrd="0" parTransId="{74158040-47D2-4B5A-9A58-294061A919DC}" sibTransId="{BFD82EE0-10C4-4CE4-A45F-C7A8DC60B818}"/>
    <dgm:cxn modelId="{ACB5A1EF-37ED-4A9C-BB66-100442DFCE96}" type="presOf" srcId="{D9DE8931-E019-4793-8049-4D2BFC4398A0}" destId="{DC913C98-EA3D-44F9-97FD-34DB319CBB7E}" srcOrd="0" destOrd="1" presId="urn:microsoft.com/office/officeart/2005/8/layout/chevron2"/>
    <dgm:cxn modelId="{E05B26F3-E001-40C9-912A-524BAAD55457}" type="presOf" srcId="{6F793227-981D-4A88-8F22-5DF7C35CB31A}" destId="{C43F05E6-5055-45EF-853D-FCE6795B4912}" srcOrd="0" destOrd="0" presId="urn:microsoft.com/office/officeart/2005/8/layout/chevron2"/>
    <dgm:cxn modelId="{7C0DABF8-A058-469C-B1FF-569B74C371B0}" type="presOf" srcId="{3D16D3EC-C6B9-4E00-B604-5C8F98EEAC0C}" destId="{DC913C98-EA3D-44F9-97FD-34DB319CBB7E}" srcOrd="0" destOrd="0" presId="urn:microsoft.com/office/officeart/2005/8/layout/chevron2"/>
    <dgm:cxn modelId="{C0B254FA-93FB-4D9A-AEDC-ABD6E08769F0}" srcId="{A1603A20-13FB-4A07-981F-60735D24ABED}" destId="{6F793227-981D-4A88-8F22-5DF7C35CB31A}" srcOrd="0" destOrd="0" parTransId="{90A534D2-6707-4197-8368-73B4D65167AE}" sibTransId="{AC74BA42-92E2-415B-8464-B9BCB7643AB0}"/>
    <dgm:cxn modelId="{2C89F5FA-D709-4DB0-96FF-34A183A71EE6}" srcId="{995D7975-07EA-4EAD-8897-3687CCEF5AD9}" destId="{CB8B327D-F1EA-4995-8F40-68A97892AB4B}" srcOrd="5" destOrd="0" parTransId="{9716B553-5E6C-455E-9F05-620DE5952A19}" sibTransId="{9AFE66E3-CE54-44C4-8FD3-693C0B872247}"/>
    <dgm:cxn modelId="{C8BB3A94-83CD-4A94-9460-F2DD69964991}" type="presParOf" srcId="{ED020B50-8EE6-42C2-B6E9-5B073C988859}" destId="{DA5D6A5E-6482-4220-9E84-6F05DEF856B6}" srcOrd="0" destOrd="0" presId="urn:microsoft.com/office/officeart/2005/8/layout/chevron2"/>
    <dgm:cxn modelId="{CAE714B1-0AE2-4EF5-9D7C-9D72049CEA54}" type="presParOf" srcId="{DA5D6A5E-6482-4220-9E84-6F05DEF856B6}" destId="{D98F0C91-C1FA-40DA-B6FB-D6B9EBB79BD8}" srcOrd="0" destOrd="0" presId="urn:microsoft.com/office/officeart/2005/8/layout/chevron2"/>
    <dgm:cxn modelId="{4E51253D-AEF5-49E2-96D9-DC050E468858}" type="presParOf" srcId="{DA5D6A5E-6482-4220-9E84-6F05DEF856B6}" destId="{C43F05E6-5055-45EF-853D-FCE6795B4912}" srcOrd="1" destOrd="0" presId="urn:microsoft.com/office/officeart/2005/8/layout/chevron2"/>
    <dgm:cxn modelId="{085A8624-348B-44A9-A033-BE3F2622A78E}" type="presParOf" srcId="{ED020B50-8EE6-42C2-B6E9-5B073C988859}" destId="{36B44AAD-4583-40E6-8B29-C003F85CD43C}" srcOrd="1" destOrd="0" presId="urn:microsoft.com/office/officeart/2005/8/layout/chevron2"/>
    <dgm:cxn modelId="{AC21A3AA-746F-4CE0-8620-BD0AE162825C}" type="presParOf" srcId="{ED020B50-8EE6-42C2-B6E9-5B073C988859}" destId="{34960477-3280-4F97-9664-FC0B9E273FBC}" srcOrd="2" destOrd="0" presId="urn:microsoft.com/office/officeart/2005/8/layout/chevron2"/>
    <dgm:cxn modelId="{E75EF318-7E7A-44FD-BE7B-D876B20F5580}" type="presParOf" srcId="{34960477-3280-4F97-9664-FC0B9E273FBC}" destId="{DD0618BC-45E0-40FE-8288-2439133CE823}" srcOrd="0" destOrd="0" presId="urn:microsoft.com/office/officeart/2005/8/layout/chevron2"/>
    <dgm:cxn modelId="{C5CA8707-141F-4355-A948-14E2ED7F33CC}" type="presParOf" srcId="{34960477-3280-4F97-9664-FC0B9E273FBC}" destId="{046FE627-26CF-44DD-A012-76519B0F5218}" srcOrd="1" destOrd="0" presId="urn:microsoft.com/office/officeart/2005/8/layout/chevron2"/>
    <dgm:cxn modelId="{B19021D4-EC84-49A2-8E6A-B31453F4AA44}" type="presParOf" srcId="{ED020B50-8EE6-42C2-B6E9-5B073C988859}" destId="{8CCFDEA5-5620-470D-9152-09612667C7B3}" srcOrd="3" destOrd="0" presId="urn:microsoft.com/office/officeart/2005/8/layout/chevron2"/>
    <dgm:cxn modelId="{6881F00D-3DAF-4CE1-9652-C8853EE0B9CC}" type="presParOf" srcId="{ED020B50-8EE6-42C2-B6E9-5B073C988859}" destId="{0D133DB1-D492-4E34-A030-6D469C41D85F}" srcOrd="4" destOrd="0" presId="urn:microsoft.com/office/officeart/2005/8/layout/chevron2"/>
    <dgm:cxn modelId="{2708CBDD-FD1C-47FD-9761-36FC31004C6E}" type="presParOf" srcId="{0D133DB1-D492-4E34-A030-6D469C41D85F}" destId="{2C36AEA5-FEB3-419F-BFE4-CFF112B33217}" srcOrd="0" destOrd="0" presId="urn:microsoft.com/office/officeart/2005/8/layout/chevron2"/>
    <dgm:cxn modelId="{54D2B48E-E038-4F74-ACDA-33BDDC7539A7}" type="presParOf" srcId="{0D133DB1-D492-4E34-A030-6D469C41D85F}" destId="{DC913C98-EA3D-44F9-97FD-34DB319CBB7E}" srcOrd="1" destOrd="0" presId="urn:microsoft.com/office/officeart/2005/8/layout/chevron2"/>
    <dgm:cxn modelId="{2EAD569C-D874-434A-B009-12737CAE9E2D}" type="presParOf" srcId="{ED020B50-8EE6-42C2-B6E9-5B073C988859}" destId="{8428597D-AFA7-4F16-8F8B-36870852A9D8}" srcOrd="5" destOrd="0" presId="urn:microsoft.com/office/officeart/2005/8/layout/chevron2"/>
    <dgm:cxn modelId="{483E9743-A823-4E61-9E02-687D53DE74B9}" type="presParOf" srcId="{ED020B50-8EE6-42C2-B6E9-5B073C988859}" destId="{3BCA1DEE-E64D-46F6-9045-AD7F601F80E0}" srcOrd="6" destOrd="0" presId="urn:microsoft.com/office/officeart/2005/8/layout/chevron2"/>
    <dgm:cxn modelId="{5901A165-9ADF-4312-BEAE-2D7B63768DF5}" type="presParOf" srcId="{3BCA1DEE-E64D-46F6-9045-AD7F601F80E0}" destId="{63A3FCDA-E877-4F39-8951-4DF9ACF2E3C7}" srcOrd="0" destOrd="0" presId="urn:microsoft.com/office/officeart/2005/8/layout/chevron2"/>
    <dgm:cxn modelId="{57B1F348-8F7B-47D5-B0A2-2B139CDEFD48}" type="presParOf" srcId="{3BCA1DEE-E64D-46F6-9045-AD7F601F80E0}" destId="{C597FC0B-DACA-4ED7-AE12-51E7E3E5EEB5}" srcOrd="1" destOrd="0" presId="urn:microsoft.com/office/officeart/2005/8/layout/chevron2"/>
    <dgm:cxn modelId="{80B646A6-6DE6-4C4C-ADCE-3F6CA4F46BF5}" type="presParOf" srcId="{ED020B50-8EE6-42C2-B6E9-5B073C988859}" destId="{6797C541-55EB-4698-83E0-0873672C3978}" srcOrd="7" destOrd="0" presId="urn:microsoft.com/office/officeart/2005/8/layout/chevron2"/>
    <dgm:cxn modelId="{77B5719B-CF73-481A-848E-8804731B2833}" type="presParOf" srcId="{ED020B50-8EE6-42C2-B6E9-5B073C988859}" destId="{FDDCD10B-63FC-452C-8B42-53051D4C74F0}" srcOrd="8" destOrd="0" presId="urn:microsoft.com/office/officeart/2005/8/layout/chevron2"/>
    <dgm:cxn modelId="{4A2B3333-3F0A-4D9E-B903-B6DF84E7CC0D}" type="presParOf" srcId="{FDDCD10B-63FC-452C-8B42-53051D4C74F0}" destId="{1749E96C-8F66-41E2-BF5C-6D962BE11BFE}" srcOrd="0" destOrd="0" presId="urn:microsoft.com/office/officeart/2005/8/layout/chevron2"/>
    <dgm:cxn modelId="{CD98C20A-35A5-4B11-9A76-AB1C1F9E198A}" type="presParOf" srcId="{FDDCD10B-63FC-452C-8B42-53051D4C74F0}" destId="{EB08DBF3-99D7-44E6-B954-7E484BB47430}" srcOrd="1" destOrd="0" presId="urn:microsoft.com/office/officeart/2005/8/layout/chevron2"/>
    <dgm:cxn modelId="{C133D10D-3CFD-4563-AD7D-4C41115E8192}" type="presParOf" srcId="{ED020B50-8EE6-42C2-B6E9-5B073C988859}" destId="{B269AFA9-FDC4-4EBA-908E-826E2BFD349B}" srcOrd="9" destOrd="0" presId="urn:microsoft.com/office/officeart/2005/8/layout/chevron2"/>
    <dgm:cxn modelId="{E5B49DD4-5AC3-4A57-B109-04E6FD899869}" type="presParOf" srcId="{ED020B50-8EE6-42C2-B6E9-5B073C988859}" destId="{9506A91E-C1B3-4163-BDE6-0BC862C373BB}" srcOrd="10" destOrd="0" presId="urn:microsoft.com/office/officeart/2005/8/layout/chevron2"/>
    <dgm:cxn modelId="{6869920C-9CD7-43DB-BE0E-3BDD148BE36F}" type="presParOf" srcId="{9506A91E-C1B3-4163-BDE6-0BC862C373BB}" destId="{82EADE00-E9F9-4C53-B6BD-DE5825F94A3C}" srcOrd="0" destOrd="0" presId="urn:microsoft.com/office/officeart/2005/8/layout/chevron2"/>
    <dgm:cxn modelId="{8F474DE8-9CFF-4E31-9B89-22550F5146B5}" type="presParOf" srcId="{9506A91E-C1B3-4163-BDE6-0BC862C373BB}" destId="{27536C7B-6701-4585-80F5-EFC695224A14}" srcOrd="1" destOrd="0" presId="urn:microsoft.com/office/officeart/2005/8/layout/chevron2"/>
    <dgm:cxn modelId="{14AE984E-DAFF-4F53-B74C-6FBC750636E8}" type="presParOf" srcId="{ED020B50-8EE6-42C2-B6E9-5B073C988859}" destId="{018984DB-2708-4FA4-9048-B2ED6E58AD4E}" srcOrd="11" destOrd="0" presId="urn:microsoft.com/office/officeart/2005/8/layout/chevron2"/>
    <dgm:cxn modelId="{8569EF2A-5C65-4CF5-BF4B-9E97CCE0172D}" type="presParOf" srcId="{ED020B50-8EE6-42C2-B6E9-5B073C988859}" destId="{646F6C2B-360B-4851-9B4C-5B5C8E84D3C0}" srcOrd="12" destOrd="0" presId="urn:microsoft.com/office/officeart/2005/8/layout/chevron2"/>
    <dgm:cxn modelId="{17C4E41A-441C-41B1-8E2C-5370D10FA391}" type="presParOf" srcId="{646F6C2B-360B-4851-9B4C-5B5C8E84D3C0}" destId="{1AA0E5DC-7C2A-44BD-A5BE-ED38AF4E5875}" srcOrd="0" destOrd="0" presId="urn:microsoft.com/office/officeart/2005/8/layout/chevron2"/>
    <dgm:cxn modelId="{0F407FE9-502D-4AAB-B8CB-A1A6770F0F39}" type="presParOf" srcId="{646F6C2B-360B-4851-9B4C-5B5C8E84D3C0}" destId="{4DA59A57-4CE4-4AF6-94B4-EFF3D2CF9F8E}" srcOrd="1" destOrd="0" presId="urn:microsoft.com/office/officeart/2005/8/layout/chevron2"/>
    <dgm:cxn modelId="{371A8D45-B6C6-4C5B-9588-737C0236C569}" type="presParOf" srcId="{ED020B50-8EE6-42C2-B6E9-5B073C988859}" destId="{5BE08453-24C3-485F-A243-BEC524C77E4C}" srcOrd="13" destOrd="0" presId="urn:microsoft.com/office/officeart/2005/8/layout/chevron2"/>
    <dgm:cxn modelId="{5B3AE7C3-F3E8-4B96-AE4E-DA4FC4628C6C}" type="presParOf" srcId="{ED020B50-8EE6-42C2-B6E9-5B073C988859}" destId="{58C17AD0-6A18-4B1A-9478-30D07B5EE1F1}" srcOrd="14" destOrd="0" presId="urn:microsoft.com/office/officeart/2005/8/layout/chevron2"/>
    <dgm:cxn modelId="{0E4EEA00-7D53-474E-8CCB-ED41CBD4C1A8}" type="presParOf" srcId="{58C17AD0-6A18-4B1A-9478-30D07B5EE1F1}" destId="{4090F48A-E6DF-4735-973B-3D8F3B3B103B}" srcOrd="0" destOrd="0" presId="urn:microsoft.com/office/officeart/2005/8/layout/chevron2"/>
    <dgm:cxn modelId="{5EF7C0F2-80C1-477E-AD4E-FA154B0AFED8}" type="presParOf" srcId="{58C17AD0-6A18-4B1A-9478-30D07B5EE1F1}" destId="{1771E54C-1C61-4A2D-90AF-9DE7B0BD986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A1914D-8F74-4065-B0EC-B86BBE43DF1B}">
      <dsp:nvSpPr>
        <dsp:cNvPr id="0" name=""/>
        <dsp:cNvSpPr/>
      </dsp:nvSpPr>
      <dsp:spPr>
        <a:xfrm rot="5400000">
          <a:off x="-247800" y="249367"/>
          <a:ext cx="1652003" cy="11564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 err="1">
              <a:solidFill>
                <a:schemeClr val="tx1"/>
              </a:solidFill>
            </a:rPr>
            <a:t>Dimensões</a:t>
          </a:r>
          <a:r>
            <a:rPr lang="en-US" sz="1500" b="1" kern="1200" dirty="0">
              <a:solidFill>
                <a:schemeClr val="tx1"/>
              </a:solidFill>
            </a:rPr>
            <a:t> </a:t>
          </a:r>
          <a:r>
            <a:rPr lang="en-US" sz="1500" b="1" kern="1200" dirty="0" err="1">
              <a:solidFill>
                <a:schemeClr val="tx1"/>
              </a:solidFill>
            </a:rPr>
            <a:t>Principais</a:t>
          </a:r>
          <a:endParaRPr lang="pt-BR" sz="1500" b="1" kern="1200" dirty="0">
            <a:solidFill>
              <a:schemeClr val="tx1"/>
            </a:solidFill>
          </a:endParaRPr>
        </a:p>
      </dsp:txBody>
      <dsp:txXfrm rot="-5400000">
        <a:off x="1" y="579767"/>
        <a:ext cx="1156402" cy="495601"/>
      </dsp:txXfrm>
    </dsp:sp>
    <dsp:sp modelId="{450D3973-2868-4DCD-AD36-7CC26707AB15}">
      <dsp:nvSpPr>
        <dsp:cNvPr id="0" name=""/>
        <dsp:cNvSpPr/>
      </dsp:nvSpPr>
      <dsp:spPr>
        <a:xfrm rot="5400000">
          <a:off x="3077415" y="-1919445"/>
          <a:ext cx="1073802" cy="49158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err="1"/>
            <a:t>Descrevem</a:t>
          </a:r>
          <a:r>
            <a:rPr lang="en-US" sz="1700" kern="1200" dirty="0"/>
            <a:t> as </a:t>
          </a:r>
          <a:r>
            <a:rPr lang="en-US" sz="1700" kern="1200" dirty="0" err="1"/>
            <a:t>dimensões</a:t>
          </a:r>
          <a:r>
            <a:rPr lang="en-US" sz="1700" kern="1200" dirty="0"/>
            <a:t> da </a:t>
          </a:r>
          <a:r>
            <a:rPr lang="en-US" sz="1700" kern="1200" dirty="0" err="1"/>
            <a:t>embarcação</a:t>
          </a:r>
          <a:r>
            <a:rPr lang="en-US" sz="1700" kern="1200" dirty="0"/>
            <a:t> </a:t>
          </a:r>
          <a:r>
            <a:rPr lang="en-US" sz="1700" kern="1200" dirty="0" err="1"/>
            <a:t>nas</a:t>
          </a:r>
          <a:r>
            <a:rPr lang="en-US" sz="1700" kern="1200" dirty="0"/>
            <a:t> </a:t>
          </a:r>
          <a:r>
            <a:rPr lang="en-US" sz="1700" kern="1200" dirty="0" err="1"/>
            <a:t>direções</a:t>
          </a:r>
          <a:r>
            <a:rPr lang="en-US" sz="1700" kern="1200" dirty="0"/>
            <a:t> longitudinal, transversal e vertical e </a:t>
          </a:r>
          <a:r>
            <a:rPr lang="en-US" sz="1700" kern="1200" dirty="0" err="1"/>
            <a:t>definem</a:t>
          </a:r>
          <a:r>
            <a:rPr lang="en-US" sz="1700" kern="1200" dirty="0"/>
            <a:t> 80% do </a:t>
          </a:r>
          <a:r>
            <a:rPr lang="en-US" sz="1700" kern="1200" dirty="0" err="1"/>
            <a:t>seu</a:t>
          </a:r>
          <a:r>
            <a:rPr lang="en-US" sz="1700" kern="1200" dirty="0"/>
            <a:t> </a:t>
          </a:r>
          <a:r>
            <a:rPr lang="en-US" sz="1700" kern="1200" dirty="0" err="1"/>
            <a:t>desempenho</a:t>
          </a:r>
          <a:endParaRPr lang="pt-BR" sz="1700" kern="1200" dirty="0"/>
        </a:p>
      </dsp:txBody>
      <dsp:txXfrm rot="-5400000">
        <a:off x="1156403" y="53986"/>
        <a:ext cx="4863408" cy="968964"/>
      </dsp:txXfrm>
    </dsp:sp>
    <dsp:sp modelId="{BE8FD820-4A16-4DB6-9FF3-86EA14640B8F}">
      <dsp:nvSpPr>
        <dsp:cNvPr id="0" name=""/>
        <dsp:cNvSpPr/>
      </dsp:nvSpPr>
      <dsp:spPr>
        <a:xfrm rot="5400000">
          <a:off x="-247800" y="1707814"/>
          <a:ext cx="1652003" cy="11564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 err="1">
              <a:solidFill>
                <a:schemeClr val="tx1"/>
              </a:solidFill>
            </a:rPr>
            <a:t>Coeficientes</a:t>
          </a:r>
          <a:r>
            <a:rPr lang="en-US" sz="1500" b="1" kern="1200" dirty="0">
              <a:solidFill>
                <a:schemeClr val="tx1"/>
              </a:solidFill>
            </a:rPr>
            <a:t> de Forma</a:t>
          </a:r>
          <a:endParaRPr lang="pt-BR" sz="1500" b="1" kern="1200" dirty="0">
            <a:solidFill>
              <a:schemeClr val="tx1"/>
            </a:solidFill>
          </a:endParaRPr>
        </a:p>
      </dsp:txBody>
      <dsp:txXfrm rot="-5400000">
        <a:off x="1" y="2038214"/>
        <a:ext cx="1156402" cy="495601"/>
      </dsp:txXfrm>
    </dsp:sp>
    <dsp:sp modelId="{96C93228-9367-4FE9-A4E2-76F5A1824D9B}">
      <dsp:nvSpPr>
        <dsp:cNvPr id="0" name=""/>
        <dsp:cNvSpPr/>
      </dsp:nvSpPr>
      <dsp:spPr>
        <a:xfrm rot="5400000">
          <a:off x="3077415" y="-460998"/>
          <a:ext cx="1073802" cy="49158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noProof="0" dirty="0"/>
            <a:t>Coeficientes adimensionais que comparam embarcações de # tamanhos e fornecem informação de mais 15% do seu desempenho. Muito úteis na comparação das embarcações</a:t>
          </a:r>
        </a:p>
      </dsp:txBody>
      <dsp:txXfrm rot="-5400000">
        <a:off x="1156403" y="1512433"/>
        <a:ext cx="4863408" cy="968964"/>
      </dsp:txXfrm>
    </dsp:sp>
    <dsp:sp modelId="{8E422080-21EB-4BB4-AA20-3A1ADDB78A74}">
      <dsp:nvSpPr>
        <dsp:cNvPr id="0" name=""/>
        <dsp:cNvSpPr/>
      </dsp:nvSpPr>
      <dsp:spPr>
        <a:xfrm rot="5400000">
          <a:off x="-247800" y="3166262"/>
          <a:ext cx="1652003" cy="11564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>
              <a:solidFill>
                <a:schemeClr val="tx1"/>
              </a:solidFill>
            </a:rPr>
            <a:t>Plano de Linhas</a:t>
          </a:r>
          <a:endParaRPr lang="pt-BR" sz="1500" b="1" kern="1200" dirty="0">
            <a:solidFill>
              <a:schemeClr val="tx1"/>
            </a:solidFill>
          </a:endParaRPr>
        </a:p>
      </dsp:txBody>
      <dsp:txXfrm rot="-5400000">
        <a:off x="1" y="3496662"/>
        <a:ext cx="1156402" cy="495601"/>
      </dsp:txXfrm>
    </dsp:sp>
    <dsp:sp modelId="{22318D73-F3CC-4510-9665-096FC8F6D99A}">
      <dsp:nvSpPr>
        <dsp:cNvPr id="0" name=""/>
        <dsp:cNvSpPr/>
      </dsp:nvSpPr>
      <dsp:spPr>
        <a:xfrm rot="5400000">
          <a:off x="3077415" y="997449"/>
          <a:ext cx="1073802" cy="49158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err="1"/>
            <a:t>Descrição</a:t>
          </a:r>
          <a:r>
            <a:rPr lang="en-US" sz="1700" kern="1200" dirty="0"/>
            <a:t> </a:t>
          </a:r>
          <a:r>
            <a:rPr lang="en-US" sz="1700" kern="1200" dirty="0" err="1"/>
            <a:t>geométrica</a:t>
          </a:r>
          <a:r>
            <a:rPr lang="en-US" sz="1700" kern="1200" dirty="0"/>
            <a:t> </a:t>
          </a:r>
          <a:r>
            <a:rPr lang="en-US" sz="1700" kern="1200" dirty="0" err="1"/>
            <a:t>detalhada</a:t>
          </a:r>
          <a:r>
            <a:rPr lang="en-US" sz="1700" kern="1200" dirty="0"/>
            <a:t> do </a:t>
          </a:r>
          <a:r>
            <a:rPr lang="en-US" sz="1700" kern="1200" dirty="0" err="1"/>
            <a:t>casco</a:t>
          </a:r>
          <a:r>
            <a:rPr lang="en-US" sz="1700" kern="1200" dirty="0"/>
            <a:t> e de </a:t>
          </a:r>
          <a:r>
            <a:rPr lang="en-US" sz="1700" kern="1200" dirty="0" err="1"/>
            <a:t>sua</a:t>
          </a:r>
          <a:r>
            <a:rPr lang="en-US" sz="1700" kern="1200" dirty="0"/>
            <a:t> </a:t>
          </a:r>
          <a:r>
            <a:rPr lang="en-US" sz="1700" kern="1200" dirty="0" err="1"/>
            <a:t>superfície</a:t>
          </a:r>
          <a:r>
            <a:rPr lang="en-US" sz="1700" kern="1200" dirty="0"/>
            <a:t> e que </a:t>
          </a:r>
          <a:r>
            <a:rPr lang="en-US" sz="1700" kern="1200" dirty="0" err="1"/>
            <a:t>completa</a:t>
          </a:r>
          <a:r>
            <a:rPr lang="en-US" sz="1700" kern="1200" dirty="0"/>
            <a:t> a </a:t>
          </a:r>
          <a:r>
            <a:rPr lang="en-US" sz="1700" kern="1200" dirty="0" err="1"/>
            <a:t>definição</a:t>
          </a:r>
          <a:r>
            <a:rPr lang="en-US" sz="1700" kern="1200" dirty="0"/>
            <a:t> dos outros 5% do </a:t>
          </a:r>
          <a:r>
            <a:rPr lang="en-US" sz="1700" kern="1200" dirty="0" err="1"/>
            <a:t>seu</a:t>
          </a:r>
          <a:r>
            <a:rPr lang="en-US" sz="1700" kern="1200" dirty="0"/>
            <a:t> </a:t>
          </a:r>
          <a:r>
            <a:rPr lang="en-US" sz="1700" kern="1200" dirty="0" err="1"/>
            <a:t>desempenho</a:t>
          </a:r>
          <a:endParaRPr lang="pt-BR" sz="1700" kern="1200" dirty="0"/>
        </a:p>
      </dsp:txBody>
      <dsp:txXfrm rot="-5400000">
        <a:off x="1156403" y="2970881"/>
        <a:ext cx="4863408" cy="9689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F7159D-2DB8-4782-BC80-41957F1C493C}">
      <dsp:nvSpPr>
        <dsp:cNvPr id="0" name=""/>
        <dsp:cNvSpPr/>
      </dsp:nvSpPr>
      <dsp:spPr>
        <a:xfrm rot="5400000">
          <a:off x="-218677" y="220548"/>
          <a:ext cx="1457847" cy="10204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>
              <a:solidFill>
                <a:schemeClr val="tx1"/>
              </a:solidFill>
            </a:rPr>
            <a:t>Navios</a:t>
          </a:r>
          <a:r>
            <a:rPr lang="en-US" sz="1500" kern="1200" dirty="0">
              <a:solidFill>
                <a:schemeClr val="tx1"/>
              </a:solidFill>
            </a:rPr>
            <a:t> com </a:t>
          </a:r>
          <a:r>
            <a:rPr lang="en-US" sz="1500" kern="1200" dirty="0" err="1">
              <a:solidFill>
                <a:schemeClr val="tx1"/>
              </a:solidFill>
            </a:rPr>
            <a:t>baixo</a:t>
          </a:r>
          <a:r>
            <a:rPr lang="en-US" sz="1500" kern="1200" dirty="0">
              <a:solidFill>
                <a:schemeClr val="tx1"/>
              </a:solidFill>
            </a:rPr>
            <a:t> </a:t>
          </a:r>
          <a:r>
            <a:rPr lang="en-US" sz="1500" b="0" i="1" u="none" kern="1200" dirty="0">
              <a:solidFill>
                <a:schemeClr val="tx1"/>
              </a:solidFill>
            </a:rPr>
            <a:t>C</a:t>
          </a:r>
          <a:r>
            <a:rPr lang="en-US" sz="1500" b="0" i="1" u="none" kern="1200" baseline="-25000" dirty="0">
              <a:solidFill>
                <a:schemeClr val="tx1"/>
              </a:solidFill>
            </a:rPr>
            <a:t>B</a:t>
          </a:r>
          <a:endParaRPr lang="pt-BR" sz="1500" kern="1200" dirty="0">
            <a:solidFill>
              <a:schemeClr val="tx1"/>
            </a:solidFill>
          </a:endParaRPr>
        </a:p>
      </dsp:txBody>
      <dsp:txXfrm rot="-5400000">
        <a:off x="1" y="512118"/>
        <a:ext cx="1020493" cy="437354"/>
      </dsp:txXfrm>
    </dsp:sp>
    <dsp:sp modelId="{96C16802-5976-45DC-8D10-1762825BD81D}">
      <dsp:nvSpPr>
        <dsp:cNvPr id="0" name=""/>
        <dsp:cNvSpPr/>
      </dsp:nvSpPr>
      <dsp:spPr>
        <a:xfrm rot="5400000">
          <a:off x="2192888" y="-1170523"/>
          <a:ext cx="947601" cy="32923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Menor</a:t>
          </a:r>
          <a:r>
            <a:rPr lang="en-US" sz="1500" kern="1200" dirty="0"/>
            <a:t> </a:t>
          </a:r>
          <a:r>
            <a:rPr lang="en-US" sz="1500" kern="1200" dirty="0" err="1"/>
            <a:t>capacidade</a:t>
          </a:r>
          <a:r>
            <a:rPr lang="en-US" sz="1500" kern="1200" dirty="0"/>
            <a:t> de </a:t>
          </a:r>
          <a:r>
            <a:rPr lang="en-US" sz="1500" kern="1200" dirty="0" err="1"/>
            <a:t>carga</a:t>
          </a:r>
          <a:endParaRPr lang="pt-BR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Aproxima</a:t>
          </a:r>
          <a:r>
            <a:rPr lang="en-US" sz="1500" kern="1200" dirty="0"/>
            <a:t>-se </a:t>
          </a:r>
          <a:r>
            <a:rPr lang="en-US" sz="1500" kern="1200" dirty="0" err="1"/>
            <a:t>menos</a:t>
          </a:r>
          <a:r>
            <a:rPr lang="en-US" sz="1500" kern="1200" dirty="0"/>
            <a:t> </a:t>
          </a:r>
          <a:r>
            <a:rPr lang="en-US" sz="1500" kern="1200" dirty="0" err="1"/>
            <a:t>da</a:t>
          </a:r>
          <a:r>
            <a:rPr lang="en-US" sz="1500" kern="1200" dirty="0"/>
            <a:t> forma do </a:t>
          </a:r>
          <a:r>
            <a:rPr lang="en-US" sz="1500" kern="1200" dirty="0" err="1"/>
            <a:t>paralelepípedo</a:t>
          </a:r>
          <a:r>
            <a:rPr lang="en-US" sz="1500" kern="1200" dirty="0"/>
            <a:t> </a:t>
          </a:r>
          <a:r>
            <a:rPr lang="en-US" sz="1500" kern="1200" dirty="0" err="1"/>
            <a:t>circunscrito</a:t>
          </a:r>
          <a:r>
            <a:rPr lang="en-US" sz="1500" kern="1200" dirty="0"/>
            <a:t> à </a:t>
          </a:r>
          <a:r>
            <a:rPr lang="en-US" sz="1500" kern="1200" dirty="0" err="1"/>
            <a:t>embarcação</a:t>
          </a:r>
          <a:endParaRPr lang="pt-BR" sz="1500" kern="1200" dirty="0"/>
        </a:p>
      </dsp:txBody>
      <dsp:txXfrm rot="-5400000">
        <a:off x="1020494" y="48129"/>
        <a:ext cx="3246132" cy="855085"/>
      </dsp:txXfrm>
    </dsp:sp>
    <dsp:sp modelId="{62C0888B-8666-4790-B289-9A1C0C893031}">
      <dsp:nvSpPr>
        <dsp:cNvPr id="0" name=""/>
        <dsp:cNvSpPr/>
      </dsp:nvSpPr>
      <dsp:spPr>
        <a:xfrm rot="5400000">
          <a:off x="-218677" y="1391825"/>
          <a:ext cx="1457847" cy="10204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>
              <a:solidFill>
                <a:schemeClr val="tx1"/>
              </a:solidFill>
            </a:rPr>
            <a:t>Navios</a:t>
          </a:r>
          <a:r>
            <a:rPr lang="en-US" sz="1500" kern="1200" dirty="0">
              <a:solidFill>
                <a:schemeClr val="tx1"/>
              </a:solidFill>
            </a:rPr>
            <a:t> com alto </a:t>
          </a:r>
          <a:r>
            <a:rPr lang="en-US" sz="1500" b="0" i="1" u="none" kern="1200" dirty="0">
              <a:solidFill>
                <a:schemeClr val="tx1"/>
              </a:solidFill>
            </a:rPr>
            <a:t>C</a:t>
          </a:r>
          <a:r>
            <a:rPr lang="en-US" sz="1500" b="0" i="1" u="none" kern="1200" baseline="-25000" dirty="0">
              <a:solidFill>
                <a:schemeClr val="tx1"/>
              </a:solidFill>
            </a:rPr>
            <a:t>B</a:t>
          </a:r>
          <a:endParaRPr lang="pt-BR" sz="1500" kern="1200" dirty="0">
            <a:solidFill>
              <a:schemeClr val="tx1"/>
            </a:solidFill>
          </a:endParaRPr>
        </a:p>
      </dsp:txBody>
      <dsp:txXfrm rot="-5400000">
        <a:off x="1" y="1683395"/>
        <a:ext cx="1020493" cy="437354"/>
      </dsp:txXfrm>
    </dsp:sp>
    <dsp:sp modelId="{FDFF09DB-1A4D-4D0E-97C7-935FE115C20F}">
      <dsp:nvSpPr>
        <dsp:cNvPr id="0" name=""/>
        <dsp:cNvSpPr/>
      </dsp:nvSpPr>
      <dsp:spPr>
        <a:xfrm rot="5400000">
          <a:off x="2192888" y="753"/>
          <a:ext cx="947601" cy="32923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Maior</a:t>
          </a:r>
          <a:r>
            <a:rPr lang="en-US" sz="1500" kern="1200" dirty="0"/>
            <a:t> </a:t>
          </a:r>
          <a:r>
            <a:rPr lang="en-US" sz="1500" kern="1200" dirty="0" err="1"/>
            <a:t>capacidade</a:t>
          </a:r>
          <a:r>
            <a:rPr lang="en-US" sz="1500" kern="1200" dirty="0"/>
            <a:t> de </a:t>
          </a:r>
          <a:r>
            <a:rPr lang="en-US" sz="1500" kern="1200" dirty="0" err="1"/>
            <a:t>carga</a:t>
          </a:r>
          <a:endParaRPr lang="pt-BR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Sua</a:t>
          </a:r>
          <a:r>
            <a:rPr lang="en-US" sz="1500" kern="1200" dirty="0"/>
            <a:t> forma se </a:t>
          </a:r>
          <a:r>
            <a:rPr lang="en-US" sz="1500" kern="1200" dirty="0" err="1"/>
            <a:t>assemelha</a:t>
          </a:r>
          <a:r>
            <a:rPr lang="en-US" sz="1500" kern="1200" dirty="0"/>
            <a:t> a do </a:t>
          </a:r>
          <a:r>
            <a:rPr lang="en-US" sz="1500" kern="1200" dirty="0" err="1"/>
            <a:t>paralelepípedo</a:t>
          </a:r>
          <a:r>
            <a:rPr lang="en-US" sz="1500" kern="1200" dirty="0"/>
            <a:t> de </a:t>
          </a:r>
          <a:r>
            <a:rPr lang="en-US" sz="1500" kern="1200" dirty="0" err="1"/>
            <a:t>dimensões</a:t>
          </a:r>
          <a:r>
            <a:rPr lang="en-US" sz="1500" kern="1200" dirty="0"/>
            <a:t> L, B e H.</a:t>
          </a:r>
          <a:endParaRPr lang="pt-BR" sz="1500" kern="1200" dirty="0"/>
        </a:p>
      </dsp:txBody>
      <dsp:txXfrm rot="-5400000">
        <a:off x="1020494" y="1219405"/>
        <a:ext cx="3246132" cy="8550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F7159D-2DB8-4782-BC80-41957F1C493C}">
      <dsp:nvSpPr>
        <dsp:cNvPr id="0" name=""/>
        <dsp:cNvSpPr/>
      </dsp:nvSpPr>
      <dsp:spPr>
        <a:xfrm rot="5400000">
          <a:off x="-218180" y="220418"/>
          <a:ext cx="1454536" cy="101817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>
              <a:solidFill>
                <a:schemeClr val="tx1"/>
              </a:solidFill>
            </a:rPr>
            <a:t>Navios</a:t>
          </a:r>
          <a:r>
            <a:rPr lang="en-US" sz="1500" kern="1200" dirty="0">
              <a:solidFill>
                <a:schemeClr val="tx1"/>
              </a:solidFill>
            </a:rPr>
            <a:t> com </a:t>
          </a:r>
          <a:r>
            <a:rPr lang="en-US" sz="1500" kern="1200" dirty="0" err="1">
              <a:solidFill>
                <a:schemeClr val="tx1"/>
              </a:solidFill>
            </a:rPr>
            <a:t>baixo</a:t>
          </a:r>
          <a:r>
            <a:rPr lang="en-US" sz="1500" kern="1200" dirty="0">
              <a:solidFill>
                <a:schemeClr val="tx1"/>
              </a:solidFill>
            </a:rPr>
            <a:t> </a:t>
          </a:r>
          <a:r>
            <a:rPr lang="en-US" sz="1500" b="0" i="1" u="none" kern="1200" dirty="0">
              <a:solidFill>
                <a:schemeClr val="tx1"/>
              </a:solidFill>
            </a:rPr>
            <a:t>C</a:t>
          </a:r>
          <a:r>
            <a:rPr lang="en-US" sz="1500" b="0" i="1" u="none" kern="1200" baseline="-25000" dirty="0">
              <a:solidFill>
                <a:schemeClr val="tx1"/>
              </a:solidFill>
            </a:rPr>
            <a:t>P</a:t>
          </a:r>
          <a:r>
            <a:rPr lang="en-US" sz="1500" kern="1200" dirty="0">
              <a:solidFill>
                <a:schemeClr val="tx1"/>
              </a:solidFill>
            </a:rPr>
            <a:t> </a:t>
          </a:r>
          <a:endParaRPr lang="pt-BR" sz="1500" kern="1200" dirty="0">
            <a:solidFill>
              <a:schemeClr val="tx1"/>
            </a:solidFill>
          </a:endParaRPr>
        </a:p>
      </dsp:txBody>
      <dsp:txXfrm rot="-5400000">
        <a:off x="1" y="511326"/>
        <a:ext cx="1018175" cy="436361"/>
      </dsp:txXfrm>
    </dsp:sp>
    <dsp:sp modelId="{96C16802-5976-45DC-8D10-1762825BD81D}">
      <dsp:nvSpPr>
        <dsp:cNvPr id="0" name=""/>
        <dsp:cNvSpPr/>
      </dsp:nvSpPr>
      <dsp:spPr>
        <a:xfrm rot="5400000">
          <a:off x="2130905" y="-1110491"/>
          <a:ext cx="945448" cy="31709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Maior</a:t>
          </a:r>
          <a:r>
            <a:rPr lang="en-US" sz="1100" kern="1200" dirty="0"/>
            <a:t> </a:t>
          </a:r>
          <a:r>
            <a:rPr lang="en-US" sz="1100" kern="1200" dirty="0" err="1"/>
            <a:t>velocidade</a:t>
          </a:r>
          <a:endParaRPr lang="pt-BR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Requerem</a:t>
          </a:r>
          <a:r>
            <a:rPr lang="en-US" sz="1100" kern="1200" dirty="0"/>
            <a:t> </a:t>
          </a:r>
          <a:r>
            <a:rPr lang="en-US" sz="1100" kern="1200" dirty="0" err="1"/>
            <a:t>menos</a:t>
          </a:r>
          <a:r>
            <a:rPr lang="en-US" sz="1100" kern="1200" dirty="0"/>
            <a:t> </a:t>
          </a:r>
          <a:r>
            <a:rPr lang="en-US" sz="1100" kern="1200" dirty="0" err="1"/>
            <a:t>potência</a:t>
          </a:r>
          <a:endParaRPr lang="pt-BR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Possuem</a:t>
          </a:r>
          <a:r>
            <a:rPr lang="en-US" sz="1100" kern="1200" dirty="0"/>
            <a:t> forma </a:t>
          </a:r>
          <a:r>
            <a:rPr lang="en-US" sz="1100" kern="1200" dirty="0" err="1"/>
            <a:t>mais</a:t>
          </a:r>
          <a:r>
            <a:rPr lang="en-US" sz="1100" kern="1200" dirty="0"/>
            <a:t> </a:t>
          </a:r>
          <a:r>
            <a:rPr lang="en-US" sz="1100" kern="1200" dirty="0" err="1"/>
            <a:t>alongada</a:t>
          </a:r>
          <a:r>
            <a:rPr lang="en-US" sz="1100" kern="1200" dirty="0"/>
            <a:t> com </a:t>
          </a:r>
          <a:r>
            <a:rPr lang="en-US" sz="1100" kern="1200" dirty="0" err="1"/>
            <a:t>conicidades</a:t>
          </a:r>
          <a:r>
            <a:rPr lang="en-US" sz="1100" kern="1200" dirty="0"/>
            <a:t> </a:t>
          </a:r>
          <a:r>
            <a:rPr lang="en-US" sz="1100" kern="1200" dirty="0" err="1"/>
            <a:t>significativas</a:t>
          </a:r>
          <a:r>
            <a:rPr lang="en-US" sz="1100" kern="1200" dirty="0"/>
            <a:t> </a:t>
          </a:r>
          <a:r>
            <a:rPr lang="en-US" sz="1100" kern="1200" dirty="0" err="1"/>
            <a:t>nas</a:t>
          </a:r>
          <a:r>
            <a:rPr lang="en-US" sz="1100" kern="1200" dirty="0"/>
            <a:t> </a:t>
          </a:r>
          <a:r>
            <a:rPr lang="en-US" sz="1100" kern="1200" dirty="0" err="1"/>
            <a:t>extremidades</a:t>
          </a:r>
          <a:endParaRPr lang="pt-BR" sz="1100" kern="1200" dirty="0"/>
        </a:p>
      </dsp:txBody>
      <dsp:txXfrm rot="-5400000">
        <a:off x="1018176" y="48391"/>
        <a:ext cx="3124755" cy="853142"/>
      </dsp:txXfrm>
    </dsp:sp>
    <dsp:sp modelId="{62C0888B-8666-4790-B289-9A1C0C893031}">
      <dsp:nvSpPr>
        <dsp:cNvPr id="0" name=""/>
        <dsp:cNvSpPr/>
      </dsp:nvSpPr>
      <dsp:spPr>
        <a:xfrm rot="5400000">
          <a:off x="-218180" y="1397592"/>
          <a:ext cx="1454536" cy="101817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>
              <a:solidFill>
                <a:schemeClr val="tx1"/>
              </a:solidFill>
            </a:rPr>
            <a:t>Navios</a:t>
          </a:r>
          <a:r>
            <a:rPr lang="en-US" sz="1500" kern="1200" dirty="0">
              <a:solidFill>
                <a:schemeClr val="tx1"/>
              </a:solidFill>
            </a:rPr>
            <a:t> com alto </a:t>
          </a:r>
          <a:r>
            <a:rPr lang="en-US" sz="1500" b="0" i="1" u="none" kern="1200" dirty="0">
              <a:solidFill>
                <a:schemeClr val="tx1"/>
              </a:solidFill>
            </a:rPr>
            <a:t>C</a:t>
          </a:r>
          <a:r>
            <a:rPr lang="en-US" sz="1500" b="0" i="1" u="none" kern="1200" baseline="-25000" dirty="0">
              <a:solidFill>
                <a:schemeClr val="tx1"/>
              </a:solidFill>
            </a:rPr>
            <a:t>P</a:t>
          </a:r>
          <a:r>
            <a:rPr lang="en-US" sz="1500" kern="1200" dirty="0">
              <a:solidFill>
                <a:schemeClr val="tx1"/>
              </a:solidFill>
            </a:rPr>
            <a:t> </a:t>
          </a:r>
          <a:endParaRPr lang="pt-BR" sz="1500" kern="1200" dirty="0">
            <a:solidFill>
              <a:schemeClr val="tx1"/>
            </a:solidFill>
          </a:endParaRPr>
        </a:p>
      </dsp:txBody>
      <dsp:txXfrm rot="-5400000">
        <a:off x="1" y="1688500"/>
        <a:ext cx="1018175" cy="436361"/>
      </dsp:txXfrm>
    </dsp:sp>
    <dsp:sp modelId="{FDFF09DB-1A4D-4D0E-97C7-935FE115C20F}">
      <dsp:nvSpPr>
        <dsp:cNvPr id="0" name=""/>
        <dsp:cNvSpPr/>
      </dsp:nvSpPr>
      <dsp:spPr>
        <a:xfrm rot="5400000">
          <a:off x="2130905" y="66682"/>
          <a:ext cx="945448" cy="31709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Menor</a:t>
          </a:r>
          <a:r>
            <a:rPr lang="en-US" sz="1100" kern="1200" dirty="0"/>
            <a:t> </a:t>
          </a:r>
          <a:r>
            <a:rPr lang="en-US" sz="1100" kern="1200" dirty="0" err="1"/>
            <a:t>velocidade</a:t>
          </a:r>
          <a:endParaRPr lang="pt-BR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Requerem</a:t>
          </a:r>
          <a:r>
            <a:rPr lang="en-US" sz="1100" kern="1200" dirty="0"/>
            <a:t> </a:t>
          </a:r>
          <a:r>
            <a:rPr lang="en-US" sz="1100" kern="1200" dirty="0" err="1"/>
            <a:t>maior</a:t>
          </a:r>
          <a:r>
            <a:rPr lang="en-US" sz="1100" kern="1200" dirty="0"/>
            <a:t> </a:t>
          </a:r>
          <a:r>
            <a:rPr lang="en-US" sz="1100" kern="1200" dirty="0" err="1"/>
            <a:t>potência</a:t>
          </a:r>
          <a:endParaRPr lang="pt-BR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Possuem</a:t>
          </a:r>
          <a:r>
            <a:rPr lang="en-US" sz="1100" kern="1200" dirty="0"/>
            <a:t> </a:t>
          </a:r>
          <a:r>
            <a:rPr lang="en-US" sz="1100" kern="1200" dirty="0" err="1"/>
            <a:t>formas</a:t>
          </a:r>
          <a:r>
            <a:rPr lang="en-US" sz="1100" kern="1200" dirty="0"/>
            <a:t> </a:t>
          </a:r>
          <a:r>
            <a:rPr lang="en-US" sz="1100" kern="1200" dirty="0" err="1"/>
            <a:t>mais</a:t>
          </a:r>
          <a:r>
            <a:rPr lang="en-US" sz="1100" kern="1200" dirty="0"/>
            <a:t> </a:t>
          </a:r>
          <a:r>
            <a:rPr lang="en-US" sz="1100" kern="1200" dirty="0" err="1"/>
            <a:t>cheias</a:t>
          </a:r>
          <a:r>
            <a:rPr lang="en-US" sz="1100" kern="1200" dirty="0"/>
            <a:t>, com </a:t>
          </a:r>
          <a:r>
            <a:rPr lang="en-US" sz="1100" kern="1200" dirty="0" err="1"/>
            <a:t>corpo</a:t>
          </a:r>
          <a:r>
            <a:rPr lang="en-US" sz="1100" kern="1200" dirty="0"/>
            <a:t> </a:t>
          </a:r>
          <a:r>
            <a:rPr lang="en-US" sz="1100" kern="1200" dirty="0" err="1"/>
            <a:t>paralelo</a:t>
          </a:r>
          <a:r>
            <a:rPr lang="en-US" sz="1100" kern="1200" dirty="0"/>
            <a:t> </a:t>
          </a:r>
          <a:r>
            <a:rPr lang="en-US" sz="1100" kern="1200" dirty="0" err="1"/>
            <a:t>médio</a:t>
          </a:r>
          <a:r>
            <a:rPr lang="en-US" sz="1100" kern="1200" dirty="0"/>
            <a:t> </a:t>
          </a:r>
          <a:r>
            <a:rPr lang="en-US" sz="1100" kern="1200" dirty="0" err="1"/>
            <a:t>maior</a:t>
          </a:r>
          <a:r>
            <a:rPr lang="en-US" sz="1100" kern="1200" dirty="0"/>
            <a:t> </a:t>
          </a:r>
          <a:endParaRPr lang="pt-BR" sz="1100" kern="1200" dirty="0"/>
        </a:p>
      </dsp:txBody>
      <dsp:txXfrm rot="-5400000">
        <a:off x="1018176" y="1225565"/>
        <a:ext cx="3124755" cy="8531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B82D45-0B8F-4FB5-95D5-316A1CB72BF5}">
      <dsp:nvSpPr>
        <dsp:cNvPr id="0" name=""/>
        <dsp:cNvSpPr/>
      </dsp:nvSpPr>
      <dsp:spPr>
        <a:xfrm rot="10800000">
          <a:off x="2520882" y="746263"/>
          <a:ext cx="3099740" cy="3283811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E308E8-33D2-4A0C-A44E-0D39A9613490}">
      <dsp:nvSpPr>
        <dsp:cNvPr id="0" name=""/>
        <dsp:cNvSpPr/>
      </dsp:nvSpPr>
      <dsp:spPr>
        <a:xfrm>
          <a:off x="3926684" y="452717"/>
          <a:ext cx="2569492" cy="75728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Transporte</a:t>
          </a:r>
          <a:r>
            <a:rPr lang="en-US" sz="1600" kern="1200" dirty="0"/>
            <a:t> de </a:t>
          </a:r>
          <a:r>
            <a:rPr lang="en-US" sz="1600" kern="1200" dirty="0" err="1"/>
            <a:t>óleo</a:t>
          </a:r>
          <a:r>
            <a:rPr lang="en-US" sz="1600" kern="1200" dirty="0"/>
            <a:t> cru e </a:t>
          </a:r>
          <a:r>
            <a:rPr lang="en-US" sz="1600" kern="1200" dirty="0" err="1"/>
            <a:t>derivados</a:t>
          </a:r>
          <a:r>
            <a:rPr lang="en-US" sz="1600" kern="1200" dirty="0"/>
            <a:t> (28.3%)</a:t>
          </a:r>
          <a:endParaRPr lang="pt-BR" sz="1600" kern="1200" dirty="0"/>
        </a:p>
      </dsp:txBody>
      <dsp:txXfrm>
        <a:off x="3963652" y="489685"/>
        <a:ext cx="2495556" cy="683350"/>
      </dsp:txXfrm>
    </dsp:sp>
    <dsp:sp modelId="{D06A03B2-38C4-4D0C-BAE8-3E2E698D8FF8}">
      <dsp:nvSpPr>
        <dsp:cNvPr id="0" name=""/>
        <dsp:cNvSpPr/>
      </dsp:nvSpPr>
      <dsp:spPr>
        <a:xfrm>
          <a:off x="3926684" y="1357849"/>
          <a:ext cx="2569492" cy="75728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Transporte</a:t>
          </a:r>
          <a:r>
            <a:rPr lang="en-US" sz="1600" kern="1200" dirty="0"/>
            <a:t> de </a:t>
          </a:r>
          <a:r>
            <a:rPr lang="en-US" sz="1600" kern="1200" dirty="0" err="1"/>
            <a:t>minérios</a:t>
          </a:r>
          <a:r>
            <a:rPr lang="en-US" sz="1600" kern="1200" dirty="0"/>
            <a:t> e </a:t>
          </a:r>
          <a:r>
            <a:rPr lang="en-US" sz="1600" kern="1200" dirty="0" err="1"/>
            <a:t>granéis</a:t>
          </a:r>
          <a:r>
            <a:rPr lang="en-US" sz="1600" kern="1200" dirty="0"/>
            <a:t> </a:t>
          </a:r>
          <a:r>
            <a:rPr lang="en-US" sz="1600" kern="1200" dirty="0" err="1"/>
            <a:t>secos</a:t>
          </a:r>
          <a:r>
            <a:rPr lang="en-US" sz="1600" kern="1200" dirty="0"/>
            <a:t> (29.2%)</a:t>
          </a:r>
          <a:endParaRPr lang="pt-BR" sz="1600" kern="1200" dirty="0"/>
        </a:p>
      </dsp:txBody>
      <dsp:txXfrm>
        <a:off x="3963652" y="1394817"/>
        <a:ext cx="2495556" cy="683350"/>
      </dsp:txXfrm>
    </dsp:sp>
    <dsp:sp modelId="{E22DF603-CBD0-4D1A-BD31-5380633D881F}">
      <dsp:nvSpPr>
        <dsp:cNvPr id="0" name=""/>
        <dsp:cNvSpPr/>
      </dsp:nvSpPr>
      <dsp:spPr>
        <a:xfrm>
          <a:off x="3926684" y="2262980"/>
          <a:ext cx="2569492" cy="75728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Transporte</a:t>
          </a:r>
          <a:r>
            <a:rPr lang="en-US" sz="1600" kern="1200" dirty="0"/>
            <a:t> de </a:t>
          </a:r>
          <a:r>
            <a:rPr lang="en-US" sz="1600" kern="1200" dirty="0" err="1"/>
            <a:t>carga</a:t>
          </a:r>
          <a:r>
            <a:rPr lang="en-US" sz="1600" kern="1200" dirty="0"/>
            <a:t> </a:t>
          </a:r>
          <a:r>
            <a:rPr lang="en-US" sz="1600" kern="1200" dirty="0" err="1"/>
            <a:t>geral</a:t>
          </a:r>
          <a:r>
            <a:rPr lang="en-US" sz="1600" kern="1200" dirty="0"/>
            <a:t> (26.5%)</a:t>
          </a:r>
          <a:endParaRPr lang="pt-BR" sz="1600" kern="1200" dirty="0"/>
        </a:p>
      </dsp:txBody>
      <dsp:txXfrm>
        <a:off x="3963652" y="2299948"/>
        <a:ext cx="2495556" cy="683350"/>
      </dsp:txXfrm>
    </dsp:sp>
    <dsp:sp modelId="{46E81A83-8E92-4FA0-A853-FA4A9E2D44A9}">
      <dsp:nvSpPr>
        <dsp:cNvPr id="0" name=""/>
        <dsp:cNvSpPr/>
      </dsp:nvSpPr>
      <dsp:spPr>
        <a:xfrm>
          <a:off x="3926684" y="3168112"/>
          <a:ext cx="2569492" cy="75728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Demais</a:t>
          </a:r>
          <a:r>
            <a:rPr lang="en-US" sz="1600" kern="1200" dirty="0"/>
            <a:t> </a:t>
          </a:r>
          <a:r>
            <a:rPr lang="en-US" sz="1600" kern="1200" dirty="0" err="1"/>
            <a:t>usos</a:t>
          </a:r>
          <a:r>
            <a:rPr lang="en-US" sz="1600" kern="1200" dirty="0"/>
            <a:t> (15.9%)</a:t>
          </a:r>
          <a:endParaRPr lang="pt-BR" sz="1600" kern="1200" dirty="0"/>
        </a:p>
      </dsp:txBody>
      <dsp:txXfrm>
        <a:off x="3963652" y="3205080"/>
        <a:ext cx="2495556" cy="6833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8F0C91-C1FA-40DA-B6FB-D6B9EBB79BD8}">
      <dsp:nvSpPr>
        <dsp:cNvPr id="0" name=""/>
        <dsp:cNvSpPr/>
      </dsp:nvSpPr>
      <dsp:spPr>
        <a:xfrm rot="5400000">
          <a:off x="-100135" y="106559"/>
          <a:ext cx="667572" cy="4673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700" b="1" kern="1200" dirty="0" err="1">
              <a:solidFill>
                <a:schemeClr val="tx1"/>
              </a:solidFill>
            </a:rPr>
            <a:t>Handysize</a:t>
          </a:r>
          <a:endParaRPr lang="pt-BR" sz="700" b="1" kern="1200" dirty="0">
            <a:solidFill>
              <a:schemeClr val="tx1"/>
            </a:solidFill>
          </a:endParaRPr>
        </a:p>
      </dsp:txBody>
      <dsp:txXfrm rot="-5400000">
        <a:off x="1" y="240073"/>
        <a:ext cx="467300" cy="200272"/>
      </dsp:txXfrm>
    </dsp:sp>
    <dsp:sp modelId="{C43F05E6-5055-45EF-853D-FCE6795B4912}">
      <dsp:nvSpPr>
        <dsp:cNvPr id="0" name=""/>
        <dsp:cNvSpPr/>
      </dsp:nvSpPr>
      <dsp:spPr>
        <a:xfrm rot="5400000">
          <a:off x="2640038" y="-2166314"/>
          <a:ext cx="433921" cy="4779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900" kern="1200" dirty="0"/>
            <a:t>10.000&lt;DWT&lt;30.000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900" kern="1200" dirty="0"/>
            <a:t>L=150m B=23 H=8</a:t>
          </a:r>
        </a:p>
      </dsp:txBody>
      <dsp:txXfrm rot="-5400000">
        <a:off x="467300" y="27606"/>
        <a:ext cx="4758215" cy="391557"/>
      </dsp:txXfrm>
    </dsp:sp>
    <dsp:sp modelId="{DD0618BC-45E0-40FE-8288-2439133CE823}">
      <dsp:nvSpPr>
        <dsp:cNvPr id="0" name=""/>
        <dsp:cNvSpPr/>
      </dsp:nvSpPr>
      <dsp:spPr>
        <a:xfrm rot="5400000">
          <a:off x="-100135" y="700181"/>
          <a:ext cx="667572" cy="4673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 err="1">
              <a:solidFill>
                <a:schemeClr val="tx1"/>
              </a:solidFill>
            </a:rPr>
            <a:t>Handymax</a:t>
          </a:r>
          <a:endParaRPr lang="pt-BR" sz="700" b="1" kern="1200" dirty="0">
            <a:solidFill>
              <a:schemeClr val="tx1"/>
            </a:solidFill>
          </a:endParaRPr>
        </a:p>
      </dsp:txBody>
      <dsp:txXfrm rot="-5400000">
        <a:off x="1" y="833695"/>
        <a:ext cx="467300" cy="200272"/>
      </dsp:txXfrm>
    </dsp:sp>
    <dsp:sp modelId="{046FE627-26CF-44DD-A012-76519B0F5218}">
      <dsp:nvSpPr>
        <dsp:cNvPr id="0" name=""/>
        <dsp:cNvSpPr/>
      </dsp:nvSpPr>
      <dsp:spPr>
        <a:xfrm rot="5400000">
          <a:off x="2640038" y="-1572692"/>
          <a:ext cx="433921" cy="4779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15.000 &lt; DWT &lt; 50.000</a:t>
          </a:r>
          <a:endParaRPr lang="pt-B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L=170m B=20m H=9m</a:t>
          </a:r>
          <a:endParaRPr lang="pt-BR" sz="900" kern="1200" dirty="0"/>
        </a:p>
      </dsp:txBody>
      <dsp:txXfrm rot="-5400000">
        <a:off x="467300" y="621228"/>
        <a:ext cx="4758215" cy="391557"/>
      </dsp:txXfrm>
    </dsp:sp>
    <dsp:sp modelId="{2C36AEA5-FEB3-419F-BFE4-CFF112B33217}">
      <dsp:nvSpPr>
        <dsp:cNvPr id="0" name=""/>
        <dsp:cNvSpPr/>
      </dsp:nvSpPr>
      <dsp:spPr>
        <a:xfrm rot="5400000">
          <a:off x="-100135" y="1293803"/>
          <a:ext cx="667572" cy="4673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 err="1">
              <a:solidFill>
                <a:schemeClr val="tx1"/>
              </a:solidFill>
            </a:rPr>
            <a:t>Panamax</a:t>
          </a:r>
          <a:endParaRPr lang="pt-BR" sz="700" b="1" kern="1200" dirty="0">
            <a:solidFill>
              <a:schemeClr val="tx1"/>
            </a:solidFill>
          </a:endParaRPr>
        </a:p>
      </dsp:txBody>
      <dsp:txXfrm rot="-5400000">
        <a:off x="1" y="1427317"/>
        <a:ext cx="467300" cy="200272"/>
      </dsp:txXfrm>
    </dsp:sp>
    <dsp:sp modelId="{DC913C98-EA3D-44F9-97FD-34DB319CBB7E}">
      <dsp:nvSpPr>
        <dsp:cNvPr id="0" name=""/>
        <dsp:cNvSpPr/>
      </dsp:nvSpPr>
      <dsp:spPr>
        <a:xfrm rot="5400000">
          <a:off x="2640038" y="-979070"/>
          <a:ext cx="433921" cy="4779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50.000 &lt; DWT &lt; 80.000</a:t>
          </a:r>
          <a:endParaRPr lang="pt-B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São </a:t>
          </a:r>
          <a:r>
            <a:rPr lang="en-US" sz="900" kern="1200" dirty="0" err="1"/>
            <a:t>os</a:t>
          </a:r>
          <a:r>
            <a:rPr lang="en-US" sz="900" kern="1200" dirty="0"/>
            <a:t> </a:t>
          </a:r>
          <a:r>
            <a:rPr lang="en-US" sz="900" kern="1200" dirty="0" err="1"/>
            <a:t>maiores</a:t>
          </a:r>
          <a:r>
            <a:rPr lang="en-US" sz="900" kern="1200" dirty="0"/>
            <a:t> </a:t>
          </a:r>
          <a:r>
            <a:rPr lang="en-US" sz="900" kern="1200" dirty="0" err="1"/>
            <a:t>navios</a:t>
          </a:r>
          <a:r>
            <a:rPr lang="en-US" sz="900" kern="1200" dirty="0"/>
            <a:t> </a:t>
          </a:r>
          <a:r>
            <a:rPr lang="en-US" sz="900" kern="1200" dirty="0" err="1"/>
            <a:t>que</a:t>
          </a:r>
          <a:r>
            <a:rPr lang="en-US" sz="900" kern="1200" dirty="0"/>
            <a:t> </a:t>
          </a:r>
          <a:r>
            <a:rPr lang="en-US" sz="900" kern="1200" dirty="0" err="1"/>
            <a:t>conseguem</a:t>
          </a:r>
          <a:r>
            <a:rPr lang="en-US" sz="900" kern="1200" dirty="0"/>
            <a:t> </a:t>
          </a:r>
          <a:r>
            <a:rPr lang="en-US" sz="900" kern="1200" dirty="0" err="1"/>
            <a:t>cruzar</a:t>
          </a:r>
          <a:r>
            <a:rPr lang="en-US" sz="900" kern="1200" dirty="0"/>
            <a:t> o Canal do Panamá</a:t>
          </a:r>
          <a:endParaRPr lang="pt-B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L = 250m  B= 30m H=12m</a:t>
          </a:r>
          <a:endParaRPr lang="pt-BR" sz="900" kern="1200" dirty="0"/>
        </a:p>
      </dsp:txBody>
      <dsp:txXfrm rot="-5400000">
        <a:off x="467300" y="1214850"/>
        <a:ext cx="4758215" cy="391557"/>
      </dsp:txXfrm>
    </dsp:sp>
    <dsp:sp modelId="{63A3FCDA-E877-4F39-8951-4DF9ACF2E3C7}">
      <dsp:nvSpPr>
        <dsp:cNvPr id="0" name=""/>
        <dsp:cNvSpPr/>
      </dsp:nvSpPr>
      <dsp:spPr>
        <a:xfrm rot="5400000">
          <a:off x="-100135" y="1887425"/>
          <a:ext cx="667572" cy="4673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 err="1">
              <a:solidFill>
                <a:schemeClr val="tx1"/>
              </a:solidFill>
            </a:rPr>
            <a:t>Aframax</a:t>
          </a:r>
          <a:endParaRPr lang="pt-BR" sz="700" b="1" kern="1200" dirty="0">
            <a:solidFill>
              <a:schemeClr val="tx1"/>
            </a:solidFill>
          </a:endParaRPr>
        </a:p>
      </dsp:txBody>
      <dsp:txXfrm rot="-5400000">
        <a:off x="1" y="2020939"/>
        <a:ext cx="467300" cy="200272"/>
      </dsp:txXfrm>
    </dsp:sp>
    <dsp:sp modelId="{C597FC0B-DACA-4ED7-AE12-51E7E3E5EEB5}">
      <dsp:nvSpPr>
        <dsp:cNvPr id="0" name=""/>
        <dsp:cNvSpPr/>
      </dsp:nvSpPr>
      <dsp:spPr>
        <a:xfrm rot="5400000">
          <a:off x="2640038" y="-385447"/>
          <a:ext cx="433921" cy="4779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80.000 &lt; DWT &lt; 120.000</a:t>
          </a:r>
          <a:endParaRPr lang="pt-B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São </a:t>
          </a:r>
          <a:r>
            <a:rPr lang="en-US" sz="900" kern="1200" dirty="0" err="1"/>
            <a:t>os</a:t>
          </a:r>
          <a:r>
            <a:rPr lang="en-US" sz="900" kern="1200" dirty="0"/>
            <a:t> </a:t>
          </a:r>
          <a:r>
            <a:rPr lang="en-US" sz="900" kern="1200" dirty="0" err="1"/>
            <a:t>maiores</a:t>
          </a:r>
          <a:r>
            <a:rPr lang="en-US" sz="900" kern="1200" dirty="0"/>
            <a:t> </a:t>
          </a:r>
          <a:r>
            <a:rPr lang="en-US" sz="900" kern="1200" dirty="0" err="1"/>
            <a:t>navios</a:t>
          </a:r>
          <a:r>
            <a:rPr lang="en-US" sz="900" kern="1200" dirty="0"/>
            <a:t> </a:t>
          </a:r>
          <a:r>
            <a:rPr lang="en-US" sz="900" kern="1200" dirty="0" err="1"/>
            <a:t>segundo</a:t>
          </a:r>
          <a:r>
            <a:rPr lang="en-US" sz="900" kern="1200" dirty="0"/>
            <a:t> a </a:t>
          </a:r>
          <a:r>
            <a:rPr lang="en-US" sz="900" kern="1200" dirty="0" err="1"/>
            <a:t>classificação</a:t>
          </a:r>
          <a:r>
            <a:rPr lang="en-US" sz="900" kern="1200" dirty="0"/>
            <a:t> AFRA (Average Freight Rate Assessment)</a:t>
          </a:r>
          <a:endParaRPr lang="pt-B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L=230m B=40m H=14m</a:t>
          </a:r>
          <a:endParaRPr lang="pt-BR" sz="900" kern="1200" dirty="0"/>
        </a:p>
      </dsp:txBody>
      <dsp:txXfrm rot="-5400000">
        <a:off x="467300" y="1808473"/>
        <a:ext cx="4758215" cy="391557"/>
      </dsp:txXfrm>
    </dsp:sp>
    <dsp:sp modelId="{1749E96C-8F66-41E2-BF5C-6D962BE11BFE}">
      <dsp:nvSpPr>
        <dsp:cNvPr id="0" name=""/>
        <dsp:cNvSpPr/>
      </dsp:nvSpPr>
      <dsp:spPr>
        <a:xfrm rot="5400000">
          <a:off x="-100135" y="2481047"/>
          <a:ext cx="667572" cy="4673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 err="1">
              <a:solidFill>
                <a:schemeClr val="tx1"/>
              </a:solidFill>
            </a:rPr>
            <a:t>Suezmax</a:t>
          </a:r>
          <a:endParaRPr lang="pt-BR" sz="700" b="1" kern="1200" dirty="0">
            <a:solidFill>
              <a:schemeClr val="tx1"/>
            </a:solidFill>
          </a:endParaRPr>
        </a:p>
      </dsp:txBody>
      <dsp:txXfrm rot="-5400000">
        <a:off x="1" y="2614561"/>
        <a:ext cx="467300" cy="200272"/>
      </dsp:txXfrm>
    </dsp:sp>
    <dsp:sp modelId="{EB08DBF3-99D7-44E6-B954-7E484BB47430}">
      <dsp:nvSpPr>
        <dsp:cNvPr id="0" name=""/>
        <dsp:cNvSpPr/>
      </dsp:nvSpPr>
      <dsp:spPr>
        <a:xfrm rot="5400000">
          <a:off x="2640038" y="208174"/>
          <a:ext cx="433921" cy="4779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120.000 &lt; DWT &lt; 200.000</a:t>
          </a:r>
          <a:endParaRPr lang="pt-B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São </a:t>
          </a:r>
          <a:r>
            <a:rPr lang="en-US" sz="900" kern="1200" dirty="0" err="1"/>
            <a:t>os</a:t>
          </a:r>
          <a:r>
            <a:rPr lang="en-US" sz="900" kern="1200" dirty="0"/>
            <a:t> </a:t>
          </a:r>
          <a:r>
            <a:rPr lang="en-US" sz="900" kern="1200" dirty="0" err="1"/>
            <a:t>maiores</a:t>
          </a:r>
          <a:r>
            <a:rPr lang="en-US" sz="900" kern="1200" dirty="0"/>
            <a:t> </a:t>
          </a:r>
          <a:r>
            <a:rPr lang="en-US" sz="900" kern="1200" dirty="0" err="1"/>
            <a:t>navios</a:t>
          </a:r>
          <a:r>
            <a:rPr lang="en-US" sz="900" kern="1200" dirty="0"/>
            <a:t> </a:t>
          </a:r>
          <a:r>
            <a:rPr lang="en-US" sz="900" kern="1200" dirty="0" err="1"/>
            <a:t>que</a:t>
          </a:r>
          <a:r>
            <a:rPr lang="en-US" sz="900" kern="1200" dirty="0"/>
            <a:t> </a:t>
          </a:r>
          <a:r>
            <a:rPr lang="en-US" sz="900" kern="1200" dirty="0" err="1"/>
            <a:t>atravessam</a:t>
          </a:r>
          <a:r>
            <a:rPr lang="en-US" sz="900" kern="1200" dirty="0"/>
            <a:t> o Canal de Suez</a:t>
          </a:r>
          <a:endParaRPr lang="pt-B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L=270m B=43m H=18m</a:t>
          </a:r>
          <a:endParaRPr lang="pt-BR" sz="900" kern="1200" dirty="0"/>
        </a:p>
      </dsp:txBody>
      <dsp:txXfrm rot="-5400000">
        <a:off x="467300" y="2402094"/>
        <a:ext cx="4758215" cy="391557"/>
      </dsp:txXfrm>
    </dsp:sp>
    <dsp:sp modelId="{82EADE00-E9F9-4C53-B6BD-DE5825F94A3C}">
      <dsp:nvSpPr>
        <dsp:cNvPr id="0" name=""/>
        <dsp:cNvSpPr/>
      </dsp:nvSpPr>
      <dsp:spPr>
        <a:xfrm rot="5400000">
          <a:off x="-100135" y="3074670"/>
          <a:ext cx="667572" cy="4673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schemeClr val="tx1"/>
              </a:solidFill>
            </a:rPr>
            <a:t>VLCC</a:t>
          </a:r>
          <a:endParaRPr lang="pt-BR" sz="700" b="1" kern="1200" dirty="0">
            <a:solidFill>
              <a:schemeClr val="tx1"/>
            </a:solidFill>
          </a:endParaRPr>
        </a:p>
      </dsp:txBody>
      <dsp:txXfrm rot="-5400000">
        <a:off x="1" y="3208184"/>
        <a:ext cx="467300" cy="200272"/>
      </dsp:txXfrm>
    </dsp:sp>
    <dsp:sp modelId="{27536C7B-6701-4585-80F5-EFC695224A14}">
      <dsp:nvSpPr>
        <dsp:cNvPr id="0" name=""/>
        <dsp:cNvSpPr/>
      </dsp:nvSpPr>
      <dsp:spPr>
        <a:xfrm rot="5400000">
          <a:off x="2640038" y="801796"/>
          <a:ext cx="433921" cy="4779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200.000 &lt; DWT &lt; 300.000</a:t>
          </a:r>
          <a:endParaRPr lang="pt-B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L=330m B=55m H=20m</a:t>
          </a:r>
          <a:endParaRPr lang="pt-BR" sz="900" kern="1200" dirty="0"/>
        </a:p>
      </dsp:txBody>
      <dsp:txXfrm rot="-5400000">
        <a:off x="467300" y="2995716"/>
        <a:ext cx="4758215" cy="391557"/>
      </dsp:txXfrm>
    </dsp:sp>
    <dsp:sp modelId="{1AA0E5DC-7C2A-44BD-A5BE-ED38AF4E5875}">
      <dsp:nvSpPr>
        <dsp:cNvPr id="0" name=""/>
        <dsp:cNvSpPr/>
      </dsp:nvSpPr>
      <dsp:spPr>
        <a:xfrm rot="5400000">
          <a:off x="-100135" y="3668292"/>
          <a:ext cx="667572" cy="4673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schemeClr val="tx1"/>
              </a:solidFill>
            </a:rPr>
            <a:t>ULCC</a:t>
          </a:r>
          <a:endParaRPr lang="pt-BR" sz="700" b="1" kern="1200" dirty="0">
            <a:solidFill>
              <a:schemeClr val="tx1"/>
            </a:solidFill>
          </a:endParaRPr>
        </a:p>
      </dsp:txBody>
      <dsp:txXfrm rot="-5400000">
        <a:off x="1" y="3801806"/>
        <a:ext cx="467300" cy="200272"/>
      </dsp:txXfrm>
    </dsp:sp>
    <dsp:sp modelId="{4DA59A57-4CE4-4AF6-94B4-EFF3D2CF9F8E}">
      <dsp:nvSpPr>
        <dsp:cNvPr id="0" name=""/>
        <dsp:cNvSpPr/>
      </dsp:nvSpPr>
      <dsp:spPr>
        <a:xfrm rot="5400000">
          <a:off x="2640038" y="1395418"/>
          <a:ext cx="433921" cy="4779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DWT &gt; 300.000</a:t>
          </a:r>
          <a:endParaRPr lang="pt-B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L&gt;400m B=60m H=23m</a:t>
          </a:r>
          <a:endParaRPr lang="pt-BR" sz="900" kern="1200" dirty="0"/>
        </a:p>
      </dsp:txBody>
      <dsp:txXfrm rot="-5400000">
        <a:off x="467300" y="3589338"/>
        <a:ext cx="4758215" cy="391557"/>
      </dsp:txXfrm>
    </dsp:sp>
    <dsp:sp modelId="{4090F48A-E6DF-4735-973B-3D8F3B3B103B}">
      <dsp:nvSpPr>
        <dsp:cNvPr id="0" name=""/>
        <dsp:cNvSpPr/>
      </dsp:nvSpPr>
      <dsp:spPr>
        <a:xfrm rot="5400000">
          <a:off x="-100135" y="4261914"/>
          <a:ext cx="667572" cy="4673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1" kern="1200" dirty="0" err="1">
              <a:solidFill>
                <a:schemeClr val="tx1"/>
              </a:solidFill>
            </a:rPr>
            <a:t>Malaccamax</a:t>
          </a:r>
          <a:endParaRPr lang="pt-BR" sz="600" b="1" kern="1200" dirty="0">
            <a:solidFill>
              <a:schemeClr val="tx1"/>
            </a:solidFill>
          </a:endParaRPr>
        </a:p>
      </dsp:txBody>
      <dsp:txXfrm rot="-5400000">
        <a:off x="1" y="4395428"/>
        <a:ext cx="467300" cy="200272"/>
      </dsp:txXfrm>
    </dsp:sp>
    <dsp:sp modelId="{1771E54C-1C61-4A2D-90AF-9DE7B0BD9860}">
      <dsp:nvSpPr>
        <dsp:cNvPr id="0" name=""/>
        <dsp:cNvSpPr/>
      </dsp:nvSpPr>
      <dsp:spPr>
        <a:xfrm rot="5400000">
          <a:off x="2640038" y="1989040"/>
          <a:ext cx="433921" cy="4779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DWT &gt; 380.000</a:t>
          </a:r>
          <a:endParaRPr lang="pt-B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L = 470m B=60m H=20m</a:t>
          </a:r>
          <a:endParaRPr lang="pt-B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 err="1"/>
            <a:t>Quando</a:t>
          </a:r>
          <a:r>
            <a:rPr lang="en-US" sz="900" kern="1200" dirty="0"/>
            <a:t> </a:t>
          </a:r>
          <a:r>
            <a:rPr lang="en-US" sz="900" kern="1200" dirty="0" err="1"/>
            <a:t>construídos</a:t>
          </a:r>
          <a:r>
            <a:rPr lang="en-US" sz="900" kern="1200" dirty="0"/>
            <a:t>, </a:t>
          </a:r>
          <a:r>
            <a:rPr lang="en-US" sz="900" kern="1200" dirty="0" err="1"/>
            <a:t>serão</a:t>
          </a:r>
          <a:r>
            <a:rPr lang="en-US" sz="900" kern="1200" dirty="0"/>
            <a:t> </a:t>
          </a:r>
          <a:r>
            <a:rPr lang="en-US" sz="900" kern="1200" dirty="0" err="1"/>
            <a:t>os</a:t>
          </a:r>
          <a:r>
            <a:rPr lang="en-US" sz="900" kern="1200" dirty="0"/>
            <a:t> </a:t>
          </a:r>
          <a:r>
            <a:rPr lang="en-US" sz="900" kern="1200" dirty="0" err="1"/>
            <a:t>maiores</a:t>
          </a:r>
          <a:r>
            <a:rPr lang="en-US" sz="900" kern="1200" dirty="0"/>
            <a:t> </a:t>
          </a:r>
          <a:r>
            <a:rPr lang="en-US" sz="900" kern="1200" dirty="0" err="1"/>
            <a:t>navios</a:t>
          </a:r>
          <a:r>
            <a:rPr lang="en-US" sz="900" kern="1200" dirty="0"/>
            <a:t> a </a:t>
          </a:r>
          <a:r>
            <a:rPr lang="en-US" sz="900" kern="1200" dirty="0" err="1"/>
            <a:t>cruzar</a:t>
          </a:r>
          <a:r>
            <a:rPr lang="en-US" sz="900" kern="1200" dirty="0"/>
            <a:t> o </a:t>
          </a:r>
          <a:r>
            <a:rPr lang="en-US" sz="900" kern="1200" dirty="0" err="1"/>
            <a:t>estreito</a:t>
          </a:r>
          <a:r>
            <a:rPr lang="en-US" sz="900" kern="1200" dirty="0"/>
            <a:t> de Malacca</a:t>
          </a:r>
          <a:endParaRPr lang="pt-BR" sz="900" kern="1200" dirty="0"/>
        </a:p>
      </dsp:txBody>
      <dsp:txXfrm rot="-5400000">
        <a:off x="467300" y="4182960"/>
        <a:ext cx="4758215" cy="391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97668" cy="342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487016" y="0"/>
            <a:ext cx="4197668" cy="342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B256B-8159-4DDA-AEB6-80A411143E27}" type="datetimeFigureOut">
              <a:rPr lang="en-US" smtClean="0"/>
              <a:pPr/>
              <a:t>4/25/2023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514088"/>
            <a:ext cx="4197668" cy="342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487016" y="6514088"/>
            <a:ext cx="4197668" cy="342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1BCC9-09A2-4C9D-8BCA-EFE785F271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5069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197668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87017" y="0"/>
            <a:ext cx="4197668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BE739-6BFC-4E5F-9C2D-8DB1C30D024D}" type="datetimeFigureOut">
              <a:rPr lang="pt-BR" smtClean="0"/>
              <a:pPr/>
              <a:t>25/04/2023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28963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8693" y="3257550"/>
            <a:ext cx="774954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513910"/>
            <a:ext cx="419766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87017" y="6513910"/>
            <a:ext cx="419766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63DD7-D10F-4BB3-91B5-B0E9FBB2E60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6419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134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0434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2427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4781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2699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33049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0789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0669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06300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96716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0837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63DD7-D10F-4BB3-91B5-B0E9FBB2E606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10167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30283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51454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96189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9782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5052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9999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8909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0847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1039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9413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650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2855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grafico com so wha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1"/>
          </p:nvPr>
        </p:nvSpPr>
        <p:spPr>
          <a:xfrm>
            <a:off x="218377" y="1714488"/>
            <a:ext cx="5344364" cy="478478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2"/>
          </p:nvPr>
        </p:nvSpPr>
        <p:spPr>
          <a:xfrm rot="5400000">
            <a:off x="3194080" y="3713548"/>
            <a:ext cx="5328000" cy="329748"/>
          </a:xfrm>
          <a:prstGeom prst="triangle">
            <a:avLst/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>
            <a:lvl1pPr>
              <a:defRPr lang="pt-BR" sz="100" dirty="0" smtClean="0">
                <a:solidFill>
                  <a:schemeClr val="accent3"/>
                </a:solidFill>
              </a:defRPr>
            </a:lvl1pPr>
            <a:lvl2pPr>
              <a:defRPr lang="pt-BR" sz="100" dirty="0" smtClean="0">
                <a:solidFill>
                  <a:schemeClr val="accent3"/>
                </a:solidFill>
              </a:defRPr>
            </a:lvl2pPr>
            <a:lvl3pPr>
              <a:defRPr lang="pt-BR" sz="100" dirty="0" smtClean="0">
                <a:solidFill>
                  <a:schemeClr val="accent3"/>
                </a:solidFill>
              </a:defRPr>
            </a:lvl3pPr>
            <a:lvl4pPr>
              <a:defRPr lang="pt-BR" sz="100" dirty="0" smtClean="0">
                <a:solidFill>
                  <a:schemeClr val="accent3"/>
                </a:solidFill>
              </a:defRPr>
            </a:lvl4pPr>
            <a:lvl5pPr>
              <a:defRPr lang="pt-BR" sz="100" dirty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6155602" y="1285860"/>
            <a:ext cx="2835974" cy="5220000"/>
          </a:xfrm>
          <a:prstGeom prst="roundRect">
            <a:avLst>
              <a:gd name="adj" fmla="val 70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4"/>
          </p:nvPr>
        </p:nvSpPr>
        <p:spPr>
          <a:xfrm>
            <a:off x="218378" y="1285860"/>
            <a:ext cx="5342922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graficos com so wha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1"/>
          </p:nvPr>
        </p:nvSpPr>
        <p:spPr>
          <a:xfrm>
            <a:off x="218377" y="1714488"/>
            <a:ext cx="5344364" cy="21431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2"/>
          </p:nvPr>
        </p:nvSpPr>
        <p:spPr>
          <a:xfrm rot="5400000">
            <a:off x="3194080" y="3713548"/>
            <a:ext cx="5328000" cy="329748"/>
          </a:xfrm>
          <a:prstGeom prst="triangle">
            <a:avLst/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>
            <a:lvl1pPr>
              <a:defRPr lang="pt-BR" sz="100" dirty="0" smtClean="0">
                <a:solidFill>
                  <a:schemeClr val="accent3"/>
                </a:solidFill>
              </a:defRPr>
            </a:lvl1pPr>
            <a:lvl2pPr>
              <a:defRPr lang="pt-BR" sz="100" dirty="0" smtClean="0">
                <a:solidFill>
                  <a:schemeClr val="accent3"/>
                </a:solidFill>
              </a:defRPr>
            </a:lvl2pPr>
            <a:lvl3pPr>
              <a:defRPr lang="pt-BR" sz="100" dirty="0" smtClean="0">
                <a:solidFill>
                  <a:schemeClr val="accent3"/>
                </a:solidFill>
              </a:defRPr>
            </a:lvl3pPr>
            <a:lvl4pPr>
              <a:defRPr lang="pt-BR" sz="100" dirty="0" smtClean="0">
                <a:solidFill>
                  <a:schemeClr val="accent3"/>
                </a:solidFill>
              </a:defRPr>
            </a:lvl4pPr>
            <a:lvl5pPr>
              <a:defRPr lang="pt-BR" sz="100" dirty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6155602" y="1285860"/>
            <a:ext cx="2835974" cy="5220000"/>
          </a:xfrm>
          <a:prstGeom prst="roundRect">
            <a:avLst>
              <a:gd name="adj" fmla="val 70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4"/>
          </p:nvPr>
        </p:nvSpPr>
        <p:spPr>
          <a:xfrm>
            <a:off x="218378" y="1285860"/>
            <a:ext cx="5342922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8" name="Espaço Reservado para Gráfico 4"/>
          <p:cNvSpPr>
            <a:spLocks noGrp="1"/>
          </p:cNvSpPr>
          <p:nvPr>
            <p:ph type="chart" sz="quarter" idx="15"/>
          </p:nvPr>
        </p:nvSpPr>
        <p:spPr>
          <a:xfrm>
            <a:off x="219078" y="4500570"/>
            <a:ext cx="5344364" cy="21431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  <a:endParaRPr lang="pt-BR" dirty="0"/>
          </a:p>
        </p:txBody>
      </p:sp>
      <p:sp>
        <p:nvSpPr>
          <p:cNvPr id="9" name="Espaço Reservado para Texto 13"/>
          <p:cNvSpPr>
            <a:spLocks noGrp="1"/>
          </p:cNvSpPr>
          <p:nvPr>
            <p:ph type="body" sz="quarter" idx="16"/>
          </p:nvPr>
        </p:nvSpPr>
        <p:spPr>
          <a:xfrm>
            <a:off x="219079" y="4071942"/>
            <a:ext cx="5342922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grafico com so wha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1"/>
          </p:nvPr>
        </p:nvSpPr>
        <p:spPr>
          <a:xfrm>
            <a:off x="219359" y="1714488"/>
            <a:ext cx="8707857" cy="27860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4"/>
          </p:nvPr>
        </p:nvSpPr>
        <p:spPr>
          <a:xfrm>
            <a:off x="219359" y="1285860"/>
            <a:ext cx="8707857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1" name="Espaço Reservado para Texto 6"/>
          <p:cNvSpPr>
            <a:spLocks noGrp="1"/>
          </p:cNvSpPr>
          <p:nvPr>
            <p:ph type="body" sz="quarter" idx="15"/>
          </p:nvPr>
        </p:nvSpPr>
        <p:spPr>
          <a:xfrm rot="10800000">
            <a:off x="1406240" y="4786322"/>
            <a:ext cx="6369915" cy="357170"/>
          </a:xfrm>
          <a:prstGeom prst="triangle">
            <a:avLst/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>
            <a:lvl1pPr>
              <a:defRPr lang="pt-BR" sz="100" dirty="0" smtClean="0">
                <a:solidFill>
                  <a:schemeClr val="accent3"/>
                </a:solidFill>
              </a:defRPr>
            </a:lvl1pPr>
            <a:lvl2pPr>
              <a:defRPr lang="pt-BR" sz="100" dirty="0" smtClean="0">
                <a:solidFill>
                  <a:schemeClr val="accent3"/>
                </a:solidFill>
              </a:defRPr>
            </a:lvl2pPr>
            <a:lvl3pPr>
              <a:defRPr lang="pt-BR" sz="100" dirty="0" smtClean="0">
                <a:solidFill>
                  <a:schemeClr val="accent3"/>
                </a:solidFill>
              </a:defRPr>
            </a:lvl3pPr>
            <a:lvl4pPr>
              <a:defRPr lang="pt-BR" sz="100" dirty="0" smtClean="0">
                <a:solidFill>
                  <a:schemeClr val="accent3"/>
                </a:solidFill>
              </a:defRPr>
            </a:lvl4pPr>
            <a:lvl5pPr>
              <a:defRPr lang="pt-BR" sz="100" dirty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8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153126" y="5286388"/>
            <a:ext cx="8838450" cy="1367630"/>
          </a:xfrm>
          <a:prstGeom prst="roundRect">
            <a:avLst>
              <a:gd name="adj" fmla="val 70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4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4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4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4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4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graficos com so wha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1"/>
          </p:nvPr>
        </p:nvSpPr>
        <p:spPr>
          <a:xfrm>
            <a:off x="223746" y="1714488"/>
            <a:ext cx="4236383" cy="27860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153126" y="5286388"/>
            <a:ext cx="8838450" cy="1367630"/>
          </a:xfrm>
          <a:prstGeom prst="roundRect">
            <a:avLst>
              <a:gd name="adj" fmla="val 70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4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4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4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4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4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4"/>
          </p:nvPr>
        </p:nvSpPr>
        <p:spPr>
          <a:xfrm>
            <a:off x="223746" y="1285860"/>
            <a:ext cx="4236383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1" name="Espaço Reservado para Texto 6"/>
          <p:cNvSpPr>
            <a:spLocks noGrp="1"/>
          </p:cNvSpPr>
          <p:nvPr>
            <p:ph type="body" sz="quarter" idx="15"/>
          </p:nvPr>
        </p:nvSpPr>
        <p:spPr>
          <a:xfrm rot="10800000">
            <a:off x="1406240" y="4786322"/>
            <a:ext cx="6369915" cy="357170"/>
          </a:xfrm>
          <a:prstGeom prst="triangle">
            <a:avLst/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>
            <a:lvl1pPr>
              <a:defRPr lang="pt-BR" sz="100" dirty="0" smtClean="0">
                <a:solidFill>
                  <a:schemeClr val="accent3"/>
                </a:solidFill>
              </a:defRPr>
            </a:lvl1pPr>
            <a:lvl2pPr>
              <a:defRPr lang="pt-BR" sz="100" dirty="0" smtClean="0">
                <a:solidFill>
                  <a:schemeClr val="accent3"/>
                </a:solidFill>
              </a:defRPr>
            </a:lvl2pPr>
            <a:lvl3pPr>
              <a:defRPr lang="pt-BR" sz="100" dirty="0" smtClean="0">
                <a:solidFill>
                  <a:schemeClr val="accent3"/>
                </a:solidFill>
              </a:defRPr>
            </a:lvl3pPr>
            <a:lvl4pPr>
              <a:defRPr lang="pt-BR" sz="100" dirty="0" smtClean="0">
                <a:solidFill>
                  <a:schemeClr val="accent3"/>
                </a:solidFill>
              </a:defRPr>
            </a:lvl4pPr>
            <a:lvl5pPr>
              <a:defRPr lang="pt-BR" sz="100" dirty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8" name="Espaço Reservado para Gráfico 4"/>
          <p:cNvSpPr>
            <a:spLocks noGrp="1"/>
          </p:cNvSpPr>
          <p:nvPr>
            <p:ph type="chart" sz="quarter" idx="16"/>
          </p:nvPr>
        </p:nvSpPr>
        <p:spPr>
          <a:xfrm>
            <a:off x="4683872" y="1714488"/>
            <a:ext cx="4236383" cy="27860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  <a:endParaRPr lang="pt-BR" dirty="0"/>
          </a:p>
        </p:txBody>
      </p:sp>
      <p:sp>
        <p:nvSpPr>
          <p:cNvPr id="9" name="Espaço Reservado para Texto 13"/>
          <p:cNvSpPr>
            <a:spLocks noGrp="1"/>
          </p:cNvSpPr>
          <p:nvPr>
            <p:ph type="body" sz="quarter" idx="17"/>
          </p:nvPr>
        </p:nvSpPr>
        <p:spPr>
          <a:xfrm>
            <a:off x="4683872" y="1285860"/>
            <a:ext cx="4236383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grafico com 1 cham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1"/>
          </p:nvPr>
        </p:nvSpPr>
        <p:spPr>
          <a:xfrm>
            <a:off x="218377" y="1714488"/>
            <a:ext cx="8769072" cy="478478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4766467" y="1792308"/>
            <a:ext cx="4225111" cy="1922400"/>
          </a:xfrm>
          <a:prstGeom prst="wedgeRectCallout">
            <a:avLst>
              <a:gd name="adj1" fmla="val -46654"/>
              <a:gd name="adj2" fmla="val 7156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4"/>
          </p:nvPr>
        </p:nvSpPr>
        <p:spPr>
          <a:xfrm>
            <a:off x="218378" y="1285860"/>
            <a:ext cx="8769071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grafico com 2 cham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1"/>
          </p:nvPr>
        </p:nvSpPr>
        <p:spPr>
          <a:xfrm>
            <a:off x="218377" y="1714488"/>
            <a:ext cx="8769072" cy="478478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3701480" y="1736037"/>
            <a:ext cx="2428689" cy="1923908"/>
          </a:xfrm>
          <a:prstGeom prst="wedgeRectCallout">
            <a:avLst>
              <a:gd name="adj1" fmla="val -46654"/>
              <a:gd name="adj2" fmla="val 7156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4"/>
          </p:nvPr>
        </p:nvSpPr>
        <p:spPr>
          <a:xfrm>
            <a:off x="218378" y="1285860"/>
            <a:ext cx="8769071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7" name="Espaço Reservado para Texto 9"/>
          <p:cNvSpPr>
            <a:spLocks noGrp="1"/>
          </p:cNvSpPr>
          <p:nvPr>
            <p:ph type="body" sz="quarter" idx="15"/>
          </p:nvPr>
        </p:nvSpPr>
        <p:spPr>
          <a:xfrm>
            <a:off x="6480834" y="2211994"/>
            <a:ext cx="2365714" cy="1923908"/>
          </a:xfrm>
          <a:prstGeom prst="wedgeRectCallout">
            <a:avLst>
              <a:gd name="adj1" fmla="val -46654"/>
              <a:gd name="adj2" fmla="val 7156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rocesso com 5 f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9" name="Espaço Reservado para Texto 6"/>
          <p:cNvSpPr>
            <a:spLocks noGrp="1"/>
          </p:cNvSpPr>
          <p:nvPr>
            <p:ph type="body" sz="quarter" idx="45"/>
          </p:nvPr>
        </p:nvSpPr>
        <p:spPr>
          <a:xfrm>
            <a:off x="5867200" y="1285860"/>
            <a:ext cx="3090957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34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4" name="Conector reto 73"/>
          <p:cNvCxnSpPr/>
          <p:nvPr/>
        </p:nvCxnSpPr>
        <p:spPr>
          <a:xfrm rot="5400000" flipH="1" flipV="1">
            <a:off x="757850" y="4446615"/>
            <a:ext cx="4464000" cy="14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spaço Reservado para Texto 6"/>
          <p:cNvSpPr>
            <a:spLocks noGrp="1"/>
          </p:cNvSpPr>
          <p:nvPr>
            <p:ph type="body" sz="quarter" idx="50"/>
          </p:nvPr>
        </p:nvSpPr>
        <p:spPr>
          <a:xfrm>
            <a:off x="2989119" y="1285860"/>
            <a:ext cx="3090957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34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Espaço Reservado para Texto 33"/>
          <p:cNvSpPr>
            <a:spLocks noGrp="1"/>
          </p:cNvSpPr>
          <p:nvPr>
            <p:ph type="body" sz="quarter" idx="51"/>
          </p:nvPr>
        </p:nvSpPr>
        <p:spPr>
          <a:xfrm>
            <a:off x="161729" y="2227254"/>
            <a:ext cx="2758596" cy="4357718"/>
          </a:xfrm>
          <a:prstGeom prst="rect">
            <a:avLst/>
          </a:prstGeo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0"/>
              </a:spcAft>
              <a:defRPr sz="1600"/>
            </a:lvl1pPr>
            <a:lvl2pPr marL="355600" indent="-177800">
              <a:defRPr sz="1400"/>
            </a:lvl2pPr>
            <a:lvl3pPr marL="533400" indent="-139700">
              <a:defRPr sz="1200"/>
            </a:lvl3pPr>
            <a:lvl4pPr marL="723900" indent="-152400">
              <a:defRPr sz="1100"/>
            </a:lvl4pPr>
            <a:lvl5pPr marL="812800" indent="-139700"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35" name="Espaço Reservado para Texto 6"/>
          <p:cNvSpPr>
            <a:spLocks noGrp="1"/>
          </p:cNvSpPr>
          <p:nvPr>
            <p:ph type="body" sz="quarter" idx="52"/>
          </p:nvPr>
        </p:nvSpPr>
        <p:spPr>
          <a:xfrm>
            <a:off x="153127" y="1285860"/>
            <a:ext cx="3057721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144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Conector reto 14"/>
          <p:cNvCxnSpPr/>
          <p:nvPr/>
        </p:nvCxnSpPr>
        <p:spPr>
          <a:xfrm rot="5400000" flipH="1" flipV="1">
            <a:off x="3655494" y="4446615"/>
            <a:ext cx="4464000" cy="14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ço Reservado para Texto 33"/>
          <p:cNvSpPr>
            <a:spLocks noGrp="1"/>
          </p:cNvSpPr>
          <p:nvPr>
            <p:ph type="body" sz="quarter" idx="53"/>
          </p:nvPr>
        </p:nvSpPr>
        <p:spPr>
          <a:xfrm>
            <a:off x="3059374" y="2227254"/>
            <a:ext cx="2758596" cy="4357718"/>
          </a:xfrm>
          <a:prstGeom prst="rect">
            <a:avLst/>
          </a:prstGeo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0"/>
              </a:spcAft>
              <a:defRPr sz="1600"/>
            </a:lvl1pPr>
            <a:lvl2pPr marL="355600" indent="-177800">
              <a:defRPr sz="1400"/>
            </a:lvl2pPr>
            <a:lvl3pPr marL="533400" indent="-139700">
              <a:defRPr sz="1200"/>
            </a:lvl3pPr>
            <a:lvl4pPr marL="723900" indent="-152400">
              <a:defRPr sz="1100"/>
            </a:lvl4pPr>
            <a:lvl5pPr marL="812800" indent="-139700"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7" name="Espaço Reservado para Texto 33"/>
          <p:cNvSpPr>
            <a:spLocks noGrp="1"/>
          </p:cNvSpPr>
          <p:nvPr>
            <p:ph type="body" sz="quarter" idx="54"/>
          </p:nvPr>
        </p:nvSpPr>
        <p:spPr>
          <a:xfrm>
            <a:off x="5957019" y="2227254"/>
            <a:ext cx="2758596" cy="4357718"/>
          </a:xfrm>
          <a:prstGeom prst="rect">
            <a:avLst/>
          </a:prstGeo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0"/>
              </a:spcAft>
              <a:defRPr sz="1600"/>
            </a:lvl1pPr>
            <a:lvl2pPr marL="355600" indent="-177800">
              <a:defRPr sz="1400"/>
            </a:lvl2pPr>
            <a:lvl3pPr marL="533400" indent="-139700">
              <a:defRPr sz="1200"/>
            </a:lvl3pPr>
            <a:lvl4pPr marL="723900" indent="-152400">
              <a:defRPr sz="1100"/>
            </a:lvl4pPr>
            <a:lvl5pPr marL="812800" indent="-139700"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rocesso com 5 f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9" name="Espaço Reservado para Texto 6"/>
          <p:cNvSpPr>
            <a:spLocks noGrp="1"/>
          </p:cNvSpPr>
          <p:nvPr>
            <p:ph type="body" sz="quarter" idx="45"/>
          </p:nvPr>
        </p:nvSpPr>
        <p:spPr>
          <a:xfrm>
            <a:off x="6616554" y="1285860"/>
            <a:ext cx="2392999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16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4" name="Conector reto 73"/>
          <p:cNvCxnSpPr/>
          <p:nvPr/>
        </p:nvCxnSpPr>
        <p:spPr>
          <a:xfrm rot="5400000" flipH="1" flipV="1">
            <a:off x="63463" y="4446615"/>
            <a:ext cx="4464000" cy="14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spaço Reservado para Texto 6"/>
          <p:cNvSpPr>
            <a:spLocks noGrp="1"/>
          </p:cNvSpPr>
          <p:nvPr>
            <p:ph type="body" sz="quarter" idx="48"/>
          </p:nvPr>
        </p:nvSpPr>
        <p:spPr>
          <a:xfrm>
            <a:off x="4440094" y="1285860"/>
            <a:ext cx="2392999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16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Espaço Reservado para Texto 6"/>
          <p:cNvSpPr>
            <a:spLocks noGrp="1"/>
          </p:cNvSpPr>
          <p:nvPr>
            <p:ph type="body" sz="quarter" idx="50"/>
          </p:nvPr>
        </p:nvSpPr>
        <p:spPr>
          <a:xfrm>
            <a:off x="2263634" y="1285860"/>
            <a:ext cx="2392999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16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Espaço Reservado para Texto 33"/>
          <p:cNvSpPr>
            <a:spLocks noGrp="1"/>
          </p:cNvSpPr>
          <p:nvPr>
            <p:ph type="body" sz="quarter" idx="51"/>
          </p:nvPr>
        </p:nvSpPr>
        <p:spPr>
          <a:xfrm>
            <a:off x="161730" y="2227254"/>
            <a:ext cx="2093874" cy="4357718"/>
          </a:xfrm>
          <a:prstGeom prst="rect">
            <a:avLst/>
          </a:prstGeo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0"/>
              </a:spcAft>
              <a:defRPr sz="1600"/>
            </a:lvl1pPr>
            <a:lvl2pPr marL="355600" indent="-177800">
              <a:defRPr sz="1400"/>
            </a:lvl2pPr>
            <a:lvl3pPr marL="533400" indent="-139700">
              <a:defRPr sz="1200"/>
            </a:lvl3pPr>
            <a:lvl4pPr marL="723900" indent="-152400">
              <a:defRPr sz="1100"/>
            </a:lvl4pPr>
            <a:lvl5pPr marL="812800" indent="-139700"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35" name="Espaço Reservado para Texto 6"/>
          <p:cNvSpPr>
            <a:spLocks noGrp="1"/>
          </p:cNvSpPr>
          <p:nvPr>
            <p:ph type="body" sz="quarter" idx="52"/>
          </p:nvPr>
        </p:nvSpPr>
        <p:spPr>
          <a:xfrm>
            <a:off x="153127" y="1285860"/>
            <a:ext cx="2326527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16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6" name="Conector reto 35"/>
          <p:cNvCxnSpPr/>
          <p:nvPr/>
        </p:nvCxnSpPr>
        <p:spPr>
          <a:xfrm rot="5400000" flipH="1" flipV="1">
            <a:off x="2237055" y="4446615"/>
            <a:ext cx="4464000" cy="14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spaço Reservado para Texto 33"/>
          <p:cNvSpPr>
            <a:spLocks noGrp="1"/>
          </p:cNvSpPr>
          <p:nvPr>
            <p:ph type="body" sz="quarter" idx="53"/>
          </p:nvPr>
        </p:nvSpPr>
        <p:spPr>
          <a:xfrm>
            <a:off x="2335322" y="2227254"/>
            <a:ext cx="2093874" cy="4357718"/>
          </a:xfrm>
          <a:prstGeom prst="rect">
            <a:avLst/>
          </a:prstGeo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0"/>
              </a:spcAft>
              <a:defRPr sz="1600"/>
            </a:lvl1pPr>
            <a:lvl2pPr marL="355600" indent="-177800">
              <a:defRPr sz="1400"/>
            </a:lvl2pPr>
            <a:lvl3pPr marL="533400" indent="-139700">
              <a:defRPr sz="1200"/>
            </a:lvl3pPr>
            <a:lvl4pPr marL="723900" indent="-152400">
              <a:defRPr sz="1100"/>
            </a:lvl4pPr>
            <a:lvl5pPr marL="812800" indent="-139700"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cxnSp>
        <p:nvCxnSpPr>
          <p:cNvPr id="38" name="Conector reto 37"/>
          <p:cNvCxnSpPr/>
          <p:nvPr/>
        </p:nvCxnSpPr>
        <p:spPr>
          <a:xfrm rot="5400000" flipH="1" flipV="1">
            <a:off x="4410648" y="4446615"/>
            <a:ext cx="4464000" cy="14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spaço Reservado para Texto 33"/>
          <p:cNvSpPr>
            <a:spLocks noGrp="1"/>
          </p:cNvSpPr>
          <p:nvPr>
            <p:ph type="body" sz="quarter" idx="54"/>
          </p:nvPr>
        </p:nvSpPr>
        <p:spPr>
          <a:xfrm>
            <a:off x="4508915" y="2227254"/>
            <a:ext cx="2093874" cy="4357718"/>
          </a:xfrm>
          <a:prstGeom prst="rect">
            <a:avLst/>
          </a:prstGeo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0"/>
              </a:spcAft>
              <a:defRPr sz="1600"/>
            </a:lvl1pPr>
            <a:lvl2pPr marL="355600" indent="-177800">
              <a:defRPr sz="1400"/>
            </a:lvl2pPr>
            <a:lvl3pPr marL="533400" indent="-139700">
              <a:defRPr sz="1200"/>
            </a:lvl3pPr>
            <a:lvl4pPr marL="723900" indent="-152400">
              <a:defRPr sz="1100"/>
            </a:lvl4pPr>
            <a:lvl5pPr marL="812800" indent="-139700"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41" name="Espaço Reservado para Texto 33"/>
          <p:cNvSpPr>
            <a:spLocks noGrp="1"/>
          </p:cNvSpPr>
          <p:nvPr>
            <p:ph type="body" sz="quarter" idx="55"/>
          </p:nvPr>
        </p:nvSpPr>
        <p:spPr>
          <a:xfrm>
            <a:off x="6682506" y="2227254"/>
            <a:ext cx="2093874" cy="4357718"/>
          </a:xfrm>
          <a:prstGeom prst="rect">
            <a:avLst/>
          </a:prstGeo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0"/>
              </a:spcAft>
              <a:defRPr sz="1600"/>
            </a:lvl1pPr>
            <a:lvl2pPr marL="355600" indent="-177800">
              <a:defRPr sz="1400"/>
            </a:lvl2pPr>
            <a:lvl3pPr marL="533400" indent="-139700">
              <a:defRPr sz="1200"/>
            </a:lvl3pPr>
            <a:lvl4pPr marL="723900" indent="-152400">
              <a:defRPr sz="1100"/>
            </a:lvl4pPr>
            <a:lvl5pPr marL="812800" indent="-139700"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cesso com 5 f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4" name="Espaço Reservado para Texto 33"/>
          <p:cNvSpPr>
            <a:spLocks noGrp="1"/>
          </p:cNvSpPr>
          <p:nvPr>
            <p:ph type="body" sz="quarter" idx="32"/>
          </p:nvPr>
        </p:nvSpPr>
        <p:spPr>
          <a:xfrm>
            <a:off x="195630" y="2227254"/>
            <a:ext cx="1695041" cy="4357718"/>
          </a:xfrm>
          <a:prstGeom prst="rect">
            <a:avLst/>
          </a:prstGeo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0"/>
              </a:spcAft>
              <a:defRPr sz="1600"/>
            </a:lvl1pPr>
            <a:lvl2pPr marL="355600" indent="-177800">
              <a:defRPr sz="1400"/>
            </a:lvl2pPr>
            <a:lvl3pPr marL="533400" indent="-139700">
              <a:defRPr sz="1200"/>
            </a:lvl3pPr>
            <a:lvl4pPr marL="723900" indent="-152400">
              <a:defRPr sz="1100"/>
            </a:lvl4pPr>
            <a:lvl5pPr marL="812800" indent="-139700"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66" name="Espaço Reservado para Texto 33"/>
          <p:cNvSpPr>
            <a:spLocks noGrp="1"/>
          </p:cNvSpPr>
          <p:nvPr>
            <p:ph type="body" sz="quarter" idx="42"/>
          </p:nvPr>
        </p:nvSpPr>
        <p:spPr>
          <a:xfrm>
            <a:off x="1916280" y="2227254"/>
            <a:ext cx="1695041" cy="4357718"/>
          </a:xfrm>
          <a:prstGeom prst="rect">
            <a:avLst/>
          </a:prstGeo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0"/>
              </a:spcAft>
              <a:defRPr sz="1600"/>
            </a:lvl1pPr>
            <a:lvl2pPr marL="355600" indent="-177800">
              <a:defRPr sz="1400"/>
            </a:lvl2pPr>
            <a:lvl3pPr marL="533400" indent="-139700">
              <a:defRPr sz="1200"/>
            </a:lvl3pPr>
            <a:lvl4pPr marL="723900" indent="-152400">
              <a:defRPr sz="1100"/>
            </a:lvl4pPr>
            <a:lvl5pPr marL="812800" indent="-139700"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68" name="Espaço Reservado para Texto 33"/>
          <p:cNvSpPr>
            <a:spLocks noGrp="1"/>
          </p:cNvSpPr>
          <p:nvPr>
            <p:ph type="body" sz="quarter" idx="44"/>
          </p:nvPr>
        </p:nvSpPr>
        <p:spPr>
          <a:xfrm>
            <a:off x="3636930" y="2227254"/>
            <a:ext cx="1695041" cy="4357718"/>
          </a:xfrm>
          <a:prstGeom prst="rect">
            <a:avLst/>
          </a:prstGeo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0"/>
              </a:spcAft>
              <a:defRPr sz="1600"/>
            </a:lvl1pPr>
            <a:lvl2pPr marL="355600" indent="-177800">
              <a:defRPr sz="1400"/>
            </a:lvl2pPr>
            <a:lvl3pPr marL="533400" indent="-139700">
              <a:defRPr sz="1200"/>
            </a:lvl3pPr>
            <a:lvl4pPr marL="723900" indent="-152400">
              <a:defRPr sz="1100"/>
            </a:lvl4pPr>
            <a:lvl5pPr marL="812800" indent="-139700"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70" name="Espaço Reservado para Texto 33"/>
          <p:cNvSpPr>
            <a:spLocks noGrp="1"/>
          </p:cNvSpPr>
          <p:nvPr>
            <p:ph type="body" sz="quarter" idx="46"/>
          </p:nvPr>
        </p:nvSpPr>
        <p:spPr>
          <a:xfrm>
            <a:off x="5357579" y="2227254"/>
            <a:ext cx="1695041" cy="4357718"/>
          </a:xfrm>
          <a:prstGeom prst="rect">
            <a:avLst/>
          </a:prstGeo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0"/>
              </a:spcAft>
              <a:defRPr sz="1600"/>
            </a:lvl1pPr>
            <a:lvl2pPr marL="355600" indent="-177800">
              <a:defRPr sz="1400"/>
            </a:lvl2pPr>
            <a:lvl3pPr marL="533400" indent="-139700">
              <a:defRPr sz="1200"/>
            </a:lvl3pPr>
            <a:lvl4pPr marL="723900" indent="-152400">
              <a:defRPr sz="1100"/>
            </a:lvl4pPr>
            <a:lvl5pPr marL="812800" indent="-139700"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72" name="Espaço Reservado para Texto 33"/>
          <p:cNvSpPr>
            <a:spLocks noGrp="1"/>
          </p:cNvSpPr>
          <p:nvPr>
            <p:ph type="body" sz="quarter" idx="48"/>
          </p:nvPr>
        </p:nvSpPr>
        <p:spPr>
          <a:xfrm>
            <a:off x="7078226" y="2227254"/>
            <a:ext cx="1695041" cy="4357718"/>
          </a:xfrm>
          <a:prstGeom prst="rect">
            <a:avLst/>
          </a:prstGeo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0"/>
              </a:spcAft>
              <a:defRPr sz="1600"/>
            </a:lvl1pPr>
            <a:lvl2pPr marL="355600" indent="-177800">
              <a:defRPr sz="1400"/>
            </a:lvl2pPr>
            <a:lvl3pPr marL="533400" indent="-139700">
              <a:defRPr sz="1200"/>
            </a:lvl3pPr>
            <a:lvl4pPr marL="723900" indent="-152400">
              <a:defRPr sz="1100"/>
            </a:lvl4pPr>
            <a:lvl5pPr marL="812800" indent="-139700"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71" name="Espaço Reservado para Texto 6"/>
          <p:cNvSpPr>
            <a:spLocks noGrp="1"/>
          </p:cNvSpPr>
          <p:nvPr>
            <p:ph type="body" sz="quarter" idx="47"/>
          </p:nvPr>
        </p:nvSpPr>
        <p:spPr>
          <a:xfrm>
            <a:off x="7076475" y="1285860"/>
            <a:ext cx="1914399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16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Espaço Reservado para Texto 6"/>
          <p:cNvSpPr>
            <a:spLocks noGrp="1"/>
          </p:cNvSpPr>
          <p:nvPr>
            <p:ph type="body" sz="quarter" idx="45"/>
          </p:nvPr>
        </p:nvSpPr>
        <p:spPr>
          <a:xfrm>
            <a:off x="5348976" y="1285860"/>
            <a:ext cx="1927693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16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Espaço Reservado para Texto 6"/>
          <p:cNvSpPr>
            <a:spLocks noGrp="1"/>
          </p:cNvSpPr>
          <p:nvPr>
            <p:ph type="body" sz="quarter" idx="43"/>
          </p:nvPr>
        </p:nvSpPr>
        <p:spPr>
          <a:xfrm>
            <a:off x="3621476" y="1285860"/>
            <a:ext cx="1927693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16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Espaço Reservado para Texto 6"/>
          <p:cNvSpPr>
            <a:spLocks noGrp="1"/>
          </p:cNvSpPr>
          <p:nvPr>
            <p:ph type="body" sz="quarter" idx="41"/>
          </p:nvPr>
        </p:nvSpPr>
        <p:spPr>
          <a:xfrm>
            <a:off x="1893977" y="1285860"/>
            <a:ext cx="1927693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16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Espaço Reservado para Texto 6"/>
          <p:cNvSpPr>
            <a:spLocks noGrp="1"/>
          </p:cNvSpPr>
          <p:nvPr>
            <p:ph type="body" sz="quarter" idx="31"/>
          </p:nvPr>
        </p:nvSpPr>
        <p:spPr>
          <a:xfrm>
            <a:off x="184668" y="1285860"/>
            <a:ext cx="1914399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889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4" name="Conector reto 73"/>
          <p:cNvCxnSpPr/>
          <p:nvPr/>
        </p:nvCxnSpPr>
        <p:spPr>
          <a:xfrm rot="5400000" flipH="1" flipV="1">
            <a:off x="-328525" y="4446615"/>
            <a:ext cx="4464000" cy="14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to 74"/>
          <p:cNvCxnSpPr/>
          <p:nvPr/>
        </p:nvCxnSpPr>
        <p:spPr>
          <a:xfrm rot="5400000" flipH="1" flipV="1">
            <a:off x="1392125" y="4446615"/>
            <a:ext cx="4464000" cy="14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to 75"/>
          <p:cNvCxnSpPr/>
          <p:nvPr/>
        </p:nvCxnSpPr>
        <p:spPr>
          <a:xfrm rot="5400000" flipH="1" flipV="1">
            <a:off x="3112774" y="4446615"/>
            <a:ext cx="4464000" cy="14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to 76"/>
          <p:cNvCxnSpPr/>
          <p:nvPr/>
        </p:nvCxnSpPr>
        <p:spPr>
          <a:xfrm rot="5400000" flipH="1" flipV="1">
            <a:off x="4833423" y="4446615"/>
            <a:ext cx="4464000" cy="14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rocesso com 5 f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4" name="Espaço Reservado para Texto 33"/>
          <p:cNvSpPr>
            <a:spLocks noGrp="1"/>
          </p:cNvSpPr>
          <p:nvPr>
            <p:ph type="body" sz="quarter" idx="32"/>
          </p:nvPr>
        </p:nvSpPr>
        <p:spPr>
          <a:xfrm>
            <a:off x="195632" y="2227254"/>
            <a:ext cx="1408469" cy="4357718"/>
          </a:xfrm>
          <a:prstGeom prst="rect">
            <a:avLst/>
          </a:prstGeom>
        </p:spPr>
        <p:txBody>
          <a:bodyPr/>
          <a:lstStyle>
            <a:lvl1pPr marL="182563" indent="-182563">
              <a:spcBef>
                <a:spcPts val="0"/>
              </a:spcBef>
              <a:spcAft>
                <a:spcPts val="0"/>
              </a:spcAft>
              <a:defRPr sz="1600"/>
            </a:lvl1pPr>
            <a:lvl2pPr marL="266700" indent="-187325">
              <a:defRPr sz="1400"/>
            </a:lvl2pPr>
            <a:lvl3pPr marL="444500" indent="-139700">
              <a:defRPr sz="1200"/>
            </a:lvl3pPr>
            <a:lvl4pPr marL="622300" indent="-152400">
              <a:defRPr sz="1100"/>
            </a:lvl4pPr>
            <a:lvl5pPr marL="723900" indent="-139700"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cxnSp>
        <p:nvCxnSpPr>
          <p:cNvPr id="74" name="Conector reto 73"/>
          <p:cNvCxnSpPr/>
          <p:nvPr/>
        </p:nvCxnSpPr>
        <p:spPr>
          <a:xfrm rot="5400000" flipH="1" flipV="1">
            <a:off x="-610898" y="4446615"/>
            <a:ext cx="4464000" cy="14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ço Reservado para Texto 6"/>
          <p:cNvSpPr>
            <a:spLocks noGrp="1"/>
          </p:cNvSpPr>
          <p:nvPr>
            <p:ph type="body" sz="quarter" idx="49"/>
          </p:nvPr>
        </p:nvSpPr>
        <p:spPr>
          <a:xfrm>
            <a:off x="7395272" y="1285860"/>
            <a:ext cx="1661805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16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Espaço Reservado para Texto 6"/>
          <p:cNvSpPr>
            <a:spLocks noGrp="1"/>
          </p:cNvSpPr>
          <p:nvPr>
            <p:ph type="body" sz="quarter" idx="47"/>
          </p:nvPr>
        </p:nvSpPr>
        <p:spPr>
          <a:xfrm>
            <a:off x="5958300" y="1285860"/>
            <a:ext cx="1661805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16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Espaço Reservado para Texto 6"/>
          <p:cNvSpPr>
            <a:spLocks noGrp="1"/>
          </p:cNvSpPr>
          <p:nvPr>
            <p:ph type="body" sz="quarter" idx="45"/>
          </p:nvPr>
        </p:nvSpPr>
        <p:spPr>
          <a:xfrm>
            <a:off x="4507310" y="1285860"/>
            <a:ext cx="1661805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16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Espaço Reservado para Texto 6"/>
          <p:cNvSpPr>
            <a:spLocks noGrp="1"/>
          </p:cNvSpPr>
          <p:nvPr>
            <p:ph type="body" sz="quarter" idx="43"/>
          </p:nvPr>
        </p:nvSpPr>
        <p:spPr>
          <a:xfrm>
            <a:off x="3043349" y="1285860"/>
            <a:ext cx="1661805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16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Espaço Reservado para Texto 6"/>
          <p:cNvSpPr>
            <a:spLocks noGrp="1"/>
          </p:cNvSpPr>
          <p:nvPr>
            <p:ph type="body" sz="quarter" idx="41"/>
          </p:nvPr>
        </p:nvSpPr>
        <p:spPr>
          <a:xfrm>
            <a:off x="1591129" y="1285860"/>
            <a:ext cx="1661805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16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Espaço Reservado para Texto 6"/>
          <p:cNvSpPr>
            <a:spLocks noGrp="1"/>
          </p:cNvSpPr>
          <p:nvPr>
            <p:ph type="body" sz="quarter" idx="31"/>
          </p:nvPr>
        </p:nvSpPr>
        <p:spPr>
          <a:xfrm>
            <a:off x="184669" y="1285860"/>
            <a:ext cx="1628569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889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Espaço Reservado para Texto 33"/>
          <p:cNvSpPr>
            <a:spLocks noGrp="1"/>
          </p:cNvSpPr>
          <p:nvPr>
            <p:ph type="body" sz="quarter" idx="50"/>
          </p:nvPr>
        </p:nvSpPr>
        <p:spPr>
          <a:xfrm>
            <a:off x="1638105" y="2227254"/>
            <a:ext cx="1408469" cy="4357718"/>
          </a:xfrm>
          <a:prstGeom prst="rect">
            <a:avLst/>
          </a:prstGeom>
        </p:spPr>
        <p:txBody>
          <a:bodyPr/>
          <a:lstStyle>
            <a:lvl1pPr marL="182563" indent="-182563">
              <a:spcBef>
                <a:spcPts val="0"/>
              </a:spcBef>
              <a:spcAft>
                <a:spcPts val="0"/>
              </a:spcAft>
              <a:defRPr sz="1600"/>
            </a:lvl1pPr>
            <a:lvl2pPr marL="266700" indent="-187325">
              <a:defRPr sz="1400"/>
            </a:lvl2pPr>
            <a:lvl3pPr marL="444500" indent="-139700">
              <a:defRPr sz="1200"/>
            </a:lvl3pPr>
            <a:lvl4pPr marL="622300" indent="-152400">
              <a:defRPr sz="1100"/>
            </a:lvl4pPr>
            <a:lvl5pPr marL="723900" indent="-139700"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cxnSp>
        <p:nvCxnSpPr>
          <p:cNvPr id="25" name="Conector reto 24"/>
          <p:cNvCxnSpPr/>
          <p:nvPr/>
        </p:nvCxnSpPr>
        <p:spPr>
          <a:xfrm rot="5400000" flipH="1" flipV="1">
            <a:off x="831575" y="4446615"/>
            <a:ext cx="4464000" cy="14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ço Reservado para Texto 33"/>
          <p:cNvSpPr>
            <a:spLocks noGrp="1"/>
          </p:cNvSpPr>
          <p:nvPr>
            <p:ph type="body" sz="quarter" idx="51"/>
          </p:nvPr>
        </p:nvSpPr>
        <p:spPr>
          <a:xfrm>
            <a:off x="3080578" y="2227254"/>
            <a:ext cx="1408469" cy="4357718"/>
          </a:xfrm>
          <a:prstGeom prst="rect">
            <a:avLst/>
          </a:prstGeom>
        </p:spPr>
        <p:txBody>
          <a:bodyPr/>
          <a:lstStyle>
            <a:lvl1pPr marL="182563" indent="-182563">
              <a:spcBef>
                <a:spcPts val="0"/>
              </a:spcBef>
              <a:spcAft>
                <a:spcPts val="0"/>
              </a:spcAft>
              <a:defRPr sz="1600"/>
            </a:lvl1pPr>
            <a:lvl2pPr marL="266700" indent="-187325">
              <a:defRPr sz="1400"/>
            </a:lvl2pPr>
            <a:lvl3pPr marL="444500" indent="-139700">
              <a:defRPr sz="1200"/>
            </a:lvl3pPr>
            <a:lvl4pPr marL="622300" indent="-152400">
              <a:defRPr sz="1100"/>
            </a:lvl4pPr>
            <a:lvl5pPr marL="723900" indent="-139700"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cxnSp>
        <p:nvCxnSpPr>
          <p:cNvPr id="28" name="Conector reto 27"/>
          <p:cNvCxnSpPr/>
          <p:nvPr/>
        </p:nvCxnSpPr>
        <p:spPr>
          <a:xfrm rot="5400000" flipH="1" flipV="1">
            <a:off x="2274048" y="4446615"/>
            <a:ext cx="4464000" cy="14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spaço Reservado para Texto 33"/>
          <p:cNvSpPr>
            <a:spLocks noGrp="1"/>
          </p:cNvSpPr>
          <p:nvPr>
            <p:ph type="body" sz="quarter" idx="52"/>
          </p:nvPr>
        </p:nvSpPr>
        <p:spPr>
          <a:xfrm>
            <a:off x="4523052" y="2227254"/>
            <a:ext cx="1408469" cy="4357718"/>
          </a:xfrm>
          <a:prstGeom prst="rect">
            <a:avLst/>
          </a:prstGeom>
        </p:spPr>
        <p:txBody>
          <a:bodyPr/>
          <a:lstStyle>
            <a:lvl1pPr marL="182563" indent="-182563">
              <a:spcBef>
                <a:spcPts val="0"/>
              </a:spcBef>
              <a:spcAft>
                <a:spcPts val="0"/>
              </a:spcAft>
              <a:defRPr sz="1600"/>
            </a:lvl1pPr>
            <a:lvl2pPr marL="266700" indent="-187325">
              <a:defRPr sz="1400"/>
            </a:lvl2pPr>
            <a:lvl3pPr marL="444500" indent="-139700">
              <a:defRPr sz="1200"/>
            </a:lvl3pPr>
            <a:lvl4pPr marL="622300" indent="-152400">
              <a:defRPr sz="1100"/>
            </a:lvl4pPr>
            <a:lvl5pPr marL="723900" indent="-139700"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cxnSp>
        <p:nvCxnSpPr>
          <p:cNvPr id="30" name="Conector reto 29"/>
          <p:cNvCxnSpPr/>
          <p:nvPr/>
        </p:nvCxnSpPr>
        <p:spPr>
          <a:xfrm rot="5400000" flipH="1" flipV="1">
            <a:off x="3716521" y="4446615"/>
            <a:ext cx="4464000" cy="14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spaço Reservado para Texto 33"/>
          <p:cNvSpPr>
            <a:spLocks noGrp="1"/>
          </p:cNvSpPr>
          <p:nvPr>
            <p:ph type="body" sz="quarter" idx="53"/>
          </p:nvPr>
        </p:nvSpPr>
        <p:spPr>
          <a:xfrm>
            <a:off x="5965525" y="2227254"/>
            <a:ext cx="1408469" cy="4357718"/>
          </a:xfrm>
          <a:prstGeom prst="rect">
            <a:avLst/>
          </a:prstGeom>
        </p:spPr>
        <p:txBody>
          <a:bodyPr/>
          <a:lstStyle>
            <a:lvl1pPr marL="182563" indent="-182563">
              <a:spcBef>
                <a:spcPts val="0"/>
              </a:spcBef>
              <a:spcAft>
                <a:spcPts val="0"/>
              </a:spcAft>
              <a:defRPr sz="1600"/>
            </a:lvl1pPr>
            <a:lvl2pPr marL="266700" indent="-187325">
              <a:defRPr sz="1400"/>
            </a:lvl2pPr>
            <a:lvl3pPr marL="444500" indent="-139700">
              <a:defRPr sz="1200"/>
            </a:lvl3pPr>
            <a:lvl4pPr marL="622300" indent="-152400">
              <a:defRPr sz="1100"/>
            </a:lvl4pPr>
            <a:lvl5pPr marL="723900" indent="-139700"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cxnSp>
        <p:nvCxnSpPr>
          <p:cNvPr id="32" name="Conector reto 31"/>
          <p:cNvCxnSpPr/>
          <p:nvPr/>
        </p:nvCxnSpPr>
        <p:spPr>
          <a:xfrm rot="5400000" flipH="1" flipV="1">
            <a:off x="5158995" y="4446615"/>
            <a:ext cx="4464000" cy="14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spaço Reservado para Texto 33"/>
          <p:cNvSpPr>
            <a:spLocks noGrp="1"/>
          </p:cNvSpPr>
          <p:nvPr>
            <p:ph type="body" sz="quarter" idx="54"/>
          </p:nvPr>
        </p:nvSpPr>
        <p:spPr>
          <a:xfrm>
            <a:off x="7407994" y="2227254"/>
            <a:ext cx="1408469" cy="4357718"/>
          </a:xfrm>
          <a:prstGeom prst="rect">
            <a:avLst/>
          </a:prstGeom>
        </p:spPr>
        <p:txBody>
          <a:bodyPr/>
          <a:lstStyle>
            <a:lvl1pPr marL="182563" indent="-182563">
              <a:spcBef>
                <a:spcPts val="0"/>
              </a:spcBef>
              <a:spcAft>
                <a:spcPts val="0"/>
              </a:spcAft>
              <a:defRPr sz="1600"/>
            </a:lvl1pPr>
            <a:lvl2pPr marL="266700" indent="-187325">
              <a:defRPr sz="1400"/>
            </a:lvl2pPr>
            <a:lvl3pPr marL="444500" indent="-139700">
              <a:defRPr sz="1200"/>
            </a:lvl3pPr>
            <a:lvl4pPr marL="622300" indent="-152400">
              <a:defRPr sz="1100"/>
            </a:lvl4pPr>
            <a:lvl5pPr marL="723900" indent="-139700"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ario Execu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4" name="Espaço Reservado para Texto 5"/>
          <p:cNvSpPr>
            <a:spLocks noGrp="1"/>
          </p:cNvSpPr>
          <p:nvPr>
            <p:ph type="body" sz="quarter" idx="11"/>
          </p:nvPr>
        </p:nvSpPr>
        <p:spPr>
          <a:xfrm>
            <a:off x="259057" y="970874"/>
            <a:ext cx="8541676" cy="5562000"/>
          </a:xfrm>
          <a:prstGeom prst="roundRect">
            <a:avLst>
              <a:gd name="adj" fmla="val 4421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1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abela (5 por 3) com so wh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2"/>
          </p:nvPr>
        </p:nvSpPr>
        <p:spPr>
          <a:xfrm rot="5400000">
            <a:off x="3194080" y="3713548"/>
            <a:ext cx="5328000" cy="329748"/>
          </a:xfrm>
          <a:prstGeom prst="triangle">
            <a:avLst/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>
            <a:lvl1pPr>
              <a:defRPr lang="pt-BR" sz="100" dirty="0" smtClean="0">
                <a:solidFill>
                  <a:schemeClr val="accent3"/>
                </a:solidFill>
              </a:defRPr>
            </a:lvl1pPr>
            <a:lvl2pPr>
              <a:defRPr lang="pt-BR" sz="100" dirty="0" smtClean="0">
                <a:solidFill>
                  <a:schemeClr val="accent3"/>
                </a:solidFill>
              </a:defRPr>
            </a:lvl2pPr>
            <a:lvl3pPr>
              <a:defRPr lang="pt-BR" sz="100" dirty="0" smtClean="0">
                <a:solidFill>
                  <a:schemeClr val="accent3"/>
                </a:solidFill>
              </a:defRPr>
            </a:lvl3pPr>
            <a:lvl4pPr>
              <a:defRPr lang="pt-BR" sz="100" dirty="0" smtClean="0">
                <a:solidFill>
                  <a:schemeClr val="accent3"/>
                </a:solidFill>
              </a:defRPr>
            </a:lvl4pPr>
            <a:lvl5pPr>
              <a:defRPr lang="pt-BR" sz="100" dirty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6155602" y="1285860"/>
            <a:ext cx="2835974" cy="5220000"/>
          </a:xfrm>
          <a:prstGeom prst="roundRect">
            <a:avLst>
              <a:gd name="adj" fmla="val 70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4"/>
          </p:nvPr>
        </p:nvSpPr>
        <p:spPr>
          <a:xfrm>
            <a:off x="218378" y="1285860"/>
            <a:ext cx="5342922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8" name="Espaço Reservado para Texto 6"/>
          <p:cNvSpPr>
            <a:spLocks noGrp="1"/>
          </p:cNvSpPr>
          <p:nvPr>
            <p:ph type="body" sz="quarter" idx="15"/>
          </p:nvPr>
        </p:nvSpPr>
        <p:spPr>
          <a:xfrm>
            <a:off x="213356" y="2390489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9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213356" y="3238216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1" name="Espaço Reservado para Texto 6"/>
          <p:cNvSpPr>
            <a:spLocks noGrp="1"/>
          </p:cNvSpPr>
          <p:nvPr>
            <p:ph type="body" sz="quarter" idx="17"/>
          </p:nvPr>
        </p:nvSpPr>
        <p:spPr>
          <a:xfrm>
            <a:off x="213356" y="4085943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2" name="Espaço Reservado para Texto 6"/>
          <p:cNvSpPr>
            <a:spLocks noGrp="1"/>
          </p:cNvSpPr>
          <p:nvPr>
            <p:ph type="body" sz="quarter" idx="18"/>
          </p:nvPr>
        </p:nvSpPr>
        <p:spPr>
          <a:xfrm>
            <a:off x="213356" y="4933670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3" name="Espaço Reservado para Texto 6"/>
          <p:cNvSpPr>
            <a:spLocks noGrp="1"/>
          </p:cNvSpPr>
          <p:nvPr>
            <p:ph type="body" sz="quarter" idx="19"/>
          </p:nvPr>
        </p:nvSpPr>
        <p:spPr>
          <a:xfrm>
            <a:off x="1641997" y="2390489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5" name="Espaço Reservado para Texto 6"/>
          <p:cNvSpPr>
            <a:spLocks noGrp="1"/>
          </p:cNvSpPr>
          <p:nvPr>
            <p:ph type="body" sz="quarter" idx="20"/>
          </p:nvPr>
        </p:nvSpPr>
        <p:spPr>
          <a:xfrm>
            <a:off x="1641997" y="3238216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6" name="Espaço Reservado para Texto 6"/>
          <p:cNvSpPr>
            <a:spLocks noGrp="1"/>
          </p:cNvSpPr>
          <p:nvPr>
            <p:ph type="body" sz="quarter" idx="21"/>
          </p:nvPr>
        </p:nvSpPr>
        <p:spPr>
          <a:xfrm>
            <a:off x="1641997" y="4085943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7" name="Espaço Reservado para Texto 6"/>
          <p:cNvSpPr>
            <a:spLocks noGrp="1"/>
          </p:cNvSpPr>
          <p:nvPr>
            <p:ph type="body" sz="quarter" idx="22"/>
          </p:nvPr>
        </p:nvSpPr>
        <p:spPr>
          <a:xfrm>
            <a:off x="1641997" y="4933670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8" name="Espaço Reservado para Texto 6"/>
          <p:cNvSpPr>
            <a:spLocks noGrp="1"/>
          </p:cNvSpPr>
          <p:nvPr>
            <p:ph type="body" sz="quarter" idx="23"/>
          </p:nvPr>
        </p:nvSpPr>
        <p:spPr>
          <a:xfrm>
            <a:off x="2934264" y="2390489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9" name="Espaço Reservado para Texto 6"/>
          <p:cNvSpPr>
            <a:spLocks noGrp="1"/>
          </p:cNvSpPr>
          <p:nvPr>
            <p:ph type="body" sz="quarter" idx="24"/>
          </p:nvPr>
        </p:nvSpPr>
        <p:spPr>
          <a:xfrm>
            <a:off x="2934264" y="3238216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0" name="Espaço Reservado para Texto 6"/>
          <p:cNvSpPr>
            <a:spLocks noGrp="1"/>
          </p:cNvSpPr>
          <p:nvPr>
            <p:ph type="body" sz="quarter" idx="25"/>
          </p:nvPr>
        </p:nvSpPr>
        <p:spPr>
          <a:xfrm>
            <a:off x="2934264" y="4085943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1" name="Espaço Reservado para Texto 6"/>
          <p:cNvSpPr>
            <a:spLocks noGrp="1"/>
          </p:cNvSpPr>
          <p:nvPr>
            <p:ph type="body" sz="quarter" idx="26"/>
          </p:nvPr>
        </p:nvSpPr>
        <p:spPr>
          <a:xfrm>
            <a:off x="2934264" y="4933670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2" name="Espaço Reservado para Texto 6"/>
          <p:cNvSpPr>
            <a:spLocks noGrp="1"/>
          </p:cNvSpPr>
          <p:nvPr>
            <p:ph type="body" sz="quarter" idx="27"/>
          </p:nvPr>
        </p:nvSpPr>
        <p:spPr>
          <a:xfrm>
            <a:off x="4226532" y="2390489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3" name="Espaço Reservado para Texto 6"/>
          <p:cNvSpPr>
            <a:spLocks noGrp="1"/>
          </p:cNvSpPr>
          <p:nvPr>
            <p:ph type="body" sz="quarter" idx="28"/>
          </p:nvPr>
        </p:nvSpPr>
        <p:spPr>
          <a:xfrm>
            <a:off x="4226532" y="3238216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4" name="Espaço Reservado para Texto 6"/>
          <p:cNvSpPr>
            <a:spLocks noGrp="1"/>
          </p:cNvSpPr>
          <p:nvPr>
            <p:ph type="body" sz="quarter" idx="29"/>
          </p:nvPr>
        </p:nvSpPr>
        <p:spPr>
          <a:xfrm>
            <a:off x="4226532" y="4085943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5" name="Espaço Reservado para Texto 6"/>
          <p:cNvSpPr>
            <a:spLocks noGrp="1"/>
          </p:cNvSpPr>
          <p:nvPr>
            <p:ph type="body" sz="quarter" idx="30"/>
          </p:nvPr>
        </p:nvSpPr>
        <p:spPr>
          <a:xfrm>
            <a:off x="4226532" y="4933670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6" name="Espaço Reservado para Texto 6"/>
          <p:cNvSpPr>
            <a:spLocks noGrp="1"/>
          </p:cNvSpPr>
          <p:nvPr>
            <p:ph type="body" sz="quarter" idx="31"/>
          </p:nvPr>
        </p:nvSpPr>
        <p:spPr>
          <a:xfrm>
            <a:off x="1641997" y="1771510"/>
            <a:ext cx="119649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7" name="Espaço Reservado para Texto 6"/>
          <p:cNvSpPr>
            <a:spLocks noGrp="1"/>
          </p:cNvSpPr>
          <p:nvPr>
            <p:ph type="body" sz="quarter" idx="32"/>
          </p:nvPr>
        </p:nvSpPr>
        <p:spPr>
          <a:xfrm>
            <a:off x="2934264" y="1771510"/>
            <a:ext cx="119649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8" name="Espaço Reservado para Texto 6"/>
          <p:cNvSpPr>
            <a:spLocks noGrp="1"/>
          </p:cNvSpPr>
          <p:nvPr>
            <p:ph type="body" sz="quarter" idx="33"/>
          </p:nvPr>
        </p:nvSpPr>
        <p:spPr>
          <a:xfrm>
            <a:off x="4226532" y="1771510"/>
            <a:ext cx="119649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9" name="Espaço Reservado para Texto 6"/>
          <p:cNvSpPr>
            <a:spLocks noGrp="1"/>
          </p:cNvSpPr>
          <p:nvPr>
            <p:ph type="body" sz="quarter" idx="34"/>
          </p:nvPr>
        </p:nvSpPr>
        <p:spPr>
          <a:xfrm>
            <a:off x="213356" y="5781396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30" name="Espaço Reservado para Texto 6"/>
          <p:cNvSpPr>
            <a:spLocks noGrp="1"/>
          </p:cNvSpPr>
          <p:nvPr>
            <p:ph type="body" sz="quarter" idx="35"/>
          </p:nvPr>
        </p:nvSpPr>
        <p:spPr>
          <a:xfrm>
            <a:off x="1641997" y="5781396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31" name="Espaço Reservado para Texto 6"/>
          <p:cNvSpPr>
            <a:spLocks noGrp="1"/>
          </p:cNvSpPr>
          <p:nvPr>
            <p:ph type="body" sz="quarter" idx="36"/>
          </p:nvPr>
        </p:nvSpPr>
        <p:spPr>
          <a:xfrm>
            <a:off x="2934264" y="5781396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32" name="Espaço Reservado para Texto 6"/>
          <p:cNvSpPr>
            <a:spLocks noGrp="1"/>
          </p:cNvSpPr>
          <p:nvPr>
            <p:ph type="body" sz="quarter" idx="37"/>
          </p:nvPr>
        </p:nvSpPr>
        <p:spPr>
          <a:xfrm>
            <a:off x="4226532" y="5781396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a (5 por 3) com so wh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2"/>
          </p:nvPr>
        </p:nvSpPr>
        <p:spPr>
          <a:xfrm rot="5400000">
            <a:off x="3194080" y="3713548"/>
            <a:ext cx="5328000" cy="329748"/>
          </a:xfrm>
          <a:prstGeom prst="triangle">
            <a:avLst/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>
            <a:lvl1pPr>
              <a:defRPr lang="pt-BR" sz="100" dirty="0" smtClean="0">
                <a:solidFill>
                  <a:schemeClr val="accent3"/>
                </a:solidFill>
              </a:defRPr>
            </a:lvl1pPr>
            <a:lvl2pPr>
              <a:defRPr lang="pt-BR" sz="100" dirty="0" smtClean="0">
                <a:solidFill>
                  <a:schemeClr val="accent3"/>
                </a:solidFill>
              </a:defRPr>
            </a:lvl2pPr>
            <a:lvl3pPr>
              <a:defRPr lang="pt-BR" sz="100" dirty="0" smtClean="0">
                <a:solidFill>
                  <a:schemeClr val="accent3"/>
                </a:solidFill>
              </a:defRPr>
            </a:lvl3pPr>
            <a:lvl4pPr>
              <a:defRPr lang="pt-BR" sz="100" dirty="0" smtClean="0">
                <a:solidFill>
                  <a:schemeClr val="accent3"/>
                </a:solidFill>
              </a:defRPr>
            </a:lvl4pPr>
            <a:lvl5pPr>
              <a:defRPr lang="pt-BR" sz="100" dirty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6155602" y="1285860"/>
            <a:ext cx="2835974" cy="5220000"/>
          </a:xfrm>
          <a:prstGeom prst="roundRect">
            <a:avLst>
              <a:gd name="adj" fmla="val 70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4"/>
          </p:nvPr>
        </p:nvSpPr>
        <p:spPr>
          <a:xfrm>
            <a:off x="218378" y="1285860"/>
            <a:ext cx="5342922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8" name="Espaço Reservado para Texto 6"/>
          <p:cNvSpPr>
            <a:spLocks noGrp="1"/>
          </p:cNvSpPr>
          <p:nvPr>
            <p:ph type="body" sz="quarter" idx="15"/>
          </p:nvPr>
        </p:nvSpPr>
        <p:spPr>
          <a:xfrm>
            <a:off x="213356" y="2390489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9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213356" y="3238216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1" name="Espaço Reservado para Texto 6"/>
          <p:cNvSpPr>
            <a:spLocks noGrp="1"/>
          </p:cNvSpPr>
          <p:nvPr>
            <p:ph type="body" sz="quarter" idx="17"/>
          </p:nvPr>
        </p:nvSpPr>
        <p:spPr>
          <a:xfrm>
            <a:off x="213356" y="4085943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2" name="Espaço Reservado para Texto 6"/>
          <p:cNvSpPr>
            <a:spLocks noGrp="1"/>
          </p:cNvSpPr>
          <p:nvPr>
            <p:ph type="body" sz="quarter" idx="18"/>
          </p:nvPr>
        </p:nvSpPr>
        <p:spPr>
          <a:xfrm>
            <a:off x="213356" y="4933670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3" name="Espaço Reservado para Texto 6"/>
          <p:cNvSpPr>
            <a:spLocks noGrp="1"/>
          </p:cNvSpPr>
          <p:nvPr>
            <p:ph type="body" sz="quarter" idx="19"/>
          </p:nvPr>
        </p:nvSpPr>
        <p:spPr>
          <a:xfrm>
            <a:off x="1641997" y="2390489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5" name="Espaço Reservado para Texto 6"/>
          <p:cNvSpPr>
            <a:spLocks noGrp="1"/>
          </p:cNvSpPr>
          <p:nvPr>
            <p:ph type="body" sz="quarter" idx="20"/>
          </p:nvPr>
        </p:nvSpPr>
        <p:spPr>
          <a:xfrm>
            <a:off x="1641997" y="3238216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6" name="Espaço Reservado para Texto 6"/>
          <p:cNvSpPr>
            <a:spLocks noGrp="1"/>
          </p:cNvSpPr>
          <p:nvPr>
            <p:ph type="body" sz="quarter" idx="21"/>
          </p:nvPr>
        </p:nvSpPr>
        <p:spPr>
          <a:xfrm>
            <a:off x="1641997" y="4085943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7" name="Espaço Reservado para Texto 6"/>
          <p:cNvSpPr>
            <a:spLocks noGrp="1"/>
          </p:cNvSpPr>
          <p:nvPr>
            <p:ph type="body" sz="quarter" idx="22"/>
          </p:nvPr>
        </p:nvSpPr>
        <p:spPr>
          <a:xfrm>
            <a:off x="1641997" y="4933670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8" name="Espaço Reservado para Texto 6"/>
          <p:cNvSpPr>
            <a:spLocks noGrp="1"/>
          </p:cNvSpPr>
          <p:nvPr>
            <p:ph type="body" sz="quarter" idx="23"/>
          </p:nvPr>
        </p:nvSpPr>
        <p:spPr>
          <a:xfrm>
            <a:off x="2934264" y="2390489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9" name="Espaço Reservado para Texto 6"/>
          <p:cNvSpPr>
            <a:spLocks noGrp="1"/>
          </p:cNvSpPr>
          <p:nvPr>
            <p:ph type="body" sz="quarter" idx="24"/>
          </p:nvPr>
        </p:nvSpPr>
        <p:spPr>
          <a:xfrm>
            <a:off x="2934264" y="3238216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0" name="Espaço Reservado para Texto 6"/>
          <p:cNvSpPr>
            <a:spLocks noGrp="1"/>
          </p:cNvSpPr>
          <p:nvPr>
            <p:ph type="body" sz="quarter" idx="25"/>
          </p:nvPr>
        </p:nvSpPr>
        <p:spPr>
          <a:xfrm>
            <a:off x="2934264" y="4085943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1" name="Espaço Reservado para Texto 6"/>
          <p:cNvSpPr>
            <a:spLocks noGrp="1"/>
          </p:cNvSpPr>
          <p:nvPr>
            <p:ph type="body" sz="quarter" idx="26"/>
          </p:nvPr>
        </p:nvSpPr>
        <p:spPr>
          <a:xfrm>
            <a:off x="2934264" y="4933670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2" name="Espaço Reservado para Texto 6"/>
          <p:cNvSpPr>
            <a:spLocks noGrp="1"/>
          </p:cNvSpPr>
          <p:nvPr>
            <p:ph type="body" sz="quarter" idx="27"/>
          </p:nvPr>
        </p:nvSpPr>
        <p:spPr>
          <a:xfrm>
            <a:off x="4226532" y="2390489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3" name="Espaço Reservado para Texto 6"/>
          <p:cNvSpPr>
            <a:spLocks noGrp="1"/>
          </p:cNvSpPr>
          <p:nvPr>
            <p:ph type="body" sz="quarter" idx="28"/>
          </p:nvPr>
        </p:nvSpPr>
        <p:spPr>
          <a:xfrm>
            <a:off x="4226532" y="3238216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4" name="Espaço Reservado para Texto 6"/>
          <p:cNvSpPr>
            <a:spLocks noGrp="1"/>
          </p:cNvSpPr>
          <p:nvPr>
            <p:ph type="body" sz="quarter" idx="29"/>
          </p:nvPr>
        </p:nvSpPr>
        <p:spPr>
          <a:xfrm>
            <a:off x="4226532" y="4085943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5" name="Espaço Reservado para Texto 6"/>
          <p:cNvSpPr>
            <a:spLocks noGrp="1"/>
          </p:cNvSpPr>
          <p:nvPr>
            <p:ph type="body" sz="quarter" idx="30"/>
          </p:nvPr>
        </p:nvSpPr>
        <p:spPr>
          <a:xfrm>
            <a:off x="4226532" y="4933670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6" name="Espaço Reservado para Texto 6"/>
          <p:cNvSpPr>
            <a:spLocks noGrp="1"/>
          </p:cNvSpPr>
          <p:nvPr>
            <p:ph type="body" sz="quarter" idx="31"/>
          </p:nvPr>
        </p:nvSpPr>
        <p:spPr>
          <a:xfrm>
            <a:off x="1641997" y="1771510"/>
            <a:ext cx="119649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7" name="Espaço Reservado para Texto 6"/>
          <p:cNvSpPr>
            <a:spLocks noGrp="1"/>
          </p:cNvSpPr>
          <p:nvPr>
            <p:ph type="body" sz="quarter" idx="32"/>
          </p:nvPr>
        </p:nvSpPr>
        <p:spPr>
          <a:xfrm>
            <a:off x="2934264" y="1771510"/>
            <a:ext cx="119649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8" name="Espaço Reservado para Texto 6"/>
          <p:cNvSpPr>
            <a:spLocks noGrp="1"/>
          </p:cNvSpPr>
          <p:nvPr>
            <p:ph type="body" sz="quarter" idx="33"/>
          </p:nvPr>
        </p:nvSpPr>
        <p:spPr>
          <a:xfrm>
            <a:off x="4226532" y="1771510"/>
            <a:ext cx="119649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9" name="Espaço Reservado para Texto 6"/>
          <p:cNvSpPr>
            <a:spLocks noGrp="1"/>
          </p:cNvSpPr>
          <p:nvPr>
            <p:ph type="body" sz="quarter" idx="34"/>
          </p:nvPr>
        </p:nvSpPr>
        <p:spPr>
          <a:xfrm>
            <a:off x="213356" y="5781396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30" name="Espaço Reservado para Texto 6"/>
          <p:cNvSpPr>
            <a:spLocks noGrp="1"/>
          </p:cNvSpPr>
          <p:nvPr>
            <p:ph type="body" sz="quarter" idx="35"/>
          </p:nvPr>
        </p:nvSpPr>
        <p:spPr>
          <a:xfrm>
            <a:off x="1641997" y="5781396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31" name="Espaço Reservado para Texto 6"/>
          <p:cNvSpPr>
            <a:spLocks noGrp="1"/>
          </p:cNvSpPr>
          <p:nvPr>
            <p:ph type="body" sz="quarter" idx="36"/>
          </p:nvPr>
        </p:nvSpPr>
        <p:spPr>
          <a:xfrm>
            <a:off x="2934264" y="5781396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32" name="Espaço Reservado para Texto 6"/>
          <p:cNvSpPr>
            <a:spLocks noGrp="1"/>
          </p:cNvSpPr>
          <p:nvPr>
            <p:ph type="body" sz="quarter" idx="37"/>
          </p:nvPr>
        </p:nvSpPr>
        <p:spPr>
          <a:xfrm>
            <a:off x="4226532" y="5781396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a (5 por 2) com so wh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2"/>
          </p:nvPr>
        </p:nvSpPr>
        <p:spPr>
          <a:xfrm rot="5400000">
            <a:off x="3194080" y="3713548"/>
            <a:ext cx="5328000" cy="329748"/>
          </a:xfrm>
          <a:prstGeom prst="triangle">
            <a:avLst/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>
            <a:lvl1pPr>
              <a:defRPr lang="pt-BR" sz="100" dirty="0" smtClean="0">
                <a:solidFill>
                  <a:schemeClr val="accent3"/>
                </a:solidFill>
              </a:defRPr>
            </a:lvl1pPr>
            <a:lvl2pPr>
              <a:defRPr lang="pt-BR" sz="100" dirty="0" smtClean="0">
                <a:solidFill>
                  <a:schemeClr val="accent3"/>
                </a:solidFill>
              </a:defRPr>
            </a:lvl2pPr>
            <a:lvl3pPr>
              <a:defRPr lang="pt-BR" sz="100" dirty="0" smtClean="0">
                <a:solidFill>
                  <a:schemeClr val="accent3"/>
                </a:solidFill>
              </a:defRPr>
            </a:lvl3pPr>
            <a:lvl4pPr>
              <a:defRPr lang="pt-BR" sz="100" dirty="0" smtClean="0">
                <a:solidFill>
                  <a:schemeClr val="accent3"/>
                </a:solidFill>
              </a:defRPr>
            </a:lvl4pPr>
            <a:lvl5pPr>
              <a:defRPr lang="pt-BR" sz="100" dirty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6155602" y="1285860"/>
            <a:ext cx="2835974" cy="5220000"/>
          </a:xfrm>
          <a:prstGeom prst="roundRect">
            <a:avLst>
              <a:gd name="adj" fmla="val 70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4"/>
          </p:nvPr>
        </p:nvSpPr>
        <p:spPr>
          <a:xfrm>
            <a:off x="218378" y="1285860"/>
            <a:ext cx="5342922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8" name="Espaço Reservado para Texto 6"/>
          <p:cNvSpPr>
            <a:spLocks noGrp="1"/>
          </p:cNvSpPr>
          <p:nvPr>
            <p:ph type="body" sz="quarter" idx="15"/>
          </p:nvPr>
        </p:nvSpPr>
        <p:spPr>
          <a:xfrm>
            <a:off x="213356" y="2390489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9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213356" y="3238216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1" name="Espaço Reservado para Texto 6"/>
          <p:cNvSpPr>
            <a:spLocks noGrp="1"/>
          </p:cNvSpPr>
          <p:nvPr>
            <p:ph type="body" sz="quarter" idx="17"/>
          </p:nvPr>
        </p:nvSpPr>
        <p:spPr>
          <a:xfrm>
            <a:off x="213356" y="4085943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2" name="Espaço Reservado para Texto 6"/>
          <p:cNvSpPr>
            <a:spLocks noGrp="1"/>
          </p:cNvSpPr>
          <p:nvPr>
            <p:ph type="body" sz="quarter" idx="18"/>
          </p:nvPr>
        </p:nvSpPr>
        <p:spPr>
          <a:xfrm>
            <a:off x="213356" y="4933670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3" name="Espaço Reservado para Texto 6"/>
          <p:cNvSpPr>
            <a:spLocks noGrp="1"/>
          </p:cNvSpPr>
          <p:nvPr>
            <p:ph type="body" sz="quarter" idx="19"/>
          </p:nvPr>
        </p:nvSpPr>
        <p:spPr>
          <a:xfrm>
            <a:off x="1670054" y="2390489"/>
            <a:ext cx="179474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5" name="Espaço Reservado para Texto 6"/>
          <p:cNvSpPr>
            <a:spLocks noGrp="1"/>
          </p:cNvSpPr>
          <p:nvPr>
            <p:ph type="body" sz="quarter" idx="20"/>
          </p:nvPr>
        </p:nvSpPr>
        <p:spPr>
          <a:xfrm>
            <a:off x="1670054" y="3238216"/>
            <a:ext cx="179474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6" name="Espaço Reservado para Texto 6"/>
          <p:cNvSpPr>
            <a:spLocks noGrp="1"/>
          </p:cNvSpPr>
          <p:nvPr>
            <p:ph type="body" sz="quarter" idx="21"/>
          </p:nvPr>
        </p:nvSpPr>
        <p:spPr>
          <a:xfrm>
            <a:off x="1670054" y="4085943"/>
            <a:ext cx="179474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7" name="Espaço Reservado para Texto 6"/>
          <p:cNvSpPr>
            <a:spLocks noGrp="1"/>
          </p:cNvSpPr>
          <p:nvPr>
            <p:ph type="body" sz="quarter" idx="22"/>
          </p:nvPr>
        </p:nvSpPr>
        <p:spPr>
          <a:xfrm>
            <a:off x="1670054" y="4933670"/>
            <a:ext cx="179474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2" name="Espaço Reservado para Texto 6"/>
          <p:cNvSpPr>
            <a:spLocks noGrp="1"/>
          </p:cNvSpPr>
          <p:nvPr>
            <p:ph type="body" sz="quarter" idx="27"/>
          </p:nvPr>
        </p:nvSpPr>
        <p:spPr>
          <a:xfrm>
            <a:off x="3582700" y="2390489"/>
            <a:ext cx="179474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3" name="Espaço Reservado para Texto 6"/>
          <p:cNvSpPr>
            <a:spLocks noGrp="1"/>
          </p:cNvSpPr>
          <p:nvPr>
            <p:ph type="body" sz="quarter" idx="28"/>
          </p:nvPr>
        </p:nvSpPr>
        <p:spPr>
          <a:xfrm>
            <a:off x="3582700" y="3238216"/>
            <a:ext cx="179474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4" name="Espaço Reservado para Texto 6"/>
          <p:cNvSpPr>
            <a:spLocks noGrp="1"/>
          </p:cNvSpPr>
          <p:nvPr>
            <p:ph type="body" sz="quarter" idx="29"/>
          </p:nvPr>
        </p:nvSpPr>
        <p:spPr>
          <a:xfrm>
            <a:off x="3582700" y="4085943"/>
            <a:ext cx="179474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5" name="Espaço Reservado para Texto 6"/>
          <p:cNvSpPr>
            <a:spLocks noGrp="1"/>
          </p:cNvSpPr>
          <p:nvPr>
            <p:ph type="body" sz="quarter" idx="30"/>
          </p:nvPr>
        </p:nvSpPr>
        <p:spPr>
          <a:xfrm>
            <a:off x="3582700" y="4933670"/>
            <a:ext cx="179474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6" name="Espaço Reservado para Texto 6"/>
          <p:cNvSpPr>
            <a:spLocks noGrp="1"/>
          </p:cNvSpPr>
          <p:nvPr>
            <p:ph type="body" sz="quarter" idx="31"/>
          </p:nvPr>
        </p:nvSpPr>
        <p:spPr>
          <a:xfrm>
            <a:off x="1670054" y="1771510"/>
            <a:ext cx="179474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8" name="Espaço Reservado para Texto 6"/>
          <p:cNvSpPr>
            <a:spLocks noGrp="1"/>
          </p:cNvSpPr>
          <p:nvPr>
            <p:ph type="body" sz="quarter" idx="33"/>
          </p:nvPr>
        </p:nvSpPr>
        <p:spPr>
          <a:xfrm>
            <a:off x="3582700" y="1771510"/>
            <a:ext cx="179474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9" name="Espaço Reservado para Texto 6"/>
          <p:cNvSpPr>
            <a:spLocks noGrp="1"/>
          </p:cNvSpPr>
          <p:nvPr>
            <p:ph type="body" sz="quarter" idx="34"/>
          </p:nvPr>
        </p:nvSpPr>
        <p:spPr>
          <a:xfrm>
            <a:off x="213356" y="5781396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30" name="Espaço Reservado para Texto 6"/>
          <p:cNvSpPr>
            <a:spLocks noGrp="1"/>
          </p:cNvSpPr>
          <p:nvPr>
            <p:ph type="body" sz="quarter" idx="35"/>
          </p:nvPr>
        </p:nvSpPr>
        <p:spPr>
          <a:xfrm>
            <a:off x="1670054" y="5781396"/>
            <a:ext cx="179474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32" name="Espaço Reservado para Texto 6"/>
          <p:cNvSpPr>
            <a:spLocks noGrp="1"/>
          </p:cNvSpPr>
          <p:nvPr>
            <p:ph type="body" sz="quarter" idx="37"/>
          </p:nvPr>
        </p:nvSpPr>
        <p:spPr>
          <a:xfrm>
            <a:off x="3582700" y="5781396"/>
            <a:ext cx="179474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a (4 por 3) com so wh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2"/>
          </p:nvPr>
        </p:nvSpPr>
        <p:spPr>
          <a:xfrm rot="5400000">
            <a:off x="3194080" y="3713548"/>
            <a:ext cx="5328000" cy="329748"/>
          </a:xfrm>
          <a:prstGeom prst="triangle">
            <a:avLst/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>
            <a:lvl1pPr>
              <a:defRPr lang="pt-BR" sz="100" dirty="0" smtClean="0">
                <a:solidFill>
                  <a:schemeClr val="accent3"/>
                </a:solidFill>
              </a:defRPr>
            </a:lvl1pPr>
            <a:lvl2pPr>
              <a:defRPr lang="pt-BR" sz="100" dirty="0" smtClean="0">
                <a:solidFill>
                  <a:schemeClr val="accent3"/>
                </a:solidFill>
              </a:defRPr>
            </a:lvl2pPr>
            <a:lvl3pPr>
              <a:defRPr lang="pt-BR" sz="100" dirty="0" smtClean="0">
                <a:solidFill>
                  <a:schemeClr val="accent3"/>
                </a:solidFill>
              </a:defRPr>
            </a:lvl3pPr>
            <a:lvl4pPr>
              <a:defRPr lang="pt-BR" sz="100" dirty="0" smtClean="0">
                <a:solidFill>
                  <a:schemeClr val="accent3"/>
                </a:solidFill>
              </a:defRPr>
            </a:lvl4pPr>
            <a:lvl5pPr>
              <a:defRPr lang="pt-BR" sz="100" dirty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6155602" y="1285860"/>
            <a:ext cx="2835974" cy="5220000"/>
          </a:xfrm>
          <a:prstGeom prst="roundRect">
            <a:avLst>
              <a:gd name="adj" fmla="val 70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4"/>
          </p:nvPr>
        </p:nvSpPr>
        <p:spPr>
          <a:xfrm>
            <a:off x="218378" y="1285860"/>
            <a:ext cx="5342922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8" name="Espaço Reservado para Texto 6"/>
          <p:cNvSpPr>
            <a:spLocks noGrp="1"/>
          </p:cNvSpPr>
          <p:nvPr>
            <p:ph type="body" sz="quarter" idx="15"/>
          </p:nvPr>
        </p:nvSpPr>
        <p:spPr>
          <a:xfrm>
            <a:off x="213356" y="2390489"/>
            <a:ext cx="1371137" cy="936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9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213356" y="3472604"/>
            <a:ext cx="1371137" cy="936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1" name="Espaço Reservado para Texto 6"/>
          <p:cNvSpPr>
            <a:spLocks noGrp="1"/>
          </p:cNvSpPr>
          <p:nvPr>
            <p:ph type="body" sz="quarter" idx="17"/>
          </p:nvPr>
        </p:nvSpPr>
        <p:spPr>
          <a:xfrm>
            <a:off x="213356" y="4554719"/>
            <a:ext cx="1371137" cy="936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2" name="Espaço Reservado para Texto 6"/>
          <p:cNvSpPr>
            <a:spLocks noGrp="1"/>
          </p:cNvSpPr>
          <p:nvPr>
            <p:ph type="body" sz="quarter" idx="18"/>
          </p:nvPr>
        </p:nvSpPr>
        <p:spPr>
          <a:xfrm>
            <a:off x="213356" y="5636834"/>
            <a:ext cx="1371137" cy="936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3" name="Espaço Reservado para Texto 6"/>
          <p:cNvSpPr>
            <a:spLocks noGrp="1"/>
          </p:cNvSpPr>
          <p:nvPr>
            <p:ph type="body" sz="quarter" idx="19"/>
          </p:nvPr>
        </p:nvSpPr>
        <p:spPr>
          <a:xfrm>
            <a:off x="1641997" y="2390489"/>
            <a:ext cx="119649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5" name="Espaço Reservado para Texto 6"/>
          <p:cNvSpPr>
            <a:spLocks noGrp="1"/>
          </p:cNvSpPr>
          <p:nvPr>
            <p:ph type="body" sz="quarter" idx="20"/>
          </p:nvPr>
        </p:nvSpPr>
        <p:spPr>
          <a:xfrm>
            <a:off x="1641997" y="3472604"/>
            <a:ext cx="119649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6" name="Espaço Reservado para Texto 6"/>
          <p:cNvSpPr>
            <a:spLocks noGrp="1"/>
          </p:cNvSpPr>
          <p:nvPr>
            <p:ph type="body" sz="quarter" idx="21"/>
          </p:nvPr>
        </p:nvSpPr>
        <p:spPr>
          <a:xfrm>
            <a:off x="1641997" y="4554719"/>
            <a:ext cx="119649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7" name="Espaço Reservado para Texto 6"/>
          <p:cNvSpPr>
            <a:spLocks noGrp="1"/>
          </p:cNvSpPr>
          <p:nvPr>
            <p:ph type="body" sz="quarter" idx="22"/>
          </p:nvPr>
        </p:nvSpPr>
        <p:spPr>
          <a:xfrm>
            <a:off x="1641997" y="5636834"/>
            <a:ext cx="119649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8" name="Espaço Reservado para Texto 6"/>
          <p:cNvSpPr>
            <a:spLocks noGrp="1"/>
          </p:cNvSpPr>
          <p:nvPr>
            <p:ph type="body" sz="quarter" idx="23"/>
          </p:nvPr>
        </p:nvSpPr>
        <p:spPr>
          <a:xfrm>
            <a:off x="2934264" y="2390489"/>
            <a:ext cx="119649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9" name="Espaço Reservado para Texto 6"/>
          <p:cNvSpPr>
            <a:spLocks noGrp="1"/>
          </p:cNvSpPr>
          <p:nvPr>
            <p:ph type="body" sz="quarter" idx="24"/>
          </p:nvPr>
        </p:nvSpPr>
        <p:spPr>
          <a:xfrm>
            <a:off x="2934264" y="3472604"/>
            <a:ext cx="119649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0" name="Espaço Reservado para Texto 6"/>
          <p:cNvSpPr>
            <a:spLocks noGrp="1"/>
          </p:cNvSpPr>
          <p:nvPr>
            <p:ph type="body" sz="quarter" idx="25"/>
          </p:nvPr>
        </p:nvSpPr>
        <p:spPr>
          <a:xfrm>
            <a:off x="2934264" y="4554719"/>
            <a:ext cx="119649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1" name="Espaço Reservado para Texto 6"/>
          <p:cNvSpPr>
            <a:spLocks noGrp="1"/>
          </p:cNvSpPr>
          <p:nvPr>
            <p:ph type="body" sz="quarter" idx="26"/>
          </p:nvPr>
        </p:nvSpPr>
        <p:spPr>
          <a:xfrm>
            <a:off x="2934264" y="5636834"/>
            <a:ext cx="119649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2" name="Espaço Reservado para Texto 6"/>
          <p:cNvSpPr>
            <a:spLocks noGrp="1"/>
          </p:cNvSpPr>
          <p:nvPr>
            <p:ph type="body" sz="quarter" idx="27"/>
          </p:nvPr>
        </p:nvSpPr>
        <p:spPr>
          <a:xfrm>
            <a:off x="4226532" y="2390489"/>
            <a:ext cx="119649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3" name="Espaço Reservado para Texto 6"/>
          <p:cNvSpPr>
            <a:spLocks noGrp="1"/>
          </p:cNvSpPr>
          <p:nvPr>
            <p:ph type="body" sz="quarter" idx="28"/>
          </p:nvPr>
        </p:nvSpPr>
        <p:spPr>
          <a:xfrm>
            <a:off x="4226532" y="3472604"/>
            <a:ext cx="119649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4" name="Espaço Reservado para Texto 6"/>
          <p:cNvSpPr>
            <a:spLocks noGrp="1"/>
          </p:cNvSpPr>
          <p:nvPr>
            <p:ph type="body" sz="quarter" idx="29"/>
          </p:nvPr>
        </p:nvSpPr>
        <p:spPr>
          <a:xfrm>
            <a:off x="4226532" y="4554719"/>
            <a:ext cx="119649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5" name="Espaço Reservado para Texto 6"/>
          <p:cNvSpPr>
            <a:spLocks noGrp="1"/>
          </p:cNvSpPr>
          <p:nvPr>
            <p:ph type="body" sz="quarter" idx="30"/>
          </p:nvPr>
        </p:nvSpPr>
        <p:spPr>
          <a:xfrm>
            <a:off x="4226532" y="5636834"/>
            <a:ext cx="119649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6" name="Espaço Reservado para Texto 6"/>
          <p:cNvSpPr>
            <a:spLocks noGrp="1"/>
          </p:cNvSpPr>
          <p:nvPr>
            <p:ph type="body" sz="quarter" idx="31"/>
          </p:nvPr>
        </p:nvSpPr>
        <p:spPr>
          <a:xfrm>
            <a:off x="1641997" y="1771510"/>
            <a:ext cx="119649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7" name="Espaço Reservado para Texto 6"/>
          <p:cNvSpPr>
            <a:spLocks noGrp="1"/>
          </p:cNvSpPr>
          <p:nvPr>
            <p:ph type="body" sz="quarter" idx="32"/>
          </p:nvPr>
        </p:nvSpPr>
        <p:spPr>
          <a:xfrm>
            <a:off x="2934264" y="1771510"/>
            <a:ext cx="119649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8" name="Espaço Reservado para Texto 6"/>
          <p:cNvSpPr>
            <a:spLocks noGrp="1"/>
          </p:cNvSpPr>
          <p:nvPr>
            <p:ph type="body" sz="quarter" idx="33"/>
          </p:nvPr>
        </p:nvSpPr>
        <p:spPr>
          <a:xfrm>
            <a:off x="4226532" y="1771510"/>
            <a:ext cx="119649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a (4 por 2) com so wh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2"/>
          </p:nvPr>
        </p:nvSpPr>
        <p:spPr>
          <a:xfrm rot="5400000">
            <a:off x="3194080" y="3713548"/>
            <a:ext cx="5328000" cy="329748"/>
          </a:xfrm>
          <a:prstGeom prst="triangle">
            <a:avLst/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>
            <a:lvl1pPr>
              <a:defRPr lang="pt-BR" sz="100" dirty="0" smtClean="0">
                <a:solidFill>
                  <a:schemeClr val="accent3"/>
                </a:solidFill>
              </a:defRPr>
            </a:lvl1pPr>
            <a:lvl2pPr>
              <a:defRPr lang="pt-BR" sz="100" dirty="0" smtClean="0">
                <a:solidFill>
                  <a:schemeClr val="accent3"/>
                </a:solidFill>
              </a:defRPr>
            </a:lvl2pPr>
            <a:lvl3pPr>
              <a:defRPr lang="pt-BR" sz="100" dirty="0" smtClean="0">
                <a:solidFill>
                  <a:schemeClr val="accent3"/>
                </a:solidFill>
              </a:defRPr>
            </a:lvl3pPr>
            <a:lvl4pPr>
              <a:defRPr lang="pt-BR" sz="100" dirty="0" smtClean="0">
                <a:solidFill>
                  <a:schemeClr val="accent3"/>
                </a:solidFill>
              </a:defRPr>
            </a:lvl4pPr>
            <a:lvl5pPr>
              <a:defRPr lang="pt-BR" sz="100" dirty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6155602" y="1285860"/>
            <a:ext cx="2835974" cy="5220000"/>
          </a:xfrm>
          <a:prstGeom prst="roundRect">
            <a:avLst>
              <a:gd name="adj" fmla="val 70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4"/>
          </p:nvPr>
        </p:nvSpPr>
        <p:spPr>
          <a:xfrm>
            <a:off x="218378" y="1285860"/>
            <a:ext cx="5342922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8" name="Espaço Reservado para Texto 6"/>
          <p:cNvSpPr>
            <a:spLocks noGrp="1"/>
          </p:cNvSpPr>
          <p:nvPr>
            <p:ph type="body" sz="quarter" idx="15"/>
          </p:nvPr>
        </p:nvSpPr>
        <p:spPr>
          <a:xfrm>
            <a:off x="213356" y="2390489"/>
            <a:ext cx="1371137" cy="936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9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213356" y="3472604"/>
            <a:ext cx="1371137" cy="936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1" name="Espaço Reservado para Texto 6"/>
          <p:cNvSpPr>
            <a:spLocks noGrp="1"/>
          </p:cNvSpPr>
          <p:nvPr>
            <p:ph type="body" sz="quarter" idx="17"/>
          </p:nvPr>
        </p:nvSpPr>
        <p:spPr>
          <a:xfrm>
            <a:off x="213356" y="4554719"/>
            <a:ext cx="1371137" cy="936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2" name="Espaço Reservado para Texto 6"/>
          <p:cNvSpPr>
            <a:spLocks noGrp="1"/>
          </p:cNvSpPr>
          <p:nvPr>
            <p:ph type="body" sz="quarter" idx="18"/>
          </p:nvPr>
        </p:nvSpPr>
        <p:spPr>
          <a:xfrm>
            <a:off x="213356" y="5636834"/>
            <a:ext cx="1371137" cy="936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3" name="Espaço Reservado para Texto 6"/>
          <p:cNvSpPr>
            <a:spLocks noGrp="1"/>
          </p:cNvSpPr>
          <p:nvPr>
            <p:ph type="body" sz="quarter" idx="19"/>
          </p:nvPr>
        </p:nvSpPr>
        <p:spPr>
          <a:xfrm>
            <a:off x="1641998" y="2390489"/>
            <a:ext cx="179474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5" name="Espaço Reservado para Texto 6"/>
          <p:cNvSpPr>
            <a:spLocks noGrp="1"/>
          </p:cNvSpPr>
          <p:nvPr>
            <p:ph type="body" sz="quarter" idx="20"/>
          </p:nvPr>
        </p:nvSpPr>
        <p:spPr>
          <a:xfrm>
            <a:off x="1641998" y="3472604"/>
            <a:ext cx="179474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6" name="Espaço Reservado para Texto 6"/>
          <p:cNvSpPr>
            <a:spLocks noGrp="1"/>
          </p:cNvSpPr>
          <p:nvPr>
            <p:ph type="body" sz="quarter" idx="21"/>
          </p:nvPr>
        </p:nvSpPr>
        <p:spPr>
          <a:xfrm>
            <a:off x="1641998" y="4554719"/>
            <a:ext cx="179474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7" name="Espaço Reservado para Texto 6"/>
          <p:cNvSpPr>
            <a:spLocks noGrp="1"/>
          </p:cNvSpPr>
          <p:nvPr>
            <p:ph type="body" sz="quarter" idx="22"/>
          </p:nvPr>
        </p:nvSpPr>
        <p:spPr>
          <a:xfrm>
            <a:off x="1641998" y="5636834"/>
            <a:ext cx="179474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2" name="Espaço Reservado para Texto 6"/>
          <p:cNvSpPr>
            <a:spLocks noGrp="1"/>
          </p:cNvSpPr>
          <p:nvPr>
            <p:ph type="body" sz="quarter" idx="27"/>
          </p:nvPr>
        </p:nvSpPr>
        <p:spPr>
          <a:xfrm>
            <a:off x="3648654" y="2390489"/>
            <a:ext cx="179474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3" name="Espaço Reservado para Texto 6"/>
          <p:cNvSpPr>
            <a:spLocks noGrp="1"/>
          </p:cNvSpPr>
          <p:nvPr>
            <p:ph type="body" sz="quarter" idx="28"/>
          </p:nvPr>
        </p:nvSpPr>
        <p:spPr>
          <a:xfrm>
            <a:off x="3648654" y="3472604"/>
            <a:ext cx="179474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4" name="Espaço Reservado para Texto 6"/>
          <p:cNvSpPr>
            <a:spLocks noGrp="1"/>
          </p:cNvSpPr>
          <p:nvPr>
            <p:ph type="body" sz="quarter" idx="29"/>
          </p:nvPr>
        </p:nvSpPr>
        <p:spPr>
          <a:xfrm>
            <a:off x="3648654" y="4554719"/>
            <a:ext cx="179474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5" name="Espaço Reservado para Texto 6"/>
          <p:cNvSpPr>
            <a:spLocks noGrp="1"/>
          </p:cNvSpPr>
          <p:nvPr>
            <p:ph type="body" sz="quarter" idx="30"/>
          </p:nvPr>
        </p:nvSpPr>
        <p:spPr>
          <a:xfrm>
            <a:off x="3648654" y="5636834"/>
            <a:ext cx="179474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6" name="Espaço Reservado para Texto 6"/>
          <p:cNvSpPr>
            <a:spLocks noGrp="1"/>
          </p:cNvSpPr>
          <p:nvPr>
            <p:ph type="body" sz="quarter" idx="31"/>
          </p:nvPr>
        </p:nvSpPr>
        <p:spPr>
          <a:xfrm>
            <a:off x="1641998" y="1771510"/>
            <a:ext cx="179474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8" name="Espaço Reservado para Texto 6"/>
          <p:cNvSpPr>
            <a:spLocks noGrp="1"/>
          </p:cNvSpPr>
          <p:nvPr>
            <p:ph type="body" sz="quarter" idx="33"/>
          </p:nvPr>
        </p:nvSpPr>
        <p:spPr>
          <a:xfrm>
            <a:off x="3648654" y="1771510"/>
            <a:ext cx="179474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a (3 por 3) com so wh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2"/>
          </p:nvPr>
        </p:nvSpPr>
        <p:spPr>
          <a:xfrm rot="5400000">
            <a:off x="3194080" y="3713548"/>
            <a:ext cx="5328000" cy="329748"/>
          </a:xfrm>
          <a:prstGeom prst="triangle">
            <a:avLst/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>
            <a:lvl1pPr>
              <a:defRPr lang="pt-BR" sz="100" dirty="0" smtClean="0">
                <a:solidFill>
                  <a:schemeClr val="accent3"/>
                </a:solidFill>
              </a:defRPr>
            </a:lvl1pPr>
            <a:lvl2pPr>
              <a:defRPr lang="pt-BR" sz="100" dirty="0" smtClean="0">
                <a:solidFill>
                  <a:schemeClr val="accent3"/>
                </a:solidFill>
              </a:defRPr>
            </a:lvl2pPr>
            <a:lvl3pPr>
              <a:defRPr lang="pt-BR" sz="100" dirty="0" smtClean="0">
                <a:solidFill>
                  <a:schemeClr val="accent3"/>
                </a:solidFill>
              </a:defRPr>
            </a:lvl3pPr>
            <a:lvl4pPr>
              <a:defRPr lang="pt-BR" sz="100" dirty="0" smtClean="0">
                <a:solidFill>
                  <a:schemeClr val="accent3"/>
                </a:solidFill>
              </a:defRPr>
            </a:lvl4pPr>
            <a:lvl5pPr>
              <a:defRPr lang="pt-BR" sz="100" dirty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6155602" y="1285860"/>
            <a:ext cx="2835974" cy="5220000"/>
          </a:xfrm>
          <a:prstGeom prst="roundRect">
            <a:avLst>
              <a:gd name="adj" fmla="val 70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4"/>
          </p:nvPr>
        </p:nvSpPr>
        <p:spPr>
          <a:xfrm>
            <a:off x="218378" y="1285860"/>
            <a:ext cx="5342922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8" name="Espaço Reservado para Texto 6"/>
          <p:cNvSpPr>
            <a:spLocks noGrp="1"/>
          </p:cNvSpPr>
          <p:nvPr>
            <p:ph type="body" sz="quarter" idx="15"/>
          </p:nvPr>
        </p:nvSpPr>
        <p:spPr>
          <a:xfrm>
            <a:off x="213356" y="2390489"/>
            <a:ext cx="1371137" cy="1332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9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213356" y="3860563"/>
            <a:ext cx="1371137" cy="1332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2" name="Espaço Reservado para Texto 6"/>
          <p:cNvSpPr>
            <a:spLocks noGrp="1"/>
          </p:cNvSpPr>
          <p:nvPr>
            <p:ph type="body" sz="quarter" idx="18"/>
          </p:nvPr>
        </p:nvSpPr>
        <p:spPr>
          <a:xfrm>
            <a:off x="213356" y="5330637"/>
            <a:ext cx="1371137" cy="1332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3" name="Espaço Reservado para Texto 6"/>
          <p:cNvSpPr>
            <a:spLocks noGrp="1"/>
          </p:cNvSpPr>
          <p:nvPr>
            <p:ph type="body" sz="quarter" idx="19"/>
          </p:nvPr>
        </p:nvSpPr>
        <p:spPr>
          <a:xfrm>
            <a:off x="1641997" y="2390489"/>
            <a:ext cx="119649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5" name="Espaço Reservado para Texto 6"/>
          <p:cNvSpPr>
            <a:spLocks noGrp="1"/>
          </p:cNvSpPr>
          <p:nvPr>
            <p:ph type="body" sz="quarter" idx="20"/>
          </p:nvPr>
        </p:nvSpPr>
        <p:spPr>
          <a:xfrm>
            <a:off x="1641997" y="3860563"/>
            <a:ext cx="119649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7" name="Espaço Reservado para Texto 6"/>
          <p:cNvSpPr>
            <a:spLocks noGrp="1"/>
          </p:cNvSpPr>
          <p:nvPr>
            <p:ph type="body" sz="quarter" idx="22"/>
          </p:nvPr>
        </p:nvSpPr>
        <p:spPr>
          <a:xfrm>
            <a:off x="1641997" y="5330637"/>
            <a:ext cx="119649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8" name="Espaço Reservado para Texto 6"/>
          <p:cNvSpPr>
            <a:spLocks noGrp="1"/>
          </p:cNvSpPr>
          <p:nvPr>
            <p:ph type="body" sz="quarter" idx="23"/>
          </p:nvPr>
        </p:nvSpPr>
        <p:spPr>
          <a:xfrm>
            <a:off x="2934264" y="2390489"/>
            <a:ext cx="119649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9" name="Espaço Reservado para Texto 6"/>
          <p:cNvSpPr>
            <a:spLocks noGrp="1"/>
          </p:cNvSpPr>
          <p:nvPr>
            <p:ph type="body" sz="quarter" idx="24"/>
          </p:nvPr>
        </p:nvSpPr>
        <p:spPr>
          <a:xfrm>
            <a:off x="2934264" y="3860563"/>
            <a:ext cx="119649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1" name="Espaço Reservado para Texto 6"/>
          <p:cNvSpPr>
            <a:spLocks noGrp="1"/>
          </p:cNvSpPr>
          <p:nvPr>
            <p:ph type="body" sz="quarter" idx="26"/>
          </p:nvPr>
        </p:nvSpPr>
        <p:spPr>
          <a:xfrm>
            <a:off x="2934264" y="5330637"/>
            <a:ext cx="119649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2" name="Espaço Reservado para Texto 6"/>
          <p:cNvSpPr>
            <a:spLocks noGrp="1"/>
          </p:cNvSpPr>
          <p:nvPr>
            <p:ph type="body" sz="quarter" idx="27"/>
          </p:nvPr>
        </p:nvSpPr>
        <p:spPr>
          <a:xfrm>
            <a:off x="4226532" y="2390489"/>
            <a:ext cx="119649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3" name="Espaço Reservado para Texto 6"/>
          <p:cNvSpPr>
            <a:spLocks noGrp="1"/>
          </p:cNvSpPr>
          <p:nvPr>
            <p:ph type="body" sz="quarter" idx="28"/>
          </p:nvPr>
        </p:nvSpPr>
        <p:spPr>
          <a:xfrm>
            <a:off x="4226532" y="3860563"/>
            <a:ext cx="119649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5" name="Espaço Reservado para Texto 6"/>
          <p:cNvSpPr>
            <a:spLocks noGrp="1"/>
          </p:cNvSpPr>
          <p:nvPr>
            <p:ph type="body" sz="quarter" idx="30"/>
          </p:nvPr>
        </p:nvSpPr>
        <p:spPr>
          <a:xfrm>
            <a:off x="4226532" y="5330637"/>
            <a:ext cx="119649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6" name="Espaço Reservado para Texto 6"/>
          <p:cNvSpPr>
            <a:spLocks noGrp="1"/>
          </p:cNvSpPr>
          <p:nvPr>
            <p:ph type="body" sz="quarter" idx="31"/>
          </p:nvPr>
        </p:nvSpPr>
        <p:spPr>
          <a:xfrm>
            <a:off x="1641997" y="1771510"/>
            <a:ext cx="119649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7" name="Espaço Reservado para Texto 6"/>
          <p:cNvSpPr>
            <a:spLocks noGrp="1"/>
          </p:cNvSpPr>
          <p:nvPr>
            <p:ph type="body" sz="quarter" idx="32"/>
          </p:nvPr>
        </p:nvSpPr>
        <p:spPr>
          <a:xfrm>
            <a:off x="2934264" y="1771510"/>
            <a:ext cx="119649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8" name="Espaço Reservado para Texto 6"/>
          <p:cNvSpPr>
            <a:spLocks noGrp="1"/>
          </p:cNvSpPr>
          <p:nvPr>
            <p:ph type="body" sz="quarter" idx="33"/>
          </p:nvPr>
        </p:nvSpPr>
        <p:spPr>
          <a:xfrm>
            <a:off x="4226532" y="1771510"/>
            <a:ext cx="119649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a (3 por 2) com so wh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2"/>
          </p:nvPr>
        </p:nvSpPr>
        <p:spPr>
          <a:xfrm rot="5400000">
            <a:off x="3194080" y="3713548"/>
            <a:ext cx="5328000" cy="329748"/>
          </a:xfrm>
          <a:prstGeom prst="triangle">
            <a:avLst/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>
            <a:lvl1pPr>
              <a:defRPr lang="pt-BR" sz="100" dirty="0" smtClean="0">
                <a:solidFill>
                  <a:schemeClr val="accent3"/>
                </a:solidFill>
              </a:defRPr>
            </a:lvl1pPr>
            <a:lvl2pPr>
              <a:defRPr lang="pt-BR" sz="100" dirty="0" smtClean="0">
                <a:solidFill>
                  <a:schemeClr val="accent3"/>
                </a:solidFill>
              </a:defRPr>
            </a:lvl2pPr>
            <a:lvl3pPr>
              <a:defRPr lang="pt-BR" sz="100" dirty="0" smtClean="0">
                <a:solidFill>
                  <a:schemeClr val="accent3"/>
                </a:solidFill>
              </a:defRPr>
            </a:lvl3pPr>
            <a:lvl4pPr>
              <a:defRPr lang="pt-BR" sz="100" dirty="0" smtClean="0">
                <a:solidFill>
                  <a:schemeClr val="accent3"/>
                </a:solidFill>
              </a:defRPr>
            </a:lvl4pPr>
            <a:lvl5pPr>
              <a:defRPr lang="pt-BR" sz="100" dirty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6155602" y="1285860"/>
            <a:ext cx="2835974" cy="5220000"/>
          </a:xfrm>
          <a:prstGeom prst="roundRect">
            <a:avLst>
              <a:gd name="adj" fmla="val 70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4"/>
          </p:nvPr>
        </p:nvSpPr>
        <p:spPr>
          <a:xfrm>
            <a:off x="218378" y="1285860"/>
            <a:ext cx="5342922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8" name="Espaço Reservado para Texto 6"/>
          <p:cNvSpPr>
            <a:spLocks noGrp="1"/>
          </p:cNvSpPr>
          <p:nvPr>
            <p:ph type="body" sz="quarter" idx="15"/>
          </p:nvPr>
        </p:nvSpPr>
        <p:spPr>
          <a:xfrm>
            <a:off x="213356" y="2390489"/>
            <a:ext cx="1371137" cy="1332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9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213356" y="3860563"/>
            <a:ext cx="1371137" cy="1332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2" name="Espaço Reservado para Texto 6"/>
          <p:cNvSpPr>
            <a:spLocks noGrp="1"/>
          </p:cNvSpPr>
          <p:nvPr>
            <p:ph type="body" sz="quarter" idx="18"/>
          </p:nvPr>
        </p:nvSpPr>
        <p:spPr>
          <a:xfrm>
            <a:off x="213356" y="5330637"/>
            <a:ext cx="1371137" cy="1332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3" name="Espaço Reservado para Texto 6"/>
          <p:cNvSpPr>
            <a:spLocks noGrp="1"/>
          </p:cNvSpPr>
          <p:nvPr>
            <p:ph type="body" sz="quarter" idx="19"/>
          </p:nvPr>
        </p:nvSpPr>
        <p:spPr>
          <a:xfrm>
            <a:off x="1671776" y="2390489"/>
            <a:ext cx="179474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5" name="Espaço Reservado para Texto 6"/>
          <p:cNvSpPr>
            <a:spLocks noGrp="1"/>
          </p:cNvSpPr>
          <p:nvPr>
            <p:ph type="body" sz="quarter" idx="20"/>
          </p:nvPr>
        </p:nvSpPr>
        <p:spPr>
          <a:xfrm>
            <a:off x="1671776" y="3860563"/>
            <a:ext cx="179474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7" name="Espaço Reservado para Texto 6"/>
          <p:cNvSpPr>
            <a:spLocks noGrp="1"/>
          </p:cNvSpPr>
          <p:nvPr>
            <p:ph type="body" sz="quarter" idx="22"/>
          </p:nvPr>
        </p:nvSpPr>
        <p:spPr>
          <a:xfrm>
            <a:off x="1671776" y="5330637"/>
            <a:ext cx="179474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2" name="Espaço Reservado para Texto 6"/>
          <p:cNvSpPr>
            <a:spLocks noGrp="1"/>
          </p:cNvSpPr>
          <p:nvPr>
            <p:ph type="body" sz="quarter" idx="27"/>
          </p:nvPr>
        </p:nvSpPr>
        <p:spPr>
          <a:xfrm>
            <a:off x="3649323" y="2390489"/>
            <a:ext cx="179474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3" name="Espaço Reservado para Texto 6"/>
          <p:cNvSpPr>
            <a:spLocks noGrp="1"/>
          </p:cNvSpPr>
          <p:nvPr>
            <p:ph type="body" sz="quarter" idx="28"/>
          </p:nvPr>
        </p:nvSpPr>
        <p:spPr>
          <a:xfrm>
            <a:off x="3649323" y="3860563"/>
            <a:ext cx="179474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5" name="Espaço Reservado para Texto 6"/>
          <p:cNvSpPr>
            <a:spLocks noGrp="1"/>
          </p:cNvSpPr>
          <p:nvPr>
            <p:ph type="body" sz="quarter" idx="30"/>
          </p:nvPr>
        </p:nvSpPr>
        <p:spPr>
          <a:xfrm>
            <a:off x="3649323" y="5330637"/>
            <a:ext cx="179474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6" name="Espaço Reservado para Texto 6"/>
          <p:cNvSpPr>
            <a:spLocks noGrp="1"/>
          </p:cNvSpPr>
          <p:nvPr>
            <p:ph type="body" sz="quarter" idx="31"/>
          </p:nvPr>
        </p:nvSpPr>
        <p:spPr>
          <a:xfrm>
            <a:off x="1671776" y="1771510"/>
            <a:ext cx="179474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8" name="Espaço Reservado para Texto 6"/>
          <p:cNvSpPr>
            <a:spLocks noGrp="1"/>
          </p:cNvSpPr>
          <p:nvPr>
            <p:ph type="body" sz="quarter" idx="33"/>
          </p:nvPr>
        </p:nvSpPr>
        <p:spPr>
          <a:xfrm>
            <a:off x="3649323" y="1771510"/>
            <a:ext cx="179474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a (4 por 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ço Reservado para Texto 29"/>
          <p:cNvSpPr>
            <a:spLocks noGrp="1"/>
          </p:cNvSpPr>
          <p:nvPr>
            <p:ph type="body" sz="quarter" idx="14"/>
          </p:nvPr>
        </p:nvSpPr>
        <p:spPr>
          <a:xfrm>
            <a:off x="125191" y="785813"/>
            <a:ext cx="621515" cy="578643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1pPr>
              <a:defRPr sz="400">
                <a:solidFill>
                  <a:schemeClr val="bg1"/>
                </a:solidFill>
              </a:defRPr>
            </a:lvl1pPr>
            <a:lvl2pPr>
              <a:defRPr sz="3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100">
                <a:solidFill>
                  <a:schemeClr val="bg1"/>
                </a:solidFill>
              </a:defRPr>
            </a:lvl4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5" name="Espaço Reservado para Texto 24"/>
          <p:cNvSpPr>
            <a:spLocks noGrp="1"/>
          </p:cNvSpPr>
          <p:nvPr>
            <p:ph type="body" sz="quarter" idx="11"/>
          </p:nvPr>
        </p:nvSpPr>
        <p:spPr>
          <a:xfrm>
            <a:off x="350986" y="1500188"/>
            <a:ext cx="1582869" cy="785812"/>
          </a:xfrm>
          <a:prstGeom prst="homePlate">
            <a:avLst>
              <a:gd name="adj" fmla="val 2493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1200"/>
            </a:lvl2pPr>
            <a:lvl3pPr algn="ctr">
              <a:buNone/>
              <a:defRPr sz="1100"/>
            </a:lvl3pPr>
            <a:lvl4pPr algn="ctr">
              <a:buNone/>
              <a:defRPr sz="1050"/>
            </a:lvl4pPr>
            <a:lvl5pPr algn="ctr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Espaço Reservado para Texto 27"/>
          <p:cNvSpPr>
            <a:spLocks noGrp="1"/>
          </p:cNvSpPr>
          <p:nvPr>
            <p:ph type="body" sz="quarter" idx="13"/>
          </p:nvPr>
        </p:nvSpPr>
        <p:spPr>
          <a:xfrm>
            <a:off x="2065774" y="1500188"/>
            <a:ext cx="2771487" cy="1143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32" name="Espaço Reservado para Texto 31"/>
          <p:cNvSpPr>
            <a:spLocks noGrp="1"/>
          </p:cNvSpPr>
          <p:nvPr>
            <p:ph type="body" sz="quarter" idx="15"/>
          </p:nvPr>
        </p:nvSpPr>
        <p:spPr>
          <a:xfrm>
            <a:off x="350986" y="5214938"/>
            <a:ext cx="1582869" cy="857250"/>
          </a:xfrm>
          <a:prstGeom prst="homePlate">
            <a:avLst>
              <a:gd name="adj" fmla="val 23744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>
              <a:spcAft>
                <a:spcPts val="0"/>
              </a:spcAft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34" name="Espaço Reservado para Texto 33"/>
          <p:cNvSpPr>
            <a:spLocks noGrp="1"/>
          </p:cNvSpPr>
          <p:nvPr>
            <p:ph type="body" sz="quarter" idx="16"/>
          </p:nvPr>
        </p:nvSpPr>
        <p:spPr>
          <a:xfrm>
            <a:off x="350986" y="3929062"/>
            <a:ext cx="1582869" cy="857250"/>
          </a:xfrm>
          <a:prstGeom prst="homePlate">
            <a:avLst>
              <a:gd name="adj" fmla="val 23743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>
              <a:spcAft>
                <a:spcPts val="0"/>
              </a:spcAft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36" name="Espaço Reservado para Texto 35"/>
          <p:cNvSpPr>
            <a:spLocks noGrp="1"/>
          </p:cNvSpPr>
          <p:nvPr>
            <p:ph type="body" sz="quarter" idx="17"/>
          </p:nvPr>
        </p:nvSpPr>
        <p:spPr>
          <a:xfrm>
            <a:off x="350986" y="2714625"/>
            <a:ext cx="1582869" cy="785812"/>
          </a:xfrm>
          <a:prstGeom prst="homePlate">
            <a:avLst>
              <a:gd name="adj" fmla="val 2493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>
              <a:spcAft>
                <a:spcPts val="0"/>
              </a:spcAft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38" name="Espaço Reservado para Texto 37"/>
          <p:cNvSpPr>
            <a:spLocks noGrp="1"/>
          </p:cNvSpPr>
          <p:nvPr>
            <p:ph type="body" sz="quarter" idx="18"/>
          </p:nvPr>
        </p:nvSpPr>
        <p:spPr>
          <a:xfrm rot="5400000">
            <a:off x="3228785" y="-379587"/>
            <a:ext cx="507600" cy="2838362"/>
          </a:xfrm>
          <a:prstGeom prst="homePlate">
            <a:avLst>
              <a:gd name="adj" fmla="val 26756"/>
            </a:avLst>
          </a:prstGeom>
          <a:gradFill rotWithShape="1">
            <a:gsLst>
              <a:gs pos="100000">
                <a:schemeClr val="accent4"/>
              </a:gs>
              <a:gs pos="0">
                <a:schemeClr val="accent3"/>
              </a:gs>
            </a:gsLst>
            <a:lin ang="10800000" scaled="0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vert="vert270" anchor="ctr"/>
          <a:lstStyle>
            <a:lvl1pPr marL="0" indent="0" algn="ctr" defTabSz="914400" rtl="0" eaLnBrk="1" latinLnBrk="0" hangingPunct="1">
              <a:spcBef>
                <a:spcPts val="0"/>
              </a:spcBef>
              <a:buFontTx/>
              <a:buNone/>
              <a:defRPr lang="pt-BR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914400" rtl="0" eaLnBrk="1" latinLnBrk="0" hangingPunct="1">
              <a:buFontTx/>
              <a:buNone/>
              <a:defRPr lang="pt-BR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914400" rtl="0" eaLnBrk="1" latinLnBrk="0" hangingPunct="1">
              <a:buFontTx/>
              <a:buNone/>
              <a:defRPr lang="pt-BR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914400" rtl="0" eaLnBrk="1" latinLnBrk="0" hangingPunct="1">
              <a:buFontTx/>
              <a:buNone/>
              <a:defRPr lang="pt-BR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914400" rtl="0" eaLnBrk="1" latinLnBrk="0" hangingPunct="1">
              <a:buFontTx/>
              <a:buNone/>
              <a:defRPr lang="pt-B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Espaço Reservado para Texto 39"/>
          <p:cNvSpPr>
            <a:spLocks noGrp="1"/>
          </p:cNvSpPr>
          <p:nvPr>
            <p:ph type="body" sz="quarter" idx="19"/>
          </p:nvPr>
        </p:nvSpPr>
        <p:spPr>
          <a:xfrm rot="5400000">
            <a:off x="5904842" y="-19420"/>
            <a:ext cx="500063" cy="2110492"/>
          </a:xfrm>
          <a:prstGeom prst="homePlate">
            <a:avLst>
              <a:gd name="adj" fmla="val 24409"/>
            </a:avLst>
          </a:prstGeom>
          <a:gradFill rotWithShape="1">
            <a:gsLst>
              <a:gs pos="100000">
                <a:schemeClr val="accent4"/>
              </a:gs>
              <a:gs pos="0">
                <a:schemeClr val="accent3"/>
              </a:gs>
            </a:gsLst>
            <a:lin ang="10800000" scaled="0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vert="vert270"/>
          <a:lstStyle>
            <a:lvl1pPr marL="0" indent="0" algn="ctr">
              <a:spcBef>
                <a:spcPts val="0"/>
              </a:spcBef>
              <a:buNone/>
              <a:defRPr lang="pt-BR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pt-B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pt-B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pt-B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pt-B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Espaço Reservado para Texto 41"/>
          <p:cNvSpPr>
            <a:spLocks noGrp="1"/>
          </p:cNvSpPr>
          <p:nvPr>
            <p:ph type="body" sz="quarter" idx="20"/>
          </p:nvPr>
        </p:nvSpPr>
        <p:spPr>
          <a:xfrm rot="5400000">
            <a:off x="7883445" y="310347"/>
            <a:ext cx="500063" cy="1450963"/>
          </a:xfrm>
          <a:prstGeom prst="homePlate">
            <a:avLst>
              <a:gd name="adj" fmla="val 20507"/>
            </a:avLst>
          </a:prstGeom>
          <a:gradFill rotWithShape="1">
            <a:gsLst>
              <a:gs pos="100000">
                <a:schemeClr val="accent4"/>
              </a:gs>
              <a:gs pos="0">
                <a:schemeClr val="accent3"/>
              </a:gs>
            </a:gsLst>
            <a:lin ang="10800000" scaled="0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vert="vert270" anchor="ctr"/>
          <a:lstStyle>
            <a:lvl1pPr marL="0" indent="0" algn="ctr" defTabSz="914400" rtl="0" eaLnBrk="1" latinLnBrk="0" hangingPunct="1">
              <a:spcBef>
                <a:spcPts val="0"/>
              </a:spcBef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914400" rtl="0" eaLnBrk="1" latinLnBrk="0" hangingPunct="1">
              <a:buFontTx/>
              <a:buNone/>
              <a:defRPr lang="pt-B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914400" rtl="0" eaLnBrk="1" latinLnBrk="0" hangingPunct="1">
              <a:buFontTx/>
              <a:buNone/>
              <a:defRPr lang="pt-B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914400" rtl="0" eaLnBrk="1" latinLnBrk="0" hangingPunct="1">
              <a:buFontTx/>
              <a:buNone/>
              <a:defRPr lang="pt-B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914400" rtl="0" eaLnBrk="1" latinLnBrk="0" hangingPunct="1">
              <a:buFontTx/>
              <a:buNone/>
              <a:defRPr lang="pt-B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Espaço Reservado para Texto 27"/>
          <p:cNvSpPr>
            <a:spLocks noGrp="1"/>
          </p:cNvSpPr>
          <p:nvPr>
            <p:ph type="body" sz="quarter" idx="21"/>
          </p:nvPr>
        </p:nvSpPr>
        <p:spPr>
          <a:xfrm>
            <a:off x="2065774" y="2714628"/>
            <a:ext cx="2771487" cy="1143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44" name="Espaço Reservado para Texto 27"/>
          <p:cNvSpPr>
            <a:spLocks noGrp="1"/>
          </p:cNvSpPr>
          <p:nvPr>
            <p:ph type="body" sz="quarter" idx="22"/>
          </p:nvPr>
        </p:nvSpPr>
        <p:spPr>
          <a:xfrm>
            <a:off x="2065774" y="3929074"/>
            <a:ext cx="2771487" cy="1143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45" name="Espaço Reservado para Texto 27"/>
          <p:cNvSpPr>
            <a:spLocks noGrp="1"/>
          </p:cNvSpPr>
          <p:nvPr>
            <p:ph type="body" sz="quarter" idx="23"/>
          </p:nvPr>
        </p:nvSpPr>
        <p:spPr>
          <a:xfrm>
            <a:off x="2065774" y="5214958"/>
            <a:ext cx="2771487" cy="1143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46" name="Espaço Reservado para Texto 27"/>
          <p:cNvSpPr>
            <a:spLocks noGrp="1"/>
          </p:cNvSpPr>
          <p:nvPr>
            <p:ph type="body" sz="quarter" idx="24"/>
          </p:nvPr>
        </p:nvSpPr>
        <p:spPr>
          <a:xfrm>
            <a:off x="5099628" y="1500188"/>
            <a:ext cx="2176459" cy="1143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47" name="Espaço Reservado para Texto 27"/>
          <p:cNvSpPr>
            <a:spLocks noGrp="1"/>
          </p:cNvSpPr>
          <p:nvPr>
            <p:ph type="body" sz="quarter" idx="25"/>
          </p:nvPr>
        </p:nvSpPr>
        <p:spPr>
          <a:xfrm>
            <a:off x="5099628" y="2714628"/>
            <a:ext cx="2176459" cy="1143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48" name="Espaço Reservado para Texto 27"/>
          <p:cNvSpPr>
            <a:spLocks noGrp="1"/>
          </p:cNvSpPr>
          <p:nvPr>
            <p:ph type="body" sz="quarter" idx="26"/>
          </p:nvPr>
        </p:nvSpPr>
        <p:spPr>
          <a:xfrm>
            <a:off x="5099628" y="3929074"/>
            <a:ext cx="2176459" cy="1143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49" name="Espaço Reservado para Texto 27"/>
          <p:cNvSpPr>
            <a:spLocks noGrp="1"/>
          </p:cNvSpPr>
          <p:nvPr>
            <p:ph type="body" sz="quarter" idx="27"/>
          </p:nvPr>
        </p:nvSpPr>
        <p:spPr>
          <a:xfrm>
            <a:off x="5099628" y="5214958"/>
            <a:ext cx="2176459" cy="1143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50" name="Espaço Reservado para Texto 27"/>
          <p:cNvSpPr>
            <a:spLocks noGrp="1"/>
          </p:cNvSpPr>
          <p:nvPr>
            <p:ph type="body" sz="quarter" idx="28"/>
          </p:nvPr>
        </p:nvSpPr>
        <p:spPr>
          <a:xfrm>
            <a:off x="7407994" y="1500188"/>
            <a:ext cx="1450973" cy="1143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51" name="Espaço Reservado para Texto 27"/>
          <p:cNvSpPr>
            <a:spLocks noGrp="1"/>
          </p:cNvSpPr>
          <p:nvPr>
            <p:ph type="body" sz="quarter" idx="29"/>
          </p:nvPr>
        </p:nvSpPr>
        <p:spPr>
          <a:xfrm>
            <a:off x="7407994" y="2714628"/>
            <a:ext cx="1450973" cy="1143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52" name="Espaço Reservado para Texto 27"/>
          <p:cNvSpPr>
            <a:spLocks noGrp="1"/>
          </p:cNvSpPr>
          <p:nvPr>
            <p:ph type="body" sz="quarter" idx="30"/>
          </p:nvPr>
        </p:nvSpPr>
        <p:spPr>
          <a:xfrm>
            <a:off x="7407994" y="3929074"/>
            <a:ext cx="1450973" cy="1143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53" name="Espaço Reservado para Texto 27"/>
          <p:cNvSpPr>
            <a:spLocks noGrp="1"/>
          </p:cNvSpPr>
          <p:nvPr>
            <p:ph type="body" sz="quarter" idx="31"/>
          </p:nvPr>
        </p:nvSpPr>
        <p:spPr>
          <a:xfrm>
            <a:off x="7407994" y="5214958"/>
            <a:ext cx="1450973" cy="1143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abela (4 por 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ço Reservado para Texto 29"/>
          <p:cNvSpPr>
            <a:spLocks noGrp="1"/>
          </p:cNvSpPr>
          <p:nvPr>
            <p:ph type="body" sz="quarter" idx="14"/>
          </p:nvPr>
        </p:nvSpPr>
        <p:spPr>
          <a:xfrm>
            <a:off x="125191" y="785813"/>
            <a:ext cx="621515" cy="578643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1pPr>
              <a:defRPr sz="400">
                <a:solidFill>
                  <a:schemeClr val="bg1"/>
                </a:solidFill>
              </a:defRPr>
            </a:lvl1pPr>
            <a:lvl2pPr>
              <a:defRPr sz="3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100">
                <a:solidFill>
                  <a:schemeClr val="bg1"/>
                </a:solidFill>
              </a:defRPr>
            </a:lvl4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5" name="Espaço Reservado para Texto 24"/>
          <p:cNvSpPr>
            <a:spLocks noGrp="1"/>
          </p:cNvSpPr>
          <p:nvPr>
            <p:ph type="body" sz="quarter" idx="11"/>
          </p:nvPr>
        </p:nvSpPr>
        <p:spPr>
          <a:xfrm>
            <a:off x="350986" y="1500188"/>
            <a:ext cx="1582869" cy="785812"/>
          </a:xfrm>
          <a:prstGeom prst="homePlate">
            <a:avLst>
              <a:gd name="adj" fmla="val 2493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1200"/>
            </a:lvl2pPr>
            <a:lvl3pPr algn="ctr">
              <a:buNone/>
              <a:defRPr sz="1100"/>
            </a:lvl3pPr>
            <a:lvl4pPr algn="ctr">
              <a:buNone/>
              <a:defRPr sz="1050"/>
            </a:lvl4pPr>
            <a:lvl5pPr algn="ctr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Espaço Reservado para Texto 27"/>
          <p:cNvSpPr>
            <a:spLocks noGrp="1"/>
          </p:cNvSpPr>
          <p:nvPr>
            <p:ph type="body" sz="quarter" idx="13"/>
          </p:nvPr>
        </p:nvSpPr>
        <p:spPr>
          <a:xfrm>
            <a:off x="2065774" y="1500188"/>
            <a:ext cx="2771487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32" name="Espaço Reservado para Texto 31"/>
          <p:cNvSpPr>
            <a:spLocks noGrp="1"/>
          </p:cNvSpPr>
          <p:nvPr>
            <p:ph type="body" sz="quarter" idx="15"/>
          </p:nvPr>
        </p:nvSpPr>
        <p:spPr>
          <a:xfrm>
            <a:off x="350986" y="5357832"/>
            <a:ext cx="1582869" cy="857250"/>
          </a:xfrm>
          <a:prstGeom prst="homePlate">
            <a:avLst>
              <a:gd name="adj" fmla="val 23744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 algn="l">
              <a:spcAft>
                <a:spcPts val="0"/>
              </a:spcAft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34" name="Espaço Reservado para Texto 33"/>
          <p:cNvSpPr>
            <a:spLocks noGrp="1"/>
          </p:cNvSpPr>
          <p:nvPr>
            <p:ph type="body" sz="quarter" idx="16"/>
          </p:nvPr>
        </p:nvSpPr>
        <p:spPr>
          <a:xfrm>
            <a:off x="350986" y="3357572"/>
            <a:ext cx="1582869" cy="857250"/>
          </a:xfrm>
          <a:prstGeom prst="homePlate">
            <a:avLst>
              <a:gd name="adj" fmla="val 23743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 algn="l">
              <a:spcAft>
                <a:spcPts val="0"/>
              </a:spcAft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36" name="Espaço Reservado para Texto 35"/>
          <p:cNvSpPr>
            <a:spLocks noGrp="1"/>
          </p:cNvSpPr>
          <p:nvPr>
            <p:ph type="body" sz="quarter" idx="17"/>
          </p:nvPr>
        </p:nvSpPr>
        <p:spPr>
          <a:xfrm>
            <a:off x="350986" y="2428880"/>
            <a:ext cx="1582869" cy="785812"/>
          </a:xfrm>
          <a:prstGeom prst="homePlate">
            <a:avLst>
              <a:gd name="adj" fmla="val 2493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 algn="l">
              <a:spcAft>
                <a:spcPts val="0"/>
              </a:spcAft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38" name="Espaço Reservado para Texto 37"/>
          <p:cNvSpPr>
            <a:spLocks noGrp="1"/>
          </p:cNvSpPr>
          <p:nvPr>
            <p:ph type="body" sz="quarter" idx="18"/>
          </p:nvPr>
        </p:nvSpPr>
        <p:spPr>
          <a:xfrm rot="5400000">
            <a:off x="3228785" y="-379587"/>
            <a:ext cx="507600" cy="2838362"/>
          </a:xfrm>
          <a:prstGeom prst="homePlate">
            <a:avLst>
              <a:gd name="adj" fmla="val 26756"/>
            </a:avLst>
          </a:prstGeom>
          <a:gradFill rotWithShape="1">
            <a:gsLst>
              <a:gs pos="100000">
                <a:schemeClr val="accent4"/>
              </a:gs>
              <a:gs pos="0">
                <a:schemeClr val="accent3"/>
              </a:gs>
            </a:gsLst>
            <a:lin ang="10800000" scaled="0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vert="vert270" anchor="ctr"/>
          <a:lstStyle>
            <a:lvl1pPr marL="0" indent="0" algn="ctr" defTabSz="914400" rtl="0" eaLnBrk="1" latinLnBrk="0" hangingPunct="1">
              <a:spcBef>
                <a:spcPts val="0"/>
              </a:spcBef>
              <a:buFontTx/>
              <a:buNone/>
              <a:defRPr lang="pt-BR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914400" rtl="0" eaLnBrk="1" latinLnBrk="0" hangingPunct="1">
              <a:buFontTx/>
              <a:buNone/>
              <a:defRPr lang="pt-BR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914400" rtl="0" eaLnBrk="1" latinLnBrk="0" hangingPunct="1">
              <a:buFontTx/>
              <a:buNone/>
              <a:defRPr lang="pt-BR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914400" rtl="0" eaLnBrk="1" latinLnBrk="0" hangingPunct="1">
              <a:buFontTx/>
              <a:buNone/>
              <a:defRPr lang="pt-BR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914400" rtl="0" eaLnBrk="1" latinLnBrk="0" hangingPunct="1">
              <a:buFontTx/>
              <a:buNone/>
              <a:defRPr lang="pt-B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Espaço Reservado para Texto 39"/>
          <p:cNvSpPr>
            <a:spLocks noGrp="1"/>
          </p:cNvSpPr>
          <p:nvPr>
            <p:ph type="body" sz="quarter" idx="19"/>
          </p:nvPr>
        </p:nvSpPr>
        <p:spPr>
          <a:xfrm rot="5400000">
            <a:off x="5904842" y="-19420"/>
            <a:ext cx="500063" cy="2110492"/>
          </a:xfrm>
          <a:prstGeom prst="homePlate">
            <a:avLst>
              <a:gd name="adj" fmla="val 24409"/>
            </a:avLst>
          </a:prstGeom>
          <a:gradFill rotWithShape="1">
            <a:gsLst>
              <a:gs pos="100000">
                <a:schemeClr val="accent4"/>
              </a:gs>
              <a:gs pos="0">
                <a:schemeClr val="accent3"/>
              </a:gs>
            </a:gsLst>
            <a:lin ang="10800000" scaled="0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vert="vert270"/>
          <a:lstStyle>
            <a:lvl1pPr marL="0" indent="0" algn="ctr">
              <a:spcBef>
                <a:spcPts val="0"/>
              </a:spcBef>
              <a:buNone/>
              <a:defRPr lang="pt-BR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pt-B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pt-B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pt-B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pt-B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Espaço Reservado para Texto 41"/>
          <p:cNvSpPr>
            <a:spLocks noGrp="1"/>
          </p:cNvSpPr>
          <p:nvPr>
            <p:ph type="body" sz="quarter" idx="20"/>
          </p:nvPr>
        </p:nvSpPr>
        <p:spPr>
          <a:xfrm rot="5400000">
            <a:off x="7883445" y="310347"/>
            <a:ext cx="500063" cy="1450963"/>
          </a:xfrm>
          <a:prstGeom prst="homePlate">
            <a:avLst>
              <a:gd name="adj" fmla="val 20507"/>
            </a:avLst>
          </a:prstGeom>
          <a:gradFill rotWithShape="1">
            <a:gsLst>
              <a:gs pos="100000">
                <a:schemeClr val="accent4"/>
              </a:gs>
              <a:gs pos="0">
                <a:schemeClr val="accent3"/>
              </a:gs>
            </a:gsLst>
            <a:lin ang="10800000" scaled="0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vert="vert270" anchor="ctr"/>
          <a:lstStyle>
            <a:lvl1pPr marL="0" indent="0" algn="ctr" defTabSz="914400" rtl="0" eaLnBrk="1" latinLnBrk="0" hangingPunct="1">
              <a:spcBef>
                <a:spcPts val="0"/>
              </a:spcBef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914400" rtl="0" eaLnBrk="1" latinLnBrk="0" hangingPunct="1">
              <a:buFontTx/>
              <a:buNone/>
              <a:defRPr lang="pt-B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914400" rtl="0" eaLnBrk="1" latinLnBrk="0" hangingPunct="1">
              <a:buFontTx/>
              <a:buNone/>
              <a:defRPr lang="pt-B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914400" rtl="0" eaLnBrk="1" latinLnBrk="0" hangingPunct="1">
              <a:buFontTx/>
              <a:buNone/>
              <a:defRPr lang="pt-B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914400" rtl="0" eaLnBrk="1" latinLnBrk="0" hangingPunct="1">
              <a:buFontTx/>
              <a:buNone/>
              <a:defRPr lang="pt-B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Espaço Reservado para Texto 27"/>
          <p:cNvSpPr>
            <a:spLocks noGrp="1"/>
          </p:cNvSpPr>
          <p:nvPr>
            <p:ph type="body" sz="quarter" idx="21"/>
          </p:nvPr>
        </p:nvSpPr>
        <p:spPr>
          <a:xfrm>
            <a:off x="2065774" y="2464604"/>
            <a:ext cx="2771487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44" name="Espaço Reservado para Texto 27"/>
          <p:cNvSpPr>
            <a:spLocks noGrp="1"/>
          </p:cNvSpPr>
          <p:nvPr>
            <p:ph type="body" sz="quarter" idx="22"/>
          </p:nvPr>
        </p:nvSpPr>
        <p:spPr>
          <a:xfrm>
            <a:off x="2065774" y="3429020"/>
            <a:ext cx="2771487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45" name="Espaço Reservado para Texto 27"/>
          <p:cNvSpPr>
            <a:spLocks noGrp="1"/>
          </p:cNvSpPr>
          <p:nvPr>
            <p:ph type="body" sz="quarter" idx="23"/>
          </p:nvPr>
        </p:nvSpPr>
        <p:spPr>
          <a:xfrm>
            <a:off x="2065774" y="5357852"/>
            <a:ext cx="2771487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46" name="Espaço Reservado para Texto 27"/>
          <p:cNvSpPr>
            <a:spLocks noGrp="1"/>
          </p:cNvSpPr>
          <p:nvPr>
            <p:ph type="body" sz="quarter" idx="24"/>
          </p:nvPr>
        </p:nvSpPr>
        <p:spPr>
          <a:xfrm>
            <a:off x="5099628" y="1500188"/>
            <a:ext cx="2176459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47" name="Espaço Reservado para Texto 27"/>
          <p:cNvSpPr>
            <a:spLocks noGrp="1"/>
          </p:cNvSpPr>
          <p:nvPr>
            <p:ph type="body" sz="quarter" idx="25"/>
          </p:nvPr>
        </p:nvSpPr>
        <p:spPr>
          <a:xfrm>
            <a:off x="5099628" y="2464604"/>
            <a:ext cx="2176459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48" name="Espaço Reservado para Texto 27"/>
          <p:cNvSpPr>
            <a:spLocks noGrp="1"/>
          </p:cNvSpPr>
          <p:nvPr>
            <p:ph type="body" sz="quarter" idx="26"/>
          </p:nvPr>
        </p:nvSpPr>
        <p:spPr>
          <a:xfrm>
            <a:off x="5099628" y="3429020"/>
            <a:ext cx="2176459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49" name="Espaço Reservado para Texto 27"/>
          <p:cNvSpPr>
            <a:spLocks noGrp="1"/>
          </p:cNvSpPr>
          <p:nvPr>
            <p:ph type="body" sz="quarter" idx="27"/>
          </p:nvPr>
        </p:nvSpPr>
        <p:spPr>
          <a:xfrm>
            <a:off x="5099628" y="5357852"/>
            <a:ext cx="2176459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50" name="Espaço Reservado para Texto 27"/>
          <p:cNvSpPr>
            <a:spLocks noGrp="1"/>
          </p:cNvSpPr>
          <p:nvPr>
            <p:ph type="body" sz="quarter" idx="28"/>
          </p:nvPr>
        </p:nvSpPr>
        <p:spPr>
          <a:xfrm>
            <a:off x="7407994" y="1500188"/>
            <a:ext cx="1450973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51" name="Espaço Reservado para Texto 27"/>
          <p:cNvSpPr>
            <a:spLocks noGrp="1"/>
          </p:cNvSpPr>
          <p:nvPr>
            <p:ph type="body" sz="quarter" idx="29"/>
          </p:nvPr>
        </p:nvSpPr>
        <p:spPr>
          <a:xfrm>
            <a:off x="7407994" y="2464604"/>
            <a:ext cx="1450973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52" name="Espaço Reservado para Texto 27"/>
          <p:cNvSpPr>
            <a:spLocks noGrp="1"/>
          </p:cNvSpPr>
          <p:nvPr>
            <p:ph type="body" sz="quarter" idx="30"/>
          </p:nvPr>
        </p:nvSpPr>
        <p:spPr>
          <a:xfrm>
            <a:off x="7407994" y="3429020"/>
            <a:ext cx="1450973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53" name="Espaço Reservado para Texto 27"/>
          <p:cNvSpPr>
            <a:spLocks noGrp="1"/>
          </p:cNvSpPr>
          <p:nvPr>
            <p:ph type="body" sz="quarter" idx="31"/>
          </p:nvPr>
        </p:nvSpPr>
        <p:spPr>
          <a:xfrm>
            <a:off x="7407994" y="5357852"/>
            <a:ext cx="1450973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4" name="Espaço Reservado para Texto 31"/>
          <p:cNvSpPr>
            <a:spLocks noGrp="1"/>
          </p:cNvSpPr>
          <p:nvPr>
            <p:ph type="body" sz="quarter" idx="32"/>
          </p:nvPr>
        </p:nvSpPr>
        <p:spPr>
          <a:xfrm>
            <a:off x="350986" y="4357702"/>
            <a:ext cx="1582869" cy="857250"/>
          </a:xfrm>
          <a:prstGeom prst="homePlate">
            <a:avLst>
              <a:gd name="adj" fmla="val 23744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 algn="l">
              <a:spcAft>
                <a:spcPts val="0"/>
              </a:spcAft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26" name="Espaço Reservado para Texto 27"/>
          <p:cNvSpPr>
            <a:spLocks noGrp="1"/>
          </p:cNvSpPr>
          <p:nvPr>
            <p:ph type="body" sz="quarter" idx="33"/>
          </p:nvPr>
        </p:nvSpPr>
        <p:spPr>
          <a:xfrm>
            <a:off x="2065774" y="4393436"/>
            <a:ext cx="2771487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7" name="Espaço Reservado para Texto 27"/>
          <p:cNvSpPr>
            <a:spLocks noGrp="1"/>
          </p:cNvSpPr>
          <p:nvPr>
            <p:ph type="body" sz="quarter" idx="34"/>
          </p:nvPr>
        </p:nvSpPr>
        <p:spPr>
          <a:xfrm>
            <a:off x="5099628" y="4393436"/>
            <a:ext cx="2176459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9" name="Espaço Reservado para Texto 27"/>
          <p:cNvSpPr>
            <a:spLocks noGrp="1"/>
          </p:cNvSpPr>
          <p:nvPr>
            <p:ph type="body" sz="quarter" idx="35"/>
          </p:nvPr>
        </p:nvSpPr>
        <p:spPr>
          <a:xfrm>
            <a:off x="7407994" y="4393436"/>
            <a:ext cx="1450973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madas para linha do t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3978419" y="1028244"/>
            <a:ext cx="3099807" cy="1714512"/>
          </a:xfrm>
          <a:prstGeom prst="wedgeRectCallout">
            <a:avLst>
              <a:gd name="adj1" fmla="val -29213"/>
              <a:gd name="adj2" fmla="val 8957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7" name="Espaço Reservado para Texto 9"/>
          <p:cNvSpPr>
            <a:spLocks noGrp="1"/>
          </p:cNvSpPr>
          <p:nvPr>
            <p:ph type="body" sz="quarter" idx="14"/>
          </p:nvPr>
        </p:nvSpPr>
        <p:spPr>
          <a:xfrm>
            <a:off x="5363439" y="4086010"/>
            <a:ext cx="3099807" cy="1714512"/>
          </a:xfrm>
          <a:prstGeom prst="wedgeRectCallout">
            <a:avLst>
              <a:gd name="adj1" fmla="val -43877"/>
              <a:gd name="adj2" fmla="val -87653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8" name="Espaço Reservado para Texto 9"/>
          <p:cNvSpPr>
            <a:spLocks noGrp="1"/>
          </p:cNvSpPr>
          <p:nvPr>
            <p:ph type="body" sz="quarter" idx="15"/>
          </p:nvPr>
        </p:nvSpPr>
        <p:spPr>
          <a:xfrm>
            <a:off x="1736007" y="4357694"/>
            <a:ext cx="3099807" cy="1714512"/>
          </a:xfrm>
          <a:prstGeom prst="wedgeRectCallout">
            <a:avLst>
              <a:gd name="adj1" fmla="val -4074"/>
              <a:gd name="adj2" fmla="val -103243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9" name="Espaço Reservado para Texto 9"/>
          <p:cNvSpPr>
            <a:spLocks noGrp="1"/>
          </p:cNvSpPr>
          <p:nvPr>
            <p:ph type="body" sz="quarter" idx="16"/>
          </p:nvPr>
        </p:nvSpPr>
        <p:spPr>
          <a:xfrm>
            <a:off x="482894" y="928670"/>
            <a:ext cx="3099807" cy="1714512"/>
          </a:xfrm>
          <a:prstGeom prst="wedgeRectCallout">
            <a:avLst>
              <a:gd name="adj1" fmla="val -1979"/>
              <a:gd name="adj2" fmla="val 95321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1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4149" y="774700"/>
            <a:ext cx="621423" cy="57531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1"/>
          </p:nvPr>
        </p:nvSpPr>
        <p:spPr>
          <a:xfrm>
            <a:off x="2065057" y="2071684"/>
            <a:ext cx="6663837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9" name="Espaço Reservado para Texto 16"/>
          <p:cNvSpPr>
            <a:spLocks noGrp="1"/>
          </p:cNvSpPr>
          <p:nvPr>
            <p:ph type="body" sz="quarter" idx="32"/>
          </p:nvPr>
        </p:nvSpPr>
        <p:spPr>
          <a:xfrm>
            <a:off x="350283" y="2071684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769" y="260350"/>
            <a:ext cx="8229600" cy="3295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852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 U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9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8311" y="539753"/>
            <a:ext cx="1263364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ço Reservado para Texto 5"/>
          <p:cNvSpPr>
            <a:spLocks noGrp="1"/>
          </p:cNvSpPr>
          <p:nvPr>
            <p:ph type="body" sz="quarter" idx="11"/>
          </p:nvPr>
        </p:nvSpPr>
        <p:spPr>
          <a:xfrm>
            <a:off x="878613" y="2494658"/>
            <a:ext cx="5935800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200" b="1"/>
            </a:lvl1pPr>
            <a:lvl2pPr algn="ctr">
              <a:spcBef>
                <a:spcPts val="0"/>
              </a:spcBef>
              <a:buFontTx/>
              <a:buNone/>
              <a:defRPr sz="4000" b="1"/>
            </a:lvl2pPr>
            <a:lvl3pPr algn="ctr">
              <a:spcBef>
                <a:spcPts val="0"/>
              </a:spcBef>
              <a:buFontTx/>
              <a:buNone/>
              <a:defRPr sz="3600" b="1"/>
            </a:lvl3pPr>
            <a:lvl4pPr algn="ctr">
              <a:spcBef>
                <a:spcPts val="0"/>
              </a:spcBef>
              <a:buFontTx/>
              <a:buNone/>
              <a:defRPr sz="3200" b="1"/>
            </a:lvl4pPr>
            <a:lvl5pPr algn="ctr">
              <a:spcBef>
                <a:spcPts val="0"/>
              </a:spcBef>
              <a:buFontTx/>
              <a:buNone/>
              <a:defRPr sz="3200" b="1"/>
            </a:lvl5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2"/>
          </p:nvPr>
        </p:nvSpPr>
        <p:spPr>
          <a:xfrm>
            <a:off x="1867194" y="4721378"/>
            <a:ext cx="3958639" cy="70788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>
              <a:defRPr sz="1800" b="1"/>
            </a:lvl2pPr>
            <a:lvl3pPr>
              <a:defRPr sz="1600" b="1"/>
            </a:lvl3pPr>
            <a:lvl4pPr>
              <a:defRPr sz="1400" b="1"/>
            </a:lvl4pPr>
            <a:lvl5pPr>
              <a:defRPr sz="1400" b="1"/>
            </a:lvl5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5"/>
          </p:nvPr>
        </p:nvSpPr>
        <p:spPr>
          <a:xfrm>
            <a:off x="1933147" y="5572143"/>
            <a:ext cx="3826732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1"/>
            </a:lvl1pPr>
            <a:lvl2pPr marL="0" indent="0" algn="ctr">
              <a:spcBef>
                <a:spcPts val="0"/>
              </a:spcBef>
              <a:buFontTx/>
              <a:buNone/>
              <a:defRPr sz="1600" b="1"/>
            </a:lvl2pPr>
            <a:lvl3pPr marL="0" indent="0" algn="ctr">
              <a:spcBef>
                <a:spcPts val="0"/>
              </a:spcBef>
              <a:buFontTx/>
              <a:buNone/>
              <a:defRPr sz="1600" b="1"/>
            </a:lvl3pPr>
            <a:lvl4pPr marL="0" indent="0" algn="ctr">
              <a:spcBef>
                <a:spcPts val="0"/>
              </a:spcBef>
              <a:buFontTx/>
              <a:buNone/>
              <a:defRPr sz="1600" b="1"/>
            </a:lvl4pPr>
            <a:lvl5pPr marL="0" indent="0" algn="ctr">
              <a:spcBef>
                <a:spcPts val="0"/>
              </a:spcBef>
              <a:buFontTx/>
              <a:buNone/>
              <a:defRPr sz="1600" b="1"/>
            </a:lvl5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88F6107-0D1F-41CF-9264-4AA51022DD04}" type="datetimeFigureOut">
              <a:rPr lang="pt-BR" smtClean="0"/>
              <a:pPr/>
              <a:t>25/04/2023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118697" y="260350"/>
            <a:ext cx="8906608" cy="329588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18697" y="1600200"/>
            <a:ext cx="4382965" cy="234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2339" y="1600200"/>
            <a:ext cx="4382966" cy="234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118697" y="4102100"/>
            <a:ext cx="4382965" cy="2351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2339" y="4102100"/>
            <a:ext cx="4382966" cy="2351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ítulo e 2 partes de conteúdo em cima d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769" y="492125"/>
            <a:ext cx="8229600" cy="329588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44462" cy="234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2338" y="1600200"/>
            <a:ext cx="4044462" cy="234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3"/>
          </p:nvPr>
        </p:nvSpPr>
        <p:spPr>
          <a:xfrm>
            <a:off x="457200" y="4102100"/>
            <a:ext cx="8229600" cy="2351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88F6107-0D1F-41CF-9264-4AA51022DD04}" type="datetimeFigureOut">
              <a:rPr lang="pt-BR" smtClean="0"/>
              <a:pPr/>
              <a:t>25/04/2023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83602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C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/>
          <p:cNvSpPr>
            <a:spLocks noGrp="1"/>
          </p:cNvSpPr>
          <p:nvPr>
            <p:ph type="body" sz="quarter" idx="11"/>
          </p:nvPr>
        </p:nvSpPr>
        <p:spPr>
          <a:xfrm>
            <a:off x="878613" y="2494661"/>
            <a:ext cx="5935800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200" b="1"/>
            </a:lvl1pPr>
            <a:lvl2pPr algn="ctr">
              <a:spcBef>
                <a:spcPts val="0"/>
              </a:spcBef>
              <a:buFontTx/>
              <a:buNone/>
              <a:defRPr sz="4000" b="1"/>
            </a:lvl2pPr>
            <a:lvl3pPr algn="ctr">
              <a:spcBef>
                <a:spcPts val="0"/>
              </a:spcBef>
              <a:buFontTx/>
              <a:buNone/>
              <a:defRPr sz="3600" b="1"/>
            </a:lvl3pPr>
            <a:lvl4pPr algn="ctr">
              <a:spcBef>
                <a:spcPts val="0"/>
              </a:spcBef>
              <a:buFontTx/>
              <a:buNone/>
              <a:defRPr sz="3200" b="1"/>
            </a:lvl4pPr>
            <a:lvl5pPr algn="ctr">
              <a:spcBef>
                <a:spcPts val="0"/>
              </a:spcBef>
              <a:buFontTx/>
              <a:buNone/>
              <a:defRPr sz="32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2"/>
          </p:nvPr>
        </p:nvSpPr>
        <p:spPr>
          <a:xfrm>
            <a:off x="1867196" y="4721378"/>
            <a:ext cx="3958639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>
              <a:defRPr sz="1800" b="1"/>
            </a:lvl2pPr>
            <a:lvl3pPr>
              <a:defRPr sz="1600" b="1"/>
            </a:lvl3pPr>
            <a:lvl4pPr>
              <a:defRPr sz="1400" b="1"/>
            </a:lvl4pPr>
            <a:lvl5pPr>
              <a:defRPr sz="1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5"/>
          </p:nvPr>
        </p:nvSpPr>
        <p:spPr>
          <a:xfrm>
            <a:off x="1933147" y="5572141"/>
            <a:ext cx="3826732" cy="33855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1"/>
            </a:lvl1pPr>
            <a:lvl2pPr marL="0" indent="0" algn="ctr">
              <a:spcBef>
                <a:spcPts val="0"/>
              </a:spcBef>
              <a:buFontTx/>
              <a:buNone/>
              <a:defRPr sz="1600" b="1"/>
            </a:lvl2pPr>
            <a:lvl3pPr marL="0" indent="0" algn="ctr">
              <a:spcBef>
                <a:spcPts val="0"/>
              </a:spcBef>
              <a:buFontTx/>
              <a:buNone/>
              <a:defRPr sz="1600" b="1"/>
            </a:lvl3pPr>
            <a:lvl4pPr marL="0" indent="0" algn="ctr">
              <a:spcBef>
                <a:spcPts val="0"/>
              </a:spcBef>
              <a:buFontTx/>
              <a:buNone/>
              <a:defRPr sz="1600" b="1"/>
            </a:lvl4pPr>
            <a:lvl5pPr marL="0" indent="0" algn="ctr">
              <a:spcBef>
                <a:spcPts val="0"/>
              </a:spcBef>
              <a:buFontTx/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Imagem 16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8545" y="540000"/>
            <a:ext cx="3984815" cy="126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U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/>
          <p:cNvSpPr>
            <a:spLocks noGrp="1"/>
          </p:cNvSpPr>
          <p:nvPr>
            <p:ph type="body" sz="quarter" idx="11"/>
          </p:nvPr>
        </p:nvSpPr>
        <p:spPr>
          <a:xfrm>
            <a:off x="878613" y="2494661"/>
            <a:ext cx="5935800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200" b="1"/>
            </a:lvl1pPr>
            <a:lvl2pPr algn="ctr">
              <a:spcBef>
                <a:spcPts val="0"/>
              </a:spcBef>
              <a:buFontTx/>
              <a:buNone/>
              <a:defRPr sz="4000" b="1"/>
            </a:lvl2pPr>
            <a:lvl3pPr algn="ctr">
              <a:spcBef>
                <a:spcPts val="0"/>
              </a:spcBef>
              <a:buFontTx/>
              <a:buNone/>
              <a:defRPr sz="3600" b="1"/>
            </a:lvl3pPr>
            <a:lvl4pPr algn="ctr">
              <a:spcBef>
                <a:spcPts val="0"/>
              </a:spcBef>
              <a:buFontTx/>
              <a:buNone/>
              <a:defRPr sz="3200" b="1"/>
            </a:lvl4pPr>
            <a:lvl5pPr algn="ctr">
              <a:spcBef>
                <a:spcPts val="0"/>
              </a:spcBef>
              <a:buFontTx/>
              <a:buNone/>
              <a:defRPr sz="32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2"/>
          </p:nvPr>
        </p:nvSpPr>
        <p:spPr>
          <a:xfrm>
            <a:off x="1867196" y="4721378"/>
            <a:ext cx="3958639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>
              <a:defRPr sz="1800" b="1"/>
            </a:lvl2pPr>
            <a:lvl3pPr>
              <a:defRPr sz="1600" b="1"/>
            </a:lvl3pPr>
            <a:lvl4pPr>
              <a:defRPr sz="1400" b="1"/>
            </a:lvl4pPr>
            <a:lvl5pPr>
              <a:defRPr sz="1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5"/>
          </p:nvPr>
        </p:nvSpPr>
        <p:spPr>
          <a:xfrm>
            <a:off x="1933147" y="5572141"/>
            <a:ext cx="3826732" cy="33855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1"/>
            </a:lvl1pPr>
            <a:lvl2pPr marL="0" indent="0" algn="ctr">
              <a:spcBef>
                <a:spcPts val="0"/>
              </a:spcBef>
              <a:buFontTx/>
              <a:buNone/>
              <a:defRPr sz="1600" b="1"/>
            </a:lvl2pPr>
            <a:lvl3pPr marL="0" indent="0" algn="ctr">
              <a:spcBef>
                <a:spcPts val="0"/>
              </a:spcBef>
              <a:buFontTx/>
              <a:buNone/>
              <a:defRPr sz="1600" b="1"/>
            </a:lvl3pPr>
            <a:lvl4pPr marL="0" indent="0" algn="ctr">
              <a:spcBef>
                <a:spcPts val="0"/>
              </a:spcBef>
              <a:buFontTx/>
              <a:buNone/>
              <a:defRPr sz="1600" b="1"/>
            </a:lvl4pPr>
            <a:lvl5pPr marL="0" indent="0" algn="ctr">
              <a:spcBef>
                <a:spcPts val="0"/>
              </a:spcBef>
              <a:buFontTx/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49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8545" y="540007"/>
            <a:ext cx="1263364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 it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4149" y="774700"/>
            <a:ext cx="621423" cy="57531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30" name="Espaço Reservado para Texto 7"/>
          <p:cNvSpPr>
            <a:spLocks noGrp="1"/>
          </p:cNvSpPr>
          <p:nvPr>
            <p:ph type="body" sz="quarter" idx="29"/>
          </p:nvPr>
        </p:nvSpPr>
        <p:spPr>
          <a:xfrm>
            <a:off x="2065060" y="3786196"/>
            <a:ext cx="6662706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31" name="Espaço Reservado para Texto 16"/>
          <p:cNvSpPr>
            <a:spLocks noGrp="1"/>
          </p:cNvSpPr>
          <p:nvPr>
            <p:ph type="body" sz="quarter" idx="30"/>
          </p:nvPr>
        </p:nvSpPr>
        <p:spPr>
          <a:xfrm>
            <a:off x="350283" y="3786196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Espaço Reservado para Texto 7"/>
          <p:cNvSpPr>
            <a:spLocks noGrp="1"/>
          </p:cNvSpPr>
          <p:nvPr>
            <p:ph type="body" sz="quarter" idx="31"/>
          </p:nvPr>
        </p:nvSpPr>
        <p:spPr>
          <a:xfrm>
            <a:off x="2065060" y="2071684"/>
            <a:ext cx="6662706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33" name="Espaço Reservado para Texto 16"/>
          <p:cNvSpPr>
            <a:spLocks noGrp="1"/>
          </p:cNvSpPr>
          <p:nvPr>
            <p:ph type="body" sz="quarter" idx="32"/>
          </p:nvPr>
        </p:nvSpPr>
        <p:spPr>
          <a:xfrm>
            <a:off x="350283" y="2071684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88F6107-0D1F-41CF-9264-4AA51022DD04}" type="datetimeFigureOut">
              <a:rPr lang="pt-BR" smtClean="0"/>
              <a:pPr/>
              <a:t>25/04/2023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61107" y="6643710"/>
            <a:ext cx="461673" cy="214290"/>
          </a:xfrm>
          <a:prstGeom prst="rect">
            <a:avLst/>
          </a:prstGeom>
        </p:spPr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88F6107-0D1F-41CF-9264-4AA51022DD04}" type="datetimeFigureOut">
              <a:rPr lang="pt-BR" smtClean="0"/>
              <a:pPr/>
              <a:t>25/04/2023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61107" y="6643710"/>
            <a:ext cx="461673" cy="214290"/>
          </a:xfrm>
          <a:prstGeom prst="rect">
            <a:avLst/>
          </a:prstGeom>
        </p:spPr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ario Execu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61107" y="6643710"/>
            <a:ext cx="461673" cy="214290"/>
          </a:xfrm>
          <a:prstGeom prst="rect">
            <a:avLst/>
          </a:prstGeom>
        </p:spPr>
        <p:txBody>
          <a:bodyPr/>
          <a:lstStyle/>
          <a:p>
            <a:fld id="{38104FF4-697C-47A8-A4E8-E554EFAF0194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Texto 5"/>
          <p:cNvSpPr>
            <a:spLocks noGrp="1"/>
          </p:cNvSpPr>
          <p:nvPr>
            <p:ph type="body" sz="quarter" idx="11"/>
          </p:nvPr>
        </p:nvSpPr>
        <p:spPr>
          <a:xfrm>
            <a:off x="259057" y="970874"/>
            <a:ext cx="8541676" cy="5562000"/>
          </a:xfrm>
          <a:prstGeom prst="roundRect">
            <a:avLst>
              <a:gd name="adj" fmla="val 4421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1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C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/>
          <p:cNvSpPr>
            <a:spLocks noGrp="1"/>
          </p:cNvSpPr>
          <p:nvPr>
            <p:ph type="body" sz="quarter" idx="11"/>
          </p:nvPr>
        </p:nvSpPr>
        <p:spPr>
          <a:xfrm>
            <a:off x="878613" y="2494662"/>
            <a:ext cx="5935800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200" b="1"/>
            </a:lvl1pPr>
            <a:lvl2pPr algn="ctr">
              <a:spcBef>
                <a:spcPts val="0"/>
              </a:spcBef>
              <a:buFontTx/>
              <a:buNone/>
              <a:defRPr sz="4000" b="1"/>
            </a:lvl2pPr>
            <a:lvl3pPr algn="ctr">
              <a:spcBef>
                <a:spcPts val="0"/>
              </a:spcBef>
              <a:buFontTx/>
              <a:buNone/>
              <a:defRPr sz="3600" b="1"/>
            </a:lvl3pPr>
            <a:lvl4pPr algn="ctr">
              <a:spcBef>
                <a:spcPts val="0"/>
              </a:spcBef>
              <a:buFontTx/>
              <a:buNone/>
              <a:defRPr sz="3200" b="1"/>
            </a:lvl4pPr>
            <a:lvl5pPr algn="ctr">
              <a:spcBef>
                <a:spcPts val="0"/>
              </a:spcBef>
              <a:buFontTx/>
              <a:buNone/>
              <a:defRPr sz="32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2"/>
          </p:nvPr>
        </p:nvSpPr>
        <p:spPr>
          <a:xfrm>
            <a:off x="1867197" y="4721378"/>
            <a:ext cx="3958639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>
              <a:defRPr sz="1800" b="1"/>
            </a:lvl2pPr>
            <a:lvl3pPr>
              <a:defRPr sz="1600" b="1"/>
            </a:lvl3pPr>
            <a:lvl4pPr>
              <a:defRPr sz="1400" b="1"/>
            </a:lvl4pPr>
            <a:lvl5pPr>
              <a:defRPr sz="1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5"/>
          </p:nvPr>
        </p:nvSpPr>
        <p:spPr>
          <a:xfrm>
            <a:off x="1933147" y="5572141"/>
            <a:ext cx="3826732" cy="33855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1"/>
            </a:lvl1pPr>
            <a:lvl2pPr marL="0" indent="0" algn="ctr">
              <a:spcBef>
                <a:spcPts val="0"/>
              </a:spcBef>
              <a:buFontTx/>
              <a:buNone/>
              <a:defRPr sz="1600" b="1"/>
            </a:lvl2pPr>
            <a:lvl3pPr marL="0" indent="0" algn="ctr">
              <a:spcBef>
                <a:spcPts val="0"/>
              </a:spcBef>
              <a:buFontTx/>
              <a:buNone/>
              <a:defRPr sz="1600" b="1"/>
            </a:lvl3pPr>
            <a:lvl4pPr marL="0" indent="0" algn="ctr">
              <a:spcBef>
                <a:spcPts val="0"/>
              </a:spcBef>
              <a:buFontTx/>
              <a:buNone/>
              <a:defRPr sz="1600" b="1"/>
            </a:lvl4pPr>
            <a:lvl5pPr marL="0" indent="0" algn="ctr">
              <a:spcBef>
                <a:spcPts val="0"/>
              </a:spcBef>
              <a:buFontTx/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Imagem 16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8546" y="540000"/>
            <a:ext cx="3984815" cy="126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U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/>
          <p:cNvSpPr>
            <a:spLocks noGrp="1"/>
          </p:cNvSpPr>
          <p:nvPr>
            <p:ph type="body" sz="quarter" idx="11"/>
          </p:nvPr>
        </p:nvSpPr>
        <p:spPr>
          <a:xfrm>
            <a:off x="878613" y="2494662"/>
            <a:ext cx="5935800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200" b="1"/>
            </a:lvl1pPr>
            <a:lvl2pPr algn="ctr">
              <a:spcBef>
                <a:spcPts val="0"/>
              </a:spcBef>
              <a:buFontTx/>
              <a:buNone/>
              <a:defRPr sz="4000" b="1"/>
            </a:lvl2pPr>
            <a:lvl3pPr algn="ctr">
              <a:spcBef>
                <a:spcPts val="0"/>
              </a:spcBef>
              <a:buFontTx/>
              <a:buNone/>
              <a:defRPr sz="3600" b="1"/>
            </a:lvl3pPr>
            <a:lvl4pPr algn="ctr">
              <a:spcBef>
                <a:spcPts val="0"/>
              </a:spcBef>
              <a:buFontTx/>
              <a:buNone/>
              <a:defRPr sz="3200" b="1"/>
            </a:lvl4pPr>
            <a:lvl5pPr algn="ctr">
              <a:spcBef>
                <a:spcPts val="0"/>
              </a:spcBef>
              <a:buFontTx/>
              <a:buNone/>
              <a:defRPr sz="32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2"/>
          </p:nvPr>
        </p:nvSpPr>
        <p:spPr>
          <a:xfrm>
            <a:off x="1867197" y="4721378"/>
            <a:ext cx="3958639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>
              <a:defRPr sz="1800" b="1"/>
            </a:lvl2pPr>
            <a:lvl3pPr>
              <a:defRPr sz="1600" b="1"/>
            </a:lvl3pPr>
            <a:lvl4pPr>
              <a:defRPr sz="1400" b="1"/>
            </a:lvl4pPr>
            <a:lvl5pPr>
              <a:defRPr sz="1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5"/>
          </p:nvPr>
        </p:nvSpPr>
        <p:spPr>
          <a:xfrm>
            <a:off x="1933147" y="5572141"/>
            <a:ext cx="3826732" cy="33855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1"/>
            </a:lvl1pPr>
            <a:lvl2pPr marL="0" indent="0" algn="ctr">
              <a:spcBef>
                <a:spcPts val="0"/>
              </a:spcBef>
              <a:buFontTx/>
              <a:buNone/>
              <a:defRPr sz="1600" b="1"/>
            </a:lvl2pPr>
            <a:lvl3pPr marL="0" indent="0" algn="ctr">
              <a:spcBef>
                <a:spcPts val="0"/>
              </a:spcBef>
              <a:buFontTx/>
              <a:buNone/>
              <a:defRPr sz="1600" b="1"/>
            </a:lvl3pPr>
            <a:lvl4pPr marL="0" indent="0" algn="ctr">
              <a:spcBef>
                <a:spcPts val="0"/>
              </a:spcBef>
              <a:buFontTx/>
              <a:buNone/>
              <a:defRPr sz="1600" b="1"/>
            </a:lvl4pPr>
            <a:lvl5pPr marL="0" indent="0" algn="ctr">
              <a:spcBef>
                <a:spcPts val="0"/>
              </a:spcBef>
              <a:buFontTx/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49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8546" y="540009"/>
            <a:ext cx="1263364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6251D2-9488-44CD-87B4-F793A73C4A01}" type="slidenum">
              <a:rPr lang="pt-BR" noProof="0" smtClean="0"/>
              <a:pPr>
                <a:defRPr/>
              </a:pPr>
              <a:t>‹nº›</a:t>
            </a:fld>
            <a:endParaRPr lang="pt-BR" sz="600" noProof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 C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/>
          <p:cNvSpPr>
            <a:spLocks noGrp="1"/>
          </p:cNvSpPr>
          <p:nvPr>
            <p:ph type="body" sz="quarter" idx="11"/>
          </p:nvPr>
        </p:nvSpPr>
        <p:spPr>
          <a:xfrm>
            <a:off x="878613" y="2494658"/>
            <a:ext cx="5935800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200" b="1"/>
            </a:lvl1pPr>
            <a:lvl2pPr algn="ctr">
              <a:spcBef>
                <a:spcPts val="0"/>
              </a:spcBef>
              <a:buFontTx/>
              <a:buNone/>
              <a:defRPr sz="4000" b="1"/>
            </a:lvl2pPr>
            <a:lvl3pPr algn="ctr">
              <a:spcBef>
                <a:spcPts val="0"/>
              </a:spcBef>
              <a:buFontTx/>
              <a:buNone/>
              <a:defRPr sz="3600" b="1"/>
            </a:lvl3pPr>
            <a:lvl4pPr algn="ctr">
              <a:spcBef>
                <a:spcPts val="0"/>
              </a:spcBef>
              <a:buFontTx/>
              <a:buNone/>
              <a:defRPr sz="3200" b="1"/>
            </a:lvl4pPr>
            <a:lvl5pPr algn="ctr">
              <a:spcBef>
                <a:spcPts val="0"/>
              </a:spcBef>
              <a:buFontTx/>
              <a:buNone/>
              <a:defRPr sz="3200" b="1"/>
            </a:lvl5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2"/>
          </p:nvPr>
        </p:nvSpPr>
        <p:spPr>
          <a:xfrm>
            <a:off x="1867194" y="4721378"/>
            <a:ext cx="3958639" cy="70788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>
              <a:defRPr sz="1800" b="1"/>
            </a:lvl2pPr>
            <a:lvl3pPr>
              <a:defRPr sz="1600" b="1"/>
            </a:lvl3pPr>
            <a:lvl4pPr>
              <a:defRPr sz="1400" b="1"/>
            </a:lvl4pPr>
            <a:lvl5pPr>
              <a:defRPr sz="1400" b="1"/>
            </a:lvl5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5"/>
          </p:nvPr>
        </p:nvSpPr>
        <p:spPr>
          <a:xfrm>
            <a:off x="1933147" y="5572143"/>
            <a:ext cx="3826732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1"/>
            </a:lvl1pPr>
            <a:lvl2pPr marL="0" indent="0" algn="ctr">
              <a:spcBef>
                <a:spcPts val="0"/>
              </a:spcBef>
              <a:buFontTx/>
              <a:buNone/>
              <a:defRPr sz="1600" b="1"/>
            </a:lvl2pPr>
            <a:lvl3pPr marL="0" indent="0" algn="ctr">
              <a:spcBef>
                <a:spcPts val="0"/>
              </a:spcBef>
              <a:buFontTx/>
              <a:buNone/>
              <a:defRPr sz="1600" b="1"/>
            </a:lvl3pPr>
            <a:lvl4pPr marL="0" indent="0" algn="ctr">
              <a:spcBef>
                <a:spcPts val="0"/>
              </a:spcBef>
              <a:buFontTx/>
              <a:buNone/>
              <a:defRPr sz="1600" b="1"/>
            </a:lvl4pPr>
            <a:lvl5pPr marL="0" indent="0" algn="ctr">
              <a:spcBef>
                <a:spcPts val="0"/>
              </a:spcBef>
              <a:buFontTx/>
              <a:buNone/>
              <a:defRPr sz="1600" b="1"/>
            </a:lvl5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pic>
        <p:nvPicPr>
          <p:cNvPr id="17" name="Imagem 16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8543" y="540000"/>
            <a:ext cx="3984815" cy="126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88F6107-0D1F-41CF-9264-4AA51022DD04}" type="datetimeFigureOut">
              <a:rPr lang="pt-BR" smtClean="0"/>
              <a:pPr/>
              <a:t>25/04/2023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6251D2-9488-44CD-87B4-F793A73C4A01}" type="slidenum">
              <a:rPr lang="pt-BR" noProof="0" smtClean="0"/>
              <a:pPr>
                <a:defRPr/>
              </a:pPr>
              <a:t>‹nº›</a:t>
            </a:fld>
            <a:endParaRPr lang="pt-BR" sz="600" noProof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 C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/>
          <p:cNvSpPr>
            <a:spLocks noGrp="1"/>
          </p:cNvSpPr>
          <p:nvPr>
            <p:ph type="body" sz="quarter" idx="11"/>
          </p:nvPr>
        </p:nvSpPr>
        <p:spPr>
          <a:xfrm>
            <a:off x="878613" y="2494658"/>
            <a:ext cx="5935800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200" b="1"/>
            </a:lvl1pPr>
            <a:lvl2pPr algn="ctr">
              <a:spcBef>
                <a:spcPts val="0"/>
              </a:spcBef>
              <a:buFontTx/>
              <a:buNone/>
              <a:defRPr sz="4000" b="1"/>
            </a:lvl2pPr>
            <a:lvl3pPr algn="ctr">
              <a:spcBef>
                <a:spcPts val="0"/>
              </a:spcBef>
              <a:buFontTx/>
              <a:buNone/>
              <a:defRPr sz="3600" b="1"/>
            </a:lvl3pPr>
            <a:lvl4pPr algn="ctr">
              <a:spcBef>
                <a:spcPts val="0"/>
              </a:spcBef>
              <a:buFontTx/>
              <a:buNone/>
              <a:defRPr sz="3200" b="1"/>
            </a:lvl4pPr>
            <a:lvl5pPr algn="ctr">
              <a:spcBef>
                <a:spcPts val="0"/>
              </a:spcBef>
              <a:buFontTx/>
              <a:buNone/>
              <a:defRPr sz="3200" b="1"/>
            </a:lvl5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2"/>
          </p:nvPr>
        </p:nvSpPr>
        <p:spPr>
          <a:xfrm>
            <a:off x="1867194" y="4721378"/>
            <a:ext cx="3958639" cy="70788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>
              <a:defRPr sz="1800" b="1"/>
            </a:lvl2pPr>
            <a:lvl3pPr>
              <a:defRPr sz="1600" b="1"/>
            </a:lvl3pPr>
            <a:lvl4pPr>
              <a:defRPr sz="1400" b="1"/>
            </a:lvl4pPr>
            <a:lvl5pPr>
              <a:defRPr sz="1400" b="1"/>
            </a:lvl5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5"/>
          </p:nvPr>
        </p:nvSpPr>
        <p:spPr>
          <a:xfrm>
            <a:off x="1933147" y="5572143"/>
            <a:ext cx="3826732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1"/>
            </a:lvl1pPr>
            <a:lvl2pPr marL="0" indent="0" algn="ctr">
              <a:spcBef>
                <a:spcPts val="0"/>
              </a:spcBef>
              <a:buFontTx/>
              <a:buNone/>
              <a:defRPr sz="1600" b="1"/>
            </a:lvl2pPr>
            <a:lvl3pPr marL="0" indent="0" algn="ctr">
              <a:spcBef>
                <a:spcPts val="0"/>
              </a:spcBef>
              <a:buFontTx/>
              <a:buNone/>
              <a:defRPr sz="1600" b="1"/>
            </a:lvl3pPr>
            <a:lvl4pPr marL="0" indent="0" algn="ctr">
              <a:spcBef>
                <a:spcPts val="0"/>
              </a:spcBef>
              <a:buFontTx/>
              <a:buNone/>
              <a:defRPr sz="1600" b="1"/>
            </a:lvl4pPr>
            <a:lvl5pPr marL="0" indent="0" algn="ctr">
              <a:spcBef>
                <a:spcPts val="0"/>
              </a:spcBef>
              <a:buFontTx/>
              <a:buNone/>
              <a:defRPr sz="1600" b="1"/>
            </a:lvl5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pic>
        <p:nvPicPr>
          <p:cNvPr id="17" name="Imagem 16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8543" y="540000"/>
            <a:ext cx="3984815" cy="126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3 it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4149" y="774700"/>
            <a:ext cx="621423" cy="57531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28" name="Espaço Reservado para Texto 7"/>
          <p:cNvSpPr>
            <a:spLocks noGrp="1"/>
          </p:cNvSpPr>
          <p:nvPr>
            <p:ph type="body" sz="quarter" idx="27"/>
          </p:nvPr>
        </p:nvSpPr>
        <p:spPr>
          <a:xfrm>
            <a:off x="2065060" y="4143386"/>
            <a:ext cx="6662706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9" name="Espaço Reservado para Texto 16"/>
          <p:cNvSpPr>
            <a:spLocks noGrp="1"/>
          </p:cNvSpPr>
          <p:nvPr>
            <p:ph type="body" sz="quarter" idx="28"/>
          </p:nvPr>
        </p:nvSpPr>
        <p:spPr>
          <a:xfrm>
            <a:off x="350283" y="4143386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Espaço Reservado para Texto 7"/>
          <p:cNvSpPr>
            <a:spLocks noGrp="1"/>
          </p:cNvSpPr>
          <p:nvPr>
            <p:ph type="body" sz="quarter" idx="29"/>
          </p:nvPr>
        </p:nvSpPr>
        <p:spPr>
          <a:xfrm>
            <a:off x="2065060" y="2946798"/>
            <a:ext cx="6662706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31" name="Espaço Reservado para Texto 16"/>
          <p:cNvSpPr>
            <a:spLocks noGrp="1"/>
          </p:cNvSpPr>
          <p:nvPr>
            <p:ph type="body" sz="quarter" idx="30"/>
          </p:nvPr>
        </p:nvSpPr>
        <p:spPr>
          <a:xfrm>
            <a:off x="350283" y="2946798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Espaço Reservado para Texto 7"/>
          <p:cNvSpPr>
            <a:spLocks noGrp="1"/>
          </p:cNvSpPr>
          <p:nvPr>
            <p:ph type="body" sz="quarter" idx="31"/>
          </p:nvPr>
        </p:nvSpPr>
        <p:spPr>
          <a:xfrm>
            <a:off x="2065060" y="1750210"/>
            <a:ext cx="6662706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33" name="Espaço Reservado para Texto 16"/>
          <p:cNvSpPr>
            <a:spLocks noGrp="1"/>
          </p:cNvSpPr>
          <p:nvPr>
            <p:ph type="body" sz="quarter" idx="32"/>
          </p:nvPr>
        </p:nvSpPr>
        <p:spPr>
          <a:xfrm>
            <a:off x="350283" y="1750210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ario Execu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04FF4-697C-47A8-A4E8-E554EFAF0194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Texto 5"/>
          <p:cNvSpPr>
            <a:spLocks noGrp="1"/>
          </p:cNvSpPr>
          <p:nvPr>
            <p:ph type="body" sz="quarter" idx="11"/>
          </p:nvPr>
        </p:nvSpPr>
        <p:spPr>
          <a:xfrm>
            <a:off x="259057" y="970874"/>
            <a:ext cx="8541676" cy="5562000"/>
          </a:xfrm>
          <a:prstGeom prst="roundRect">
            <a:avLst>
              <a:gd name="adj" fmla="val 4421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1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88F6107-0D1F-41CF-9264-4AA51022DD04}" type="datetimeFigureOut">
              <a:rPr lang="pt-BR" smtClean="0"/>
              <a:pPr/>
              <a:t>25/04/2023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4 it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4149" y="774700"/>
            <a:ext cx="621423" cy="57531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26" name="Espaço Reservado para Texto 7"/>
          <p:cNvSpPr>
            <a:spLocks noGrp="1"/>
          </p:cNvSpPr>
          <p:nvPr>
            <p:ph type="body" sz="quarter" idx="25"/>
          </p:nvPr>
        </p:nvSpPr>
        <p:spPr>
          <a:xfrm>
            <a:off x="2065060" y="5000642"/>
            <a:ext cx="6662706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7" name="Espaço Reservado para Texto 16"/>
          <p:cNvSpPr>
            <a:spLocks noGrp="1"/>
          </p:cNvSpPr>
          <p:nvPr>
            <p:ph type="body" sz="quarter" idx="26"/>
          </p:nvPr>
        </p:nvSpPr>
        <p:spPr>
          <a:xfrm>
            <a:off x="350283" y="5000642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Espaço Reservado para Texto 7"/>
          <p:cNvSpPr>
            <a:spLocks noGrp="1"/>
          </p:cNvSpPr>
          <p:nvPr>
            <p:ph type="body" sz="quarter" idx="27"/>
          </p:nvPr>
        </p:nvSpPr>
        <p:spPr>
          <a:xfrm>
            <a:off x="2065060" y="3780242"/>
            <a:ext cx="6662706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9" name="Espaço Reservado para Texto 16"/>
          <p:cNvSpPr>
            <a:spLocks noGrp="1"/>
          </p:cNvSpPr>
          <p:nvPr>
            <p:ph type="body" sz="quarter" idx="28"/>
          </p:nvPr>
        </p:nvSpPr>
        <p:spPr>
          <a:xfrm>
            <a:off x="350283" y="3780242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Espaço Reservado para Texto 7"/>
          <p:cNvSpPr>
            <a:spLocks noGrp="1"/>
          </p:cNvSpPr>
          <p:nvPr>
            <p:ph type="body" sz="quarter" idx="29"/>
          </p:nvPr>
        </p:nvSpPr>
        <p:spPr>
          <a:xfrm>
            <a:off x="2065060" y="2559841"/>
            <a:ext cx="6662706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31" name="Espaço Reservado para Texto 16"/>
          <p:cNvSpPr>
            <a:spLocks noGrp="1"/>
          </p:cNvSpPr>
          <p:nvPr>
            <p:ph type="body" sz="quarter" idx="30"/>
          </p:nvPr>
        </p:nvSpPr>
        <p:spPr>
          <a:xfrm>
            <a:off x="350283" y="2559841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Espaço Reservado para Texto 7"/>
          <p:cNvSpPr>
            <a:spLocks noGrp="1"/>
          </p:cNvSpPr>
          <p:nvPr>
            <p:ph type="body" sz="quarter" idx="31"/>
          </p:nvPr>
        </p:nvSpPr>
        <p:spPr>
          <a:xfrm>
            <a:off x="2065060" y="1339440"/>
            <a:ext cx="6662706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33" name="Espaço Reservado para Texto 16"/>
          <p:cNvSpPr>
            <a:spLocks noGrp="1"/>
          </p:cNvSpPr>
          <p:nvPr>
            <p:ph type="body" sz="quarter" idx="32"/>
          </p:nvPr>
        </p:nvSpPr>
        <p:spPr>
          <a:xfrm>
            <a:off x="350283" y="1339440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5 it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4149" y="774700"/>
            <a:ext cx="621423" cy="57531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24" name="Espaço Reservado para Texto 7"/>
          <p:cNvSpPr>
            <a:spLocks noGrp="1"/>
          </p:cNvSpPr>
          <p:nvPr>
            <p:ph type="body" sz="quarter" idx="23"/>
          </p:nvPr>
        </p:nvSpPr>
        <p:spPr>
          <a:xfrm>
            <a:off x="2065060" y="5286394"/>
            <a:ext cx="6662706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5" name="Espaço Reservado para Texto 16"/>
          <p:cNvSpPr>
            <a:spLocks noGrp="1"/>
          </p:cNvSpPr>
          <p:nvPr>
            <p:ph type="body" sz="quarter" idx="24"/>
          </p:nvPr>
        </p:nvSpPr>
        <p:spPr>
          <a:xfrm>
            <a:off x="350283" y="5286394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Espaço Reservado para Texto 7"/>
          <p:cNvSpPr>
            <a:spLocks noGrp="1"/>
          </p:cNvSpPr>
          <p:nvPr>
            <p:ph type="body" sz="quarter" idx="25"/>
          </p:nvPr>
        </p:nvSpPr>
        <p:spPr>
          <a:xfrm>
            <a:off x="2065060" y="4232682"/>
            <a:ext cx="6662706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7" name="Espaço Reservado para Texto 16"/>
          <p:cNvSpPr>
            <a:spLocks noGrp="1"/>
          </p:cNvSpPr>
          <p:nvPr>
            <p:ph type="body" sz="quarter" idx="26"/>
          </p:nvPr>
        </p:nvSpPr>
        <p:spPr>
          <a:xfrm>
            <a:off x="350283" y="4232682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Espaço Reservado para Texto 7"/>
          <p:cNvSpPr>
            <a:spLocks noGrp="1"/>
          </p:cNvSpPr>
          <p:nvPr>
            <p:ph type="body" sz="quarter" idx="27"/>
          </p:nvPr>
        </p:nvSpPr>
        <p:spPr>
          <a:xfrm>
            <a:off x="2065060" y="3178970"/>
            <a:ext cx="6662706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29" name="Espaço Reservado para Texto 16"/>
          <p:cNvSpPr>
            <a:spLocks noGrp="1"/>
          </p:cNvSpPr>
          <p:nvPr>
            <p:ph type="body" sz="quarter" idx="28"/>
          </p:nvPr>
        </p:nvSpPr>
        <p:spPr>
          <a:xfrm>
            <a:off x="350283" y="3178970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Espaço Reservado para Texto 7"/>
          <p:cNvSpPr>
            <a:spLocks noGrp="1"/>
          </p:cNvSpPr>
          <p:nvPr>
            <p:ph type="body" sz="quarter" idx="29"/>
          </p:nvPr>
        </p:nvSpPr>
        <p:spPr>
          <a:xfrm>
            <a:off x="2065060" y="2125258"/>
            <a:ext cx="6662706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31" name="Espaço Reservado para Texto 16"/>
          <p:cNvSpPr>
            <a:spLocks noGrp="1"/>
          </p:cNvSpPr>
          <p:nvPr>
            <p:ph type="body" sz="quarter" idx="30"/>
          </p:nvPr>
        </p:nvSpPr>
        <p:spPr>
          <a:xfrm>
            <a:off x="350283" y="2125258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Espaço Reservado para Texto 7"/>
          <p:cNvSpPr>
            <a:spLocks noGrp="1"/>
          </p:cNvSpPr>
          <p:nvPr>
            <p:ph type="body" sz="quarter" idx="31"/>
          </p:nvPr>
        </p:nvSpPr>
        <p:spPr>
          <a:xfrm>
            <a:off x="2065060" y="1071546"/>
            <a:ext cx="6662706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33" name="Espaço Reservado para Texto 16"/>
          <p:cNvSpPr>
            <a:spLocks noGrp="1"/>
          </p:cNvSpPr>
          <p:nvPr>
            <p:ph type="body" sz="quarter" idx="32"/>
          </p:nvPr>
        </p:nvSpPr>
        <p:spPr>
          <a:xfrm>
            <a:off x="350283" y="1071546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enas 1 So What na lat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2"/>
          </p:nvPr>
        </p:nvSpPr>
        <p:spPr>
          <a:xfrm rot="5400000">
            <a:off x="3194080" y="3713548"/>
            <a:ext cx="5328000" cy="329748"/>
          </a:xfrm>
          <a:prstGeom prst="triangle">
            <a:avLst/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>
            <a:lvl1pPr>
              <a:defRPr lang="pt-BR" sz="100" dirty="0" smtClean="0">
                <a:solidFill>
                  <a:schemeClr val="accent3"/>
                </a:solidFill>
              </a:defRPr>
            </a:lvl1pPr>
            <a:lvl2pPr>
              <a:defRPr lang="pt-BR" sz="100" dirty="0" smtClean="0">
                <a:solidFill>
                  <a:schemeClr val="accent3"/>
                </a:solidFill>
              </a:defRPr>
            </a:lvl2pPr>
            <a:lvl3pPr>
              <a:defRPr lang="pt-BR" sz="100" dirty="0" smtClean="0">
                <a:solidFill>
                  <a:schemeClr val="accent3"/>
                </a:solidFill>
              </a:defRPr>
            </a:lvl3pPr>
            <a:lvl4pPr>
              <a:defRPr lang="pt-BR" sz="100" dirty="0" smtClean="0">
                <a:solidFill>
                  <a:schemeClr val="accent3"/>
                </a:solidFill>
              </a:defRPr>
            </a:lvl4pPr>
            <a:lvl5pPr>
              <a:defRPr lang="pt-BR" sz="100" dirty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6155602" y="1285860"/>
            <a:ext cx="2835974" cy="5220000"/>
          </a:xfrm>
          <a:prstGeom prst="roundRect">
            <a:avLst>
              <a:gd name="adj" fmla="val 70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enas 1 So What abaix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Texto 6"/>
          <p:cNvSpPr>
            <a:spLocks noGrp="1"/>
          </p:cNvSpPr>
          <p:nvPr>
            <p:ph type="body" sz="quarter" idx="15"/>
          </p:nvPr>
        </p:nvSpPr>
        <p:spPr>
          <a:xfrm rot="10800000">
            <a:off x="1406240" y="4786322"/>
            <a:ext cx="6369915" cy="357170"/>
          </a:xfrm>
          <a:prstGeom prst="triangle">
            <a:avLst/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>
            <a:lvl1pPr>
              <a:defRPr lang="pt-BR" sz="100" dirty="0" smtClean="0">
                <a:solidFill>
                  <a:schemeClr val="accent3"/>
                </a:solidFill>
              </a:defRPr>
            </a:lvl1pPr>
            <a:lvl2pPr>
              <a:defRPr lang="pt-BR" sz="100" dirty="0" smtClean="0">
                <a:solidFill>
                  <a:schemeClr val="accent3"/>
                </a:solidFill>
              </a:defRPr>
            </a:lvl2pPr>
            <a:lvl3pPr>
              <a:defRPr lang="pt-BR" sz="100" dirty="0" smtClean="0">
                <a:solidFill>
                  <a:schemeClr val="accent3"/>
                </a:solidFill>
              </a:defRPr>
            </a:lvl3pPr>
            <a:lvl4pPr>
              <a:defRPr lang="pt-BR" sz="100" dirty="0" smtClean="0">
                <a:solidFill>
                  <a:schemeClr val="accent3"/>
                </a:solidFill>
              </a:defRPr>
            </a:lvl4pPr>
            <a:lvl5pPr>
              <a:defRPr lang="pt-BR" sz="100" dirty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  <p:sp>
        <p:nvSpPr>
          <p:cNvPr id="8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153126" y="5286388"/>
            <a:ext cx="8838450" cy="1367630"/>
          </a:xfrm>
          <a:prstGeom prst="roundRect">
            <a:avLst>
              <a:gd name="adj" fmla="val 70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4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4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4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4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4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2.xml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theme" Target="../theme/theme3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4668" y="188913"/>
            <a:ext cx="8776129" cy="329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54000" tIns="10800" rIns="54000" bIns="1080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noProof="0"/>
              <a:t>Clique para editar o estilo do título mestre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61107" y="6643710"/>
            <a:ext cx="461673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spcAft>
                <a:spcPct val="0"/>
              </a:spcAft>
              <a:defRPr sz="900" b="0">
                <a:solidFill>
                  <a:schemeClr val="tx1"/>
                </a:solidFill>
                <a:cs typeface="+mn-cs"/>
              </a:defRPr>
            </a:lvl1pPr>
          </a:lstStyle>
          <a:p>
            <a:fld id="{FFB1144C-E6E1-43FD-84A9-2969B56A708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  <p:sldLayoutId id="2147483801" r:id="rId32"/>
    <p:sldLayoutId id="2147483802" r:id="rId33"/>
    <p:sldLayoutId id="2147483838" r:id="rId34"/>
    <p:sldLayoutId id="2147483839" r:id="rId35"/>
    <p:sldLayoutId id="2147483840" r:id="rId36"/>
    <p:sldLayoutId id="2147483853" r:id="rId37"/>
  </p:sldLayoutIdLst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ropulsor.jpg"/>
          <p:cNvPicPr>
            <a:picLocks noChangeAspect="1"/>
          </p:cNvPicPr>
          <p:nvPr/>
        </p:nvPicPr>
        <p:blipFill>
          <a:blip r:embed="rId7" cstate="print"/>
          <a:srcRect r="18790"/>
          <a:stretch>
            <a:fillRect/>
          </a:stretch>
        </p:blipFill>
        <p:spPr>
          <a:xfrm>
            <a:off x="7627025" y="5498474"/>
            <a:ext cx="1516975" cy="1359531"/>
          </a:xfrm>
          <a:prstGeom prst="rect">
            <a:avLst/>
          </a:prstGeom>
        </p:spPr>
      </p:pic>
      <p:pic>
        <p:nvPicPr>
          <p:cNvPr id="4" name="Imagem 3" descr="container.jpg"/>
          <p:cNvPicPr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7627025" y="3988751"/>
            <a:ext cx="1516975" cy="1516289"/>
          </a:xfrm>
          <a:prstGeom prst="rect">
            <a:avLst/>
          </a:prstGeom>
        </p:spPr>
      </p:pic>
      <p:pic>
        <p:nvPicPr>
          <p:cNvPr id="5" name="Imagem 4" descr="navio container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27027" y="2569516"/>
            <a:ext cx="1516926" cy="1423897"/>
          </a:xfrm>
          <a:prstGeom prst="rect">
            <a:avLst/>
          </a:prstGeom>
        </p:spPr>
      </p:pic>
      <p:pic>
        <p:nvPicPr>
          <p:cNvPr id="3" name="Imagem 2" descr="reparo.jpg"/>
          <p:cNvPicPr>
            <a:picLocks noChangeAspect="1"/>
          </p:cNvPicPr>
          <p:nvPr/>
        </p:nvPicPr>
        <p:blipFill>
          <a:blip r:embed="rId10" cstate="print"/>
          <a:srcRect l="7064" r="11728"/>
          <a:stretch>
            <a:fillRect/>
          </a:stretch>
        </p:blipFill>
        <p:spPr>
          <a:xfrm>
            <a:off x="7627025" y="1111192"/>
            <a:ext cx="1516927" cy="1517476"/>
          </a:xfrm>
          <a:prstGeom prst="rect">
            <a:avLst/>
          </a:prstGeom>
        </p:spPr>
      </p:pic>
      <p:pic>
        <p:nvPicPr>
          <p:cNvPr id="7" name="Imagem 6" descr="offshoreplatform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7627025" y="-2234"/>
            <a:ext cx="1516927" cy="11126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10" r:id="rId3"/>
    <p:sldLayoutId id="2147483811" r:id="rId4"/>
    <p:sldLayoutId id="2147483812" r:id="rId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4" descr="container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4436" y="4967288"/>
            <a:ext cx="116809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5" descr="hyundaiheavy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74439" y="2951163"/>
            <a:ext cx="1166633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6" descr="gaseiro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74436" y="0"/>
            <a:ext cx="1182754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7" descr="tanker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74436" y="1989142"/>
            <a:ext cx="1182754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8" descr="tanker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74436" y="935042"/>
            <a:ext cx="1182754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9" descr="container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74436" y="2976563"/>
            <a:ext cx="1182754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4668" y="188913"/>
            <a:ext cx="8776129" cy="329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54000" tIns="10800" rIns="54000" bIns="1080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noProof="0"/>
              <a:t>Clique para editar o estilo do título mestre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61107" y="6643710"/>
            <a:ext cx="461673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spcAft>
                <a:spcPct val="0"/>
              </a:spcAft>
              <a:defRPr sz="9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B66251D2-9488-44CD-87B4-F793A73C4A01}" type="slidenum">
              <a:rPr lang="pt-BR" noProof="0"/>
              <a:pPr>
                <a:defRPr/>
              </a:pPr>
              <a:t>‹nº›</a:t>
            </a:fld>
            <a:endParaRPr lang="pt-BR" sz="600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2" r:id="rId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4668" y="188913"/>
            <a:ext cx="8776129" cy="329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54000" tIns="10800" rIns="54000" bIns="1080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noProof="0"/>
              <a:t>Clique para editar o estilo do título mestre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61107" y="6643710"/>
            <a:ext cx="461673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spcAft>
                <a:spcPct val="0"/>
              </a:spcAft>
              <a:defRPr sz="9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B66251D2-9488-44CD-87B4-F793A73C4A01}" type="slidenum">
              <a:rPr lang="pt-BR" noProof="0"/>
              <a:pPr>
                <a:defRPr/>
              </a:pPr>
              <a:t>‹nº›</a:t>
            </a:fld>
            <a:endParaRPr lang="pt-BR" sz="600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1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3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33.png"/><Relationship Id="rId5" Type="http://schemas.openxmlformats.org/officeDocument/2006/relationships/diagramData" Target="../diagrams/data2.xml"/><Relationship Id="rId10" Type="http://schemas.openxmlformats.org/officeDocument/2006/relationships/image" Target="../media/image14.png"/><Relationship Id="rId4" Type="http://schemas.openxmlformats.org/officeDocument/2006/relationships/image" Target="../media/image32.png"/><Relationship Id="rId9" Type="http://schemas.microsoft.com/office/2007/relationships/diagramDrawing" Target="../diagrams/drawing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3.xml"/><Relationship Id="rId6" Type="http://schemas.microsoft.com/office/2007/relationships/diagramDrawing" Target="../diagrams/drawing4.xml"/><Relationship Id="rId11" Type="http://schemas.openxmlformats.org/officeDocument/2006/relationships/image" Target="../media/image56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55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7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3.x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74.png"/><Relationship Id="rId5" Type="http://schemas.openxmlformats.org/officeDocument/2006/relationships/diagramData" Target="../diagrams/data5.xml"/><Relationship Id="rId10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microsoft.com/office/2007/relationships/diagramDrawing" Target="../diagrams/drawing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1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6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pt.wikipedia.org/wiki/N%C3%B3_(unidade)" TargetMode="External"/><Relationship Id="rId5" Type="http://schemas.openxmlformats.org/officeDocument/2006/relationships/hyperlink" Target="https://pt.wikipedia.org/wiki/Calado" TargetMode="External"/><Relationship Id="rId4" Type="http://schemas.openxmlformats.org/officeDocument/2006/relationships/image" Target="../media/image12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3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3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6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3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3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3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2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3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3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3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0.xml"/><Relationship Id="rId4" Type="http://schemas.openxmlformats.org/officeDocument/2006/relationships/slide" Target="slide8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5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0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Texto 7"/>
          <p:cNvSpPr>
            <a:spLocks noGrp="1"/>
          </p:cNvSpPr>
          <p:nvPr>
            <p:ph type="body" sz="quarter" idx="11"/>
          </p:nvPr>
        </p:nvSpPr>
        <p:spPr bwMode="auto">
          <a:xfrm>
            <a:off x="251520" y="1271590"/>
            <a:ext cx="7200800" cy="2246769"/>
          </a:xfrm>
          <a:noFill/>
          <a:ln>
            <a:miter lim="800000"/>
            <a:headEnd/>
            <a:tailEnd/>
          </a:ln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sz="1800" dirty="0"/>
              <a:t>Escola Politécnica da Universidade de São Paulo</a:t>
            </a:r>
          </a:p>
          <a:p>
            <a:pPr eaLnBrk="1" hangingPunct="1">
              <a:spcBef>
                <a:spcPct val="0"/>
              </a:spcBef>
            </a:pPr>
            <a:r>
              <a:rPr lang="pt-BR" sz="1800" dirty="0"/>
              <a:t>Departamento de Engenharia Naval e Oceânica</a:t>
            </a:r>
          </a:p>
          <a:p>
            <a:pPr eaLnBrk="1" hangingPunct="1">
              <a:spcBef>
                <a:spcPct val="0"/>
              </a:spcBef>
            </a:pPr>
            <a:endParaRPr lang="pt-BR" sz="2000" dirty="0"/>
          </a:p>
          <a:p>
            <a:pPr eaLnBrk="1" hangingPunct="1">
              <a:spcBef>
                <a:spcPct val="0"/>
              </a:spcBef>
            </a:pPr>
            <a:endParaRPr lang="pt-BR" sz="2000" dirty="0"/>
          </a:p>
          <a:p>
            <a:pPr eaLnBrk="1" hangingPunct="1">
              <a:spcBef>
                <a:spcPct val="0"/>
              </a:spcBef>
            </a:pPr>
            <a:endParaRPr lang="pt-BR" sz="2000" dirty="0"/>
          </a:p>
          <a:p>
            <a:pPr eaLnBrk="1" hangingPunct="1">
              <a:spcBef>
                <a:spcPct val="0"/>
              </a:spcBef>
            </a:pPr>
            <a:endParaRPr lang="pt-BR" sz="2000" dirty="0"/>
          </a:p>
          <a:p>
            <a:pPr eaLnBrk="1" hangingPunct="1">
              <a:spcBef>
                <a:spcPct val="0"/>
              </a:spcBef>
            </a:pPr>
            <a:r>
              <a:rPr lang="pt-BR" sz="2400" dirty="0"/>
              <a:t>PNV-2300 – Introdução à Engenharia Naval</a:t>
            </a:r>
          </a:p>
        </p:txBody>
      </p:sp>
      <p:sp>
        <p:nvSpPr>
          <p:cNvPr id="18435" name="Espaço Reservado para Texto 8"/>
          <p:cNvSpPr>
            <a:spLocks noGrp="1"/>
          </p:cNvSpPr>
          <p:nvPr>
            <p:ph type="body" sz="quarter" idx="12"/>
          </p:nvPr>
        </p:nvSpPr>
        <p:spPr bwMode="auto">
          <a:xfrm>
            <a:off x="1867196" y="4181018"/>
            <a:ext cx="3958639" cy="40011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dirty="0"/>
              <a:t>O Navio</a:t>
            </a:r>
          </a:p>
        </p:txBody>
      </p:sp>
      <p:sp>
        <p:nvSpPr>
          <p:cNvPr id="18436" name="Espaço Reservado para Texto 9"/>
          <p:cNvSpPr>
            <a:spLocks noGrp="1"/>
          </p:cNvSpPr>
          <p:nvPr>
            <p:ph type="body" sz="quarter" idx="15"/>
          </p:nvPr>
        </p:nvSpPr>
        <p:spPr bwMode="auto">
          <a:xfrm>
            <a:off x="1933147" y="5940569"/>
            <a:ext cx="3826732" cy="5847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/>
              <a:t>Marcos M. O. Pinto</a:t>
            </a:r>
          </a:p>
          <a:p>
            <a:pPr eaLnBrk="1" hangingPunct="1">
              <a:spcBef>
                <a:spcPct val="0"/>
              </a:spcBef>
            </a:pPr>
            <a:r>
              <a:rPr lang="pt-BR"/>
              <a:t>morpinto@usp.br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35" y="66945"/>
            <a:ext cx="8776129" cy="1129807"/>
          </a:xfrm>
        </p:spPr>
        <p:txBody>
          <a:bodyPr/>
          <a:lstStyle/>
          <a:p>
            <a:pPr algn="just"/>
            <a:r>
              <a:rPr lang="pt-BR" sz="1800" dirty="0"/>
              <a:t>B/H nos diz se a embarcação terá estabilidade vertical. Valores inferiores a 2,5 são praticamente impossíveis a não ser que a embarcação tenha baixíssimo CG. Note-se que a forma de maior volume por menor superfície é o cilindro </a:t>
            </a:r>
            <a:r>
              <a:rPr lang="pt-BR" sz="1800" dirty="0" err="1"/>
              <a:t>semi</a:t>
            </a:r>
            <a:r>
              <a:rPr lang="pt-BR" sz="1800" dirty="0"/>
              <a:t> submerso. Nesse caso a relação seria de 2, o que indica instabilidade.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69889" y="1519887"/>
            <a:ext cx="9443392" cy="5220165"/>
          </a:xfrm>
        </p:spPr>
        <p:txBody>
          <a:bodyPr>
            <a:normAutofit/>
          </a:bodyPr>
          <a:lstStyle/>
          <a:p>
            <a:pPr lvl="1"/>
            <a:r>
              <a:rPr lang="en-US" sz="1600" dirty="0"/>
              <a:t>B/H – </a:t>
            </a:r>
            <a:r>
              <a:rPr lang="en-US" sz="1600" dirty="0" err="1"/>
              <a:t>Predição</a:t>
            </a:r>
            <a:r>
              <a:rPr lang="en-US" sz="1600" dirty="0"/>
              <a:t> </a:t>
            </a:r>
            <a:r>
              <a:rPr lang="en-US" sz="1600" dirty="0" err="1"/>
              <a:t>efetiva</a:t>
            </a:r>
            <a:r>
              <a:rPr lang="en-US" sz="1600" dirty="0"/>
              <a:t> </a:t>
            </a:r>
            <a:r>
              <a:rPr lang="en-US" sz="1600" dirty="0" err="1"/>
              <a:t>da</a:t>
            </a:r>
            <a:r>
              <a:rPr lang="en-US" sz="1600" dirty="0"/>
              <a:t> </a:t>
            </a:r>
            <a:r>
              <a:rPr lang="en-US" sz="1600" dirty="0" err="1"/>
              <a:t>estabilidade</a:t>
            </a:r>
            <a:r>
              <a:rPr lang="en-US" sz="1600" dirty="0"/>
              <a:t> </a:t>
            </a:r>
            <a:r>
              <a:rPr lang="en-US" sz="1600" dirty="0" err="1"/>
              <a:t>intacta</a:t>
            </a:r>
            <a:r>
              <a:rPr lang="en-US" sz="1600" dirty="0"/>
              <a:t> </a:t>
            </a:r>
            <a:r>
              <a:rPr lang="en-US" sz="1600" dirty="0" err="1"/>
              <a:t>inicial</a:t>
            </a:r>
            <a:r>
              <a:rPr lang="en-US" sz="1600" dirty="0"/>
              <a:t> </a:t>
            </a:r>
            <a:r>
              <a:rPr lang="en-US" sz="1600" dirty="0" err="1"/>
              <a:t>da</a:t>
            </a:r>
            <a:r>
              <a:rPr lang="en-US" sz="1600" dirty="0"/>
              <a:t> </a:t>
            </a:r>
            <a:r>
              <a:rPr lang="en-US" sz="1600" dirty="0" err="1"/>
              <a:t>embarcação</a:t>
            </a:r>
            <a:r>
              <a:rPr lang="en-US" sz="1600" dirty="0"/>
              <a:t>, </a:t>
            </a:r>
            <a:r>
              <a:rPr lang="en-US" sz="1600" dirty="0" err="1"/>
              <a:t>além</a:t>
            </a:r>
            <a:r>
              <a:rPr lang="en-US" sz="1600" dirty="0"/>
              <a:t> de </a:t>
            </a:r>
            <a:r>
              <a:rPr lang="en-US" sz="1600" dirty="0" err="1"/>
              <a:t>influenciar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resistência</a:t>
            </a:r>
            <a:r>
              <a:rPr lang="en-US" sz="1600" dirty="0"/>
              <a:t> residual, </a:t>
            </a:r>
            <a:r>
              <a:rPr lang="en-US" sz="1600" dirty="0" err="1"/>
              <a:t>estabilidade</a:t>
            </a:r>
            <a:r>
              <a:rPr lang="en-US" sz="1600" dirty="0"/>
              <a:t> transversal e </a:t>
            </a:r>
            <a:r>
              <a:rPr lang="en-US" sz="1600" dirty="0" err="1"/>
              <a:t>superfície</a:t>
            </a:r>
            <a:r>
              <a:rPr lang="en-US" sz="1600" dirty="0"/>
              <a:t> </a:t>
            </a:r>
            <a:r>
              <a:rPr lang="en-US" sz="1600" dirty="0" err="1"/>
              <a:t>molhada</a:t>
            </a:r>
            <a:r>
              <a:rPr lang="en-US" sz="1600" dirty="0"/>
              <a:t>.</a:t>
            </a:r>
            <a:endParaRPr lang="pt-BR" sz="1600" dirty="0"/>
          </a:p>
          <a:p>
            <a:pPr lvl="1"/>
            <a:endParaRPr lang="en-US" sz="16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>
              <a:buNone/>
            </a:pPr>
            <a:r>
              <a:rPr lang="en-US" sz="1600" dirty="0"/>
              <a:t>	</a:t>
            </a:r>
            <a:endParaRPr lang="pt-BR" sz="1600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342" y="2250994"/>
            <a:ext cx="4012045" cy="396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915529"/>
            <a:ext cx="39433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o explicativo retangular 19"/>
          <p:cNvSpPr/>
          <p:nvPr/>
        </p:nvSpPr>
        <p:spPr>
          <a:xfrm>
            <a:off x="500034" y="2201140"/>
            <a:ext cx="3571900" cy="571500"/>
          </a:xfrm>
          <a:prstGeom prst="wedgeRectCallout">
            <a:avLst>
              <a:gd name="adj1" fmla="val -14178"/>
              <a:gd name="adj2" fmla="val 7169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lIns="72000" tIns="72000" rIns="72000" bIns="72000" anchor="ctr"/>
          <a:lstStyle/>
          <a:p>
            <a:pPr>
              <a:spcAft>
                <a:spcPts val="600"/>
              </a:spcAft>
              <a:defRPr/>
            </a:pPr>
            <a:r>
              <a:rPr lang="pt-BR" sz="1200" dirty="0"/>
              <a:t>BM</a:t>
            </a:r>
            <a:r>
              <a:rPr lang="pt-BR" sz="1200" baseline="-25000" dirty="0"/>
              <a:t>T</a:t>
            </a:r>
            <a:r>
              <a:rPr lang="pt-BR" sz="1200" dirty="0"/>
              <a:t> é afetado primariamente pela boca B. Na verdade por B</a:t>
            </a:r>
            <a:r>
              <a:rPr lang="pt-BR" sz="1200" baseline="30000" dirty="0"/>
              <a:t>2</a:t>
            </a:r>
            <a:r>
              <a:rPr lang="pt-BR" sz="1200" dirty="0"/>
              <a:t>/(C</a:t>
            </a:r>
            <a:r>
              <a:rPr lang="pt-BR" sz="1200" baseline="-25000" dirty="0"/>
              <a:t>B</a:t>
            </a:r>
            <a:r>
              <a:rPr lang="pt-BR" sz="1200" dirty="0"/>
              <a:t>.T)</a:t>
            </a:r>
          </a:p>
        </p:txBody>
      </p:sp>
      <p:sp>
        <p:nvSpPr>
          <p:cNvPr id="26" name="Texto explicativo retangular 20"/>
          <p:cNvSpPr/>
          <p:nvPr/>
        </p:nvSpPr>
        <p:spPr>
          <a:xfrm>
            <a:off x="428597" y="3298470"/>
            <a:ext cx="1928826" cy="500061"/>
          </a:xfrm>
          <a:prstGeom prst="wedgeRectCallout">
            <a:avLst>
              <a:gd name="adj1" fmla="val 49424"/>
              <a:gd name="adj2" fmla="val -72098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lIns="72000" tIns="72000" rIns="72000" bIns="72000" anchor="ctr"/>
          <a:lstStyle/>
          <a:p>
            <a:pPr>
              <a:spcAft>
                <a:spcPts val="600"/>
              </a:spcAft>
              <a:defRPr/>
            </a:pPr>
            <a:r>
              <a:rPr lang="pt-BR" sz="1200" dirty="0"/>
              <a:t>O acréscimo de 3% antecipa efeitos de superfície livre.</a:t>
            </a:r>
          </a:p>
        </p:txBody>
      </p:sp>
      <p:sp>
        <p:nvSpPr>
          <p:cNvPr id="28" name="Texto explicativo retangular 21"/>
          <p:cNvSpPr/>
          <p:nvPr/>
        </p:nvSpPr>
        <p:spPr>
          <a:xfrm>
            <a:off x="3143240" y="3415588"/>
            <a:ext cx="1714500" cy="500061"/>
          </a:xfrm>
          <a:prstGeom prst="wedgeRectCallout">
            <a:avLst>
              <a:gd name="adj1" fmla="val -62625"/>
              <a:gd name="adj2" fmla="val -96652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lIns="72000" tIns="72000" rIns="72000" bIns="72000" anchor="ctr"/>
          <a:lstStyle/>
          <a:p>
            <a:pPr>
              <a:spcAft>
                <a:spcPts val="600"/>
              </a:spcAft>
              <a:defRPr/>
            </a:pPr>
            <a:r>
              <a:rPr lang="pt-BR" sz="1200" dirty="0"/>
              <a:t>KG é afetado de maneira direta pelo pontal (D/H).</a:t>
            </a:r>
          </a:p>
        </p:txBody>
      </p:sp>
      <p:cxnSp>
        <p:nvCxnSpPr>
          <p:cNvPr id="29" name="Conector reto 22"/>
          <p:cNvCxnSpPr/>
          <p:nvPr/>
        </p:nvCxnSpPr>
        <p:spPr>
          <a:xfrm>
            <a:off x="522290" y="4272847"/>
            <a:ext cx="3049578" cy="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ixaDeTexto 23"/>
          <p:cNvSpPr txBox="1">
            <a:spLocks noChangeArrowheads="1"/>
          </p:cNvSpPr>
          <p:nvPr/>
        </p:nvSpPr>
        <p:spPr bwMode="auto">
          <a:xfrm>
            <a:off x="785787" y="3987095"/>
            <a:ext cx="4071937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6000" rIns="72000" bIns="36000"/>
          <a:lstStyle/>
          <a:p>
            <a:pPr>
              <a:spcAft>
                <a:spcPts val="600"/>
              </a:spcAft>
            </a:pPr>
            <a:r>
              <a:rPr lang="pt-BR" sz="1200" dirty="0"/>
              <a:t>Limites encontrados na literatura:</a:t>
            </a:r>
          </a:p>
        </p:txBody>
      </p:sp>
      <p:sp>
        <p:nvSpPr>
          <p:cNvPr id="31" name="CaixaDeTexto 24"/>
          <p:cNvSpPr txBox="1"/>
          <p:nvPr/>
        </p:nvSpPr>
        <p:spPr>
          <a:xfrm>
            <a:off x="450852" y="4415720"/>
            <a:ext cx="4071938" cy="285750"/>
          </a:xfrm>
          <a:prstGeom prst="rect">
            <a:avLst/>
          </a:prstGeom>
          <a:noFill/>
          <a:ln>
            <a:noFill/>
          </a:ln>
        </p:spPr>
        <p:txBody>
          <a:bodyPr lIns="72000" tIns="36000" rIns="72000" bIns="36000"/>
          <a:lstStyle/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200" dirty="0">
                <a:latin typeface="+mn-lt"/>
              </a:rPr>
              <a:t> Navios com limitação de peso: B/H </a:t>
            </a:r>
            <a:r>
              <a:rPr lang="pt-BR" sz="1200" baseline="-25000" dirty="0">
                <a:latin typeface="+mn-lt"/>
              </a:rPr>
              <a:t>máx</a:t>
            </a:r>
            <a:r>
              <a:rPr lang="pt-BR" sz="1200" dirty="0">
                <a:latin typeface="+mn-lt"/>
              </a:rPr>
              <a:t> </a:t>
            </a:r>
            <a:r>
              <a:rPr lang="pt-BR" sz="1200" dirty="0">
                <a:latin typeface="+mn-lt"/>
                <a:cs typeface="Times New Roman"/>
              </a:rPr>
              <a:t>≈ 1,90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200" dirty="0">
                <a:latin typeface="+mn-lt"/>
                <a:cs typeface="Times New Roman"/>
              </a:rPr>
              <a:t> Navios com limitação de volume: </a:t>
            </a:r>
            <a:r>
              <a:rPr lang="pt-BR" sz="1200" dirty="0"/>
              <a:t>B/H </a:t>
            </a:r>
            <a:r>
              <a:rPr lang="pt-BR" sz="1200" baseline="-25000" dirty="0"/>
              <a:t>máx</a:t>
            </a:r>
            <a:r>
              <a:rPr lang="pt-BR" sz="1200" dirty="0"/>
              <a:t> </a:t>
            </a:r>
            <a:r>
              <a:rPr lang="pt-BR" sz="1200" dirty="0">
                <a:cs typeface="Times New Roman"/>
              </a:rPr>
              <a:t>≈ 1,65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200" dirty="0">
                <a:cs typeface="Times New Roman"/>
              </a:rPr>
              <a:t> Extremos recentes: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200" dirty="0">
                <a:cs typeface="Times New Roman"/>
              </a:rPr>
              <a:t> petroleiros: </a:t>
            </a:r>
            <a:r>
              <a:rPr lang="pt-BR" sz="1200" dirty="0"/>
              <a:t>B/H </a:t>
            </a:r>
            <a:r>
              <a:rPr lang="pt-BR" sz="1200" baseline="-25000" dirty="0"/>
              <a:t>máx</a:t>
            </a:r>
            <a:r>
              <a:rPr lang="pt-BR" sz="1200" dirty="0"/>
              <a:t> </a:t>
            </a:r>
            <a:r>
              <a:rPr lang="pt-BR" sz="1200" dirty="0">
                <a:cs typeface="Times New Roman"/>
              </a:rPr>
              <a:t>≈ 2,91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200" dirty="0">
                <a:cs typeface="Times New Roman"/>
              </a:rPr>
              <a:t> graneleiros: </a:t>
            </a:r>
            <a:r>
              <a:rPr lang="pt-BR" sz="1200" dirty="0"/>
              <a:t>B/H </a:t>
            </a:r>
            <a:r>
              <a:rPr lang="pt-BR" sz="1200" baseline="-25000" dirty="0"/>
              <a:t>máx</a:t>
            </a:r>
            <a:r>
              <a:rPr lang="pt-BR" sz="1200" dirty="0"/>
              <a:t> </a:t>
            </a:r>
            <a:r>
              <a:rPr lang="pt-BR" sz="1200" dirty="0">
                <a:cs typeface="Times New Roman"/>
              </a:rPr>
              <a:t>≈ 2,88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200" dirty="0">
                <a:cs typeface="Times New Roman"/>
              </a:rPr>
              <a:t> conteineiros: </a:t>
            </a:r>
            <a:r>
              <a:rPr lang="pt-BR" sz="1200" dirty="0"/>
              <a:t>B/H </a:t>
            </a:r>
            <a:r>
              <a:rPr lang="pt-BR" sz="1200" baseline="-25000" dirty="0"/>
              <a:t>máx</a:t>
            </a:r>
            <a:r>
              <a:rPr lang="pt-BR" sz="1200" dirty="0"/>
              <a:t> </a:t>
            </a:r>
            <a:r>
              <a:rPr lang="pt-BR" sz="1200" dirty="0">
                <a:cs typeface="Times New Roman"/>
              </a:rPr>
              <a:t>≈ 2,70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200" dirty="0">
                <a:cs typeface="Times New Roman"/>
              </a:rPr>
              <a:t> ULCCs: </a:t>
            </a:r>
            <a:r>
              <a:rPr lang="pt-BR" sz="1200" dirty="0"/>
              <a:t>B/H </a:t>
            </a:r>
            <a:r>
              <a:rPr lang="pt-BR" sz="1200" baseline="-25000" dirty="0"/>
              <a:t>máx</a:t>
            </a:r>
            <a:r>
              <a:rPr lang="pt-BR" sz="1200" dirty="0"/>
              <a:t> </a:t>
            </a:r>
            <a:r>
              <a:rPr lang="pt-BR" sz="1200" dirty="0">
                <a:cs typeface="Times New Roman"/>
              </a:rPr>
              <a:t>≈ 2,50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endParaRPr lang="pt-BR" sz="1400" dirty="0">
              <a:latin typeface="+mn-lt"/>
            </a:endParaRPr>
          </a:p>
        </p:txBody>
      </p:sp>
      <p:sp>
        <p:nvSpPr>
          <p:cNvPr id="34" name="Triângulo isósceles 67"/>
          <p:cNvSpPr/>
          <p:nvPr/>
        </p:nvSpPr>
        <p:spPr>
          <a:xfrm rot="5400000">
            <a:off x="3475829" y="4319669"/>
            <a:ext cx="3286138" cy="192088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anchor="ctr"/>
          <a:lstStyle/>
          <a:p>
            <a:pPr>
              <a:buFont typeface="Arial" pitchFamily="34" charset="0"/>
              <a:buChar char="•"/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5" name="Retângulo de cantos arredondados 8"/>
          <p:cNvSpPr/>
          <p:nvPr/>
        </p:nvSpPr>
        <p:spPr>
          <a:xfrm>
            <a:off x="7009364" y="6365989"/>
            <a:ext cx="1857388" cy="428628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lvl="0" indent="-144000" algn="ctr">
              <a:spcAft>
                <a:spcPts val="600"/>
              </a:spcAft>
            </a:pPr>
            <a:r>
              <a:rPr lang="en-US" sz="1400" dirty="0"/>
              <a:t>2,5</a:t>
            </a:r>
            <a:r>
              <a:rPr lang="en-US" sz="1400" dirty="0">
                <a:solidFill>
                  <a:schemeClr val="tx1"/>
                </a:solidFill>
              </a:rPr>
              <a:t> &lt; B/H &lt; 4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14" name="Retângulo de cantos arredondados 8">
            <a:extLst>
              <a:ext uri="{FF2B5EF4-FFF2-40B4-BE49-F238E27FC236}">
                <a16:creationId xmlns:a16="http://schemas.microsoft.com/office/drawing/2014/main" id="{4669BEF5-3349-42A6-B814-75AF80B72526}"/>
              </a:ext>
            </a:extLst>
          </p:cNvPr>
          <p:cNvSpPr/>
          <p:nvPr/>
        </p:nvSpPr>
        <p:spPr>
          <a:xfrm>
            <a:off x="4857724" y="6384748"/>
            <a:ext cx="1857388" cy="428628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lvl="0" indent="-144000" algn="ctr"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1,55 &lt; B/D &lt; </a:t>
            </a:r>
            <a:r>
              <a:rPr lang="en-US" sz="1400" dirty="0"/>
              <a:t>3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DF83BC8-2A53-4A2B-B818-56E3FAF5E479}"/>
              </a:ext>
            </a:extLst>
          </p:cNvPr>
          <p:cNvSpPr/>
          <p:nvPr/>
        </p:nvSpPr>
        <p:spPr>
          <a:xfrm>
            <a:off x="128612" y="4415720"/>
            <a:ext cx="4443387" cy="4999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endParaRPr lang="pt-BR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133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058" y="1936159"/>
            <a:ext cx="4478338" cy="914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870" y="3041931"/>
            <a:ext cx="5037072" cy="79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620" y="4037673"/>
            <a:ext cx="4444475" cy="897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5"/>
          <p:cNvSpPr txBox="1">
            <a:spLocks noChangeArrowheads="1"/>
          </p:cNvSpPr>
          <p:nvPr/>
        </p:nvSpPr>
        <p:spPr bwMode="auto">
          <a:xfrm>
            <a:off x="357196" y="1714488"/>
            <a:ext cx="54292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6000" rIns="72000" bIns="36000"/>
          <a:lstStyle/>
          <a:p>
            <a:pPr>
              <a:spcAft>
                <a:spcPts val="600"/>
              </a:spcAft>
            </a:pPr>
            <a:r>
              <a:rPr lang="pt-BR" sz="1200" dirty="0"/>
              <a:t>Onda de comprimento muito menor que o comprimento do navio</a:t>
            </a:r>
          </a:p>
        </p:txBody>
      </p:sp>
      <p:sp>
        <p:nvSpPr>
          <p:cNvPr id="12" name="CaixaDeTexto 6"/>
          <p:cNvSpPr txBox="1">
            <a:spLocks noChangeArrowheads="1"/>
          </p:cNvSpPr>
          <p:nvPr/>
        </p:nvSpPr>
        <p:spPr bwMode="auto">
          <a:xfrm>
            <a:off x="357158" y="2837574"/>
            <a:ext cx="543083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6000" rIns="72000" bIns="36000"/>
          <a:lstStyle/>
          <a:p>
            <a:pPr>
              <a:spcAft>
                <a:spcPts val="600"/>
              </a:spcAft>
            </a:pPr>
            <a:r>
              <a:rPr lang="pt-BR" sz="1200" dirty="0"/>
              <a:t>Onda de comprimento muito maior que o comprimento do navio</a:t>
            </a:r>
          </a:p>
        </p:txBody>
      </p:sp>
      <p:sp>
        <p:nvSpPr>
          <p:cNvPr id="13" name="CaixaDeTexto 7"/>
          <p:cNvSpPr txBox="1">
            <a:spLocks noChangeArrowheads="1"/>
          </p:cNvSpPr>
          <p:nvPr/>
        </p:nvSpPr>
        <p:spPr bwMode="auto">
          <a:xfrm>
            <a:off x="355608" y="3765062"/>
            <a:ext cx="543083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6000" rIns="72000" bIns="36000"/>
          <a:lstStyle/>
          <a:p>
            <a:pPr>
              <a:spcAft>
                <a:spcPts val="600"/>
              </a:spcAft>
            </a:pPr>
            <a:r>
              <a:rPr lang="pt-BR" sz="1200" dirty="0"/>
              <a:t>Onda de comprimento crítico (alquebramento)</a:t>
            </a: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620" y="5210695"/>
            <a:ext cx="4478338" cy="863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ixaDeTexto 9"/>
          <p:cNvSpPr txBox="1">
            <a:spLocks noChangeArrowheads="1"/>
          </p:cNvSpPr>
          <p:nvPr/>
        </p:nvSpPr>
        <p:spPr bwMode="auto">
          <a:xfrm>
            <a:off x="357158" y="4967833"/>
            <a:ext cx="543083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6000" rIns="72000" bIns="36000"/>
          <a:lstStyle/>
          <a:p>
            <a:pPr>
              <a:spcAft>
                <a:spcPts val="600"/>
              </a:spcAft>
            </a:pPr>
            <a:r>
              <a:rPr lang="pt-BR" sz="1200" dirty="0"/>
              <a:t>Onda de comprimento crítico (tosamento)</a:t>
            </a:r>
          </a:p>
        </p:txBody>
      </p:sp>
      <p:sp>
        <p:nvSpPr>
          <p:cNvPr id="16" name="Retângulo 11"/>
          <p:cNvSpPr/>
          <p:nvPr/>
        </p:nvSpPr>
        <p:spPr>
          <a:xfrm>
            <a:off x="5286380" y="1513053"/>
            <a:ext cx="3643338" cy="441627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lIns="72000" tIns="72000" rIns="72000" bIns="72000" anchor="ctr"/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600" dirty="0"/>
              <a:t> </a:t>
            </a:r>
            <a:r>
              <a:rPr lang="pt-BR" sz="1400" dirty="0"/>
              <a:t>Nas embarcações com comprimentos na faixa dos 100m aos 300m, o </a:t>
            </a:r>
            <a:r>
              <a:rPr lang="pt-BR" sz="1400" dirty="0" err="1"/>
              <a:t>momento-fletor</a:t>
            </a:r>
            <a:r>
              <a:rPr lang="pt-BR" sz="1400" dirty="0"/>
              <a:t> devido aos carregamentos de ondas é o principal fator que influencia na resistência estrutural do casco.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>
                <a:cs typeface="Times New Roman"/>
              </a:rPr>
              <a:t> Nessa faixa, o </a:t>
            </a:r>
            <a:r>
              <a:rPr lang="pt-BR" sz="1400" dirty="0" err="1">
                <a:cs typeface="Times New Roman"/>
              </a:rPr>
              <a:t>momento-fletor</a:t>
            </a:r>
            <a:r>
              <a:rPr lang="pt-BR" sz="1400" dirty="0">
                <a:cs typeface="Times New Roman"/>
              </a:rPr>
              <a:t> cresce com o comprimento do navio.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>
                <a:cs typeface="Times New Roman"/>
              </a:rPr>
              <a:t> A habilidade do casco em resistir a esses momentos depende do momento de inércia na seção-mestra (que varia com B e D</a:t>
            </a:r>
            <a:r>
              <a:rPr lang="pt-BR" sz="1400" baseline="30000" dirty="0">
                <a:cs typeface="Times New Roman"/>
              </a:rPr>
              <a:t>3</a:t>
            </a:r>
            <a:r>
              <a:rPr lang="pt-BR" sz="1400" dirty="0">
                <a:cs typeface="Times New Roman"/>
              </a:rPr>
              <a:t>).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>
                <a:cs typeface="Times New Roman"/>
              </a:rPr>
              <a:t> Portanto, a razão L/D está relacionada com a habilidade do casco em resistir aos momentos longitudinais.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>
                <a:cs typeface="Times New Roman"/>
              </a:rPr>
              <a:t> Cada sociedade classificadora possui regras próprias que levam em consideração os limites para esse coeficiente.</a:t>
            </a:r>
            <a:endParaRPr lang="pt-BR" sz="1400" dirty="0"/>
          </a:p>
        </p:txBody>
      </p:sp>
      <p:sp>
        <p:nvSpPr>
          <p:cNvPr id="17" name="Retângulo de cantos arredondados 8"/>
          <p:cNvSpPr/>
          <p:nvPr/>
        </p:nvSpPr>
        <p:spPr>
          <a:xfrm>
            <a:off x="6143636" y="6143644"/>
            <a:ext cx="1857388" cy="428628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lvl="0" indent="-144000" algn="ctr"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7.5 &lt; L/D &lt; 22.5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1CF3CD36-C26D-4CD6-8717-AA9DC9372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70" y="161125"/>
            <a:ext cx="8966130" cy="1129807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54000" tIns="10800" rIns="54000" bIns="1080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L/D – </a:t>
            </a:r>
            <a:r>
              <a:rPr lang="en-US" sz="1800" dirty="0" err="1"/>
              <a:t>Relaciona</a:t>
            </a:r>
            <a:r>
              <a:rPr lang="en-US" sz="1800" dirty="0"/>
              <a:t>-se </a:t>
            </a:r>
            <a:r>
              <a:rPr lang="en-US" sz="1800" dirty="0" err="1"/>
              <a:t>diretamente</a:t>
            </a:r>
            <a:r>
              <a:rPr lang="en-US" sz="1800" dirty="0"/>
              <a:t> com a </a:t>
            </a:r>
            <a:r>
              <a:rPr lang="en-US" sz="1800" dirty="0" err="1"/>
              <a:t>estabilidade</a:t>
            </a:r>
            <a:r>
              <a:rPr lang="en-US" sz="1800" dirty="0"/>
              <a:t> </a:t>
            </a:r>
            <a:r>
              <a:rPr lang="en-US" sz="1800" dirty="0" err="1"/>
              <a:t>estrutural</a:t>
            </a:r>
            <a:r>
              <a:rPr lang="en-US" sz="1800" dirty="0"/>
              <a:t> longitudinal da </a:t>
            </a:r>
            <a:r>
              <a:rPr lang="en-US" sz="1800" dirty="0" err="1"/>
              <a:t>embarcação</a:t>
            </a:r>
            <a:r>
              <a:rPr lang="en-US" sz="1800" dirty="0"/>
              <a:t>. </a:t>
            </a:r>
            <a:r>
              <a:rPr lang="en-US" sz="1800" dirty="0" err="1"/>
              <a:t>Os</a:t>
            </a:r>
            <a:r>
              <a:rPr lang="en-US" sz="1800" dirty="0"/>
              <a:t> </a:t>
            </a:r>
            <a:r>
              <a:rPr lang="en-US" sz="1800" dirty="0" err="1"/>
              <a:t>esforços</a:t>
            </a:r>
            <a:r>
              <a:rPr lang="en-US" sz="1800" dirty="0"/>
              <a:t> de </a:t>
            </a:r>
            <a:r>
              <a:rPr lang="en-US" sz="1800" dirty="0" err="1"/>
              <a:t>flexão</a:t>
            </a:r>
            <a:r>
              <a:rPr lang="en-US" sz="1800" dirty="0"/>
              <a:t> </a:t>
            </a:r>
            <a:r>
              <a:rPr lang="en-US" sz="1800" dirty="0" err="1"/>
              <a:t>aumentam</a:t>
            </a:r>
            <a:r>
              <a:rPr lang="en-US" sz="1800" dirty="0"/>
              <a:t> com o </a:t>
            </a:r>
            <a:r>
              <a:rPr lang="en-US" sz="1800" dirty="0" err="1"/>
              <a:t>quadrado</a:t>
            </a:r>
            <a:r>
              <a:rPr lang="en-US" sz="1800" dirty="0"/>
              <a:t> do </a:t>
            </a:r>
            <a:r>
              <a:rPr lang="en-US" sz="1800" dirty="0" err="1"/>
              <a:t>comprimento</a:t>
            </a:r>
            <a:r>
              <a:rPr lang="en-US" sz="1800" dirty="0"/>
              <a:t>, e a </a:t>
            </a:r>
            <a:r>
              <a:rPr lang="en-US" sz="1800" dirty="0" err="1"/>
              <a:t>tensão</a:t>
            </a:r>
            <a:r>
              <a:rPr lang="en-US" sz="1800" dirty="0"/>
              <a:t> no material </a:t>
            </a:r>
            <a:r>
              <a:rPr lang="en-US" sz="1800" dirty="0" err="1"/>
              <a:t>diminuí</a:t>
            </a:r>
            <a:r>
              <a:rPr lang="en-US" sz="1800" dirty="0"/>
              <a:t> com o </a:t>
            </a:r>
            <a:r>
              <a:rPr lang="en-US" sz="1800" dirty="0" err="1"/>
              <a:t>pontal</a:t>
            </a:r>
            <a:r>
              <a:rPr lang="en-US" sz="1800" dirty="0"/>
              <a:t> </a:t>
            </a:r>
            <a:r>
              <a:rPr lang="en-US" sz="1800" dirty="0" err="1"/>
              <a:t>ao</a:t>
            </a:r>
            <a:r>
              <a:rPr lang="en-US" sz="1800" dirty="0"/>
              <a:t> </a:t>
            </a:r>
            <a:r>
              <a:rPr lang="en-US" sz="1800" dirty="0" err="1"/>
              <a:t>cubo</a:t>
            </a:r>
            <a:br>
              <a:rPr lang="pt-BR" sz="1800" dirty="0"/>
            </a:b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2422603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512001"/>
            <a:ext cx="4329114" cy="4868519"/>
          </a:xfrm>
        </p:spPr>
        <p:txBody>
          <a:bodyPr>
            <a:normAutofit/>
          </a:bodyPr>
          <a:lstStyle/>
          <a:p>
            <a:pPr algn="just"/>
            <a:r>
              <a:rPr lang="en-US" sz="1800" b="1" i="1" u="sng" dirty="0" err="1"/>
              <a:t>Coeficiente</a:t>
            </a:r>
            <a:r>
              <a:rPr lang="en-US" sz="1800" b="1" i="1" u="sng" dirty="0"/>
              <a:t> de </a:t>
            </a:r>
            <a:r>
              <a:rPr lang="en-US" sz="1800" b="1" i="1" u="sng" dirty="0" err="1"/>
              <a:t>bloco</a:t>
            </a:r>
            <a:r>
              <a:rPr lang="en-US" sz="1800" b="1" i="1" u="sng" dirty="0"/>
              <a:t> </a:t>
            </a:r>
            <a:r>
              <a:rPr lang="en-US" sz="1800" b="1" u="sng" dirty="0"/>
              <a:t>(</a:t>
            </a:r>
            <a:r>
              <a:rPr lang="en-US" sz="1800" b="1" i="1" u="sng" dirty="0"/>
              <a:t>C</a:t>
            </a:r>
            <a:r>
              <a:rPr lang="en-US" sz="1800" b="1" i="1" baseline="-25000" dirty="0"/>
              <a:t>B</a:t>
            </a:r>
            <a:r>
              <a:rPr lang="en-US" sz="1800" b="1" u="sng" dirty="0"/>
              <a:t>)</a:t>
            </a:r>
          </a:p>
          <a:p>
            <a:pPr algn="just">
              <a:buNone/>
            </a:pPr>
            <a:r>
              <a:rPr lang="en-US" sz="1800" b="1" dirty="0"/>
              <a:t>	</a:t>
            </a:r>
            <a:r>
              <a:rPr lang="en-US" sz="1400" dirty="0"/>
              <a:t>Este </a:t>
            </a:r>
            <a:r>
              <a:rPr lang="en-US" sz="1400" dirty="0" err="1"/>
              <a:t>coeficiente</a:t>
            </a:r>
            <a:r>
              <a:rPr lang="en-US" sz="1400" dirty="0"/>
              <a:t> </a:t>
            </a:r>
            <a:r>
              <a:rPr lang="en-US" sz="1400" dirty="0" err="1"/>
              <a:t>mede</a:t>
            </a:r>
            <a:r>
              <a:rPr lang="en-US" sz="1400" dirty="0"/>
              <a:t> </a:t>
            </a:r>
            <a:r>
              <a:rPr lang="en-US" sz="1400" dirty="0" err="1"/>
              <a:t>quão</a:t>
            </a:r>
            <a:r>
              <a:rPr lang="en-US" sz="1400" dirty="0"/>
              <a:t> </a:t>
            </a:r>
            <a:r>
              <a:rPr lang="en-US" sz="1400" dirty="0" err="1"/>
              <a:t>cheias</a:t>
            </a:r>
            <a:r>
              <a:rPr lang="en-US" sz="1400" dirty="0"/>
              <a:t> </a:t>
            </a:r>
            <a:r>
              <a:rPr lang="en-US" sz="1400" dirty="0" err="1"/>
              <a:t>são</a:t>
            </a:r>
            <a:r>
              <a:rPr lang="en-US" sz="1400" dirty="0"/>
              <a:t> as </a:t>
            </a:r>
            <a:r>
              <a:rPr lang="en-US" sz="1400" dirty="0" err="1"/>
              <a:t>formas</a:t>
            </a:r>
            <a:r>
              <a:rPr lang="en-US" sz="1400" dirty="0"/>
              <a:t> do </a:t>
            </a:r>
            <a:r>
              <a:rPr lang="en-US" sz="1400" dirty="0" err="1"/>
              <a:t>navio</a:t>
            </a:r>
            <a:r>
              <a:rPr lang="en-US" sz="1400" dirty="0"/>
              <a:t>.</a:t>
            </a:r>
          </a:p>
          <a:p>
            <a:pPr algn="just"/>
            <a:endParaRPr lang="en-US" sz="1400" b="1" u="sng" dirty="0"/>
          </a:p>
          <a:p>
            <a:pPr algn="just">
              <a:buNone/>
            </a:pPr>
            <a:endParaRPr lang="en-US" sz="1400" b="1" u="sng" dirty="0"/>
          </a:p>
          <a:p>
            <a:pPr algn="just">
              <a:buNone/>
            </a:pPr>
            <a:r>
              <a:rPr lang="en-US" sz="1400" dirty="0"/>
              <a:t>	</a:t>
            </a:r>
          </a:p>
          <a:p>
            <a:pPr algn="just">
              <a:buNone/>
            </a:pPr>
            <a:r>
              <a:rPr lang="en-US" sz="1400" dirty="0"/>
              <a:t>	</a:t>
            </a:r>
            <a:r>
              <a:rPr lang="en-US" sz="1400" dirty="0" err="1"/>
              <a:t>Indica</a:t>
            </a:r>
            <a:r>
              <a:rPr lang="en-US" sz="1400" dirty="0"/>
              <a:t> a </a:t>
            </a:r>
            <a:r>
              <a:rPr lang="en-US" sz="1400" dirty="0" err="1"/>
              <a:t>proporção</a:t>
            </a:r>
            <a:r>
              <a:rPr lang="en-US" sz="1400" dirty="0"/>
              <a:t> entre as </a:t>
            </a:r>
            <a:r>
              <a:rPr lang="en-US" sz="1400" dirty="0" err="1"/>
              <a:t>formas</a:t>
            </a:r>
            <a:r>
              <a:rPr lang="en-US" sz="1400" dirty="0"/>
              <a:t> do </a:t>
            </a:r>
            <a:r>
              <a:rPr lang="en-US" sz="1400" dirty="0" err="1"/>
              <a:t>navio</a:t>
            </a:r>
            <a:r>
              <a:rPr lang="en-US" sz="1400" dirty="0"/>
              <a:t> e </a:t>
            </a:r>
            <a:r>
              <a:rPr lang="en-US" sz="1400" dirty="0" err="1"/>
              <a:t>uma</a:t>
            </a:r>
            <a:r>
              <a:rPr lang="en-US" sz="1400" dirty="0"/>
              <a:t> </a:t>
            </a:r>
            <a:r>
              <a:rPr lang="en-US" sz="1400" dirty="0" err="1"/>
              <a:t>caixa</a:t>
            </a:r>
            <a:r>
              <a:rPr lang="en-US" sz="1400" dirty="0"/>
              <a:t> de </a:t>
            </a:r>
            <a:r>
              <a:rPr lang="en-US" sz="1400" dirty="0" err="1"/>
              <a:t>dimensões</a:t>
            </a:r>
            <a:r>
              <a:rPr lang="en-US" sz="1400" dirty="0"/>
              <a:t> L, B e H.</a:t>
            </a:r>
          </a:p>
          <a:p>
            <a:pPr algn="just">
              <a:buNone/>
            </a:pPr>
            <a:r>
              <a:rPr lang="en-US" sz="1400" dirty="0"/>
              <a:t>	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2760" y="2475126"/>
            <a:ext cx="1357322" cy="562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o explicativo retangular 8"/>
          <p:cNvSpPr/>
          <p:nvPr/>
        </p:nvSpPr>
        <p:spPr>
          <a:xfrm>
            <a:off x="7628774" y="1251495"/>
            <a:ext cx="940251" cy="473093"/>
          </a:xfrm>
          <a:prstGeom prst="wedgeRectCallout">
            <a:avLst>
              <a:gd name="adj1" fmla="val -52286"/>
              <a:gd name="adj2" fmla="val 11583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lIns="72000" tIns="72000" rIns="72000" bIns="72000" anchor="ctr"/>
          <a:lstStyle/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endParaRPr lang="pt-BR" sz="1600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03315" y="1291145"/>
            <a:ext cx="670933" cy="40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le 1"/>
          <p:cNvSpPr txBox="1">
            <a:spLocks/>
          </p:cNvSpPr>
          <p:nvPr/>
        </p:nvSpPr>
        <p:spPr bwMode="auto">
          <a:xfrm>
            <a:off x="184668" y="116633"/>
            <a:ext cx="8776129" cy="9451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54000" tIns="10800" rIns="54000" bIns="1080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spcBef>
                <a:spcPct val="0"/>
              </a:spcBef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 Coeficiente de Bloco nos diz o quanto a embarcação se aproxima de um cilindro de seção retangular</a:t>
            </a:r>
            <a:r>
              <a:rPr lang="pt-BR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(quão próximo à uma caixa de sapatos). Para navios convencionais, seu valor típico é entre 75 e 90%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10800000">
            <a:off x="1923741" y="2587688"/>
            <a:ext cx="707336" cy="903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strela de 32 pontas 54"/>
          <p:cNvSpPr/>
          <p:nvPr/>
        </p:nvSpPr>
        <p:spPr>
          <a:xfrm>
            <a:off x="2638122" y="2465941"/>
            <a:ext cx="1785950" cy="449757"/>
          </a:xfrm>
          <a:prstGeom prst="star32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en-US" sz="1000" dirty="0" err="1"/>
              <a:t>Deslocamento</a:t>
            </a:r>
            <a:r>
              <a:rPr lang="en-US" sz="1000" dirty="0"/>
              <a:t> </a:t>
            </a:r>
          </a:p>
          <a:p>
            <a:pPr algn="ctr"/>
            <a:r>
              <a:rPr lang="en-US" sz="1000" dirty="0" err="1"/>
              <a:t>Volumétrico</a:t>
            </a:r>
            <a:endParaRPr lang="pt-BR" sz="1000" dirty="0"/>
          </a:p>
        </p:txBody>
      </p:sp>
      <p:sp>
        <p:nvSpPr>
          <p:cNvPr id="30" name="CaixaDeTexto 12"/>
          <p:cNvSpPr txBox="1">
            <a:spLocks noChangeArrowheads="1"/>
          </p:cNvSpPr>
          <p:nvPr/>
        </p:nvSpPr>
        <p:spPr bwMode="auto">
          <a:xfrm>
            <a:off x="5230819" y="5980017"/>
            <a:ext cx="3550445" cy="22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6000" rIns="72000" bIns="36000"/>
          <a:lstStyle/>
          <a:p>
            <a:pPr>
              <a:spcAft>
                <a:spcPts val="600"/>
              </a:spcAft>
            </a:pPr>
            <a:r>
              <a:rPr lang="pt-BR" sz="1100" dirty="0"/>
              <a:t>Regressão de Towsin, baseado em Watson e Gilfillan:</a:t>
            </a:r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45134" y="6265768"/>
            <a:ext cx="2833379" cy="44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4" name="Diagram 33"/>
          <p:cNvGraphicFramePr/>
          <p:nvPr/>
        </p:nvGraphicFramePr>
        <p:xfrm>
          <a:off x="4688272" y="3225024"/>
          <a:ext cx="4312884" cy="263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7117" y="3714753"/>
            <a:ext cx="2928958" cy="2442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tângulo de cantos arredondados 8"/>
          <p:cNvSpPr/>
          <p:nvPr/>
        </p:nvSpPr>
        <p:spPr>
          <a:xfrm>
            <a:off x="2471694" y="5929330"/>
            <a:ext cx="1857388" cy="428628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lvl="0" indent="-144000" algn="ctr"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0,55 &lt; </a:t>
            </a:r>
            <a:r>
              <a:rPr lang="en-US" sz="1400" i="1" dirty="0"/>
              <a:t>C</a:t>
            </a:r>
            <a:r>
              <a:rPr lang="en-US" sz="1400" i="1" baseline="-25000" dirty="0"/>
              <a:t>B</a:t>
            </a:r>
            <a:r>
              <a:rPr lang="en-US" sz="1400" dirty="0">
                <a:solidFill>
                  <a:schemeClr val="tx1"/>
                </a:solidFill>
              </a:rPr>
              <a:t> &lt; 0,95</a:t>
            </a:r>
            <a:endParaRPr lang="pt-BR" sz="1400" dirty="0">
              <a:solidFill>
                <a:schemeClr val="tx1"/>
              </a:solidFill>
            </a:endParaRPr>
          </a:p>
        </p:txBody>
      </p:sp>
      <p:grpSp>
        <p:nvGrpSpPr>
          <p:cNvPr id="15" name="Grupo 7"/>
          <p:cNvGrpSpPr>
            <a:grpSpLocks/>
          </p:cNvGrpSpPr>
          <p:nvPr/>
        </p:nvGrpSpPr>
        <p:grpSpPr bwMode="auto">
          <a:xfrm>
            <a:off x="4771254" y="1280235"/>
            <a:ext cx="3872713" cy="1863013"/>
            <a:chOff x="1612900" y="1690688"/>
            <a:chExt cx="6677025" cy="3476625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612900" y="1690688"/>
              <a:ext cx="6677025" cy="347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tângulo 6"/>
            <p:cNvSpPr>
              <a:spLocks noChangeArrowheads="1"/>
            </p:cNvSpPr>
            <p:nvPr/>
          </p:nvSpPr>
          <p:spPr bwMode="auto">
            <a:xfrm>
              <a:off x="2951942" y="1785926"/>
              <a:ext cx="3357586" cy="300039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marL="142875" indent="-142875">
                <a:spcAft>
                  <a:spcPts val="600"/>
                </a:spcAft>
                <a:buFont typeface="Arial" charset="0"/>
                <a:buChar char="•"/>
              </a:pPr>
              <a:endParaRPr lang="pt-BR" sz="1600"/>
            </a:p>
          </p:txBody>
        </p:sp>
      </p:grpSp>
    </p:spTree>
    <p:extLst>
      <p:ext uri="{BB962C8B-B14F-4D97-AF65-F5344CB8AC3E}">
        <p14:creationId xmlns:p14="http://schemas.microsoft.com/office/powerpoint/2010/main" val="2222511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629" y="96901"/>
            <a:ext cx="8776129" cy="945141"/>
          </a:xfrm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O Número de </a:t>
            </a:r>
            <a:r>
              <a:rPr lang="pt-BR" dirty="0" err="1">
                <a:solidFill>
                  <a:schemeClr val="tx1"/>
                </a:solidFill>
              </a:rPr>
              <a:t>Froude</a:t>
            </a:r>
            <a:r>
              <a:rPr lang="pt-BR" dirty="0">
                <a:solidFill>
                  <a:schemeClr val="tx1"/>
                </a:solidFill>
              </a:rPr>
              <a:t>, é um </a:t>
            </a:r>
            <a:r>
              <a:rPr lang="pt-BR" dirty="0" err="1">
                <a:solidFill>
                  <a:schemeClr val="tx1"/>
                </a:solidFill>
              </a:rPr>
              <a:t>admensional</a:t>
            </a:r>
            <a:r>
              <a:rPr lang="pt-BR" dirty="0">
                <a:solidFill>
                  <a:schemeClr val="tx1"/>
                </a:solidFill>
              </a:rPr>
              <a:t> associado à velocidade da embarcação. É dado por velocidade sobre raiz do comprimento da embarcação vezes a gravidade</a:t>
            </a:r>
            <a:endParaRPr lang="pt-BR" dirty="0"/>
          </a:p>
        </p:txBody>
      </p:sp>
      <p:grpSp>
        <p:nvGrpSpPr>
          <p:cNvPr id="5" name="Grupo 7"/>
          <p:cNvGrpSpPr>
            <a:grpSpLocks/>
          </p:cNvGrpSpPr>
          <p:nvPr/>
        </p:nvGrpSpPr>
        <p:grpSpPr bwMode="auto">
          <a:xfrm>
            <a:off x="179512" y="1352244"/>
            <a:ext cx="8464455" cy="5173101"/>
            <a:chOff x="1612900" y="1739082"/>
            <a:chExt cx="6677025" cy="347662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12900" y="1739082"/>
              <a:ext cx="6677025" cy="347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tângulo 6"/>
            <p:cNvSpPr>
              <a:spLocks noChangeArrowheads="1"/>
            </p:cNvSpPr>
            <p:nvPr/>
          </p:nvSpPr>
          <p:spPr bwMode="auto">
            <a:xfrm>
              <a:off x="2951942" y="1828165"/>
              <a:ext cx="3357586" cy="300039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marL="142875" indent="-142875">
                <a:spcAft>
                  <a:spcPts val="600"/>
                </a:spcAft>
                <a:buFont typeface="Arial" charset="0"/>
                <a:buChar char="•"/>
              </a:pPr>
              <a:endParaRPr lang="pt-BR" sz="1600"/>
            </a:p>
          </p:txBody>
        </p:sp>
      </p:grpSp>
    </p:spTree>
    <p:extLst>
      <p:ext uri="{BB962C8B-B14F-4D97-AF65-F5344CB8AC3E}">
        <p14:creationId xmlns:p14="http://schemas.microsoft.com/office/powerpoint/2010/main" val="2976610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16" y="157401"/>
            <a:ext cx="7195203" cy="599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8943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512001"/>
            <a:ext cx="4972056" cy="4868519"/>
          </a:xfrm>
        </p:spPr>
        <p:txBody>
          <a:bodyPr>
            <a:normAutofit/>
          </a:bodyPr>
          <a:lstStyle/>
          <a:p>
            <a:pPr algn="just"/>
            <a:r>
              <a:rPr lang="en-US" sz="1800" b="1" i="1" u="sng" dirty="0" err="1"/>
              <a:t>Coeficiente</a:t>
            </a:r>
            <a:r>
              <a:rPr lang="en-US" sz="1800" b="1" i="1" u="sng" dirty="0"/>
              <a:t> </a:t>
            </a:r>
            <a:r>
              <a:rPr lang="en-US" sz="1800" b="1" i="1" u="sng" dirty="0" err="1"/>
              <a:t>Prismático</a:t>
            </a:r>
            <a:r>
              <a:rPr lang="en-US" sz="1800" b="1" i="1" u="sng" dirty="0"/>
              <a:t> </a:t>
            </a:r>
            <a:r>
              <a:rPr lang="en-US" sz="1800" b="1" u="sng" dirty="0"/>
              <a:t>(</a:t>
            </a:r>
            <a:r>
              <a:rPr lang="en-US" sz="1800" b="1" i="1" u="sng" dirty="0"/>
              <a:t>C</a:t>
            </a:r>
            <a:r>
              <a:rPr lang="en-US" sz="1800" b="1" i="1" baseline="-25000" dirty="0"/>
              <a:t>P</a:t>
            </a:r>
            <a:r>
              <a:rPr lang="en-US" sz="1800" b="1" u="sng" dirty="0"/>
              <a:t>)</a:t>
            </a:r>
          </a:p>
          <a:p>
            <a:pPr algn="just">
              <a:buNone/>
            </a:pPr>
            <a:r>
              <a:rPr lang="en-US" sz="1800" b="1" dirty="0"/>
              <a:t>	</a:t>
            </a:r>
            <a:r>
              <a:rPr lang="en-US" sz="1400" dirty="0"/>
              <a:t>É a </a:t>
            </a:r>
            <a:r>
              <a:rPr lang="en-US" sz="1400" dirty="0" err="1"/>
              <a:t>relação</a:t>
            </a:r>
            <a:r>
              <a:rPr lang="en-US" sz="1400" dirty="0"/>
              <a:t> entre o volume </a:t>
            </a:r>
            <a:r>
              <a:rPr lang="en-US" sz="1400" dirty="0" err="1"/>
              <a:t>deslocado</a:t>
            </a:r>
            <a:r>
              <a:rPr lang="en-US" sz="1400" dirty="0"/>
              <a:t> e o </a:t>
            </a:r>
            <a:r>
              <a:rPr lang="en-US" sz="1400" dirty="0" err="1"/>
              <a:t>produto</a:t>
            </a:r>
            <a:r>
              <a:rPr lang="en-US" sz="1400" dirty="0"/>
              <a:t> de L </a:t>
            </a:r>
            <a:r>
              <a:rPr lang="en-US" sz="1400" dirty="0" err="1"/>
              <a:t>pela</a:t>
            </a:r>
            <a:r>
              <a:rPr lang="en-US" sz="1400" dirty="0"/>
              <a:t> </a:t>
            </a:r>
            <a:r>
              <a:rPr lang="en-US" sz="1400" dirty="0" err="1"/>
              <a:t>área</a:t>
            </a:r>
            <a:r>
              <a:rPr lang="en-US" sz="1400" dirty="0"/>
              <a:t> </a:t>
            </a:r>
            <a:r>
              <a:rPr lang="en-US" sz="1400" dirty="0" err="1"/>
              <a:t>da</a:t>
            </a:r>
            <a:r>
              <a:rPr lang="en-US" sz="1400" dirty="0"/>
              <a:t> </a:t>
            </a:r>
            <a:r>
              <a:rPr lang="en-US" sz="1400" dirty="0" err="1"/>
              <a:t>seção</a:t>
            </a:r>
            <a:r>
              <a:rPr lang="en-US" sz="1400" dirty="0"/>
              <a:t> </a:t>
            </a:r>
            <a:r>
              <a:rPr lang="en-US" sz="1400" dirty="0" err="1"/>
              <a:t>mestra</a:t>
            </a:r>
            <a:r>
              <a:rPr lang="en-US" sz="1400" dirty="0"/>
              <a:t>.</a:t>
            </a:r>
          </a:p>
          <a:p>
            <a:pPr algn="just">
              <a:buNone/>
            </a:pPr>
            <a:endParaRPr lang="en-US" sz="1400" dirty="0"/>
          </a:p>
          <a:p>
            <a:pPr algn="just">
              <a:buNone/>
            </a:pPr>
            <a:endParaRPr lang="en-US" sz="1400" dirty="0"/>
          </a:p>
          <a:p>
            <a:pPr algn="just">
              <a:buNone/>
            </a:pPr>
            <a:endParaRPr lang="en-US" sz="1400" dirty="0"/>
          </a:p>
          <a:p>
            <a:pPr algn="just">
              <a:buNone/>
              <a:defRPr/>
            </a:pPr>
            <a:r>
              <a:rPr lang="pt-BR" sz="1400" dirty="0"/>
              <a:t>	</a:t>
            </a:r>
            <a:r>
              <a:rPr lang="en-US" sz="1400" dirty="0"/>
              <a:t>Este </a:t>
            </a:r>
            <a:r>
              <a:rPr lang="en-US" sz="1400" dirty="0" err="1"/>
              <a:t>coeficiente</a:t>
            </a:r>
            <a:r>
              <a:rPr lang="en-US" sz="1400" dirty="0"/>
              <a:t> é </a:t>
            </a:r>
            <a:r>
              <a:rPr lang="en-US" sz="1400" dirty="0" err="1"/>
              <a:t>usado</a:t>
            </a:r>
            <a:r>
              <a:rPr lang="en-US" sz="1400" dirty="0"/>
              <a:t> </a:t>
            </a:r>
            <a:r>
              <a:rPr lang="en-US" sz="1400" dirty="0" err="1"/>
              <a:t>nos</a:t>
            </a:r>
            <a:r>
              <a:rPr lang="en-US" sz="1400" dirty="0"/>
              <a:t> </a:t>
            </a:r>
            <a:r>
              <a:rPr lang="en-US" sz="1400" dirty="0" err="1"/>
              <a:t>estudos</a:t>
            </a:r>
            <a:r>
              <a:rPr lang="en-US" sz="1400" dirty="0"/>
              <a:t> de </a:t>
            </a:r>
            <a:r>
              <a:rPr lang="en-US" sz="1400" dirty="0" err="1"/>
              <a:t>velocidade</a:t>
            </a:r>
            <a:r>
              <a:rPr lang="en-US" sz="1400" dirty="0"/>
              <a:t> e </a:t>
            </a:r>
            <a:r>
              <a:rPr lang="en-US" sz="1400" dirty="0" err="1"/>
              <a:t>potência</a:t>
            </a:r>
            <a:r>
              <a:rPr lang="en-US" sz="1400" dirty="0"/>
              <a:t>. </a:t>
            </a:r>
            <a:r>
              <a:rPr lang="en-US" sz="1400" dirty="0" err="1"/>
              <a:t>Também</a:t>
            </a:r>
            <a:r>
              <a:rPr lang="en-US" sz="1400" dirty="0"/>
              <a:t> </a:t>
            </a:r>
            <a:r>
              <a:rPr lang="en-US" sz="1400" dirty="0" err="1"/>
              <a:t>pode</a:t>
            </a:r>
            <a:r>
              <a:rPr lang="en-US" sz="1400" dirty="0"/>
              <a:t> ser </a:t>
            </a:r>
            <a:r>
              <a:rPr lang="en-US" sz="1400" dirty="0" err="1"/>
              <a:t>visto</a:t>
            </a:r>
            <a:r>
              <a:rPr lang="en-US" sz="1400" dirty="0"/>
              <a:t> com </a:t>
            </a:r>
            <a:r>
              <a:rPr lang="en-US" sz="1400" dirty="0" err="1"/>
              <a:t>função</a:t>
            </a:r>
            <a:r>
              <a:rPr lang="en-US" sz="1400" dirty="0"/>
              <a:t> do </a:t>
            </a:r>
            <a:r>
              <a:rPr lang="en-US" sz="1400" dirty="0" err="1"/>
              <a:t>número</a:t>
            </a:r>
            <a:r>
              <a:rPr lang="en-US" sz="1400" dirty="0"/>
              <a:t> de Froude.</a:t>
            </a:r>
            <a:endParaRPr lang="pt-BR" sz="1400" dirty="0"/>
          </a:p>
          <a:p>
            <a:pPr algn="just">
              <a:buNone/>
              <a:defRPr/>
            </a:pPr>
            <a:endParaRPr lang="pt-BR" sz="1400" dirty="0"/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136506" y="-34458"/>
            <a:ext cx="8776129" cy="14068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54000" tIns="10800" rIns="54000" bIns="1080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spcBef>
                <a:spcPct val="0"/>
              </a:spcBef>
            </a:pPr>
            <a:r>
              <a:rPr kumimoji="0" lang="pt-BR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 Coeficiente prismatico nos indica o quanto são afiladas as formas de proa e popa da embarcação. Cp perto de 1, indicam que as seções transversais não tem grande variação de área. Cp perto de 0,5, indica que o navio é “gordo” no meio e fino nas extremidades. Esta profundamente associado à resistência ao avanço da embarcação</a:t>
            </a:r>
            <a:endParaRPr lang="pt-BR" b="1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5985" y="2550438"/>
            <a:ext cx="928694" cy="521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" name="Diagram 24"/>
          <p:cNvGraphicFramePr/>
          <p:nvPr/>
        </p:nvGraphicFramePr>
        <p:xfrm>
          <a:off x="714348" y="3929068"/>
          <a:ext cx="4189084" cy="2636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" name="Retângulo de cantos arredondados 8"/>
          <p:cNvSpPr/>
          <p:nvPr/>
        </p:nvSpPr>
        <p:spPr>
          <a:xfrm>
            <a:off x="6286512" y="2428868"/>
            <a:ext cx="1857388" cy="428628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lvl="0" indent="-144000" algn="ctr"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0,55 &lt; </a:t>
            </a:r>
            <a:r>
              <a:rPr lang="en-US" sz="1400" i="1" dirty="0"/>
              <a:t>C</a:t>
            </a:r>
            <a:r>
              <a:rPr lang="en-US" sz="1400" i="1" baseline="-25000" dirty="0"/>
              <a:t>P</a:t>
            </a:r>
            <a:r>
              <a:rPr lang="en-US" sz="1400" dirty="0">
                <a:solidFill>
                  <a:schemeClr val="tx1"/>
                </a:solidFill>
              </a:rPr>
              <a:t> &lt; 0,90</a:t>
            </a:r>
            <a:endParaRPr lang="pt-BR" sz="1400" dirty="0">
              <a:solidFill>
                <a:schemeClr val="tx1"/>
              </a:solidFill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42135" y="3500438"/>
            <a:ext cx="347050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o explicativo retangular 8"/>
          <p:cNvSpPr/>
          <p:nvPr/>
        </p:nvSpPr>
        <p:spPr>
          <a:xfrm>
            <a:off x="7897920" y="3103598"/>
            <a:ext cx="1000132" cy="500066"/>
          </a:xfrm>
          <a:prstGeom prst="wedgeRectCallout">
            <a:avLst>
              <a:gd name="adj1" fmla="val -52286"/>
              <a:gd name="adj2" fmla="val 11583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lIns="72000" tIns="72000" rIns="72000" bIns="72000" anchor="ctr"/>
          <a:lstStyle/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endParaRPr lang="pt-BR" sz="1600" dirty="0"/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3" y="3143250"/>
            <a:ext cx="709185" cy="424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9199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60797"/>
            <a:ext cx="7148947" cy="6180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1631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1" y="2410695"/>
            <a:ext cx="1857380" cy="681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512001"/>
            <a:ext cx="4972056" cy="4868519"/>
          </a:xfrm>
        </p:spPr>
        <p:txBody>
          <a:bodyPr>
            <a:normAutofit/>
          </a:bodyPr>
          <a:lstStyle/>
          <a:p>
            <a:pPr algn="just"/>
            <a:r>
              <a:rPr lang="en-US" sz="1800" b="1" i="1" u="sng" dirty="0" err="1"/>
              <a:t>Coeficiente</a:t>
            </a:r>
            <a:r>
              <a:rPr lang="en-US" sz="1800" b="1" i="1" u="sng" dirty="0"/>
              <a:t> de </a:t>
            </a:r>
            <a:r>
              <a:rPr lang="en-US" sz="1800" b="1" i="1" u="sng" dirty="0" err="1"/>
              <a:t>Seção</a:t>
            </a:r>
            <a:r>
              <a:rPr lang="en-US" sz="1800" b="1" i="1" u="sng" dirty="0"/>
              <a:t> </a:t>
            </a:r>
            <a:r>
              <a:rPr lang="en-US" sz="1800" b="1" i="1" u="sng" dirty="0" err="1"/>
              <a:t>Mestra</a:t>
            </a:r>
            <a:r>
              <a:rPr lang="en-US" sz="1800" b="1" i="1" u="sng" dirty="0"/>
              <a:t> </a:t>
            </a:r>
            <a:r>
              <a:rPr lang="en-US" sz="1800" b="1" u="sng" dirty="0"/>
              <a:t>(</a:t>
            </a:r>
            <a:r>
              <a:rPr lang="en-US" sz="1800" b="1" i="1" u="sng" dirty="0"/>
              <a:t>C</a:t>
            </a:r>
            <a:r>
              <a:rPr lang="en-US" sz="1800" b="1" i="1" baseline="-25000" dirty="0"/>
              <a:t>M</a:t>
            </a:r>
            <a:r>
              <a:rPr lang="en-US" sz="1800" b="1" u="sng" dirty="0"/>
              <a:t>)</a:t>
            </a:r>
            <a:r>
              <a:rPr lang="en-US" sz="1800" b="1" dirty="0"/>
              <a:t>	</a:t>
            </a:r>
          </a:p>
          <a:p>
            <a:pPr algn="just">
              <a:buNone/>
            </a:pPr>
            <a:r>
              <a:rPr lang="en-US" sz="1800" b="1" dirty="0"/>
              <a:t>	</a:t>
            </a:r>
            <a:r>
              <a:rPr lang="en-US" sz="1400" dirty="0"/>
              <a:t> É</a:t>
            </a:r>
            <a:r>
              <a:rPr lang="pt-BR" sz="1400" dirty="0"/>
              <a:t> a relação entre a área da parte imersa da seção a meia-nau e a área do retângulo circunscrito.</a:t>
            </a:r>
            <a:endParaRPr lang="en-US" sz="1400" dirty="0"/>
          </a:p>
          <a:p>
            <a:pPr algn="just">
              <a:buNone/>
            </a:pPr>
            <a:endParaRPr lang="en-US" sz="1400" dirty="0"/>
          </a:p>
          <a:p>
            <a:pPr algn="just">
              <a:buNone/>
            </a:pPr>
            <a:endParaRPr lang="en-US" sz="1400" dirty="0"/>
          </a:p>
          <a:p>
            <a:pPr algn="just">
              <a:buNone/>
              <a:defRPr/>
            </a:pPr>
            <a:r>
              <a:rPr lang="pt-BR" sz="1400" dirty="0"/>
              <a:t>	Este coeficiente se relaciona à flutuação carregada e indica o quanto a área da seção mestra ocupa do retângulo B x H. </a:t>
            </a:r>
          </a:p>
          <a:p>
            <a:pPr algn="just">
              <a:buNone/>
              <a:defRPr/>
            </a:pPr>
            <a:endParaRPr lang="pt-BR" sz="1400" dirty="0"/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172231" y="98397"/>
            <a:ext cx="8776129" cy="12529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54000" tIns="10800" rIns="54000" bIns="1080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spcBef>
                <a:spcPct val="0"/>
              </a:spcBef>
            </a:pPr>
            <a:r>
              <a:rPr kumimoji="0" lang="pt-BR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Os coeficientes de seção mestra é uma definição bonita, de pouca utilidade. O importante é notarmos que esse número é sempre muito próximo de 1, ou seja, a seção mestra de um navio é muito próxima à um retangulo, com pequenas curvaturas de bojo</a:t>
            </a:r>
            <a:endParaRPr lang="pt-BR" sz="2000" b="1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2" name="Retângulo de cantos arredondados 8"/>
          <p:cNvSpPr/>
          <p:nvPr/>
        </p:nvSpPr>
        <p:spPr>
          <a:xfrm>
            <a:off x="6000760" y="3000372"/>
            <a:ext cx="1857388" cy="428628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lvl="0" indent="-144000" algn="ctr"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0,75 &lt; </a:t>
            </a:r>
            <a:r>
              <a:rPr lang="en-US" sz="1400" i="1" dirty="0"/>
              <a:t>C</a:t>
            </a:r>
            <a:r>
              <a:rPr lang="en-US" sz="1400" i="1" baseline="-25000" dirty="0"/>
              <a:t>M</a:t>
            </a:r>
            <a:r>
              <a:rPr lang="en-US" sz="1400" dirty="0">
                <a:solidFill>
                  <a:schemeClr val="tx1"/>
                </a:solidFill>
              </a:rPr>
              <a:t> &lt; 0,99</a:t>
            </a:r>
            <a:endParaRPr lang="pt-BR" sz="1400" dirty="0">
              <a:solidFill>
                <a:schemeClr val="tx1"/>
              </a:solidFill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174" y="3571878"/>
            <a:ext cx="4143404" cy="3113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 explicativo retangular 29"/>
          <p:cNvSpPr/>
          <p:nvPr/>
        </p:nvSpPr>
        <p:spPr>
          <a:xfrm>
            <a:off x="3274445" y="4240578"/>
            <a:ext cx="1285851" cy="357189"/>
          </a:xfrm>
          <a:prstGeom prst="wedgeRectCallout">
            <a:avLst>
              <a:gd name="adj1" fmla="val 4973"/>
              <a:gd name="adj2" fmla="val 129541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lIns="72000" tIns="72000" rIns="72000" bIns="72000" anchor="ctr"/>
          <a:lstStyle/>
          <a:p>
            <a:pPr algn="ctr">
              <a:spcAft>
                <a:spcPts val="600"/>
              </a:spcAft>
              <a:defRPr/>
            </a:pPr>
            <a:r>
              <a:rPr lang="pt-BR" sz="1000" dirty="0"/>
              <a:t>Atual </a:t>
            </a:r>
            <a:r>
              <a:rPr lang="pt-BR" sz="1000" i="1" dirty="0" err="1"/>
              <a:t>best</a:t>
            </a:r>
            <a:r>
              <a:rPr lang="pt-BR" sz="1000" i="1" dirty="0"/>
              <a:t> </a:t>
            </a:r>
            <a:r>
              <a:rPr lang="pt-BR" sz="1000" i="1" dirty="0" err="1"/>
              <a:t>practice</a:t>
            </a:r>
            <a:r>
              <a:rPr lang="pt-BR" sz="1000" dirty="0"/>
              <a:t> na Alemanha</a:t>
            </a:r>
          </a:p>
        </p:txBody>
      </p:sp>
      <p:grpSp>
        <p:nvGrpSpPr>
          <p:cNvPr id="14" name="Grupo 35"/>
          <p:cNvGrpSpPr>
            <a:grpSpLocks/>
          </p:cNvGrpSpPr>
          <p:nvPr/>
        </p:nvGrpSpPr>
        <p:grpSpPr bwMode="auto">
          <a:xfrm>
            <a:off x="4654070" y="4524111"/>
            <a:ext cx="4438415" cy="1017904"/>
            <a:chOff x="165860" y="5167148"/>
            <a:chExt cx="9715568" cy="1333686"/>
          </a:xfrm>
        </p:grpSpPr>
        <p:sp>
          <p:nvSpPr>
            <p:cNvPr id="16" name="Retângulo 27"/>
            <p:cNvSpPr/>
            <p:nvPr/>
          </p:nvSpPr>
          <p:spPr>
            <a:xfrm>
              <a:off x="165860" y="5167148"/>
              <a:ext cx="9501289" cy="362932"/>
            </a:xfrm>
            <a:prstGeom prst="rect">
              <a:avLst/>
            </a:prstGeom>
            <a:gradFill>
              <a:gsLst>
                <a:gs pos="100000">
                  <a:schemeClr val="accent4"/>
                </a:gs>
                <a:gs pos="0">
                  <a:schemeClr val="accent3"/>
                </a:gs>
              </a:gsLst>
              <a:lin ang="5400000" scaled="1"/>
            </a:gradFill>
            <a:ln w="12700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0" tIns="0" rIns="0" bIns="0" anchor="ctr">
              <a:spAutoFit/>
            </a:bodyPr>
            <a:lstStyle/>
            <a:p>
              <a:pPr marL="144000" indent="-144000" algn="ctr" fontAlgn="auto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Char char="•"/>
                <a:defRPr/>
              </a:pPr>
              <a:endParaRPr lang="pt-BR" dirty="0">
                <a:latin typeface="+mn-lt"/>
              </a:endParaRPr>
            </a:p>
          </p:txBody>
        </p:sp>
        <p:sp>
          <p:nvSpPr>
            <p:cNvPr id="17" name="CaixaDeTexto 17"/>
            <p:cNvSpPr txBox="1">
              <a:spLocks noChangeArrowheads="1"/>
            </p:cNvSpPr>
            <p:nvPr/>
          </p:nvSpPr>
          <p:spPr bwMode="auto">
            <a:xfrm>
              <a:off x="4880768" y="5214950"/>
              <a:ext cx="4714908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2000" tIns="36000" rIns="72000" bIns="36000"/>
            <a:lstStyle/>
            <a:p>
              <a:pPr>
                <a:spcAft>
                  <a:spcPts val="600"/>
                </a:spcAft>
              </a:pPr>
              <a:r>
                <a:rPr lang="pt-BR" sz="1000" dirty="0"/>
                <a:t>Schneekluth e Bertram:</a:t>
              </a:r>
            </a:p>
          </p:txBody>
        </p:sp>
        <p:cxnSp>
          <p:nvCxnSpPr>
            <p:cNvPr id="18" name="Conector reto 18"/>
            <p:cNvCxnSpPr/>
            <p:nvPr/>
          </p:nvCxnSpPr>
          <p:spPr>
            <a:xfrm>
              <a:off x="4879997" y="5500677"/>
              <a:ext cx="4609379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80768" y="5572140"/>
              <a:ext cx="2847975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CaixaDeTexto 23"/>
            <p:cNvSpPr txBox="1">
              <a:spLocks noChangeArrowheads="1"/>
            </p:cNvSpPr>
            <p:nvPr/>
          </p:nvSpPr>
          <p:spPr bwMode="auto">
            <a:xfrm>
              <a:off x="8452668" y="5572140"/>
              <a:ext cx="1428760" cy="3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2000" tIns="36000" rIns="72000" bIns="36000"/>
            <a:lstStyle/>
            <a:p>
              <a:pPr algn="ctr">
                <a:spcAft>
                  <a:spcPts val="600"/>
                </a:spcAft>
              </a:pPr>
              <a:r>
                <a:rPr lang="pt-BR" sz="900" dirty="0"/>
                <a:t>(Kerlen)</a:t>
              </a: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80768" y="6143644"/>
              <a:ext cx="2438400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CaixaDeTexto 26"/>
            <p:cNvSpPr txBox="1">
              <a:spLocks noChangeArrowheads="1"/>
            </p:cNvSpPr>
            <p:nvPr/>
          </p:nvSpPr>
          <p:spPr bwMode="auto">
            <a:xfrm>
              <a:off x="7809726" y="6143644"/>
              <a:ext cx="1857388" cy="3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2000" tIns="36000" rIns="72000" bIns="36000"/>
            <a:lstStyle/>
            <a:p>
              <a:pPr algn="ctr">
                <a:spcAft>
                  <a:spcPts val="600"/>
                </a:spcAft>
              </a:pPr>
              <a:r>
                <a:rPr lang="pt-BR" sz="900" dirty="0"/>
                <a:t>(HSVA Linienatlas)</a:t>
              </a:r>
            </a:p>
          </p:txBody>
        </p:sp>
        <p:grpSp>
          <p:nvGrpSpPr>
            <p:cNvPr id="24" name="Grupo 34"/>
            <p:cNvGrpSpPr>
              <a:grpSpLocks/>
            </p:cNvGrpSpPr>
            <p:nvPr/>
          </p:nvGrpSpPr>
          <p:grpSpPr bwMode="auto">
            <a:xfrm>
              <a:off x="237287" y="5213826"/>
              <a:ext cx="3786225" cy="661990"/>
              <a:chOff x="4880757" y="4070818"/>
              <a:chExt cx="3786225" cy="661990"/>
            </a:xfrm>
          </p:grpSpPr>
          <p:sp>
            <p:nvSpPr>
              <p:cNvPr id="26" name="CaixaDeTexto 12"/>
              <p:cNvSpPr txBox="1">
                <a:spLocks noChangeArrowheads="1"/>
              </p:cNvSpPr>
              <p:nvPr/>
            </p:nvSpPr>
            <p:spPr bwMode="auto">
              <a:xfrm>
                <a:off x="4880768" y="4070818"/>
                <a:ext cx="3786214" cy="2857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000" tIns="36000" rIns="72000" bIns="36000"/>
              <a:lstStyle/>
              <a:p>
                <a:pPr>
                  <a:spcAft>
                    <a:spcPts val="600"/>
                  </a:spcAft>
                </a:pPr>
                <a:r>
                  <a:rPr lang="pt-BR" sz="1000" dirty="0"/>
                  <a:t>Benford – Série 60:</a:t>
                </a:r>
              </a:p>
            </p:txBody>
          </p:sp>
          <p:pic>
            <p:nvPicPr>
              <p:cNvPr id="27" name="Picture 1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880768" y="4428008"/>
                <a:ext cx="325755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28" name="Conector reto 28"/>
              <p:cNvCxnSpPr/>
              <p:nvPr/>
            </p:nvCxnSpPr>
            <p:spPr>
              <a:xfrm>
                <a:off x="4880757" y="4352904"/>
                <a:ext cx="3311007" cy="158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26917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512001"/>
            <a:ext cx="4972056" cy="4868519"/>
          </a:xfrm>
        </p:spPr>
        <p:txBody>
          <a:bodyPr>
            <a:normAutofit/>
          </a:bodyPr>
          <a:lstStyle/>
          <a:p>
            <a:pPr algn="just"/>
            <a:r>
              <a:rPr lang="en-US" sz="1800" b="1" i="1" u="sng" dirty="0" err="1"/>
              <a:t>Coeficiente</a:t>
            </a:r>
            <a:r>
              <a:rPr lang="en-US" sz="1800" b="1" i="1" u="sng" dirty="0"/>
              <a:t> </a:t>
            </a:r>
            <a:r>
              <a:rPr lang="en-US" sz="1800" b="1" i="1" u="sng" dirty="0" err="1"/>
              <a:t>da</a:t>
            </a:r>
            <a:r>
              <a:rPr lang="en-US" sz="1800" b="1" i="1" u="sng" dirty="0"/>
              <a:t> </a:t>
            </a:r>
            <a:r>
              <a:rPr lang="en-US" sz="1800" b="1" i="1" u="sng" dirty="0" err="1"/>
              <a:t>Área</a:t>
            </a:r>
            <a:r>
              <a:rPr lang="en-US" sz="1800" b="1" i="1" u="sng" dirty="0"/>
              <a:t> de </a:t>
            </a:r>
            <a:r>
              <a:rPr lang="en-US" sz="1800" b="1" i="1" u="sng" dirty="0" err="1"/>
              <a:t>Flutuação</a:t>
            </a:r>
            <a:r>
              <a:rPr lang="en-US" sz="1800" b="1" i="1" u="sng" dirty="0"/>
              <a:t> </a:t>
            </a:r>
            <a:r>
              <a:rPr lang="en-US" sz="1800" b="1" u="sng" dirty="0"/>
              <a:t>(</a:t>
            </a:r>
            <a:r>
              <a:rPr lang="en-US" sz="1800" b="1" i="1" u="sng" dirty="0"/>
              <a:t>C</a:t>
            </a:r>
            <a:r>
              <a:rPr lang="en-US" sz="1800" b="1" i="1" baseline="-25000" dirty="0"/>
              <a:t>WL</a:t>
            </a:r>
            <a:r>
              <a:rPr lang="en-US" sz="1800" b="1" u="sng" dirty="0"/>
              <a:t>)</a:t>
            </a:r>
            <a:r>
              <a:rPr lang="en-US" sz="1800" b="1" dirty="0"/>
              <a:t>	</a:t>
            </a:r>
          </a:p>
          <a:p>
            <a:pPr algn="just">
              <a:buNone/>
            </a:pPr>
            <a:r>
              <a:rPr lang="en-US" sz="1800" b="1" dirty="0"/>
              <a:t>	</a:t>
            </a:r>
            <a:r>
              <a:rPr lang="en-US" sz="1400" dirty="0"/>
              <a:t>É a </a:t>
            </a:r>
            <a:r>
              <a:rPr lang="en-US" sz="1400" dirty="0" err="1"/>
              <a:t>relação</a:t>
            </a:r>
            <a:r>
              <a:rPr lang="en-US" sz="1400" dirty="0"/>
              <a:t> entre a </a:t>
            </a:r>
            <a:r>
              <a:rPr lang="en-US" sz="1400" dirty="0" err="1"/>
              <a:t>área</a:t>
            </a:r>
            <a:r>
              <a:rPr lang="en-US" sz="1400" dirty="0"/>
              <a:t> de </a:t>
            </a:r>
            <a:r>
              <a:rPr lang="en-US" sz="1400" dirty="0" err="1"/>
              <a:t>flutuação</a:t>
            </a:r>
            <a:r>
              <a:rPr lang="en-US" sz="1400" dirty="0"/>
              <a:t> e o </a:t>
            </a:r>
            <a:r>
              <a:rPr lang="en-US" sz="1400" dirty="0" err="1"/>
              <a:t>retângulo</a:t>
            </a:r>
            <a:r>
              <a:rPr lang="en-US" sz="1400" dirty="0"/>
              <a:t> </a:t>
            </a:r>
            <a:r>
              <a:rPr lang="en-US" sz="1400" dirty="0" err="1"/>
              <a:t>circunscrito</a:t>
            </a:r>
            <a:r>
              <a:rPr lang="en-US" sz="1400" dirty="0"/>
              <a:t> a </a:t>
            </a:r>
            <a:r>
              <a:rPr lang="en-US" sz="1400" dirty="0" err="1"/>
              <a:t>ela</a:t>
            </a:r>
            <a:r>
              <a:rPr lang="en-US" sz="1400" dirty="0"/>
              <a:t>.</a:t>
            </a:r>
          </a:p>
          <a:p>
            <a:pPr algn="just">
              <a:buNone/>
            </a:pPr>
            <a:endParaRPr lang="en-US" sz="1400" dirty="0"/>
          </a:p>
          <a:p>
            <a:pPr algn="just">
              <a:buNone/>
            </a:pPr>
            <a:endParaRPr lang="en-US" sz="1400" dirty="0"/>
          </a:p>
          <a:p>
            <a:pPr algn="just">
              <a:buNone/>
              <a:defRPr/>
            </a:pPr>
            <a:r>
              <a:rPr lang="pt-BR" sz="1400" dirty="0"/>
              <a:t>	Indica o quanto a área de flutuação ocupa do retângulo L x B. </a:t>
            </a:r>
          </a:p>
          <a:p>
            <a:pPr algn="just">
              <a:buNone/>
              <a:defRPr/>
            </a:pPr>
            <a:endParaRPr lang="pt-BR" sz="1400" dirty="0"/>
          </a:p>
          <a:p>
            <a:pPr algn="just">
              <a:buNone/>
              <a:defRPr/>
            </a:pPr>
            <a:endParaRPr lang="pt-BR" sz="1400" dirty="0"/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183935" y="297552"/>
            <a:ext cx="8776129" cy="9451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54000" tIns="10800" rIns="54000" bIns="1080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spcBef>
                <a:spcPct val="0"/>
              </a:spcBef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coeficientes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forma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são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000" b="1" noProof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ú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teis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nas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estimativas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potência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para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expressar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preenchimento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de volume das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formas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casco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em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geral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e das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formas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das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seções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transversais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linhas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d’água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.</a:t>
            </a:r>
            <a:endParaRPr lang="pt-BR" sz="20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2" name="Retângulo de cantos arredondados 8"/>
          <p:cNvSpPr/>
          <p:nvPr/>
        </p:nvSpPr>
        <p:spPr>
          <a:xfrm>
            <a:off x="6286512" y="2214554"/>
            <a:ext cx="1857388" cy="428628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lvl="0" indent="-144000" algn="ctr"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0,67 &lt; </a:t>
            </a:r>
            <a:r>
              <a:rPr lang="en-US" sz="1400" i="1" dirty="0"/>
              <a:t>C</a:t>
            </a:r>
            <a:r>
              <a:rPr lang="en-US" sz="1400" i="1" baseline="-25000" dirty="0"/>
              <a:t>WL</a:t>
            </a:r>
            <a:r>
              <a:rPr lang="en-US" sz="1400" dirty="0">
                <a:solidFill>
                  <a:schemeClr val="tx1"/>
                </a:solidFill>
              </a:rPr>
              <a:t> &lt; 0,85</a:t>
            </a:r>
            <a:endParaRPr lang="pt-BR" sz="1400" dirty="0">
              <a:solidFill>
                <a:schemeClr val="tx1"/>
              </a:solidFill>
            </a:endParaRPr>
          </a:p>
        </p:txBody>
      </p: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28861" y="2370310"/>
            <a:ext cx="1025997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3" y="3429000"/>
            <a:ext cx="4009399" cy="317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tângulo de cantos arredondados 8"/>
          <p:cNvSpPr/>
          <p:nvPr/>
        </p:nvSpPr>
        <p:spPr>
          <a:xfrm>
            <a:off x="714348" y="3929066"/>
            <a:ext cx="2928958" cy="2214578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lvl="0" indent="-144000" algn="ctr">
              <a:spcAft>
                <a:spcPts val="600"/>
              </a:spcAft>
            </a:pPr>
            <a:r>
              <a:rPr lang="pt-BR" sz="1400" dirty="0"/>
              <a:t>Como o formato da área de flutuação projetada se correlaciona bem com a distribuição de volume ao longo do comprimento, o C</a:t>
            </a:r>
            <a:r>
              <a:rPr lang="pt-BR" sz="1400" baseline="-25000" dirty="0"/>
              <a:t>WL</a:t>
            </a:r>
            <a:r>
              <a:rPr lang="pt-BR" sz="1400" dirty="0"/>
              <a:t> pode ser estimado a partir de um dado C</a:t>
            </a:r>
            <a:r>
              <a:rPr lang="pt-BR" sz="1400" baseline="-25000" dirty="0"/>
              <a:t>p</a:t>
            </a:r>
            <a:r>
              <a:rPr lang="pt-BR" sz="1400" dirty="0"/>
              <a:t>.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31" name="Triângulo isósceles 10"/>
          <p:cNvSpPr/>
          <p:nvPr/>
        </p:nvSpPr>
        <p:spPr>
          <a:xfrm rot="5400000">
            <a:off x="2714599" y="4857773"/>
            <a:ext cx="3071860" cy="357190"/>
          </a:xfrm>
          <a:prstGeom prst="triangle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>
            <a:noAutofit/>
          </a:bodyPr>
          <a:lstStyle/>
          <a:p>
            <a:pPr>
              <a:buFont typeface="Arial" pitchFamily="34" charset="0"/>
              <a:buChar char="•"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3" name="Texto explicativo retangular 14"/>
          <p:cNvSpPr/>
          <p:nvPr/>
        </p:nvSpPr>
        <p:spPr>
          <a:xfrm>
            <a:off x="5643570" y="2928934"/>
            <a:ext cx="2357454" cy="1000132"/>
          </a:xfrm>
          <a:prstGeom prst="wedgeRectCallout">
            <a:avLst>
              <a:gd name="adj1" fmla="val -63661"/>
              <a:gd name="adj2" fmla="val 133892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lIns="72000" tIns="72000" rIns="72000" bIns="72000" anchor="ctr"/>
          <a:lstStyle/>
          <a:p>
            <a:pPr>
              <a:spcAft>
                <a:spcPts val="600"/>
              </a:spcAft>
              <a:defRPr/>
            </a:pPr>
            <a:r>
              <a:rPr lang="pt-BR" sz="1000" dirty="0"/>
              <a:t>Note-se que a dependência de C</a:t>
            </a:r>
            <a:r>
              <a:rPr lang="pt-BR" sz="1000" baseline="-25000" dirty="0"/>
              <a:t>WL</a:t>
            </a:r>
            <a:r>
              <a:rPr lang="pt-BR" sz="1000" dirty="0"/>
              <a:t> com relação ao formato da área de flutuação implica em uma forte correlação com as propriedades de inércia e, portanto, com os valores de BM.</a:t>
            </a:r>
          </a:p>
        </p:txBody>
      </p:sp>
    </p:spTree>
    <p:extLst>
      <p:ext uri="{BB962C8B-B14F-4D97-AF65-F5344CB8AC3E}">
        <p14:creationId xmlns:p14="http://schemas.microsoft.com/office/powerpoint/2010/main" val="4066903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512001"/>
            <a:ext cx="4972056" cy="4868519"/>
          </a:xfrm>
        </p:spPr>
        <p:txBody>
          <a:bodyPr>
            <a:normAutofit/>
          </a:bodyPr>
          <a:lstStyle/>
          <a:p>
            <a:pPr algn="just"/>
            <a:r>
              <a:rPr lang="en-US" sz="1800" b="1" i="1" u="sng" dirty="0" err="1"/>
              <a:t>Coeficiente</a:t>
            </a:r>
            <a:r>
              <a:rPr lang="en-US" sz="1800" b="1" i="1" u="sng" dirty="0"/>
              <a:t> de </a:t>
            </a:r>
            <a:r>
              <a:rPr lang="en-US" sz="1800" b="1" i="1" u="sng" dirty="0" err="1"/>
              <a:t>Almirantado</a:t>
            </a:r>
            <a:r>
              <a:rPr lang="en-US" sz="1800" b="1" i="1" u="sng" dirty="0"/>
              <a:t> </a:t>
            </a:r>
            <a:r>
              <a:rPr lang="en-US" sz="1800" b="1" u="sng" dirty="0"/>
              <a:t>(</a:t>
            </a:r>
            <a:r>
              <a:rPr lang="en-US" sz="1800" b="1" i="1" u="sng" dirty="0"/>
              <a:t>C</a:t>
            </a:r>
            <a:r>
              <a:rPr lang="en-US" sz="1800" b="1" i="1" baseline="-25000" dirty="0"/>
              <a:t>ALM</a:t>
            </a:r>
            <a:r>
              <a:rPr lang="en-US" sz="1800" b="1" u="sng" dirty="0"/>
              <a:t>)</a:t>
            </a:r>
            <a:r>
              <a:rPr lang="en-US" sz="1800" b="1" dirty="0"/>
              <a:t>	</a:t>
            </a:r>
          </a:p>
          <a:p>
            <a:pPr algn="just">
              <a:buNone/>
            </a:pPr>
            <a:r>
              <a:rPr lang="en-US" sz="1800" b="1" dirty="0"/>
              <a:t>	</a:t>
            </a:r>
            <a:r>
              <a:rPr lang="en-US" sz="1400" dirty="0" err="1"/>
              <a:t>Relaciona</a:t>
            </a:r>
            <a:r>
              <a:rPr lang="en-US" sz="1400" dirty="0"/>
              <a:t> </a:t>
            </a:r>
            <a:r>
              <a:rPr lang="en-US" sz="1400" dirty="0" err="1"/>
              <a:t>uma</a:t>
            </a:r>
            <a:r>
              <a:rPr lang="en-US" sz="1400" dirty="0"/>
              <a:t> </a:t>
            </a:r>
            <a:r>
              <a:rPr lang="en-US" sz="1400" dirty="0" err="1"/>
              <a:t>determinada</a:t>
            </a:r>
            <a:r>
              <a:rPr lang="en-US" sz="1400" dirty="0"/>
              <a:t> </a:t>
            </a:r>
            <a:r>
              <a:rPr lang="en-US" sz="1400" dirty="0" err="1"/>
              <a:t>velocidade</a:t>
            </a:r>
            <a:r>
              <a:rPr lang="en-US" sz="1400" dirty="0"/>
              <a:t> e a </a:t>
            </a:r>
            <a:r>
              <a:rPr lang="en-US" sz="1400" dirty="0" err="1"/>
              <a:t>potência</a:t>
            </a:r>
            <a:r>
              <a:rPr lang="en-US" sz="1400" dirty="0"/>
              <a:t> </a:t>
            </a:r>
            <a:r>
              <a:rPr lang="en-US" sz="1400" dirty="0" err="1"/>
              <a:t>requerida</a:t>
            </a:r>
            <a:r>
              <a:rPr lang="en-US" sz="1400" dirty="0"/>
              <a:t> </a:t>
            </a:r>
            <a:r>
              <a:rPr lang="en-US" sz="1400" dirty="0" err="1"/>
              <a:t>para</a:t>
            </a:r>
            <a:r>
              <a:rPr lang="en-US" sz="1400" dirty="0"/>
              <a:t> </a:t>
            </a:r>
            <a:r>
              <a:rPr lang="en-US" sz="1400" dirty="0" err="1"/>
              <a:t>atingi</a:t>
            </a:r>
            <a:r>
              <a:rPr lang="en-US" sz="1400" dirty="0"/>
              <a:t>-la.</a:t>
            </a:r>
          </a:p>
          <a:p>
            <a:pPr algn="just">
              <a:buNone/>
            </a:pPr>
            <a:endParaRPr lang="en-US" sz="1400" dirty="0"/>
          </a:p>
          <a:p>
            <a:pPr algn="just">
              <a:buNone/>
            </a:pPr>
            <a:endParaRPr lang="en-US" sz="1400" dirty="0"/>
          </a:p>
          <a:p>
            <a:pPr algn="just">
              <a:buNone/>
              <a:defRPr/>
            </a:pPr>
            <a:r>
              <a:rPr lang="pt-BR" sz="1400" dirty="0"/>
              <a:t>	</a:t>
            </a:r>
          </a:p>
          <a:p>
            <a:pPr algn="just">
              <a:buNone/>
              <a:defRPr/>
            </a:pPr>
            <a:r>
              <a:rPr lang="pt-BR" sz="1400" dirty="0"/>
              <a:t>	</a:t>
            </a:r>
          </a:p>
          <a:p>
            <a:pPr algn="just">
              <a:buNone/>
              <a:defRPr/>
            </a:pPr>
            <a:r>
              <a:rPr lang="pt-BR" sz="1400" dirty="0"/>
              <a:t>	Como a velocidade aparece ao cubo, segue que o coeficiente de almirantado, e consequentemente a potência requerida para atingir esta velocidade, cresce rapidamente com o aumento da velocidade da embarcação. Ajuda nas fases preliminares de projeto onde fornece uma estimativa da potência requerida segundo o requisito de velocidade da embarcação. </a:t>
            </a:r>
          </a:p>
          <a:p>
            <a:pPr algn="just">
              <a:buNone/>
              <a:defRPr/>
            </a:pPr>
            <a:endParaRPr lang="pt-BR" sz="1400" dirty="0"/>
          </a:p>
          <a:p>
            <a:pPr algn="just">
              <a:buNone/>
              <a:defRPr/>
            </a:pPr>
            <a:endParaRPr lang="pt-BR" sz="1400" dirty="0"/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183935" y="-23248"/>
            <a:ext cx="8776129" cy="12529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54000" tIns="10800" rIns="54000" bIns="1080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O Coeficiente de almirantado enuncia um princípio muito importante: quanto maior a embarcação, menos potência será necessária à sua propulsão. Embarcações de formas parecidas, mas de tamanhos diferentes tem o mesmo Coeficiente de Almirantado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6438" y="2359685"/>
            <a:ext cx="19335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062149" y="2357430"/>
            <a:ext cx="214314" cy="214314"/>
          </a:xfrm>
          <a:prstGeom prst="rect">
            <a:avLst/>
          </a:prstGeom>
          <a:noFill/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100" dirty="0"/>
              <a:t>2/3</a:t>
            </a:r>
            <a:endParaRPr lang="pt-BR" sz="1100" dirty="0" err="1"/>
          </a:p>
        </p:txBody>
      </p:sp>
      <p:sp>
        <p:nvSpPr>
          <p:cNvPr id="12" name="TextBox 11"/>
          <p:cNvSpPr txBox="1"/>
          <p:nvPr/>
        </p:nvSpPr>
        <p:spPr>
          <a:xfrm>
            <a:off x="3500430" y="2361546"/>
            <a:ext cx="214314" cy="214314"/>
          </a:xfrm>
          <a:prstGeom prst="rect">
            <a:avLst/>
          </a:prstGeom>
          <a:noFill/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100" dirty="0"/>
              <a:t>3</a:t>
            </a:r>
            <a:endParaRPr lang="pt-BR" sz="1100" dirty="0" err="1"/>
          </a:p>
        </p:txBody>
      </p:sp>
    </p:spTree>
    <p:extLst>
      <p:ext uri="{BB962C8B-B14F-4D97-AF65-F5344CB8AC3E}">
        <p14:creationId xmlns:p14="http://schemas.microsoft.com/office/powerpoint/2010/main" val="11072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Geometria</a:t>
            </a:r>
            <a:r>
              <a:rPr lang="en-US" dirty="0"/>
              <a:t> do </a:t>
            </a:r>
            <a:r>
              <a:rPr lang="en-US" dirty="0" err="1"/>
              <a:t>Navio</a:t>
            </a:r>
            <a:endParaRPr lang="pt-B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8758" y="2071678"/>
            <a:ext cx="2540961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116692835"/>
              </p:ext>
            </p:extLst>
          </p:nvPr>
        </p:nvGraphicFramePr>
        <p:xfrm>
          <a:off x="214283" y="2143116"/>
          <a:ext cx="6072230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 bwMode="auto">
          <a:xfrm>
            <a:off x="199270" y="747325"/>
            <a:ext cx="8776129" cy="12529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54000" tIns="10800" rIns="54000" bIns="1080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Na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determinação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da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geometria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uma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embarcação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, é usual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em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engenharia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naval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utilizar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um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conjunto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dimensões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principais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coeficientes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de forma e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relações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adimensionais</a:t>
            </a:r>
            <a:r>
              <a:rPr lang="en-US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79" y="4929200"/>
            <a:ext cx="1904125" cy="144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 bwMode="auto">
          <a:xfrm>
            <a:off x="183935" y="285820"/>
            <a:ext cx="8776129" cy="6373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54000" tIns="10800" rIns="54000" bIns="1080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spcBef>
                <a:spcPct val="0"/>
              </a:spcBef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Valores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típicos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alguns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coeficientes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forma para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alguns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tipos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embarcações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antigas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endParaRPr lang="pt-BR" sz="20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28861" y="2370310"/>
            <a:ext cx="1025997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142977" y="1500174"/>
            <a:ext cx="6777064" cy="507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7014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Nomenclatura</a:t>
            </a:r>
            <a:r>
              <a:rPr lang="en-US" dirty="0"/>
              <a:t> </a:t>
            </a:r>
            <a:r>
              <a:rPr lang="en-US" dirty="0" err="1"/>
              <a:t>básica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92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Nomenclatura fundamental</a:t>
            </a:r>
          </a:p>
        </p:txBody>
      </p:sp>
      <p:sp>
        <p:nvSpPr>
          <p:cNvPr id="4" name="Retângulo 3"/>
          <p:cNvSpPr/>
          <p:nvPr/>
        </p:nvSpPr>
        <p:spPr>
          <a:xfrm>
            <a:off x="350986" y="1000108"/>
            <a:ext cx="659533" cy="5357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5" name="Pentágono 4"/>
          <p:cNvSpPr/>
          <p:nvPr/>
        </p:nvSpPr>
        <p:spPr>
          <a:xfrm>
            <a:off x="680754" y="1285860"/>
            <a:ext cx="1605231" cy="571504"/>
          </a:xfrm>
          <a:prstGeom prst="homePlate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ctr">
              <a:spcAft>
                <a:spcPts val="600"/>
              </a:spcAft>
            </a:pPr>
            <a:r>
              <a:rPr lang="pt-BR" sz="1200" b="1" dirty="0">
                <a:solidFill>
                  <a:schemeClr val="tx1"/>
                </a:solidFill>
              </a:rPr>
              <a:t>Proa, Meia-nau e Popa</a:t>
            </a:r>
          </a:p>
        </p:txBody>
      </p:sp>
      <p:sp>
        <p:nvSpPr>
          <p:cNvPr id="7" name="Pentágono 6"/>
          <p:cNvSpPr/>
          <p:nvPr/>
        </p:nvSpPr>
        <p:spPr>
          <a:xfrm>
            <a:off x="680754" y="5143512"/>
            <a:ext cx="1605231" cy="571504"/>
          </a:xfrm>
          <a:prstGeom prst="homePlate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ctr">
              <a:spcAft>
                <a:spcPts val="600"/>
              </a:spcAft>
            </a:pPr>
            <a:r>
              <a:rPr lang="pt-BR" sz="1200" b="1" dirty="0"/>
              <a:t>Casco Simples, Duplo Fundo e Casco Duplo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1" y="785794"/>
            <a:ext cx="6761027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3" y="2285992"/>
            <a:ext cx="5857916" cy="2624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entágono 5"/>
          <p:cNvSpPr/>
          <p:nvPr/>
        </p:nvSpPr>
        <p:spPr>
          <a:xfrm>
            <a:off x="677278" y="3214686"/>
            <a:ext cx="1605231" cy="571504"/>
          </a:xfrm>
          <a:prstGeom prst="homePlate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ctr">
              <a:spcAft>
                <a:spcPts val="600"/>
              </a:spcAft>
            </a:pPr>
            <a:r>
              <a:rPr lang="en-US" sz="1200" b="1" dirty="0" err="1">
                <a:solidFill>
                  <a:schemeClr val="tx1"/>
                </a:solidFill>
              </a:rPr>
              <a:t>Bombordo</a:t>
            </a:r>
            <a:r>
              <a:rPr lang="en-US" sz="1200" b="1" dirty="0">
                <a:solidFill>
                  <a:schemeClr val="tx1"/>
                </a:solidFill>
              </a:rPr>
              <a:t> e </a:t>
            </a:r>
            <a:r>
              <a:rPr lang="en-US" sz="1200" b="1" dirty="0" err="1">
                <a:solidFill>
                  <a:schemeClr val="tx1"/>
                </a:solidFill>
              </a:rPr>
              <a:t>Boreste</a:t>
            </a:r>
            <a:endParaRPr lang="pt-BR" sz="12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5000636"/>
            <a:ext cx="6308242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58139"/>
            <a:ext cx="8776129" cy="391143"/>
          </a:xfrm>
        </p:spPr>
        <p:txBody>
          <a:bodyPr/>
          <a:lstStyle/>
          <a:p>
            <a:r>
              <a:rPr lang="pt-BR" sz="2400" b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Conveses, cobertas, plataformas</a:t>
            </a:r>
            <a:endParaRPr lang="pt-BR" sz="2400"/>
          </a:p>
        </p:txBody>
      </p:sp>
      <p:grpSp>
        <p:nvGrpSpPr>
          <p:cNvPr id="89" name="Grupo 88"/>
          <p:cNvGrpSpPr/>
          <p:nvPr/>
        </p:nvGrpSpPr>
        <p:grpSpPr>
          <a:xfrm>
            <a:off x="423868" y="884048"/>
            <a:ext cx="8188644" cy="5045283"/>
            <a:chOff x="-361950" y="457200"/>
            <a:chExt cx="6442075" cy="3021013"/>
          </a:xfrm>
        </p:grpSpPr>
        <p:sp>
          <p:nvSpPr>
            <p:cNvPr id="85076" name="Freeform 84"/>
            <p:cNvSpPr>
              <a:spLocks/>
            </p:cNvSpPr>
            <p:nvPr/>
          </p:nvSpPr>
          <p:spPr bwMode="auto">
            <a:xfrm>
              <a:off x="144463" y="2014538"/>
              <a:ext cx="5392737" cy="977900"/>
            </a:xfrm>
            <a:custGeom>
              <a:avLst/>
              <a:gdLst/>
              <a:ahLst/>
              <a:cxnLst>
                <a:cxn ang="0">
                  <a:pos x="0" y="627"/>
                </a:cxn>
                <a:cxn ang="0">
                  <a:pos x="3078" y="684"/>
                </a:cxn>
                <a:cxn ang="0">
                  <a:pos x="3021" y="399"/>
                </a:cxn>
                <a:cxn ang="0">
                  <a:pos x="3249" y="399"/>
                </a:cxn>
                <a:cxn ang="0">
                  <a:pos x="3249" y="228"/>
                </a:cxn>
                <a:cxn ang="0">
                  <a:pos x="3591" y="171"/>
                </a:cxn>
                <a:cxn ang="0">
                  <a:pos x="3591" y="0"/>
                </a:cxn>
                <a:cxn ang="0">
                  <a:pos x="4731" y="0"/>
                </a:cxn>
                <a:cxn ang="0">
                  <a:pos x="4731" y="684"/>
                </a:cxn>
                <a:cxn ang="0">
                  <a:pos x="6213" y="627"/>
                </a:cxn>
                <a:cxn ang="0">
                  <a:pos x="7695" y="456"/>
                </a:cxn>
                <a:cxn ang="0">
                  <a:pos x="7809" y="285"/>
                </a:cxn>
                <a:cxn ang="0">
                  <a:pos x="8493" y="228"/>
                </a:cxn>
                <a:cxn ang="0">
                  <a:pos x="8322" y="855"/>
                </a:cxn>
                <a:cxn ang="0">
                  <a:pos x="8379" y="1083"/>
                </a:cxn>
                <a:cxn ang="0">
                  <a:pos x="8436" y="1254"/>
                </a:cxn>
                <a:cxn ang="0">
                  <a:pos x="8493" y="1368"/>
                </a:cxn>
                <a:cxn ang="0">
                  <a:pos x="8436" y="1482"/>
                </a:cxn>
                <a:cxn ang="0">
                  <a:pos x="8322" y="1482"/>
                </a:cxn>
                <a:cxn ang="0">
                  <a:pos x="8208" y="1539"/>
                </a:cxn>
                <a:cxn ang="0">
                  <a:pos x="399" y="1539"/>
                </a:cxn>
                <a:cxn ang="0">
                  <a:pos x="570" y="1425"/>
                </a:cxn>
                <a:cxn ang="0">
                  <a:pos x="570" y="1197"/>
                </a:cxn>
                <a:cxn ang="0">
                  <a:pos x="342" y="1026"/>
                </a:cxn>
                <a:cxn ang="0">
                  <a:pos x="57" y="855"/>
                </a:cxn>
                <a:cxn ang="0">
                  <a:pos x="0" y="627"/>
                </a:cxn>
              </a:cxnLst>
              <a:rect l="0" t="0" r="r" b="b"/>
              <a:pathLst>
                <a:path w="8493" h="1539">
                  <a:moveTo>
                    <a:pt x="0" y="627"/>
                  </a:moveTo>
                  <a:lnTo>
                    <a:pt x="3078" y="684"/>
                  </a:lnTo>
                  <a:lnTo>
                    <a:pt x="3021" y="399"/>
                  </a:lnTo>
                  <a:lnTo>
                    <a:pt x="3249" y="399"/>
                  </a:lnTo>
                  <a:lnTo>
                    <a:pt x="3249" y="228"/>
                  </a:lnTo>
                  <a:lnTo>
                    <a:pt x="3591" y="171"/>
                  </a:lnTo>
                  <a:lnTo>
                    <a:pt x="3591" y="0"/>
                  </a:lnTo>
                  <a:lnTo>
                    <a:pt x="4731" y="0"/>
                  </a:lnTo>
                  <a:lnTo>
                    <a:pt x="4731" y="684"/>
                  </a:lnTo>
                  <a:lnTo>
                    <a:pt x="6213" y="627"/>
                  </a:lnTo>
                  <a:lnTo>
                    <a:pt x="7695" y="456"/>
                  </a:lnTo>
                  <a:lnTo>
                    <a:pt x="7809" y="285"/>
                  </a:lnTo>
                  <a:lnTo>
                    <a:pt x="8493" y="228"/>
                  </a:lnTo>
                  <a:lnTo>
                    <a:pt x="8322" y="855"/>
                  </a:lnTo>
                  <a:lnTo>
                    <a:pt x="8379" y="1083"/>
                  </a:lnTo>
                  <a:lnTo>
                    <a:pt x="8436" y="1254"/>
                  </a:lnTo>
                  <a:lnTo>
                    <a:pt x="8493" y="1368"/>
                  </a:lnTo>
                  <a:lnTo>
                    <a:pt x="8436" y="1482"/>
                  </a:lnTo>
                  <a:lnTo>
                    <a:pt x="8322" y="1482"/>
                  </a:lnTo>
                  <a:lnTo>
                    <a:pt x="8208" y="1539"/>
                  </a:lnTo>
                  <a:lnTo>
                    <a:pt x="399" y="1539"/>
                  </a:lnTo>
                  <a:lnTo>
                    <a:pt x="570" y="1425"/>
                  </a:lnTo>
                  <a:lnTo>
                    <a:pt x="570" y="1197"/>
                  </a:lnTo>
                  <a:lnTo>
                    <a:pt x="342" y="1026"/>
                  </a:lnTo>
                  <a:lnTo>
                    <a:pt x="57" y="855"/>
                  </a:lnTo>
                  <a:lnTo>
                    <a:pt x="0" y="627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75" name="Freeform 83"/>
            <p:cNvSpPr>
              <a:spLocks/>
            </p:cNvSpPr>
            <p:nvPr/>
          </p:nvSpPr>
          <p:spPr bwMode="auto">
            <a:xfrm>
              <a:off x="434975" y="2784475"/>
              <a:ext cx="34925" cy="1444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" y="115"/>
                </a:cxn>
                <a:cxn ang="0">
                  <a:pos x="0" y="228"/>
                </a:cxn>
              </a:cxnLst>
              <a:rect l="0" t="0" r="r" b="b"/>
              <a:pathLst>
                <a:path w="57" h="228">
                  <a:moveTo>
                    <a:pt x="0" y="0"/>
                  </a:moveTo>
                  <a:lnTo>
                    <a:pt x="57" y="115"/>
                  </a:lnTo>
                  <a:lnTo>
                    <a:pt x="0" y="228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74" name="Line 82"/>
            <p:cNvSpPr>
              <a:spLocks noChangeShapeType="1"/>
            </p:cNvSpPr>
            <p:nvPr/>
          </p:nvSpPr>
          <p:spPr bwMode="auto">
            <a:xfrm>
              <a:off x="363538" y="2724150"/>
              <a:ext cx="0" cy="2540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73" name="Rectangle 81"/>
            <p:cNvSpPr>
              <a:spLocks noChangeArrowheads="1"/>
            </p:cNvSpPr>
            <p:nvPr/>
          </p:nvSpPr>
          <p:spPr bwMode="auto">
            <a:xfrm>
              <a:off x="-254000" y="457200"/>
              <a:ext cx="6334125" cy="30035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71" name="Line 79"/>
            <p:cNvSpPr>
              <a:spLocks noChangeShapeType="1"/>
            </p:cNvSpPr>
            <p:nvPr/>
          </p:nvSpPr>
          <p:spPr bwMode="auto">
            <a:xfrm>
              <a:off x="-73025" y="3035300"/>
              <a:ext cx="6008688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70" name="Line 78"/>
            <p:cNvSpPr>
              <a:spLocks noChangeShapeType="1"/>
            </p:cNvSpPr>
            <p:nvPr/>
          </p:nvSpPr>
          <p:spPr bwMode="auto">
            <a:xfrm>
              <a:off x="469900" y="3035300"/>
              <a:ext cx="510381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69" name="Line 77"/>
            <p:cNvSpPr>
              <a:spLocks noChangeShapeType="1"/>
            </p:cNvSpPr>
            <p:nvPr/>
          </p:nvSpPr>
          <p:spPr bwMode="auto">
            <a:xfrm>
              <a:off x="469900" y="2962275"/>
              <a:ext cx="5103813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68" name="Freeform 76"/>
            <p:cNvSpPr>
              <a:spLocks/>
            </p:cNvSpPr>
            <p:nvPr/>
          </p:nvSpPr>
          <p:spPr bwMode="auto">
            <a:xfrm rot="-61628">
              <a:off x="758825" y="2755900"/>
              <a:ext cx="4668838" cy="365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990" y="57"/>
                </a:cxn>
                <a:cxn ang="0">
                  <a:pos x="7809" y="0"/>
                </a:cxn>
              </a:cxnLst>
              <a:rect l="0" t="0" r="r" b="b"/>
              <a:pathLst>
                <a:path w="7809" h="57">
                  <a:moveTo>
                    <a:pt x="0" y="0"/>
                  </a:moveTo>
                  <a:cubicBezTo>
                    <a:pt x="1344" y="28"/>
                    <a:pt x="2689" y="57"/>
                    <a:pt x="3990" y="57"/>
                  </a:cubicBezTo>
                  <a:cubicBezTo>
                    <a:pt x="5291" y="57"/>
                    <a:pt x="7173" y="19"/>
                    <a:pt x="7809" y="0"/>
                  </a:cubicBezTo>
                </a:path>
              </a:pathLst>
            </a:cu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67" name="Freeform 75"/>
            <p:cNvSpPr>
              <a:spLocks/>
            </p:cNvSpPr>
            <p:nvPr/>
          </p:nvSpPr>
          <p:spPr bwMode="auto">
            <a:xfrm rot="-77802">
              <a:off x="288925" y="2538413"/>
              <a:ext cx="5211763" cy="85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04" y="114"/>
                </a:cxn>
                <a:cxn ang="0">
                  <a:pos x="7866" y="0"/>
                </a:cxn>
              </a:cxnLst>
              <a:rect l="0" t="0" r="r" b="b"/>
              <a:pathLst>
                <a:path w="7866" h="114">
                  <a:moveTo>
                    <a:pt x="0" y="0"/>
                  </a:moveTo>
                  <a:cubicBezTo>
                    <a:pt x="1396" y="57"/>
                    <a:pt x="2793" y="114"/>
                    <a:pt x="4104" y="114"/>
                  </a:cubicBezTo>
                  <a:cubicBezTo>
                    <a:pt x="5415" y="114"/>
                    <a:pt x="6640" y="57"/>
                    <a:pt x="7866" y="0"/>
                  </a:cubicBezTo>
                </a:path>
              </a:pathLst>
            </a:cu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66" name="Freeform 74"/>
            <p:cNvSpPr>
              <a:spLocks/>
            </p:cNvSpPr>
            <p:nvPr/>
          </p:nvSpPr>
          <p:spPr bwMode="auto">
            <a:xfrm rot="-83795">
              <a:off x="166688" y="2330450"/>
              <a:ext cx="5357812" cy="1444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04" y="114"/>
                </a:cxn>
                <a:cxn ang="0">
                  <a:pos x="7866" y="0"/>
                </a:cxn>
              </a:cxnLst>
              <a:rect l="0" t="0" r="r" b="b"/>
              <a:pathLst>
                <a:path w="7866" h="114">
                  <a:moveTo>
                    <a:pt x="0" y="0"/>
                  </a:moveTo>
                  <a:cubicBezTo>
                    <a:pt x="1396" y="57"/>
                    <a:pt x="2793" y="114"/>
                    <a:pt x="4104" y="114"/>
                  </a:cubicBezTo>
                  <a:cubicBezTo>
                    <a:pt x="5415" y="114"/>
                    <a:pt x="6640" y="57"/>
                    <a:pt x="7866" y="0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65" name="Line 73"/>
            <p:cNvSpPr>
              <a:spLocks noChangeShapeType="1"/>
            </p:cNvSpPr>
            <p:nvPr/>
          </p:nvSpPr>
          <p:spPr bwMode="auto">
            <a:xfrm>
              <a:off x="760413" y="2465388"/>
              <a:ext cx="0" cy="55245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64" name="Line 72"/>
            <p:cNvSpPr>
              <a:spLocks noChangeShapeType="1"/>
            </p:cNvSpPr>
            <p:nvPr/>
          </p:nvSpPr>
          <p:spPr bwMode="auto">
            <a:xfrm>
              <a:off x="1533525" y="2346325"/>
              <a:ext cx="0" cy="688975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63" name="Line 71"/>
            <p:cNvSpPr>
              <a:spLocks noChangeShapeType="1"/>
            </p:cNvSpPr>
            <p:nvPr/>
          </p:nvSpPr>
          <p:spPr bwMode="auto">
            <a:xfrm>
              <a:off x="2293938" y="2346325"/>
              <a:ext cx="0" cy="688975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62" name="Line 70"/>
            <p:cNvSpPr>
              <a:spLocks noChangeShapeType="1"/>
            </p:cNvSpPr>
            <p:nvPr/>
          </p:nvSpPr>
          <p:spPr bwMode="auto">
            <a:xfrm>
              <a:off x="3052763" y="2346325"/>
              <a:ext cx="0" cy="688975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61" name="Line 69"/>
            <p:cNvSpPr>
              <a:spLocks noChangeShapeType="1"/>
            </p:cNvSpPr>
            <p:nvPr/>
          </p:nvSpPr>
          <p:spPr bwMode="auto">
            <a:xfrm>
              <a:off x="3727450" y="2346325"/>
              <a:ext cx="0" cy="688975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60" name="Line 68"/>
            <p:cNvSpPr>
              <a:spLocks noChangeShapeType="1"/>
            </p:cNvSpPr>
            <p:nvPr/>
          </p:nvSpPr>
          <p:spPr bwMode="auto">
            <a:xfrm>
              <a:off x="4451350" y="2346325"/>
              <a:ext cx="0" cy="688975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59" name="Line 67"/>
            <p:cNvSpPr>
              <a:spLocks noChangeShapeType="1"/>
            </p:cNvSpPr>
            <p:nvPr/>
          </p:nvSpPr>
          <p:spPr bwMode="auto">
            <a:xfrm flipH="1">
              <a:off x="5067300" y="2216150"/>
              <a:ext cx="15875" cy="78105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58" name="Freeform 66"/>
            <p:cNvSpPr>
              <a:spLocks/>
            </p:cNvSpPr>
            <p:nvPr/>
          </p:nvSpPr>
          <p:spPr bwMode="auto">
            <a:xfrm>
              <a:off x="144463" y="2387600"/>
              <a:ext cx="398462" cy="623888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228"/>
                </a:cxn>
                <a:cxn ang="0">
                  <a:pos x="199" y="513"/>
                </a:cxn>
                <a:cxn ang="0">
                  <a:pos x="427" y="627"/>
                </a:cxn>
                <a:cxn ang="0">
                  <a:pos x="541" y="798"/>
                </a:cxn>
                <a:cxn ang="0">
                  <a:pos x="427" y="969"/>
                </a:cxn>
                <a:cxn ang="0">
                  <a:pos x="256" y="1026"/>
                </a:cxn>
                <a:cxn ang="0">
                  <a:pos x="484" y="1083"/>
                </a:cxn>
              </a:cxnLst>
              <a:rect l="0" t="0" r="r" b="b"/>
              <a:pathLst>
                <a:path w="541" h="1083">
                  <a:moveTo>
                    <a:pt x="28" y="0"/>
                  </a:moveTo>
                  <a:cubicBezTo>
                    <a:pt x="14" y="71"/>
                    <a:pt x="0" y="143"/>
                    <a:pt x="28" y="228"/>
                  </a:cubicBezTo>
                  <a:cubicBezTo>
                    <a:pt x="56" y="313"/>
                    <a:pt x="133" y="447"/>
                    <a:pt x="199" y="513"/>
                  </a:cubicBezTo>
                  <a:cubicBezTo>
                    <a:pt x="265" y="579"/>
                    <a:pt x="370" y="580"/>
                    <a:pt x="427" y="627"/>
                  </a:cubicBezTo>
                  <a:cubicBezTo>
                    <a:pt x="484" y="674"/>
                    <a:pt x="541" y="741"/>
                    <a:pt x="541" y="798"/>
                  </a:cubicBezTo>
                  <a:cubicBezTo>
                    <a:pt x="541" y="855"/>
                    <a:pt x="474" y="931"/>
                    <a:pt x="427" y="969"/>
                  </a:cubicBezTo>
                  <a:cubicBezTo>
                    <a:pt x="380" y="1007"/>
                    <a:pt x="247" y="1007"/>
                    <a:pt x="256" y="1026"/>
                  </a:cubicBezTo>
                  <a:cubicBezTo>
                    <a:pt x="265" y="1045"/>
                    <a:pt x="446" y="1083"/>
                    <a:pt x="484" y="1083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57" name="Freeform 65"/>
            <p:cNvSpPr>
              <a:spLocks/>
            </p:cNvSpPr>
            <p:nvPr/>
          </p:nvSpPr>
          <p:spPr bwMode="auto">
            <a:xfrm>
              <a:off x="5459413" y="2165350"/>
              <a:ext cx="114300" cy="841375"/>
            </a:xfrm>
            <a:custGeom>
              <a:avLst/>
              <a:gdLst/>
              <a:ahLst/>
              <a:cxnLst>
                <a:cxn ang="0">
                  <a:pos x="123" y="0"/>
                </a:cxn>
                <a:cxn ang="0">
                  <a:pos x="9" y="741"/>
                </a:cxn>
                <a:cxn ang="0">
                  <a:pos x="66" y="969"/>
                </a:cxn>
                <a:cxn ang="0">
                  <a:pos x="180" y="1140"/>
                </a:cxn>
                <a:cxn ang="0">
                  <a:pos x="9" y="1311"/>
                </a:cxn>
              </a:cxnLst>
              <a:rect l="0" t="0" r="r" b="b"/>
              <a:pathLst>
                <a:path w="189" h="1311">
                  <a:moveTo>
                    <a:pt x="123" y="0"/>
                  </a:moveTo>
                  <a:cubicBezTo>
                    <a:pt x="70" y="290"/>
                    <a:pt x="18" y="580"/>
                    <a:pt x="9" y="741"/>
                  </a:cubicBezTo>
                  <a:cubicBezTo>
                    <a:pt x="0" y="902"/>
                    <a:pt x="38" y="903"/>
                    <a:pt x="66" y="969"/>
                  </a:cubicBezTo>
                  <a:cubicBezTo>
                    <a:pt x="94" y="1035"/>
                    <a:pt x="189" y="1083"/>
                    <a:pt x="180" y="1140"/>
                  </a:cubicBezTo>
                  <a:cubicBezTo>
                    <a:pt x="171" y="1197"/>
                    <a:pt x="90" y="1254"/>
                    <a:pt x="9" y="1311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56" name="Freeform 64"/>
            <p:cNvSpPr>
              <a:spLocks/>
            </p:cNvSpPr>
            <p:nvPr/>
          </p:nvSpPr>
          <p:spPr bwMode="auto">
            <a:xfrm rot="-142611">
              <a:off x="5080000" y="2152650"/>
              <a:ext cx="469900" cy="36513"/>
            </a:xfrm>
            <a:custGeom>
              <a:avLst/>
              <a:gdLst/>
              <a:ahLst/>
              <a:cxnLst>
                <a:cxn ang="0">
                  <a:pos x="741" y="0"/>
                </a:cxn>
                <a:cxn ang="0">
                  <a:pos x="0" y="57"/>
                </a:cxn>
              </a:cxnLst>
              <a:rect l="0" t="0" r="r" b="b"/>
              <a:pathLst>
                <a:path w="741" h="57">
                  <a:moveTo>
                    <a:pt x="741" y="0"/>
                  </a:moveTo>
                  <a:cubicBezTo>
                    <a:pt x="432" y="19"/>
                    <a:pt x="123" y="38"/>
                    <a:pt x="0" y="57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55" name="Freeform 63"/>
            <p:cNvSpPr>
              <a:spLocks/>
            </p:cNvSpPr>
            <p:nvPr/>
          </p:nvSpPr>
          <p:spPr bwMode="auto">
            <a:xfrm rot="-142611">
              <a:off x="5067300" y="2266950"/>
              <a:ext cx="469900" cy="36513"/>
            </a:xfrm>
            <a:custGeom>
              <a:avLst/>
              <a:gdLst/>
              <a:ahLst/>
              <a:cxnLst>
                <a:cxn ang="0">
                  <a:pos x="741" y="0"/>
                </a:cxn>
                <a:cxn ang="0">
                  <a:pos x="0" y="57"/>
                </a:cxn>
              </a:cxnLst>
              <a:rect l="0" t="0" r="r" b="b"/>
              <a:pathLst>
                <a:path w="741" h="57">
                  <a:moveTo>
                    <a:pt x="741" y="0"/>
                  </a:moveTo>
                  <a:cubicBezTo>
                    <a:pt x="432" y="19"/>
                    <a:pt x="123" y="38"/>
                    <a:pt x="0" y="57"/>
                  </a:cubicBezTo>
                </a:path>
              </a:pathLst>
            </a:custGeom>
            <a:noFill/>
            <a:ln w="12700">
              <a:solidFill>
                <a:srgbClr val="FFFFF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54" name="Line 62"/>
            <p:cNvSpPr>
              <a:spLocks noChangeShapeType="1"/>
            </p:cNvSpPr>
            <p:nvPr/>
          </p:nvSpPr>
          <p:spPr bwMode="auto">
            <a:xfrm flipH="1">
              <a:off x="5018088" y="2200275"/>
              <a:ext cx="73025" cy="10953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53" name="Text Box 61"/>
            <p:cNvSpPr txBox="1">
              <a:spLocks noChangeArrowheads="1"/>
            </p:cNvSpPr>
            <p:nvPr/>
          </p:nvSpPr>
          <p:spPr bwMode="auto">
            <a:xfrm>
              <a:off x="2316163" y="2627313"/>
              <a:ext cx="723900" cy="373062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Praça de</a:t>
              </a:r>
              <a:endParaRPr kumimoji="0" lang="pt-B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Máquinas</a:t>
              </a:r>
              <a:endParaRPr kumimoji="0" lang="pt-B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5052" name="Freeform 60"/>
            <p:cNvSpPr>
              <a:spLocks/>
            </p:cNvSpPr>
            <p:nvPr/>
          </p:nvSpPr>
          <p:spPr bwMode="auto">
            <a:xfrm>
              <a:off x="2098675" y="2279650"/>
              <a:ext cx="1085850" cy="180975"/>
            </a:xfrm>
            <a:custGeom>
              <a:avLst/>
              <a:gdLst/>
              <a:ahLst/>
              <a:cxnLst>
                <a:cxn ang="0">
                  <a:pos x="0" y="285"/>
                </a:cxn>
                <a:cxn ang="0">
                  <a:pos x="0" y="113"/>
                </a:cxn>
                <a:cxn ang="0">
                  <a:pos x="0" y="0"/>
                </a:cxn>
                <a:cxn ang="0">
                  <a:pos x="1710" y="0"/>
                </a:cxn>
                <a:cxn ang="0">
                  <a:pos x="1710" y="285"/>
                </a:cxn>
              </a:cxnLst>
              <a:rect l="0" t="0" r="r" b="b"/>
              <a:pathLst>
                <a:path w="1710" h="285">
                  <a:moveTo>
                    <a:pt x="0" y="285"/>
                  </a:moveTo>
                  <a:lnTo>
                    <a:pt x="0" y="113"/>
                  </a:lnTo>
                  <a:lnTo>
                    <a:pt x="0" y="0"/>
                  </a:lnTo>
                  <a:lnTo>
                    <a:pt x="1710" y="0"/>
                  </a:lnTo>
                  <a:lnTo>
                    <a:pt x="1710" y="28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51" name="Freeform 59"/>
            <p:cNvSpPr>
              <a:spLocks/>
            </p:cNvSpPr>
            <p:nvPr/>
          </p:nvSpPr>
          <p:spPr bwMode="auto">
            <a:xfrm>
              <a:off x="2208213" y="2014538"/>
              <a:ext cx="976312" cy="252412"/>
            </a:xfrm>
            <a:custGeom>
              <a:avLst/>
              <a:gdLst/>
              <a:ahLst/>
              <a:cxnLst>
                <a:cxn ang="0">
                  <a:pos x="0" y="399"/>
                </a:cxn>
                <a:cxn ang="0">
                  <a:pos x="0" y="171"/>
                </a:cxn>
                <a:cxn ang="0">
                  <a:pos x="343" y="171"/>
                </a:cxn>
                <a:cxn ang="0">
                  <a:pos x="343" y="0"/>
                </a:cxn>
                <a:cxn ang="0">
                  <a:pos x="1539" y="0"/>
                </a:cxn>
                <a:cxn ang="0">
                  <a:pos x="1539" y="399"/>
                </a:cxn>
              </a:cxnLst>
              <a:rect l="0" t="0" r="r" b="b"/>
              <a:pathLst>
                <a:path w="1539" h="399">
                  <a:moveTo>
                    <a:pt x="0" y="399"/>
                  </a:moveTo>
                  <a:lnTo>
                    <a:pt x="0" y="171"/>
                  </a:lnTo>
                  <a:lnTo>
                    <a:pt x="343" y="171"/>
                  </a:lnTo>
                  <a:lnTo>
                    <a:pt x="343" y="0"/>
                  </a:lnTo>
                  <a:lnTo>
                    <a:pt x="1539" y="0"/>
                  </a:lnTo>
                  <a:lnTo>
                    <a:pt x="1539" y="39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50" name="Rectangle 58"/>
            <p:cNvSpPr>
              <a:spLocks noChangeArrowheads="1"/>
            </p:cNvSpPr>
            <p:nvPr/>
          </p:nvSpPr>
          <p:spPr bwMode="auto">
            <a:xfrm>
              <a:off x="2641600" y="1827213"/>
              <a:ext cx="180975" cy="180975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0"/>
                    <a:invGamma/>
                  </a:srgbClr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49" name="AutoShape 57"/>
            <p:cNvSpPr>
              <a:spLocks noChangeArrowheads="1"/>
            </p:cNvSpPr>
            <p:nvPr/>
          </p:nvSpPr>
          <p:spPr bwMode="auto">
            <a:xfrm flipV="1">
              <a:off x="1471613" y="2338388"/>
              <a:ext cx="107950" cy="10795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48" name="AutoShape 56"/>
            <p:cNvSpPr>
              <a:spLocks noChangeArrowheads="1"/>
            </p:cNvSpPr>
            <p:nvPr/>
          </p:nvSpPr>
          <p:spPr bwMode="auto">
            <a:xfrm flipV="1">
              <a:off x="3679825" y="2314575"/>
              <a:ext cx="107950" cy="10795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47" name="AutoShape 55"/>
            <p:cNvSpPr>
              <a:spLocks noChangeArrowheads="1"/>
            </p:cNvSpPr>
            <p:nvPr/>
          </p:nvSpPr>
          <p:spPr bwMode="auto">
            <a:xfrm flipV="1">
              <a:off x="4400550" y="2266950"/>
              <a:ext cx="107950" cy="10795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46" name="Line 54"/>
            <p:cNvSpPr>
              <a:spLocks noChangeShapeType="1"/>
            </p:cNvSpPr>
            <p:nvPr/>
          </p:nvSpPr>
          <p:spPr bwMode="auto">
            <a:xfrm flipV="1">
              <a:off x="4416425" y="1430338"/>
              <a:ext cx="0" cy="868362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45" name="Line 53"/>
            <p:cNvSpPr>
              <a:spLocks noChangeShapeType="1"/>
            </p:cNvSpPr>
            <p:nvPr/>
          </p:nvSpPr>
          <p:spPr bwMode="auto">
            <a:xfrm flipV="1">
              <a:off x="1484313" y="1266825"/>
              <a:ext cx="0" cy="1122363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44" name="Oval 52"/>
            <p:cNvSpPr>
              <a:spLocks noChangeArrowheads="1"/>
            </p:cNvSpPr>
            <p:nvPr/>
          </p:nvSpPr>
          <p:spPr bwMode="auto">
            <a:xfrm>
              <a:off x="1460500" y="1257300"/>
              <a:ext cx="36513" cy="3651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43" name="Oval 51"/>
            <p:cNvSpPr>
              <a:spLocks noChangeArrowheads="1"/>
            </p:cNvSpPr>
            <p:nvPr/>
          </p:nvSpPr>
          <p:spPr bwMode="auto">
            <a:xfrm>
              <a:off x="4391025" y="1414463"/>
              <a:ext cx="36513" cy="365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42" name="Rectangle 50"/>
            <p:cNvSpPr>
              <a:spLocks noChangeArrowheads="1"/>
            </p:cNvSpPr>
            <p:nvPr/>
          </p:nvSpPr>
          <p:spPr bwMode="auto">
            <a:xfrm>
              <a:off x="879475" y="2398713"/>
              <a:ext cx="506413" cy="36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41" name="Rectangle 49"/>
            <p:cNvSpPr>
              <a:spLocks noChangeArrowheads="1"/>
            </p:cNvSpPr>
            <p:nvPr/>
          </p:nvSpPr>
          <p:spPr bwMode="auto">
            <a:xfrm rot="-55519">
              <a:off x="3848100" y="2360613"/>
              <a:ext cx="506413" cy="36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40" name="Rectangle 48"/>
            <p:cNvSpPr>
              <a:spLocks noChangeArrowheads="1"/>
            </p:cNvSpPr>
            <p:nvPr/>
          </p:nvSpPr>
          <p:spPr bwMode="auto">
            <a:xfrm>
              <a:off x="1736725" y="2424113"/>
              <a:ext cx="254000" cy="36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39" name="Rectangle 47"/>
            <p:cNvSpPr>
              <a:spLocks noChangeArrowheads="1"/>
            </p:cNvSpPr>
            <p:nvPr/>
          </p:nvSpPr>
          <p:spPr bwMode="auto">
            <a:xfrm>
              <a:off x="3289300" y="2403475"/>
              <a:ext cx="254000" cy="365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38" name="Rectangle 46"/>
            <p:cNvSpPr>
              <a:spLocks noChangeArrowheads="1"/>
            </p:cNvSpPr>
            <p:nvPr/>
          </p:nvSpPr>
          <p:spPr bwMode="auto">
            <a:xfrm rot="-428986">
              <a:off x="4668838" y="2292350"/>
              <a:ext cx="254000" cy="365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37" name="Line 45"/>
            <p:cNvSpPr>
              <a:spLocks noChangeShapeType="1"/>
            </p:cNvSpPr>
            <p:nvPr/>
          </p:nvSpPr>
          <p:spPr bwMode="auto">
            <a:xfrm flipV="1">
              <a:off x="1484313" y="1676400"/>
              <a:ext cx="288925" cy="61595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36" name="Line 44"/>
            <p:cNvSpPr>
              <a:spLocks noChangeShapeType="1"/>
            </p:cNvSpPr>
            <p:nvPr/>
          </p:nvSpPr>
          <p:spPr bwMode="auto">
            <a:xfrm flipH="1" flipV="1">
              <a:off x="1230313" y="1676400"/>
              <a:ext cx="254000" cy="61595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35" name="Line 43"/>
            <p:cNvSpPr>
              <a:spLocks noChangeShapeType="1"/>
            </p:cNvSpPr>
            <p:nvPr/>
          </p:nvSpPr>
          <p:spPr bwMode="auto">
            <a:xfrm flipV="1">
              <a:off x="3727450" y="1755775"/>
              <a:ext cx="0" cy="542925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34" name="Line 42"/>
            <p:cNvSpPr>
              <a:spLocks noChangeShapeType="1"/>
            </p:cNvSpPr>
            <p:nvPr/>
          </p:nvSpPr>
          <p:spPr bwMode="auto">
            <a:xfrm flipV="1">
              <a:off x="3727450" y="1604963"/>
              <a:ext cx="217488" cy="6873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33" name="Line 41"/>
            <p:cNvSpPr>
              <a:spLocks noChangeShapeType="1"/>
            </p:cNvSpPr>
            <p:nvPr/>
          </p:nvSpPr>
          <p:spPr bwMode="auto">
            <a:xfrm flipH="1" flipV="1">
              <a:off x="3500438" y="1654175"/>
              <a:ext cx="217487" cy="6143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32" name="Line 40"/>
            <p:cNvSpPr>
              <a:spLocks noChangeShapeType="1"/>
            </p:cNvSpPr>
            <p:nvPr/>
          </p:nvSpPr>
          <p:spPr bwMode="auto">
            <a:xfrm flipV="1">
              <a:off x="4451350" y="1712913"/>
              <a:ext cx="254000" cy="50641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31" name="Line 39"/>
            <p:cNvSpPr>
              <a:spLocks noChangeShapeType="1"/>
            </p:cNvSpPr>
            <p:nvPr/>
          </p:nvSpPr>
          <p:spPr bwMode="auto">
            <a:xfrm flipH="1" flipV="1">
              <a:off x="4198938" y="1712913"/>
              <a:ext cx="217487" cy="54292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30" name="Oval 38"/>
            <p:cNvSpPr>
              <a:spLocks noChangeArrowheads="1"/>
            </p:cNvSpPr>
            <p:nvPr/>
          </p:nvSpPr>
          <p:spPr bwMode="auto">
            <a:xfrm>
              <a:off x="3714750" y="1733550"/>
              <a:ext cx="36513" cy="3651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29" name="Freeform 37"/>
            <p:cNvSpPr>
              <a:spLocks/>
            </p:cNvSpPr>
            <p:nvPr/>
          </p:nvSpPr>
          <p:spPr bwMode="auto">
            <a:xfrm>
              <a:off x="1193800" y="1676400"/>
              <a:ext cx="290513" cy="254000"/>
            </a:xfrm>
            <a:custGeom>
              <a:avLst/>
              <a:gdLst/>
              <a:ahLst/>
              <a:cxnLst>
                <a:cxn ang="0">
                  <a:pos x="456" y="399"/>
                </a:cxn>
                <a:cxn ang="0">
                  <a:pos x="0" y="0"/>
                </a:cxn>
                <a:cxn ang="0">
                  <a:pos x="0" y="399"/>
                </a:cxn>
              </a:cxnLst>
              <a:rect l="0" t="0" r="r" b="b"/>
              <a:pathLst>
                <a:path w="456" h="399">
                  <a:moveTo>
                    <a:pt x="456" y="399"/>
                  </a:moveTo>
                  <a:lnTo>
                    <a:pt x="0" y="0"/>
                  </a:lnTo>
                  <a:lnTo>
                    <a:pt x="0" y="39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28" name="Freeform 36"/>
            <p:cNvSpPr>
              <a:spLocks/>
            </p:cNvSpPr>
            <p:nvPr/>
          </p:nvSpPr>
          <p:spPr bwMode="auto">
            <a:xfrm>
              <a:off x="1484313" y="1676400"/>
              <a:ext cx="288925" cy="327025"/>
            </a:xfrm>
            <a:custGeom>
              <a:avLst/>
              <a:gdLst/>
              <a:ahLst/>
              <a:cxnLst>
                <a:cxn ang="0">
                  <a:pos x="0" y="398"/>
                </a:cxn>
                <a:cxn ang="0">
                  <a:pos x="456" y="0"/>
                </a:cxn>
                <a:cxn ang="0">
                  <a:pos x="456" y="513"/>
                </a:cxn>
              </a:cxnLst>
              <a:rect l="0" t="0" r="r" b="b"/>
              <a:pathLst>
                <a:path w="456" h="513">
                  <a:moveTo>
                    <a:pt x="0" y="398"/>
                  </a:moveTo>
                  <a:lnTo>
                    <a:pt x="456" y="0"/>
                  </a:lnTo>
                  <a:lnTo>
                    <a:pt x="456" y="51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27" name="Freeform 35"/>
            <p:cNvSpPr>
              <a:spLocks/>
            </p:cNvSpPr>
            <p:nvPr/>
          </p:nvSpPr>
          <p:spPr bwMode="auto">
            <a:xfrm>
              <a:off x="3475038" y="1641475"/>
              <a:ext cx="252412" cy="361950"/>
            </a:xfrm>
            <a:custGeom>
              <a:avLst/>
              <a:gdLst/>
              <a:ahLst/>
              <a:cxnLst>
                <a:cxn ang="0">
                  <a:pos x="399" y="228"/>
                </a:cxn>
                <a:cxn ang="0">
                  <a:pos x="0" y="0"/>
                </a:cxn>
                <a:cxn ang="0">
                  <a:pos x="0" y="570"/>
                </a:cxn>
              </a:cxnLst>
              <a:rect l="0" t="0" r="r" b="b"/>
              <a:pathLst>
                <a:path w="399" h="570">
                  <a:moveTo>
                    <a:pt x="399" y="228"/>
                  </a:moveTo>
                  <a:lnTo>
                    <a:pt x="0" y="0"/>
                  </a:lnTo>
                  <a:lnTo>
                    <a:pt x="0" y="57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26" name="Freeform 34"/>
            <p:cNvSpPr>
              <a:spLocks/>
            </p:cNvSpPr>
            <p:nvPr/>
          </p:nvSpPr>
          <p:spPr bwMode="auto">
            <a:xfrm>
              <a:off x="3727450" y="1641475"/>
              <a:ext cx="217488" cy="361950"/>
            </a:xfrm>
            <a:custGeom>
              <a:avLst/>
              <a:gdLst/>
              <a:ahLst/>
              <a:cxnLst>
                <a:cxn ang="0">
                  <a:pos x="0" y="228"/>
                </a:cxn>
                <a:cxn ang="0">
                  <a:pos x="342" y="0"/>
                </a:cxn>
                <a:cxn ang="0">
                  <a:pos x="342" y="570"/>
                </a:cxn>
              </a:cxnLst>
              <a:rect l="0" t="0" r="r" b="b"/>
              <a:pathLst>
                <a:path w="342" h="570">
                  <a:moveTo>
                    <a:pt x="0" y="228"/>
                  </a:moveTo>
                  <a:lnTo>
                    <a:pt x="342" y="0"/>
                  </a:lnTo>
                  <a:lnTo>
                    <a:pt x="342" y="57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25" name="Freeform 33"/>
            <p:cNvSpPr>
              <a:spLocks/>
            </p:cNvSpPr>
            <p:nvPr/>
          </p:nvSpPr>
          <p:spPr bwMode="auto">
            <a:xfrm>
              <a:off x="4198938" y="1755775"/>
              <a:ext cx="217487" cy="325438"/>
            </a:xfrm>
            <a:custGeom>
              <a:avLst/>
              <a:gdLst/>
              <a:ahLst/>
              <a:cxnLst>
                <a:cxn ang="0">
                  <a:pos x="342" y="285"/>
                </a:cxn>
                <a:cxn ang="0">
                  <a:pos x="0" y="0"/>
                </a:cxn>
                <a:cxn ang="0">
                  <a:pos x="0" y="513"/>
                </a:cxn>
              </a:cxnLst>
              <a:rect l="0" t="0" r="r" b="b"/>
              <a:pathLst>
                <a:path w="342" h="513">
                  <a:moveTo>
                    <a:pt x="342" y="285"/>
                  </a:moveTo>
                  <a:lnTo>
                    <a:pt x="0" y="0"/>
                  </a:lnTo>
                  <a:lnTo>
                    <a:pt x="0" y="51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24" name="Freeform 32"/>
            <p:cNvSpPr>
              <a:spLocks/>
            </p:cNvSpPr>
            <p:nvPr/>
          </p:nvSpPr>
          <p:spPr bwMode="auto">
            <a:xfrm>
              <a:off x="4416425" y="1755775"/>
              <a:ext cx="288925" cy="288925"/>
            </a:xfrm>
            <a:custGeom>
              <a:avLst/>
              <a:gdLst/>
              <a:ahLst/>
              <a:cxnLst>
                <a:cxn ang="0">
                  <a:pos x="0" y="286"/>
                </a:cxn>
                <a:cxn ang="0">
                  <a:pos x="456" y="0"/>
                </a:cxn>
                <a:cxn ang="0">
                  <a:pos x="456" y="456"/>
                </a:cxn>
              </a:cxnLst>
              <a:rect l="0" t="0" r="r" b="b"/>
              <a:pathLst>
                <a:path w="456" h="456">
                  <a:moveTo>
                    <a:pt x="0" y="286"/>
                  </a:moveTo>
                  <a:lnTo>
                    <a:pt x="456" y="0"/>
                  </a:lnTo>
                  <a:lnTo>
                    <a:pt x="456" y="45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23" name="Rectangle 31"/>
            <p:cNvSpPr>
              <a:spLocks noChangeArrowheads="1"/>
            </p:cNvSpPr>
            <p:nvPr/>
          </p:nvSpPr>
          <p:spPr bwMode="auto">
            <a:xfrm>
              <a:off x="250825" y="2774950"/>
              <a:ext cx="144463" cy="180975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22" name="Text Box 30"/>
            <p:cNvSpPr txBox="1">
              <a:spLocks noChangeArrowheads="1"/>
            </p:cNvSpPr>
            <p:nvPr/>
          </p:nvSpPr>
          <p:spPr bwMode="auto">
            <a:xfrm>
              <a:off x="4379913" y="2538413"/>
              <a:ext cx="723900" cy="265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Porão 1</a:t>
              </a:r>
              <a:endParaRPr kumimoji="0" lang="pt-B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5021" name="Text Box 29"/>
            <p:cNvSpPr txBox="1">
              <a:spLocks noChangeArrowheads="1"/>
            </p:cNvSpPr>
            <p:nvPr/>
          </p:nvSpPr>
          <p:spPr bwMode="auto">
            <a:xfrm>
              <a:off x="3705225" y="2559050"/>
              <a:ext cx="7239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Porão 2</a:t>
              </a:r>
              <a:endParaRPr kumimoji="0" lang="pt-B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5020" name="Text Box 28"/>
            <p:cNvSpPr txBox="1">
              <a:spLocks noChangeArrowheads="1"/>
            </p:cNvSpPr>
            <p:nvPr/>
          </p:nvSpPr>
          <p:spPr bwMode="auto">
            <a:xfrm>
              <a:off x="3003550" y="2574925"/>
              <a:ext cx="723900" cy="265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Porão 3</a:t>
              </a:r>
              <a:endParaRPr kumimoji="0" lang="pt-B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5019" name="Text Box 27"/>
            <p:cNvSpPr txBox="1">
              <a:spLocks noChangeArrowheads="1"/>
            </p:cNvSpPr>
            <p:nvPr/>
          </p:nvSpPr>
          <p:spPr bwMode="auto">
            <a:xfrm>
              <a:off x="1592263" y="2609850"/>
              <a:ext cx="7239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Porão 4</a:t>
              </a:r>
              <a:endParaRPr kumimoji="0" lang="pt-B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5018" name="Text Box 26"/>
            <p:cNvSpPr txBox="1">
              <a:spLocks noChangeArrowheads="1"/>
            </p:cNvSpPr>
            <p:nvPr/>
          </p:nvSpPr>
          <p:spPr bwMode="auto">
            <a:xfrm>
              <a:off x="796925" y="2574925"/>
              <a:ext cx="7239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Porão 5</a:t>
              </a:r>
              <a:endParaRPr kumimoji="0" lang="pt-B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5017" name="Rectangle 25"/>
            <p:cNvSpPr>
              <a:spLocks noChangeArrowheads="1"/>
            </p:cNvSpPr>
            <p:nvPr/>
          </p:nvSpPr>
          <p:spPr bwMode="auto">
            <a:xfrm>
              <a:off x="5137150" y="2363788"/>
              <a:ext cx="107950" cy="288925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16" name="Line 24"/>
            <p:cNvSpPr>
              <a:spLocks noChangeShapeType="1"/>
            </p:cNvSpPr>
            <p:nvPr/>
          </p:nvSpPr>
          <p:spPr bwMode="auto">
            <a:xfrm>
              <a:off x="5260975" y="2314575"/>
              <a:ext cx="0" cy="68897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15" name="AutoShape 23"/>
            <p:cNvSpPr>
              <a:spLocks noChangeArrowheads="1"/>
            </p:cNvSpPr>
            <p:nvPr/>
          </p:nvSpPr>
          <p:spPr bwMode="auto">
            <a:xfrm>
              <a:off x="423863" y="2825750"/>
              <a:ext cx="107950" cy="73025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FFFFFF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14" name="Text Box 22"/>
            <p:cNvSpPr txBox="1">
              <a:spLocks noChangeArrowheads="1"/>
            </p:cNvSpPr>
            <p:nvPr/>
          </p:nvSpPr>
          <p:spPr bwMode="auto">
            <a:xfrm>
              <a:off x="615950" y="3098800"/>
              <a:ext cx="941388" cy="30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Túnel do Eixo</a:t>
              </a:r>
              <a:endParaRPr kumimoji="0" lang="pt-B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5013" name="Line 21"/>
            <p:cNvSpPr>
              <a:spLocks noChangeShapeType="1"/>
            </p:cNvSpPr>
            <p:nvPr/>
          </p:nvSpPr>
          <p:spPr bwMode="auto">
            <a:xfrm>
              <a:off x="506413" y="2887663"/>
              <a:ext cx="184626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12" name="Line 20"/>
            <p:cNvSpPr>
              <a:spLocks noChangeShapeType="1"/>
            </p:cNvSpPr>
            <p:nvPr/>
          </p:nvSpPr>
          <p:spPr bwMode="auto">
            <a:xfrm flipH="1" flipV="1">
              <a:off x="977900" y="2874963"/>
              <a:ext cx="180975" cy="2540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arrow" w="sm" len="sm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11" name="Text Box 19"/>
            <p:cNvSpPr txBox="1">
              <a:spLocks noChangeArrowheads="1"/>
            </p:cNvSpPr>
            <p:nvPr/>
          </p:nvSpPr>
          <p:spPr bwMode="auto">
            <a:xfrm>
              <a:off x="4922838" y="1790700"/>
              <a:ext cx="941387" cy="18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Paiol da Amarra</a:t>
              </a:r>
              <a:endParaRPr kumimoji="0" lang="pt-B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5010" name="Line 18"/>
            <p:cNvSpPr>
              <a:spLocks noChangeShapeType="1"/>
            </p:cNvSpPr>
            <p:nvPr/>
          </p:nvSpPr>
          <p:spPr bwMode="auto">
            <a:xfrm flipH="1">
              <a:off x="5211763" y="2014538"/>
              <a:ext cx="109537" cy="5064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arrow" w="sm" len="sm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09" name="Text Box 17"/>
            <p:cNvSpPr txBox="1">
              <a:spLocks noChangeArrowheads="1"/>
            </p:cNvSpPr>
            <p:nvPr/>
          </p:nvSpPr>
          <p:spPr bwMode="auto">
            <a:xfrm>
              <a:off x="2317750" y="1976438"/>
              <a:ext cx="941388" cy="18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Passadiço</a:t>
              </a:r>
              <a:endParaRPr kumimoji="0" lang="pt-B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5008" name="Text Box 16"/>
            <p:cNvSpPr txBox="1">
              <a:spLocks noChangeArrowheads="1"/>
            </p:cNvSpPr>
            <p:nvPr/>
          </p:nvSpPr>
          <p:spPr bwMode="auto">
            <a:xfrm>
              <a:off x="2544763" y="1827213"/>
              <a:ext cx="941387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Tijupá</a:t>
              </a:r>
              <a:endParaRPr kumimoji="0" lang="pt-B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5007" name="Text Box 15"/>
            <p:cNvSpPr txBox="1">
              <a:spLocks noChangeArrowheads="1"/>
            </p:cNvSpPr>
            <p:nvPr/>
          </p:nvSpPr>
          <p:spPr bwMode="auto">
            <a:xfrm>
              <a:off x="2968625" y="1454150"/>
              <a:ext cx="941388" cy="265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Pau de Carga</a:t>
              </a:r>
              <a:endParaRPr kumimoji="0" lang="pt-B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5006" name="Text Box 14"/>
            <p:cNvSpPr txBox="1">
              <a:spLocks noChangeArrowheads="1"/>
            </p:cNvSpPr>
            <p:nvPr/>
          </p:nvSpPr>
          <p:spPr bwMode="auto">
            <a:xfrm>
              <a:off x="4668838" y="3062288"/>
              <a:ext cx="1266825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Tanque de Colisão AV</a:t>
              </a:r>
              <a:endParaRPr kumimoji="0" lang="pt-B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5005" name="Line 13"/>
            <p:cNvSpPr>
              <a:spLocks noChangeShapeType="1"/>
            </p:cNvSpPr>
            <p:nvPr/>
          </p:nvSpPr>
          <p:spPr bwMode="auto">
            <a:xfrm flipH="1" flipV="1">
              <a:off x="5392738" y="2838450"/>
              <a:ext cx="290512" cy="2540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arrow" w="sm" len="sm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04" name="Text Box 12"/>
            <p:cNvSpPr txBox="1">
              <a:spLocks noChangeArrowheads="1"/>
            </p:cNvSpPr>
            <p:nvPr/>
          </p:nvSpPr>
          <p:spPr bwMode="auto">
            <a:xfrm>
              <a:off x="3257550" y="3062288"/>
              <a:ext cx="1266825" cy="30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Duplo-Fundo</a:t>
              </a:r>
              <a:endParaRPr kumimoji="0" lang="pt-B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5003" name="Line 11"/>
            <p:cNvSpPr>
              <a:spLocks noChangeShapeType="1"/>
            </p:cNvSpPr>
            <p:nvPr/>
          </p:nvSpPr>
          <p:spPr bwMode="auto">
            <a:xfrm flipH="1" flipV="1">
              <a:off x="3257550" y="2989263"/>
              <a:ext cx="325438" cy="14446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arrow" w="sm" len="sm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02" name="Text Box 10"/>
            <p:cNvSpPr txBox="1">
              <a:spLocks noChangeArrowheads="1"/>
            </p:cNvSpPr>
            <p:nvPr/>
          </p:nvSpPr>
          <p:spPr bwMode="auto">
            <a:xfrm>
              <a:off x="469900" y="2092325"/>
              <a:ext cx="941388" cy="18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Escotilha</a:t>
              </a:r>
              <a:endParaRPr kumimoji="0" lang="pt-B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5001" name="Line 9"/>
            <p:cNvSpPr>
              <a:spLocks noChangeShapeType="1"/>
            </p:cNvSpPr>
            <p:nvPr/>
          </p:nvSpPr>
          <p:spPr bwMode="auto">
            <a:xfrm>
              <a:off x="1193800" y="2200275"/>
              <a:ext cx="73025" cy="18097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arrow" w="sm" len="sm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5000" name="Text Box 8"/>
            <p:cNvSpPr txBox="1">
              <a:spLocks noChangeArrowheads="1"/>
            </p:cNvSpPr>
            <p:nvPr/>
          </p:nvSpPr>
          <p:spPr bwMode="auto">
            <a:xfrm>
              <a:off x="1701800" y="1612900"/>
              <a:ext cx="941388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Convés</a:t>
              </a:r>
              <a:endParaRPr kumimoji="0" lang="es-ES_tradnl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Principal</a:t>
              </a:r>
              <a:endParaRPr kumimoji="0" lang="es-ES_tradnl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4999" name="Line 7"/>
            <p:cNvSpPr>
              <a:spLocks noChangeShapeType="1"/>
            </p:cNvSpPr>
            <p:nvPr/>
          </p:nvSpPr>
          <p:spPr bwMode="auto">
            <a:xfrm>
              <a:off x="2244725" y="1941513"/>
              <a:ext cx="288925" cy="5064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arrow" w="sm" len="sm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4998" name="Text Box 6"/>
            <p:cNvSpPr txBox="1">
              <a:spLocks noChangeArrowheads="1"/>
            </p:cNvSpPr>
            <p:nvPr/>
          </p:nvSpPr>
          <p:spPr bwMode="auto">
            <a:xfrm>
              <a:off x="1665288" y="3133725"/>
              <a:ext cx="1339850" cy="265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Antepara Estanque</a:t>
              </a:r>
              <a:endParaRPr kumimoji="0" lang="es-ES_tradnl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4997" name="Line 5"/>
            <p:cNvSpPr>
              <a:spLocks noChangeShapeType="1"/>
            </p:cNvSpPr>
            <p:nvPr/>
          </p:nvSpPr>
          <p:spPr bwMode="auto">
            <a:xfrm flipV="1">
              <a:off x="2714625" y="2874963"/>
              <a:ext cx="325438" cy="2905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arrow" w="sm" len="sm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84996" name="Text Box 4"/>
            <p:cNvSpPr txBox="1">
              <a:spLocks noChangeArrowheads="1"/>
            </p:cNvSpPr>
            <p:nvPr/>
          </p:nvSpPr>
          <p:spPr bwMode="auto">
            <a:xfrm>
              <a:off x="-361950" y="3213100"/>
              <a:ext cx="1266825" cy="265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Tanque de Colisão AV</a:t>
              </a:r>
              <a:endParaRPr kumimoji="0" lang="pt-B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4995" name="Line 3"/>
            <p:cNvSpPr>
              <a:spLocks noChangeShapeType="1"/>
            </p:cNvSpPr>
            <p:nvPr/>
          </p:nvSpPr>
          <p:spPr bwMode="auto">
            <a:xfrm flipV="1">
              <a:off x="469900" y="2911475"/>
              <a:ext cx="180975" cy="2889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arrow" w="sm" len="sm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</p:grpSp>
      <p:sp>
        <p:nvSpPr>
          <p:cNvPr id="85077" name="Rectangle 85"/>
          <p:cNvSpPr>
            <a:spLocks noChangeArrowheads="1"/>
          </p:cNvSpPr>
          <p:nvPr/>
        </p:nvSpPr>
        <p:spPr bwMode="auto">
          <a:xfrm>
            <a:off x="1" y="14285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5096" name="Rectangle 104"/>
          <p:cNvSpPr>
            <a:spLocks noChangeArrowheads="1"/>
          </p:cNvSpPr>
          <p:nvPr/>
        </p:nvSpPr>
        <p:spPr bwMode="auto">
          <a:xfrm>
            <a:off x="1" y="457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3590" y="142852"/>
            <a:ext cx="8776129" cy="329588"/>
          </a:xfrm>
        </p:spPr>
        <p:txBody>
          <a:bodyPr/>
          <a:lstStyle/>
          <a:p>
            <a:r>
              <a:rPr lang="pt-BR"/>
              <a:t>Nomenclatura: elementos geométricos</a:t>
            </a:r>
          </a:p>
        </p:txBody>
      </p:sp>
      <p:sp>
        <p:nvSpPr>
          <p:cNvPr id="2119" name="Oval 71"/>
          <p:cNvSpPr>
            <a:spLocks noChangeArrowheads="1"/>
          </p:cNvSpPr>
          <p:nvPr/>
        </p:nvSpPr>
        <p:spPr bwMode="auto">
          <a:xfrm>
            <a:off x="3489301" y="2746375"/>
            <a:ext cx="180975" cy="10795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118" name="Text Box 70"/>
          <p:cNvSpPr txBox="1">
            <a:spLocks noChangeArrowheads="1"/>
          </p:cNvSpPr>
          <p:nvPr/>
        </p:nvSpPr>
        <p:spPr bwMode="auto">
          <a:xfrm>
            <a:off x="1646213" y="2665414"/>
            <a:ext cx="977900" cy="288925"/>
          </a:xfrm>
          <a:prstGeom prst="rect">
            <a:avLst/>
          </a:prstGeom>
          <a:solidFill>
            <a:srgbClr val="99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35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boreste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17" name="Line 69"/>
          <p:cNvSpPr>
            <a:spLocks noChangeShapeType="1"/>
          </p:cNvSpPr>
          <p:nvPr/>
        </p:nvSpPr>
        <p:spPr bwMode="auto">
          <a:xfrm>
            <a:off x="4427513" y="1127126"/>
            <a:ext cx="0" cy="296862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116" name="Freeform 68"/>
          <p:cNvSpPr>
            <a:spLocks/>
          </p:cNvSpPr>
          <p:nvPr/>
        </p:nvSpPr>
        <p:spPr bwMode="auto">
          <a:xfrm>
            <a:off x="2436789" y="2957514"/>
            <a:ext cx="506412" cy="760413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19" y="228"/>
              </a:cxn>
              <a:cxn ang="0">
                <a:pos x="133" y="456"/>
              </a:cxn>
            </a:cxnLst>
            <a:rect l="0" t="0" r="r" b="b"/>
            <a:pathLst>
              <a:path w="133" h="456">
                <a:moveTo>
                  <a:pt x="19" y="0"/>
                </a:moveTo>
                <a:cubicBezTo>
                  <a:pt x="9" y="76"/>
                  <a:pt x="0" y="152"/>
                  <a:pt x="19" y="228"/>
                </a:cubicBezTo>
                <a:cubicBezTo>
                  <a:pt x="38" y="304"/>
                  <a:pt x="114" y="418"/>
                  <a:pt x="133" y="456"/>
                </a:cubicBez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115" name="Text Box 67"/>
          <p:cNvSpPr txBox="1">
            <a:spLocks noChangeArrowheads="1"/>
          </p:cNvSpPr>
          <p:nvPr/>
        </p:nvSpPr>
        <p:spPr bwMode="auto">
          <a:xfrm>
            <a:off x="7373914" y="2743202"/>
            <a:ext cx="469900" cy="2889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14" name="Rectangle 66"/>
          <p:cNvSpPr>
            <a:spLocks noChangeArrowheads="1"/>
          </p:cNvSpPr>
          <p:nvPr/>
        </p:nvSpPr>
        <p:spPr bwMode="auto">
          <a:xfrm>
            <a:off x="7034188" y="3154362"/>
            <a:ext cx="254000" cy="361950"/>
          </a:xfrm>
          <a:prstGeom prst="rect">
            <a:avLst/>
          </a:prstGeom>
          <a:solidFill>
            <a:srgbClr val="FFFFFF"/>
          </a:solidFill>
          <a:ln w="9525">
            <a:miter lim="800000"/>
            <a:headEnd/>
            <a:tailEnd/>
          </a:ln>
          <a:scene3d>
            <a:camera prst="legacyPerspectiveFront">
              <a:rot lat="1500000" lon="19499999" rev="0"/>
            </a:camera>
            <a:lightRig rig="legacyFlat4" dir="b"/>
          </a:scene3d>
          <a:sp3d extrusionH="492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endParaRPr lang="pt-BR"/>
          </a:p>
        </p:txBody>
      </p:sp>
      <p:sp>
        <p:nvSpPr>
          <p:cNvPr id="2113" name="Oval 65"/>
          <p:cNvSpPr>
            <a:spLocks noChangeArrowheads="1"/>
          </p:cNvSpPr>
          <p:nvPr/>
        </p:nvSpPr>
        <p:spPr bwMode="auto">
          <a:xfrm>
            <a:off x="6924651" y="3408364"/>
            <a:ext cx="288925" cy="144463"/>
          </a:xfrm>
          <a:prstGeom prst="ellipse">
            <a:avLst/>
          </a:prstGeom>
          <a:solidFill>
            <a:srgbClr val="FF99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112" name="Line 64"/>
          <p:cNvSpPr>
            <a:spLocks noChangeShapeType="1"/>
          </p:cNvSpPr>
          <p:nvPr/>
        </p:nvSpPr>
        <p:spPr bwMode="auto">
          <a:xfrm>
            <a:off x="1881163" y="3708402"/>
            <a:ext cx="868362" cy="4333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111" name="Line 63"/>
          <p:cNvSpPr>
            <a:spLocks noChangeShapeType="1"/>
          </p:cNvSpPr>
          <p:nvPr/>
        </p:nvSpPr>
        <p:spPr bwMode="auto">
          <a:xfrm>
            <a:off x="6200751" y="2286000"/>
            <a:ext cx="833438" cy="3984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110" name="Freeform 62"/>
          <p:cNvSpPr>
            <a:spLocks/>
          </p:cNvSpPr>
          <p:nvPr/>
        </p:nvSpPr>
        <p:spPr bwMode="auto">
          <a:xfrm>
            <a:off x="790551" y="2097087"/>
            <a:ext cx="6762750" cy="3529013"/>
          </a:xfrm>
          <a:custGeom>
            <a:avLst/>
            <a:gdLst/>
            <a:ahLst/>
            <a:cxnLst>
              <a:cxn ang="0">
                <a:pos x="1739" y="2536"/>
              </a:cxn>
              <a:cxn ang="0">
                <a:pos x="1055" y="2764"/>
              </a:cxn>
              <a:cxn ang="0">
                <a:pos x="371" y="3106"/>
              </a:cxn>
              <a:cxn ang="0">
                <a:pos x="86" y="3448"/>
              </a:cxn>
              <a:cxn ang="0">
                <a:pos x="29" y="3619"/>
              </a:cxn>
              <a:cxn ang="0">
                <a:pos x="257" y="3904"/>
              </a:cxn>
              <a:cxn ang="0">
                <a:pos x="428" y="4246"/>
              </a:cxn>
              <a:cxn ang="0">
                <a:pos x="542" y="4702"/>
              </a:cxn>
              <a:cxn ang="0">
                <a:pos x="485" y="5044"/>
              </a:cxn>
              <a:cxn ang="0">
                <a:pos x="542" y="5386"/>
              </a:cxn>
              <a:cxn ang="0">
                <a:pos x="884" y="5557"/>
              </a:cxn>
              <a:cxn ang="0">
                <a:pos x="2138" y="5386"/>
              </a:cxn>
              <a:cxn ang="0">
                <a:pos x="3335" y="5044"/>
              </a:cxn>
              <a:cxn ang="0">
                <a:pos x="5843" y="4132"/>
              </a:cxn>
              <a:cxn ang="0">
                <a:pos x="8123" y="3277"/>
              </a:cxn>
              <a:cxn ang="0">
                <a:pos x="9206" y="2764"/>
              </a:cxn>
              <a:cxn ang="0">
                <a:pos x="9662" y="2251"/>
              </a:cxn>
              <a:cxn ang="0">
                <a:pos x="10175" y="1453"/>
              </a:cxn>
              <a:cxn ang="0">
                <a:pos x="10574" y="997"/>
              </a:cxn>
              <a:cxn ang="0">
                <a:pos x="10631" y="541"/>
              </a:cxn>
              <a:cxn ang="0">
                <a:pos x="10517" y="199"/>
              </a:cxn>
              <a:cxn ang="0">
                <a:pos x="10118" y="28"/>
              </a:cxn>
              <a:cxn ang="0">
                <a:pos x="9662" y="28"/>
              </a:cxn>
              <a:cxn ang="0">
                <a:pos x="9092" y="142"/>
              </a:cxn>
              <a:cxn ang="0">
                <a:pos x="8579" y="256"/>
              </a:cxn>
              <a:cxn ang="0">
                <a:pos x="8579" y="370"/>
              </a:cxn>
              <a:cxn ang="0">
                <a:pos x="8579" y="541"/>
              </a:cxn>
              <a:cxn ang="0">
                <a:pos x="7610" y="997"/>
              </a:cxn>
              <a:cxn ang="0">
                <a:pos x="6413" y="1339"/>
              </a:cxn>
              <a:cxn ang="0">
                <a:pos x="4817" y="1909"/>
              </a:cxn>
              <a:cxn ang="0">
                <a:pos x="3107" y="2536"/>
              </a:cxn>
              <a:cxn ang="0">
                <a:pos x="2366" y="2821"/>
              </a:cxn>
              <a:cxn ang="0">
                <a:pos x="2252" y="2764"/>
              </a:cxn>
              <a:cxn ang="0">
                <a:pos x="1967" y="2650"/>
              </a:cxn>
              <a:cxn ang="0">
                <a:pos x="1739" y="2536"/>
              </a:cxn>
            </a:cxnLst>
            <a:rect l="0" t="0" r="r" b="b"/>
            <a:pathLst>
              <a:path w="10650" h="5557">
                <a:moveTo>
                  <a:pt x="1739" y="2536"/>
                </a:moveTo>
                <a:cubicBezTo>
                  <a:pt x="1587" y="2555"/>
                  <a:pt x="1283" y="2669"/>
                  <a:pt x="1055" y="2764"/>
                </a:cubicBezTo>
                <a:cubicBezTo>
                  <a:pt x="827" y="2859"/>
                  <a:pt x="532" y="2992"/>
                  <a:pt x="371" y="3106"/>
                </a:cubicBezTo>
                <a:cubicBezTo>
                  <a:pt x="210" y="3220"/>
                  <a:pt x="143" y="3362"/>
                  <a:pt x="86" y="3448"/>
                </a:cubicBezTo>
                <a:cubicBezTo>
                  <a:pt x="29" y="3534"/>
                  <a:pt x="0" y="3543"/>
                  <a:pt x="29" y="3619"/>
                </a:cubicBezTo>
                <a:cubicBezTo>
                  <a:pt x="58" y="3695"/>
                  <a:pt x="191" y="3800"/>
                  <a:pt x="257" y="3904"/>
                </a:cubicBezTo>
                <a:cubicBezTo>
                  <a:pt x="323" y="4008"/>
                  <a:pt x="380" y="4113"/>
                  <a:pt x="428" y="4246"/>
                </a:cubicBezTo>
                <a:cubicBezTo>
                  <a:pt x="476" y="4379"/>
                  <a:pt x="532" y="4569"/>
                  <a:pt x="542" y="4702"/>
                </a:cubicBezTo>
                <a:cubicBezTo>
                  <a:pt x="552" y="4835"/>
                  <a:pt x="485" y="4930"/>
                  <a:pt x="485" y="5044"/>
                </a:cubicBezTo>
                <a:cubicBezTo>
                  <a:pt x="485" y="5158"/>
                  <a:pt x="476" y="5301"/>
                  <a:pt x="542" y="5386"/>
                </a:cubicBezTo>
                <a:cubicBezTo>
                  <a:pt x="608" y="5471"/>
                  <a:pt x="618" y="5557"/>
                  <a:pt x="884" y="5557"/>
                </a:cubicBezTo>
                <a:cubicBezTo>
                  <a:pt x="1150" y="5557"/>
                  <a:pt x="1730" y="5471"/>
                  <a:pt x="2138" y="5386"/>
                </a:cubicBezTo>
                <a:cubicBezTo>
                  <a:pt x="2546" y="5301"/>
                  <a:pt x="2718" y="5253"/>
                  <a:pt x="3335" y="5044"/>
                </a:cubicBezTo>
                <a:cubicBezTo>
                  <a:pt x="3952" y="4835"/>
                  <a:pt x="5045" y="4426"/>
                  <a:pt x="5843" y="4132"/>
                </a:cubicBezTo>
                <a:cubicBezTo>
                  <a:pt x="6641" y="3838"/>
                  <a:pt x="7563" y="3505"/>
                  <a:pt x="8123" y="3277"/>
                </a:cubicBezTo>
                <a:cubicBezTo>
                  <a:pt x="8683" y="3049"/>
                  <a:pt x="8949" y="2935"/>
                  <a:pt x="9206" y="2764"/>
                </a:cubicBezTo>
                <a:cubicBezTo>
                  <a:pt x="9463" y="2593"/>
                  <a:pt x="9501" y="2469"/>
                  <a:pt x="9662" y="2251"/>
                </a:cubicBezTo>
                <a:cubicBezTo>
                  <a:pt x="9823" y="2033"/>
                  <a:pt x="10023" y="1662"/>
                  <a:pt x="10175" y="1453"/>
                </a:cubicBezTo>
                <a:cubicBezTo>
                  <a:pt x="10327" y="1244"/>
                  <a:pt x="10498" y="1149"/>
                  <a:pt x="10574" y="997"/>
                </a:cubicBezTo>
                <a:cubicBezTo>
                  <a:pt x="10650" y="845"/>
                  <a:pt x="10640" y="674"/>
                  <a:pt x="10631" y="541"/>
                </a:cubicBezTo>
                <a:cubicBezTo>
                  <a:pt x="10622" y="408"/>
                  <a:pt x="10602" y="284"/>
                  <a:pt x="10517" y="199"/>
                </a:cubicBezTo>
                <a:cubicBezTo>
                  <a:pt x="10432" y="114"/>
                  <a:pt x="10260" y="56"/>
                  <a:pt x="10118" y="28"/>
                </a:cubicBezTo>
                <a:cubicBezTo>
                  <a:pt x="9976" y="0"/>
                  <a:pt x="9833" y="9"/>
                  <a:pt x="9662" y="28"/>
                </a:cubicBezTo>
                <a:cubicBezTo>
                  <a:pt x="9491" y="47"/>
                  <a:pt x="9272" y="104"/>
                  <a:pt x="9092" y="142"/>
                </a:cubicBezTo>
                <a:cubicBezTo>
                  <a:pt x="8912" y="180"/>
                  <a:pt x="8664" y="218"/>
                  <a:pt x="8579" y="256"/>
                </a:cubicBezTo>
                <a:cubicBezTo>
                  <a:pt x="8494" y="294"/>
                  <a:pt x="8579" y="323"/>
                  <a:pt x="8579" y="370"/>
                </a:cubicBezTo>
                <a:cubicBezTo>
                  <a:pt x="8579" y="417"/>
                  <a:pt x="8741" y="436"/>
                  <a:pt x="8579" y="541"/>
                </a:cubicBezTo>
                <a:cubicBezTo>
                  <a:pt x="8417" y="646"/>
                  <a:pt x="7971" y="864"/>
                  <a:pt x="7610" y="997"/>
                </a:cubicBezTo>
                <a:cubicBezTo>
                  <a:pt x="7249" y="1130"/>
                  <a:pt x="6878" y="1187"/>
                  <a:pt x="6413" y="1339"/>
                </a:cubicBezTo>
                <a:cubicBezTo>
                  <a:pt x="5948" y="1491"/>
                  <a:pt x="5368" y="1710"/>
                  <a:pt x="4817" y="1909"/>
                </a:cubicBezTo>
                <a:cubicBezTo>
                  <a:pt x="4266" y="2108"/>
                  <a:pt x="3516" y="2384"/>
                  <a:pt x="3107" y="2536"/>
                </a:cubicBezTo>
                <a:cubicBezTo>
                  <a:pt x="2698" y="2688"/>
                  <a:pt x="2508" y="2783"/>
                  <a:pt x="2366" y="2821"/>
                </a:cubicBezTo>
                <a:cubicBezTo>
                  <a:pt x="2224" y="2859"/>
                  <a:pt x="2318" y="2792"/>
                  <a:pt x="2252" y="2764"/>
                </a:cubicBezTo>
                <a:cubicBezTo>
                  <a:pt x="2186" y="2736"/>
                  <a:pt x="2052" y="2688"/>
                  <a:pt x="1967" y="2650"/>
                </a:cubicBezTo>
                <a:cubicBezTo>
                  <a:pt x="1882" y="2612"/>
                  <a:pt x="1891" y="2517"/>
                  <a:pt x="1739" y="2536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109" name="Freeform 61"/>
          <p:cNvSpPr>
            <a:spLocks/>
          </p:cNvSpPr>
          <p:nvPr/>
        </p:nvSpPr>
        <p:spPr bwMode="auto">
          <a:xfrm>
            <a:off x="808013" y="2286000"/>
            <a:ext cx="6732588" cy="2171700"/>
          </a:xfrm>
          <a:custGeom>
            <a:avLst/>
            <a:gdLst/>
            <a:ahLst/>
            <a:cxnLst>
              <a:cxn ang="0">
                <a:pos x="0" y="3306"/>
              </a:cxn>
              <a:cxn ang="0">
                <a:pos x="741" y="3420"/>
              </a:cxn>
              <a:cxn ang="0">
                <a:pos x="1596" y="3306"/>
              </a:cxn>
              <a:cxn ang="0">
                <a:pos x="2907" y="3021"/>
              </a:cxn>
              <a:cxn ang="0">
                <a:pos x="3078" y="2907"/>
              </a:cxn>
              <a:cxn ang="0">
                <a:pos x="3135" y="3078"/>
              </a:cxn>
              <a:cxn ang="0">
                <a:pos x="3363" y="3192"/>
              </a:cxn>
              <a:cxn ang="0">
                <a:pos x="4104" y="3021"/>
              </a:cxn>
              <a:cxn ang="0">
                <a:pos x="5643" y="2451"/>
              </a:cxn>
              <a:cxn ang="0">
                <a:pos x="7410" y="1824"/>
              </a:cxn>
              <a:cxn ang="0">
                <a:pos x="8835" y="1311"/>
              </a:cxn>
              <a:cxn ang="0">
                <a:pos x="9633" y="969"/>
              </a:cxn>
              <a:cxn ang="0">
                <a:pos x="9804" y="741"/>
              </a:cxn>
              <a:cxn ang="0">
                <a:pos x="9804" y="570"/>
              </a:cxn>
              <a:cxn ang="0">
                <a:pos x="10032" y="513"/>
              </a:cxn>
              <a:cxn ang="0">
                <a:pos x="10431" y="342"/>
              </a:cxn>
              <a:cxn ang="0">
                <a:pos x="10602" y="0"/>
              </a:cxn>
            </a:cxnLst>
            <a:rect l="0" t="0" r="r" b="b"/>
            <a:pathLst>
              <a:path w="10602" h="3420">
                <a:moveTo>
                  <a:pt x="0" y="3306"/>
                </a:moveTo>
                <a:cubicBezTo>
                  <a:pt x="237" y="3363"/>
                  <a:pt x="475" y="3420"/>
                  <a:pt x="741" y="3420"/>
                </a:cubicBezTo>
                <a:cubicBezTo>
                  <a:pt x="1007" y="3420"/>
                  <a:pt x="1235" y="3372"/>
                  <a:pt x="1596" y="3306"/>
                </a:cubicBezTo>
                <a:cubicBezTo>
                  <a:pt x="1957" y="3240"/>
                  <a:pt x="2660" y="3088"/>
                  <a:pt x="2907" y="3021"/>
                </a:cubicBezTo>
                <a:cubicBezTo>
                  <a:pt x="3154" y="2954"/>
                  <a:pt x="3040" y="2898"/>
                  <a:pt x="3078" y="2907"/>
                </a:cubicBezTo>
                <a:cubicBezTo>
                  <a:pt x="3116" y="2916"/>
                  <a:pt x="3088" y="3031"/>
                  <a:pt x="3135" y="3078"/>
                </a:cubicBezTo>
                <a:cubicBezTo>
                  <a:pt x="3182" y="3125"/>
                  <a:pt x="3202" y="3201"/>
                  <a:pt x="3363" y="3192"/>
                </a:cubicBezTo>
                <a:cubicBezTo>
                  <a:pt x="3524" y="3183"/>
                  <a:pt x="3724" y="3145"/>
                  <a:pt x="4104" y="3021"/>
                </a:cubicBezTo>
                <a:cubicBezTo>
                  <a:pt x="4484" y="2897"/>
                  <a:pt x="5092" y="2650"/>
                  <a:pt x="5643" y="2451"/>
                </a:cubicBezTo>
                <a:cubicBezTo>
                  <a:pt x="6194" y="2252"/>
                  <a:pt x="6878" y="2014"/>
                  <a:pt x="7410" y="1824"/>
                </a:cubicBezTo>
                <a:cubicBezTo>
                  <a:pt x="7942" y="1634"/>
                  <a:pt x="8465" y="1453"/>
                  <a:pt x="8835" y="1311"/>
                </a:cubicBezTo>
                <a:cubicBezTo>
                  <a:pt x="9205" y="1169"/>
                  <a:pt x="9472" y="1064"/>
                  <a:pt x="9633" y="969"/>
                </a:cubicBezTo>
                <a:cubicBezTo>
                  <a:pt x="9794" y="874"/>
                  <a:pt x="9776" y="807"/>
                  <a:pt x="9804" y="741"/>
                </a:cubicBezTo>
                <a:cubicBezTo>
                  <a:pt x="9832" y="675"/>
                  <a:pt x="9766" y="608"/>
                  <a:pt x="9804" y="570"/>
                </a:cubicBezTo>
                <a:cubicBezTo>
                  <a:pt x="9842" y="532"/>
                  <a:pt x="9928" y="551"/>
                  <a:pt x="10032" y="513"/>
                </a:cubicBezTo>
                <a:cubicBezTo>
                  <a:pt x="10136" y="475"/>
                  <a:pt x="10336" y="427"/>
                  <a:pt x="10431" y="342"/>
                </a:cubicBezTo>
                <a:cubicBezTo>
                  <a:pt x="10526" y="257"/>
                  <a:pt x="10564" y="128"/>
                  <a:pt x="10602" y="0"/>
                </a:cubicBezTo>
              </a:path>
            </a:pathLst>
          </a:custGeom>
          <a:solidFill>
            <a:srgbClr val="CCFFCC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108" name="Line 60"/>
          <p:cNvSpPr>
            <a:spLocks noChangeShapeType="1"/>
          </p:cNvSpPr>
          <p:nvPr/>
        </p:nvSpPr>
        <p:spPr bwMode="auto">
          <a:xfrm>
            <a:off x="1917675" y="3709989"/>
            <a:ext cx="831850" cy="4349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107" name="Freeform 59"/>
          <p:cNvSpPr>
            <a:spLocks/>
          </p:cNvSpPr>
          <p:nvPr/>
        </p:nvSpPr>
        <p:spPr bwMode="auto">
          <a:xfrm>
            <a:off x="6226151" y="2249487"/>
            <a:ext cx="796925" cy="6159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" y="399"/>
              </a:cxn>
              <a:cxn ang="0">
                <a:pos x="1254" y="969"/>
              </a:cxn>
              <a:cxn ang="0">
                <a:pos x="1254" y="627"/>
              </a:cxn>
              <a:cxn ang="0">
                <a:pos x="0" y="0"/>
              </a:cxn>
            </a:cxnLst>
            <a:rect l="0" t="0" r="r" b="b"/>
            <a:pathLst>
              <a:path w="1254" h="969">
                <a:moveTo>
                  <a:pt x="0" y="0"/>
                </a:moveTo>
                <a:lnTo>
                  <a:pt x="57" y="399"/>
                </a:lnTo>
                <a:lnTo>
                  <a:pt x="1254" y="969"/>
                </a:lnTo>
                <a:lnTo>
                  <a:pt x="1254" y="627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106" name="Freeform 58"/>
          <p:cNvSpPr>
            <a:spLocks/>
          </p:cNvSpPr>
          <p:nvPr/>
        </p:nvSpPr>
        <p:spPr bwMode="auto">
          <a:xfrm>
            <a:off x="1000100" y="3357564"/>
            <a:ext cx="6122988" cy="2365375"/>
          </a:xfrm>
          <a:custGeom>
            <a:avLst/>
            <a:gdLst/>
            <a:ahLst/>
            <a:cxnLst>
              <a:cxn ang="0">
                <a:pos x="114" y="2641"/>
              </a:cxn>
              <a:cxn ang="0">
                <a:pos x="855" y="2812"/>
              </a:cxn>
              <a:cxn ang="0">
                <a:pos x="2166" y="2641"/>
              </a:cxn>
              <a:cxn ang="0">
                <a:pos x="5871" y="1444"/>
              </a:cxn>
              <a:cxn ang="0">
                <a:pos x="8550" y="475"/>
              </a:cxn>
              <a:cxn ang="0">
                <a:pos x="9405" y="76"/>
              </a:cxn>
              <a:cxn ang="0">
                <a:pos x="9519" y="19"/>
              </a:cxn>
              <a:cxn ang="0">
                <a:pos x="9462" y="190"/>
              </a:cxn>
              <a:cxn ang="0">
                <a:pos x="9063" y="646"/>
              </a:cxn>
              <a:cxn ang="0">
                <a:pos x="8892" y="874"/>
              </a:cxn>
              <a:cxn ang="0">
                <a:pos x="8265" y="1216"/>
              </a:cxn>
              <a:cxn ang="0">
                <a:pos x="5187" y="2413"/>
              </a:cxn>
              <a:cxn ang="0">
                <a:pos x="2052" y="3496"/>
              </a:cxn>
              <a:cxn ang="0">
                <a:pos x="912" y="3667"/>
              </a:cxn>
              <a:cxn ang="0">
                <a:pos x="342" y="3724"/>
              </a:cxn>
              <a:cxn ang="0">
                <a:pos x="171" y="3496"/>
              </a:cxn>
              <a:cxn ang="0">
                <a:pos x="171" y="3097"/>
              </a:cxn>
              <a:cxn ang="0">
                <a:pos x="171" y="2812"/>
              </a:cxn>
              <a:cxn ang="0">
                <a:pos x="114" y="2641"/>
              </a:cxn>
            </a:cxnLst>
            <a:rect l="0" t="0" r="r" b="b"/>
            <a:pathLst>
              <a:path w="9566" h="3752">
                <a:moveTo>
                  <a:pt x="114" y="2641"/>
                </a:moveTo>
                <a:cubicBezTo>
                  <a:pt x="228" y="2641"/>
                  <a:pt x="513" y="2812"/>
                  <a:pt x="855" y="2812"/>
                </a:cubicBezTo>
                <a:cubicBezTo>
                  <a:pt x="1197" y="2812"/>
                  <a:pt x="1330" y="2869"/>
                  <a:pt x="2166" y="2641"/>
                </a:cubicBezTo>
                <a:cubicBezTo>
                  <a:pt x="3002" y="2413"/>
                  <a:pt x="4807" y="1805"/>
                  <a:pt x="5871" y="1444"/>
                </a:cubicBezTo>
                <a:cubicBezTo>
                  <a:pt x="6935" y="1083"/>
                  <a:pt x="7961" y="703"/>
                  <a:pt x="8550" y="475"/>
                </a:cubicBezTo>
                <a:cubicBezTo>
                  <a:pt x="9139" y="247"/>
                  <a:pt x="9244" y="152"/>
                  <a:pt x="9405" y="76"/>
                </a:cubicBezTo>
                <a:cubicBezTo>
                  <a:pt x="9566" y="0"/>
                  <a:pt x="9509" y="0"/>
                  <a:pt x="9519" y="19"/>
                </a:cubicBezTo>
                <a:cubicBezTo>
                  <a:pt x="9529" y="38"/>
                  <a:pt x="9538" y="86"/>
                  <a:pt x="9462" y="190"/>
                </a:cubicBezTo>
                <a:cubicBezTo>
                  <a:pt x="9386" y="294"/>
                  <a:pt x="9158" y="532"/>
                  <a:pt x="9063" y="646"/>
                </a:cubicBezTo>
                <a:cubicBezTo>
                  <a:pt x="8968" y="760"/>
                  <a:pt x="9025" y="779"/>
                  <a:pt x="8892" y="874"/>
                </a:cubicBezTo>
                <a:cubicBezTo>
                  <a:pt x="8759" y="969"/>
                  <a:pt x="8882" y="960"/>
                  <a:pt x="8265" y="1216"/>
                </a:cubicBezTo>
                <a:cubicBezTo>
                  <a:pt x="7648" y="1472"/>
                  <a:pt x="6223" y="2033"/>
                  <a:pt x="5187" y="2413"/>
                </a:cubicBezTo>
                <a:cubicBezTo>
                  <a:pt x="4151" y="2793"/>
                  <a:pt x="2765" y="3287"/>
                  <a:pt x="2052" y="3496"/>
                </a:cubicBezTo>
                <a:cubicBezTo>
                  <a:pt x="1339" y="3705"/>
                  <a:pt x="1197" y="3629"/>
                  <a:pt x="912" y="3667"/>
                </a:cubicBezTo>
                <a:cubicBezTo>
                  <a:pt x="627" y="3705"/>
                  <a:pt x="465" y="3752"/>
                  <a:pt x="342" y="3724"/>
                </a:cubicBezTo>
                <a:cubicBezTo>
                  <a:pt x="219" y="3696"/>
                  <a:pt x="199" y="3600"/>
                  <a:pt x="171" y="3496"/>
                </a:cubicBezTo>
                <a:cubicBezTo>
                  <a:pt x="143" y="3392"/>
                  <a:pt x="171" y="3211"/>
                  <a:pt x="171" y="3097"/>
                </a:cubicBezTo>
                <a:cubicBezTo>
                  <a:pt x="171" y="2983"/>
                  <a:pt x="171" y="2888"/>
                  <a:pt x="171" y="2812"/>
                </a:cubicBezTo>
                <a:cubicBezTo>
                  <a:pt x="171" y="2736"/>
                  <a:pt x="0" y="2641"/>
                  <a:pt x="114" y="2641"/>
                </a:cubicBez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105" name="Rectangle 57"/>
          <p:cNvSpPr>
            <a:spLocks noChangeArrowheads="1"/>
          </p:cNvSpPr>
          <p:nvPr/>
        </p:nvSpPr>
        <p:spPr bwMode="auto">
          <a:xfrm>
            <a:off x="3365476" y="2998787"/>
            <a:ext cx="1241425" cy="655638"/>
          </a:xfrm>
          <a:prstGeom prst="rect">
            <a:avLst/>
          </a:prstGeom>
          <a:solidFill>
            <a:srgbClr val="CCFFCC"/>
          </a:solidFill>
          <a:ln w="9525">
            <a:miter lim="800000"/>
            <a:headEnd/>
            <a:tailEnd/>
          </a:ln>
          <a:scene3d>
            <a:camera prst="legacyObliqueFront">
              <a:rot lat="1560000" lon="3060000" rev="0"/>
            </a:camera>
            <a:lightRig rig="legacyFlat2" dir="t"/>
          </a:scene3d>
          <a:sp3d extrusionH="1801800" prstMaterial="legacyMetal">
            <a:bevelT w="13500" h="13500" prst="angle"/>
            <a:bevelB w="13500" h="13500" prst="angle"/>
            <a:extrusionClr>
              <a:srgbClr val="CCFFCC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endParaRPr lang="pt-BR"/>
          </a:p>
        </p:txBody>
      </p:sp>
      <p:sp>
        <p:nvSpPr>
          <p:cNvPr id="2104" name="Text Box 56"/>
          <p:cNvSpPr txBox="1">
            <a:spLocks noChangeArrowheads="1"/>
          </p:cNvSpPr>
          <p:nvPr/>
        </p:nvSpPr>
        <p:spPr bwMode="auto">
          <a:xfrm>
            <a:off x="1712888" y="4457702"/>
            <a:ext cx="13398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bochecha 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03" name="Text Box 55"/>
          <p:cNvSpPr txBox="1">
            <a:spLocks noChangeArrowheads="1"/>
          </p:cNvSpPr>
          <p:nvPr/>
        </p:nvSpPr>
        <p:spPr bwMode="auto">
          <a:xfrm>
            <a:off x="6381725" y="3009902"/>
            <a:ext cx="83185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alheta 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02" name="Text Box 54"/>
          <p:cNvSpPr txBox="1">
            <a:spLocks noChangeArrowheads="1"/>
          </p:cNvSpPr>
          <p:nvPr/>
        </p:nvSpPr>
        <p:spPr bwMode="auto">
          <a:xfrm>
            <a:off x="4752951" y="4964112"/>
            <a:ext cx="1484313" cy="325438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</a:rPr>
              <a:t>Obras Vivas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01" name="Text Box 53"/>
          <p:cNvSpPr txBox="1">
            <a:spLocks noChangeArrowheads="1"/>
          </p:cNvSpPr>
          <p:nvPr/>
        </p:nvSpPr>
        <p:spPr bwMode="auto">
          <a:xfrm>
            <a:off x="6454750" y="5011737"/>
            <a:ext cx="1484313" cy="325438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Obras Mortas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00" name="Line 52"/>
          <p:cNvSpPr>
            <a:spLocks noChangeShapeType="1"/>
          </p:cNvSpPr>
          <p:nvPr/>
        </p:nvSpPr>
        <p:spPr bwMode="auto">
          <a:xfrm flipH="1" flipV="1">
            <a:off x="3740125" y="4710112"/>
            <a:ext cx="1193800" cy="254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99" name="Line 51"/>
          <p:cNvSpPr>
            <a:spLocks noChangeShapeType="1"/>
          </p:cNvSpPr>
          <p:nvPr/>
        </p:nvSpPr>
        <p:spPr bwMode="auto">
          <a:xfrm flipH="1" flipV="1">
            <a:off x="5803876" y="3552825"/>
            <a:ext cx="1049338" cy="13382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98" name="Line 50"/>
          <p:cNvSpPr>
            <a:spLocks noChangeShapeType="1"/>
          </p:cNvSpPr>
          <p:nvPr/>
        </p:nvSpPr>
        <p:spPr bwMode="auto">
          <a:xfrm>
            <a:off x="1062012" y="2828927"/>
            <a:ext cx="0" cy="296703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97" name="Text Box 49"/>
          <p:cNvSpPr txBox="1">
            <a:spLocks noChangeArrowheads="1"/>
          </p:cNvSpPr>
          <p:nvPr/>
        </p:nvSpPr>
        <p:spPr bwMode="auto">
          <a:xfrm>
            <a:off x="771501" y="4854577"/>
            <a:ext cx="469900" cy="2889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AV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96" name="Line 48"/>
          <p:cNvSpPr>
            <a:spLocks noChangeShapeType="1"/>
          </p:cNvSpPr>
          <p:nvPr/>
        </p:nvSpPr>
        <p:spPr bwMode="auto">
          <a:xfrm flipV="1">
            <a:off x="1062013" y="1138237"/>
            <a:ext cx="6224588" cy="21351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95" name="Text Box 47"/>
          <p:cNvSpPr txBox="1">
            <a:spLocks noChangeArrowheads="1"/>
          </p:cNvSpPr>
          <p:nvPr/>
        </p:nvSpPr>
        <p:spPr bwMode="auto">
          <a:xfrm>
            <a:off x="3305150" y="4300537"/>
            <a:ext cx="1122363" cy="325438"/>
          </a:xfrm>
          <a:prstGeom prst="rect">
            <a:avLst/>
          </a:prstGeom>
          <a:solidFill>
            <a:srgbClr val="FF99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bombordo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94" name="Line 46"/>
          <p:cNvSpPr>
            <a:spLocks noChangeShapeType="1"/>
          </p:cNvSpPr>
          <p:nvPr/>
        </p:nvSpPr>
        <p:spPr bwMode="auto">
          <a:xfrm>
            <a:off x="4427514" y="1236662"/>
            <a:ext cx="687387" cy="361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93" name="Line 45"/>
          <p:cNvSpPr>
            <a:spLocks noChangeShapeType="1"/>
          </p:cNvSpPr>
          <p:nvPr/>
        </p:nvSpPr>
        <p:spPr bwMode="auto">
          <a:xfrm>
            <a:off x="5114900" y="3589337"/>
            <a:ext cx="688975" cy="361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92" name="Line 44"/>
          <p:cNvSpPr>
            <a:spLocks noChangeShapeType="1"/>
          </p:cNvSpPr>
          <p:nvPr/>
        </p:nvSpPr>
        <p:spPr bwMode="auto">
          <a:xfrm>
            <a:off x="5151414" y="4638675"/>
            <a:ext cx="687387" cy="361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91" name="Line 43"/>
          <p:cNvSpPr>
            <a:spLocks noChangeShapeType="1"/>
          </p:cNvSpPr>
          <p:nvPr/>
        </p:nvSpPr>
        <p:spPr bwMode="auto">
          <a:xfrm>
            <a:off x="5699076" y="3443287"/>
            <a:ext cx="0" cy="9048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2087" name="Group 39"/>
          <p:cNvGrpSpPr>
            <a:grpSpLocks/>
          </p:cNvGrpSpPr>
          <p:nvPr/>
        </p:nvGrpSpPr>
        <p:grpSpPr bwMode="auto">
          <a:xfrm>
            <a:off x="2111351" y="5035550"/>
            <a:ext cx="868363" cy="977900"/>
            <a:chOff x="2727" y="13334"/>
            <a:chExt cx="1368" cy="1539"/>
          </a:xfrm>
        </p:grpSpPr>
        <p:sp>
          <p:nvSpPr>
            <p:cNvPr id="2090" name="Line 42"/>
            <p:cNvSpPr>
              <a:spLocks noChangeShapeType="1"/>
            </p:cNvSpPr>
            <p:nvPr/>
          </p:nvSpPr>
          <p:spPr bwMode="auto">
            <a:xfrm>
              <a:off x="2727" y="14132"/>
              <a:ext cx="1368" cy="74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89" name="Line 41"/>
            <p:cNvSpPr>
              <a:spLocks noChangeShapeType="1"/>
            </p:cNvSpPr>
            <p:nvPr/>
          </p:nvSpPr>
          <p:spPr bwMode="auto">
            <a:xfrm>
              <a:off x="2784" y="13334"/>
              <a:ext cx="1254" cy="62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88" name="Line 40"/>
            <p:cNvSpPr>
              <a:spLocks noChangeShapeType="1"/>
            </p:cNvSpPr>
            <p:nvPr/>
          </p:nvSpPr>
          <p:spPr bwMode="auto">
            <a:xfrm>
              <a:off x="3924" y="13904"/>
              <a:ext cx="0" cy="9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arrow" w="sm" len="sm"/>
              <a:tailEnd type="arrow" w="sm" len="sm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086" name="Line 38"/>
          <p:cNvSpPr>
            <a:spLocks noChangeShapeType="1"/>
          </p:cNvSpPr>
          <p:nvPr/>
        </p:nvSpPr>
        <p:spPr bwMode="auto">
          <a:xfrm>
            <a:off x="6599213" y="3878264"/>
            <a:ext cx="1049337" cy="54292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85" name="Line 37"/>
          <p:cNvSpPr>
            <a:spLocks noChangeShapeType="1"/>
          </p:cNvSpPr>
          <p:nvPr/>
        </p:nvSpPr>
        <p:spPr bwMode="auto">
          <a:xfrm>
            <a:off x="6816701" y="3443287"/>
            <a:ext cx="796925" cy="39846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84" name="Line 36"/>
          <p:cNvSpPr>
            <a:spLocks noChangeShapeType="1"/>
          </p:cNvSpPr>
          <p:nvPr/>
        </p:nvSpPr>
        <p:spPr bwMode="auto">
          <a:xfrm>
            <a:off x="7540600" y="3805237"/>
            <a:ext cx="0" cy="57943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83" name="Text Box 35"/>
          <p:cNvSpPr txBox="1">
            <a:spLocks noChangeArrowheads="1"/>
          </p:cNvSpPr>
          <p:nvPr/>
        </p:nvSpPr>
        <p:spPr bwMode="auto">
          <a:xfrm>
            <a:off x="2727300" y="5507037"/>
            <a:ext cx="904875" cy="325438"/>
          </a:xfrm>
          <a:prstGeom prst="rect">
            <a:avLst/>
          </a:prstGeom>
          <a:solidFill>
            <a:srgbClr val="FF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calado AV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82" name="Text Box 34"/>
          <p:cNvSpPr txBox="1">
            <a:spLocks noChangeArrowheads="1"/>
          </p:cNvSpPr>
          <p:nvPr/>
        </p:nvSpPr>
        <p:spPr bwMode="auto">
          <a:xfrm>
            <a:off x="6889726" y="3951289"/>
            <a:ext cx="904875" cy="288925"/>
          </a:xfrm>
          <a:prstGeom prst="rect">
            <a:avLst/>
          </a:prstGeom>
          <a:solidFill>
            <a:srgbClr val="FF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calado AR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81" name="Text Box 33"/>
          <p:cNvSpPr txBox="1">
            <a:spLocks noChangeArrowheads="1"/>
          </p:cNvSpPr>
          <p:nvPr/>
        </p:nvSpPr>
        <p:spPr bwMode="auto">
          <a:xfrm>
            <a:off x="5405413" y="4203702"/>
            <a:ext cx="687387" cy="288925"/>
          </a:xfrm>
          <a:prstGeom prst="rect">
            <a:avLst/>
          </a:prstGeom>
          <a:solidFill>
            <a:srgbClr val="FF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pontal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80" name="Text Box 32"/>
          <p:cNvSpPr txBox="1">
            <a:spLocks noChangeArrowheads="1"/>
          </p:cNvSpPr>
          <p:nvPr/>
        </p:nvSpPr>
        <p:spPr bwMode="auto">
          <a:xfrm>
            <a:off x="4537050" y="1236664"/>
            <a:ext cx="687388" cy="288925"/>
          </a:xfrm>
          <a:prstGeom prst="rect">
            <a:avLst/>
          </a:prstGeom>
          <a:solidFill>
            <a:srgbClr val="FF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boca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9" name="Rectangle 31"/>
          <p:cNvSpPr>
            <a:spLocks noChangeArrowheads="1"/>
          </p:cNvSpPr>
          <p:nvPr/>
        </p:nvSpPr>
        <p:spPr bwMode="auto">
          <a:xfrm>
            <a:off x="3368651" y="2673350"/>
            <a:ext cx="1241425" cy="361950"/>
          </a:xfrm>
          <a:prstGeom prst="rect">
            <a:avLst/>
          </a:prstGeom>
          <a:solidFill>
            <a:srgbClr val="CCFFCC"/>
          </a:solidFill>
          <a:ln w="9525">
            <a:miter lim="800000"/>
            <a:headEnd/>
            <a:tailEnd/>
          </a:ln>
          <a:scene3d>
            <a:camera prst="legacyObliqueFront">
              <a:rot lat="1560000" lon="3060000" rev="0"/>
            </a:camera>
            <a:lightRig rig="legacyFlat2" dir="t"/>
          </a:scene3d>
          <a:sp3d extrusionH="430200" prstMaterial="legacyMetal">
            <a:bevelT w="13500" h="13500" prst="angle"/>
            <a:bevelB w="13500" h="13500" prst="angle"/>
            <a:extrusionClr>
              <a:srgbClr val="CCFFCC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endParaRPr lang="pt-BR"/>
          </a:p>
        </p:txBody>
      </p:sp>
      <p:sp>
        <p:nvSpPr>
          <p:cNvPr id="2078" name="Line 30"/>
          <p:cNvSpPr>
            <a:spLocks noChangeShapeType="1"/>
          </p:cNvSpPr>
          <p:nvPr/>
        </p:nvSpPr>
        <p:spPr bwMode="auto">
          <a:xfrm flipV="1">
            <a:off x="808013" y="3914775"/>
            <a:ext cx="1484313" cy="469900"/>
          </a:xfrm>
          <a:prstGeom prst="line">
            <a:avLst/>
          </a:prstGeom>
          <a:noFill/>
          <a:ln w="317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77" name="Line 29"/>
          <p:cNvSpPr>
            <a:spLocks noChangeShapeType="1"/>
          </p:cNvSpPr>
          <p:nvPr/>
        </p:nvSpPr>
        <p:spPr bwMode="auto">
          <a:xfrm flipV="1">
            <a:off x="2617763" y="3589338"/>
            <a:ext cx="1303337" cy="506413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76" name="Line 28"/>
          <p:cNvSpPr>
            <a:spLocks noChangeShapeType="1"/>
          </p:cNvSpPr>
          <p:nvPr/>
        </p:nvSpPr>
        <p:spPr bwMode="auto">
          <a:xfrm flipV="1">
            <a:off x="3933800" y="2647952"/>
            <a:ext cx="0" cy="941387"/>
          </a:xfrm>
          <a:prstGeom prst="line">
            <a:avLst/>
          </a:prstGeom>
          <a:noFill/>
          <a:ln w="317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75" name="Line 27"/>
          <p:cNvSpPr>
            <a:spLocks noChangeShapeType="1"/>
          </p:cNvSpPr>
          <p:nvPr/>
        </p:nvSpPr>
        <p:spPr bwMode="auto">
          <a:xfrm flipV="1">
            <a:off x="3921100" y="2538412"/>
            <a:ext cx="361950" cy="109538"/>
          </a:xfrm>
          <a:prstGeom prst="line">
            <a:avLst/>
          </a:prstGeom>
          <a:noFill/>
          <a:ln w="317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74" name="Line 26"/>
          <p:cNvSpPr>
            <a:spLocks noChangeShapeType="1"/>
          </p:cNvSpPr>
          <p:nvPr/>
        </p:nvSpPr>
        <p:spPr bwMode="auto">
          <a:xfrm flipH="1">
            <a:off x="4681513" y="2538412"/>
            <a:ext cx="687387" cy="217488"/>
          </a:xfrm>
          <a:prstGeom prst="line">
            <a:avLst/>
          </a:prstGeom>
          <a:noFill/>
          <a:ln w="317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73" name="Line 25"/>
          <p:cNvSpPr>
            <a:spLocks noChangeShapeType="1"/>
          </p:cNvSpPr>
          <p:nvPr/>
        </p:nvSpPr>
        <p:spPr bwMode="auto">
          <a:xfrm flipV="1">
            <a:off x="5767364" y="2684462"/>
            <a:ext cx="795337" cy="325438"/>
          </a:xfrm>
          <a:prstGeom prst="line">
            <a:avLst/>
          </a:prstGeom>
          <a:noFill/>
          <a:ln w="317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72" name="Line 24"/>
          <p:cNvSpPr>
            <a:spLocks noChangeShapeType="1"/>
          </p:cNvSpPr>
          <p:nvPr/>
        </p:nvSpPr>
        <p:spPr bwMode="auto">
          <a:xfrm flipV="1">
            <a:off x="6562700" y="2393950"/>
            <a:ext cx="0" cy="254000"/>
          </a:xfrm>
          <a:prstGeom prst="line">
            <a:avLst/>
          </a:prstGeom>
          <a:noFill/>
          <a:ln w="317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71" name="Line 23"/>
          <p:cNvSpPr>
            <a:spLocks noChangeShapeType="1"/>
          </p:cNvSpPr>
          <p:nvPr/>
        </p:nvSpPr>
        <p:spPr bwMode="auto">
          <a:xfrm flipV="1">
            <a:off x="6562701" y="2211387"/>
            <a:ext cx="869950" cy="254000"/>
          </a:xfrm>
          <a:prstGeom prst="line">
            <a:avLst/>
          </a:prstGeom>
          <a:noFill/>
          <a:ln w="317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70" name="Line 22"/>
          <p:cNvSpPr>
            <a:spLocks noChangeShapeType="1"/>
          </p:cNvSpPr>
          <p:nvPr/>
        </p:nvSpPr>
        <p:spPr bwMode="auto">
          <a:xfrm flipH="1">
            <a:off x="5730851" y="2506662"/>
            <a:ext cx="506413" cy="230188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69" name="Line 21"/>
          <p:cNvSpPr>
            <a:spLocks noChangeShapeType="1"/>
          </p:cNvSpPr>
          <p:nvPr/>
        </p:nvSpPr>
        <p:spPr bwMode="auto">
          <a:xfrm flipV="1">
            <a:off x="5730851" y="2516189"/>
            <a:ext cx="542925" cy="1809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68" name="Freeform 20"/>
          <p:cNvSpPr>
            <a:spLocks/>
          </p:cNvSpPr>
          <p:nvPr/>
        </p:nvSpPr>
        <p:spPr bwMode="auto">
          <a:xfrm>
            <a:off x="1074712" y="1187452"/>
            <a:ext cx="6189663" cy="3113087"/>
          </a:xfrm>
          <a:custGeom>
            <a:avLst/>
            <a:gdLst/>
            <a:ahLst/>
            <a:cxnLst>
              <a:cxn ang="0">
                <a:pos x="0" y="3306"/>
              </a:cxn>
              <a:cxn ang="0">
                <a:pos x="9747" y="0"/>
              </a:cxn>
              <a:cxn ang="0">
                <a:pos x="9747" y="1710"/>
              </a:cxn>
              <a:cxn ang="0">
                <a:pos x="8664" y="1995"/>
              </a:cxn>
              <a:cxn ang="0">
                <a:pos x="8664" y="2394"/>
              </a:cxn>
              <a:cxn ang="0">
                <a:pos x="7410" y="2907"/>
              </a:cxn>
              <a:cxn ang="0">
                <a:pos x="7410" y="2451"/>
              </a:cxn>
              <a:cxn ang="0">
                <a:pos x="6840" y="2109"/>
              </a:cxn>
              <a:cxn ang="0">
                <a:pos x="5757" y="2508"/>
              </a:cxn>
              <a:cxn ang="0">
                <a:pos x="5130" y="2109"/>
              </a:cxn>
              <a:cxn ang="0">
                <a:pos x="4560" y="2280"/>
              </a:cxn>
              <a:cxn ang="0">
                <a:pos x="4503" y="3819"/>
              </a:cxn>
              <a:cxn ang="0">
                <a:pos x="2508" y="4560"/>
              </a:cxn>
              <a:cxn ang="0">
                <a:pos x="1938" y="4275"/>
              </a:cxn>
              <a:cxn ang="0">
                <a:pos x="0" y="4902"/>
              </a:cxn>
              <a:cxn ang="0">
                <a:pos x="0" y="3306"/>
              </a:cxn>
            </a:cxnLst>
            <a:rect l="0" t="0" r="r" b="b"/>
            <a:pathLst>
              <a:path w="9747" h="4902">
                <a:moveTo>
                  <a:pt x="0" y="3306"/>
                </a:moveTo>
                <a:lnTo>
                  <a:pt x="9747" y="0"/>
                </a:lnTo>
                <a:lnTo>
                  <a:pt x="9747" y="1710"/>
                </a:lnTo>
                <a:lnTo>
                  <a:pt x="8664" y="1995"/>
                </a:lnTo>
                <a:lnTo>
                  <a:pt x="8664" y="2394"/>
                </a:lnTo>
                <a:lnTo>
                  <a:pt x="7410" y="2907"/>
                </a:lnTo>
                <a:lnTo>
                  <a:pt x="7410" y="2451"/>
                </a:lnTo>
                <a:lnTo>
                  <a:pt x="6840" y="2109"/>
                </a:lnTo>
                <a:lnTo>
                  <a:pt x="5757" y="2508"/>
                </a:lnTo>
                <a:lnTo>
                  <a:pt x="5130" y="2109"/>
                </a:lnTo>
                <a:lnTo>
                  <a:pt x="4560" y="2280"/>
                </a:lnTo>
                <a:lnTo>
                  <a:pt x="4503" y="3819"/>
                </a:lnTo>
                <a:lnTo>
                  <a:pt x="2508" y="4560"/>
                </a:lnTo>
                <a:lnTo>
                  <a:pt x="1938" y="4275"/>
                </a:lnTo>
                <a:lnTo>
                  <a:pt x="0" y="4902"/>
                </a:lnTo>
                <a:lnTo>
                  <a:pt x="0" y="3306"/>
                </a:lnTo>
                <a:close/>
              </a:path>
            </a:pathLst>
          </a:custGeom>
          <a:solidFill>
            <a:srgbClr val="CCFFFF">
              <a:alpha val="5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917551" y="3590926"/>
            <a:ext cx="760413" cy="325437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35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proa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6429351" y="2163762"/>
            <a:ext cx="11588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tombadilho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1242988" y="3914777"/>
            <a:ext cx="7604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castelo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3052738" y="2133602"/>
            <a:ext cx="1193800" cy="288925"/>
          </a:xfrm>
          <a:prstGeom prst="rect">
            <a:avLst/>
          </a:prstGeom>
          <a:solidFill>
            <a:srgbClr val="FF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comprimento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6743676" y="1838325"/>
            <a:ext cx="760413" cy="36195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popa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2" name="Freeform 14"/>
          <p:cNvSpPr>
            <a:spLocks/>
          </p:cNvSpPr>
          <p:nvPr/>
        </p:nvSpPr>
        <p:spPr bwMode="auto">
          <a:xfrm>
            <a:off x="988987" y="4379914"/>
            <a:ext cx="2208213" cy="434975"/>
          </a:xfrm>
          <a:custGeom>
            <a:avLst/>
            <a:gdLst/>
            <a:ahLst/>
            <a:cxnLst>
              <a:cxn ang="0">
                <a:pos x="3477" y="0"/>
              </a:cxn>
              <a:cxn ang="0">
                <a:pos x="2223" y="342"/>
              </a:cxn>
              <a:cxn ang="0">
                <a:pos x="969" y="627"/>
              </a:cxn>
              <a:cxn ang="0">
                <a:pos x="0" y="684"/>
              </a:cxn>
            </a:cxnLst>
            <a:rect l="0" t="0" r="r" b="b"/>
            <a:pathLst>
              <a:path w="3477" h="684">
                <a:moveTo>
                  <a:pt x="3477" y="0"/>
                </a:moveTo>
                <a:cubicBezTo>
                  <a:pt x="3059" y="118"/>
                  <a:pt x="2641" y="237"/>
                  <a:pt x="2223" y="342"/>
                </a:cubicBezTo>
                <a:cubicBezTo>
                  <a:pt x="1805" y="447"/>
                  <a:pt x="1339" y="570"/>
                  <a:pt x="969" y="627"/>
                </a:cubicBezTo>
                <a:cubicBezTo>
                  <a:pt x="599" y="684"/>
                  <a:pt x="299" y="684"/>
                  <a:pt x="0" y="684"/>
                </a:cubicBezTo>
              </a:path>
            </a:pathLst>
          </a:custGeom>
          <a:noFill/>
          <a:ln w="317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61" name="Freeform 13"/>
          <p:cNvSpPr>
            <a:spLocks/>
          </p:cNvSpPr>
          <p:nvPr/>
        </p:nvSpPr>
        <p:spPr bwMode="auto">
          <a:xfrm>
            <a:off x="6743675" y="2622550"/>
            <a:ext cx="808038" cy="361950"/>
          </a:xfrm>
          <a:custGeom>
            <a:avLst/>
            <a:gdLst/>
            <a:ahLst/>
            <a:cxnLst>
              <a:cxn ang="0">
                <a:pos x="0" y="570"/>
              </a:cxn>
              <a:cxn ang="0">
                <a:pos x="798" y="285"/>
              </a:cxn>
              <a:cxn ang="0">
                <a:pos x="1197" y="114"/>
              </a:cxn>
              <a:cxn ang="0">
                <a:pos x="1254" y="0"/>
              </a:cxn>
            </a:cxnLst>
            <a:rect l="0" t="0" r="r" b="b"/>
            <a:pathLst>
              <a:path w="1273" h="570">
                <a:moveTo>
                  <a:pt x="0" y="570"/>
                </a:moveTo>
                <a:cubicBezTo>
                  <a:pt x="299" y="465"/>
                  <a:pt x="599" y="361"/>
                  <a:pt x="798" y="285"/>
                </a:cubicBezTo>
                <a:cubicBezTo>
                  <a:pt x="997" y="209"/>
                  <a:pt x="1121" y="161"/>
                  <a:pt x="1197" y="114"/>
                </a:cubicBezTo>
                <a:cubicBezTo>
                  <a:pt x="1273" y="67"/>
                  <a:pt x="1263" y="33"/>
                  <a:pt x="1254" y="0"/>
                </a:cubicBezTo>
              </a:path>
            </a:pathLst>
          </a:custGeom>
          <a:noFill/>
          <a:ln w="317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3160689" y="4964112"/>
            <a:ext cx="1158875" cy="36195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>
                <a:ln>
                  <a:noFill/>
                </a:ln>
                <a:solidFill>
                  <a:srgbClr val="CCFFFF"/>
                </a:solidFill>
                <a:effectLst/>
                <a:latin typeface="Arial" pitchFamily="34" charset="0"/>
                <a:ea typeface="Times New Roman" pitchFamily="18" charset="0"/>
              </a:rPr>
              <a:t>linha d’água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9" name="Line 11"/>
          <p:cNvSpPr>
            <a:spLocks noChangeShapeType="1"/>
          </p:cNvSpPr>
          <p:nvPr/>
        </p:nvSpPr>
        <p:spPr bwMode="auto">
          <a:xfrm flipH="1" flipV="1">
            <a:off x="3089250" y="4860927"/>
            <a:ext cx="577850" cy="217487"/>
          </a:xfrm>
          <a:prstGeom prst="line">
            <a:avLst/>
          </a:prstGeom>
          <a:noFill/>
          <a:ln w="28575">
            <a:solidFill>
              <a:srgbClr val="CCFFFF"/>
            </a:solidFill>
            <a:round/>
            <a:headEnd/>
            <a:tailEnd type="triangl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4786264" y="3787775"/>
            <a:ext cx="0" cy="4349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3052739" y="3733800"/>
            <a:ext cx="879474" cy="223837"/>
          </a:xfrm>
          <a:prstGeom prst="rect">
            <a:avLst/>
          </a:prstGeom>
          <a:solidFill>
            <a:srgbClr val="99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convés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3198788" y="4078287"/>
            <a:ext cx="0" cy="1444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5" name="Oval 7"/>
          <p:cNvSpPr>
            <a:spLocks noChangeArrowheads="1"/>
          </p:cNvSpPr>
          <p:nvPr/>
        </p:nvSpPr>
        <p:spPr bwMode="auto">
          <a:xfrm>
            <a:off x="4332264" y="3084512"/>
            <a:ext cx="180975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5114900" y="1536702"/>
            <a:ext cx="0" cy="296862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4464025" y="3890962"/>
            <a:ext cx="831850" cy="217488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borda livre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4464025" y="3108327"/>
            <a:ext cx="13398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</a:rPr>
              <a:t>superestrutura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476851" y="5507037"/>
            <a:ext cx="2208213" cy="325438"/>
          </a:xfrm>
          <a:prstGeom prst="rect">
            <a:avLst/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Fig. 1 – Nomenclatura do Navio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5476850" y="1385889"/>
            <a:ext cx="1447800" cy="288925"/>
          </a:xfrm>
          <a:prstGeom prst="rect">
            <a:avLst/>
          </a:pr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Plano Diametral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49" name="Freeform 1"/>
          <p:cNvSpPr>
            <a:spLocks/>
          </p:cNvSpPr>
          <p:nvPr/>
        </p:nvSpPr>
        <p:spPr bwMode="auto">
          <a:xfrm>
            <a:off x="5913414" y="1687512"/>
            <a:ext cx="325437" cy="325438"/>
          </a:xfrm>
          <a:custGeom>
            <a:avLst/>
            <a:gdLst/>
            <a:ahLst/>
            <a:cxnLst>
              <a:cxn ang="0">
                <a:pos x="513" y="0"/>
              </a:cxn>
              <a:cxn ang="0">
                <a:pos x="399" y="342"/>
              </a:cxn>
              <a:cxn ang="0">
                <a:pos x="0" y="513"/>
              </a:cxn>
            </a:cxnLst>
            <a:rect l="0" t="0" r="r" b="b"/>
            <a:pathLst>
              <a:path w="513" h="513">
                <a:moveTo>
                  <a:pt x="513" y="0"/>
                </a:moveTo>
                <a:cubicBezTo>
                  <a:pt x="498" y="128"/>
                  <a:pt x="484" y="257"/>
                  <a:pt x="399" y="342"/>
                </a:cubicBezTo>
                <a:cubicBezTo>
                  <a:pt x="314" y="427"/>
                  <a:pt x="157" y="470"/>
                  <a:pt x="0" y="513"/>
                </a:cubicBez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120" name="Rectangle 7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2144" name="Rectangle 96"/>
          <p:cNvSpPr>
            <a:spLocks noChangeArrowheads="1"/>
          </p:cNvSpPr>
          <p:nvPr/>
        </p:nvSpPr>
        <p:spPr bwMode="auto">
          <a:xfrm>
            <a:off x="29614" y="911206"/>
            <a:ext cx="2597314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pt-BR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a. INTRODUÇÃO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Nomenclatura. Termos Náuticos 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Nomenclatura : Estrutura dos Cascos Metálicos</a:t>
            </a:r>
          </a:p>
        </p:txBody>
      </p:sp>
      <p:sp>
        <p:nvSpPr>
          <p:cNvPr id="84133" name="Freeform 165"/>
          <p:cNvSpPr>
            <a:spLocks/>
          </p:cNvSpPr>
          <p:nvPr/>
        </p:nvSpPr>
        <p:spPr bwMode="auto">
          <a:xfrm rot="21584801">
            <a:off x="4733951" y="1925663"/>
            <a:ext cx="2027237" cy="977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5" y="342"/>
              </a:cxn>
              <a:cxn ang="0">
                <a:pos x="1197" y="741"/>
              </a:cxn>
              <a:cxn ang="0">
                <a:pos x="3192" y="1539"/>
              </a:cxn>
            </a:cxnLst>
            <a:rect l="0" t="0" r="r" b="b"/>
            <a:pathLst>
              <a:path w="3192" h="1539">
                <a:moveTo>
                  <a:pt x="0" y="0"/>
                </a:moveTo>
                <a:cubicBezTo>
                  <a:pt x="43" y="109"/>
                  <a:pt x="86" y="219"/>
                  <a:pt x="285" y="342"/>
                </a:cubicBezTo>
                <a:cubicBezTo>
                  <a:pt x="484" y="465"/>
                  <a:pt x="713" y="542"/>
                  <a:pt x="1197" y="741"/>
                </a:cubicBezTo>
                <a:cubicBezTo>
                  <a:pt x="1681" y="940"/>
                  <a:pt x="2436" y="1239"/>
                  <a:pt x="3192" y="1539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132" name="Line 164"/>
          <p:cNvSpPr>
            <a:spLocks noChangeShapeType="1"/>
          </p:cNvSpPr>
          <p:nvPr/>
        </p:nvSpPr>
        <p:spPr bwMode="auto">
          <a:xfrm>
            <a:off x="4237062" y="2932140"/>
            <a:ext cx="0" cy="4349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131" name="Freeform 163"/>
          <p:cNvSpPr>
            <a:spLocks/>
          </p:cNvSpPr>
          <p:nvPr/>
        </p:nvSpPr>
        <p:spPr bwMode="auto">
          <a:xfrm>
            <a:off x="4706963" y="1944713"/>
            <a:ext cx="2027238" cy="2895600"/>
          </a:xfrm>
          <a:custGeom>
            <a:avLst/>
            <a:gdLst/>
            <a:ahLst/>
            <a:cxnLst>
              <a:cxn ang="0">
                <a:pos x="57" y="0"/>
              </a:cxn>
              <a:cxn ang="0">
                <a:pos x="285" y="399"/>
              </a:cxn>
              <a:cxn ang="0">
                <a:pos x="1083" y="741"/>
              </a:cxn>
              <a:cxn ang="0">
                <a:pos x="1938" y="1026"/>
              </a:cxn>
              <a:cxn ang="0">
                <a:pos x="2622" y="1311"/>
              </a:cxn>
              <a:cxn ang="0">
                <a:pos x="3192" y="1482"/>
              </a:cxn>
              <a:cxn ang="0">
                <a:pos x="3135" y="3306"/>
              </a:cxn>
              <a:cxn ang="0">
                <a:pos x="3192" y="4161"/>
              </a:cxn>
              <a:cxn ang="0">
                <a:pos x="3021" y="4560"/>
              </a:cxn>
              <a:cxn ang="0">
                <a:pos x="2793" y="4560"/>
              </a:cxn>
              <a:cxn ang="0">
                <a:pos x="1368" y="3933"/>
              </a:cxn>
              <a:cxn ang="0">
                <a:pos x="342" y="3477"/>
              </a:cxn>
              <a:cxn ang="0">
                <a:pos x="399" y="2793"/>
              </a:cxn>
              <a:cxn ang="0">
                <a:pos x="171" y="2679"/>
              </a:cxn>
              <a:cxn ang="0">
                <a:pos x="0" y="1596"/>
              </a:cxn>
              <a:cxn ang="0">
                <a:pos x="114" y="456"/>
              </a:cxn>
              <a:cxn ang="0">
                <a:pos x="57" y="0"/>
              </a:cxn>
            </a:cxnLst>
            <a:rect l="0" t="0" r="r" b="b"/>
            <a:pathLst>
              <a:path w="3192" h="4560">
                <a:moveTo>
                  <a:pt x="57" y="0"/>
                </a:moveTo>
                <a:lnTo>
                  <a:pt x="285" y="399"/>
                </a:lnTo>
                <a:lnTo>
                  <a:pt x="1083" y="741"/>
                </a:lnTo>
                <a:lnTo>
                  <a:pt x="1938" y="1026"/>
                </a:lnTo>
                <a:lnTo>
                  <a:pt x="2622" y="1311"/>
                </a:lnTo>
                <a:lnTo>
                  <a:pt x="3192" y="1482"/>
                </a:lnTo>
                <a:lnTo>
                  <a:pt x="3135" y="3306"/>
                </a:lnTo>
                <a:lnTo>
                  <a:pt x="3192" y="4161"/>
                </a:lnTo>
                <a:lnTo>
                  <a:pt x="3021" y="4560"/>
                </a:lnTo>
                <a:lnTo>
                  <a:pt x="2793" y="4560"/>
                </a:lnTo>
                <a:lnTo>
                  <a:pt x="1368" y="3933"/>
                </a:lnTo>
                <a:lnTo>
                  <a:pt x="342" y="3477"/>
                </a:lnTo>
                <a:lnTo>
                  <a:pt x="399" y="2793"/>
                </a:lnTo>
                <a:lnTo>
                  <a:pt x="171" y="2679"/>
                </a:lnTo>
                <a:lnTo>
                  <a:pt x="0" y="1596"/>
                </a:lnTo>
                <a:lnTo>
                  <a:pt x="114" y="456"/>
                </a:lnTo>
                <a:lnTo>
                  <a:pt x="57" y="0"/>
                </a:lnTo>
                <a:close/>
              </a:path>
            </a:pathLst>
          </a:custGeom>
          <a:solidFill>
            <a:srgbClr val="FFFFCC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130" name="Rectangle 162"/>
          <p:cNvSpPr>
            <a:spLocks noChangeArrowheads="1"/>
          </p:cNvSpPr>
          <p:nvPr/>
        </p:nvSpPr>
        <p:spPr bwMode="auto">
          <a:xfrm>
            <a:off x="4356126" y="4044976"/>
            <a:ext cx="2822575" cy="107950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Front">
              <a:rot lat="1500000" lon="2700000" rev="0"/>
            </a:camera>
            <a:lightRig rig="legacyFlat2" dir="t"/>
          </a:scene3d>
          <a:sp3d prstMaterial="legacyMetal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endParaRPr lang="pt-BR"/>
          </a:p>
        </p:txBody>
      </p:sp>
      <p:sp>
        <p:nvSpPr>
          <p:cNvPr id="84129" name="Rectangle 161"/>
          <p:cNvSpPr>
            <a:spLocks noChangeArrowheads="1"/>
          </p:cNvSpPr>
          <p:nvPr/>
        </p:nvSpPr>
        <p:spPr bwMode="auto">
          <a:xfrm>
            <a:off x="4367238" y="3597301"/>
            <a:ext cx="2822575" cy="107950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Front">
              <a:rot lat="1500000" lon="2700000" rev="0"/>
            </a:camera>
            <a:lightRig rig="legacyFlat2" dir="t"/>
          </a:scene3d>
          <a:sp3d prstMaterial="legacyMetal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endParaRPr lang="pt-BR"/>
          </a:p>
        </p:txBody>
      </p:sp>
      <p:sp>
        <p:nvSpPr>
          <p:cNvPr id="84128" name="Rectangle 160"/>
          <p:cNvSpPr>
            <a:spLocks noChangeArrowheads="1"/>
          </p:cNvSpPr>
          <p:nvPr/>
        </p:nvSpPr>
        <p:spPr bwMode="auto">
          <a:xfrm>
            <a:off x="4379938" y="3155976"/>
            <a:ext cx="2822575" cy="107950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Front">
              <a:rot lat="1500000" lon="2700000" rev="0"/>
            </a:camera>
            <a:lightRig rig="legacyFlat2" dir="t"/>
          </a:scene3d>
          <a:sp3d prstMaterial="legacyMetal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endParaRPr lang="pt-BR"/>
          </a:p>
        </p:txBody>
      </p:sp>
      <p:sp>
        <p:nvSpPr>
          <p:cNvPr id="84127" name="Rectangle 159"/>
          <p:cNvSpPr>
            <a:spLocks noChangeArrowheads="1"/>
          </p:cNvSpPr>
          <p:nvPr/>
        </p:nvSpPr>
        <p:spPr bwMode="auto">
          <a:xfrm>
            <a:off x="4360888" y="2713063"/>
            <a:ext cx="2822575" cy="107950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Front">
              <a:rot lat="1500000" lon="2700000" rev="0"/>
            </a:camera>
            <a:lightRig rig="legacyFlat2" dir="t"/>
          </a:scene3d>
          <a:sp3d prstMaterial="legacyMetal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endParaRPr lang="pt-BR"/>
          </a:p>
        </p:txBody>
      </p:sp>
      <p:sp>
        <p:nvSpPr>
          <p:cNvPr id="84126" name="Freeform 158"/>
          <p:cNvSpPr>
            <a:spLocks/>
          </p:cNvSpPr>
          <p:nvPr/>
        </p:nvSpPr>
        <p:spPr bwMode="auto">
          <a:xfrm>
            <a:off x="2716238" y="2049490"/>
            <a:ext cx="2063750" cy="2678113"/>
          </a:xfrm>
          <a:custGeom>
            <a:avLst/>
            <a:gdLst/>
            <a:ahLst/>
            <a:cxnLst>
              <a:cxn ang="0">
                <a:pos x="3249" y="0"/>
              </a:cxn>
              <a:cxn ang="0">
                <a:pos x="3249" y="2622"/>
              </a:cxn>
              <a:cxn ang="0">
                <a:pos x="3135" y="2907"/>
              </a:cxn>
              <a:cxn ang="0">
                <a:pos x="3021" y="3078"/>
              </a:cxn>
              <a:cxn ang="0">
                <a:pos x="2850" y="3192"/>
              </a:cxn>
              <a:cxn ang="0">
                <a:pos x="627" y="4161"/>
              </a:cxn>
              <a:cxn ang="0">
                <a:pos x="399" y="4218"/>
              </a:cxn>
              <a:cxn ang="0">
                <a:pos x="114" y="4104"/>
              </a:cxn>
              <a:cxn ang="0">
                <a:pos x="0" y="3933"/>
              </a:cxn>
              <a:cxn ang="0">
                <a:pos x="0" y="3762"/>
              </a:cxn>
              <a:cxn ang="0">
                <a:pos x="0" y="1311"/>
              </a:cxn>
              <a:cxn ang="0">
                <a:pos x="228" y="1254"/>
              </a:cxn>
              <a:cxn ang="0">
                <a:pos x="228" y="3420"/>
              </a:cxn>
              <a:cxn ang="0">
                <a:pos x="684" y="3705"/>
              </a:cxn>
              <a:cxn ang="0">
                <a:pos x="2565" y="2907"/>
              </a:cxn>
              <a:cxn ang="0">
                <a:pos x="3078" y="2337"/>
              </a:cxn>
              <a:cxn ang="0">
                <a:pos x="3078" y="114"/>
              </a:cxn>
              <a:cxn ang="0">
                <a:pos x="3249" y="0"/>
              </a:cxn>
            </a:cxnLst>
            <a:rect l="0" t="0" r="r" b="b"/>
            <a:pathLst>
              <a:path w="3249" h="4218">
                <a:moveTo>
                  <a:pt x="3249" y="0"/>
                </a:moveTo>
                <a:lnTo>
                  <a:pt x="3249" y="2622"/>
                </a:lnTo>
                <a:lnTo>
                  <a:pt x="3135" y="2907"/>
                </a:lnTo>
                <a:lnTo>
                  <a:pt x="3021" y="3078"/>
                </a:lnTo>
                <a:lnTo>
                  <a:pt x="2850" y="3192"/>
                </a:lnTo>
                <a:lnTo>
                  <a:pt x="627" y="4161"/>
                </a:lnTo>
                <a:lnTo>
                  <a:pt x="399" y="4218"/>
                </a:lnTo>
                <a:lnTo>
                  <a:pt x="114" y="4104"/>
                </a:lnTo>
                <a:lnTo>
                  <a:pt x="0" y="3933"/>
                </a:lnTo>
                <a:lnTo>
                  <a:pt x="0" y="3762"/>
                </a:lnTo>
                <a:lnTo>
                  <a:pt x="0" y="1311"/>
                </a:lnTo>
                <a:lnTo>
                  <a:pt x="228" y="1254"/>
                </a:lnTo>
                <a:lnTo>
                  <a:pt x="228" y="3420"/>
                </a:lnTo>
                <a:lnTo>
                  <a:pt x="684" y="3705"/>
                </a:lnTo>
                <a:lnTo>
                  <a:pt x="2565" y="2907"/>
                </a:lnTo>
                <a:lnTo>
                  <a:pt x="3078" y="2337"/>
                </a:lnTo>
                <a:lnTo>
                  <a:pt x="3078" y="114"/>
                </a:lnTo>
                <a:lnTo>
                  <a:pt x="3249" y="0"/>
                </a:lnTo>
                <a:close/>
              </a:path>
            </a:pathLst>
          </a:custGeom>
          <a:solidFill>
            <a:srgbClr val="FFFFFF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2" dir="t"/>
          </a:scene3d>
          <a:sp3d extrusionH="492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endParaRPr lang="pt-BR"/>
          </a:p>
        </p:txBody>
      </p:sp>
      <p:sp>
        <p:nvSpPr>
          <p:cNvPr id="84125" name="Freeform 157"/>
          <p:cNvSpPr>
            <a:spLocks/>
          </p:cNvSpPr>
          <p:nvPr/>
        </p:nvSpPr>
        <p:spPr bwMode="auto">
          <a:xfrm>
            <a:off x="3038500" y="2235226"/>
            <a:ext cx="2063750" cy="2678112"/>
          </a:xfrm>
          <a:custGeom>
            <a:avLst/>
            <a:gdLst/>
            <a:ahLst/>
            <a:cxnLst>
              <a:cxn ang="0">
                <a:pos x="3249" y="0"/>
              </a:cxn>
              <a:cxn ang="0">
                <a:pos x="3249" y="2622"/>
              </a:cxn>
              <a:cxn ang="0">
                <a:pos x="3135" y="2907"/>
              </a:cxn>
              <a:cxn ang="0">
                <a:pos x="3021" y="3078"/>
              </a:cxn>
              <a:cxn ang="0">
                <a:pos x="2850" y="3192"/>
              </a:cxn>
              <a:cxn ang="0">
                <a:pos x="627" y="4161"/>
              </a:cxn>
              <a:cxn ang="0">
                <a:pos x="399" y="4218"/>
              </a:cxn>
              <a:cxn ang="0">
                <a:pos x="114" y="4104"/>
              </a:cxn>
              <a:cxn ang="0">
                <a:pos x="0" y="3933"/>
              </a:cxn>
              <a:cxn ang="0">
                <a:pos x="0" y="3762"/>
              </a:cxn>
              <a:cxn ang="0">
                <a:pos x="0" y="1311"/>
              </a:cxn>
              <a:cxn ang="0">
                <a:pos x="228" y="1254"/>
              </a:cxn>
              <a:cxn ang="0">
                <a:pos x="228" y="3420"/>
              </a:cxn>
              <a:cxn ang="0">
                <a:pos x="684" y="3705"/>
              </a:cxn>
              <a:cxn ang="0">
                <a:pos x="2565" y="2907"/>
              </a:cxn>
              <a:cxn ang="0">
                <a:pos x="3078" y="2337"/>
              </a:cxn>
              <a:cxn ang="0">
                <a:pos x="3078" y="114"/>
              </a:cxn>
              <a:cxn ang="0">
                <a:pos x="3249" y="0"/>
              </a:cxn>
            </a:cxnLst>
            <a:rect l="0" t="0" r="r" b="b"/>
            <a:pathLst>
              <a:path w="3249" h="4218">
                <a:moveTo>
                  <a:pt x="3249" y="0"/>
                </a:moveTo>
                <a:lnTo>
                  <a:pt x="3249" y="2622"/>
                </a:lnTo>
                <a:lnTo>
                  <a:pt x="3135" y="2907"/>
                </a:lnTo>
                <a:lnTo>
                  <a:pt x="3021" y="3078"/>
                </a:lnTo>
                <a:lnTo>
                  <a:pt x="2850" y="3192"/>
                </a:lnTo>
                <a:lnTo>
                  <a:pt x="627" y="4161"/>
                </a:lnTo>
                <a:lnTo>
                  <a:pt x="399" y="4218"/>
                </a:lnTo>
                <a:lnTo>
                  <a:pt x="114" y="4104"/>
                </a:lnTo>
                <a:lnTo>
                  <a:pt x="0" y="3933"/>
                </a:lnTo>
                <a:lnTo>
                  <a:pt x="0" y="3762"/>
                </a:lnTo>
                <a:lnTo>
                  <a:pt x="0" y="1311"/>
                </a:lnTo>
                <a:lnTo>
                  <a:pt x="228" y="1254"/>
                </a:lnTo>
                <a:lnTo>
                  <a:pt x="228" y="3420"/>
                </a:lnTo>
                <a:lnTo>
                  <a:pt x="684" y="3705"/>
                </a:lnTo>
                <a:lnTo>
                  <a:pt x="2565" y="2907"/>
                </a:lnTo>
                <a:lnTo>
                  <a:pt x="3078" y="2337"/>
                </a:lnTo>
                <a:lnTo>
                  <a:pt x="3078" y="114"/>
                </a:lnTo>
                <a:lnTo>
                  <a:pt x="3249" y="0"/>
                </a:lnTo>
                <a:close/>
              </a:path>
            </a:pathLst>
          </a:custGeom>
          <a:solidFill>
            <a:srgbClr val="FFFFFF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2" dir="t"/>
          </a:scene3d>
          <a:sp3d extrusionH="492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endParaRPr lang="pt-BR"/>
          </a:p>
        </p:txBody>
      </p:sp>
      <p:sp>
        <p:nvSpPr>
          <p:cNvPr id="84124" name="Freeform 156"/>
          <p:cNvSpPr>
            <a:spLocks/>
          </p:cNvSpPr>
          <p:nvPr/>
        </p:nvSpPr>
        <p:spPr bwMode="auto">
          <a:xfrm>
            <a:off x="3443312" y="2422551"/>
            <a:ext cx="2063750" cy="2678112"/>
          </a:xfrm>
          <a:custGeom>
            <a:avLst/>
            <a:gdLst/>
            <a:ahLst/>
            <a:cxnLst>
              <a:cxn ang="0">
                <a:pos x="3249" y="0"/>
              </a:cxn>
              <a:cxn ang="0">
                <a:pos x="3249" y="2622"/>
              </a:cxn>
              <a:cxn ang="0">
                <a:pos x="3135" y="2907"/>
              </a:cxn>
              <a:cxn ang="0">
                <a:pos x="3021" y="3078"/>
              </a:cxn>
              <a:cxn ang="0">
                <a:pos x="2850" y="3192"/>
              </a:cxn>
              <a:cxn ang="0">
                <a:pos x="627" y="4161"/>
              </a:cxn>
              <a:cxn ang="0">
                <a:pos x="399" y="4218"/>
              </a:cxn>
              <a:cxn ang="0">
                <a:pos x="114" y="4104"/>
              </a:cxn>
              <a:cxn ang="0">
                <a:pos x="0" y="3933"/>
              </a:cxn>
              <a:cxn ang="0">
                <a:pos x="0" y="3762"/>
              </a:cxn>
              <a:cxn ang="0">
                <a:pos x="0" y="1311"/>
              </a:cxn>
              <a:cxn ang="0">
                <a:pos x="228" y="1254"/>
              </a:cxn>
              <a:cxn ang="0">
                <a:pos x="228" y="3420"/>
              </a:cxn>
              <a:cxn ang="0">
                <a:pos x="684" y="3705"/>
              </a:cxn>
              <a:cxn ang="0">
                <a:pos x="2565" y="2907"/>
              </a:cxn>
              <a:cxn ang="0">
                <a:pos x="3078" y="2337"/>
              </a:cxn>
              <a:cxn ang="0">
                <a:pos x="3078" y="114"/>
              </a:cxn>
              <a:cxn ang="0">
                <a:pos x="3249" y="0"/>
              </a:cxn>
            </a:cxnLst>
            <a:rect l="0" t="0" r="r" b="b"/>
            <a:pathLst>
              <a:path w="3249" h="4218">
                <a:moveTo>
                  <a:pt x="3249" y="0"/>
                </a:moveTo>
                <a:lnTo>
                  <a:pt x="3249" y="2622"/>
                </a:lnTo>
                <a:lnTo>
                  <a:pt x="3135" y="2907"/>
                </a:lnTo>
                <a:lnTo>
                  <a:pt x="3021" y="3078"/>
                </a:lnTo>
                <a:lnTo>
                  <a:pt x="2850" y="3192"/>
                </a:lnTo>
                <a:lnTo>
                  <a:pt x="627" y="4161"/>
                </a:lnTo>
                <a:lnTo>
                  <a:pt x="399" y="4218"/>
                </a:lnTo>
                <a:lnTo>
                  <a:pt x="114" y="4104"/>
                </a:lnTo>
                <a:lnTo>
                  <a:pt x="0" y="3933"/>
                </a:lnTo>
                <a:lnTo>
                  <a:pt x="0" y="3762"/>
                </a:lnTo>
                <a:lnTo>
                  <a:pt x="0" y="1311"/>
                </a:lnTo>
                <a:lnTo>
                  <a:pt x="228" y="1254"/>
                </a:lnTo>
                <a:lnTo>
                  <a:pt x="228" y="3420"/>
                </a:lnTo>
                <a:lnTo>
                  <a:pt x="684" y="3705"/>
                </a:lnTo>
                <a:lnTo>
                  <a:pt x="2565" y="2907"/>
                </a:lnTo>
                <a:lnTo>
                  <a:pt x="3078" y="2337"/>
                </a:lnTo>
                <a:lnTo>
                  <a:pt x="3078" y="114"/>
                </a:lnTo>
                <a:lnTo>
                  <a:pt x="3249" y="0"/>
                </a:lnTo>
                <a:close/>
              </a:path>
            </a:pathLst>
          </a:custGeom>
          <a:solidFill>
            <a:srgbClr val="FFFFFF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2" dir="t"/>
          </a:scene3d>
          <a:sp3d extrusionH="492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endParaRPr lang="pt-BR"/>
          </a:p>
        </p:txBody>
      </p:sp>
      <p:sp>
        <p:nvSpPr>
          <p:cNvPr id="84123" name="Freeform 155"/>
          <p:cNvSpPr>
            <a:spLocks/>
          </p:cNvSpPr>
          <p:nvPr/>
        </p:nvSpPr>
        <p:spPr bwMode="auto">
          <a:xfrm>
            <a:off x="3849712" y="2608288"/>
            <a:ext cx="2063750" cy="2678113"/>
          </a:xfrm>
          <a:custGeom>
            <a:avLst/>
            <a:gdLst/>
            <a:ahLst/>
            <a:cxnLst>
              <a:cxn ang="0">
                <a:pos x="3249" y="0"/>
              </a:cxn>
              <a:cxn ang="0">
                <a:pos x="3249" y="2622"/>
              </a:cxn>
              <a:cxn ang="0">
                <a:pos x="3135" y="2907"/>
              </a:cxn>
              <a:cxn ang="0">
                <a:pos x="3021" y="3078"/>
              </a:cxn>
              <a:cxn ang="0">
                <a:pos x="2850" y="3192"/>
              </a:cxn>
              <a:cxn ang="0">
                <a:pos x="627" y="4161"/>
              </a:cxn>
              <a:cxn ang="0">
                <a:pos x="399" y="4218"/>
              </a:cxn>
              <a:cxn ang="0">
                <a:pos x="114" y="4104"/>
              </a:cxn>
              <a:cxn ang="0">
                <a:pos x="0" y="3933"/>
              </a:cxn>
              <a:cxn ang="0">
                <a:pos x="0" y="3762"/>
              </a:cxn>
              <a:cxn ang="0">
                <a:pos x="0" y="1311"/>
              </a:cxn>
              <a:cxn ang="0">
                <a:pos x="228" y="1254"/>
              </a:cxn>
              <a:cxn ang="0">
                <a:pos x="228" y="3420"/>
              </a:cxn>
              <a:cxn ang="0">
                <a:pos x="684" y="3705"/>
              </a:cxn>
              <a:cxn ang="0">
                <a:pos x="2565" y="2907"/>
              </a:cxn>
              <a:cxn ang="0">
                <a:pos x="3078" y="2337"/>
              </a:cxn>
              <a:cxn ang="0">
                <a:pos x="3078" y="114"/>
              </a:cxn>
              <a:cxn ang="0">
                <a:pos x="3249" y="0"/>
              </a:cxn>
            </a:cxnLst>
            <a:rect l="0" t="0" r="r" b="b"/>
            <a:pathLst>
              <a:path w="3249" h="4218">
                <a:moveTo>
                  <a:pt x="3249" y="0"/>
                </a:moveTo>
                <a:lnTo>
                  <a:pt x="3249" y="2622"/>
                </a:lnTo>
                <a:lnTo>
                  <a:pt x="3135" y="2907"/>
                </a:lnTo>
                <a:lnTo>
                  <a:pt x="3021" y="3078"/>
                </a:lnTo>
                <a:lnTo>
                  <a:pt x="2850" y="3192"/>
                </a:lnTo>
                <a:lnTo>
                  <a:pt x="627" y="4161"/>
                </a:lnTo>
                <a:lnTo>
                  <a:pt x="399" y="4218"/>
                </a:lnTo>
                <a:lnTo>
                  <a:pt x="114" y="4104"/>
                </a:lnTo>
                <a:lnTo>
                  <a:pt x="0" y="3933"/>
                </a:lnTo>
                <a:lnTo>
                  <a:pt x="0" y="3762"/>
                </a:lnTo>
                <a:lnTo>
                  <a:pt x="0" y="1311"/>
                </a:lnTo>
                <a:lnTo>
                  <a:pt x="228" y="1254"/>
                </a:lnTo>
                <a:lnTo>
                  <a:pt x="228" y="3420"/>
                </a:lnTo>
                <a:lnTo>
                  <a:pt x="684" y="3705"/>
                </a:lnTo>
                <a:lnTo>
                  <a:pt x="2565" y="2907"/>
                </a:lnTo>
                <a:lnTo>
                  <a:pt x="3078" y="2337"/>
                </a:lnTo>
                <a:lnTo>
                  <a:pt x="3078" y="114"/>
                </a:lnTo>
                <a:lnTo>
                  <a:pt x="3249" y="0"/>
                </a:lnTo>
                <a:close/>
              </a:path>
            </a:pathLst>
          </a:custGeom>
          <a:solidFill>
            <a:srgbClr val="FFFFFF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2" dir="t"/>
          </a:scene3d>
          <a:sp3d extrusionH="492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endParaRPr lang="pt-BR"/>
          </a:p>
        </p:txBody>
      </p:sp>
      <p:sp>
        <p:nvSpPr>
          <p:cNvPr id="84122" name="Freeform 154"/>
          <p:cNvSpPr>
            <a:spLocks/>
          </p:cNvSpPr>
          <p:nvPr/>
        </p:nvSpPr>
        <p:spPr bwMode="auto">
          <a:xfrm>
            <a:off x="4268812" y="2782915"/>
            <a:ext cx="2063750" cy="2678113"/>
          </a:xfrm>
          <a:custGeom>
            <a:avLst/>
            <a:gdLst/>
            <a:ahLst/>
            <a:cxnLst>
              <a:cxn ang="0">
                <a:pos x="3249" y="0"/>
              </a:cxn>
              <a:cxn ang="0">
                <a:pos x="3249" y="2622"/>
              </a:cxn>
              <a:cxn ang="0">
                <a:pos x="3135" y="2907"/>
              </a:cxn>
              <a:cxn ang="0">
                <a:pos x="3021" y="3078"/>
              </a:cxn>
              <a:cxn ang="0">
                <a:pos x="2850" y="3192"/>
              </a:cxn>
              <a:cxn ang="0">
                <a:pos x="627" y="4161"/>
              </a:cxn>
              <a:cxn ang="0">
                <a:pos x="399" y="4218"/>
              </a:cxn>
              <a:cxn ang="0">
                <a:pos x="114" y="4104"/>
              </a:cxn>
              <a:cxn ang="0">
                <a:pos x="0" y="3933"/>
              </a:cxn>
              <a:cxn ang="0">
                <a:pos x="0" y="3762"/>
              </a:cxn>
              <a:cxn ang="0">
                <a:pos x="0" y="1311"/>
              </a:cxn>
              <a:cxn ang="0">
                <a:pos x="228" y="1254"/>
              </a:cxn>
              <a:cxn ang="0">
                <a:pos x="228" y="3420"/>
              </a:cxn>
              <a:cxn ang="0">
                <a:pos x="684" y="3705"/>
              </a:cxn>
              <a:cxn ang="0">
                <a:pos x="2565" y="2907"/>
              </a:cxn>
              <a:cxn ang="0">
                <a:pos x="3078" y="2337"/>
              </a:cxn>
              <a:cxn ang="0">
                <a:pos x="3078" y="114"/>
              </a:cxn>
              <a:cxn ang="0">
                <a:pos x="3249" y="0"/>
              </a:cxn>
            </a:cxnLst>
            <a:rect l="0" t="0" r="r" b="b"/>
            <a:pathLst>
              <a:path w="3249" h="4218">
                <a:moveTo>
                  <a:pt x="3249" y="0"/>
                </a:moveTo>
                <a:lnTo>
                  <a:pt x="3249" y="2622"/>
                </a:lnTo>
                <a:lnTo>
                  <a:pt x="3135" y="2907"/>
                </a:lnTo>
                <a:lnTo>
                  <a:pt x="3021" y="3078"/>
                </a:lnTo>
                <a:lnTo>
                  <a:pt x="2850" y="3192"/>
                </a:lnTo>
                <a:lnTo>
                  <a:pt x="627" y="4161"/>
                </a:lnTo>
                <a:lnTo>
                  <a:pt x="399" y="4218"/>
                </a:lnTo>
                <a:lnTo>
                  <a:pt x="114" y="4104"/>
                </a:lnTo>
                <a:lnTo>
                  <a:pt x="0" y="3933"/>
                </a:lnTo>
                <a:lnTo>
                  <a:pt x="0" y="3762"/>
                </a:lnTo>
                <a:lnTo>
                  <a:pt x="0" y="1311"/>
                </a:lnTo>
                <a:lnTo>
                  <a:pt x="228" y="1254"/>
                </a:lnTo>
                <a:lnTo>
                  <a:pt x="228" y="3420"/>
                </a:lnTo>
                <a:lnTo>
                  <a:pt x="684" y="3705"/>
                </a:lnTo>
                <a:lnTo>
                  <a:pt x="2565" y="2907"/>
                </a:lnTo>
                <a:lnTo>
                  <a:pt x="3078" y="2337"/>
                </a:lnTo>
                <a:lnTo>
                  <a:pt x="3078" y="114"/>
                </a:lnTo>
                <a:lnTo>
                  <a:pt x="3249" y="0"/>
                </a:lnTo>
                <a:close/>
              </a:path>
            </a:pathLst>
          </a:custGeom>
          <a:solidFill>
            <a:srgbClr val="FFFFFF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2" dir="t"/>
          </a:scene3d>
          <a:sp3d extrusionH="492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endParaRPr lang="pt-BR"/>
          </a:p>
        </p:txBody>
      </p:sp>
      <p:sp>
        <p:nvSpPr>
          <p:cNvPr id="84121" name="Rectangle 153"/>
          <p:cNvSpPr>
            <a:spLocks noChangeArrowheads="1"/>
          </p:cNvSpPr>
          <p:nvPr/>
        </p:nvSpPr>
        <p:spPr bwMode="auto">
          <a:xfrm>
            <a:off x="1412899" y="728689"/>
            <a:ext cx="6334126" cy="5972175"/>
          </a:xfrm>
          <a:prstGeom prst="rect">
            <a:avLst/>
          </a:prstGeom>
          <a:noFill/>
          <a:ln w="9525">
            <a:solidFill>
              <a:srgbClr val="000000"/>
            </a:solidFill>
            <a:prstDash val="sysDot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120" name="Line 152"/>
          <p:cNvSpPr>
            <a:spLocks noChangeShapeType="1"/>
          </p:cNvSpPr>
          <p:nvPr/>
        </p:nvSpPr>
        <p:spPr bwMode="auto">
          <a:xfrm flipV="1">
            <a:off x="2752750" y="1874863"/>
            <a:ext cx="1954212" cy="8699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119" name="Line 151"/>
          <p:cNvSpPr>
            <a:spLocks noChangeShapeType="1"/>
          </p:cNvSpPr>
          <p:nvPr/>
        </p:nvSpPr>
        <p:spPr bwMode="auto">
          <a:xfrm>
            <a:off x="1919312" y="1625626"/>
            <a:ext cx="1593850" cy="72390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118" name="Line 150"/>
          <p:cNvSpPr>
            <a:spLocks noChangeShapeType="1"/>
          </p:cNvSpPr>
          <p:nvPr/>
        </p:nvSpPr>
        <p:spPr bwMode="auto">
          <a:xfrm>
            <a:off x="2317775" y="1397026"/>
            <a:ext cx="1665287" cy="72390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117" name="Line 149"/>
          <p:cNvSpPr>
            <a:spLocks noChangeShapeType="1"/>
          </p:cNvSpPr>
          <p:nvPr/>
        </p:nvSpPr>
        <p:spPr bwMode="auto">
          <a:xfrm>
            <a:off x="1874862" y="1920901"/>
            <a:ext cx="1230313" cy="615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116" name="Line 148"/>
          <p:cNvSpPr>
            <a:spLocks noChangeShapeType="1"/>
          </p:cNvSpPr>
          <p:nvPr/>
        </p:nvSpPr>
        <p:spPr bwMode="auto">
          <a:xfrm>
            <a:off x="3186137" y="1474813"/>
            <a:ext cx="1231900" cy="4714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115" name="Line 147"/>
          <p:cNvSpPr>
            <a:spLocks noChangeShapeType="1"/>
          </p:cNvSpPr>
          <p:nvPr/>
        </p:nvSpPr>
        <p:spPr bwMode="auto">
          <a:xfrm flipV="1">
            <a:off x="2467001" y="2062188"/>
            <a:ext cx="433387" cy="1809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114" name="Line 146"/>
          <p:cNvSpPr>
            <a:spLocks noChangeShapeType="1"/>
          </p:cNvSpPr>
          <p:nvPr/>
        </p:nvSpPr>
        <p:spPr bwMode="auto">
          <a:xfrm flipV="1">
            <a:off x="3348062" y="1701826"/>
            <a:ext cx="361950" cy="1444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113" name="Line 145"/>
          <p:cNvSpPr>
            <a:spLocks noChangeShapeType="1"/>
          </p:cNvSpPr>
          <p:nvPr/>
        </p:nvSpPr>
        <p:spPr bwMode="auto">
          <a:xfrm flipV="1">
            <a:off x="1884387" y="1770088"/>
            <a:ext cx="361950" cy="1460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112" name="Line 144"/>
          <p:cNvSpPr>
            <a:spLocks noChangeShapeType="1"/>
          </p:cNvSpPr>
          <p:nvPr/>
        </p:nvSpPr>
        <p:spPr bwMode="auto">
          <a:xfrm flipV="1">
            <a:off x="2716238" y="1433540"/>
            <a:ext cx="398463" cy="14446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111" name="Line 143"/>
          <p:cNvSpPr>
            <a:spLocks noChangeShapeType="1"/>
          </p:cNvSpPr>
          <p:nvPr/>
        </p:nvSpPr>
        <p:spPr bwMode="auto">
          <a:xfrm flipV="1">
            <a:off x="2476526" y="1711351"/>
            <a:ext cx="542925" cy="1952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110" name="Line 142"/>
          <p:cNvSpPr>
            <a:spLocks noChangeShapeType="1"/>
          </p:cNvSpPr>
          <p:nvPr/>
        </p:nvSpPr>
        <p:spPr bwMode="auto">
          <a:xfrm flipV="1">
            <a:off x="1884388" y="1397026"/>
            <a:ext cx="542925" cy="1952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109" name="Line 141"/>
          <p:cNvSpPr>
            <a:spLocks noChangeShapeType="1"/>
          </p:cNvSpPr>
          <p:nvPr/>
        </p:nvSpPr>
        <p:spPr bwMode="auto">
          <a:xfrm flipV="1">
            <a:off x="3151213" y="2008215"/>
            <a:ext cx="525463" cy="20796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108" name="Line 140"/>
          <p:cNvSpPr>
            <a:spLocks noChangeShapeType="1"/>
          </p:cNvSpPr>
          <p:nvPr/>
        </p:nvSpPr>
        <p:spPr bwMode="auto">
          <a:xfrm flipH="1">
            <a:off x="1955825" y="2035203"/>
            <a:ext cx="144462" cy="7302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107" name="Line 139"/>
          <p:cNvSpPr>
            <a:spLocks noChangeShapeType="1"/>
          </p:cNvSpPr>
          <p:nvPr/>
        </p:nvSpPr>
        <p:spPr bwMode="auto">
          <a:xfrm flipH="1">
            <a:off x="3417912" y="1511326"/>
            <a:ext cx="166688" cy="4921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106" name="Line 138"/>
          <p:cNvSpPr>
            <a:spLocks noChangeShapeType="1"/>
          </p:cNvSpPr>
          <p:nvPr/>
        </p:nvSpPr>
        <p:spPr bwMode="auto">
          <a:xfrm flipV="1">
            <a:off x="2403500" y="2432076"/>
            <a:ext cx="430212" cy="1714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105" name="Line 137"/>
          <p:cNvSpPr>
            <a:spLocks noChangeShapeType="1"/>
          </p:cNvSpPr>
          <p:nvPr/>
        </p:nvSpPr>
        <p:spPr bwMode="auto">
          <a:xfrm flipV="1">
            <a:off x="4127525" y="1708178"/>
            <a:ext cx="263525" cy="13493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104" name="Line 136"/>
          <p:cNvSpPr>
            <a:spLocks noChangeShapeType="1"/>
          </p:cNvSpPr>
          <p:nvPr/>
        </p:nvSpPr>
        <p:spPr bwMode="auto">
          <a:xfrm flipV="1">
            <a:off x="3005163" y="2293965"/>
            <a:ext cx="1701800" cy="76041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103" name="Line 135"/>
          <p:cNvSpPr>
            <a:spLocks noChangeShapeType="1"/>
          </p:cNvSpPr>
          <p:nvPr/>
        </p:nvSpPr>
        <p:spPr bwMode="auto">
          <a:xfrm flipV="1">
            <a:off x="3513162" y="2709890"/>
            <a:ext cx="1193800" cy="54292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102" name="Line 134"/>
          <p:cNvSpPr>
            <a:spLocks noChangeShapeType="1"/>
          </p:cNvSpPr>
          <p:nvPr/>
        </p:nvSpPr>
        <p:spPr bwMode="auto">
          <a:xfrm>
            <a:off x="4706962" y="1884389"/>
            <a:ext cx="0" cy="79692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101" name="Line 133"/>
          <p:cNvSpPr>
            <a:spLocks noChangeShapeType="1"/>
          </p:cNvSpPr>
          <p:nvPr/>
        </p:nvSpPr>
        <p:spPr bwMode="auto">
          <a:xfrm>
            <a:off x="3332187" y="2481290"/>
            <a:ext cx="0" cy="4349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100" name="Line 132"/>
          <p:cNvSpPr>
            <a:spLocks noChangeShapeType="1"/>
          </p:cNvSpPr>
          <p:nvPr/>
        </p:nvSpPr>
        <p:spPr bwMode="auto">
          <a:xfrm>
            <a:off x="4164037" y="2108228"/>
            <a:ext cx="0" cy="4333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99" name="Line 131"/>
          <p:cNvSpPr>
            <a:spLocks noChangeShapeType="1"/>
          </p:cNvSpPr>
          <p:nvPr/>
        </p:nvSpPr>
        <p:spPr bwMode="auto">
          <a:xfrm>
            <a:off x="3838600" y="2709890"/>
            <a:ext cx="0" cy="4349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98" name="Line 130"/>
          <p:cNvSpPr>
            <a:spLocks noChangeShapeType="1"/>
          </p:cNvSpPr>
          <p:nvPr/>
        </p:nvSpPr>
        <p:spPr bwMode="auto">
          <a:xfrm>
            <a:off x="3875112" y="3679851"/>
            <a:ext cx="0" cy="50641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97" name="Freeform 129"/>
          <p:cNvSpPr>
            <a:spLocks/>
          </p:cNvSpPr>
          <p:nvPr/>
        </p:nvSpPr>
        <p:spPr bwMode="auto">
          <a:xfrm>
            <a:off x="3832251" y="4684738"/>
            <a:ext cx="41275" cy="469900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9" y="342"/>
              </a:cxn>
              <a:cxn ang="0">
                <a:pos x="9" y="570"/>
              </a:cxn>
              <a:cxn ang="0">
                <a:pos x="66" y="741"/>
              </a:cxn>
            </a:cxnLst>
            <a:rect l="0" t="0" r="r" b="b"/>
            <a:pathLst>
              <a:path w="66" h="741">
                <a:moveTo>
                  <a:pt x="9" y="0"/>
                </a:moveTo>
                <a:cubicBezTo>
                  <a:pt x="9" y="123"/>
                  <a:pt x="9" y="247"/>
                  <a:pt x="9" y="342"/>
                </a:cubicBezTo>
                <a:cubicBezTo>
                  <a:pt x="9" y="437"/>
                  <a:pt x="0" y="504"/>
                  <a:pt x="9" y="570"/>
                </a:cubicBezTo>
                <a:cubicBezTo>
                  <a:pt x="18" y="636"/>
                  <a:pt x="42" y="688"/>
                  <a:pt x="66" y="741"/>
                </a:cubicBez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96" name="Freeform 128"/>
          <p:cNvSpPr>
            <a:spLocks/>
          </p:cNvSpPr>
          <p:nvPr/>
        </p:nvSpPr>
        <p:spPr bwMode="auto">
          <a:xfrm>
            <a:off x="4332312" y="5361015"/>
            <a:ext cx="84138" cy="180975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19" y="171"/>
              </a:cxn>
              <a:cxn ang="0">
                <a:pos x="133" y="285"/>
              </a:cxn>
            </a:cxnLst>
            <a:rect l="0" t="0" r="r" b="b"/>
            <a:pathLst>
              <a:path w="133" h="285">
                <a:moveTo>
                  <a:pt x="19" y="0"/>
                </a:moveTo>
                <a:cubicBezTo>
                  <a:pt x="9" y="62"/>
                  <a:pt x="0" y="124"/>
                  <a:pt x="19" y="171"/>
                </a:cubicBezTo>
                <a:cubicBezTo>
                  <a:pt x="38" y="218"/>
                  <a:pt x="105" y="266"/>
                  <a:pt x="133" y="285"/>
                </a:cubicBez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95" name="Freeform 127"/>
          <p:cNvSpPr>
            <a:spLocks/>
          </p:cNvSpPr>
          <p:nvPr/>
        </p:nvSpPr>
        <p:spPr bwMode="auto">
          <a:xfrm>
            <a:off x="1884388" y="1812951"/>
            <a:ext cx="2932113" cy="37639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5" y="1197"/>
              </a:cxn>
              <a:cxn ang="0">
                <a:pos x="342" y="2166"/>
              </a:cxn>
              <a:cxn ang="0">
                <a:pos x="228" y="2964"/>
              </a:cxn>
              <a:cxn ang="0">
                <a:pos x="342" y="3762"/>
              </a:cxn>
              <a:cxn ang="0">
                <a:pos x="1539" y="4617"/>
              </a:cxn>
              <a:cxn ang="0">
                <a:pos x="4617" y="5928"/>
              </a:cxn>
            </a:cxnLst>
            <a:rect l="0" t="0" r="r" b="b"/>
            <a:pathLst>
              <a:path w="4617" h="5928">
                <a:moveTo>
                  <a:pt x="0" y="0"/>
                </a:moveTo>
                <a:cubicBezTo>
                  <a:pt x="114" y="418"/>
                  <a:pt x="228" y="836"/>
                  <a:pt x="285" y="1197"/>
                </a:cubicBezTo>
                <a:cubicBezTo>
                  <a:pt x="342" y="1558"/>
                  <a:pt x="351" y="1872"/>
                  <a:pt x="342" y="2166"/>
                </a:cubicBezTo>
                <a:cubicBezTo>
                  <a:pt x="333" y="2460"/>
                  <a:pt x="228" y="2698"/>
                  <a:pt x="228" y="2964"/>
                </a:cubicBezTo>
                <a:cubicBezTo>
                  <a:pt x="228" y="3230"/>
                  <a:pt x="124" y="3487"/>
                  <a:pt x="342" y="3762"/>
                </a:cubicBezTo>
                <a:cubicBezTo>
                  <a:pt x="560" y="4037"/>
                  <a:pt x="826" y="4256"/>
                  <a:pt x="1539" y="4617"/>
                </a:cubicBezTo>
                <a:cubicBezTo>
                  <a:pt x="2252" y="4978"/>
                  <a:pt x="3434" y="5453"/>
                  <a:pt x="4617" y="5928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94" name="Rectangle 126"/>
          <p:cNvSpPr>
            <a:spLocks noChangeArrowheads="1"/>
          </p:cNvSpPr>
          <p:nvPr/>
        </p:nvSpPr>
        <p:spPr bwMode="auto">
          <a:xfrm>
            <a:off x="2271738" y="3614763"/>
            <a:ext cx="2822575" cy="107950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Front">
              <a:rot lat="1500000" lon="2700000" rev="0"/>
            </a:camera>
            <a:lightRig rig="legacyFlat2" dir="t"/>
          </a:scene3d>
          <a:sp3d prstMaterial="legacyMetal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endParaRPr lang="pt-BR"/>
          </a:p>
        </p:txBody>
      </p:sp>
      <p:sp>
        <p:nvSpPr>
          <p:cNvPr id="84093" name="Rectangle 125"/>
          <p:cNvSpPr>
            <a:spLocks noChangeArrowheads="1"/>
          </p:cNvSpPr>
          <p:nvPr/>
        </p:nvSpPr>
        <p:spPr bwMode="auto">
          <a:xfrm>
            <a:off x="2317775" y="4089426"/>
            <a:ext cx="2822575" cy="107950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Front">
              <a:rot lat="1500000" lon="2700000" rev="0"/>
            </a:camera>
            <a:lightRig rig="legacyFlat2" dir="t"/>
          </a:scene3d>
          <a:sp3d prstMaterial="legacyMetal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endParaRPr lang="pt-BR"/>
          </a:p>
        </p:txBody>
      </p:sp>
      <p:sp>
        <p:nvSpPr>
          <p:cNvPr id="84092" name="Rectangle 124"/>
          <p:cNvSpPr>
            <a:spLocks noChangeArrowheads="1"/>
          </p:cNvSpPr>
          <p:nvPr/>
        </p:nvSpPr>
        <p:spPr bwMode="auto">
          <a:xfrm>
            <a:off x="2297138" y="4576788"/>
            <a:ext cx="2822575" cy="107950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Front">
              <a:rot lat="1500000" lon="2700000" rev="0"/>
            </a:camera>
            <a:lightRig rig="legacyFlat2" dir="t"/>
          </a:scene3d>
          <a:sp3d prstMaterial="legacyMetal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endParaRPr lang="pt-BR"/>
          </a:p>
        </p:txBody>
      </p:sp>
      <p:sp>
        <p:nvSpPr>
          <p:cNvPr id="84091" name="Oval 123"/>
          <p:cNvSpPr>
            <a:spLocks noChangeArrowheads="1"/>
          </p:cNvSpPr>
          <p:nvPr/>
        </p:nvSpPr>
        <p:spPr bwMode="auto">
          <a:xfrm rot="13317543">
            <a:off x="6480200" y="4684740"/>
            <a:ext cx="107950" cy="1444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90" name="Oval 122"/>
          <p:cNvSpPr>
            <a:spLocks noChangeArrowheads="1"/>
          </p:cNvSpPr>
          <p:nvPr/>
        </p:nvSpPr>
        <p:spPr bwMode="auto">
          <a:xfrm rot="13317543">
            <a:off x="5703912" y="4357715"/>
            <a:ext cx="107950" cy="1444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89" name="Oval 121"/>
          <p:cNvSpPr>
            <a:spLocks noChangeArrowheads="1"/>
          </p:cNvSpPr>
          <p:nvPr/>
        </p:nvSpPr>
        <p:spPr bwMode="auto">
          <a:xfrm rot="13317543">
            <a:off x="4899051" y="3997351"/>
            <a:ext cx="107950" cy="1444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88" name="Oval 120"/>
          <p:cNvSpPr>
            <a:spLocks noChangeArrowheads="1"/>
          </p:cNvSpPr>
          <p:nvPr/>
        </p:nvSpPr>
        <p:spPr bwMode="auto">
          <a:xfrm rot="13317543">
            <a:off x="4537100" y="3811615"/>
            <a:ext cx="107950" cy="1444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87" name="Freeform 119"/>
          <p:cNvSpPr>
            <a:spLocks/>
          </p:cNvSpPr>
          <p:nvPr/>
        </p:nvSpPr>
        <p:spPr bwMode="auto">
          <a:xfrm>
            <a:off x="5237187" y="4714903"/>
            <a:ext cx="254000" cy="180975"/>
          </a:xfrm>
          <a:custGeom>
            <a:avLst/>
            <a:gdLst/>
            <a:ahLst/>
            <a:cxnLst>
              <a:cxn ang="0">
                <a:pos x="0" y="228"/>
              </a:cxn>
              <a:cxn ang="0">
                <a:pos x="0" y="0"/>
              </a:cxn>
              <a:cxn ang="0">
                <a:pos x="399" y="171"/>
              </a:cxn>
              <a:cxn ang="0">
                <a:pos x="114" y="285"/>
              </a:cxn>
              <a:cxn ang="0">
                <a:pos x="0" y="228"/>
              </a:cxn>
            </a:cxnLst>
            <a:rect l="0" t="0" r="r" b="b"/>
            <a:pathLst>
              <a:path w="399" h="285">
                <a:moveTo>
                  <a:pt x="0" y="228"/>
                </a:moveTo>
                <a:lnTo>
                  <a:pt x="0" y="0"/>
                </a:lnTo>
                <a:lnTo>
                  <a:pt x="399" y="171"/>
                </a:lnTo>
                <a:lnTo>
                  <a:pt x="114" y="285"/>
                </a:lnTo>
                <a:lnTo>
                  <a:pt x="0" y="228"/>
                </a:lnTo>
                <a:close/>
              </a:path>
            </a:pathLst>
          </a:custGeom>
          <a:solidFill>
            <a:srgbClr val="CCFFCC"/>
          </a:solidFill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86" name="Freeform 118"/>
          <p:cNvSpPr>
            <a:spLocks/>
          </p:cNvSpPr>
          <p:nvPr/>
        </p:nvSpPr>
        <p:spPr bwMode="auto">
          <a:xfrm>
            <a:off x="5648350" y="4900640"/>
            <a:ext cx="254000" cy="180975"/>
          </a:xfrm>
          <a:custGeom>
            <a:avLst/>
            <a:gdLst/>
            <a:ahLst/>
            <a:cxnLst>
              <a:cxn ang="0">
                <a:pos x="0" y="228"/>
              </a:cxn>
              <a:cxn ang="0">
                <a:pos x="0" y="0"/>
              </a:cxn>
              <a:cxn ang="0">
                <a:pos x="399" y="171"/>
              </a:cxn>
              <a:cxn ang="0">
                <a:pos x="114" y="285"/>
              </a:cxn>
              <a:cxn ang="0">
                <a:pos x="0" y="228"/>
              </a:cxn>
            </a:cxnLst>
            <a:rect l="0" t="0" r="r" b="b"/>
            <a:pathLst>
              <a:path w="399" h="285">
                <a:moveTo>
                  <a:pt x="0" y="228"/>
                </a:moveTo>
                <a:lnTo>
                  <a:pt x="0" y="0"/>
                </a:lnTo>
                <a:lnTo>
                  <a:pt x="399" y="171"/>
                </a:lnTo>
                <a:lnTo>
                  <a:pt x="114" y="285"/>
                </a:lnTo>
                <a:lnTo>
                  <a:pt x="0" y="228"/>
                </a:lnTo>
                <a:close/>
              </a:path>
            </a:pathLst>
          </a:custGeom>
          <a:solidFill>
            <a:srgbClr val="CCFFCC"/>
          </a:solidFill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85" name="Freeform 117"/>
          <p:cNvSpPr>
            <a:spLocks/>
          </p:cNvSpPr>
          <p:nvPr/>
        </p:nvSpPr>
        <p:spPr bwMode="auto">
          <a:xfrm>
            <a:off x="5996013" y="4764115"/>
            <a:ext cx="254000" cy="180975"/>
          </a:xfrm>
          <a:custGeom>
            <a:avLst/>
            <a:gdLst/>
            <a:ahLst/>
            <a:cxnLst>
              <a:cxn ang="0">
                <a:pos x="0" y="228"/>
              </a:cxn>
              <a:cxn ang="0">
                <a:pos x="0" y="0"/>
              </a:cxn>
              <a:cxn ang="0">
                <a:pos x="399" y="171"/>
              </a:cxn>
              <a:cxn ang="0">
                <a:pos x="114" y="285"/>
              </a:cxn>
              <a:cxn ang="0">
                <a:pos x="0" y="228"/>
              </a:cxn>
            </a:cxnLst>
            <a:rect l="0" t="0" r="r" b="b"/>
            <a:pathLst>
              <a:path w="399" h="285">
                <a:moveTo>
                  <a:pt x="0" y="228"/>
                </a:moveTo>
                <a:lnTo>
                  <a:pt x="0" y="0"/>
                </a:lnTo>
                <a:lnTo>
                  <a:pt x="399" y="171"/>
                </a:lnTo>
                <a:lnTo>
                  <a:pt x="114" y="285"/>
                </a:lnTo>
                <a:lnTo>
                  <a:pt x="0" y="228"/>
                </a:lnTo>
                <a:close/>
              </a:path>
            </a:pathLst>
          </a:custGeom>
          <a:solidFill>
            <a:srgbClr val="CCFFCC"/>
          </a:solidFill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84" name="Freeform 116"/>
          <p:cNvSpPr>
            <a:spLocks/>
          </p:cNvSpPr>
          <p:nvPr/>
        </p:nvSpPr>
        <p:spPr bwMode="auto">
          <a:xfrm>
            <a:off x="5538812" y="4576790"/>
            <a:ext cx="254000" cy="180975"/>
          </a:xfrm>
          <a:custGeom>
            <a:avLst/>
            <a:gdLst/>
            <a:ahLst/>
            <a:cxnLst>
              <a:cxn ang="0">
                <a:pos x="0" y="228"/>
              </a:cxn>
              <a:cxn ang="0">
                <a:pos x="0" y="0"/>
              </a:cxn>
              <a:cxn ang="0">
                <a:pos x="399" y="171"/>
              </a:cxn>
              <a:cxn ang="0">
                <a:pos x="114" y="285"/>
              </a:cxn>
              <a:cxn ang="0">
                <a:pos x="0" y="228"/>
              </a:cxn>
            </a:cxnLst>
            <a:rect l="0" t="0" r="r" b="b"/>
            <a:pathLst>
              <a:path w="399" h="285">
                <a:moveTo>
                  <a:pt x="0" y="228"/>
                </a:moveTo>
                <a:lnTo>
                  <a:pt x="0" y="0"/>
                </a:lnTo>
                <a:lnTo>
                  <a:pt x="399" y="171"/>
                </a:lnTo>
                <a:lnTo>
                  <a:pt x="114" y="285"/>
                </a:lnTo>
                <a:lnTo>
                  <a:pt x="0" y="228"/>
                </a:lnTo>
                <a:close/>
              </a:path>
            </a:pathLst>
          </a:custGeom>
          <a:solidFill>
            <a:srgbClr val="CCFFCC"/>
          </a:solidFill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83" name="Freeform 115"/>
          <p:cNvSpPr>
            <a:spLocks/>
          </p:cNvSpPr>
          <p:nvPr/>
        </p:nvSpPr>
        <p:spPr bwMode="auto">
          <a:xfrm>
            <a:off x="5122888" y="4403753"/>
            <a:ext cx="254000" cy="180975"/>
          </a:xfrm>
          <a:custGeom>
            <a:avLst/>
            <a:gdLst/>
            <a:ahLst/>
            <a:cxnLst>
              <a:cxn ang="0">
                <a:pos x="0" y="228"/>
              </a:cxn>
              <a:cxn ang="0">
                <a:pos x="0" y="0"/>
              </a:cxn>
              <a:cxn ang="0">
                <a:pos x="399" y="171"/>
              </a:cxn>
              <a:cxn ang="0">
                <a:pos x="114" y="285"/>
              </a:cxn>
              <a:cxn ang="0">
                <a:pos x="0" y="228"/>
              </a:cxn>
            </a:cxnLst>
            <a:rect l="0" t="0" r="r" b="b"/>
            <a:pathLst>
              <a:path w="399" h="285">
                <a:moveTo>
                  <a:pt x="0" y="228"/>
                </a:moveTo>
                <a:lnTo>
                  <a:pt x="0" y="0"/>
                </a:lnTo>
                <a:lnTo>
                  <a:pt x="399" y="171"/>
                </a:lnTo>
                <a:lnTo>
                  <a:pt x="114" y="285"/>
                </a:lnTo>
                <a:lnTo>
                  <a:pt x="0" y="228"/>
                </a:lnTo>
                <a:close/>
              </a:path>
            </a:pathLst>
          </a:custGeom>
          <a:solidFill>
            <a:srgbClr val="CCFFCC"/>
          </a:solidFill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82" name="Freeform 114"/>
          <p:cNvSpPr>
            <a:spLocks/>
          </p:cNvSpPr>
          <p:nvPr/>
        </p:nvSpPr>
        <p:spPr bwMode="auto">
          <a:xfrm>
            <a:off x="5157812" y="5137178"/>
            <a:ext cx="254000" cy="180975"/>
          </a:xfrm>
          <a:custGeom>
            <a:avLst/>
            <a:gdLst/>
            <a:ahLst/>
            <a:cxnLst>
              <a:cxn ang="0">
                <a:pos x="0" y="228"/>
              </a:cxn>
              <a:cxn ang="0">
                <a:pos x="0" y="0"/>
              </a:cxn>
              <a:cxn ang="0">
                <a:pos x="399" y="171"/>
              </a:cxn>
              <a:cxn ang="0">
                <a:pos x="114" y="285"/>
              </a:cxn>
              <a:cxn ang="0">
                <a:pos x="0" y="228"/>
              </a:cxn>
            </a:cxnLst>
            <a:rect l="0" t="0" r="r" b="b"/>
            <a:pathLst>
              <a:path w="399" h="285">
                <a:moveTo>
                  <a:pt x="0" y="228"/>
                </a:moveTo>
                <a:lnTo>
                  <a:pt x="0" y="0"/>
                </a:lnTo>
                <a:lnTo>
                  <a:pt x="399" y="171"/>
                </a:lnTo>
                <a:lnTo>
                  <a:pt x="114" y="285"/>
                </a:lnTo>
                <a:lnTo>
                  <a:pt x="0" y="228"/>
                </a:lnTo>
                <a:close/>
              </a:path>
            </a:pathLst>
          </a:custGeom>
          <a:solidFill>
            <a:srgbClr val="CCFFCC"/>
          </a:solidFill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81" name="Freeform 113"/>
          <p:cNvSpPr>
            <a:spLocks/>
          </p:cNvSpPr>
          <p:nvPr/>
        </p:nvSpPr>
        <p:spPr bwMode="auto">
          <a:xfrm>
            <a:off x="4851425" y="4527578"/>
            <a:ext cx="254000" cy="180975"/>
          </a:xfrm>
          <a:custGeom>
            <a:avLst/>
            <a:gdLst/>
            <a:ahLst/>
            <a:cxnLst>
              <a:cxn ang="0">
                <a:pos x="0" y="228"/>
              </a:cxn>
              <a:cxn ang="0">
                <a:pos x="0" y="0"/>
              </a:cxn>
              <a:cxn ang="0">
                <a:pos x="399" y="171"/>
              </a:cxn>
              <a:cxn ang="0">
                <a:pos x="114" y="285"/>
              </a:cxn>
              <a:cxn ang="0">
                <a:pos x="0" y="228"/>
              </a:cxn>
            </a:cxnLst>
            <a:rect l="0" t="0" r="r" b="b"/>
            <a:pathLst>
              <a:path w="399" h="285">
                <a:moveTo>
                  <a:pt x="0" y="228"/>
                </a:moveTo>
                <a:lnTo>
                  <a:pt x="0" y="0"/>
                </a:lnTo>
                <a:lnTo>
                  <a:pt x="399" y="171"/>
                </a:lnTo>
                <a:lnTo>
                  <a:pt x="114" y="285"/>
                </a:lnTo>
                <a:lnTo>
                  <a:pt x="0" y="228"/>
                </a:lnTo>
                <a:close/>
              </a:path>
            </a:pathLst>
          </a:custGeom>
          <a:solidFill>
            <a:srgbClr val="CCFFCC"/>
          </a:solidFill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80" name="Oval 112"/>
          <p:cNvSpPr>
            <a:spLocks noChangeArrowheads="1"/>
          </p:cNvSpPr>
          <p:nvPr/>
        </p:nvSpPr>
        <p:spPr bwMode="auto">
          <a:xfrm rot="13317543">
            <a:off x="4030687" y="5053040"/>
            <a:ext cx="107950" cy="1444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79" name="Oval 111"/>
          <p:cNvSpPr>
            <a:spLocks noChangeArrowheads="1"/>
          </p:cNvSpPr>
          <p:nvPr/>
        </p:nvSpPr>
        <p:spPr bwMode="auto">
          <a:xfrm rot="13317543">
            <a:off x="3203601" y="4700615"/>
            <a:ext cx="107950" cy="1444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78" name="Oval 110"/>
          <p:cNvSpPr>
            <a:spLocks noChangeArrowheads="1"/>
          </p:cNvSpPr>
          <p:nvPr/>
        </p:nvSpPr>
        <p:spPr bwMode="auto">
          <a:xfrm rot="13317543">
            <a:off x="2803551" y="4503765"/>
            <a:ext cx="107950" cy="1444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77" name="Rectangle 109"/>
          <p:cNvSpPr>
            <a:spLocks noChangeArrowheads="1"/>
          </p:cNvSpPr>
          <p:nvPr/>
        </p:nvSpPr>
        <p:spPr bwMode="auto">
          <a:xfrm>
            <a:off x="2317775" y="4986363"/>
            <a:ext cx="2822575" cy="107950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Front">
              <a:rot lat="1500000" lon="2700000" rev="0"/>
            </a:camera>
            <a:lightRig rig="legacyFlat2" dir="t"/>
          </a:scene3d>
          <a:sp3d prstMaterial="legacyMetal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endParaRPr lang="pt-BR"/>
          </a:p>
        </p:txBody>
      </p:sp>
      <p:sp>
        <p:nvSpPr>
          <p:cNvPr id="84076" name="Freeform 108"/>
          <p:cNvSpPr>
            <a:spLocks/>
          </p:cNvSpPr>
          <p:nvPr/>
        </p:nvSpPr>
        <p:spPr bwMode="auto">
          <a:xfrm>
            <a:off x="4733951" y="2959126"/>
            <a:ext cx="2020887" cy="2678112"/>
          </a:xfrm>
          <a:custGeom>
            <a:avLst/>
            <a:gdLst/>
            <a:ahLst/>
            <a:cxnLst>
              <a:cxn ang="0">
                <a:pos x="3249" y="0"/>
              </a:cxn>
              <a:cxn ang="0">
                <a:pos x="3249" y="2622"/>
              </a:cxn>
              <a:cxn ang="0">
                <a:pos x="3135" y="2907"/>
              </a:cxn>
              <a:cxn ang="0">
                <a:pos x="3021" y="3078"/>
              </a:cxn>
              <a:cxn ang="0">
                <a:pos x="2850" y="3192"/>
              </a:cxn>
              <a:cxn ang="0">
                <a:pos x="627" y="4161"/>
              </a:cxn>
              <a:cxn ang="0">
                <a:pos x="399" y="4218"/>
              </a:cxn>
              <a:cxn ang="0">
                <a:pos x="114" y="4104"/>
              </a:cxn>
              <a:cxn ang="0">
                <a:pos x="0" y="3933"/>
              </a:cxn>
              <a:cxn ang="0">
                <a:pos x="0" y="3762"/>
              </a:cxn>
              <a:cxn ang="0">
                <a:pos x="0" y="1311"/>
              </a:cxn>
              <a:cxn ang="0">
                <a:pos x="228" y="1254"/>
              </a:cxn>
              <a:cxn ang="0">
                <a:pos x="228" y="3420"/>
              </a:cxn>
              <a:cxn ang="0">
                <a:pos x="684" y="3705"/>
              </a:cxn>
              <a:cxn ang="0">
                <a:pos x="2565" y="2907"/>
              </a:cxn>
              <a:cxn ang="0">
                <a:pos x="3078" y="2337"/>
              </a:cxn>
              <a:cxn ang="0">
                <a:pos x="3078" y="114"/>
              </a:cxn>
              <a:cxn ang="0">
                <a:pos x="3249" y="0"/>
              </a:cxn>
            </a:cxnLst>
            <a:rect l="0" t="0" r="r" b="b"/>
            <a:pathLst>
              <a:path w="3249" h="4218">
                <a:moveTo>
                  <a:pt x="3249" y="0"/>
                </a:moveTo>
                <a:lnTo>
                  <a:pt x="3249" y="2622"/>
                </a:lnTo>
                <a:lnTo>
                  <a:pt x="3135" y="2907"/>
                </a:lnTo>
                <a:lnTo>
                  <a:pt x="3021" y="3078"/>
                </a:lnTo>
                <a:lnTo>
                  <a:pt x="2850" y="3192"/>
                </a:lnTo>
                <a:lnTo>
                  <a:pt x="627" y="4161"/>
                </a:lnTo>
                <a:lnTo>
                  <a:pt x="399" y="4218"/>
                </a:lnTo>
                <a:lnTo>
                  <a:pt x="114" y="4104"/>
                </a:lnTo>
                <a:lnTo>
                  <a:pt x="0" y="3933"/>
                </a:lnTo>
                <a:lnTo>
                  <a:pt x="0" y="3762"/>
                </a:lnTo>
                <a:lnTo>
                  <a:pt x="0" y="1311"/>
                </a:lnTo>
                <a:lnTo>
                  <a:pt x="228" y="1254"/>
                </a:lnTo>
                <a:lnTo>
                  <a:pt x="228" y="3420"/>
                </a:lnTo>
                <a:lnTo>
                  <a:pt x="684" y="3705"/>
                </a:lnTo>
                <a:lnTo>
                  <a:pt x="2565" y="2907"/>
                </a:lnTo>
                <a:lnTo>
                  <a:pt x="3078" y="2337"/>
                </a:lnTo>
                <a:lnTo>
                  <a:pt x="3078" y="114"/>
                </a:lnTo>
                <a:lnTo>
                  <a:pt x="3249" y="0"/>
                </a:lnTo>
                <a:close/>
              </a:path>
            </a:pathLst>
          </a:custGeom>
          <a:solidFill>
            <a:srgbClr val="FFFFFF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2" dir="t"/>
          </a:scene3d>
          <a:sp3d extrusionH="492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endParaRPr lang="pt-BR"/>
          </a:p>
        </p:txBody>
      </p:sp>
      <p:sp>
        <p:nvSpPr>
          <p:cNvPr id="84075" name="Freeform 107"/>
          <p:cNvSpPr>
            <a:spLocks/>
          </p:cNvSpPr>
          <p:nvPr/>
        </p:nvSpPr>
        <p:spPr bwMode="auto">
          <a:xfrm>
            <a:off x="4706963" y="2922614"/>
            <a:ext cx="2063750" cy="2714625"/>
          </a:xfrm>
          <a:custGeom>
            <a:avLst/>
            <a:gdLst/>
            <a:ahLst/>
            <a:cxnLst>
              <a:cxn ang="0">
                <a:pos x="0" y="1313"/>
              </a:cxn>
              <a:cxn ang="0">
                <a:pos x="0" y="3935"/>
              </a:cxn>
              <a:cxn ang="0">
                <a:pos x="115" y="4220"/>
              </a:cxn>
              <a:cxn ang="0">
                <a:pos x="285" y="4275"/>
              </a:cxn>
              <a:cxn ang="0">
                <a:pos x="455" y="4275"/>
              </a:cxn>
              <a:cxn ang="0">
                <a:pos x="2907" y="3250"/>
              </a:cxn>
              <a:cxn ang="0">
                <a:pos x="3077" y="3080"/>
              </a:cxn>
              <a:cxn ang="0">
                <a:pos x="3192" y="2850"/>
              </a:cxn>
              <a:cxn ang="0">
                <a:pos x="3249" y="2565"/>
              </a:cxn>
              <a:cxn ang="0">
                <a:pos x="3249" y="0"/>
              </a:cxn>
            </a:cxnLst>
            <a:rect l="0" t="0" r="r" b="b"/>
            <a:pathLst>
              <a:path w="3249" h="4275">
                <a:moveTo>
                  <a:pt x="0" y="1313"/>
                </a:moveTo>
                <a:lnTo>
                  <a:pt x="0" y="3935"/>
                </a:lnTo>
                <a:lnTo>
                  <a:pt x="115" y="4220"/>
                </a:lnTo>
                <a:lnTo>
                  <a:pt x="285" y="4275"/>
                </a:lnTo>
                <a:lnTo>
                  <a:pt x="455" y="4275"/>
                </a:lnTo>
                <a:lnTo>
                  <a:pt x="2907" y="3250"/>
                </a:lnTo>
                <a:lnTo>
                  <a:pt x="3077" y="3080"/>
                </a:lnTo>
                <a:lnTo>
                  <a:pt x="3192" y="2850"/>
                </a:lnTo>
                <a:lnTo>
                  <a:pt x="3249" y="2565"/>
                </a:lnTo>
                <a:lnTo>
                  <a:pt x="3249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74" name="Oval 106"/>
          <p:cNvSpPr>
            <a:spLocks noChangeArrowheads="1"/>
          </p:cNvSpPr>
          <p:nvPr/>
        </p:nvSpPr>
        <p:spPr bwMode="auto">
          <a:xfrm rot="13317543">
            <a:off x="4887938" y="5441976"/>
            <a:ext cx="107950" cy="1444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73" name="Oval 105"/>
          <p:cNvSpPr>
            <a:spLocks noChangeArrowheads="1"/>
          </p:cNvSpPr>
          <p:nvPr/>
        </p:nvSpPr>
        <p:spPr bwMode="auto">
          <a:xfrm rot="13317543">
            <a:off x="6480200" y="4714901"/>
            <a:ext cx="107950" cy="1444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72" name="Freeform 104"/>
          <p:cNvSpPr>
            <a:spLocks/>
          </p:cNvSpPr>
          <p:nvPr/>
        </p:nvSpPr>
        <p:spPr bwMode="auto">
          <a:xfrm rot="274123">
            <a:off x="5326088" y="4927628"/>
            <a:ext cx="434975" cy="3254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56"/>
              </a:cxn>
              <a:cxn ang="0">
                <a:pos x="114" y="513"/>
              </a:cxn>
              <a:cxn ang="0">
                <a:pos x="684" y="228"/>
              </a:cxn>
              <a:cxn ang="0">
                <a:pos x="0" y="0"/>
              </a:cxn>
            </a:cxnLst>
            <a:rect l="0" t="0" r="r" b="b"/>
            <a:pathLst>
              <a:path w="684" h="513">
                <a:moveTo>
                  <a:pt x="0" y="0"/>
                </a:moveTo>
                <a:lnTo>
                  <a:pt x="0" y="456"/>
                </a:lnTo>
                <a:lnTo>
                  <a:pt x="114" y="513"/>
                </a:lnTo>
                <a:lnTo>
                  <a:pt x="684" y="228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71" name="Freeform 103"/>
          <p:cNvSpPr>
            <a:spLocks/>
          </p:cNvSpPr>
          <p:nvPr/>
        </p:nvSpPr>
        <p:spPr bwMode="auto">
          <a:xfrm rot="274123">
            <a:off x="4891113" y="4727603"/>
            <a:ext cx="434975" cy="3254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56"/>
              </a:cxn>
              <a:cxn ang="0">
                <a:pos x="114" y="513"/>
              </a:cxn>
              <a:cxn ang="0">
                <a:pos x="684" y="228"/>
              </a:cxn>
              <a:cxn ang="0">
                <a:pos x="0" y="0"/>
              </a:cxn>
            </a:cxnLst>
            <a:rect l="0" t="0" r="r" b="b"/>
            <a:pathLst>
              <a:path w="684" h="513">
                <a:moveTo>
                  <a:pt x="0" y="0"/>
                </a:moveTo>
                <a:lnTo>
                  <a:pt x="0" y="456"/>
                </a:lnTo>
                <a:lnTo>
                  <a:pt x="114" y="513"/>
                </a:lnTo>
                <a:lnTo>
                  <a:pt x="684" y="228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70" name="Freeform 102"/>
          <p:cNvSpPr>
            <a:spLocks/>
          </p:cNvSpPr>
          <p:nvPr/>
        </p:nvSpPr>
        <p:spPr bwMode="auto">
          <a:xfrm>
            <a:off x="5761063" y="5100663"/>
            <a:ext cx="107950" cy="3254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56"/>
              </a:cxn>
              <a:cxn ang="0">
                <a:pos x="171" y="513"/>
              </a:cxn>
              <a:cxn ang="0">
                <a:pos x="171" y="57"/>
              </a:cxn>
              <a:cxn ang="0">
                <a:pos x="0" y="0"/>
              </a:cxn>
            </a:cxnLst>
            <a:rect l="0" t="0" r="r" b="b"/>
            <a:pathLst>
              <a:path w="171" h="513">
                <a:moveTo>
                  <a:pt x="0" y="0"/>
                </a:moveTo>
                <a:lnTo>
                  <a:pt x="0" y="456"/>
                </a:lnTo>
                <a:lnTo>
                  <a:pt x="171" y="513"/>
                </a:lnTo>
                <a:lnTo>
                  <a:pt x="171" y="57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69" name="Freeform 101"/>
          <p:cNvSpPr>
            <a:spLocks/>
          </p:cNvSpPr>
          <p:nvPr/>
        </p:nvSpPr>
        <p:spPr bwMode="auto">
          <a:xfrm>
            <a:off x="6346850" y="4910163"/>
            <a:ext cx="96837" cy="2174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56"/>
              </a:cxn>
              <a:cxn ang="0">
                <a:pos x="171" y="513"/>
              </a:cxn>
              <a:cxn ang="0">
                <a:pos x="171" y="57"/>
              </a:cxn>
              <a:cxn ang="0">
                <a:pos x="0" y="0"/>
              </a:cxn>
            </a:cxnLst>
            <a:rect l="0" t="0" r="r" b="b"/>
            <a:pathLst>
              <a:path w="171" h="513">
                <a:moveTo>
                  <a:pt x="0" y="0"/>
                </a:moveTo>
                <a:lnTo>
                  <a:pt x="0" y="456"/>
                </a:lnTo>
                <a:lnTo>
                  <a:pt x="171" y="513"/>
                </a:lnTo>
                <a:lnTo>
                  <a:pt x="171" y="57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68" name="Freeform 100"/>
          <p:cNvSpPr>
            <a:spLocks/>
          </p:cNvSpPr>
          <p:nvPr/>
        </p:nvSpPr>
        <p:spPr bwMode="auto">
          <a:xfrm>
            <a:off x="6042050" y="5053038"/>
            <a:ext cx="96837" cy="2174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56"/>
              </a:cxn>
              <a:cxn ang="0">
                <a:pos x="171" y="513"/>
              </a:cxn>
              <a:cxn ang="0">
                <a:pos x="171" y="57"/>
              </a:cxn>
              <a:cxn ang="0">
                <a:pos x="0" y="0"/>
              </a:cxn>
            </a:cxnLst>
            <a:rect l="0" t="0" r="r" b="b"/>
            <a:pathLst>
              <a:path w="171" h="513">
                <a:moveTo>
                  <a:pt x="0" y="0"/>
                </a:moveTo>
                <a:lnTo>
                  <a:pt x="0" y="456"/>
                </a:lnTo>
                <a:lnTo>
                  <a:pt x="171" y="513"/>
                </a:lnTo>
                <a:lnTo>
                  <a:pt x="171" y="57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67" name="Freeform 99"/>
          <p:cNvSpPr>
            <a:spLocks/>
          </p:cNvSpPr>
          <p:nvPr/>
        </p:nvSpPr>
        <p:spPr bwMode="auto">
          <a:xfrm>
            <a:off x="5497537" y="5261003"/>
            <a:ext cx="96838" cy="2174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56"/>
              </a:cxn>
              <a:cxn ang="0">
                <a:pos x="171" y="513"/>
              </a:cxn>
              <a:cxn ang="0">
                <a:pos x="171" y="57"/>
              </a:cxn>
              <a:cxn ang="0">
                <a:pos x="0" y="0"/>
              </a:cxn>
            </a:cxnLst>
            <a:rect l="0" t="0" r="r" b="b"/>
            <a:pathLst>
              <a:path w="171" h="513">
                <a:moveTo>
                  <a:pt x="0" y="0"/>
                </a:moveTo>
                <a:lnTo>
                  <a:pt x="0" y="456"/>
                </a:lnTo>
                <a:lnTo>
                  <a:pt x="171" y="513"/>
                </a:lnTo>
                <a:lnTo>
                  <a:pt x="171" y="57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66" name="Freeform 98"/>
          <p:cNvSpPr>
            <a:spLocks/>
          </p:cNvSpPr>
          <p:nvPr/>
        </p:nvSpPr>
        <p:spPr bwMode="auto">
          <a:xfrm>
            <a:off x="5205437" y="5418163"/>
            <a:ext cx="96838" cy="2174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56"/>
              </a:cxn>
              <a:cxn ang="0">
                <a:pos x="171" y="513"/>
              </a:cxn>
              <a:cxn ang="0">
                <a:pos x="171" y="57"/>
              </a:cxn>
              <a:cxn ang="0">
                <a:pos x="0" y="0"/>
              </a:cxn>
            </a:cxnLst>
            <a:rect l="0" t="0" r="r" b="b"/>
            <a:pathLst>
              <a:path w="171" h="513">
                <a:moveTo>
                  <a:pt x="0" y="0"/>
                </a:moveTo>
                <a:lnTo>
                  <a:pt x="0" y="456"/>
                </a:lnTo>
                <a:lnTo>
                  <a:pt x="171" y="513"/>
                </a:lnTo>
                <a:lnTo>
                  <a:pt x="171" y="57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65" name="Freeform 97"/>
          <p:cNvSpPr>
            <a:spLocks/>
          </p:cNvSpPr>
          <p:nvPr/>
        </p:nvSpPr>
        <p:spPr bwMode="auto">
          <a:xfrm>
            <a:off x="1847876" y="1325590"/>
            <a:ext cx="2930525" cy="1357313"/>
          </a:xfrm>
          <a:custGeom>
            <a:avLst/>
            <a:gdLst/>
            <a:ahLst/>
            <a:cxnLst>
              <a:cxn ang="0">
                <a:pos x="104" y="85"/>
              </a:cxn>
              <a:cxn ang="0">
                <a:pos x="104" y="655"/>
              </a:cxn>
              <a:cxn ang="0">
                <a:pos x="332" y="1396"/>
              </a:cxn>
              <a:cxn ang="0">
                <a:pos x="959" y="1909"/>
              </a:cxn>
              <a:cxn ang="0">
                <a:pos x="1472" y="2080"/>
              </a:cxn>
              <a:cxn ang="0">
                <a:pos x="2726" y="1567"/>
              </a:cxn>
              <a:cxn ang="0">
                <a:pos x="4322" y="883"/>
              </a:cxn>
              <a:cxn ang="0">
                <a:pos x="4493" y="769"/>
              </a:cxn>
              <a:cxn ang="0">
                <a:pos x="4379" y="712"/>
              </a:cxn>
              <a:cxn ang="0">
                <a:pos x="3524" y="427"/>
              </a:cxn>
              <a:cxn ang="0">
                <a:pos x="2669" y="313"/>
              </a:cxn>
              <a:cxn ang="0">
                <a:pos x="1814" y="142"/>
              </a:cxn>
              <a:cxn ang="0">
                <a:pos x="731" y="142"/>
              </a:cxn>
              <a:cxn ang="0">
                <a:pos x="104" y="85"/>
              </a:cxn>
            </a:cxnLst>
            <a:rect l="0" t="0" r="r" b="b"/>
            <a:pathLst>
              <a:path w="4616" h="2137">
                <a:moveTo>
                  <a:pt x="104" y="85"/>
                </a:moveTo>
                <a:cubicBezTo>
                  <a:pt x="0" y="170"/>
                  <a:pt x="66" y="437"/>
                  <a:pt x="104" y="655"/>
                </a:cubicBezTo>
                <a:cubicBezTo>
                  <a:pt x="142" y="873"/>
                  <a:pt x="190" y="1187"/>
                  <a:pt x="332" y="1396"/>
                </a:cubicBezTo>
                <a:cubicBezTo>
                  <a:pt x="474" y="1605"/>
                  <a:pt x="769" y="1795"/>
                  <a:pt x="959" y="1909"/>
                </a:cubicBezTo>
                <a:cubicBezTo>
                  <a:pt x="1149" y="2023"/>
                  <a:pt x="1178" y="2137"/>
                  <a:pt x="1472" y="2080"/>
                </a:cubicBezTo>
                <a:cubicBezTo>
                  <a:pt x="1766" y="2023"/>
                  <a:pt x="2251" y="1766"/>
                  <a:pt x="2726" y="1567"/>
                </a:cubicBezTo>
                <a:cubicBezTo>
                  <a:pt x="3201" y="1368"/>
                  <a:pt x="4028" y="1016"/>
                  <a:pt x="4322" y="883"/>
                </a:cubicBezTo>
                <a:cubicBezTo>
                  <a:pt x="4616" y="750"/>
                  <a:pt x="4484" y="797"/>
                  <a:pt x="4493" y="769"/>
                </a:cubicBezTo>
                <a:cubicBezTo>
                  <a:pt x="4502" y="741"/>
                  <a:pt x="4540" y="769"/>
                  <a:pt x="4379" y="712"/>
                </a:cubicBezTo>
                <a:cubicBezTo>
                  <a:pt x="4218" y="655"/>
                  <a:pt x="3809" y="494"/>
                  <a:pt x="3524" y="427"/>
                </a:cubicBezTo>
                <a:cubicBezTo>
                  <a:pt x="3239" y="360"/>
                  <a:pt x="2954" y="360"/>
                  <a:pt x="2669" y="313"/>
                </a:cubicBezTo>
                <a:cubicBezTo>
                  <a:pt x="2384" y="266"/>
                  <a:pt x="2137" y="170"/>
                  <a:pt x="1814" y="142"/>
                </a:cubicBezTo>
                <a:cubicBezTo>
                  <a:pt x="1491" y="114"/>
                  <a:pt x="1016" y="142"/>
                  <a:pt x="731" y="142"/>
                </a:cubicBezTo>
                <a:cubicBezTo>
                  <a:pt x="446" y="142"/>
                  <a:pt x="208" y="0"/>
                  <a:pt x="104" y="85"/>
                </a:cubicBezTo>
                <a:close/>
              </a:path>
            </a:pathLst>
          </a:custGeom>
          <a:solidFill>
            <a:srgbClr val="FFFFCC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64" name="Freeform 96"/>
          <p:cNvSpPr>
            <a:spLocks/>
          </p:cNvSpPr>
          <p:nvPr/>
        </p:nvSpPr>
        <p:spPr bwMode="auto">
          <a:xfrm>
            <a:off x="2789262" y="1957415"/>
            <a:ext cx="1917700" cy="1230313"/>
          </a:xfrm>
          <a:custGeom>
            <a:avLst/>
            <a:gdLst/>
            <a:ahLst/>
            <a:cxnLst>
              <a:cxn ang="0">
                <a:pos x="1254" y="1938"/>
              </a:cxn>
              <a:cxn ang="0">
                <a:pos x="1026" y="1938"/>
              </a:cxn>
              <a:cxn ang="0">
                <a:pos x="855" y="1881"/>
              </a:cxn>
              <a:cxn ang="0">
                <a:pos x="627" y="1767"/>
              </a:cxn>
              <a:cxn ang="0">
                <a:pos x="627" y="1596"/>
              </a:cxn>
              <a:cxn ang="0">
                <a:pos x="456" y="1596"/>
              </a:cxn>
              <a:cxn ang="0">
                <a:pos x="342" y="1710"/>
              </a:cxn>
              <a:cxn ang="0">
                <a:pos x="171" y="1596"/>
              </a:cxn>
              <a:cxn ang="0">
                <a:pos x="171" y="1311"/>
              </a:cxn>
              <a:cxn ang="0">
                <a:pos x="0" y="1311"/>
              </a:cxn>
              <a:cxn ang="0">
                <a:pos x="1083" y="798"/>
              </a:cxn>
              <a:cxn ang="0">
                <a:pos x="2793" y="57"/>
              </a:cxn>
              <a:cxn ang="0">
                <a:pos x="2964" y="0"/>
              </a:cxn>
              <a:cxn ang="0">
                <a:pos x="3021" y="171"/>
              </a:cxn>
              <a:cxn ang="0">
                <a:pos x="2907" y="228"/>
              </a:cxn>
              <a:cxn ang="0">
                <a:pos x="2907" y="912"/>
              </a:cxn>
              <a:cxn ang="0">
                <a:pos x="2907" y="1254"/>
              </a:cxn>
              <a:cxn ang="0">
                <a:pos x="1539" y="1767"/>
              </a:cxn>
              <a:cxn ang="0">
                <a:pos x="1254" y="1938"/>
              </a:cxn>
            </a:cxnLst>
            <a:rect l="0" t="0" r="r" b="b"/>
            <a:pathLst>
              <a:path w="3021" h="1938">
                <a:moveTo>
                  <a:pt x="1254" y="1938"/>
                </a:moveTo>
                <a:lnTo>
                  <a:pt x="1026" y="1938"/>
                </a:lnTo>
                <a:lnTo>
                  <a:pt x="855" y="1881"/>
                </a:lnTo>
                <a:lnTo>
                  <a:pt x="627" y="1767"/>
                </a:lnTo>
                <a:lnTo>
                  <a:pt x="627" y="1596"/>
                </a:lnTo>
                <a:lnTo>
                  <a:pt x="456" y="1596"/>
                </a:lnTo>
                <a:lnTo>
                  <a:pt x="342" y="1710"/>
                </a:lnTo>
                <a:lnTo>
                  <a:pt x="171" y="1596"/>
                </a:lnTo>
                <a:lnTo>
                  <a:pt x="171" y="1311"/>
                </a:lnTo>
                <a:lnTo>
                  <a:pt x="0" y="1311"/>
                </a:lnTo>
                <a:lnTo>
                  <a:pt x="1083" y="798"/>
                </a:lnTo>
                <a:lnTo>
                  <a:pt x="2793" y="57"/>
                </a:lnTo>
                <a:lnTo>
                  <a:pt x="2964" y="0"/>
                </a:lnTo>
                <a:lnTo>
                  <a:pt x="3021" y="171"/>
                </a:lnTo>
                <a:lnTo>
                  <a:pt x="2907" y="228"/>
                </a:lnTo>
                <a:lnTo>
                  <a:pt x="2907" y="912"/>
                </a:lnTo>
                <a:lnTo>
                  <a:pt x="2907" y="1254"/>
                </a:lnTo>
                <a:lnTo>
                  <a:pt x="1539" y="1767"/>
                </a:lnTo>
                <a:lnTo>
                  <a:pt x="1254" y="1938"/>
                </a:lnTo>
                <a:close/>
              </a:path>
            </a:pathLst>
          </a:custGeom>
          <a:solidFill>
            <a:srgbClr val="FFFFCC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63" name="Freeform 95"/>
          <p:cNvSpPr>
            <a:spLocks/>
          </p:cNvSpPr>
          <p:nvPr/>
        </p:nvSpPr>
        <p:spPr bwMode="auto">
          <a:xfrm>
            <a:off x="4887938" y="4499001"/>
            <a:ext cx="1592263" cy="615950"/>
          </a:xfrm>
          <a:custGeom>
            <a:avLst/>
            <a:gdLst/>
            <a:ahLst/>
            <a:cxnLst>
              <a:cxn ang="0">
                <a:pos x="912" y="0"/>
              </a:cxn>
              <a:cxn ang="0">
                <a:pos x="2508" y="627"/>
              </a:cxn>
              <a:cxn ang="0">
                <a:pos x="1596" y="969"/>
              </a:cxn>
              <a:cxn ang="0">
                <a:pos x="0" y="285"/>
              </a:cxn>
              <a:cxn ang="0">
                <a:pos x="912" y="0"/>
              </a:cxn>
            </a:cxnLst>
            <a:rect l="0" t="0" r="r" b="b"/>
            <a:pathLst>
              <a:path w="2508" h="969">
                <a:moveTo>
                  <a:pt x="912" y="0"/>
                </a:moveTo>
                <a:lnTo>
                  <a:pt x="2508" y="627"/>
                </a:lnTo>
                <a:lnTo>
                  <a:pt x="1596" y="969"/>
                </a:lnTo>
                <a:lnTo>
                  <a:pt x="0" y="285"/>
                </a:lnTo>
                <a:lnTo>
                  <a:pt x="912" y="0"/>
                </a:lnTo>
                <a:close/>
              </a:path>
            </a:pathLst>
          </a:custGeom>
          <a:solidFill>
            <a:srgbClr val="EAEAEA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62" name="Freeform 94"/>
          <p:cNvSpPr>
            <a:spLocks/>
          </p:cNvSpPr>
          <p:nvPr/>
        </p:nvSpPr>
        <p:spPr bwMode="auto">
          <a:xfrm>
            <a:off x="3621113" y="2782915"/>
            <a:ext cx="1049338" cy="868363"/>
          </a:xfrm>
          <a:custGeom>
            <a:avLst/>
            <a:gdLst/>
            <a:ahLst/>
            <a:cxnLst>
              <a:cxn ang="0">
                <a:pos x="1596" y="0"/>
              </a:cxn>
              <a:cxn ang="0">
                <a:pos x="1653" y="1140"/>
              </a:cxn>
              <a:cxn ang="0">
                <a:pos x="1368" y="1368"/>
              </a:cxn>
              <a:cxn ang="0">
                <a:pos x="1140" y="1197"/>
              </a:cxn>
              <a:cxn ang="0">
                <a:pos x="969" y="1197"/>
              </a:cxn>
              <a:cxn ang="0">
                <a:pos x="627" y="1083"/>
              </a:cxn>
              <a:cxn ang="0">
                <a:pos x="570" y="912"/>
              </a:cxn>
              <a:cxn ang="0">
                <a:pos x="342" y="912"/>
              </a:cxn>
              <a:cxn ang="0">
                <a:pos x="0" y="855"/>
              </a:cxn>
              <a:cxn ang="0">
                <a:pos x="57" y="627"/>
              </a:cxn>
              <a:cxn ang="0">
                <a:pos x="1596" y="0"/>
              </a:cxn>
            </a:cxnLst>
            <a:rect l="0" t="0" r="r" b="b"/>
            <a:pathLst>
              <a:path w="1653" h="1368">
                <a:moveTo>
                  <a:pt x="1596" y="0"/>
                </a:moveTo>
                <a:lnTo>
                  <a:pt x="1653" y="1140"/>
                </a:lnTo>
                <a:lnTo>
                  <a:pt x="1368" y="1368"/>
                </a:lnTo>
                <a:lnTo>
                  <a:pt x="1140" y="1197"/>
                </a:lnTo>
                <a:lnTo>
                  <a:pt x="969" y="1197"/>
                </a:lnTo>
                <a:lnTo>
                  <a:pt x="627" y="1083"/>
                </a:lnTo>
                <a:lnTo>
                  <a:pt x="570" y="912"/>
                </a:lnTo>
                <a:lnTo>
                  <a:pt x="342" y="912"/>
                </a:lnTo>
                <a:lnTo>
                  <a:pt x="0" y="855"/>
                </a:lnTo>
                <a:lnTo>
                  <a:pt x="57" y="627"/>
                </a:lnTo>
                <a:lnTo>
                  <a:pt x="1596" y="0"/>
                </a:lnTo>
                <a:close/>
              </a:path>
            </a:pathLst>
          </a:custGeom>
          <a:solidFill>
            <a:srgbClr val="FFFFCC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61" name="Line 93"/>
          <p:cNvSpPr>
            <a:spLocks noChangeShapeType="1"/>
          </p:cNvSpPr>
          <p:nvPr/>
        </p:nvSpPr>
        <p:spPr bwMode="auto">
          <a:xfrm flipV="1">
            <a:off x="4019575" y="3227413"/>
            <a:ext cx="614362" cy="25400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84045" name="Group 77"/>
          <p:cNvGrpSpPr>
            <a:grpSpLocks/>
          </p:cNvGrpSpPr>
          <p:nvPr/>
        </p:nvGrpSpPr>
        <p:grpSpPr bwMode="auto">
          <a:xfrm>
            <a:off x="2006625" y="2316188"/>
            <a:ext cx="2813050" cy="3225800"/>
            <a:chOff x="903" y="4784"/>
            <a:chExt cx="4429" cy="5080"/>
          </a:xfrm>
          <a:effectLst/>
        </p:grpSpPr>
        <p:sp>
          <p:nvSpPr>
            <p:cNvPr id="84060" name="Freeform 92"/>
            <p:cNvSpPr>
              <a:spLocks/>
            </p:cNvSpPr>
            <p:nvPr/>
          </p:nvSpPr>
          <p:spPr bwMode="auto">
            <a:xfrm>
              <a:off x="903" y="4784"/>
              <a:ext cx="4429" cy="5080"/>
            </a:xfrm>
            <a:custGeom>
              <a:avLst/>
              <a:gdLst/>
              <a:ahLst/>
              <a:cxnLst>
                <a:cxn ang="0">
                  <a:pos x="4180" y="2194"/>
                </a:cxn>
                <a:cxn ang="0">
                  <a:pos x="2128" y="1339"/>
                </a:cxn>
                <a:cxn ang="0">
                  <a:pos x="1216" y="940"/>
                </a:cxn>
                <a:cxn ang="0">
                  <a:pos x="1045" y="598"/>
                </a:cxn>
                <a:cxn ang="0">
                  <a:pos x="361" y="370"/>
                </a:cxn>
                <a:cxn ang="0">
                  <a:pos x="76" y="28"/>
                </a:cxn>
                <a:cxn ang="0">
                  <a:pos x="190" y="541"/>
                </a:cxn>
                <a:cxn ang="0">
                  <a:pos x="133" y="1681"/>
                </a:cxn>
                <a:cxn ang="0">
                  <a:pos x="19" y="2422"/>
                </a:cxn>
                <a:cxn ang="0">
                  <a:pos x="247" y="3049"/>
                </a:cxn>
                <a:cxn ang="0">
                  <a:pos x="931" y="3619"/>
                </a:cxn>
                <a:cxn ang="0">
                  <a:pos x="2128" y="4132"/>
                </a:cxn>
                <a:cxn ang="0">
                  <a:pos x="3553" y="4816"/>
                </a:cxn>
                <a:cxn ang="0">
                  <a:pos x="4180" y="4987"/>
                </a:cxn>
                <a:cxn ang="0">
                  <a:pos x="4351" y="5101"/>
                </a:cxn>
                <a:cxn ang="0">
                  <a:pos x="4180" y="4531"/>
                </a:cxn>
                <a:cxn ang="0">
                  <a:pos x="4180" y="3733"/>
                </a:cxn>
                <a:cxn ang="0">
                  <a:pos x="4180" y="2821"/>
                </a:cxn>
                <a:cxn ang="0">
                  <a:pos x="4180" y="2194"/>
                </a:cxn>
              </a:cxnLst>
              <a:rect l="0" t="0" r="r" b="b"/>
              <a:pathLst>
                <a:path w="4522" h="5177">
                  <a:moveTo>
                    <a:pt x="4180" y="2194"/>
                  </a:moveTo>
                  <a:cubicBezTo>
                    <a:pt x="3838" y="1947"/>
                    <a:pt x="2622" y="1548"/>
                    <a:pt x="2128" y="1339"/>
                  </a:cubicBezTo>
                  <a:cubicBezTo>
                    <a:pt x="1634" y="1130"/>
                    <a:pt x="1396" y="1063"/>
                    <a:pt x="1216" y="940"/>
                  </a:cubicBezTo>
                  <a:cubicBezTo>
                    <a:pt x="1036" y="817"/>
                    <a:pt x="1187" y="693"/>
                    <a:pt x="1045" y="598"/>
                  </a:cubicBezTo>
                  <a:cubicBezTo>
                    <a:pt x="903" y="503"/>
                    <a:pt x="522" y="465"/>
                    <a:pt x="361" y="370"/>
                  </a:cubicBezTo>
                  <a:cubicBezTo>
                    <a:pt x="200" y="275"/>
                    <a:pt x="104" y="0"/>
                    <a:pt x="76" y="28"/>
                  </a:cubicBezTo>
                  <a:cubicBezTo>
                    <a:pt x="48" y="56"/>
                    <a:pt x="181" y="266"/>
                    <a:pt x="190" y="541"/>
                  </a:cubicBezTo>
                  <a:cubicBezTo>
                    <a:pt x="199" y="816"/>
                    <a:pt x="161" y="1367"/>
                    <a:pt x="133" y="1681"/>
                  </a:cubicBezTo>
                  <a:cubicBezTo>
                    <a:pt x="105" y="1995"/>
                    <a:pt x="0" y="2194"/>
                    <a:pt x="19" y="2422"/>
                  </a:cubicBezTo>
                  <a:cubicBezTo>
                    <a:pt x="38" y="2650"/>
                    <a:pt x="95" y="2850"/>
                    <a:pt x="247" y="3049"/>
                  </a:cubicBezTo>
                  <a:cubicBezTo>
                    <a:pt x="399" y="3248"/>
                    <a:pt x="618" y="3439"/>
                    <a:pt x="931" y="3619"/>
                  </a:cubicBezTo>
                  <a:cubicBezTo>
                    <a:pt x="1244" y="3799"/>
                    <a:pt x="1691" y="3933"/>
                    <a:pt x="2128" y="4132"/>
                  </a:cubicBezTo>
                  <a:cubicBezTo>
                    <a:pt x="2565" y="4331"/>
                    <a:pt x="3211" y="4673"/>
                    <a:pt x="3553" y="4816"/>
                  </a:cubicBezTo>
                  <a:cubicBezTo>
                    <a:pt x="3895" y="4959"/>
                    <a:pt x="4047" y="4939"/>
                    <a:pt x="4180" y="4987"/>
                  </a:cubicBezTo>
                  <a:cubicBezTo>
                    <a:pt x="4313" y="5035"/>
                    <a:pt x="4351" y="5177"/>
                    <a:pt x="4351" y="5101"/>
                  </a:cubicBezTo>
                  <a:cubicBezTo>
                    <a:pt x="4351" y="5025"/>
                    <a:pt x="4209" y="4759"/>
                    <a:pt x="4180" y="4531"/>
                  </a:cubicBezTo>
                  <a:cubicBezTo>
                    <a:pt x="4151" y="4303"/>
                    <a:pt x="4180" y="4018"/>
                    <a:pt x="4180" y="3733"/>
                  </a:cubicBezTo>
                  <a:cubicBezTo>
                    <a:pt x="4180" y="3448"/>
                    <a:pt x="4180" y="3077"/>
                    <a:pt x="4180" y="2821"/>
                  </a:cubicBezTo>
                  <a:cubicBezTo>
                    <a:pt x="4180" y="2565"/>
                    <a:pt x="4522" y="2441"/>
                    <a:pt x="4180" y="2194"/>
                  </a:cubicBezTo>
                  <a:close/>
                </a:path>
              </a:pathLst>
            </a:custGeom>
            <a:solidFill>
              <a:srgbClr val="FFFFCC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grpSp>
          <p:nvGrpSpPr>
            <p:cNvPr id="84046" name="Group 78"/>
            <p:cNvGrpSpPr>
              <a:grpSpLocks/>
            </p:cNvGrpSpPr>
            <p:nvPr/>
          </p:nvGrpSpPr>
          <p:grpSpPr bwMode="auto">
            <a:xfrm>
              <a:off x="903" y="5183"/>
              <a:ext cx="4265" cy="4332"/>
              <a:chOff x="2281" y="4043"/>
              <a:chExt cx="4265" cy="4332"/>
            </a:xfrm>
          </p:grpSpPr>
          <p:sp>
            <p:nvSpPr>
              <p:cNvPr id="84059" name="Freeform 91"/>
              <p:cNvSpPr>
                <a:spLocks/>
              </p:cNvSpPr>
              <p:nvPr/>
            </p:nvSpPr>
            <p:spPr bwMode="auto">
              <a:xfrm>
                <a:off x="2385" y="4043"/>
                <a:ext cx="4161" cy="2052"/>
              </a:xfrm>
              <a:custGeom>
                <a:avLst/>
                <a:gdLst/>
                <a:ahLst/>
                <a:cxnLst>
                  <a:cxn ang="0">
                    <a:pos x="4246" y="2052"/>
                  </a:cxn>
                  <a:cxn ang="0">
                    <a:pos x="1567" y="969"/>
                  </a:cxn>
                  <a:cxn ang="0">
                    <a:pos x="256" y="228"/>
                  </a:cxn>
                  <a:cxn ang="0">
                    <a:pos x="28" y="0"/>
                  </a:cxn>
                </a:cxnLst>
                <a:rect l="0" t="0" r="r" b="b"/>
                <a:pathLst>
                  <a:path w="4246" h="2052">
                    <a:moveTo>
                      <a:pt x="4246" y="2052"/>
                    </a:moveTo>
                    <a:cubicBezTo>
                      <a:pt x="3239" y="1662"/>
                      <a:pt x="2232" y="1273"/>
                      <a:pt x="1567" y="969"/>
                    </a:cubicBezTo>
                    <a:cubicBezTo>
                      <a:pt x="902" y="665"/>
                      <a:pt x="512" y="389"/>
                      <a:pt x="256" y="228"/>
                    </a:cubicBezTo>
                    <a:cubicBezTo>
                      <a:pt x="0" y="67"/>
                      <a:pt x="66" y="47"/>
                      <a:pt x="28" y="0"/>
                    </a:cubicBez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4058" name="Freeform 90"/>
              <p:cNvSpPr>
                <a:spLocks/>
              </p:cNvSpPr>
              <p:nvPr/>
            </p:nvSpPr>
            <p:spPr bwMode="auto">
              <a:xfrm>
                <a:off x="2281" y="5981"/>
                <a:ext cx="4265" cy="2394"/>
              </a:xfrm>
              <a:custGeom>
                <a:avLst/>
                <a:gdLst/>
                <a:ahLst/>
                <a:cxnLst>
                  <a:cxn ang="0">
                    <a:pos x="4265" y="2394"/>
                  </a:cxn>
                  <a:cxn ang="0">
                    <a:pos x="1700" y="1368"/>
                  </a:cxn>
                  <a:cxn ang="0">
                    <a:pos x="332" y="570"/>
                  </a:cxn>
                  <a:cxn ang="0">
                    <a:pos x="47" y="228"/>
                  </a:cxn>
                  <a:cxn ang="0">
                    <a:pos x="47" y="0"/>
                  </a:cxn>
                </a:cxnLst>
                <a:rect l="0" t="0" r="r" b="b"/>
                <a:pathLst>
                  <a:path w="4265" h="2394">
                    <a:moveTo>
                      <a:pt x="4265" y="2394"/>
                    </a:moveTo>
                    <a:cubicBezTo>
                      <a:pt x="3310" y="2033"/>
                      <a:pt x="2355" y="1672"/>
                      <a:pt x="1700" y="1368"/>
                    </a:cubicBezTo>
                    <a:cubicBezTo>
                      <a:pt x="1045" y="1064"/>
                      <a:pt x="607" y="760"/>
                      <a:pt x="332" y="570"/>
                    </a:cubicBezTo>
                    <a:cubicBezTo>
                      <a:pt x="57" y="380"/>
                      <a:pt x="94" y="323"/>
                      <a:pt x="47" y="228"/>
                    </a:cubicBezTo>
                    <a:cubicBezTo>
                      <a:pt x="0" y="133"/>
                      <a:pt x="56" y="38"/>
                      <a:pt x="47" y="0"/>
                    </a:cubicBez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4057" name="Freeform 89"/>
              <p:cNvSpPr>
                <a:spLocks/>
              </p:cNvSpPr>
              <p:nvPr/>
            </p:nvSpPr>
            <p:spPr bwMode="auto">
              <a:xfrm>
                <a:off x="2309" y="5474"/>
                <a:ext cx="4237" cy="2166"/>
              </a:xfrm>
              <a:custGeom>
                <a:avLst/>
                <a:gdLst/>
                <a:ahLst/>
                <a:cxnLst>
                  <a:cxn ang="0">
                    <a:pos x="4237" y="2166"/>
                  </a:cxn>
                  <a:cxn ang="0">
                    <a:pos x="2185" y="1368"/>
                  </a:cxn>
                  <a:cxn ang="0">
                    <a:pos x="475" y="456"/>
                  </a:cxn>
                  <a:cxn ang="0">
                    <a:pos x="76" y="114"/>
                  </a:cxn>
                  <a:cxn ang="0">
                    <a:pos x="19" y="0"/>
                  </a:cxn>
                </a:cxnLst>
                <a:rect l="0" t="0" r="r" b="b"/>
                <a:pathLst>
                  <a:path w="4237" h="2166">
                    <a:moveTo>
                      <a:pt x="4237" y="2166"/>
                    </a:moveTo>
                    <a:cubicBezTo>
                      <a:pt x="3524" y="1909"/>
                      <a:pt x="2812" y="1653"/>
                      <a:pt x="2185" y="1368"/>
                    </a:cubicBezTo>
                    <a:cubicBezTo>
                      <a:pt x="1558" y="1083"/>
                      <a:pt x="827" y="665"/>
                      <a:pt x="475" y="456"/>
                    </a:cubicBezTo>
                    <a:cubicBezTo>
                      <a:pt x="123" y="247"/>
                      <a:pt x="152" y="190"/>
                      <a:pt x="76" y="114"/>
                    </a:cubicBezTo>
                    <a:cubicBezTo>
                      <a:pt x="0" y="38"/>
                      <a:pt x="9" y="19"/>
                      <a:pt x="19" y="0"/>
                    </a:cubicBez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4056" name="Freeform 88"/>
              <p:cNvSpPr>
                <a:spLocks/>
              </p:cNvSpPr>
              <p:nvPr/>
            </p:nvSpPr>
            <p:spPr bwMode="auto">
              <a:xfrm>
                <a:off x="2442" y="4784"/>
                <a:ext cx="4104" cy="1995"/>
              </a:xfrm>
              <a:custGeom>
                <a:avLst/>
                <a:gdLst/>
                <a:ahLst/>
                <a:cxnLst>
                  <a:cxn ang="0">
                    <a:pos x="4104" y="1995"/>
                  </a:cxn>
                  <a:cxn ang="0">
                    <a:pos x="1938" y="1197"/>
                  </a:cxn>
                  <a:cxn ang="0">
                    <a:pos x="570" y="513"/>
                  </a:cxn>
                  <a:cxn ang="0">
                    <a:pos x="0" y="0"/>
                  </a:cxn>
                </a:cxnLst>
                <a:rect l="0" t="0" r="r" b="b"/>
                <a:pathLst>
                  <a:path w="4104" h="1995">
                    <a:moveTo>
                      <a:pt x="4104" y="1995"/>
                    </a:moveTo>
                    <a:cubicBezTo>
                      <a:pt x="3315" y="1719"/>
                      <a:pt x="2527" y="1444"/>
                      <a:pt x="1938" y="1197"/>
                    </a:cubicBezTo>
                    <a:cubicBezTo>
                      <a:pt x="1349" y="950"/>
                      <a:pt x="893" y="712"/>
                      <a:pt x="570" y="513"/>
                    </a:cubicBezTo>
                    <a:cubicBezTo>
                      <a:pt x="247" y="314"/>
                      <a:pt x="123" y="157"/>
                      <a:pt x="0" y="0"/>
                    </a:cubicBez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4055" name="Line 87"/>
              <p:cNvSpPr>
                <a:spLocks noChangeShapeType="1"/>
              </p:cNvSpPr>
              <p:nvPr/>
            </p:nvSpPr>
            <p:spPr bwMode="auto">
              <a:xfrm>
                <a:off x="3831" y="4991"/>
                <a:ext cx="0" cy="79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4054" name="Line 86"/>
              <p:cNvSpPr>
                <a:spLocks noChangeShapeType="1"/>
              </p:cNvSpPr>
              <p:nvPr/>
            </p:nvSpPr>
            <p:spPr bwMode="auto">
              <a:xfrm>
                <a:off x="4458" y="6008"/>
                <a:ext cx="0" cy="79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4053" name="Line 85"/>
              <p:cNvSpPr>
                <a:spLocks noChangeShapeType="1"/>
              </p:cNvSpPr>
              <p:nvPr/>
            </p:nvSpPr>
            <p:spPr bwMode="auto">
              <a:xfrm>
                <a:off x="5955" y="6572"/>
                <a:ext cx="0" cy="79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4052" name="Freeform 84"/>
              <p:cNvSpPr>
                <a:spLocks/>
              </p:cNvSpPr>
              <p:nvPr/>
            </p:nvSpPr>
            <p:spPr bwMode="auto">
              <a:xfrm>
                <a:off x="2841" y="4385"/>
                <a:ext cx="57" cy="85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7" y="456"/>
                  </a:cxn>
                  <a:cxn ang="0">
                    <a:pos x="0" y="855"/>
                  </a:cxn>
                </a:cxnLst>
                <a:rect l="0" t="0" r="r" b="b"/>
                <a:pathLst>
                  <a:path w="57" h="855">
                    <a:moveTo>
                      <a:pt x="0" y="0"/>
                    </a:moveTo>
                    <a:cubicBezTo>
                      <a:pt x="28" y="157"/>
                      <a:pt x="57" y="314"/>
                      <a:pt x="57" y="456"/>
                    </a:cubicBezTo>
                    <a:cubicBezTo>
                      <a:pt x="57" y="598"/>
                      <a:pt x="0" y="789"/>
                      <a:pt x="0" y="855"/>
                    </a:cubicBez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4051" name="Freeform 83"/>
              <p:cNvSpPr>
                <a:spLocks/>
              </p:cNvSpPr>
              <p:nvPr/>
            </p:nvSpPr>
            <p:spPr bwMode="auto">
              <a:xfrm>
                <a:off x="2613" y="5867"/>
                <a:ext cx="57" cy="741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0" y="399"/>
                  </a:cxn>
                  <a:cxn ang="0">
                    <a:pos x="57" y="741"/>
                  </a:cxn>
                </a:cxnLst>
                <a:rect l="0" t="0" r="r" b="b"/>
                <a:pathLst>
                  <a:path w="57" h="741">
                    <a:moveTo>
                      <a:pt x="57" y="0"/>
                    </a:moveTo>
                    <a:cubicBezTo>
                      <a:pt x="28" y="138"/>
                      <a:pt x="0" y="276"/>
                      <a:pt x="0" y="399"/>
                    </a:cubicBezTo>
                    <a:cubicBezTo>
                      <a:pt x="0" y="522"/>
                      <a:pt x="28" y="631"/>
                      <a:pt x="57" y="741"/>
                    </a:cubicBez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4050" name="Freeform 82"/>
              <p:cNvSpPr>
                <a:spLocks/>
              </p:cNvSpPr>
              <p:nvPr/>
            </p:nvSpPr>
            <p:spPr bwMode="auto">
              <a:xfrm>
                <a:off x="3753" y="6551"/>
                <a:ext cx="57" cy="741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0" y="399"/>
                  </a:cxn>
                  <a:cxn ang="0">
                    <a:pos x="57" y="741"/>
                  </a:cxn>
                </a:cxnLst>
                <a:rect l="0" t="0" r="r" b="b"/>
                <a:pathLst>
                  <a:path w="57" h="741">
                    <a:moveTo>
                      <a:pt x="57" y="0"/>
                    </a:moveTo>
                    <a:cubicBezTo>
                      <a:pt x="28" y="138"/>
                      <a:pt x="0" y="276"/>
                      <a:pt x="0" y="399"/>
                    </a:cubicBezTo>
                    <a:cubicBezTo>
                      <a:pt x="0" y="522"/>
                      <a:pt x="28" y="631"/>
                      <a:pt x="57" y="741"/>
                    </a:cubicBez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4049" name="Line 81"/>
              <p:cNvSpPr>
                <a:spLocks noChangeShapeType="1"/>
              </p:cNvSpPr>
              <p:nvPr/>
            </p:nvSpPr>
            <p:spPr bwMode="auto">
              <a:xfrm flipH="1">
                <a:off x="3183" y="5468"/>
                <a:ext cx="57" cy="684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4048" name="Freeform 80"/>
              <p:cNvSpPr>
                <a:spLocks/>
              </p:cNvSpPr>
              <p:nvPr/>
            </p:nvSpPr>
            <p:spPr bwMode="auto">
              <a:xfrm>
                <a:off x="3107" y="6893"/>
                <a:ext cx="133" cy="285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228"/>
                  </a:cxn>
                  <a:cxn ang="0">
                    <a:pos x="133" y="285"/>
                  </a:cxn>
                </a:cxnLst>
                <a:rect l="0" t="0" r="r" b="b"/>
                <a:pathLst>
                  <a:path w="133" h="285">
                    <a:moveTo>
                      <a:pt x="19" y="0"/>
                    </a:moveTo>
                    <a:cubicBezTo>
                      <a:pt x="9" y="90"/>
                      <a:pt x="0" y="181"/>
                      <a:pt x="19" y="228"/>
                    </a:cubicBezTo>
                    <a:cubicBezTo>
                      <a:pt x="38" y="275"/>
                      <a:pt x="114" y="275"/>
                      <a:pt x="133" y="285"/>
                    </a:cubicBez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4047" name="Freeform 79"/>
              <p:cNvSpPr>
                <a:spLocks/>
              </p:cNvSpPr>
              <p:nvPr/>
            </p:nvSpPr>
            <p:spPr bwMode="auto">
              <a:xfrm>
                <a:off x="4418" y="7520"/>
                <a:ext cx="133" cy="285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171"/>
                  </a:cxn>
                  <a:cxn ang="0">
                    <a:pos x="133" y="285"/>
                  </a:cxn>
                </a:cxnLst>
                <a:rect l="0" t="0" r="r" b="b"/>
                <a:pathLst>
                  <a:path w="133" h="285">
                    <a:moveTo>
                      <a:pt x="19" y="0"/>
                    </a:moveTo>
                    <a:cubicBezTo>
                      <a:pt x="9" y="62"/>
                      <a:pt x="0" y="124"/>
                      <a:pt x="19" y="171"/>
                    </a:cubicBezTo>
                    <a:cubicBezTo>
                      <a:pt x="38" y="218"/>
                      <a:pt x="105" y="266"/>
                      <a:pt x="133" y="285"/>
                    </a:cubicBez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</p:grpSp>
      <p:sp>
        <p:nvSpPr>
          <p:cNvPr id="84044" name="Line 76"/>
          <p:cNvSpPr>
            <a:spLocks noChangeShapeType="1"/>
          </p:cNvSpPr>
          <p:nvPr/>
        </p:nvSpPr>
        <p:spPr bwMode="auto">
          <a:xfrm>
            <a:off x="2716237" y="2709888"/>
            <a:ext cx="0" cy="1079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43" name="Line 75"/>
          <p:cNvSpPr>
            <a:spLocks noChangeShapeType="1"/>
          </p:cNvSpPr>
          <p:nvPr/>
        </p:nvSpPr>
        <p:spPr bwMode="auto">
          <a:xfrm>
            <a:off x="4719662" y="1835178"/>
            <a:ext cx="0" cy="1095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42" name="Freeform 74"/>
          <p:cNvSpPr>
            <a:spLocks/>
          </p:cNvSpPr>
          <p:nvPr/>
        </p:nvSpPr>
        <p:spPr bwMode="auto">
          <a:xfrm rot="36379">
            <a:off x="2716237" y="2808313"/>
            <a:ext cx="2027238" cy="977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5" y="342"/>
              </a:cxn>
              <a:cxn ang="0">
                <a:pos x="1197" y="741"/>
              </a:cxn>
              <a:cxn ang="0">
                <a:pos x="3192" y="1539"/>
              </a:cxn>
            </a:cxnLst>
            <a:rect l="0" t="0" r="r" b="b"/>
            <a:pathLst>
              <a:path w="3192" h="1539">
                <a:moveTo>
                  <a:pt x="0" y="0"/>
                </a:moveTo>
                <a:cubicBezTo>
                  <a:pt x="43" y="109"/>
                  <a:pt x="86" y="219"/>
                  <a:pt x="285" y="342"/>
                </a:cubicBezTo>
                <a:cubicBezTo>
                  <a:pt x="484" y="465"/>
                  <a:pt x="713" y="542"/>
                  <a:pt x="1197" y="741"/>
                </a:cubicBezTo>
                <a:cubicBezTo>
                  <a:pt x="1681" y="940"/>
                  <a:pt x="2436" y="1239"/>
                  <a:pt x="3192" y="1539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41" name="Freeform 73"/>
          <p:cNvSpPr>
            <a:spLocks/>
          </p:cNvSpPr>
          <p:nvPr/>
        </p:nvSpPr>
        <p:spPr bwMode="auto">
          <a:xfrm>
            <a:off x="1884387" y="1397028"/>
            <a:ext cx="831850" cy="13033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" y="855"/>
              </a:cxn>
              <a:cxn ang="0">
                <a:pos x="285" y="1482"/>
              </a:cxn>
              <a:cxn ang="0">
                <a:pos x="741" y="1824"/>
              </a:cxn>
              <a:cxn ang="0">
                <a:pos x="1311" y="2052"/>
              </a:cxn>
            </a:cxnLst>
            <a:rect l="0" t="0" r="r" b="b"/>
            <a:pathLst>
              <a:path w="1311" h="2052">
                <a:moveTo>
                  <a:pt x="0" y="0"/>
                </a:moveTo>
                <a:cubicBezTo>
                  <a:pt x="5" y="304"/>
                  <a:pt x="10" y="608"/>
                  <a:pt x="57" y="855"/>
                </a:cubicBezTo>
                <a:cubicBezTo>
                  <a:pt x="104" y="1102"/>
                  <a:pt x="171" y="1321"/>
                  <a:pt x="285" y="1482"/>
                </a:cubicBezTo>
                <a:cubicBezTo>
                  <a:pt x="399" y="1643"/>
                  <a:pt x="570" y="1729"/>
                  <a:pt x="741" y="1824"/>
                </a:cubicBezTo>
                <a:cubicBezTo>
                  <a:pt x="912" y="1919"/>
                  <a:pt x="1111" y="1985"/>
                  <a:pt x="1311" y="2052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40" name="Freeform 72"/>
          <p:cNvSpPr>
            <a:spLocks/>
          </p:cNvSpPr>
          <p:nvPr/>
        </p:nvSpPr>
        <p:spPr bwMode="auto">
          <a:xfrm>
            <a:off x="1884388" y="1366863"/>
            <a:ext cx="2822575" cy="463550"/>
          </a:xfrm>
          <a:custGeom>
            <a:avLst/>
            <a:gdLst/>
            <a:ahLst/>
            <a:cxnLst>
              <a:cxn ang="0">
                <a:pos x="0" y="47"/>
              </a:cxn>
              <a:cxn ang="0">
                <a:pos x="1539" y="47"/>
              </a:cxn>
              <a:cxn ang="0">
                <a:pos x="3363" y="332"/>
              </a:cxn>
              <a:cxn ang="0">
                <a:pos x="3762" y="446"/>
              </a:cxn>
              <a:cxn ang="0">
                <a:pos x="4446" y="731"/>
              </a:cxn>
            </a:cxnLst>
            <a:rect l="0" t="0" r="r" b="b"/>
            <a:pathLst>
              <a:path w="4446" h="731">
                <a:moveTo>
                  <a:pt x="0" y="47"/>
                </a:moveTo>
                <a:cubicBezTo>
                  <a:pt x="489" y="23"/>
                  <a:pt x="979" y="0"/>
                  <a:pt x="1539" y="47"/>
                </a:cubicBezTo>
                <a:cubicBezTo>
                  <a:pt x="2099" y="94"/>
                  <a:pt x="2992" y="266"/>
                  <a:pt x="3363" y="332"/>
                </a:cubicBezTo>
                <a:cubicBezTo>
                  <a:pt x="3734" y="398"/>
                  <a:pt x="3582" y="380"/>
                  <a:pt x="3762" y="446"/>
                </a:cubicBezTo>
                <a:cubicBezTo>
                  <a:pt x="3942" y="512"/>
                  <a:pt x="4194" y="621"/>
                  <a:pt x="4446" y="731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84037" name="Group 69"/>
          <p:cNvGrpSpPr>
            <a:grpSpLocks/>
          </p:cNvGrpSpPr>
          <p:nvPr/>
        </p:nvGrpSpPr>
        <p:grpSpPr bwMode="auto">
          <a:xfrm>
            <a:off x="6262713" y="3306790"/>
            <a:ext cx="107950" cy="1520825"/>
            <a:chOff x="7686" y="5240"/>
            <a:chExt cx="171" cy="1767"/>
          </a:xfrm>
          <a:effectLst/>
        </p:grpSpPr>
        <p:sp>
          <p:nvSpPr>
            <p:cNvPr id="84039" name="AutoShape 71"/>
            <p:cNvSpPr>
              <a:spLocks noChangeArrowheads="1"/>
            </p:cNvSpPr>
            <p:nvPr/>
          </p:nvSpPr>
          <p:spPr bwMode="auto">
            <a:xfrm>
              <a:off x="7686" y="5297"/>
              <a:ext cx="171" cy="1710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0"/>
                    <a:invGamma/>
                  </a:srgbClr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4038" name="Oval 70"/>
            <p:cNvSpPr>
              <a:spLocks noChangeArrowheads="1"/>
            </p:cNvSpPr>
            <p:nvPr/>
          </p:nvSpPr>
          <p:spPr bwMode="auto">
            <a:xfrm>
              <a:off x="7686" y="5240"/>
              <a:ext cx="171" cy="11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84036" name="Freeform 68"/>
          <p:cNvSpPr>
            <a:spLocks/>
          </p:cNvSpPr>
          <p:nvPr/>
        </p:nvSpPr>
        <p:spPr bwMode="auto">
          <a:xfrm>
            <a:off x="4927626" y="2608288"/>
            <a:ext cx="1049337" cy="484188"/>
          </a:xfrm>
          <a:custGeom>
            <a:avLst/>
            <a:gdLst/>
            <a:ahLst/>
            <a:cxnLst>
              <a:cxn ang="0">
                <a:pos x="0" y="285"/>
              </a:cxn>
              <a:cxn ang="0">
                <a:pos x="741" y="0"/>
              </a:cxn>
              <a:cxn ang="0">
                <a:pos x="1653" y="342"/>
              </a:cxn>
              <a:cxn ang="0">
                <a:pos x="912" y="684"/>
              </a:cxn>
              <a:cxn ang="0">
                <a:pos x="0" y="285"/>
              </a:cxn>
            </a:cxnLst>
            <a:rect l="0" t="0" r="r" b="b"/>
            <a:pathLst>
              <a:path w="1653" h="684">
                <a:moveTo>
                  <a:pt x="0" y="285"/>
                </a:moveTo>
                <a:lnTo>
                  <a:pt x="741" y="0"/>
                </a:lnTo>
                <a:lnTo>
                  <a:pt x="1653" y="342"/>
                </a:lnTo>
                <a:lnTo>
                  <a:pt x="912" y="684"/>
                </a:lnTo>
                <a:lnTo>
                  <a:pt x="0" y="285"/>
                </a:lnTo>
                <a:close/>
              </a:path>
            </a:pathLst>
          </a:custGeom>
          <a:solidFill>
            <a:srgbClr val="EAEAEA">
              <a:alpha val="50000"/>
            </a:srgbClr>
          </a:solidFill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35" name="Line 67"/>
          <p:cNvSpPr>
            <a:spLocks noChangeShapeType="1"/>
          </p:cNvSpPr>
          <p:nvPr/>
        </p:nvSpPr>
        <p:spPr bwMode="auto">
          <a:xfrm flipH="1">
            <a:off x="5249888" y="3141688"/>
            <a:ext cx="325438" cy="15875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34" name="Rectangle 66"/>
          <p:cNvSpPr>
            <a:spLocks noChangeArrowheads="1"/>
          </p:cNvSpPr>
          <p:nvPr/>
        </p:nvSpPr>
        <p:spPr bwMode="auto">
          <a:xfrm>
            <a:off x="3851301" y="3075013"/>
            <a:ext cx="2822575" cy="107950"/>
          </a:xfrm>
          <a:prstGeom prst="rect">
            <a:avLst/>
          </a:prstGeom>
          <a:solidFill>
            <a:srgbClr val="00FF00"/>
          </a:solidFill>
          <a:ln w="9525">
            <a:miter lim="800000"/>
            <a:headEnd/>
            <a:tailEnd/>
          </a:ln>
          <a:effectLst/>
          <a:scene3d>
            <a:camera prst="legacyObliqueFront">
              <a:rot lat="1500000" lon="2700000" rev="0"/>
            </a:camera>
            <a:lightRig rig="legacyFlat2" dir="t"/>
          </a:scene3d>
          <a:sp3d extrusionH="11100" prstMaterial="legacyMetal">
            <a:bevelT w="13500" h="13500" prst="angle"/>
            <a:bevelB w="13500" h="13500" prst="angle"/>
            <a:extrusionClr>
              <a:srgbClr val="00FF00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endParaRPr lang="pt-BR"/>
          </a:p>
        </p:txBody>
      </p:sp>
      <p:sp>
        <p:nvSpPr>
          <p:cNvPr id="84033" name="Rectangle 65"/>
          <p:cNvSpPr>
            <a:spLocks noChangeArrowheads="1"/>
          </p:cNvSpPr>
          <p:nvPr/>
        </p:nvSpPr>
        <p:spPr bwMode="auto">
          <a:xfrm>
            <a:off x="4878412" y="3929088"/>
            <a:ext cx="46038" cy="153988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2100000" lon="3120000" rev="0"/>
            </a:camera>
            <a:lightRig rig="legacyFlat3" dir="r"/>
          </a:scene3d>
          <a:sp3d extrusionH="2500300" prstMaterial="legacyMetal">
            <a:bevelT w="13500" h="13500" prst="angle"/>
            <a:bevelB w="13500" h="13500" prst="angle"/>
            <a:extrusionClr>
              <a:srgbClr val="00FFFF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endParaRPr lang="pt-BR"/>
          </a:p>
        </p:txBody>
      </p:sp>
      <p:sp>
        <p:nvSpPr>
          <p:cNvPr id="84032" name="Freeform 64"/>
          <p:cNvSpPr>
            <a:spLocks/>
          </p:cNvSpPr>
          <p:nvPr/>
        </p:nvSpPr>
        <p:spPr bwMode="auto">
          <a:xfrm>
            <a:off x="4200550" y="2330478"/>
            <a:ext cx="1193800" cy="650875"/>
          </a:xfrm>
          <a:custGeom>
            <a:avLst/>
            <a:gdLst/>
            <a:ahLst/>
            <a:cxnLst>
              <a:cxn ang="0">
                <a:pos x="912" y="0"/>
              </a:cxn>
              <a:cxn ang="0">
                <a:pos x="1881" y="399"/>
              </a:cxn>
              <a:cxn ang="0">
                <a:pos x="456" y="1026"/>
              </a:cxn>
              <a:cxn ang="0">
                <a:pos x="0" y="855"/>
              </a:cxn>
              <a:cxn ang="0">
                <a:pos x="741" y="513"/>
              </a:cxn>
              <a:cxn ang="0">
                <a:pos x="228" y="285"/>
              </a:cxn>
              <a:cxn ang="0">
                <a:pos x="912" y="0"/>
              </a:cxn>
            </a:cxnLst>
            <a:rect l="0" t="0" r="r" b="b"/>
            <a:pathLst>
              <a:path w="1881" h="1026">
                <a:moveTo>
                  <a:pt x="912" y="0"/>
                </a:moveTo>
                <a:lnTo>
                  <a:pt x="1881" y="399"/>
                </a:lnTo>
                <a:lnTo>
                  <a:pt x="456" y="1026"/>
                </a:lnTo>
                <a:lnTo>
                  <a:pt x="0" y="855"/>
                </a:lnTo>
                <a:lnTo>
                  <a:pt x="741" y="513"/>
                </a:lnTo>
                <a:lnTo>
                  <a:pt x="228" y="285"/>
                </a:lnTo>
                <a:lnTo>
                  <a:pt x="912" y="0"/>
                </a:lnTo>
                <a:close/>
              </a:path>
            </a:pathLst>
          </a:custGeom>
          <a:solidFill>
            <a:srgbClr val="EAEAEA">
              <a:alpha val="50000"/>
            </a:srgbClr>
          </a:solidFill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31" name="Line 63"/>
          <p:cNvSpPr>
            <a:spLocks noChangeShapeType="1"/>
          </p:cNvSpPr>
          <p:nvPr/>
        </p:nvSpPr>
        <p:spPr bwMode="auto">
          <a:xfrm>
            <a:off x="4345012" y="2517801"/>
            <a:ext cx="325438" cy="1444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30" name="Line 62"/>
          <p:cNvSpPr>
            <a:spLocks noChangeShapeType="1"/>
          </p:cNvSpPr>
          <p:nvPr/>
        </p:nvSpPr>
        <p:spPr bwMode="auto">
          <a:xfrm>
            <a:off x="4222776" y="2897215"/>
            <a:ext cx="325437" cy="1444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29" name="Line 61"/>
          <p:cNvSpPr>
            <a:spLocks noChangeShapeType="1"/>
          </p:cNvSpPr>
          <p:nvPr/>
        </p:nvSpPr>
        <p:spPr bwMode="auto">
          <a:xfrm>
            <a:off x="5141937" y="3306790"/>
            <a:ext cx="604838" cy="2524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28" name="Line 60"/>
          <p:cNvSpPr>
            <a:spLocks noChangeShapeType="1"/>
          </p:cNvSpPr>
          <p:nvPr/>
        </p:nvSpPr>
        <p:spPr bwMode="auto">
          <a:xfrm flipV="1">
            <a:off x="5719788" y="3155976"/>
            <a:ext cx="904875" cy="3984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27" name="Freeform 59"/>
          <p:cNvSpPr>
            <a:spLocks/>
          </p:cNvSpPr>
          <p:nvPr/>
        </p:nvSpPr>
        <p:spPr bwMode="auto">
          <a:xfrm>
            <a:off x="4019575" y="2854353"/>
            <a:ext cx="1484312" cy="650875"/>
          </a:xfrm>
          <a:custGeom>
            <a:avLst/>
            <a:gdLst/>
            <a:ahLst/>
            <a:cxnLst>
              <a:cxn ang="0">
                <a:pos x="1368" y="0"/>
              </a:cxn>
              <a:cxn ang="0">
                <a:pos x="0" y="627"/>
              </a:cxn>
              <a:cxn ang="0">
                <a:pos x="969" y="1026"/>
              </a:cxn>
              <a:cxn ang="0">
                <a:pos x="2337" y="399"/>
              </a:cxn>
              <a:cxn ang="0">
                <a:pos x="1368" y="0"/>
              </a:cxn>
            </a:cxnLst>
            <a:rect l="0" t="0" r="r" b="b"/>
            <a:pathLst>
              <a:path w="2337" h="1026">
                <a:moveTo>
                  <a:pt x="1368" y="0"/>
                </a:moveTo>
                <a:lnTo>
                  <a:pt x="0" y="627"/>
                </a:lnTo>
                <a:lnTo>
                  <a:pt x="969" y="1026"/>
                </a:lnTo>
                <a:lnTo>
                  <a:pt x="2337" y="399"/>
                </a:lnTo>
                <a:lnTo>
                  <a:pt x="1368" y="0"/>
                </a:lnTo>
                <a:close/>
              </a:path>
            </a:pathLst>
          </a:custGeom>
          <a:noFill/>
          <a:ln w="127000">
            <a:solidFill>
              <a:srgbClr val="0033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26" name="Freeform 58"/>
          <p:cNvSpPr>
            <a:spLocks/>
          </p:cNvSpPr>
          <p:nvPr/>
        </p:nvSpPr>
        <p:spPr bwMode="auto">
          <a:xfrm>
            <a:off x="4046563" y="2776565"/>
            <a:ext cx="1484313" cy="650875"/>
          </a:xfrm>
          <a:custGeom>
            <a:avLst/>
            <a:gdLst/>
            <a:ahLst/>
            <a:cxnLst>
              <a:cxn ang="0">
                <a:pos x="1368" y="0"/>
              </a:cxn>
              <a:cxn ang="0">
                <a:pos x="0" y="627"/>
              </a:cxn>
              <a:cxn ang="0">
                <a:pos x="969" y="1026"/>
              </a:cxn>
              <a:cxn ang="0">
                <a:pos x="2337" y="399"/>
              </a:cxn>
              <a:cxn ang="0">
                <a:pos x="1368" y="0"/>
              </a:cxn>
            </a:cxnLst>
            <a:rect l="0" t="0" r="r" b="b"/>
            <a:pathLst>
              <a:path w="2337" h="1026">
                <a:moveTo>
                  <a:pt x="1368" y="0"/>
                </a:moveTo>
                <a:lnTo>
                  <a:pt x="0" y="627"/>
                </a:lnTo>
                <a:lnTo>
                  <a:pt x="969" y="1026"/>
                </a:lnTo>
                <a:lnTo>
                  <a:pt x="2337" y="399"/>
                </a:lnTo>
                <a:lnTo>
                  <a:pt x="1368" y="0"/>
                </a:lnTo>
                <a:close/>
              </a:path>
            </a:pathLst>
          </a:cu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25" name="Line 57"/>
          <p:cNvSpPr>
            <a:spLocks noChangeShapeType="1"/>
          </p:cNvSpPr>
          <p:nvPr/>
        </p:nvSpPr>
        <p:spPr bwMode="auto">
          <a:xfrm>
            <a:off x="3970362" y="3205190"/>
            <a:ext cx="0" cy="144463"/>
          </a:xfrm>
          <a:prstGeom prst="line">
            <a:avLst/>
          </a:prstGeom>
          <a:noFill/>
          <a:ln w="57150">
            <a:solidFill>
              <a:srgbClr val="FFFFCC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24" name="Line 56"/>
          <p:cNvSpPr>
            <a:spLocks noChangeShapeType="1"/>
          </p:cNvSpPr>
          <p:nvPr/>
        </p:nvSpPr>
        <p:spPr bwMode="auto">
          <a:xfrm>
            <a:off x="4648225" y="3473476"/>
            <a:ext cx="0" cy="144462"/>
          </a:xfrm>
          <a:prstGeom prst="line">
            <a:avLst/>
          </a:prstGeom>
          <a:noFill/>
          <a:ln w="9525">
            <a:solidFill>
              <a:srgbClr val="FFFFCC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23" name="Freeform 55"/>
          <p:cNvSpPr>
            <a:spLocks/>
          </p:cNvSpPr>
          <p:nvPr/>
        </p:nvSpPr>
        <p:spPr bwMode="auto">
          <a:xfrm>
            <a:off x="5122888" y="2878165"/>
            <a:ext cx="1484313" cy="650875"/>
          </a:xfrm>
          <a:custGeom>
            <a:avLst/>
            <a:gdLst/>
            <a:ahLst/>
            <a:cxnLst>
              <a:cxn ang="0">
                <a:pos x="1368" y="0"/>
              </a:cxn>
              <a:cxn ang="0">
                <a:pos x="0" y="627"/>
              </a:cxn>
              <a:cxn ang="0">
                <a:pos x="969" y="1026"/>
              </a:cxn>
              <a:cxn ang="0">
                <a:pos x="2337" y="399"/>
              </a:cxn>
              <a:cxn ang="0">
                <a:pos x="1368" y="0"/>
              </a:cxn>
            </a:cxnLst>
            <a:rect l="0" t="0" r="r" b="b"/>
            <a:pathLst>
              <a:path w="2337" h="1026">
                <a:moveTo>
                  <a:pt x="1368" y="0"/>
                </a:moveTo>
                <a:lnTo>
                  <a:pt x="0" y="627"/>
                </a:lnTo>
                <a:lnTo>
                  <a:pt x="969" y="1026"/>
                </a:lnTo>
                <a:lnTo>
                  <a:pt x="2337" y="399"/>
                </a:lnTo>
                <a:lnTo>
                  <a:pt x="1368" y="0"/>
                </a:lnTo>
                <a:close/>
              </a:path>
            </a:pathLst>
          </a:custGeom>
          <a:solidFill>
            <a:srgbClr val="EAEAEA">
              <a:alpha val="50000"/>
            </a:srgbClr>
          </a:solidFill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22" name="Line 54"/>
          <p:cNvSpPr>
            <a:spLocks noChangeShapeType="1"/>
          </p:cNvSpPr>
          <p:nvPr/>
        </p:nvSpPr>
        <p:spPr bwMode="auto">
          <a:xfrm>
            <a:off x="4927625" y="4714901"/>
            <a:ext cx="938212" cy="3984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021" name="Text Box 53"/>
          <p:cNvSpPr txBox="1">
            <a:spLocks noChangeArrowheads="1"/>
          </p:cNvSpPr>
          <p:nvPr/>
        </p:nvSpPr>
        <p:spPr bwMode="auto">
          <a:xfrm>
            <a:off x="5719788" y="864576"/>
            <a:ext cx="1484313" cy="484827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</a:rPr>
              <a:t>braçola da escotilha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020" name="Text Box 52"/>
          <p:cNvSpPr txBox="1">
            <a:spLocks noChangeArrowheads="1"/>
          </p:cNvSpPr>
          <p:nvPr/>
        </p:nvSpPr>
        <p:spPr bwMode="auto">
          <a:xfrm>
            <a:off x="4452962" y="1101753"/>
            <a:ext cx="831850" cy="325437"/>
          </a:xfrm>
          <a:prstGeom prst="rect">
            <a:avLst/>
          </a:prstGeom>
          <a:solidFill>
            <a:srgbClr val="99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sicorda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019" name="Text Box 51"/>
          <p:cNvSpPr txBox="1">
            <a:spLocks noChangeArrowheads="1"/>
          </p:cNvSpPr>
          <p:nvPr/>
        </p:nvSpPr>
        <p:spPr bwMode="auto">
          <a:xfrm>
            <a:off x="2897212" y="950938"/>
            <a:ext cx="1484313" cy="452122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antepara de colisão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018" name="Text Box 50"/>
          <p:cNvSpPr txBox="1">
            <a:spLocks noChangeArrowheads="1"/>
          </p:cNvSpPr>
          <p:nvPr/>
        </p:nvSpPr>
        <p:spPr bwMode="auto">
          <a:xfrm>
            <a:off x="5865838" y="1474813"/>
            <a:ext cx="1701800" cy="438152"/>
          </a:xfrm>
          <a:prstGeom prst="rect">
            <a:avLst/>
          </a:prstGeom>
          <a:solidFill>
            <a:srgbClr val="EAEAEA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chapeamento do convés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017" name="Text Box 49"/>
          <p:cNvSpPr txBox="1">
            <a:spLocks noChangeArrowheads="1"/>
          </p:cNvSpPr>
          <p:nvPr/>
        </p:nvSpPr>
        <p:spPr bwMode="auto">
          <a:xfrm>
            <a:off x="5705501" y="2063776"/>
            <a:ext cx="904875" cy="288925"/>
          </a:xfrm>
          <a:prstGeom prst="rect">
            <a:avLst/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cavernas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016" name="Text Box 48"/>
          <p:cNvSpPr txBox="1">
            <a:spLocks noChangeArrowheads="1"/>
          </p:cNvSpPr>
          <p:nvPr/>
        </p:nvSpPr>
        <p:spPr bwMode="auto">
          <a:xfrm>
            <a:off x="6678638" y="2373340"/>
            <a:ext cx="760413" cy="288925"/>
          </a:xfrm>
          <a:prstGeom prst="rect">
            <a:avLst/>
          </a:prstGeom>
          <a:solidFill>
            <a:srgbClr val="0099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</a:rPr>
              <a:t>vau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015" name="Text Box 47"/>
          <p:cNvSpPr txBox="1">
            <a:spLocks noChangeArrowheads="1"/>
          </p:cNvSpPr>
          <p:nvPr/>
        </p:nvSpPr>
        <p:spPr bwMode="auto">
          <a:xfrm>
            <a:off x="7023126" y="2697192"/>
            <a:ext cx="1049337" cy="409573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pé de galinha</a:t>
            </a:r>
            <a:endParaRPr kumimoji="0" 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014" name="Text Box 46"/>
          <p:cNvSpPr txBox="1">
            <a:spLocks noChangeArrowheads="1"/>
          </p:cNvSpPr>
          <p:nvPr/>
        </p:nvSpPr>
        <p:spPr bwMode="auto">
          <a:xfrm>
            <a:off x="6951687" y="3306788"/>
            <a:ext cx="831850" cy="288925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longarina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013" name="Text Box 45"/>
          <p:cNvSpPr txBox="1">
            <a:spLocks noChangeArrowheads="1"/>
          </p:cNvSpPr>
          <p:nvPr/>
        </p:nvSpPr>
        <p:spPr bwMode="auto">
          <a:xfrm>
            <a:off x="6986612" y="5194328"/>
            <a:ext cx="941388" cy="288925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longarinas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012" name="Text Box 44"/>
          <p:cNvSpPr txBox="1">
            <a:spLocks noChangeArrowheads="1"/>
          </p:cNvSpPr>
          <p:nvPr/>
        </p:nvSpPr>
        <p:spPr bwMode="auto">
          <a:xfrm>
            <a:off x="7023125" y="4792688"/>
            <a:ext cx="760412" cy="254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boeiro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011" name="Text Box 43"/>
          <p:cNvSpPr txBox="1">
            <a:spLocks noChangeArrowheads="1"/>
          </p:cNvSpPr>
          <p:nvPr/>
        </p:nvSpPr>
        <p:spPr bwMode="auto">
          <a:xfrm>
            <a:off x="7059638" y="3794151"/>
            <a:ext cx="1472802" cy="469900"/>
          </a:xfrm>
          <a:prstGeom prst="rect">
            <a:avLst/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teto do</a:t>
            </a:r>
            <a:endParaRPr kumimoji="0" lang="pt-BR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duplo-fundo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010" name="Text Box 42"/>
          <p:cNvSpPr txBox="1">
            <a:spLocks noChangeArrowheads="1"/>
          </p:cNvSpPr>
          <p:nvPr/>
        </p:nvSpPr>
        <p:spPr bwMode="auto">
          <a:xfrm>
            <a:off x="6030938" y="5488013"/>
            <a:ext cx="650875" cy="3254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quilha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009" name="Text Box 41"/>
          <p:cNvSpPr txBox="1">
            <a:spLocks noChangeArrowheads="1"/>
          </p:cNvSpPr>
          <p:nvPr/>
        </p:nvSpPr>
        <p:spPr bwMode="auto">
          <a:xfrm>
            <a:off x="6661176" y="5848378"/>
            <a:ext cx="868362" cy="325437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</a:rPr>
              <a:t>resbordos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008" name="Text Box 40"/>
          <p:cNvSpPr txBox="1">
            <a:spLocks noChangeArrowheads="1"/>
          </p:cNvSpPr>
          <p:nvPr/>
        </p:nvSpPr>
        <p:spPr bwMode="auto">
          <a:xfrm>
            <a:off x="5032401" y="6042053"/>
            <a:ext cx="1012825" cy="282575"/>
          </a:xfrm>
          <a:prstGeom prst="rect">
            <a:avLst/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hastilha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007" name="Text Box 39"/>
          <p:cNvSpPr txBox="1">
            <a:spLocks noChangeArrowheads="1"/>
          </p:cNvSpPr>
          <p:nvPr/>
        </p:nvSpPr>
        <p:spPr bwMode="auto">
          <a:xfrm>
            <a:off x="4200550" y="6070628"/>
            <a:ext cx="615950" cy="325437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</a:rPr>
              <a:t>bojo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006" name="Text Box 38"/>
          <p:cNvSpPr txBox="1">
            <a:spLocks noChangeArrowheads="1"/>
          </p:cNvSpPr>
          <p:nvPr/>
        </p:nvSpPr>
        <p:spPr bwMode="auto">
          <a:xfrm>
            <a:off x="2897212" y="5919813"/>
            <a:ext cx="977900" cy="3254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longarinas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005" name="Text Box 37"/>
          <p:cNvSpPr txBox="1">
            <a:spLocks noChangeArrowheads="1"/>
          </p:cNvSpPr>
          <p:nvPr/>
        </p:nvSpPr>
        <p:spPr bwMode="auto">
          <a:xfrm>
            <a:off x="2462237" y="5246713"/>
            <a:ext cx="941388" cy="325438"/>
          </a:xfrm>
          <a:prstGeom prst="rect">
            <a:avLst/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cavernas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004" name="Text Box 36"/>
          <p:cNvSpPr txBox="1">
            <a:spLocks noChangeArrowheads="1"/>
          </p:cNvSpPr>
          <p:nvPr/>
        </p:nvSpPr>
        <p:spPr bwMode="auto">
          <a:xfrm>
            <a:off x="1485925" y="4872065"/>
            <a:ext cx="1085851" cy="288925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forro exterior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003" name="Text Box 35"/>
          <p:cNvSpPr txBox="1">
            <a:spLocks noChangeArrowheads="1"/>
          </p:cNvSpPr>
          <p:nvPr/>
        </p:nvSpPr>
        <p:spPr bwMode="auto">
          <a:xfrm>
            <a:off x="1195413" y="4275165"/>
            <a:ext cx="1266825" cy="43973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bochecha de BB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002" name="Text Box 34"/>
          <p:cNvSpPr txBox="1">
            <a:spLocks noChangeArrowheads="1"/>
          </p:cNvSpPr>
          <p:nvPr/>
        </p:nvSpPr>
        <p:spPr bwMode="auto">
          <a:xfrm>
            <a:off x="1268438" y="2854351"/>
            <a:ext cx="876300" cy="25400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trincaniz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001" name="Text Box 33"/>
          <p:cNvSpPr txBox="1">
            <a:spLocks noChangeArrowheads="1"/>
          </p:cNvSpPr>
          <p:nvPr/>
        </p:nvSpPr>
        <p:spPr bwMode="auto">
          <a:xfrm>
            <a:off x="2128863" y="1770088"/>
            <a:ext cx="1527175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castelo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000" name="Text Box 32"/>
          <p:cNvSpPr txBox="1">
            <a:spLocks noChangeArrowheads="1"/>
          </p:cNvSpPr>
          <p:nvPr/>
        </p:nvSpPr>
        <p:spPr bwMode="auto">
          <a:xfrm>
            <a:off x="1593875" y="916013"/>
            <a:ext cx="1085851" cy="536574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</a:rPr>
              <a:t>bico de proa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3999" name="Line 31"/>
          <p:cNvSpPr>
            <a:spLocks noChangeShapeType="1"/>
          </p:cNvSpPr>
          <p:nvPr/>
        </p:nvSpPr>
        <p:spPr bwMode="auto">
          <a:xfrm flipH="1">
            <a:off x="4381526" y="1397028"/>
            <a:ext cx="542925" cy="126682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98" name="Line 30"/>
          <p:cNvSpPr>
            <a:spLocks noChangeShapeType="1"/>
          </p:cNvSpPr>
          <p:nvPr/>
        </p:nvSpPr>
        <p:spPr bwMode="auto">
          <a:xfrm flipV="1">
            <a:off x="2136801" y="2854351"/>
            <a:ext cx="434975" cy="1444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97" name="Line 29"/>
          <p:cNvSpPr>
            <a:spLocks noChangeShapeType="1"/>
          </p:cNvSpPr>
          <p:nvPr/>
        </p:nvSpPr>
        <p:spPr bwMode="auto">
          <a:xfrm flipV="1">
            <a:off x="1557363" y="3830663"/>
            <a:ext cx="904875" cy="4333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96" name="Line 28"/>
          <p:cNvSpPr>
            <a:spLocks noChangeShapeType="1"/>
          </p:cNvSpPr>
          <p:nvPr/>
        </p:nvSpPr>
        <p:spPr bwMode="auto">
          <a:xfrm flipV="1">
            <a:off x="3005162" y="3602063"/>
            <a:ext cx="73025" cy="15557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95" name="Line 27"/>
          <p:cNvSpPr>
            <a:spLocks noChangeShapeType="1"/>
          </p:cNvSpPr>
          <p:nvPr/>
        </p:nvSpPr>
        <p:spPr bwMode="auto">
          <a:xfrm flipV="1">
            <a:off x="2970238" y="3751288"/>
            <a:ext cx="506413" cy="14128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94" name="Line 26"/>
          <p:cNvSpPr>
            <a:spLocks noChangeShapeType="1"/>
          </p:cNvSpPr>
          <p:nvPr/>
        </p:nvSpPr>
        <p:spPr bwMode="auto">
          <a:xfrm flipV="1">
            <a:off x="2970238" y="3938615"/>
            <a:ext cx="976313" cy="126682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93" name="Line 25"/>
          <p:cNvSpPr>
            <a:spLocks noChangeShapeType="1"/>
          </p:cNvSpPr>
          <p:nvPr/>
        </p:nvSpPr>
        <p:spPr bwMode="auto">
          <a:xfrm flipV="1">
            <a:off x="3367112" y="4354538"/>
            <a:ext cx="723900" cy="151923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92" name="Line 24"/>
          <p:cNvSpPr>
            <a:spLocks noChangeShapeType="1"/>
          </p:cNvSpPr>
          <p:nvPr/>
        </p:nvSpPr>
        <p:spPr bwMode="auto">
          <a:xfrm flipV="1">
            <a:off x="3332188" y="4837138"/>
            <a:ext cx="904875" cy="10858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91" name="Line 23"/>
          <p:cNvSpPr>
            <a:spLocks noChangeShapeType="1"/>
          </p:cNvSpPr>
          <p:nvPr/>
        </p:nvSpPr>
        <p:spPr bwMode="auto">
          <a:xfrm flipV="1">
            <a:off x="4525988" y="5661051"/>
            <a:ext cx="254000" cy="3984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90" name="Line 22"/>
          <p:cNvSpPr>
            <a:spLocks noChangeShapeType="1"/>
          </p:cNvSpPr>
          <p:nvPr/>
        </p:nvSpPr>
        <p:spPr bwMode="auto">
          <a:xfrm flipH="1" flipV="1">
            <a:off x="5394351" y="5395938"/>
            <a:ext cx="254000" cy="615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89" name="Line 21"/>
          <p:cNvSpPr>
            <a:spLocks noChangeShapeType="1"/>
          </p:cNvSpPr>
          <p:nvPr/>
        </p:nvSpPr>
        <p:spPr bwMode="auto">
          <a:xfrm flipH="1" flipV="1">
            <a:off x="5829326" y="5287988"/>
            <a:ext cx="217487" cy="32543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88" name="Freeform 20"/>
          <p:cNvSpPr>
            <a:spLocks/>
          </p:cNvSpPr>
          <p:nvPr/>
        </p:nvSpPr>
        <p:spPr bwMode="auto">
          <a:xfrm>
            <a:off x="5684862" y="5475315"/>
            <a:ext cx="939800" cy="506413"/>
          </a:xfrm>
          <a:custGeom>
            <a:avLst/>
            <a:gdLst/>
            <a:ahLst/>
            <a:cxnLst>
              <a:cxn ang="0">
                <a:pos x="1482" y="798"/>
              </a:cxn>
              <a:cxn ang="0">
                <a:pos x="228" y="513"/>
              </a:cxn>
              <a:cxn ang="0">
                <a:pos x="0" y="0"/>
              </a:cxn>
            </a:cxnLst>
            <a:rect l="0" t="0" r="r" b="b"/>
            <a:pathLst>
              <a:path w="1482" h="798">
                <a:moveTo>
                  <a:pt x="1482" y="798"/>
                </a:moveTo>
                <a:lnTo>
                  <a:pt x="228" y="513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87" name="Freeform 19"/>
          <p:cNvSpPr>
            <a:spLocks/>
          </p:cNvSpPr>
          <p:nvPr/>
        </p:nvSpPr>
        <p:spPr bwMode="auto">
          <a:xfrm>
            <a:off x="6010300" y="5324501"/>
            <a:ext cx="1122362" cy="469900"/>
          </a:xfrm>
          <a:custGeom>
            <a:avLst/>
            <a:gdLst/>
            <a:ahLst/>
            <a:cxnLst>
              <a:cxn ang="0">
                <a:pos x="1767" y="741"/>
              </a:cxn>
              <a:cxn ang="0">
                <a:pos x="1140" y="0"/>
              </a:cxn>
              <a:cxn ang="0">
                <a:pos x="0" y="0"/>
              </a:cxn>
            </a:cxnLst>
            <a:rect l="0" t="0" r="r" b="b"/>
            <a:pathLst>
              <a:path w="1767" h="741">
                <a:moveTo>
                  <a:pt x="1767" y="741"/>
                </a:moveTo>
                <a:lnTo>
                  <a:pt x="1140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86" name="Line 18"/>
          <p:cNvSpPr>
            <a:spLocks noChangeShapeType="1"/>
          </p:cNvSpPr>
          <p:nvPr/>
        </p:nvSpPr>
        <p:spPr bwMode="auto">
          <a:xfrm flipH="1">
            <a:off x="5756300" y="4016401"/>
            <a:ext cx="1303337" cy="8318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85" name="Line 17"/>
          <p:cNvSpPr>
            <a:spLocks noChangeShapeType="1"/>
          </p:cNvSpPr>
          <p:nvPr/>
        </p:nvSpPr>
        <p:spPr bwMode="auto">
          <a:xfrm flipH="1" flipV="1">
            <a:off x="6081738" y="5210201"/>
            <a:ext cx="869950" cy="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84" name="Line 16"/>
          <p:cNvSpPr>
            <a:spLocks noChangeShapeType="1"/>
          </p:cNvSpPr>
          <p:nvPr/>
        </p:nvSpPr>
        <p:spPr bwMode="auto">
          <a:xfrm flipH="1" flipV="1">
            <a:off x="6372250" y="5022876"/>
            <a:ext cx="614362" cy="18891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83" name="Line 15"/>
          <p:cNvSpPr>
            <a:spLocks noChangeShapeType="1"/>
          </p:cNvSpPr>
          <p:nvPr/>
        </p:nvSpPr>
        <p:spPr bwMode="auto">
          <a:xfrm flipH="1">
            <a:off x="6589738" y="4540278"/>
            <a:ext cx="542925" cy="7302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82" name="Text Box 14"/>
          <p:cNvSpPr txBox="1">
            <a:spLocks noChangeArrowheads="1"/>
          </p:cNvSpPr>
          <p:nvPr/>
        </p:nvSpPr>
        <p:spPr bwMode="auto">
          <a:xfrm>
            <a:off x="7124725" y="4411690"/>
            <a:ext cx="868362" cy="288925"/>
          </a:xfrm>
          <a:prstGeom prst="rect">
            <a:avLst/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borboleta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3981" name="Line 13"/>
          <p:cNvSpPr>
            <a:spLocks noChangeShapeType="1"/>
          </p:cNvSpPr>
          <p:nvPr/>
        </p:nvSpPr>
        <p:spPr bwMode="auto">
          <a:xfrm flipH="1" flipV="1">
            <a:off x="6516713" y="4800626"/>
            <a:ext cx="506413" cy="107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80" name="Line 12"/>
          <p:cNvSpPr>
            <a:spLocks noChangeShapeType="1"/>
          </p:cNvSpPr>
          <p:nvPr/>
        </p:nvSpPr>
        <p:spPr bwMode="auto">
          <a:xfrm flipH="1">
            <a:off x="6480200" y="3602063"/>
            <a:ext cx="760412" cy="32543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79" name="Line 11"/>
          <p:cNvSpPr>
            <a:spLocks noChangeShapeType="1"/>
          </p:cNvSpPr>
          <p:nvPr/>
        </p:nvSpPr>
        <p:spPr bwMode="auto">
          <a:xfrm flipH="1">
            <a:off x="6335737" y="3005163"/>
            <a:ext cx="687388" cy="6873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78" name="Line 10"/>
          <p:cNvSpPr>
            <a:spLocks noChangeShapeType="1"/>
          </p:cNvSpPr>
          <p:nvPr/>
        </p:nvSpPr>
        <p:spPr bwMode="auto">
          <a:xfrm flipH="1">
            <a:off x="5213375" y="2632103"/>
            <a:ext cx="1738312" cy="11572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77" name="Line 9"/>
          <p:cNvSpPr>
            <a:spLocks noChangeShapeType="1"/>
          </p:cNvSpPr>
          <p:nvPr/>
        </p:nvSpPr>
        <p:spPr bwMode="auto">
          <a:xfrm>
            <a:off x="6227787" y="2373338"/>
            <a:ext cx="71438" cy="361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76" name="Line 8"/>
          <p:cNvSpPr>
            <a:spLocks noChangeShapeType="1"/>
          </p:cNvSpPr>
          <p:nvPr/>
        </p:nvSpPr>
        <p:spPr bwMode="auto">
          <a:xfrm flipH="1">
            <a:off x="5865837" y="2330476"/>
            <a:ext cx="361950" cy="29051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75" name="Line 7"/>
          <p:cNvSpPr>
            <a:spLocks noChangeShapeType="1"/>
          </p:cNvSpPr>
          <p:nvPr/>
        </p:nvSpPr>
        <p:spPr bwMode="auto">
          <a:xfrm flipH="1">
            <a:off x="5249887" y="1584351"/>
            <a:ext cx="615950" cy="11223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74" name="Line 6"/>
          <p:cNvSpPr>
            <a:spLocks noChangeShapeType="1"/>
          </p:cNvSpPr>
          <p:nvPr/>
        </p:nvSpPr>
        <p:spPr bwMode="auto">
          <a:xfrm flipH="1">
            <a:off x="4452962" y="1360515"/>
            <a:ext cx="1339850" cy="199072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73" name="Line 5"/>
          <p:cNvSpPr>
            <a:spLocks noChangeShapeType="1"/>
          </p:cNvSpPr>
          <p:nvPr/>
        </p:nvSpPr>
        <p:spPr bwMode="auto">
          <a:xfrm>
            <a:off x="1703413" y="1246213"/>
            <a:ext cx="252413" cy="1460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72" name="Freeform 4"/>
          <p:cNvSpPr>
            <a:spLocks/>
          </p:cNvSpPr>
          <p:nvPr/>
        </p:nvSpPr>
        <p:spPr bwMode="auto">
          <a:xfrm>
            <a:off x="3476650" y="1289076"/>
            <a:ext cx="614362" cy="1628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69" y="2280"/>
              </a:cxn>
              <a:cxn ang="0">
                <a:pos x="228" y="2565"/>
              </a:cxn>
            </a:cxnLst>
            <a:rect l="0" t="0" r="r" b="b"/>
            <a:pathLst>
              <a:path w="969" h="2565">
                <a:moveTo>
                  <a:pt x="0" y="0"/>
                </a:moveTo>
                <a:lnTo>
                  <a:pt x="969" y="2280"/>
                </a:lnTo>
                <a:lnTo>
                  <a:pt x="228" y="2565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71" name="Line 3"/>
          <p:cNvSpPr>
            <a:spLocks noChangeShapeType="1"/>
          </p:cNvSpPr>
          <p:nvPr/>
        </p:nvSpPr>
        <p:spPr bwMode="auto">
          <a:xfrm flipV="1">
            <a:off x="2354288" y="4354540"/>
            <a:ext cx="542925" cy="50641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70" name="Line 2"/>
          <p:cNvSpPr>
            <a:spLocks noChangeShapeType="1"/>
          </p:cNvSpPr>
          <p:nvPr/>
        </p:nvSpPr>
        <p:spPr bwMode="auto">
          <a:xfrm flipV="1">
            <a:off x="5865838" y="4908578"/>
            <a:ext cx="614363" cy="2174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969" name="Oval 1"/>
          <p:cNvSpPr>
            <a:spLocks noChangeArrowheads="1"/>
          </p:cNvSpPr>
          <p:nvPr/>
        </p:nvSpPr>
        <p:spPr bwMode="auto">
          <a:xfrm rot="13317543">
            <a:off x="4884763" y="5421340"/>
            <a:ext cx="77788" cy="15081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135" name="Rectangle 167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84159" name="Rectangle 191"/>
          <p:cNvSpPr>
            <a:spLocks noChangeArrowheads="1"/>
          </p:cNvSpPr>
          <p:nvPr/>
        </p:nvSpPr>
        <p:spPr bwMode="auto">
          <a:xfrm>
            <a:off x="1" y="457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983995"/>
            <a:ext cx="6057651" cy="519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4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57166"/>
            <a:ext cx="912495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Nomenclatura fundamental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759346"/>
            <a:ext cx="6357982" cy="309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Connector 20"/>
          <p:cNvCxnSpPr/>
          <p:nvPr/>
        </p:nvCxnSpPr>
        <p:spPr>
          <a:xfrm rot="5400000" flipH="1" flipV="1">
            <a:off x="6893735" y="1964522"/>
            <a:ext cx="285752" cy="7143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72330" y="1857364"/>
            <a:ext cx="150019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6200000" flipV="1">
            <a:off x="8179619" y="1464455"/>
            <a:ext cx="642942" cy="14287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988668" y="825569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900" dirty="0"/>
              <a:t>CASTELO</a:t>
            </a:r>
          </a:p>
          <a:p>
            <a:pPr algn="ctr">
              <a:spcAft>
                <a:spcPts val="600"/>
              </a:spcAft>
            </a:pPr>
            <a:r>
              <a:rPr lang="en-US" sz="900" dirty="0"/>
              <a:t>DE PROA</a:t>
            </a:r>
            <a:endParaRPr lang="pt-BR" sz="900" dirty="0" err="1"/>
          </a:p>
        </p:txBody>
      </p:sp>
      <p:sp>
        <p:nvSpPr>
          <p:cNvPr id="30" name="TextBox 29"/>
          <p:cNvSpPr txBox="1"/>
          <p:nvPr/>
        </p:nvSpPr>
        <p:spPr>
          <a:xfrm>
            <a:off x="1391657" y="832518"/>
            <a:ext cx="914400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r">
              <a:spcAft>
                <a:spcPts val="600"/>
              </a:spcAft>
            </a:pPr>
            <a:r>
              <a:rPr lang="en-US" sz="900" b="1" dirty="0"/>
              <a:t>AMANTILHO</a:t>
            </a:r>
            <a:endParaRPr lang="pt-BR" sz="900" b="1" dirty="0" err="1"/>
          </a:p>
        </p:txBody>
      </p:sp>
      <p:sp>
        <p:nvSpPr>
          <p:cNvPr id="31" name="TextBox 30"/>
          <p:cNvSpPr txBox="1"/>
          <p:nvPr/>
        </p:nvSpPr>
        <p:spPr>
          <a:xfrm>
            <a:off x="1000100" y="1133202"/>
            <a:ext cx="1071570" cy="22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r">
              <a:spcAft>
                <a:spcPts val="600"/>
              </a:spcAft>
            </a:pPr>
            <a:r>
              <a:rPr lang="en-US" sz="900" b="1" dirty="0"/>
              <a:t>PAUS-DE-CARGA</a:t>
            </a:r>
            <a:endParaRPr lang="pt-BR" sz="900" b="1" dirty="0" err="1"/>
          </a:p>
        </p:txBody>
      </p:sp>
      <p:sp>
        <p:nvSpPr>
          <p:cNvPr id="32" name="TextBox 31"/>
          <p:cNvSpPr txBox="1"/>
          <p:nvPr/>
        </p:nvSpPr>
        <p:spPr>
          <a:xfrm>
            <a:off x="1142976" y="1500174"/>
            <a:ext cx="1071570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900" b="1" dirty="0"/>
              <a:t>APARELHO DE</a:t>
            </a:r>
          </a:p>
          <a:p>
            <a:pPr>
              <a:spcAft>
                <a:spcPts val="600"/>
              </a:spcAft>
            </a:pPr>
            <a:r>
              <a:rPr lang="en-US" sz="900" b="1" dirty="0"/>
              <a:t>IÇAR</a:t>
            </a:r>
            <a:endParaRPr lang="pt-BR" sz="900" b="1" dirty="0" err="1"/>
          </a:p>
        </p:txBody>
      </p:sp>
      <p:sp>
        <p:nvSpPr>
          <p:cNvPr id="33" name="TextBox 32"/>
          <p:cNvSpPr txBox="1"/>
          <p:nvPr/>
        </p:nvSpPr>
        <p:spPr>
          <a:xfrm>
            <a:off x="524748" y="2009893"/>
            <a:ext cx="1071570" cy="22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r">
              <a:spcAft>
                <a:spcPts val="600"/>
              </a:spcAft>
            </a:pPr>
            <a:r>
              <a:rPr lang="en-US" sz="900" b="1" dirty="0"/>
              <a:t>MOTOR DO LEME</a:t>
            </a:r>
            <a:endParaRPr lang="pt-BR" sz="900" b="1" dirty="0" err="1"/>
          </a:p>
        </p:txBody>
      </p:sp>
      <p:sp>
        <p:nvSpPr>
          <p:cNvPr id="34" name="TextBox 33"/>
          <p:cNvSpPr txBox="1"/>
          <p:nvPr/>
        </p:nvSpPr>
        <p:spPr>
          <a:xfrm>
            <a:off x="247140" y="2254329"/>
            <a:ext cx="857256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900" b="1" dirty="0"/>
              <a:t>MADRE DO</a:t>
            </a:r>
          </a:p>
          <a:p>
            <a:pPr>
              <a:spcAft>
                <a:spcPts val="600"/>
              </a:spcAft>
            </a:pPr>
            <a:r>
              <a:rPr lang="en-US" sz="900" b="1" dirty="0"/>
              <a:t>LEME</a:t>
            </a:r>
            <a:endParaRPr lang="pt-BR" sz="900" b="1" dirty="0" err="1"/>
          </a:p>
        </p:txBody>
      </p:sp>
      <p:sp>
        <p:nvSpPr>
          <p:cNvPr id="35" name="TextBox 34"/>
          <p:cNvSpPr txBox="1"/>
          <p:nvPr/>
        </p:nvSpPr>
        <p:spPr>
          <a:xfrm>
            <a:off x="857224" y="2714620"/>
            <a:ext cx="428628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900" b="1" dirty="0"/>
              <a:t>LEME</a:t>
            </a:r>
            <a:endParaRPr lang="pt-BR" sz="900" b="1" dirty="0" err="1"/>
          </a:p>
        </p:txBody>
      </p:sp>
      <p:sp>
        <p:nvSpPr>
          <p:cNvPr id="36" name="TextBox 35"/>
          <p:cNvSpPr txBox="1"/>
          <p:nvPr/>
        </p:nvSpPr>
        <p:spPr>
          <a:xfrm>
            <a:off x="71406" y="3071810"/>
            <a:ext cx="1071570" cy="22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r">
              <a:spcAft>
                <a:spcPts val="600"/>
              </a:spcAft>
            </a:pPr>
            <a:r>
              <a:rPr lang="en-US" sz="900" b="1" dirty="0"/>
              <a:t>PÉ-DO-CADASTE</a:t>
            </a:r>
            <a:endParaRPr lang="pt-BR" sz="900" b="1" dirty="0" err="1"/>
          </a:p>
        </p:txBody>
      </p:sp>
      <p:sp>
        <p:nvSpPr>
          <p:cNvPr id="37" name="TextBox 36"/>
          <p:cNvSpPr txBox="1"/>
          <p:nvPr/>
        </p:nvSpPr>
        <p:spPr>
          <a:xfrm>
            <a:off x="2214546" y="3357562"/>
            <a:ext cx="857256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900" b="1" dirty="0"/>
              <a:t>TANQUE DE </a:t>
            </a:r>
          </a:p>
          <a:p>
            <a:pPr>
              <a:spcAft>
                <a:spcPts val="600"/>
              </a:spcAft>
            </a:pPr>
            <a:r>
              <a:rPr lang="en-US" sz="900" b="1" dirty="0"/>
              <a:t>COLISÃO AR</a:t>
            </a:r>
            <a:endParaRPr lang="pt-BR" sz="900" b="1" dirty="0" err="1"/>
          </a:p>
        </p:txBody>
      </p:sp>
      <p:sp>
        <p:nvSpPr>
          <p:cNvPr id="38" name="TextBox 37"/>
          <p:cNvSpPr txBox="1"/>
          <p:nvPr/>
        </p:nvSpPr>
        <p:spPr>
          <a:xfrm>
            <a:off x="2571736" y="3071810"/>
            <a:ext cx="1071570" cy="22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r">
              <a:spcAft>
                <a:spcPts val="600"/>
              </a:spcAft>
            </a:pPr>
            <a:r>
              <a:rPr lang="en-US" sz="900" b="1" dirty="0"/>
              <a:t>TÚNEL DO EIXO</a:t>
            </a:r>
            <a:endParaRPr lang="pt-BR" sz="900" b="1" dirty="0" err="1"/>
          </a:p>
        </p:txBody>
      </p:sp>
      <p:sp>
        <p:nvSpPr>
          <p:cNvPr id="39" name="TextBox 38"/>
          <p:cNvSpPr txBox="1"/>
          <p:nvPr/>
        </p:nvSpPr>
        <p:spPr>
          <a:xfrm>
            <a:off x="3441350" y="3249053"/>
            <a:ext cx="2714644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900" b="1" dirty="0"/>
              <a:t>TANQUE DE ÁGUA DOCE OU DE ÓLEO</a:t>
            </a:r>
          </a:p>
          <a:p>
            <a:pPr>
              <a:spcAft>
                <a:spcPts val="600"/>
              </a:spcAft>
            </a:pPr>
            <a:r>
              <a:rPr lang="en-US" sz="900" b="1" dirty="0"/>
              <a:t>COMBUSTÍVEL NO DUPLO FUNDO</a:t>
            </a:r>
            <a:endParaRPr lang="pt-BR" sz="900" b="1" dirty="0" err="1"/>
          </a:p>
        </p:txBody>
      </p:sp>
      <p:sp>
        <p:nvSpPr>
          <p:cNvPr id="40" name="TextBox 39"/>
          <p:cNvSpPr txBox="1"/>
          <p:nvPr/>
        </p:nvSpPr>
        <p:spPr>
          <a:xfrm>
            <a:off x="6143636" y="3562094"/>
            <a:ext cx="1071570" cy="22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r">
              <a:spcAft>
                <a:spcPts val="600"/>
              </a:spcAft>
            </a:pPr>
            <a:r>
              <a:rPr lang="en-US" sz="900" b="1" dirty="0"/>
              <a:t>TANQUE DE ÓLEO</a:t>
            </a:r>
            <a:endParaRPr lang="pt-BR" sz="900" b="1" dirty="0" err="1"/>
          </a:p>
        </p:txBody>
      </p:sp>
      <p:sp>
        <p:nvSpPr>
          <p:cNvPr id="41" name="TextBox 40"/>
          <p:cNvSpPr txBox="1"/>
          <p:nvPr/>
        </p:nvSpPr>
        <p:spPr>
          <a:xfrm>
            <a:off x="7156125" y="3189972"/>
            <a:ext cx="1167722" cy="239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r">
              <a:spcAft>
                <a:spcPts val="600"/>
              </a:spcAft>
            </a:pPr>
            <a:r>
              <a:rPr lang="en-US" sz="900" b="1" dirty="0"/>
              <a:t>PAIOL DA AMARRA</a:t>
            </a:r>
            <a:endParaRPr lang="pt-BR" sz="900" b="1" dirty="0" err="1"/>
          </a:p>
        </p:txBody>
      </p:sp>
      <p:sp>
        <p:nvSpPr>
          <p:cNvPr id="42" name="TextBox 41"/>
          <p:cNvSpPr txBox="1"/>
          <p:nvPr/>
        </p:nvSpPr>
        <p:spPr>
          <a:xfrm>
            <a:off x="7572396" y="2748987"/>
            <a:ext cx="1571604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r">
              <a:spcAft>
                <a:spcPts val="600"/>
              </a:spcAft>
            </a:pPr>
            <a:r>
              <a:rPr lang="en-US" sz="900" b="1" dirty="0"/>
              <a:t>TANQUE DE COLISÃO AV</a:t>
            </a:r>
            <a:endParaRPr lang="pt-BR" sz="900" b="1" dirty="0" err="1"/>
          </a:p>
        </p:txBody>
      </p:sp>
      <p:cxnSp>
        <p:nvCxnSpPr>
          <p:cNvPr id="44" name="Straight Connector 43"/>
          <p:cNvCxnSpPr/>
          <p:nvPr/>
        </p:nvCxnSpPr>
        <p:spPr>
          <a:xfrm>
            <a:off x="7013249" y="2845139"/>
            <a:ext cx="50006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943855" y="1904088"/>
            <a:ext cx="699319" cy="167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r">
              <a:spcAft>
                <a:spcPts val="600"/>
              </a:spcAft>
            </a:pPr>
            <a:r>
              <a:rPr lang="en-US" sz="900" b="1" dirty="0"/>
              <a:t>ESCOTILHA</a:t>
            </a:r>
            <a:endParaRPr lang="pt-BR" sz="900" b="1" dirty="0" err="1"/>
          </a:p>
        </p:txBody>
      </p:sp>
      <p:sp>
        <p:nvSpPr>
          <p:cNvPr id="47" name="TextBox 46"/>
          <p:cNvSpPr txBox="1"/>
          <p:nvPr/>
        </p:nvSpPr>
        <p:spPr>
          <a:xfrm>
            <a:off x="3571869" y="1000108"/>
            <a:ext cx="603166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r">
              <a:spcAft>
                <a:spcPts val="600"/>
              </a:spcAft>
            </a:pPr>
            <a:r>
              <a:rPr lang="en-US" sz="900" b="1" dirty="0"/>
              <a:t>CHAMINÉ</a:t>
            </a:r>
            <a:endParaRPr lang="pt-BR" sz="900" b="1" dirty="0" err="1"/>
          </a:p>
        </p:txBody>
      </p:sp>
      <p:sp>
        <p:nvSpPr>
          <p:cNvPr id="54" name="TextBox 53"/>
          <p:cNvSpPr txBox="1"/>
          <p:nvPr/>
        </p:nvSpPr>
        <p:spPr>
          <a:xfrm>
            <a:off x="3276464" y="1845009"/>
            <a:ext cx="618228" cy="155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900" b="1" dirty="0"/>
              <a:t>ESCOTILHA</a:t>
            </a:r>
            <a:endParaRPr lang="pt-BR" sz="900" b="1" dirty="0" err="1"/>
          </a:p>
        </p:txBody>
      </p:sp>
      <p:sp>
        <p:nvSpPr>
          <p:cNvPr id="55" name="TextBox 54"/>
          <p:cNvSpPr txBox="1"/>
          <p:nvPr/>
        </p:nvSpPr>
        <p:spPr>
          <a:xfrm>
            <a:off x="2251617" y="2571746"/>
            <a:ext cx="395801" cy="179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900" b="1" dirty="0"/>
              <a:t>PORÃO</a:t>
            </a:r>
            <a:endParaRPr lang="pt-BR" sz="900" b="1" dirty="0" err="1"/>
          </a:p>
        </p:txBody>
      </p:sp>
      <p:sp>
        <p:nvSpPr>
          <p:cNvPr id="56" name="TextBox 55"/>
          <p:cNvSpPr txBox="1"/>
          <p:nvPr/>
        </p:nvSpPr>
        <p:spPr>
          <a:xfrm>
            <a:off x="4564381" y="635298"/>
            <a:ext cx="603166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900" b="1" dirty="0"/>
              <a:t>TIJUPA</a:t>
            </a:r>
            <a:endParaRPr lang="pt-BR" sz="900" b="1" dirty="0" err="1"/>
          </a:p>
        </p:txBody>
      </p:sp>
      <p:sp>
        <p:nvSpPr>
          <p:cNvPr id="57" name="TextBox 56"/>
          <p:cNvSpPr txBox="1"/>
          <p:nvPr/>
        </p:nvSpPr>
        <p:spPr>
          <a:xfrm>
            <a:off x="6643702" y="714356"/>
            <a:ext cx="1143008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r">
              <a:spcAft>
                <a:spcPts val="600"/>
              </a:spcAft>
            </a:pPr>
            <a:r>
              <a:rPr lang="en-US" sz="900" b="1" dirty="0"/>
              <a:t>MASTRO DE VANTE</a:t>
            </a:r>
            <a:endParaRPr lang="pt-BR" sz="900" b="1" dirty="0" err="1"/>
          </a:p>
        </p:txBody>
      </p:sp>
      <p:sp>
        <p:nvSpPr>
          <p:cNvPr id="59" name="TextBox 58"/>
          <p:cNvSpPr txBox="1"/>
          <p:nvPr/>
        </p:nvSpPr>
        <p:spPr>
          <a:xfrm>
            <a:off x="7000893" y="1322931"/>
            <a:ext cx="914400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900" b="1" dirty="0"/>
              <a:t>PLATAFORMA</a:t>
            </a:r>
            <a:endParaRPr lang="pt-BR" sz="900" b="1" dirty="0" err="1"/>
          </a:p>
        </p:txBody>
      </p:sp>
      <p:sp>
        <p:nvSpPr>
          <p:cNvPr id="60" name="TextBox 59"/>
          <p:cNvSpPr txBox="1"/>
          <p:nvPr/>
        </p:nvSpPr>
        <p:spPr>
          <a:xfrm>
            <a:off x="7333368" y="1643052"/>
            <a:ext cx="618228" cy="155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900" b="1" dirty="0"/>
              <a:t>ESCOTILHA</a:t>
            </a:r>
            <a:endParaRPr lang="pt-BR" sz="900" b="1" dirty="0" err="1"/>
          </a:p>
        </p:txBody>
      </p:sp>
      <p:sp>
        <p:nvSpPr>
          <p:cNvPr id="61" name="TextBox 60"/>
          <p:cNvSpPr txBox="1"/>
          <p:nvPr/>
        </p:nvSpPr>
        <p:spPr>
          <a:xfrm>
            <a:off x="7500958" y="1928802"/>
            <a:ext cx="1071570" cy="22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900" b="1" dirty="0"/>
              <a:t>PAIOL DO MESTRE</a:t>
            </a:r>
            <a:endParaRPr lang="pt-BR" sz="900" b="1" dirty="0" err="1"/>
          </a:p>
        </p:txBody>
      </p:sp>
      <p:sp>
        <p:nvSpPr>
          <p:cNvPr id="62" name="TextBox 61"/>
          <p:cNvSpPr txBox="1"/>
          <p:nvPr/>
        </p:nvSpPr>
        <p:spPr>
          <a:xfrm>
            <a:off x="7215206" y="2143116"/>
            <a:ext cx="603166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r">
              <a:spcAft>
                <a:spcPts val="600"/>
              </a:spcAft>
            </a:pPr>
            <a:r>
              <a:rPr lang="en-US" sz="900" b="1" dirty="0"/>
              <a:t>CONVÉS</a:t>
            </a:r>
            <a:endParaRPr lang="pt-BR" sz="900" b="1" dirty="0" err="1"/>
          </a:p>
        </p:txBody>
      </p:sp>
      <p:sp>
        <p:nvSpPr>
          <p:cNvPr id="63" name="TextBox 62"/>
          <p:cNvSpPr txBox="1"/>
          <p:nvPr/>
        </p:nvSpPr>
        <p:spPr>
          <a:xfrm>
            <a:off x="7397858" y="2357430"/>
            <a:ext cx="603166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900" b="1" dirty="0"/>
              <a:t>COBERTA</a:t>
            </a:r>
            <a:endParaRPr lang="pt-BR" sz="900" b="1" dirty="0" err="1"/>
          </a:p>
        </p:txBody>
      </p:sp>
      <p:sp>
        <p:nvSpPr>
          <p:cNvPr id="64" name="TextBox 63"/>
          <p:cNvSpPr txBox="1"/>
          <p:nvPr/>
        </p:nvSpPr>
        <p:spPr>
          <a:xfrm>
            <a:off x="7377260" y="2546901"/>
            <a:ext cx="603166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900" b="1" dirty="0"/>
              <a:t>COBERTA</a:t>
            </a:r>
            <a:endParaRPr lang="pt-BR" sz="900" b="1" dirty="0" err="1"/>
          </a:p>
        </p:txBody>
      </p:sp>
      <p:sp>
        <p:nvSpPr>
          <p:cNvPr id="65" name="TextBox 64"/>
          <p:cNvSpPr txBox="1"/>
          <p:nvPr/>
        </p:nvSpPr>
        <p:spPr>
          <a:xfrm>
            <a:off x="3084159" y="2584103"/>
            <a:ext cx="395801" cy="179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900" b="1" dirty="0"/>
              <a:t>PORÃO</a:t>
            </a:r>
            <a:endParaRPr lang="pt-BR" sz="900" b="1" dirty="0" err="1"/>
          </a:p>
        </p:txBody>
      </p:sp>
      <p:sp>
        <p:nvSpPr>
          <p:cNvPr id="66" name="TextBox 65"/>
          <p:cNvSpPr txBox="1"/>
          <p:nvPr/>
        </p:nvSpPr>
        <p:spPr>
          <a:xfrm>
            <a:off x="4394757" y="2584103"/>
            <a:ext cx="395801" cy="155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900" b="1" dirty="0"/>
              <a:t>PORÃO</a:t>
            </a:r>
            <a:endParaRPr lang="pt-BR" sz="900" b="1" dirty="0" err="1"/>
          </a:p>
        </p:txBody>
      </p:sp>
      <p:sp>
        <p:nvSpPr>
          <p:cNvPr id="67" name="TextBox 66"/>
          <p:cNvSpPr txBox="1"/>
          <p:nvPr/>
        </p:nvSpPr>
        <p:spPr>
          <a:xfrm>
            <a:off x="5155862" y="2559389"/>
            <a:ext cx="395801" cy="179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900" b="1" dirty="0"/>
              <a:t>PORÃO</a:t>
            </a:r>
            <a:endParaRPr lang="pt-BR" sz="900" b="1" dirty="0" err="1"/>
          </a:p>
        </p:txBody>
      </p:sp>
      <p:sp>
        <p:nvSpPr>
          <p:cNvPr id="70" name="TextBox 69"/>
          <p:cNvSpPr txBox="1"/>
          <p:nvPr/>
        </p:nvSpPr>
        <p:spPr>
          <a:xfrm>
            <a:off x="5976046" y="2534675"/>
            <a:ext cx="395801" cy="130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900" b="1" dirty="0"/>
              <a:t>PORÃO</a:t>
            </a:r>
            <a:endParaRPr lang="pt-BR" sz="900" b="1" dirty="0" err="1"/>
          </a:p>
        </p:txBody>
      </p:sp>
      <p:cxnSp>
        <p:nvCxnSpPr>
          <p:cNvPr id="72" name="Straight Connector 71"/>
          <p:cNvCxnSpPr/>
          <p:nvPr/>
        </p:nvCxnSpPr>
        <p:spPr>
          <a:xfrm rot="16200000" flipV="1">
            <a:off x="3643306" y="1714488"/>
            <a:ext cx="857256" cy="14287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5400000" flipH="1" flipV="1">
            <a:off x="3821903" y="750075"/>
            <a:ext cx="785816" cy="42863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4786315" y="357166"/>
            <a:ext cx="914400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r">
              <a:spcAft>
                <a:spcPts val="600"/>
              </a:spcAft>
            </a:pPr>
            <a:r>
              <a:rPr lang="en-US" sz="900" b="1" dirty="0"/>
              <a:t>SUPERESTRUTURA</a:t>
            </a:r>
            <a:endParaRPr lang="pt-BR" sz="900" b="1" dirty="0" err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743" y="908620"/>
            <a:ext cx="8629650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Nomenclatura fundamental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5400000" flipH="1" flipV="1">
            <a:off x="5749186" y="1164805"/>
            <a:ext cx="857256" cy="785818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197944" y="5213409"/>
            <a:ext cx="369547" cy="24714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09091" y="2259737"/>
            <a:ext cx="1472780" cy="642942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023406" y="2678712"/>
            <a:ext cx="1000132" cy="71438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737654" y="3070269"/>
            <a:ext cx="1785950" cy="571504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939610" y="3629416"/>
            <a:ext cx="2214578" cy="571504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023405" y="4070401"/>
            <a:ext cx="2357454" cy="642942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498757" y="5642037"/>
            <a:ext cx="714380" cy="35719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 flipH="1" flipV="1">
            <a:off x="3463170" y="5463443"/>
            <a:ext cx="642942" cy="428628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 flipV="1">
            <a:off x="4367150" y="5749195"/>
            <a:ext cx="428628" cy="71438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6200000" flipV="1">
            <a:off x="4617183" y="5213409"/>
            <a:ext cx="1071570" cy="214314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V="1">
            <a:off x="5176330" y="5176338"/>
            <a:ext cx="1143008" cy="645646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16200000" flipV="1">
            <a:off x="5319206" y="5319214"/>
            <a:ext cx="857256" cy="645646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0800000">
            <a:off x="5843986" y="5319214"/>
            <a:ext cx="571504" cy="500066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10800000" flipV="1">
            <a:off x="6427847" y="1464267"/>
            <a:ext cx="537138" cy="34366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16200000" flipV="1">
            <a:off x="6207356" y="1719126"/>
            <a:ext cx="537009" cy="96024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5996515" y="5986870"/>
            <a:ext cx="928694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 err="1"/>
              <a:t>Hastilhas</a:t>
            </a:r>
            <a:endParaRPr lang="pt-BR" sz="1200" dirty="0" err="1"/>
          </a:p>
        </p:txBody>
      </p:sp>
      <p:sp>
        <p:nvSpPr>
          <p:cNvPr id="80" name="TextBox 79"/>
          <p:cNvSpPr txBox="1"/>
          <p:nvPr/>
        </p:nvSpPr>
        <p:spPr>
          <a:xfrm>
            <a:off x="6353705" y="5713475"/>
            <a:ext cx="928694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 err="1"/>
              <a:t>Cavernas</a:t>
            </a:r>
            <a:endParaRPr lang="pt-BR" sz="1200" dirty="0" err="1"/>
          </a:p>
        </p:txBody>
      </p:sp>
      <p:sp>
        <p:nvSpPr>
          <p:cNvPr id="81" name="TextBox 80"/>
          <p:cNvSpPr txBox="1"/>
          <p:nvPr/>
        </p:nvSpPr>
        <p:spPr>
          <a:xfrm>
            <a:off x="4853507" y="5878361"/>
            <a:ext cx="928694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 err="1"/>
              <a:t>Duplo</a:t>
            </a:r>
            <a:r>
              <a:rPr lang="en-US" sz="1200" dirty="0"/>
              <a:t> Fundo</a:t>
            </a:r>
          </a:p>
          <a:p>
            <a:pPr algn="ctr">
              <a:spcAft>
                <a:spcPts val="600"/>
              </a:spcAft>
            </a:pPr>
            <a:endParaRPr lang="pt-BR" sz="1200" dirty="0" err="1"/>
          </a:p>
        </p:txBody>
      </p:sp>
      <p:cxnSp>
        <p:nvCxnSpPr>
          <p:cNvPr id="96" name="Straight Connector 95"/>
          <p:cNvCxnSpPr/>
          <p:nvPr/>
        </p:nvCxnSpPr>
        <p:spPr>
          <a:xfrm rot="5400000" flipH="1" flipV="1">
            <a:off x="3741393" y="2874492"/>
            <a:ext cx="2416537" cy="236326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rot="5400000" flipH="1" flipV="1">
            <a:off x="4779946" y="2444513"/>
            <a:ext cx="189600" cy="179947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rot="5400000" flipH="1" flipV="1">
            <a:off x="4767590" y="3025669"/>
            <a:ext cx="189600" cy="179947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rot="5400000" flipH="1" flipV="1">
            <a:off x="4686499" y="3680968"/>
            <a:ext cx="189600" cy="179947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tângulo de cantos arredondados 8"/>
          <p:cNvSpPr/>
          <p:nvPr/>
        </p:nvSpPr>
        <p:spPr>
          <a:xfrm>
            <a:off x="6400429" y="5725832"/>
            <a:ext cx="1000132" cy="214314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err="1"/>
              <a:t>Cavernas</a:t>
            </a:r>
            <a:endParaRPr lang="pt-BR" sz="1400" dirty="0" err="1"/>
          </a:p>
        </p:txBody>
      </p:sp>
      <p:sp>
        <p:nvSpPr>
          <p:cNvPr id="124" name="Retângulo de cantos arredondados 8"/>
          <p:cNvSpPr/>
          <p:nvPr/>
        </p:nvSpPr>
        <p:spPr>
          <a:xfrm>
            <a:off x="6006168" y="6011584"/>
            <a:ext cx="1000132" cy="214314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err="1"/>
              <a:t>Hastilhas</a:t>
            </a:r>
            <a:endParaRPr lang="pt-BR" sz="1400" dirty="0" err="1"/>
          </a:p>
        </p:txBody>
      </p:sp>
      <p:sp>
        <p:nvSpPr>
          <p:cNvPr id="125" name="Retângulo de cantos arredondados 8"/>
          <p:cNvSpPr/>
          <p:nvPr/>
        </p:nvSpPr>
        <p:spPr>
          <a:xfrm>
            <a:off x="4887875" y="5856351"/>
            <a:ext cx="857256" cy="512424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err="1"/>
              <a:t>Duplo</a:t>
            </a:r>
            <a:r>
              <a:rPr lang="en-US" sz="1400" dirty="0"/>
              <a:t> Fundo</a:t>
            </a:r>
            <a:endParaRPr lang="pt-BR" sz="1400" dirty="0" err="1"/>
          </a:p>
        </p:txBody>
      </p:sp>
      <p:sp>
        <p:nvSpPr>
          <p:cNvPr id="127" name="Retângulo de cantos arredondados 8"/>
          <p:cNvSpPr/>
          <p:nvPr/>
        </p:nvSpPr>
        <p:spPr>
          <a:xfrm>
            <a:off x="3937170" y="5989574"/>
            <a:ext cx="857256" cy="214314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err="1"/>
              <a:t>Quilha</a:t>
            </a:r>
            <a:endParaRPr lang="pt-BR" sz="1400" dirty="0" err="1"/>
          </a:p>
        </p:txBody>
      </p:sp>
      <p:sp>
        <p:nvSpPr>
          <p:cNvPr id="133" name="Retângulo de cantos arredondados 8"/>
          <p:cNvSpPr/>
          <p:nvPr/>
        </p:nvSpPr>
        <p:spPr>
          <a:xfrm>
            <a:off x="2630817" y="5927788"/>
            <a:ext cx="1285884" cy="644484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err="1"/>
              <a:t>Longarinas</a:t>
            </a:r>
            <a:r>
              <a:rPr lang="en-US" sz="1400" dirty="0"/>
              <a:t> </a:t>
            </a:r>
            <a:r>
              <a:rPr lang="en-US" sz="1400" dirty="0" err="1"/>
              <a:t>ou</a:t>
            </a:r>
            <a:r>
              <a:rPr lang="en-US" sz="1400" dirty="0"/>
              <a:t> </a:t>
            </a:r>
            <a:r>
              <a:rPr lang="en-US" sz="1400" dirty="0" err="1"/>
              <a:t>Longitudinais</a:t>
            </a:r>
            <a:endParaRPr lang="pt-BR" sz="1400" dirty="0" err="1"/>
          </a:p>
        </p:txBody>
      </p:sp>
      <p:sp>
        <p:nvSpPr>
          <p:cNvPr id="134" name="Retângulo de cantos arredondados 8"/>
          <p:cNvSpPr/>
          <p:nvPr/>
        </p:nvSpPr>
        <p:spPr>
          <a:xfrm>
            <a:off x="1138732" y="5784913"/>
            <a:ext cx="1428760" cy="428628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err="1"/>
              <a:t>Forro</a:t>
            </a:r>
            <a:r>
              <a:rPr lang="en-US" sz="1400" dirty="0"/>
              <a:t> Exterior do Fundo</a:t>
            </a:r>
            <a:endParaRPr lang="pt-BR" sz="1400" dirty="0" err="1"/>
          </a:p>
        </p:txBody>
      </p:sp>
      <p:sp>
        <p:nvSpPr>
          <p:cNvPr id="135" name="Retângulo de cantos arredondados 8"/>
          <p:cNvSpPr/>
          <p:nvPr/>
        </p:nvSpPr>
        <p:spPr>
          <a:xfrm>
            <a:off x="1601726" y="5132318"/>
            <a:ext cx="571504" cy="214314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err="1"/>
              <a:t>Bojo</a:t>
            </a:r>
            <a:endParaRPr lang="pt-BR" sz="1400" dirty="0" err="1"/>
          </a:p>
        </p:txBody>
      </p:sp>
      <p:sp>
        <p:nvSpPr>
          <p:cNvPr id="136" name="Retângulo de cantos arredondados 8"/>
          <p:cNvSpPr/>
          <p:nvPr/>
        </p:nvSpPr>
        <p:spPr>
          <a:xfrm>
            <a:off x="241700" y="3895862"/>
            <a:ext cx="2071702" cy="571504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err="1"/>
              <a:t>Forro</a:t>
            </a:r>
            <a:r>
              <a:rPr lang="en-US" sz="1400" dirty="0"/>
              <a:t> Interior do Fundo (</a:t>
            </a:r>
            <a:r>
              <a:rPr lang="en-US" sz="1400" dirty="0" err="1"/>
              <a:t>Teto</a:t>
            </a:r>
            <a:r>
              <a:rPr lang="en-US" sz="1400" dirty="0"/>
              <a:t> do </a:t>
            </a:r>
            <a:r>
              <a:rPr lang="en-US" sz="1400" dirty="0" err="1"/>
              <a:t>Duplo</a:t>
            </a:r>
            <a:r>
              <a:rPr lang="en-US" sz="1400" dirty="0"/>
              <a:t> Fundo)</a:t>
            </a:r>
            <a:endParaRPr lang="pt-BR" sz="1400" dirty="0" err="1"/>
          </a:p>
        </p:txBody>
      </p:sp>
      <p:sp>
        <p:nvSpPr>
          <p:cNvPr id="137" name="Retângulo de cantos arredondados 8"/>
          <p:cNvSpPr/>
          <p:nvPr/>
        </p:nvSpPr>
        <p:spPr>
          <a:xfrm>
            <a:off x="486136" y="3511254"/>
            <a:ext cx="1428760" cy="214314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err="1"/>
              <a:t>Pé</a:t>
            </a:r>
            <a:r>
              <a:rPr lang="en-US" sz="1400" dirty="0"/>
              <a:t>-de-</a:t>
            </a:r>
            <a:r>
              <a:rPr lang="en-US" sz="1400" dirty="0" err="1"/>
              <a:t>Carneiro</a:t>
            </a:r>
            <a:endParaRPr lang="pt-BR" sz="1400" dirty="0" err="1"/>
          </a:p>
        </p:txBody>
      </p:sp>
      <p:sp>
        <p:nvSpPr>
          <p:cNvPr id="138" name="Retângulo de cantos arredondados 8"/>
          <p:cNvSpPr/>
          <p:nvPr/>
        </p:nvSpPr>
        <p:spPr>
          <a:xfrm>
            <a:off x="626308" y="2928934"/>
            <a:ext cx="1500198" cy="428628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err="1"/>
              <a:t>Chapeamento</a:t>
            </a:r>
            <a:r>
              <a:rPr lang="en-US" sz="1400" dirty="0"/>
              <a:t> </a:t>
            </a:r>
            <a:r>
              <a:rPr lang="en-US" sz="1400" dirty="0" err="1"/>
              <a:t>da</a:t>
            </a:r>
            <a:r>
              <a:rPr lang="en-US" sz="1400" dirty="0"/>
              <a:t> </a:t>
            </a:r>
            <a:r>
              <a:rPr lang="en-US" sz="1400" dirty="0" err="1"/>
              <a:t>Coberta</a:t>
            </a:r>
            <a:endParaRPr lang="pt-BR" sz="1400" dirty="0" err="1"/>
          </a:p>
        </p:txBody>
      </p:sp>
      <p:sp>
        <p:nvSpPr>
          <p:cNvPr id="139" name="Retângulo de cantos arredondados 8"/>
          <p:cNvSpPr/>
          <p:nvPr/>
        </p:nvSpPr>
        <p:spPr>
          <a:xfrm>
            <a:off x="995856" y="2535836"/>
            <a:ext cx="1000132" cy="214314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err="1"/>
              <a:t>Cavernas</a:t>
            </a:r>
            <a:endParaRPr lang="pt-BR" sz="1400" dirty="0" err="1"/>
          </a:p>
        </p:txBody>
      </p:sp>
      <p:sp>
        <p:nvSpPr>
          <p:cNvPr id="142" name="Retângulo de cantos arredondados 8"/>
          <p:cNvSpPr/>
          <p:nvPr/>
        </p:nvSpPr>
        <p:spPr>
          <a:xfrm>
            <a:off x="6996648" y="1344941"/>
            <a:ext cx="1785950" cy="214314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err="1"/>
              <a:t>Trincaniz</a:t>
            </a:r>
            <a:r>
              <a:rPr lang="en-US" sz="1400" dirty="0"/>
              <a:t> do </a:t>
            </a:r>
            <a:r>
              <a:rPr lang="en-US" sz="1400" dirty="0" err="1"/>
              <a:t>Convés</a:t>
            </a:r>
            <a:endParaRPr lang="pt-BR" sz="1400" dirty="0" err="1"/>
          </a:p>
        </p:txBody>
      </p:sp>
      <p:sp>
        <p:nvSpPr>
          <p:cNvPr id="143" name="Retângulo de cantos arredondados 8"/>
          <p:cNvSpPr/>
          <p:nvPr/>
        </p:nvSpPr>
        <p:spPr>
          <a:xfrm>
            <a:off x="6614743" y="998567"/>
            <a:ext cx="2214578" cy="214314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err="1"/>
              <a:t>Chapeamento</a:t>
            </a:r>
            <a:r>
              <a:rPr lang="en-US" sz="1400" dirty="0"/>
              <a:t> do </a:t>
            </a:r>
            <a:r>
              <a:rPr lang="en-US" sz="1400" dirty="0" err="1"/>
              <a:t>Convés</a:t>
            </a:r>
            <a:endParaRPr lang="pt-BR" sz="1400" dirty="0" err="1"/>
          </a:p>
        </p:txBody>
      </p:sp>
      <p:sp>
        <p:nvSpPr>
          <p:cNvPr id="148" name="Retângulo de cantos arredondados 8"/>
          <p:cNvSpPr/>
          <p:nvPr/>
        </p:nvSpPr>
        <p:spPr>
          <a:xfrm>
            <a:off x="424351" y="2094851"/>
            <a:ext cx="1500166" cy="285752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err="1"/>
              <a:t>Vau</a:t>
            </a:r>
            <a:r>
              <a:rPr lang="en-US" sz="1400" dirty="0"/>
              <a:t> </a:t>
            </a:r>
            <a:r>
              <a:rPr lang="en-US" sz="1400" dirty="0" err="1"/>
              <a:t>da</a:t>
            </a:r>
            <a:r>
              <a:rPr lang="en-US" sz="1400" dirty="0"/>
              <a:t> </a:t>
            </a:r>
            <a:r>
              <a:rPr lang="en-US" sz="1400" dirty="0" err="1"/>
              <a:t>Coberta</a:t>
            </a:r>
            <a:endParaRPr lang="pt-BR" sz="1400" dirty="0" err="1"/>
          </a:p>
        </p:txBody>
      </p:sp>
      <p:sp>
        <p:nvSpPr>
          <p:cNvPr id="154" name="Retângulo de cantos arredondados 8"/>
          <p:cNvSpPr/>
          <p:nvPr/>
        </p:nvSpPr>
        <p:spPr>
          <a:xfrm>
            <a:off x="4446889" y="1365410"/>
            <a:ext cx="1062046" cy="428628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err="1"/>
              <a:t>Antepara</a:t>
            </a:r>
            <a:r>
              <a:rPr lang="en-US" sz="1400" dirty="0"/>
              <a:t> </a:t>
            </a:r>
            <a:r>
              <a:rPr lang="en-US" sz="1400" dirty="0" err="1"/>
              <a:t>Estanque</a:t>
            </a:r>
            <a:endParaRPr lang="pt-BR" sz="1400" dirty="0" err="1"/>
          </a:p>
        </p:txBody>
      </p:sp>
      <p:cxnSp>
        <p:nvCxnSpPr>
          <p:cNvPr id="160" name="Straight Connector 159"/>
          <p:cNvCxnSpPr/>
          <p:nvPr/>
        </p:nvCxnSpPr>
        <p:spPr>
          <a:xfrm rot="16200000" flipH="1">
            <a:off x="2682949" y="1104372"/>
            <a:ext cx="928694" cy="928694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etângulo de cantos arredondados 8"/>
          <p:cNvSpPr/>
          <p:nvPr/>
        </p:nvSpPr>
        <p:spPr>
          <a:xfrm>
            <a:off x="2138863" y="855691"/>
            <a:ext cx="1000132" cy="214314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err="1"/>
              <a:t>Convés</a:t>
            </a:r>
            <a:endParaRPr lang="pt-BR" sz="1400" dirty="0" err="1"/>
          </a:p>
        </p:txBody>
      </p:sp>
      <p:sp>
        <p:nvSpPr>
          <p:cNvPr id="169" name="Retângulo de cantos arredondados 8"/>
          <p:cNvSpPr/>
          <p:nvPr/>
        </p:nvSpPr>
        <p:spPr>
          <a:xfrm>
            <a:off x="7114809" y="3070270"/>
            <a:ext cx="886215" cy="215855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err="1"/>
              <a:t>Cobertas</a:t>
            </a:r>
            <a:endParaRPr lang="pt-BR" sz="1400" dirty="0" err="1"/>
          </a:p>
        </p:txBody>
      </p:sp>
      <p:cxnSp>
        <p:nvCxnSpPr>
          <p:cNvPr id="170" name="Straight Connector 169"/>
          <p:cNvCxnSpPr/>
          <p:nvPr/>
        </p:nvCxnSpPr>
        <p:spPr>
          <a:xfrm flipV="1">
            <a:off x="6067953" y="3213145"/>
            <a:ext cx="1000132" cy="428628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10800000">
            <a:off x="5000628" y="5643578"/>
            <a:ext cx="262892" cy="214314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857885" y="2928936"/>
            <a:ext cx="1219725" cy="293735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tângulo de cantos arredondados 8"/>
          <p:cNvSpPr/>
          <p:nvPr/>
        </p:nvSpPr>
        <p:spPr>
          <a:xfrm>
            <a:off x="8072463" y="2571746"/>
            <a:ext cx="886215" cy="215855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err="1"/>
              <a:t>Costado</a:t>
            </a:r>
            <a:endParaRPr lang="pt-BR" sz="1400" dirty="0" err="1"/>
          </a:p>
        </p:txBody>
      </p:sp>
      <p:cxnSp>
        <p:nvCxnSpPr>
          <p:cNvPr id="57" name="Straight Connector 56"/>
          <p:cNvCxnSpPr/>
          <p:nvPr/>
        </p:nvCxnSpPr>
        <p:spPr>
          <a:xfrm>
            <a:off x="6815539" y="2430412"/>
            <a:ext cx="1219725" cy="293735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599022" y="1450746"/>
            <a:ext cx="1472780" cy="642942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tângulo de cantos arredondados 8"/>
          <p:cNvSpPr/>
          <p:nvPr/>
        </p:nvSpPr>
        <p:spPr>
          <a:xfrm>
            <a:off x="214283" y="1285860"/>
            <a:ext cx="1500166" cy="285752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err="1"/>
              <a:t>Vau</a:t>
            </a:r>
            <a:r>
              <a:rPr lang="en-US" sz="1400" dirty="0"/>
              <a:t> do </a:t>
            </a:r>
            <a:r>
              <a:rPr lang="en-US" sz="1400" dirty="0" err="1"/>
              <a:t>Convés</a:t>
            </a:r>
            <a:endParaRPr lang="pt-BR" sz="1400" dirty="0" err="1"/>
          </a:p>
        </p:txBody>
      </p:sp>
      <p:cxnSp>
        <p:nvCxnSpPr>
          <p:cNvPr id="60" name="Straight Connector 59"/>
          <p:cNvCxnSpPr>
            <a:stCxn id="139" idx="3"/>
          </p:cNvCxnSpPr>
          <p:nvPr/>
        </p:nvCxnSpPr>
        <p:spPr>
          <a:xfrm>
            <a:off x="1995987" y="2642993"/>
            <a:ext cx="1290129" cy="537326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Exemplos</a:t>
            </a:r>
            <a:r>
              <a:rPr lang="en-US" dirty="0"/>
              <a:t> dos </a:t>
            </a:r>
            <a:r>
              <a:rPr lang="en-US" dirty="0" err="1"/>
              <a:t>principais</a:t>
            </a:r>
            <a:r>
              <a:rPr lang="en-US" dirty="0"/>
              <a:t> </a:t>
            </a:r>
            <a:r>
              <a:rPr lang="en-US" dirty="0" err="1"/>
              <a:t>tipos</a:t>
            </a:r>
            <a:r>
              <a:rPr lang="en-US" dirty="0"/>
              <a:t> de </a:t>
            </a:r>
            <a:r>
              <a:rPr lang="en-US" dirty="0" err="1"/>
              <a:t>embarcações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410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668" y="340720"/>
            <a:ext cx="8776129" cy="945141"/>
          </a:xfrm>
        </p:spPr>
        <p:txBody>
          <a:bodyPr/>
          <a:lstStyle/>
          <a:p>
            <a:pPr algn="just"/>
            <a:r>
              <a:rPr lang="en-US" dirty="0"/>
              <a:t>As </a:t>
            </a:r>
            <a:r>
              <a:rPr lang="en-US" dirty="0" err="1"/>
              <a:t>dimensões</a:t>
            </a:r>
            <a:r>
              <a:rPr lang="en-US" dirty="0"/>
              <a:t> </a:t>
            </a:r>
            <a:r>
              <a:rPr lang="en-US" dirty="0" err="1"/>
              <a:t>principais</a:t>
            </a:r>
            <a:r>
              <a:rPr lang="en-US" dirty="0"/>
              <a:t> </a:t>
            </a:r>
            <a:r>
              <a:rPr lang="en-US" dirty="0" err="1"/>
              <a:t>definem</a:t>
            </a:r>
            <a:r>
              <a:rPr lang="en-US" dirty="0"/>
              <a:t> a </a:t>
            </a:r>
            <a:r>
              <a:rPr lang="en-US" dirty="0" err="1"/>
              <a:t>geometria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embarcação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três</a:t>
            </a:r>
            <a:r>
              <a:rPr lang="en-US" dirty="0"/>
              <a:t> </a:t>
            </a:r>
            <a:r>
              <a:rPr lang="en-US" dirty="0" err="1"/>
              <a:t>direções</a:t>
            </a:r>
            <a:r>
              <a:rPr lang="en-US" dirty="0"/>
              <a:t> e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características</a:t>
            </a:r>
            <a:r>
              <a:rPr lang="en-US" dirty="0"/>
              <a:t> </a:t>
            </a:r>
            <a:r>
              <a:rPr lang="en-US" dirty="0" err="1"/>
              <a:t>muito</a:t>
            </a:r>
            <a:r>
              <a:rPr lang="en-US" dirty="0"/>
              <a:t> </a:t>
            </a:r>
            <a:r>
              <a:rPr lang="en-US" dirty="0" err="1"/>
              <a:t>importantes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o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projeto</a:t>
            </a:r>
            <a:r>
              <a:rPr lang="en-US" dirty="0"/>
              <a:t>.</a:t>
            </a:r>
            <a:endParaRPr lang="pt-BR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00330" y="1600202"/>
            <a:ext cx="794334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428596" y="4012330"/>
            <a:ext cx="4572032" cy="2417066"/>
          </a:xfrm>
          <a:prstGeom prst="rect">
            <a:avLst/>
          </a:prstGeom>
        </p:spPr>
        <p:txBody>
          <a:bodyPr vert="horz" lIns="54864" tIns="91440" rtlCol="0">
            <a:normAutofit fontScale="70000" lnSpcReduction="20000"/>
          </a:bodyPr>
          <a:lstStyle/>
          <a:p>
            <a:pPr marL="438912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1" i="1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Comprimento</a:t>
            </a:r>
            <a:r>
              <a:rPr kumimoji="0" lang="en-US" sz="2400" b="1" i="1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4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inglês</a:t>
            </a:r>
            <a:r>
              <a:rPr kumimoji="0" lang="en-US" sz="2400" b="1" i="1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Length 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2400" b="1" i="1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2400" b="0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400" b="0" i="1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1" i="1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Boca, </a:t>
            </a:r>
            <a:r>
              <a:rPr kumimoji="0" lang="en-US" sz="24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inglês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1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 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2400" b="1" i="1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r>
              <a:rPr kumimoji="0" lang="en-US" sz="2400" b="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4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1" i="1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Calado</a:t>
            </a:r>
            <a:r>
              <a:rPr kumimoji="0" lang="en-US" sz="2400" b="1" i="1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4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inglês</a:t>
            </a:r>
            <a:r>
              <a:rPr kumimoji="0" lang="en-US" sz="2400" b="1" i="1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Draft 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2400" b="1" i="1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2400" b="0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400" b="0" i="1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1" i="1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Borda</a:t>
            </a:r>
            <a:r>
              <a:rPr kumimoji="0" lang="en-US" sz="2400" b="1" i="1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1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Livre</a:t>
            </a:r>
            <a:r>
              <a:rPr kumimoji="0" lang="en-US" sz="2400" b="1" i="1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4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inglês</a:t>
            </a:r>
            <a:r>
              <a:rPr kumimoji="0" lang="en-US" sz="2400" b="1" i="1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Freeboard 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(F)</a:t>
            </a:r>
            <a:endParaRPr kumimoji="0" lang="pt-BR" sz="24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400" b="1" i="1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1" i="1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Pontal</a:t>
            </a:r>
            <a:r>
              <a:rPr kumimoji="0" lang="en-US" sz="2400" b="1" i="1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4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inglês</a:t>
            </a:r>
            <a:r>
              <a:rPr kumimoji="0" lang="en-US" sz="2400" b="1" i="1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Depth 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2400" b="1" i="1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pt-BR" sz="2400" b="1" i="0" u="sng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45934" y="3975485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B</a:t>
            </a:r>
            <a:endParaRPr lang="pt-BR" sz="1400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7900774" y="4459313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F</a:t>
            </a:r>
            <a:endParaRPr lang="pt-BR" sz="1400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7887894" y="5233662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H</a:t>
            </a:r>
            <a:endParaRPr lang="pt-BR" sz="14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5108178" y="4905041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D</a:t>
            </a:r>
            <a:endParaRPr lang="pt-BR" sz="1400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4614288" y="326036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L</a:t>
            </a:r>
            <a:endParaRPr lang="pt-BR" sz="1400" i="1" baseline="-250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68" y="1698428"/>
            <a:ext cx="8011464" cy="198221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1603100"/>
              </p:ext>
            </p:extLst>
          </p:nvPr>
        </p:nvGraphicFramePr>
        <p:xfrm>
          <a:off x="304800" y="1182515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46" name="Straight Arrow Connector 45"/>
          <p:cNvCxnSpPr/>
          <p:nvPr/>
        </p:nvCxnSpPr>
        <p:spPr>
          <a:xfrm>
            <a:off x="6858016" y="1785926"/>
            <a:ext cx="357190" cy="1588"/>
          </a:xfrm>
          <a:prstGeom prst="straightConnector1">
            <a:avLst/>
          </a:prstGeom>
          <a:ln w="4445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43302" y="2139105"/>
            <a:ext cx="1714512" cy="10676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>
          <a:xfrm rot="10800000">
            <a:off x="2143088" y="1928794"/>
            <a:ext cx="2000285" cy="1000140"/>
          </a:xfrm>
          <a:prstGeom prst="straightConnector1">
            <a:avLst/>
          </a:prstGeom>
          <a:ln w="4445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9222" idx="3"/>
          </p:cNvCxnSpPr>
          <p:nvPr/>
        </p:nvCxnSpPr>
        <p:spPr>
          <a:xfrm rot="10800000" flipV="1">
            <a:off x="2178828" y="3897159"/>
            <a:ext cx="1964545" cy="1146820"/>
          </a:xfrm>
          <a:prstGeom prst="straightConnector1">
            <a:avLst/>
          </a:prstGeom>
          <a:ln w="4445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9" y="4436756"/>
            <a:ext cx="1821669" cy="12144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4" name="TextBox 33"/>
          <p:cNvSpPr txBox="1"/>
          <p:nvPr/>
        </p:nvSpPr>
        <p:spPr>
          <a:xfrm>
            <a:off x="714348" y="3293750"/>
            <a:ext cx="11144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Navio</a:t>
            </a:r>
            <a:r>
              <a:rPr lang="en-US" sz="1000" dirty="0"/>
              <a:t> </a:t>
            </a:r>
            <a:r>
              <a:rPr lang="en-US" sz="1000" dirty="0" err="1"/>
              <a:t>graneleiro</a:t>
            </a:r>
            <a:endParaRPr lang="pt-BR" sz="1000" dirty="0"/>
          </a:p>
        </p:txBody>
      </p:sp>
      <p:sp>
        <p:nvSpPr>
          <p:cNvPr id="36" name="TextBox 35"/>
          <p:cNvSpPr txBox="1"/>
          <p:nvPr/>
        </p:nvSpPr>
        <p:spPr>
          <a:xfrm>
            <a:off x="548021" y="5651204"/>
            <a:ext cx="1404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/>
              <a:t>Navio</a:t>
            </a:r>
            <a:r>
              <a:rPr lang="en-US" sz="1000" dirty="0"/>
              <a:t> </a:t>
            </a:r>
            <a:r>
              <a:rPr lang="en-US" sz="1000" dirty="0" err="1"/>
              <a:t>porta</a:t>
            </a:r>
            <a:r>
              <a:rPr lang="en-US" sz="1000" dirty="0"/>
              <a:t>-container</a:t>
            </a:r>
            <a:endParaRPr lang="pt-BR" sz="1000" dirty="0"/>
          </a:p>
        </p:txBody>
      </p:sp>
      <p:sp>
        <p:nvSpPr>
          <p:cNvPr id="37" name="TextBox 36"/>
          <p:cNvSpPr txBox="1"/>
          <p:nvPr/>
        </p:nvSpPr>
        <p:spPr>
          <a:xfrm>
            <a:off x="7400492" y="3182779"/>
            <a:ext cx="9701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Navio</a:t>
            </a:r>
            <a:r>
              <a:rPr lang="en-US" sz="1000" dirty="0"/>
              <a:t> </a:t>
            </a:r>
            <a:r>
              <a:rPr lang="en-US" sz="1000" dirty="0" err="1"/>
              <a:t>tanque</a:t>
            </a:r>
            <a:r>
              <a:rPr lang="en-US" sz="1000" dirty="0"/>
              <a:t> </a:t>
            </a:r>
            <a:endParaRPr lang="pt-BR" sz="1000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6858016" y="4429132"/>
            <a:ext cx="357190" cy="2"/>
          </a:xfrm>
          <a:prstGeom prst="straightConnector1">
            <a:avLst/>
          </a:prstGeom>
          <a:ln w="4445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30255" y="3500438"/>
            <a:ext cx="1670901" cy="1081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4" name="TextBox 43"/>
          <p:cNvSpPr txBox="1"/>
          <p:nvPr/>
        </p:nvSpPr>
        <p:spPr>
          <a:xfrm>
            <a:off x="7529132" y="4572008"/>
            <a:ext cx="14109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/>
              <a:t>Navio</a:t>
            </a:r>
            <a:r>
              <a:rPr lang="en-US" sz="1000" dirty="0"/>
              <a:t> de </a:t>
            </a:r>
            <a:r>
              <a:rPr lang="en-US" sz="1000" dirty="0" err="1"/>
              <a:t>passageiros</a:t>
            </a:r>
            <a:endParaRPr lang="pt-BR" sz="1000" dirty="0"/>
          </a:p>
        </p:txBody>
      </p:sp>
      <p:sp>
        <p:nvSpPr>
          <p:cNvPr id="51" name="TextBox 50"/>
          <p:cNvSpPr txBox="1"/>
          <p:nvPr/>
        </p:nvSpPr>
        <p:spPr>
          <a:xfrm>
            <a:off x="4857752" y="6532670"/>
            <a:ext cx="43156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Fonte</a:t>
            </a:r>
            <a:r>
              <a:rPr lang="en-US" sz="1050" dirty="0"/>
              <a:t>: Lloyd's Register </a:t>
            </a:r>
            <a:r>
              <a:rPr lang="en-US" sz="1050" i="1" dirty="0"/>
              <a:t>World Fleet Statistics Tables , </a:t>
            </a:r>
            <a:r>
              <a:rPr lang="en-US" sz="1050" i="1" dirty="0" err="1"/>
              <a:t>Londres</a:t>
            </a:r>
            <a:r>
              <a:rPr lang="en-US" sz="1050" i="1" dirty="0"/>
              <a:t>, 2000.</a:t>
            </a:r>
            <a:endParaRPr lang="pt-BR" sz="1050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84668" y="116632"/>
            <a:ext cx="8776129" cy="329588"/>
          </a:xfrm>
        </p:spPr>
        <p:txBody>
          <a:bodyPr>
            <a:noAutofit/>
          </a:bodyPr>
          <a:lstStyle/>
          <a:p>
            <a:pPr lvl="0"/>
            <a:r>
              <a:rPr lang="en-US" sz="2800" dirty="0" err="1"/>
              <a:t>Tipos</a:t>
            </a:r>
            <a:r>
              <a:rPr lang="en-US" sz="2800" dirty="0"/>
              <a:t> de </a:t>
            </a:r>
            <a:r>
              <a:rPr lang="en-US" sz="2800" dirty="0" err="1"/>
              <a:t>Navios</a:t>
            </a:r>
            <a:r>
              <a:rPr lang="en-US" sz="2800" dirty="0"/>
              <a:t> – As </a:t>
            </a:r>
            <a:r>
              <a:rPr lang="en-US" sz="2800" dirty="0" err="1"/>
              <a:t>grandes</a:t>
            </a:r>
            <a:r>
              <a:rPr lang="en-US" sz="2800" dirty="0"/>
              <a:t> classes de </a:t>
            </a:r>
            <a:r>
              <a:rPr lang="en-US" sz="2800" dirty="0" err="1"/>
              <a:t>produtos</a:t>
            </a:r>
            <a:endParaRPr lang="pt-BR" sz="2800" dirty="0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034" y="3071810"/>
            <a:ext cx="1714491" cy="1285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473" y="1357298"/>
            <a:ext cx="1428760" cy="1288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0050" name="Picture 2" descr="http://t0.gstatic.com/images?q=tbn:LODgT-ValYC9dM:http://www.naval.com.br/blog/wp-content/uploads/2009/06/fragata-bosisio-f48.jpg"/>
          <p:cNvPicPr>
            <a:picLocks noChangeAspect="1" noChangeArrowheads="1"/>
          </p:cNvPicPr>
          <p:nvPr/>
        </p:nvPicPr>
        <p:blipFill>
          <a:blip r:embed="rId12" cstate="print"/>
          <a:srcRect t="10962" b="12302"/>
          <a:stretch>
            <a:fillRect/>
          </a:stretch>
        </p:blipFill>
        <p:spPr bwMode="auto">
          <a:xfrm>
            <a:off x="7143768" y="4929198"/>
            <a:ext cx="1836964" cy="1071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TextBox 43"/>
          <p:cNvSpPr txBox="1"/>
          <p:nvPr/>
        </p:nvSpPr>
        <p:spPr>
          <a:xfrm>
            <a:off x="7786710" y="6000768"/>
            <a:ext cx="623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/>
              <a:t>Fragata</a:t>
            </a:r>
            <a:endParaRPr lang="pt-BR" sz="1000" dirty="0"/>
          </a:p>
        </p:txBody>
      </p:sp>
      <p:pic>
        <p:nvPicPr>
          <p:cNvPr id="130054" name="Picture 6" descr="http://t0.gstatic.com/images?q=tbn:pLCUCKDfxP9VmM:http://www.iflog.net/img_upload/2006/02/otto/6eb231b7777cb3cb686e2e9dd0ee6f6c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15206" y="599376"/>
            <a:ext cx="1303338" cy="1406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637364"/>
          </a:xfrm>
        </p:spPr>
        <p:txBody>
          <a:bodyPr/>
          <a:lstStyle/>
          <a:p>
            <a:r>
              <a:rPr lang="pt-BR" dirty="0"/>
              <a:t>Ao mapear os diferentes setores da atuação naval fica evidente sua principal função: o comércio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214281" y="1214422"/>
            <a:ext cx="8746515" cy="5643578"/>
            <a:chOff x="214282" y="1214422"/>
            <a:chExt cx="8143932" cy="4857784"/>
          </a:xfrm>
        </p:grpSpPr>
        <p:sp>
          <p:nvSpPr>
            <p:cNvPr id="7" name="Retângulo 6"/>
            <p:cNvSpPr/>
            <p:nvPr/>
          </p:nvSpPr>
          <p:spPr>
            <a:xfrm>
              <a:off x="2238359" y="1214422"/>
              <a:ext cx="1714512" cy="5000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dist="508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dirty="0">
                  <a:solidFill>
                    <a:schemeClr val="tx1"/>
                  </a:solidFill>
                </a:rPr>
                <a:t>Comércio</a:t>
              </a:r>
            </a:p>
          </p:txBody>
        </p:sp>
        <p:cxnSp>
          <p:nvCxnSpPr>
            <p:cNvPr id="11" name="Conector reto 10"/>
            <p:cNvCxnSpPr/>
            <p:nvPr/>
          </p:nvCxnSpPr>
          <p:spPr>
            <a:xfrm rot="5400000">
              <a:off x="925974" y="3431688"/>
              <a:ext cx="34344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tângulo 11"/>
            <p:cNvSpPr/>
            <p:nvPr/>
          </p:nvSpPr>
          <p:spPr>
            <a:xfrm>
              <a:off x="4262436" y="1214422"/>
              <a:ext cx="1714512" cy="5000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dist="508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dirty="0"/>
                <a:t>Indústria</a:t>
              </a:r>
              <a:endParaRPr lang="pt-BR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Conector reto 12"/>
            <p:cNvCxnSpPr/>
            <p:nvPr/>
          </p:nvCxnSpPr>
          <p:spPr>
            <a:xfrm rot="5400000">
              <a:off x="4152451" y="2229288"/>
              <a:ext cx="10296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tângulo 13"/>
            <p:cNvSpPr/>
            <p:nvPr/>
          </p:nvSpPr>
          <p:spPr>
            <a:xfrm>
              <a:off x="6286512" y="1214422"/>
              <a:ext cx="1714512" cy="5000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dist="508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dirty="0">
                  <a:solidFill>
                    <a:schemeClr val="tx1"/>
                  </a:solidFill>
                </a:rPr>
                <a:t>Auxiliares</a:t>
              </a:r>
            </a:p>
          </p:txBody>
        </p:sp>
        <p:cxnSp>
          <p:nvCxnSpPr>
            <p:cNvPr id="15" name="Conector reto 14"/>
            <p:cNvCxnSpPr/>
            <p:nvPr/>
          </p:nvCxnSpPr>
          <p:spPr>
            <a:xfrm rot="5400000">
              <a:off x="6032527" y="2373288"/>
              <a:ext cx="13176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tângulo 15"/>
            <p:cNvSpPr/>
            <p:nvPr/>
          </p:nvSpPr>
          <p:spPr>
            <a:xfrm>
              <a:off x="214282" y="1214422"/>
              <a:ext cx="1714512" cy="5000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dist="508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dirty="0">
                  <a:solidFill>
                    <a:schemeClr val="tx1"/>
                  </a:solidFill>
                </a:rPr>
                <a:t>Militar</a:t>
              </a:r>
            </a:p>
          </p:txBody>
        </p:sp>
        <p:cxnSp>
          <p:nvCxnSpPr>
            <p:cNvPr id="17" name="Conector reto 16"/>
            <p:cNvCxnSpPr/>
            <p:nvPr/>
          </p:nvCxnSpPr>
          <p:spPr>
            <a:xfrm rot="5400000">
              <a:off x="187097" y="2146488"/>
              <a:ext cx="864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tângulo 21"/>
            <p:cNvSpPr/>
            <p:nvPr/>
          </p:nvSpPr>
          <p:spPr>
            <a:xfrm>
              <a:off x="2857488" y="1928802"/>
              <a:ext cx="1285884" cy="2857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dist="508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dirty="0">
                  <a:solidFill>
                    <a:schemeClr val="tx1"/>
                  </a:solidFill>
                </a:rPr>
                <a:t>Carga</a:t>
              </a:r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3152765" y="2357430"/>
              <a:ext cx="1214446" cy="2143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dist="508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400" dirty="0" err="1">
                  <a:solidFill>
                    <a:schemeClr val="tx1"/>
                  </a:solidFill>
                </a:rPr>
                <a:t>Graneleiros</a:t>
              </a:r>
              <a:endParaRPr lang="pt-BR" sz="1400" dirty="0">
                <a:solidFill>
                  <a:schemeClr val="tx1"/>
                </a:solidFill>
              </a:endParaRPr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3152765" y="3357562"/>
              <a:ext cx="1387204" cy="2047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dist="508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400" dirty="0">
                  <a:solidFill>
                    <a:schemeClr val="tx1"/>
                  </a:solidFill>
                </a:rPr>
                <a:t>Carga </a:t>
              </a:r>
              <a:r>
                <a:rPr lang="pt-BR" sz="1400" dirty="0" err="1">
                  <a:solidFill>
                    <a:schemeClr val="tx1"/>
                  </a:solidFill>
                </a:rPr>
                <a:t>unitizada</a:t>
              </a:r>
              <a:endParaRPr lang="pt-BR" sz="1400" dirty="0">
                <a:solidFill>
                  <a:schemeClr val="tx1"/>
                </a:solidFill>
              </a:endParaRPr>
            </a:p>
          </p:txBody>
        </p:sp>
        <p:sp>
          <p:nvSpPr>
            <p:cNvPr id="25" name="Retângulo 24"/>
            <p:cNvSpPr/>
            <p:nvPr/>
          </p:nvSpPr>
          <p:spPr>
            <a:xfrm>
              <a:off x="3152765" y="4071942"/>
              <a:ext cx="1387204" cy="2159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dist="508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400" dirty="0">
                  <a:solidFill>
                    <a:schemeClr val="tx1"/>
                  </a:solidFill>
                </a:rPr>
                <a:t>Carga geral</a:t>
              </a:r>
            </a:p>
          </p:txBody>
        </p:sp>
        <p:sp>
          <p:nvSpPr>
            <p:cNvPr id="28" name="Retângulo 27"/>
            <p:cNvSpPr/>
            <p:nvPr/>
          </p:nvSpPr>
          <p:spPr>
            <a:xfrm>
              <a:off x="2857488" y="4918122"/>
              <a:ext cx="1404949" cy="315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dist="508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dirty="0">
                  <a:solidFill>
                    <a:schemeClr val="tx1"/>
                  </a:solidFill>
                </a:rPr>
                <a:t>Passageiros</a:t>
              </a:r>
            </a:p>
          </p:txBody>
        </p:sp>
        <p:sp>
          <p:nvSpPr>
            <p:cNvPr id="29" name="Retângulo 28"/>
            <p:cNvSpPr/>
            <p:nvPr/>
          </p:nvSpPr>
          <p:spPr>
            <a:xfrm>
              <a:off x="3357554" y="2571744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>
                  <a:solidFill>
                    <a:schemeClr val="tx1"/>
                  </a:solidFill>
                </a:rPr>
                <a:t>Petroleiros</a:t>
              </a:r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3357554" y="2714620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 err="1">
                  <a:solidFill>
                    <a:schemeClr val="tx1"/>
                  </a:solidFill>
                </a:rPr>
                <a:t>Graneleiros</a:t>
              </a:r>
              <a:r>
                <a:rPr lang="pt-BR" sz="1050" dirty="0">
                  <a:solidFill>
                    <a:schemeClr val="tx1"/>
                  </a:solidFill>
                </a:rPr>
                <a:t> sólidos</a:t>
              </a:r>
            </a:p>
          </p:txBody>
        </p:sp>
        <p:sp>
          <p:nvSpPr>
            <p:cNvPr id="31" name="Retângulo 30"/>
            <p:cNvSpPr/>
            <p:nvPr/>
          </p:nvSpPr>
          <p:spPr>
            <a:xfrm>
              <a:off x="3357554" y="2857496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>
                  <a:solidFill>
                    <a:schemeClr val="tx1"/>
                  </a:solidFill>
                </a:rPr>
                <a:t>Químicos</a:t>
              </a:r>
            </a:p>
          </p:txBody>
        </p:sp>
        <p:sp>
          <p:nvSpPr>
            <p:cNvPr id="32" name="Retângulo 31"/>
            <p:cNvSpPr/>
            <p:nvPr/>
          </p:nvSpPr>
          <p:spPr>
            <a:xfrm>
              <a:off x="3357554" y="3000372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>
                  <a:solidFill>
                    <a:schemeClr val="tx1"/>
                  </a:solidFill>
                </a:rPr>
                <a:t>Gases liquefeitos</a:t>
              </a:r>
            </a:p>
          </p:txBody>
        </p:sp>
        <p:sp>
          <p:nvSpPr>
            <p:cNvPr id="33" name="Retângulo 32"/>
            <p:cNvSpPr/>
            <p:nvPr/>
          </p:nvSpPr>
          <p:spPr>
            <a:xfrm>
              <a:off x="3357554" y="3143248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 err="1">
                  <a:solidFill>
                    <a:schemeClr val="tx1"/>
                  </a:solidFill>
                </a:rPr>
                <a:t>Combos</a:t>
              </a:r>
              <a:endParaRPr lang="pt-BR" sz="1050" dirty="0">
                <a:solidFill>
                  <a:schemeClr val="tx1"/>
                </a:solidFill>
              </a:endParaRPr>
            </a:p>
          </p:txBody>
        </p:sp>
        <p:cxnSp>
          <p:nvCxnSpPr>
            <p:cNvPr id="35" name="Conector reto 34"/>
            <p:cNvCxnSpPr>
              <a:endCxn id="22" idx="1"/>
            </p:cNvCxnSpPr>
            <p:nvPr/>
          </p:nvCxnSpPr>
          <p:spPr>
            <a:xfrm>
              <a:off x="2643174" y="2071678"/>
              <a:ext cx="214314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/>
            <p:cNvCxnSpPr>
              <a:endCxn id="28" idx="1"/>
            </p:cNvCxnSpPr>
            <p:nvPr/>
          </p:nvCxnSpPr>
          <p:spPr>
            <a:xfrm>
              <a:off x="2643174" y="5060998"/>
              <a:ext cx="214314" cy="1508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/>
            <p:cNvCxnSpPr/>
            <p:nvPr/>
          </p:nvCxnSpPr>
          <p:spPr>
            <a:xfrm rot="5400000">
              <a:off x="1956926" y="3213449"/>
              <a:ext cx="1944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to 41"/>
            <p:cNvCxnSpPr/>
            <p:nvPr/>
          </p:nvCxnSpPr>
          <p:spPr>
            <a:xfrm>
              <a:off x="2928926" y="2466968"/>
              <a:ext cx="214314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/>
          </p:nvCxnSpPr>
          <p:spPr>
            <a:xfrm>
              <a:off x="2928926" y="3470275"/>
              <a:ext cx="214314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>
              <a:off x="2928926" y="4181480"/>
              <a:ext cx="214314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 rot="5400000">
              <a:off x="2950521" y="2909655"/>
              <a:ext cx="6696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/>
            <p:cNvCxnSpPr/>
            <p:nvPr/>
          </p:nvCxnSpPr>
          <p:spPr>
            <a:xfrm>
              <a:off x="3281354" y="2674932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/>
            <p:cNvCxnSpPr/>
            <p:nvPr/>
          </p:nvCxnSpPr>
          <p:spPr>
            <a:xfrm>
              <a:off x="3286116" y="2817807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/>
            <p:cNvCxnSpPr/>
            <p:nvPr/>
          </p:nvCxnSpPr>
          <p:spPr>
            <a:xfrm>
              <a:off x="3286116" y="2960682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/>
          </p:nvCxnSpPr>
          <p:spPr>
            <a:xfrm>
              <a:off x="3286116" y="3103557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/>
          </p:nvCxnSpPr>
          <p:spPr>
            <a:xfrm>
              <a:off x="3286116" y="3243261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tângulo 50"/>
            <p:cNvSpPr/>
            <p:nvPr/>
          </p:nvSpPr>
          <p:spPr>
            <a:xfrm>
              <a:off x="3357554" y="3571876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 err="1">
                  <a:solidFill>
                    <a:schemeClr val="tx1"/>
                  </a:solidFill>
                </a:rPr>
                <a:t>Porta-Contêineres</a:t>
              </a:r>
              <a:endParaRPr lang="pt-BR" sz="1050" dirty="0">
                <a:solidFill>
                  <a:schemeClr val="tx1"/>
                </a:solidFill>
              </a:endParaRPr>
            </a:p>
          </p:txBody>
        </p:sp>
        <p:sp>
          <p:nvSpPr>
            <p:cNvPr id="52" name="Retângulo 51"/>
            <p:cNvSpPr/>
            <p:nvPr/>
          </p:nvSpPr>
          <p:spPr>
            <a:xfrm>
              <a:off x="3357554" y="3714752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>
                  <a:solidFill>
                    <a:schemeClr val="tx1"/>
                  </a:solidFill>
                </a:rPr>
                <a:t>Ro-Ro</a:t>
              </a:r>
            </a:p>
          </p:txBody>
        </p:sp>
        <p:sp>
          <p:nvSpPr>
            <p:cNvPr id="53" name="Retângulo 52"/>
            <p:cNvSpPr/>
            <p:nvPr/>
          </p:nvSpPr>
          <p:spPr>
            <a:xfrm>
              <a:off x="3357554" y="3857628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 err="1"/>
                <a:t>Porta-Barcaças</a:t>
              </a:r>
              <a:endParaRPr lang="pt-BR" sz="1050" dirty="0">
                <a:solidFill>
                  <a:schemeClr val="tx1"/>
                </a:solidFill>
              </a:endParaRPr>
            </a:p>
          </p:txBody>
        </p:sp>
        <p:cxnSp>
          <p:nvCxnSpPr>
            <p:cNvPr id="56" name="Conector reto 55"/>
            <p:cNvCxnSpPr/>
            <p:nvPr/>
          </p:nvCxnSpPr>
          <p:spPr>
            <a:xfrm rot="5400000">
              <a:off x="3090921" y="3769387"/>
              <a:ext cx="3888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56"/>
            <p:cNvCxnSpPr/>
            <p:nvPr/>
          </p:nvCxnSpPr>
          <p:spPr>
            <a:xfrm>
              <a:off x="3281354" y="3675064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to 57"/>
            <p:cNvCxnSpPr/>
            <p:nvPr/>
          </p:nvCxnSpPr>
          <p:spPr>
            <a:xfrm>
              <a:off x="3286116" y="3817939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58"/>
            <p:cNvCxnSpPr/>
            <p:nvPr/>
          </p:nvCxnSpPr>
          <p:spPr>
            <a:xfrm>
              <a:off x="3286116" y="3960814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tângulo 61"/>
            <p:cNvSpPr/>
            <p:nvPr/>
          </p:nvSpPr>
          <p:spPr>
            <a:xfrm>
              <a:off x="3357554" y="4286256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 err="1">
                  <a:solidFill>
                    <a:schemeClr val="tx1"/>
                  </a:solidFill>
                </a:rPr>
                <a:t>Multipurpose</a:t>
              </a:r>
              <a:endParaRPr lang="pt-BR" sz="1050" dirty="0">
                <a:solidFill>
                  <a:schemeClr val="tx1"/>
                </a:solidFill>
              </a:endParaRPr>
            </a:p>
          </p:txBody>
        </p:sp>
        <p:sp>
          <p:nvSpPr>
            <p:cNvPr id="63" name="Retângulo 62"/>
            <p:cNvSpPr/>
            <p:nvPr/>
          </p:nvSpPr>
          <p:spPr>
            <a:xfrm>
              <a:off x="3357554" y="4429132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>
                  <a:solidFill>
                    <a:schemeClr val="tx1"/>
                  </a:solidFill>
                </a:rPr>
                <a:t>Box </a:t>
              </a:r>
              <a:r>
                <a:rPr lang="pt-BR" sz="1050" dirty="0" err="1">
                  <a:solidFill>
                    <a:schemeClr val="tx1"/>
                  </a:solidFill>
                </a:rPr>
                <a:t>Type</a:t>
              </a:r>
              <a:endParaRPr lang="pt-BR" sz="1050" dirty="0">
                <a:solidFill>
                  <a:schemeClr val="tx1"/>
                </a:solidFill>
              </a:endParaRPr>
            </a:p>
          </p:txBody>
        </p:sp>
        <p:sp>
          <p:nvSpPr>
            <p:cNvPr id="64" name="Retângulo 63"/>
            <p:cNvSpPr/>
            <p:nvPr/>
          </p:nvSpPr>
          <p:spPr>
            <a:xfrm>
              <a:off x="3357554" y="4572008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 err="1">
                  <a:solidFill>
                    <a:schemeClr val="tx1"/>
                  </a:solidFill>
                </a:rPr>
                <a:t>Heavy</a:t>
              </a:r>
              <a:r>
                <a:rPr lang="pt-BR" sz="1050" dirty="0">
                  <a:solidFill>
                    <a:schemeClr val="tx1"/>
                  </a:solidFill>
                </a:rPr>
                <a:t> </a:t>
              </a:r>
              <a:r>
                <a:rPr lang="pt-BR" sz="1050" dirty="0" err="1">
                  <a:solidFill>
                    <a:schemeClr val="tx1"/>
                  </a:solidFill>
                </a:rPr>
                <a:t>Lift</a:t>
              </a:r>
              <a:endParaRPr lang="pt-BR" sz="1050" dirty="0">
                <a:solidFill>
                  <a:schemeClr val="tx1"/>
                </a:solidFill>
              </a:endParaRPr>
            </a:p>
          </p:txBody>
        </p:sp>
        <p:sp>
          <p:nvSpPr>
            <p:cNvPr id="65" name="Retângulo 64"/>
            <p:cNvSpPr/>
            <p:nvPr/>
          </p:nvSpPr>
          <p:spPr>
            <a:xfrm>
              <a:off x="3357554" y="4714884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 err="1">
                  <a:solidFill>
                    <a:schemeClr val="tx1"/>
                  </a:solidFill>
                </a:rPr>
                <a:t>Reefer</a:t>
              </a:r>
              <a:endParaRPr lang="pt-BR" sz="1050" dirty="0">
                <a:solidFill>
                  <a:schemeClr val="tx1"/>
                </a:solidFill>
              </a:endParaRPr>
            </a:p>
          </p:txBody>
        </p:sp>
        <p:cxnSp>
          <p:nvCxnSpPr>
            <p:cNvPr id="67" name="Conector reto 66"/>
            <p:cNvCxnSpPr/>
            <p:nvPr/>
          </p:nvCxnSpPr>
          <p:spPr>
            <a:xfrm rot="5400000">
              <a:off x="3020721" y="4553967"/>
              <a:ext cx="529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to 67"/>
            <p:cNvCxnSpPr/>
            <p:nvPr/>
          </p:nvCxnSpPr>
          <p:spPr>
            <a:xfrm>
              <a:off x="3281354" y="4389444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to 68"/>
            <p:cNvCxnSpPr/>
            <p:nvPr/>
          </p:nvCxnSpPr>
          <p:spPr>
            <a:xfrm>
              <a:off x="3286116" y="4532319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to 69"/>
            <p:cNvCxnSpPr/>
            <p:nvPr/>
          </p:nvCxnSpPr>
          <p:spPr>
            <a:xfrm>
              <a:off x="3286116" y="4675194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/>
            <p:cNvCxnSpPr/>
            <p:nvPr/>
          </p:nvCxnSpPr>
          <p:spPr>
            <a:xfrm>
              <a:off x="3286116" y="4818069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tângulo 72"/>
            <p:cNvSpPr/>
            <p:nvPr/>
          </p:nvSpPr>
          <p:spPr>
            <a:xfrm>
              <a:off x="3362316" y="5286388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>
                  <a:solidFill>
                    <a:schemeClr val="tx1"/>
                  </a:solidFill>
                </a:rPr>
                <a:t>Cruzeiro</a:t>
              </a:r>
            </a:p>
          </p:txBody>
        </p:sp>
        <p:sp>
          <p:nvSpPr>
            <p:cNvPr id="74" name="Retângulo 73"/>
            <p:cNvSpPr/>
            <p:nvPr/>
          </p:nvSpPr>
          <p:spPr>
            <a:xfrm>
              <a:off x="3362316" y="5429264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 err="1">
                  <a:solidFill>
                    <a:schemeClr val="tx1"/>
                  </a:solidFill>
                </a:rPr>
                <a:t>Ferries</a:t>
              </a:r>
              <a:endParaRPr lang="pt-BR" sz="1050" dirty="0">
                <a:solidFill>
                  <a:schemeClr val="tx1"/>
                </a:solidFill>
              </a:endParaRPr>
            </a:p>
          </p:txBody>
        </p:sp>
        <p:sp>
          <p:nvSpPr>
            <p:cNvPr id="75" name="Retângulo 74"/>
            <p:cNvSpPr/>
            <p:nvPr/>
          </p:nvSpPr>
          <p:spPr>
            <a:xfrm>
              <a:off x="3362316" y="5572140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 err="1">
                  <a:solidFill>
                    <a:schemeClr val="tx1"/>
                  </a:solidFill>
                </a:rPr>
                <a:t>Log</a:t>
              </a:r>
              <a:r>
                <a:rPr lang="pt-BR" sz="1050" dirty="0">
                  <a:solidFill>
                    <a:schemeClr val="tx1"/>
                  </a:solidFill>
                </a:rPr>
                <a:t> </a:t>
              </a:r>
              <a:r>
                <a:rPr lang="pt-BR" sz="1050" dirty="0" err="1">
                  <a:solidFill>
                    <a:schemeClr val="tx1"/>
                  </a:solidFill>
                </a:rPr>
                <a:t>Carriers</a:t>
              </a:r>
              <a:endParaRPr lang="pt-BR" sz="1050" dirty="0">
                <a:solidFill>
                  <a:schemeClr val="tx1"/>
                </a:solidFill>
              </a:endParaRPr>
            </a:p>
          </p:txBody>
        </p:sp>
        <p:sp>
          <p:nvSpPr>
            <p:cNvPr id="76" name="Retângulo 75"/>
            <p:cNvSpPr/>
            <p:nvPr/>
          </p:nvSpPr>
          <p:spPr>
            <a:xfrm>
              <a:off x="3362316" y="5715016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 err="1">
                  <a:solidFill>
                    <a:schemeClr val="tx1"/>
                  </a:solidFill>
                </a:rPr>
                <a:t>Cattle</a:t>
              </a:r>
              <a:r>
                <a:rPr lang="pt-BR" sz="1050" dirty="0">
                  <a:solidFill>
                    <a:schemeClr val="tx1"/>
                  </a:solidFill>
                </a:rPr>
                <a:t> </a:t>
              </a:r>
              <a:r>
                <a:rPr lang="pt-BR" sz="1050" dirty="0" err="1">
                  <a:solidFill>
                    <a:schemeClr val="tx1"/>
                  </a:solidFill>
                </a:rPr>
                <a:t>Carriers</a:t>
              </a:r>
              <a:endParaRPr lang="pt-BR" sz="1050" dirty="0">
                <a:solidFill>
                  <a:schemeClr val="tx1"/>
                </a:solidFill>
              </a:endParaRPr>
            </a:p>
          </p:txBody>
        </p:sp>
        <p:cxnSp>
          <p:nvCxnSpPr>
            <p:cNvPr id="77" name="Conector reto 76"/>
            <p:cNvCxnSpPr/>
            <p:nvPr/>
          </p:nvCxnSpPr>
          <p:spPr>
            <a:xfrm rot="5400000">
              <a:off x="3025483" y="5554099"/>
              <a:ext cx="529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to 77"/>
            <p:cNvCxnSpPr/>
            <p:nvPr/>
          </p:nvCxnSpPr>
          <p:spPr>
            <a:xfrm>
              <a:off x="3295641" y="5389576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to 78"/>
            <p:cNvCxnSpPr/>
            <p:nvPr/>
          </p:nvCxnSpPr>
          <p:spPr>
            <a:xfrm>
              <a:off x="3290878" y="5532451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to 79"/>
            <p:cNvCxnSpPr/>
            <p:nvPr/>
          </p:nvCxnSpPr>
          <p:spPr>
            <a:xfrm>
              <a:off x="3290878" y="5675326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to 80"/>
            <p:cNvCxnSpPr/>
            <p:nvPr/>
          </p:nvCxnSpPr>
          <p:spPr>
            <a:xfrm>
              <a:off x="3290878" y="5818201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tângulo 81"/>
            <p:cNvSpPr/>
            <p:nvPr/>
          </p:nvSpPr>
          <p:spPr>
            <a:xfrm>
              <a:off x="4738688" y="1928802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/>
                <a:t>Pesca</a:t>
              </a:r>
              <a:endParaRPr lang="pt-BR" sz="1050" dirty="0">
                <a:solidFill>
                  <a:schemeClr val="tx1"/>
                </a:solidFill>
              </a:endParaRPr>
            </a:p>
          </p:txBody>
        </p:sp>
        <p:sp>
          <p:nvSpPr>
            <p:cNvPr id="83" name="Retângulo 82"/>
            <p:cNvSpPr/>
            <p:nvPr/>
          </p:nvSpPr>
          <p:spPr>
            <a:xfrm>
              <a:off x="4738688" y="2071678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>
                  <a:solidFill>
                    <a:schemeClr val="tx1"/>
                  </a:solidFill>
                </a:rPr>
                <a:t>MODU</a:t>
              </a:r>
            </a:p>
          </p:txBody>
        </p:sp>
        <p:sp>
          <p:nvSpPr>
            <p:cNvPr id="84" name="Retângulo 83"/>
            <p:cNvSpPr/>
            <p:nvPr/>
          </p:nvSpPr>
          <p:spPr>
            <a:xfrm>
              <a:off x="4738688" y="2214554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>
                  <a:solidFill>
                    <a:schemeClr val="tx1"/>
                  </a:solidFill>
                </a:rPr>
                <a:t>FPSO</a:t>
              </a:r>
            </a:p>
          </p:txBody>
        </p:sp>
        <p:sp>
          <p:nvSpPr>
            <p:cNvPr id="85" name="Retângulo 84"/>
            <p:cNvSpPr/>
            <p:nvPr/>
          </p:nvSpPr>
          <p:spPr>
            <a:xfrm>
              <a:off x="4738688" y="2357430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 err="1">
                  <a:solidFill>
                    <a:schemeClr val="tx1"/>
                  </a:solidFill>
                </a:rPr>
                <a:t>Shuttle</a:t>
              </a:r>
              <a:r>
                <a:rPr lang="pt-BR" sz="1050" dirty="0">
                  <a:solidFill>
                    <a:schemeClr val="tx1"/>
                  </a:solidFill>
                </a:rPr>
                <a:t> </a:t>
              </a:r>
              <a:r>
                <a:rPr lang="pt-BR" sz="1050" dirty="0" err="1">
                  <a:solidFill>
                    <a:schemeClr val="tx1"/>
                  </a:solidFill>
                </a:rPr>
                <a:t>Tankers</a:t>
              </a:r>
              <a:endParaRPr lang="pt-BR" sz="1050" dirty="0">
                <a:solidFill>
                  <a:schemeClr val="tx1"/>
                </a:solidFill>
              </a:endParaRPr>
            </a:p>
          </p:txBody>
        </p:sp>
        <p:sp>
          <p:nvSpPr>
            <p:cNvPr id="86" name="Retângulo 85"/>
            <p:cNvSpPr/>
            <p:nvPr/>
          </p:nvSpPr>
          <p:spPr>
            <a:xfrm>
              <a:off x="4738688" y="2500306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>
                  <a:solidFill>
                    <a:schemeClr val="tx1"/>
                  </a:solidFill>
                </a:rPr>
                <a:t>Dragas</a:t>
              </a:r>
            </a:p>
          </p:txBody>
        </p:sp>
        <p:cxnSp>
          <p:nvCxnSpPr>
            <p:cNvPr id="87" name="Conector reto 86"/>
            <p:cNvCxnSpPr/>
            <p:nvPr/>
          </p:nvCxnSpPr>
          <p:spPr>
            <a:xfrm>
              <a:off x="4662488" y="2031990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to 87"/>
            <p:cNvCxnSpPr/>
            <p:nvPr/>
          </p:nvCxnSpPr>
          <p:spPr>
            <a:xfrm>
              <a:off x="4667250" y="2174865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to 88"/>
            <p:cNvCxnSpPr/>
            <p:nvPr/>
          </p:nvCxnSpPr>
          <p:spPr>
            <a:xfrm>
              <a:off x="4667250" y="2317740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to 89"/>
            <p:cNvCxnSpPr/>
            <p:nvPr/>
          </p:nvCxnSpPr>
          <p:spPr>
            <a:xfrm>
              <a:off x="4667250" y="2460615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to 90"/>
            <p:cNvCxnSpPr/>
            <p:nvPr/>
          </p:nvCxnSpPr>
          <p:spPr>
            <a:xfrm>
              <a:off x="4667250" y="2600319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tângulo 91"/>
            <p:cNvSpPr/>
            <p:nvPr/>
          </p:nvSpPr>
          <p:spPr>
            <a:xfrm>
              <a:off x="4743451" y="2643182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>
                  <a:solidFill>
                    <a:schemeClr val="tx1"/>
                  </a:solidFill>
                </a:rPr>
                <a:t>Lança Cabos</a:t>
              </a:r>
            </a:p>
          </p:txBody>
        </p:sp>
        <p:cxnSp>
          <p:nvCxnSpPr>
            <p:cNvPr id="93" name="Conector reto 92"/>
            <p:cNvCxnSpPr/>
            <p:nvPr/>
          </p:nvCxnSpPr>
          <p:spPr>
            <a:xfrm>
              <a:off x="4672013" y="2743195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tângulo 93"/>
            <p:cNvSpPr/>
            <p:nvPr/>
          </p:nvSpPr>
          <p:spPr>
            <a:xfrm>
              <a:off x="6767528" y="1928802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>
                  <a:solidFill>
                    <a:schemeClr val="tx1"/>
                  </a:solidFill>
                </a:rPr>
                <a:t>Rebocadores</a:t>
              </a:r>
            </a:p>
          </p:txBody>
        </p:sp>
        <p:sp>
          <p:nvSpPr>
            <p:cNvPr id="95" name="Retângulo 94"/>
            <p:cNvSpPr/>
            <p:nvPr/>
          </p:nvSpPr>
          <p:spPr>
            <a:xfrm>
              <a:off x="6767528" y="2071678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>
                  <a:solidFill>
                    <a:schemeClr val="tx1"/>
                  </a:solidFill>
                </a:rPr>
                <a:t>Pilotos</a:t>
              </a:r>
            </a:p>
          </p:txBody>
        </p:sp>
        <p:sp>
          <p:nvSpPr>
            <p:cNvPr id="96" name="Retângulo 95"/>
            <p:cNvSpPr/>
            <p:nvPr/>
          </p:nvSpPr>
          <p:spPr>
            <a:xfrm>
              <a:off x="6767528" y="2214554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 err="1">
                  <a:solidFill>
                    <a:schemeClr val="tx1"/>
                  </a:solidFill>
                </a:rPr>
                <a:t>Supply</a:t>
              </a:r>
              <a:endParaRPr lang="pt-BR" sz="1050" dirty="0">
                <a:solidFill>
                  <a:schemeClr val="tx1"/>
                </a:solidFill>
              </a:endParaRPr>
            </a:p>
          </p:txBody>
        </p:sp>
        <p:sp>
          <p:nvSpPr>
            <p:cNvPr id="97" name="Retângulo 96"/>
            <p:cNvSpPr/>
            <p:nvPr/>
          </p:nvSpPr>
          <p:spPr>
            <a:xfrm>
              <a:off x="6767528" y="2357430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>
                  <a:solidFill>
                    <a:schemeClr val="tx1"/>
                  </a:solidFill>
                </a:rPr>
                <a:t>Salvamento</a:t>
              </a:r>
            </a:p>
          </p:txBody>
        </p:sp>
        <p:cxnSp>
          <p:nvCxnSpPr>
            <p:cNvPr id="98" name="Conector reto 97"/>
            <p:cNvCxnSpPr/>
            <p:nvPr/>
          </p:nvCxnSpPr>
          <p:spPr>
            <a:xfrm>
              <a:off x="6691328" y="2031990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to 98"/>
            <p:cNvCxnSpPr/>
            <p:nvPr/>
          </p:nvCxnSpPr>
          <p:spPr>
            <a:xfrm>
              <a:off x="6696090" y="2174865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ector reto 99"/>
            <p:cNvCxnSpPr/>
            <p:nvPr/>
          </p:nvCxnSpPr>
          <p:spPr>
            <a:xfrm>
              <a:off x="6696090" y="2317740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to 100"/>
            <p:cNvCxnSpPr/>
            <p:nvPr/>
          </p:nvCxnSpPr>
          <p:spPr>
            <a:xfrm>
              <a:off x="6696090" y="2460615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tângulo 101"/>
            <p:cNvSpPr/>
            <p:nvPr/>
          </p:nvSpPr>
          <p:spPr>
            <a:xfrm>
              <a:off x="6767528" y="2500306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>
                  <a:solidFill>
                    <a:schemeClr val="tx1"/>
                  </a:solidFill>
                </a:rPr>
                <a:t>Combate a Incêndios</a:t>
              </a:r>
            </a:p>
          </p:txBody>
        </p:sp>
        <p:sp>
          <p:nvSpPr>
            <p:cNvPr id="103" name="Retângulo 102"/>
            <p:cNvSpPr/>
            <p:nvPr/>
          </p:nvSpPr>
          <p:spPr>
            <a:xfrm>
              <a:off x="6767528" y="2643182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>
                  <a:solidFill>
                    <a:schemeClr val="tx1"/>
                  </a:solidFill>
                </a:rPr>
                <a:t>Combate à Poluição</a:t>
              </a:r>
            </a:p>
          </p:txBody>
        </p:sp>
        <p:sp>
          <p:nvSpPr>
            <p:cNvPr id="104" name="Retângulo 103"/>
            <p:cNvSpPr/>
            <p:nvPr/>
          </p:nvSpPr>
          <p:spPr>
            <a:xfrm>
              <a:off x="6767528" y="2786058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>
                  <a:solidFill>
                    <a:schemeClr val="tx1"/>
                  </a:solidFill>
                </a:rPr>
                <a:t>Quebra-Gelos</a:t>
              </a:r>
            </a:p>
          </p:txBody>
        </p:sp>
        <p:sp>
          <p:nvSpPr>
            <p:cNvPr id="105" name="Retângulo 104"/>
            <p:cNvSpPr/>
            <p:nvPr/>
          </p:nvSpPr>
          <p:spPr>
            <a:xfrm>
              <a:off x="6767528" y="2928934"/>
              <a:ext cx="1428760" cy="214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050" dirty="0">
                  <a:solidFill>
                    <a:schemeClr val="tx1"/>
                  </a:solidFill>
                </a:rPr>
                <a:t>Pesquisa</a:t>
              </a:r>
            </a:p>
          </p:txBody>
        </p:sp>
        <p:cxnSp>
          <p:nvCxnSpPr>
            <p:cNvPr id="106" name="Conector reto 105"/>
            <p:cNvCxnSpPr/>
            <p:nvPr/>
          </p:nvCxnSpPr>
          <p:spPr>
            <a:xfrm>
              <a:off x="6691328" y="2603494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to 106"/>
            <p:cNvCxnSpPr/>
            <p:nvPr/>
          </p:nvCxnSpPr>
          <p:spPr>
            <a:xfrm>
              <a:off x="6696090" y="2746369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to 107"/>
            <p:cNvCxnSpPr/>
            <p:nvPr/>
          </p:nvCxnSpPr>
          <p:spPr>
            <a:xfrm>
              <a:off x="6696090" y="2889244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/>
            <p:cNvCxnSpPr/>
            <p:nvPr/>
          </p:nvCxnSpPr>
          <p:spPr>
            <a:xfrm>
              <a:off x="6696090" y="3032119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tângulo 113"/>
            <p:cNvSpPr/>
            <p:nvPr/>
          </p:nvSpPr>
          <p:spPr>
            <a:xfrm>
              <a:off x="838605" y="1928802"/>
              <a:ext cx="1518022" cy="28575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dist="508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dirty="0">
                  <a:solidFill>
                    <a:schemeClr val="tx1"/>
                  </a:solidFill>
                </a:rPr>
                <a:t>Bélico</a:t>
              </a:r>
            </a:p>
          </p:txBody>
        </p:sp>
        <p:sp>
          <p:nvSpPr>
            <p:cNvPr id="115" name="Retângulo 114"/>
            <p:cNvSpPr/>
            <p:nvPr/>
          </p:nvSpPr>
          <p:spPr>
            <a:xfrm>
              <a:off x="838605" y="2428868"/>
              <a:ext cx="1518022" cy="28575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dist="508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dirty="0">
                  <a:solidFill>
                    <a:schemeClr val="tx1"/>
                  </a:solidFill>
                </a:rPr>
                <a:t>Patrulhamento</a:t>
              </a:r>
            </a:p>
          </p:txBody>
        </p:sp>
        <p:cxnSp>
          <p:nvCxnSpPr>
            <p:cNvPr id="116" name="Conector reto 115"/>
            <p:cNvCxnSpPr>
              <a:endCxn id="114" idx="1"/>
            </p:cNvCxnSpPr>
            <p:nvPr/>
          </p:nvCxnSpPr>
          <p:spPr>
            <a:xfrm flipV="1">
              <a:off x="624292" y="2071678"/>
              <a:ext cx="214314" cy="3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to 116"/>
            <p:cNvCxnSpPr>
              <a:endCxn id="115" idx="1"/>
            </p:cNvCxnSpPr>
            <p:nvPr/>
          </p:nvCxnSpPr>
          <p:spPr>
            <a:xfrm>
              <a:off x="624292" y="2571744"/>
              <a:ext cx="214314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Retângulo 121"/>
            <p:cNvSpPr/>
            <p:nvPr/>
          </p:nvSpPr>
          <p:spPr>
            <a:xfrm>
              <a:off x="5214942" y="4429132"/>
              <a:ext cx="3143272" cy="1643074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dist="508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pt-BR" dirty="0">
                  <a:solidFill>
                    <a:schemeClr val="tx1"/>
                  </a:solidFill>
                </a:rPr>
                <a:t>Em 2007, apenas 35% das embarcações com peso bruto acima de 100 toneladas não eram comerciais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637364"/>
          </a:xfrm>
        </p:spPr>
        <p:txBody>
          <a:bodyPr/>
          <a:lstStyle/>
          <a:p>
            <a:r>
              <a:rPr lang="pt-BR" dirty="0"/>
              <a:t>O número de embarcações existentes é maior quanto menor o custo de transporte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1928804"/>
            <a:ext cx="24193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upo 7"/>
          <p:cNvGrpSpPr/>
          <p:nvPr/>
        </p:nvGrpSpPr>
        <p:grpSpPr>
          <a:xfrm>
            <a:off x="428596" y="1142984"/>
            <a:ext cx="8501122" cy="5095877"/>
            <a:chOff x="428596" y="1142982"/>
            <a:chExt cx="8501122" cy="509587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596" y="1142984"/>
              <a:ext cx="5486400" cy="5095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tângulo 6"/>
            <p:cNvSpPr/>
            <p:nvPr/>
          </p:nvSpPr>
          <p:spPr>
            <a:xfrm>
              <a:off x="5929322" y="1142982"/>
              <a:ext cx="3000396" cy="4000526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dist="508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pt-BR" sz="1600" dirty="0">
                  <a:solidFill>
                    <a:schemeClr val="tx1"/>
                  </a:solidFill>
                </a:rPr>
                <a:t>A tabela 2.5 (a seguir) divide a frota em 47.433 navios que transportam carga e 26.880 que não realizam essa operação. Entre as embarcações que transportam granéis, havia 8.040 </a:t>
              </a:r>
              <a:r>
                <a:rPr lang="pt-BR" sz="1600" dirty="0" err="1">
                  <a:solidFill>
                    <a:schemeClr val="tx1"/>
                  </a:solidFill>
                </a:rPr>
                <a:t>tanqueiros</a:t>
              </a:r>
              <a:r>
                <a:rPr lang="pt-BR" sz="1600" dirty="0">
                  <a:solidFill>
                    <a:schemeClr val="tx1"/>
                  </a:solidFill>
                </a:rPr>
                <a:t> em julho de 2007, sendo que aqueles com mais de 60.000</a:t>
              </a:r>
              <a:r>
                <a:rPr lang="pt-BR" sz="1600" dirty="0" err="1">
                  <a:solidFill>
                    <a:schemeClr val="tx1"/>
                  </a:solidFill>
                </a:rPr>
                <a:t>dwt</a:t>
              </a:r>
              <a:r>
                <a:rPr lang="pt-BR" sz="1600" dirty="0">
                  <a:solidFill>
                    <a:schemeClr val="tx1"/>
                  </a:solidFill>
                </a:rPr>
                <a:t> transportam óleo cru, e os menores, derivados do petróleo como gasolina e óleo combustível.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761" y="857232"/>
            <a:ext cx="8878395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84668" y="188913"/>
            <a:ext cx="8776129" cy="391143"/>
          </a:xfrm>
        </p:spPr>
        <p:txBody>
          <a:bodyPr/>
          <a:lstStyle/>
          <a:p>
            <a:r>
              <a:rPr lang="pt-BR" sz="2400"/>
              <a:t>Diferentes funções e influencia nas formas</a:t>
            </a:r>
          </a:p>
        </p:txBody>
      </p:sp>
      <p:sp>
        <p:nvSpPr>
          <p:cNvPr id="4" name="Retângulo 3"/>
          <p:cNvSpPr/>
          <p:nvPr/>
        </p:nvSpPr>
        <p:spPr>
          <a:xfrm>
            <a:off x="357158" y="1857364"/>
            <a:ext cx="4143340" cy="35719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2000" b="1" dirty="0"/>
              <a:t>Turismo/ Lazer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endParaRPr lang="pt-BR" sz="2000" b="1" dirty="0"/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2000" b="1" dirty="0"/>
              <a:t>Águas fluviais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endParaRPr lang="pt-BR" sz="2000" b="1" dirty="0"/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2000" b="1" dirty="0"/>
              <a:t>Gelo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endParaRPr lang="pt-BR" sz="2000" b="1" dirty="0"/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2000" b="1" dirty="0"/>
              <a:t>Apoio/ rebocador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endParaRPr lang="pt-BR" sz="2000" b="1" dirty="0"/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2000" b="1" dirty="0" err="1"/>
              <a:t>Ancoramento</a:t>
            </a:r>
            <a:r>
              <a:rPr lang="pt-BR" sz="2000" b="1" dirty="0"/>
              <a:t>/ sistema fixo</a:t>
            </a:r>
          </a:p>
        </p:txBody>
      </p:sp>
      <p:sp>
        <p:nvSpPr>
          <p:cNvPr id="6" name="Retângulo 5"/>
          <p:cNvSpPr/>
          <p:nvPr/>
        </p:nvSpPr>
        <p:spPr>
          <a:xfrm>
            <a:off x="5000660" y="1857364"/>
            <a:ext cx="4143340" cy="35719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2000" b="1" dirty="0"/>
              <a:t>Carga pesada e barata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endParaRPr lang="pt-BR" sz="2000" b="1" dirty="0"/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2000" b="1" dirty="0"/>
              <a:t>Carga cara e pesada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endParaRPr lang="pt-BR" sz="2000" b="1" dirty="0"/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2000" b="1" dirty="0"/>
              <a:t>Carga cara e leve/ fragmentada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endParaRPr lang="pt-BR" sz="2000" b="1" dirty="0"/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2000" b="1" dirty="0"/>
              <a:t>Águas abrigadas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endParaRPr lang="pt-BR" sz="2000" b="1" dirty="0"/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2000" b="1" dirty="0"/>
              <a:t>Passageiros/ travessias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/>
          <a:p>
            <a:pPr lvl="0"/>
            <a:r>
              <a:rPr lang="pt-BR">
                <a:solidFill>
                  <a:schemeClr val="tx1"/>
                </a:solidFill>
                <a:latin typeface="Arial" pitchFamily="34" charset="0"/>
              </a:rPr>
              <a:t>Graneleiro</a:t>
            </a:r>
            <a:endParaRPr lang="pt-BR"/>
          </a:p>
        </p:txBody>
      </p:sp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1" y="-26988"/>
            <a:ext cx="964882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5118100" y="3708400"/>
            <a:ext cx="4013200" cy="2870200"/>
          </a:xfrm>
          <a:prstGeom prst="roundRect">
            <a:avLst>
              <a:gd name="adj" fmla="val 10627"/>
            </a:avLst>
          </a:prstGeom>
          <a:gradFill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169863" marR="0" lvl="0" indent="-1698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1600"/>
              <a:buFont typeface="Arial" pitchFamily="34" charset="0"/>
              <a:buChar char="•"/>
              <a:tabLst/>
            </a:pPr>
            <a:r>
              <a:rPr kumimoji="0" lang="pt-B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Objetivo: levar muita carga solta</a:t>
            </a:r>
          </a:p>
          <a:p>
            <a:pPr marL="169863" marR="0" lvl="0" indent="-1698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1600"/>
              <a:buFont typeface="Arial" pitchFamily="34" charset="0"/>
              <a:buChar char="•"/>
              <a:tabLst/>
            </a:pPr>
            <a:r>
              <a:rPr kumimoji="0" lang="pt-BR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Cb</a:t>
            </a:r>
            <a:r>
              <a:rPr kumimoji="0" lang="pt-B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alto (entre 0,7 e 0,8)</a:t>
            </a:r>
          </a:p>
          <a:p>
            <a:pPr marL="169863" marR="0" lvl="0" indent="-1698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1600"/>
              <a:buFont typeface="Arial" pitchFamily="34" charset="0"/>
              <a:buChar char="•"/>
              <a:tabLst/>
            </a:pPr>
            <a:r>
              <a:rPr kumimoji="0" lang="pt-B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L/B baixo (entre 5 e 6)</a:t>
            </a:r>
          </a:p>
          <a:p>
            <a:pPr marL="169863" marR="0" lvl="0" indent="-1698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1600"/>
              <a:buFont typeface="Arial" pitchFamily="34" charset="0"/>
              <a:buChar char="•"/>
              <a:tabLst/>
            </a:pPr>
            <a:r>
              <a:rPr kumimoji="0" lang="pt-B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Se parece com uma caixa de sapato</a:t>
            </a:r>
          </a:p>
          <a:p>
            <a:pPr marL="169863" marR="0" lvl="0" indent="-1698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1600"/>
              <a:buFont typeface="Arial" pitchFamily="34" charset="0"/>
              <a:buChar char="•"/>
              <a:tabLst/>
            </a:pPr>
            <a:r>
              <a:rPr kumimoji="0" lang="pt-B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Navios geralmente de grande porte (&gt; 200m) para rotas intercontinentais – ex. exportação de soja para China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2" name="Text Box 9"/>
          <p:cNvSpPr txBox="1">
            <a:spLocks noChangeArrowheads="1"/>
          </p:cNvSpPr>
          <p:nvPr/>
        </p:nvSpPr>
        <p:spPr bwMode="ltGray">
          <a:xfrm>
            <a:off x="5888038" y="3236913"/>
            <a:ext cx="23050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Front Breaker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53" name="Picture 19" descr="Front Break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7638" y="549276"/>
            <a:ext cx="361315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7"/>
          <p:cNvSpPr txBox="1">
            <a:spLocks noChangeArrowheads="1"/>
          </p:cNvSpPr>
          <p:nvPr/>
        </p:nvSpPr>
        <p:spPr bwMode="ltGray">
          <a:xfrm>
            <a:off x="1568450" y="3213100"/>
            <a:ext cx="23050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Four Coal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Text Box 8"/>
          <p:cNvSpPr txBox="1">
            <a:spLocks noChangeArrowheads="1"/>
          </p:cNvSpPr>
          <p:nvPr/>
        </p:nvSpPr>
        <p:spPr bwMode="ltGray">
          <a:xfrm>
            <a:off x="1568450" y="6261100"/>
            <a:ext cx="23050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Fu Da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56" name="Picture 18" descr="Four Co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5038" y="549277"/>
            <a:ext cx="3613150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21" descr="Fu 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5038" y="3586163"/>
            <a:ext cx="361315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ltGray">
          <a:xfrm>
            <a:off x="1441939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Ilse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ltGray">
          <a:xfrm>
            <a:off x="1466851" y="6308725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Jian Qiang</a:t>
            </a: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ltGray">
          <a:xfrm>
            <a:off x="5440974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Ivan Bogun</a:t>
            </a:r>
          </a:p>
        </p:txBody>
      </p:sp>
      <p:pic>
        <p:nvPicPr>
          <p:cNvPr id="5125" name="Picture 11" descr="Ils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38200" y="549276"/>
            <a:ext cx="3335215" cy="2709863"/>
          </a:xfrm>
          <a:noFill/>
        </p:spPr>
      </p:pic>
      <p:pic>
        <p:nvPicPr>
          <p:cNvPr id="5126" name="Picture 13" descr="Ivan Bogu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37235" y="549276"/>
            <a:ext cx="3335215" cy="2709863"/>
          </a:xfrm>
          <a:noFill/>
        </p:spPr>
      </p:pic>
      <p:pic>
        <p:nvPicPr>
          <p:cNvPr id="5127" name="Picture 15" descr="Jian Qian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38200" y="3586163"/>
            <a:ext cx="3335215" cy="2709862"/>
          </a:xfrm>
          <a:noFill/>
        </p:spPr>
      </p:pic>
      <p:sp>
        <p:nvSpPr>
          <p:cNvPr id="5128" name="Text Box 6"/>
          <p:cNvSpPr txBox="1">
            <a:spLocks noChangeArrowheads="1"/>
          </p:cNvSpPr>
          <p:nvPr/>
        </p:nvSpPr>
        <p:spPr bwMode="ltGray">
          <a:xfrm>
            <a:off x="5440974" y="62738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Kontula</a:t>
            </a:r>
          </a:p>
        </p:txBody>
      </p:sp>
      <p:pic>
        <p:nvPicPr>
          <p:cNvPr id="5129" name="Picture 13" descr="Kontul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837235" y="3609976"/>
            <a:ext cx="3335215" cy="2709863"/>
          </a:xfr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>
            <a:normAutofit/>
          </a:bodyPr>
          <a:lstStyle/>
          <a:p>
            <a:r>
              <a:rPr lang="en-US" dirty="0"/>
              <a:t>Knock Nevis - </a:t>
            </a:r>
            <a:r>
              <a:rPr lang="en-US" dirty="0" err="1"/>
              <a:t>Comparações</a:t>
            </a:r>
            <a:r>
              <a:rPr lang="en-US" dirty="0"/>
              <a:t> </a:t>
            </a:r>
            <a:endParaRPr lang="pt-BR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57291" y="1357298"/>
            <a:ext cx="6257940" cy="4920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570426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2" y="5064358"/>
            <a:ext cx="178595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5421554"/>
            <a:ext cx="1428760" cy="107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5421554"/>
            <a:ext cx="12858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Diagram 3"/>
          <p:cNvGraphicFramePr/>
          <p:nvPr/>
        </p:nvGraphicFramePr>
        <p:xfrm>
          <a:off x="248648" y="593490"/>
          <a:ext cx="5246698" cy="4835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669" y="35025"/>
            <a:ext cx="6497840" cy="637364"/>
          </a:xfrm>
        </p:spPr>
        <p:txBody>
          <a:bodyPr/>
          <a:lstStyle/>
          <a:p>
            <a:r>
              <a:rPr lang="en-US" dirty="0"/>
              <a:t>Classes de </a:t>
            </a:r>
            <a:r>
              <a:rPr lang="en-US" dirty="0" err="1"/>
              <a:t>navios</a:t>
            </a:r>
            <a:r>
              <a:rPr lang="en-US" dirty="0"/>
              <a:t> de </a:t>
            </a:r>
            <a:r>
              <a:rPr lang="en-US" dirty="0" err="1"/>
              <a:t>carga</a:t>
            </a:r>
            <a:r>
              <a:rPr lang="en-US" dirty="0"/>
              <a:t>, </a:t>
            </a:r>
            <a:r>
              <a:rPr lang="en-US" dirty="0" err="1"/>
              <a:t>principalmente</a:t>
            </a:r>
            <a:r>
              <a:rPr lang="en-US" dirty="0"/>
              <a:t> </a:t>
            </a:r>
            <a:r>
              <a:rPr lang="en-US" dirty="0" err="1"/>
              <a:t>aplicável</a:t>
            </a:r>
            <a:r>
              <a:rPr lang="en-US" dirty="0"/>
              <a:t> a </a:t>
            </a:r>
            <a:r>
              <a:rPr lang="en-US" dirty="0" err="1"/>
              <a:t>graneleiros</a:t>
            </a:r>
            <a:r>
              <a:rPr lang="en-US" dirty="0"/>
              <a:t>  </a:t>
            </a:r>
            <a:r>
              <a:rPr lang="en-US" dirty="0" err="1"/>
              <a:t>epetroleiros</a:t>
            </a:r>
            <a:endParaRPr lang="pt-B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58631" y="4789032"/>
            <a:ext cx="3407820" cy="20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66968" y="214292"/>
            <a:ext cx="1711238" cy="121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82508" y="1748857"/>
            <a:ext cx="1917400" cy="99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84543" y="3071810"/>
            <a:ext cx="1885169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28596" y="6515128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 err="1"/>
              <a:t>Handymax</a:t>
            </a:r>
            <a:endParaRPr lang="pt-BR" sz="1200" dirty="0" err="1"/>
          </a:p>
        </p:txBody>
      </p:sp>
      <p:sp>
        <p:nvSpPr>
          <p:cNvPr id="15" name="TextBox 14"/>
          <p:cNvSpPr txBox="1"/>
          <p:nvPr/>
        </p:nvSpPr>
        <p:spPr>
          <a:xfrm>
            <a:off x="2214546" y="6505475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 err="1"/>
              <a:t>Panamax</a:t>
            </a:r>
            <a:endParaRPr lang="pt-BR" sz="1200" dirty="0" err="1"/>
          </a:p>
        </p:txBody>
      </p:sp>
      <p:sp>
        <p:nvSpPr>
          <p:cNvPr id="16" name="TextBox 15"/>
          <p:cNvSpPr txBox="1"/>
          <p:nvPr/>
        </p:nvSpPr>
        <p:spPr>
          <a:xfrm>
            <a:off x="4047220" y="6493118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 err="1"/>
              <a:t>Aframax</a:t>
            </a:r>
            <a:endParaRPr lang="pt-BR" sz="1200" dirty="0" err="1"/>
          </a:p>
        </p:txBody>
      </p:sp>
      <p:sp>
        <p:nvSpPr>
          <p:cNvPr id="17" name="TextBox 16"/>
          <p:cNvSpPr txBox="1"/>
          <p:nvPr/>
        </p:nvSpPr>
        <p:spPr>
          <a:xfrm>
            <a:off x="7281111" y="1357300"/>
            <a:ext cx="936975" cy="976051"/>
          </a:xfrm>
          <a:prstGeom prst="rect">
            <a:avLst/>
          </a:prstGeom>
          <a:noFill/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 err="1"/>
              <a:t>Suezmax</a:t>
            </a:r>
            <a:endParaRPr lang="pt-BR" sz="1200" dirty="0" err="1"/>
          </a:p>
        </p:txBody>
      </p:sp>
      <p:sp>
        <p:nvSpPr>
          <p:cNvPr id="18" name="TextBox 17"/>
          <p:cNvSpPr txBox="1"/>
          <p:nvPr/>
        </p:nvSpPr>
        <p:spPr>
          <a:xfrm>
            <a:off x="7209672" y="2714622"/>
            <a:ext cx="936975" cy="976051"/>
          </a:xfrm>
          <a:prstGeom prst="rect">
            <a:avLst/>
          </a:prstGeom>
          <a:noFill/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/>
              <a:t>VLCC</a:t>
            </a:r>
            <a:endParaRPr lang="pt-BR" sz="1200" dirty="0" err="1"/>
          </a:p>
        </p:txBody>
      </p:sp>
      <p:sp>
        <p:nvSpPr>
          <p:cNvPr id="19" name="TextBox 18"/>
          <p:cNvSpPr txBox="1"/>
          <p:nvPr/>
        </p:nvSpPr>
        <p:spPr>
          <a:xfrm>
            <a:off x="7281111" y="4357696"/>
            <a:ext cx="936975" cy="976051"/>
          </a:xfrm>
          <a:prstGeom prst="rect">
            <a:avLst/>
          </a:prstGeom>
          <a:noFill/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/>
              <a:t>ULCC</a:t>
            </a:r>
            <a:endParaRPr lang="pt-BR" sz="1200" dirty="0" err="1"/>
          </a:p>
        </p:txBody>
      </p:sp>
    </p:spTree>
    <p:extLst>
      <p:ext uri="{BB962C8B-B14F-4D97-AF65-F5344CB8AC3E}">
        <p14:creationId xmlns:p14="http://schemas.microsoft.com/office/powerpoint/2010/main" val="30086009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/>
          <a:p>
            <a:r>
              <a:rPr lang="pt-BR"/>
              <a:t>Mineraleiro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6850" y="1262064"/>
            <a:ext cx="621030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1" y="2428870"/>
            <a:ext cx="673417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7789" y="2686050"/>
            <a:ext cx="644842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1" y="214290"/>
            <a:ext cx="30480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4641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Medidas de porte – Aqui dá confusão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350986" y="1000108"/>
            <a:ext cx="659533" cy="5357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5" name="Pentágono 4"/>
          <p:cNvSpPr/>
          <p:nvPr/>
        </p:nvSpPr>
        <p:spPr>
          <a:xfrm>
            <a:off x="680754" y="1214422"/>
            <a:ext cx="2033859" cy="571504"/>
          </a:xfrm>
          <a:prstGeom prst="homePlate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ctr">
              <a:spcAft>
                <a:spcPts val="600"/>
              </a:spcAft>
            </a:pPr>
            <a:r>
              <a:rPr lang="en-US" sz="1600" b="1" dirty="0"/>
              <a:t>Gross Tonnage</a:t>
            </a:r>
            <a:endParaRPr lang="pt-BR" sz="1600" b="1" dirty="0"/>
          </a:p>
        </p:txBody>
      </p:sp>
      <p:sp>
        <p:nvSpPr>
          <p:cNvPr id="6" name="Pentágono 5"/>
          <p:cNvSpPr/>
          <p:nvPr/>
        </p:nvSpPr>
        <p:spPr>
          <a:xfrm>
            <a:off x="680754" y="2310706"/>
            <a:ext cx="2033859" cy="571504"/>
          </a:xfrm>
          <a:prstGeom prst="homePlate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ctr">
              <a:spcAft>
                <a:spcPts val="600"/>
              </a:spcAft>
            </a:pPr>
            <a:r>
              <a:rPr lang="pt-BR" sz="1600" b="1" dirty="0"/>
              <a:t>Deslocamento</a:t>
            </a:r>
          </a:p>
        </p:txBody>
      </p:sp>
      <p:sp>
        <p:nvSpPr>
          <p:cNvPr id="9" name="Retângulo 8"/>
          <p:cNvSpPr/>
          <p:nvPr/>
        </p:nvSpPr>
        <p:spPr>
          <a:xfrm>
            <a:off x="3362624" y="2428868"/>
            <a:ext cx="54741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1400" b="1"/>
              <a:t> Deslocamento</a:t>
            </a:r>
            <a:r>
              <a:rPr lang="pt-BR" sz="1400" b="1" dirty="0"/>
              <a:t>: </a:t>
            </a:r>
            <a:r>
              <a:rPr lang="pt-BR" sz="1400"/>
              <a:t>é o peso </a:t>
            </a:r>
            <a:r>
              <a:rPr lang="pt-BR" sz="1400" dirty="0"/>
              <a:t>massa do volume de </a:t>
            </a:r>
            <a:r>
              <a:rPr lang="pt-BR" sz="1400"/>
              <a:t>água deslocada pelo navio. Usialmente medido em toneladas ou ton (tonelada inglesa) embora se refira sempre a toneladas força</a:t>
            </a:r>
            <a:endParaRPr lang="pt-BR" sz="1400" dirty="0"/>
          </a:p>
        </p:txBody>
      </p:sp>
      <p:sp>
        <p:nvSpPr>
          <p:cNvPr id="10" name="Retângulo 9"/>
          <p:cNvSpPr/>
          <p:nvPr/>
        </p:nvSpPr>
        <p:spPr>
          <a:xfrm>
            <a:off x="3362624" y="1285860"/>
            <a:ext cx="5165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1400" b="1" dirty="0"/>
              <a:t> Tonelagem Bruta (de Arqueação)</a:t>
            </a:r>
            <a:r>
              <a:rPr lang="pt-BR" sz="1400" dirty="0"/>
              <a:t>: soma de todos os volumes dos espaços secos do navio (fechados).</a:t>
            </a:r>
          </a:p>
        </p:txBody>
      </p:sp>
      <p:sp>
        <p:nvSpPr>
          <p:cNvPr id="18" name="Pentágono 5"/>
          <p:cNvSpPr/>
          <p:nvPr/>
        </p:nvSpPr>
        <p:spPr>
          <a:xfrm>
            <a:off x="689634" y="3431704"/>
            <a:ext cx="2033859" cy="571504"/>
          </a:xfrm>
          <a:prstGeom prst="homePlate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ctr">
              <a:spcAft>
                <a:spcPts val="600"/>
              </a:spcAft>
            </a:pPr>
            <a:r>
              <a:rPr lang="pt-BR" sz="1600" b="1" dirty="0"/>
              <a:t>DWT -</a:t>
            </a:r>
            <a:br>
              <a:rPr lang="pt-BR" sz="1600" b="1" dirty="0"/>
            </a:br>
            <a:r>
              <a:rPr lang="pt-BR" sz="1600" b="1" dirty="0"/>
              <a:t>Deadweight  </a:t>
            </a:r>
          </a:p>
        </p:txBody>
      </p:sp>
      <p:sp>
        <p:nvSpPr>
          <p:cNvPr id="19" name="Retângulo 7"/>
          <p:cNvSpPr/>
          <p:nvPr/>
        </p:nvSpPr>
        <p:spPr>
          <a:xfrm>
            <a:off x="3366739" y="3312385"/>
            <a:ext cx="56282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1400" b="1" dirty="0"/>
              <a:t>  Tonelada de Porte Bruto:</a:t>
            </a:r>
            <a:r>
              <a:rPr lang="pt-BR" sz="1400" dirty="0"/>
              <a:t> peso variável em toneladas métricas – igual a peso morto</a:t>
            </a:r>
          </a:p>
        </p:txBody>
      </p:sp>
      <p:sp>
        <p:nvSpPr>
          <p:cNvPr id="20" name="Pentágono 6"/>
          <p:cNvSpPr/>
          <p:nvPr/>
        </p:nvSpPr>
        <p:spPr>
          <a:xfrm>
            <a:off x="677278" y="4500570"/>
            <a:ext cx="2033859" cy="571504"/>
          </a:xfrm>
          <a:prstGeom prst="homePlate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ctr">
              <a:spcAft>
                <a:spcPts val="600"/>
              </a:spcAft>
            </a:pPr>
            <a:r>
              <a:rPr lang="en-US" sz="1600" b="1" dirty="0"/>
              <a:t>DWT de </a:t>
            </a:r>
            <a:r>
              <a:rPr lang="en-US" sz="1600" b="1" dirty="0" err="1"/>
              <a:t>carga</a:t>
            </a:r>
            <a:endParaRPr lang="pt-BR" sz="1600" b="1" dirty="0"/>
          </a:p>
        </p:txBody>
      </p:sp>
      <p:sp>
        <p:nvSpPr>
          <p:cNvPr id="21" name="Retângulo 7"/>
          <p:cNvSpPr/>
          <p:nvPr/>
        </p:nvSpPr>
        <p:spPr>
          <a:xfrm>
            <a:off x="3363253" y="4572008"/>
            <a:ext cx="56282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1400" b="1" dirty="0"/>
              <a:t>  Tonelada de Porte Bruto da carga:</a:t>
            </a:r>
            <a:r>
              <a:rPr lang="pt-BR" sz="1400" dirty="0"/>
              <a:t> análogo ao DWT porém considerando somente a </a:t>
            </a:r>
            <a:r>
              <a:rPr lang="pt-BR" sz="1400"/>
              <a:t>carga transportada</a:t>
            </a:r>
            <a:endParaRPr lang="pt-BR" sz="1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668" y="35025"/>
            <a:ext cx="8776129" cy="637364"/>
          </a:xfrm>
        </p:spPr>
        <p:txBody>
          <a:bodyPr/>
          <a:lstStyle/>
          <a:p>
            <a:pPr algn="just"/>
            <a:r>
              <a:rPr lang="en-US" dirty="0"/>
              <a:t>As </a:t>
            </a:r>
            <a:r>
              <a:rPr lang="en-US" dirty="0" err="1"/>
              <a:t>restrições</a:t>
            </a:r>
            <a:r>
              <a:rPr lang="en-US" dirty="0"/>
              <a:t> de </a:t>
            </a:r>
            <a:r>
              <a:rPr lang="en-US" dirty="0" err="1"/>
              <a:t>navegação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as </a:t>
            </a:r>
            <a:r>
              <a:rPr lang="en-US" dirty="0" err="1"/>
              <a:t>dimensões</a:t>
            </a:r>
            <a:r>
              <a:rPr lang="en-US" dirty="0"/>
              <a:t> dos </a:t>
            </a:r>
            <a:r>
              <a:rPr lang="en-US" dirty="0" err="1"/>
              <a:t>navios</a:t>
            </a:r>
            <a:r>
              <a:rPr lang="en-US" dirty="0"/>
              <a:t> </a:t>
            </a:r>
            <a:r>
              <a:rPr lang="en-US" dirty="0" err="1"/>
              <a:t>ocorrem</a:t>
            </a:r>
            <a:r>
              <a:rPr lang="en-US" dirty="0"/>
              <a:t> </a:t>
            </a:r>
            <a:r>
              <a:rPr lang="en-US" dirty="0" err="1"/>
              <a:t>principalmente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três</a:t>
            </a:r>
            <a:r>
              <a:rPr lang="en-US" dirty="0"/>
              <a:t> </a:t>
            </a:r>
            <a:r>
              <a:rPr lang="en-US" dirty="0" err="1"/>
              <a:t>regiões</a:t>
            </a:r>
            <a:r>
              <a:rPr lang="en-US" dirty="0"/>
              <a:t> do </a:t>
            </a:r>
            <a:r>
              <a:rPr lang="en-US" dirty="0" err="1"/>
              <a:t>mundo</a:t>
            </a:r>
            <a:r>
              <a:rPr lang="en-US" dirty="0"/>
              <a:t>.</a:t>
            </a:r>
            <a:endParaRPr lang="pt-BR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85795"/>
            <a:ext cx="3429023" cy="21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4786314" y="857232"/>
            <a:ext cx="2571768" cy="12858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CANAL DO PANAMÁ</a:t>
            </a:r>
          </a:p>
          <a:p>
            <a:pPr algn="ctr"/>
            <a:endParaRPr lang="en-US" sz="1200" b="1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200" b="1" dirty="0" err="1">
                <a:solidFill>
                  <a:schemeClr val="tx1"/>
                </a:solidFill>
              </a:rPr>
              <a:t>Comprimento</a:t>
            </a:r>
            <a:r>
              <a:rPr lang="en-US" sz="1200" b="1" dirty="0">
                <a:solidFill>
                  <a:schemeClr val="tx1"/>
                </a:solidFill>
              </a:rPr>
              <a:t>: 305 m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Boca: 33.5 m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err="1">
                <a:solidFill>
                  <a:schemeClr val="tx1"/>
                </a:solidFill>
              </a:rPr>
              <a:t>Calado</a:t>
            </a:r>
            <a:r>
              <a:rPr lang="en-US" sz="1200" b="1" dirty="0">
                <a:solidFill>
                  <a:schemeClr val="tx1"/>
                </a:solidFill>
              </a:rPr>
              <a:t>: 26 m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err="1">
                <a:solidFill>
                  <a:schemeClr val="tx1"/>
                </a:solidFill>
              </a:rPr>
              <a:t>Altura</a:t>
            </a:r>
            <a:r>
              <a:rPr lang="en-US" sz="1200" b="1" dirty="0">
                <a:solidFill>
                  <a:schemeClr val="tx1"/>
                </a:solidFill>
              </a:rPr>
              <a:t>: </a:t>
            </a:r>
            <a:r>
              <a:rPr lang="en-US" sz="1200" b="1" dirty="0" err="1">
                <a:solidFill>
                  <a:schemeClr val="tx1"/>
                </a:solidFill>
              </a:rPr>
              <a:t>não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há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000496" y="1500174"/>
            <a:ext cx="642942" cy="285752"/>
          </a:xfrm>
          <a:prstGeom prst="rightArrow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endParaRPr lang="pt-BR" sz="1600" dirty="0">
              <a:solidFill>
                <a:schemeClr val="tx1"/>
              </a:solidFill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2360" y="2428870"/>
            <a:ext cx="3687358" cy="2478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 flipH="1">
            <a:off x="4003200" y="3714752"/>
            <a:ext cx="1143008" cy="285752"/>
          </a:xfrm>
          <a:prstGeom prst="rightArrow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01925" y="3049800"/>
            <a:ext cx="3714776" cy="150019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CANAL DE SUEZ</a:t>
            </a:r>
          </a:p>
          <a:p>
            <a:endParaRPr lang="en-US" sz="1200" b="1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200" b="1" dirty="0" err="1">
                <a:solidFill>
                  <a:schemeClr val="tx1"/>
                </a:solidFill>
              </a:rPr>
              <a:t>Comprimento</a:t>
            </a:r>
            <a:r>
              <a:rPr lang="en-US" sz="1200" b="1" dirty="0">
                <a:solidFill>
                  <a:schemeClr val="tx1"/>
                </a:solidFill>
              </a:rPr>
              <a:t>: </a:t>
            </a:r>
            <a:r>
              <a:rPr lang="en-US" sz="1200" b="1" dirty="0" err="1">
                <a:solidFill>
                  <a:schemeClr val="tx1"/>
                </a:solidFill>
              </a:rPr>
              <a:t>não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há</a:t>
            </a:r>
            <a:endParaRPr lang="en-US" sz="1200" b="1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Boca: 77.5 m (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algumas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situações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err="1">
                <a:solidFill>
                  <a:schemeClr val="tx1"/>
                </a:solidFill>
              </a:rPr>
              <a:t>Calado</a:t>
            </a:r>
            <a:r>
              <a:rPr lang="en-US" sz="1200" b="1" dirty="0">
                <a:solidFill>
                  <a:schemeClr val="tx1"/>
                </a:solidFill>
              </a:rPr>
              <a:t>: 19 m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err="1">
                <a:solidFill>
                  <a:schemeClr val="tx1"/>
                </a:solidFill>
              </a:rPr>
              <a:t>Altura</a:t>
            </a:r>
            <a:r>
              <a:rPr lang="en-US" sz="1200" b="1" dirty="0">
                <a:solidFill>
                  <a:schemeClr val="tx1"/>
                </a:solidFill>
              </a:rPr>
              <a:t>: 68 m</a:t>
            </a: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120" y="4633793"/>
            <a:ext cx="4000528" cy="211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ounded Rectangle 14"/>
          <p:cNvSpPr/>
          <p:nvPr/>
        </p:nvSpPr>
        <p:spPr>
          <a:xfrm>
            <a:off x="5786446" y="5357826"/>
            <a:ext cx="2571768" cy="12858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ESTREITO DE MALACA</a:t>
            </a:r>
          </a:p>
          <a:p>
            <a:endParaRPr lang="en-US" sz="1200" b="1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200" b="1" dirty="0" err="1">
                <a:solidFill>
                  <a:schemeClr val="tx1"/>
                </a:solidFill>
              </a:rPr>
              <a:t>Comprimento</a:t>
            </a:r>
            <a:r>
              <a:rPr lang="en-US" sz="1200" b="1" dirty="0">
                <a:solidFill>
                  <a:schemeClr val="tx1"/>
                </a:solidFill>
              </a:rPr>
              <a:t>: 470 m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Boca: 60 m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err="1">
                <a:solidFill>
                  <a:schemeClr val="tx1"/>
                </a:solidFill>
              </a:rPr>
              <a:t>Calado</a:t>
            </a:r>
            <a:r>
              <a:rPr lang="en-US" sz="1200" b="1" dirty="0">
                <a:solidFill>
                  <a:schemeClr val="tx1"/>
                </a:solidFill>
              </a:rPr>
              <a:t>: 23 m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err="1">
                <a:solidFill>
                  <a:schemeClr val="tx1"/>
                </a:solidFill>
              </a:rPr>
              <a:t>Altura</a:t>
            </a:r>
            <a:r>
              <a:rPr lang="en-US" sz="1200" b="1" dirty="0">
                <a:solidFill>
                  <a:schemeClr val="tx1"/>
                </a:solidFill>
              </a:rPr>
              <a:t>: </a:t>
            </a:r>
            <a:r>
              <a:rPr lang="en-US" sz="1200" b="1" dirty="0" err="1">
                <a:solidFill>
                  <a:schemeClr val="tx1"/>
                </a:solidFill>
              </a:rPr>
              <a:t>não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há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5000628" y="6000768"/>
            <a:ext cx="642942" cy="285752"/>
          </a:xfrm>
          <a:prstGeom prst="rightArrow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285852" y="5429264"/>
            <a:ext cx="571504" cy="500066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9050">
            <a:solidFill>
              <a:srgbClr val="FFFF00"/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endParaRPr lang="pt-BR" sz="1600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/>
          <p:cNvCxnSpPr>
            <a:stCxn id="17" idx="6"/>
            <a:endCxn id="21" idx="2"/>
          </p:cNvCxnSpPr>
          <p:nvPr/>
        </p:nvCxnSpPr>
        <p:spPr>
          <a:xfrm flipV="1">
            <a:off x="1857356" y="5418259"/>
            <a:ext cx="832542" cy="261038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689898" y="4596722"/>
            <a:ext cx="2643206" cy="1643074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 w="19050">
            <a:solidFill>
              <a:srgbClr val="FFFF00"/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endParaRPr lang="pt-BR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1815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Os </a:t>
            </a:r>
            <a:r>
              <a:rPr lang="en-US" dirty="0" err="1"/>
              <a:t>navios</a:t>
            </a:r>
            <a:r>
              <a:rPr lang="en-US" dirty="0"/>
              <a:t> </a:t>
            </a:r>
            <a:r>
              <a:rPr lang="en-US" dirty="0" err="1"/>
              <a:t>graneleiros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destinados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transporte</a:t>
            </a:r>
            <a:r>
              <a:rPr lang="en-US" dirty="0"/>
              <a:t> de </a:t>
            </a:r>
            <a:r>
              <a:rPr lang="en-US" dirty="0" err="1"/>
              <a:t>granéis</a:t>
            </a:r>
            <a:r>
              <a:rPr lang="en-US" dirty="0"/>
              <a:t> </a:t>
            </a:r>
            <a:r>
              <a:rPr lang="en-US" dirty="0" err="1"/>
              <a:t>sólidos</a:t>
            </a:r>
            <a:r>
              <a:rPr lang="en-US" dirty="0"/>
              <a:t> e </a:t>
            </a:r>
            <a:r>
              <a:rPr lang="en-US" dirty="0" err="1"/>
              <a:t>minérios</a:t>
            </a:r>
            <a:r>
              <a:rPr lang="en-US" dirty="0"/>
              <a:t>.  </a:t>
            </a:r>
            <a:br>
              <a:rPr lang="en-US" dirty="0"/>
            </a:br>
            <a:r>
              <a:rPr lang="en-US" dirty="0"/>
              <a:t> </a:t>
            </a:r>
            <a:endParaRPr lang="pt-BR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1780897"/>
            <a:ext cx="3253962" cy="29339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429257" y="4965706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Valores</a:t>
            </a:r>
            <a:r>
              <a:rPr lang="en-US" dirty="0"/>
              <a:t> </a:t>
            </a:r>
            <a:r>
              <a:rPr lang="en-US" dirty="0" err="1"/>
              <a:t>típicos</a:t>
            </a:r>
            <a:r>
              <a:rPr lang="en-US" dirty="0"/>
              <a:t> dos </a:t>
            </a:r>
            <a:r>
              <a:rPr lang="en-US" dirty="0" err="1"/>
              <a:t>coeficientes</a:t>
            </a:r>
            <a:endParaRPr lang="pt-B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35" y="4803559"/>
            <a:ext cx="3643338" cy="1902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4643438" y="1571612"/>
            <a:ext cx="4000528" cy="8572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10.000 DWT  &lt; </a:t>
            </a:r>
            <a:r>
              <a:rPr lang="en-US" sz="1400" dirty="0" err="1">
                <a:solidFill>
                  <a:schemeClr val="tx1"/>
                </a:solidFill>
              </a:rPr>
              <a:t>Carga</a:t>
            </a:r>
            <a:r>
              <a:rPr lang="en-US" sz="1400" dirty="0">
                <a:solidFill>
                  <a:schemeClr val="tx1"/>
                </a:solidFill>
              </a:rPr>
              <a:t> &lt; 365.000 DWT</a:t>
            </a:r>
          </a:p>
          <a:p>
            <a:pPr algn="ctr">
              <a:buFont typeface="Arial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9000 t &lt; </a:t>
            </a:r>
            <a:r>
              <a:rPr lang="en-US" sz="1400" dirty="0" err="1">
                <a:solidFill>
                  <a:schemeClr val="tx1"/>
                </a:solidFill>
              </a:rPr>
              <a:t>Deslocamento</a:t>
            </a:r>
            <a:r>
              <a:rPr lang="en-US" sz="1400" dirty="0">
                <a:solidFill>
                  <a:schemeClr val="tx1"/>
                </a:solidFill>
              </a:rPr>
              <a:t> &lt; 350.000t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9" y="2500308"/>
            <a:ext cx="3989477" cy="247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0891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br>
              <a:rPr lang="en-US" sz="2200" dirty="0"/>
            </a:b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O Berge Stahl opera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rota</a:t>
            </a:r>
            <a:r>
              <a:rPr lang="en-US" sz="2200" dirty="0"/>
              <a:t> São </a:t>
            </a:r>
            <a:r>
              <a:rPr lang="en-US" sz="2200" dirty="0" err="1"/>
              <a:t>Luís</a:t>
            </a:r>
            <a:r>
              <a:rPr lang="en-US" sz="2200" dirty="0"/>
              <a:t>/MA – </a:t>
            </a:r>
            <a:r>
              <a:rPr lang="en-US" sz="2200" dirty="0" err="1"/>
              <a:t>Roterdã</a:t>
            </a:r>
            <a:r>
              <a:rPr lang="en-US" sz="2200" dirty="0"/>
              <a:t> </a:t>
            </a:r>
            <a:r>
              <a:rPr lang="en-US" sz="2200" dirty="0" err="1"/>
              <a:t>transportando</a:t>
            </a:r>
            <a:r>
              <a:rPr lang="en-US" sz="2200" dirty="0"/>
              <a:t> </a:t>
            </a:r>
            <a:r>
              <a:rPr lang="en-US" sz="2200" dirty="0" err="1"/>
              <a:t>minério</a:t>
            </a:r>
            <a:r>
              <a:rPr lang="en-US" sz="2200" dirty="0"/>
              <a:t> de </a:t>
            </a:r>
            <a:r>
              <a:rPr lang="en-US" sz="2200" dirty="0" err="1"/>
              <a:t>ferro</a:t>
            </a:r>
            <a:r>
              <a:rPr lang="en-US" sz="2200" dirty="0"/>
              <a:t> </a:t>
            </a:r>
            <a:r>
              <a:rPr lang="en-US" sz="2200" dirty="0" err="1"/>
              <a:t>para</a:t>
            </a:r>
            <a:r>
              <a:rPr lang="en-US" sz="2200" dirty="0"/>
              <a:t> a </a:t>
            </a:r>
            <a:r>
              <a:rPr lang="en-US" sz="2200" dirty="0" err="1"/>
              <a:t>Companhia</a:t>
            </a:r>
            <a:r>
              <a:rPr lang="en-US" sz="2200" dirty="0"/>
              <a:t> Vale do Rio </a:t>
            </a:r>
            <a:r>
              <a:rPr lang="en-US" sz="2200" dirty="0" err="1"/>
              <a:t>Doce</a:t>
            </a:r>
            <a:r>
              <a:rPr lang="en-US" sz="2200" dirty="0"/>
              <a:t>. </a:t>
            </a:r>
            <a:r>
              <a:rPr lang="en-US" sz="2200" dirty="0" err="1"/>
              <a:t>Devido</a:t>
            </a:r>
            <a:r>
              <a:rPr lang="en-US" sz="2200" dirty="0"/>
              <a:t> </a:t>
            </a:r>
            <a:r>
              <a:rPr lang="en-US" sz="2200" dirty="0" err="1"/>
              <a:t>ao</a:t>
            </a:r>
            <a:r>
              <a:rPr lang="en-US" sz="2200" dirty="0"/>
              <a:t> </a:t>
            </a:r>
            <a:r>
              <a:rPr lang="en-US" sz="2200" dirty="0" err="1"/>
              <a:t>seu</a:t>
            </a:r>
            <a:r>
              <a:rPr lang="en-US" sz="2200" dirty="0"/>
              <a:t> </a:t>
            </a:r>
            <a:r>
              <a:rPr lang="en-US" sz="2200" dirty="0" err="1"/>
              <a:t>calado</a:t>
            </a:r>
            <a:r>
              <a:rPr lang="en-US" sz="2200" dirty="0"/>
              <a:t>, </a:t>
            </a:r>
            <a:r>
              <a:rPr lang="en-US" sz="2200" dirty="0" err="1"/>
              <a:t>ele</a:t>
            </a:r>
            <a:r>
              <a:rPr lang="en-US" sz="2200" dirty="0"/>
              <a:t> </a:t>
            </a:r>
            <a:r>
              <a:rPr lang="en-US" sz="2200" dirty="0" err="1"/>
              <a:t>só</a:t>
            </a:r>
            <a:r>
              <a:rPr lang="en-US" sz="2200" dirty="0"/>
              <a:t> </a:t>
            </a:r>
            <a:r>
              <a:rPr lang="en-US" sz="2200" dirty="0" err="1"/>
              <a:t>atraca</a:t>
            </a:r>
            <a:r>
              <a:rPr lang="en-US" sz="2200" dirty="0"/>
              <a:t> </a:t>
            </a:r>
            <a:r>
              <a:rPr lang="en-US" sz="2200" dirty="0" err="1"/>
              <a:t>nestes</a:t>
            </a:r>
            <a:r>
              <a:rPr lang="en-US" sz="2200" dirty="0"/>
              <a:t> </a:t>
            </a:r>
            <a:r>
              <a:rPr lang="en-US" sz="2200" dirty="0" err="1"/>
              <a:t>dois</a:t>
            </a:r>
            <a:r>
              <a:rPr lang="en-US" sz="2200" dirty="0"/>
              <a:t> </a:t>
            </a:r>
            <a:r>
              <a:rPr lang="en-US" sz="2200" dirty="0" err="1"/>
              <a:t>portos</a:t>
            </a:r>
            <a:r>
              <a:rPr lang="en-US" sz="2200" dirty="0"/>
              <a:t> no </a:t>
            </a:r>
            <a:r>
              <a:rPr lang="en-US" sz="2200" dirty="0" err="1"/>
              <a:t>mundo</a:t>
            </a:r>
            <a:r>
              <a:rPr lang="en-US" sz="2200" dirty="0"/>
              <a:t> </a:t>
            </a:r>
            <a:r>
              <a:rPr lang="en-US" sz="2200" dirty="0" err="1"/>
              <a:t>inteiro</a:t>
            </a:r>
            <a:r>
              <a:rPr lang="en-US" sz="2200" dirty="0"/>
              <a:t>.</a:t>
            </a:r>
            <a:br>
              <a:rPr lang="en-US" sz="3200" dirty="0">
                <a:solidFill>
                  <a:schemeClr val="tx1"/>
                </a:solidFill>
              </a:rPr>
            </a:br>
            <a:endParaRPr lang="pt-BR" sz="3200" dirty="0"/>
          </a:p>
        </p:txBody>
      </p:sp>
      <p:pic>
        <p:nvPicPr>
          <p:cNvPr id="297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4477595" cy="3143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096" y="5786456"/>
            <a:ext cx="4643470" cy="8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20654" y="4852161"/>
            <a:ext cx="1365263" cy="93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5868145" y="1196752"/>
            <a:ext cx="2520280" cy="28751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Nome: Berge Stahl</a:t>
            </a:r>
          </a:p>
          <a:p>
            <a:pPr algn="ctr">
              <a:buFont typeface="Arial" pitchFamily="34" charset="0"/>
              <a:buChar char="•"/>
            </a:pPr>
            <a:endParaRPr lang="en-US" sz="1400" b="1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400" b="1" dirty="0" err="1">
                <a:solidFill>
                  <a:schemeClr val="tx1"/>
                </a:solidFill>
              </a:rPr>
              <a:t>Comprimento</a:t>
            </a:r>
            <a:r>
              <a:rPr lang="en-US" sz="1400" b="1" dirty="0">
                <a:solidFill>
                  <a:schemeClr val="tx1"/>
                </a:solidFill>
              </a:rPr>
              <a:t>: 343 m L/B=5,2</a:t>
            </a:r>
          </a:p>
          <a:p>
            <a:pPr algn="ctr">
              <a:buFont typeface="Arial" pitchFamily="34" charset="0"/>
              <a:buChar char="•"/>
            </a:pPr>
            <a:endParaRPr lang="en-US" sz="1400" b="1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Boca: 65 m B/H=2,8</a:t>
            </a:r>
          </a:p>
          <a:p>
            <a:pPr algn="ctr">
              <a:buFont typeface="Arial" pitchFamily="34" charset="0"/>
              <a:buChar char="•"/>
            </a:pPr>
            <a:endParaRPr lang="en-US" sz="1400" b="1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400" b="1" dirty="0" err="1">
                <a:solidFill>
                  <a:schemeClr val="tx1"/>
                </a:solidFill>
              </a:rPr>
              <a:t>Calado</a:t>
            </a:r>
            <a:r>
              <a:rPr lang="en-US" sz="1400" b="1" dirty="0">
                <a:solidFill>
                  <a:schemeClr val="tx1"/>
                </a:solidFill>
              </a:rPr>
              <a:t>: 23 m</a:t>
            </a:r>
          </a:p>
          <a:p>
            <a:pPr algn="ctr">
              <a:buFont typeface="Arial" pitchFamily="34" charset="0"/>
              <a:buChar char="•"/>
            </a:pPr>
            <a:endParaRPr lang="en-US" sz="1400" b="1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V=13,5 </a:t>
            </a:r>
            <a:r>
              <a:rPr lang="en-US" sz="1400" b="1" dirty="0" err="1">
                <a:solidFill>
                  <a:schemeClr val="tx1"/>
                </a:solidFill>
              </a:rPr>
              <a:t>nós</a:t>
            </a:r>
            <a:endParaRPr lang="en-US" sz="1400" b="1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</a:pPr>
            <a:endParaRPr lang="en-US" sz="1400" b="1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400" b="1" dirty="0" err="1">
                <a:solidFill>
                  <a:schemeClr val="tx1"/>
                </a:solidFill>
              </a:rPr>
              <a:t>Capacidade</a:t>
            </a:r>
            <a:r>
              <a:rPr lang="en-US" sz="1400" b="1" dirty="0">
                <a:solidFill>
                  <a:schemeClr val="tx1"/>
                </a:solidFill>
              </a:rPr>
              <a:t> : 365.000 DWT</a:t>
            </a: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785918" y="4857762"/>
            <a:ext cx="1365263" cy="93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143241" y="4857762"/>
            <a:ext cx="1365263" cy="93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5963" y="4857760"/>
            <a:ext cx="62733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4429134"/>
            <a:ext cx="3244584" cy="2147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984265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7619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8939" y="2286001"/>
            <a:ext cx="4642338" cy="29178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7" name="Retângulo de cantos arredondados 6"/>
          <p:cNvSpPr/>
          <p:nvPr/>
        </p:nvSpPr>
        <p:spPr bwMode="auto">
          <a:xfrm>
            <a:off x="234462" y="3429000"/>
            <a:ext cx="3704492" cy="3143272"/>
          </a:xfrm>
          <a:prstGeom prst="roundRect">
            <a:avLst>
              <a:gd name="adj" fmla="val 1062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Bef>
                <a:spcPct val="0"/>
              </a:spcBef>
              <a:spcAft>
                <a:spcPts val="600"/>
              </a:spcAft>
              <a:defRPr/>
            </a:pPr>
            <a:r>
              <a:rPr lang="pt-BR" b="1" dirty="0"/>
              <a:t>Características do Projeto</a:t>
            </a:r>
            <a:endParaRPr lang="en-US" b="1" dirty="0"/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 err="1"/>
              <a:t>Requisito</a:t>
            </a:r>
            <a:r>
              <a:rPr lang="en-US" sz="1600" dirty="0"/>
              <a:t> : </a:t>
            </a:r>
            <a:r>
              <a:rPr lang="en-US" sz="1600" dirty="0" err="1"/>
              <a:t>Manuseio</a:t>
            </a:r>
            <a:r>
              <a:rPr lang="en-US" sz="1600" dirty="0"/>
              <a:t> </a:t>
            </a:r>
            <a:r>
              <a:rPr lang="en-US" sz="1600" dirty="0" err="1"/>
              <a:t>rápido</a:t>
            </a:r>
            <a:r>
              <a:rPr lang="en-US" sz="1600" dirty="0"/>
              <a:t> e </a:t>
            </a:r>
            <a:r>
              <a:rPr lang="en-US" sz="1600" dirty="0" err="1"/>
              <a:t>eficiente</a:t>
            </a:r>
            <a:r>
              <a:rPr lang="en-US" sz="1600" dirty="0"/>
              <a:t> da </a:t>
            </a:r>
            <a:r>
              <a:rPr lang="en-US" sz="1600" dirty="0" err="1"/>
              <a:t>carga</a:t>
            </a:r>
            <a:r>
              <a:rPr lang="en-US" sz="1600" dirty="0"/>
              <a:t>. 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 err="1"/>
              <a:t>Armazenagem</a:t>
            </a:r>
            <a:r>
              <a:rPr lang="en-US" sz="1600" dirty="0"/>
              <a:t> </a:t>
            </a:r>
            <a:r>
              <a:rPr lang="en-US" sz="1600" dirty="0" err="1"/>
              <a:t>celular</a:t>
            </a:r>
            <a:r>
              <a:rPr lang="en-US" sz="1600" dirty="0"/>
              <a:t> e vertical (</a:t>
            </a:r>
            <a:r>
              <a:rPr lang="en-US" sz="1600" dirty="0" err="1"/>
              <a:t>guias</a:t>
            </a:r>
            <a:r>
              <a:rPr lang="en-US" sz="1600" dirty="0"/>
              <a:t> </a:t>
            </a:r>
            <a:r>
              <a:rPr lang="en-US" sz="1600" dirty="0" err="1"/>
              <a:t>verticais</a:t>
            </a:r>
            <a:r>
              <a:rPr lang="en-US" sz="1600" dirty="0"/>
              <a:t> </a:t>
            </a:r>
            <a:r>
              <a:rPr lang="en-US" sz="1600" dirty="0" err="1"/>
              <a:t>nos</a:t>
            </a:r>
            <a:r>
              <a:rPr lang="en-US" sz="1600" dirty="0"/>
              <a:t> </a:t>
            </a:r>
            <a:r>
              <a:rPr lang="en-US" sz="1600" dirty="0" err="1"/>
              <a:t>porões</a:t>
            </a:r>
            <a:r>
              <a:rPr lang="en-US" sz="1600" dirty="0"/>
              <a:t>). 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 err="1"/>
              <a:t>Escotilhas</a:t>
            </a:r>
            <a:r>
              <a:rPr lang="en-US" sz="1600" dirty="0"/>
              <a:t> se </a:t>
            </a:r>
            <a:r>
              <a:rPr lang="en-US" sz="1600" dirty="0" err="1"/>
              <a:t>estendem</a:t>
            </a:r>
            <a:r>
              <a:rPr lang="en-US" sz="1600" dirty="0"/>
              <a:t> de </a:t>
            </a:r>
            <a:r>
              <a:rPr lang="en-US" sz="1600" dirty="0" err="1"/>
              <a:t>bordo</a:t>
            </a:r>
            <a:r>
              <a:rPr lang="en-US" sz="1600" dirty="0"/>
              <a:t> a </a:t>
            </a:r>
            <a:r>
              <a:rPr lang="en-US" sz="1600" dirty="0" err="1"/>
              <a:t>bordo</a:t>
            </a:r>
            <a:r>
              <a:rPr lang="en-US" sz="1600" dirty="0"/>
              <a:t>. 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Castelo de </a:t>
            </a:r>
            <a:r>
              <a:rPr lang="en-US" sz="1600" dirty="0" err="1"/>
              <a:t>proa</a:t>
            </a:r>
            <a:r>
              <a:rPr lang="en-US" sz="1600" dirty="0"/>
              <a:t> </a:t>
            </a:r>
            <a:r>
              <a:rPr lang="en-US" sz="1600" dirty="0" err="1"/>
              <a:t>elevado</a:t>
            </a:r>
            <a:r>
              <a:rPr lang="en-US" sz="1600" dirty="0"/>
              <a:t> - Flare largo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 err="1"/>
              <a:t>Altas</a:t>
            </a:r>
            <a:r>
              <a:rPr lang="en-US" sz="1600" dirty="0"/>
              <a:t> </a:t>
            </a:r>
            <a:r>
              <a:rPr lang="en-US" sz="1600" dirty="0" err="1"/>
              <a:t>velocidades</a:t>
            </a:r>
            <a:r>
              <a:rPr lang="en-US" sz="1600" dirty="0"/>
              <a:t> - </a:t>
            </a:r>
            <a:r>
              <a:rPr lang="en-US" sz="1600" dirty="0" err="1"/>
              <a:t>Formas</a:t>
            </a:r>
            <a:r>
              <a:rPr lang="en-US" sz="1600" dirty="0"/>
              <a:t> </a:t>
            </a:r>
            <a:r>
              <a:rPr lang="en-US" sz="1600" dirty="0" err="1"/>
              <a:t>esbeltas</a:t>
            </a:r>
            <a:r>
              <a:rPr lang="en-US" sz="1600" dirty="0"/>
              <a:t> de </a:t>
            </a:r>
            <a:r>
              <a:rPr lang="en-US" sz="1600" dirty="0" err="1"/>
              <a:t>casco</a:t>
            </a:r>
            <a:r>
              <a:rPr lang="en-US" sz="1600" dirty="0"/>
              <a:t>. </a:t>
            </a:r>
            <a:endParaRPr lang="pt-BR" sz="1600" dirty="0"/>
          </a:p>
        </p:txBody>
      </p:sp>
      <p:sp>
        <p:nvSpPr>
          <p:cNvPr id="8" name="Retângulo de cantos arredondados 7"/>
          <p:cNvSpPr/>
          <p:nvPr/>
        </p:nvSpPr>
        <p:spPr bwMode="auto">
          <a:xfrm>
            <a:off x="246185" y="1320800"/>
            <a:ext cx="3681046" cy="1917700"/>
          </a:xfrm>
          <a:prstGeom prst="roundRect">
            <a:avLst>
              <a:gd name="adj" fmla="val 1062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Bef>
                <a:spcPct val="0"/>
              </a:spcBef>
              <a:spcAft>
                <a:spcPts val="600"/>
              </a:spcAft>
              <a:defRPr/>
            </a:pPr>
            <a:r>
              <a:rPr lang="pt-BR" b="1" dirty="0"/>
              <a:t>Detalhes do Navio</a:t>
            </a:r>
            <a:endParaRPr lang="en-US" b="1" dirty="0"/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Cap. = 4.038 TEU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LOA = 292 m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B = 32.2 m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H. = 11.2 m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V = 23.4 </a:t>
            </a:r>
            <a:r>
              <a:rPr lang="en-US" sz="1600" dirty="0" err="1"/>
              <a:t>nós</a:t>
            </a:r>
            <a:endParaRPr lang="en-US" sz="1600" dirty="0"/>
          </a:p>
        </p:txBody>
      </p:sp>
      <p:sp>
        <p:nvSpPr>
          <p:cNvPr id="6149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Navio Porta-container </a:t>
            </a:r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ltGray">
          <a:xfrm>
            <a:off x="1456593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Aglaia1</a:t>
            </a: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ltGray">
          <a:xfrm>
            <a:off x="1466851" y="6308725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Al-Abdali</a:t>
            </a:r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ltGray">
          <a:xfrm>
            <a:off x="5449766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Akinada Bridge</a:t>
            </a:r>
          </a:p>
        </p:txBody>
      </p:sp>
      <p:pic>
        <p:nvPicPr>
          <p:cNvPr id="7173" name="Picture 11" descr="Aglaia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64577" y="546100"/>
            <a:ext cx="3335215" cy="2709863"/>
          </a:xfrm>
          <a:noFill/>
        </p:spPr>
      </p:pic>
      <p:pic>
        <p:nvPicPr>
          <p:cNvPr id="7174" name="Picture 13" descr="Akinada Bridg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48958" y="546100"/>
            <a:ext cx="3335215" cy="2709863"/>
          </a:xfrm>
          <a:noFill/>
        </p:spPr>
      </p:pic>
      <p:pic>
        <p:nvPicPr>
          <p:cNvPr id="7175" name="Picture 15" descr="Al-Abdali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51389" y="3594101"/>
            <a:ext cx="3335215" cy="2709863"/>
          </a:xfrm>
          <a:noFill/>
        </p:spPr>
      </p:pic>
      <p:sp>
        <p:nvSpPr>
          <p:cNvPr id="10" name="Retângulo de cantos arredondados 9"/>
          <p:cNvSpPr/>
          <p:nvPr/>
        </p:nvSpPr>
        <p:spPr bwMode="auto">
          <a:xfrm>
            <a:off x="4724400" y="3708400"/>
            <a:ext cx="3704492" cy="2870200"/>
          </a:xfrm>
          <a:prstGeom prst="roundRect">
            <a:avLst>
              <a:gd name="adj" fmla="val 1062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Objetivo: levar carga geral </a:t>
            </a:r>
            <a:r>
              <a:rPr lang="pt-BR" sz="1400" dirty="0" err="1"/>
              <a:t>conteinerizada</a:t>
            </a:r>
            <a:r>
              <a:rPr lang="pt-BR" sz="1400" dirty="0"/>
              <a:t> entre pontos específicos e rapidamente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 err="1"/>
              <a:t>Cb</a:t>
            </a:r>
            <a:r>
              <a:rPr lang="pt-BR" sz="1400" dirty="0"/>
              <a:t> médio (0,6-0,7)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L/B alto (entre 8 e 9 para navios até 12m de calado ou 5000teu e entre 6 e 7 para maiores portes pela restrição de portos)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B/H ( em torno de 3 para navios menores que 5000teu e acima de 3,5 para navios maiores) 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Alta velocidade – 20 nos; </a:t>
            </a:r>
            <a:r>
              <a:rPr lang="pt-BR" sz="1400" dirty="0" err="1"/>
              <a:t>Froude</a:t>
            </a:r>
            <a:r>
              <a:rPr lang="pt-BR" sz="1400" dirty="0"/>
              <a:t>=0,3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ltGray">
          <a:xfrm>
            <a:off x="1456593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Alianca Brasil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ltGray">
          <a:xfrm>
            <a:off x="1466851" y="6308725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Anke Ehler</a:t>
            </a: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ltGray">
          <a:xfrm>
            <a:off x="5449766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Amsteldijk</a:t>
            </a:r>
          </a:p>
        </p:txBody>
      </p:sp>
      <p:pic>
        <p:nvPicPr>
          <p:cNvPr id="8197" name="Picture 13" descr="Alianca Brasi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9408" y="546100"/>
            <a:ext cx="3335215" cy="2709863"/>
          </a:xfrm>
          <a:noFill/>
        </p:spPr>
      </p:pic>
      <p:pic>
        <p:nvPicPr>
          <p:cNvPr id="8198" name="Picture 14" descr="Amsteldijk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25512" y="546100"/>
            <a:ext cx="3335215" cy="2709863"/>
          </a:xfrm>
          <a:noFill/>
        </p:spPr>
      </p:pic>
      <p:pic>
        <p:nvPicPr>
          <p:cNvPr id="8199" name="Picture 17" descr="Anke Ehle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51389" y="3594101"/>
            <a:ext cx="3335215" cy="2709863"/>
          </a:xfrm>
          <a:noFill/>
        </p:spPr>
      </p:pic>
      <p:sp>
        <p:nvSpPr>
          <p:cNvPr id="8200" name="Text Box 6"/>
          <p:cNvSpPr txBox="1">
            <a:spLocks noChangeArrowheads="1"/>
          </p:cNvSpPr>
          <p:nvPr/>
        </p:nvSpPr>
        <p:spPr bwMode="ltGray">
          <a:xfrm>
            <a:off x="5555274" y="62738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Cap Blanco</a:t>
            </a:r>
          </a:p>
        </p:txBody>
      </p:sp>
      <p:pic>
        <p:nvPicPr>
          <p:cNvPr id="8201" name="Picture 14" descr="Cap Blanc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931020" y="3606801"/>
            <a:ext cx="3335215" cy="2709863"/>
          </a:xfr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ltGray">
          <a:xfrm>
            <a:off x="1456593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APL Pearl</a:t>
            </a: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ltGray">
          <a:xfrm>
            <a:off x="1466851" y="6308725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Arctic Ocean</a:t>
            </a: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ltGray">
          <a:xfrm>
            <a:off x="5449766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Arctic Fox</a:t>
            </a:r>
          </a:p>
        </p:txBody>
      </p:sp>
      <p:pic>
        <p:nvPicPr>
          <p:cNvPr id="9221" name="Picture 13" descr="APL Pear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9408" y="546100"/>
            <a:ext cx="3335215" cy="2709863"/>
          </a:xfrm>
          <a:noFill/>
        </p:spPr>
      </p:pic>
      <p:pic>
        <p:nvPicPr>
          <p:cNvPr id="9222" name="Picture 14" descr="Arctic Fox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37235" y="546100"/>
            <a:ext cx="3335215" cy="2709863"/>
          </a:xfrm>
          <a:noFill/>
        </p:spPr>
      </p:pic>
      <p:pic>
        <p:nvPicPr>
          <p:cNvPr id="9223" name="Picture 15" descr="Arctic Ocea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39666" y="3594101"/>
            <a:ext cx="3335215" cy="2709863"/>
          </a:xfrm>
          <a:noFill/>
        </p:spPr>
      </p:pic>
      <p:sp>
        <p:nvSpPr>
          <p:cNvPr id="9224" name="Text Box 4"/>
          <p:cNvSpPr txBox="1">
            <a:spLocks noChangeArrowheads="1"/>
          </p:cNvSpPr>
          <p:nvPr/>
        </p:nvSpPr>
        <p:spPr bwMode="ltGray">
          <a:xfrm>
            <a:off x="5465885" y="62738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Asir</a:t>
            </a:r>
          </a:p>
        </p:txBody>
      </p:sp>
      <p:pic>
        <p:nvPicPr>
          <p:cNvPr id="9225" name="Picture 13" descr="Asir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838700" y="3606801"/>
            <a:ext cx="3335215" cy="2709863"/>
          </a:xfr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ltGray">
          <a:xfrm>
            <a:off x="1456593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Chiswick Bridge</a:t>
            </a: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ltGray">
          <a:xfrm>
            <a:off x="1466851" y="6308725"/>
            <a:ext cx="212773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CMA CGM Baudelaire</a:t>
            </a: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ltGray">
          <a:xfrm>
            <a:off x="5449766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City of Tunis</a:t>
            </a:r>
          </a:p>
        </p:txBody>
      </p:sp>
      <p:pic>
        <p:nvPicPr>
          <p:cNvPr id="10245" name="Picture 10" descr="Chiswick Bridg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41131" y="546100"/>
            <a:ext cx="3335215" cy="2709863"/>
          </a:xfrm>
          <a:noFill/>
        </p:spPr>
      </p:pic>
      <p:pic>
        <p:nvPicPr>
          <p:cNvPr id="10246" name="Picture 11" descr="City of Tuni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37235" y="558801"/>
            <a:ext cx="3335215" cy="2709863"/>
          </a:xfrm>
          <a:noFill/>
        </p:spPr>
      </p:pic>
      <p:pic>
        <p:nvPicPr>
          <p:cNvPr id="10247" name="Picture 12" descr="CMA CGM Baudelair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51389" y="3594101"/>
            <a:ext cx="3335215" cy="2709863"/>
          </a:xfrm>
          <a:noFill/>
        </p:spPr>
      </p:pic>
      <p:sp>
        <p:nvSpPr>
          <p:cNvPr id="10248" name="Text Box 5"/>
          <p:cNvSpPr txBox="1">
            <a:spLocks noChangeArrowheads="1"/>
          </p:cNvSpPr>
          <p:nvPr/>
        </p:nvSpPr>
        <p:spPr bwMode="ltGray">
          <a:xfrm>
            <a:off x="5499589" y="6334125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Colombo Express</a:t>
            </a:r>
          </a:p>
        </p:txBody>
      </p:sp>
      <p:pic>
        <p:nvPicPr>
          <p:cNvPr id="10249" name="Picture 12" descr="Colombo Expres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872405" y="3619501"/>
            <a:ext cx="3335215" cy="2709863"/>
          </a:xfr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/>
              <a:t>Porte e </a:t>
            </a:r>
            <a:r>
              <a:rPr lang="en-US" dirty="0" err="1"/>
              <a:t>boca</a:t>
            </a:r>
            <a:r>
              <a:rPr lang="en-US" dirty="0"/>
              <a:t> de </a:t>
            </a:r>
            <a:r>
              <a:rPr lang="en-US" dirty="0" err="1"/>
              <a:t>navios</a:t>
            </a:r>
            <a:r>
              <a:rPr lang="en-US" dirty="0"/>
              <a:t> porta </a:t>
            </a:r>
            <a:r>
              <a:rPr lang="en-US" dirty="0" err="1"/>
              <a:t>contêineres</a:t>
            </a:r>
            <a:endParaRPr lang="en-US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3138851"/>
            <a:ext cx="5715000" cy="36576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89939"/>
            <a:ext cx="4600575" cy="377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514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br>
              <a:rPr lang="en-US" dirty="0"/>
            </a:br>
            <a:br>
              <a:rPr lang="en-US" dirty="0"/>
            </a:br>
            <a:r>
              <a:rPr lang="en-US" dirty="0"/>
              <a:t>Os </a:t>
            </a:r>
            <a:r>
              <a:rPr lang="en-US" dirty="0" err="1"/>
              <a:t>navios</a:t>
            </a:r>
            <a:r>
              <a:rPr lang="en-US" dirty="0"/>
              <a:t> porta containers </a:t>
            </a:r>
            <a:r>
              <a:rPr lang="en-US" dirty="0" err="1"/>
              <a:t>transportam</a:t>
            </a:r>
            <a:r>
              <a:rPr lang="en-US" dirty="0"/>
              <a:t> </a:t>
            </a:r>
            <a:r>
              <a:rPr lang="en-US" dirty="0" err="1"/>
              <a:t>somente</a:t>
            </a:r>
            <a:r>
              <a:rPr lang="en-US" dirty="0"/>
              <a:t> </a:t>
            </a:r>
            <a:r>
              <a:rPr lang="en-US" dirty="0" err="1"/>
              <a:t>carga</a:t>
            </a:r>
            <a:r>
              <a:rPr lang="en-US" dirty="0"/>
              <a:t> </a:t>
            </a:r>
            <a:r>
              <a:rPr lang="en-US" dirty="0" err="1"/>
              <a:t>conteineirizadas</a:t>
            </a:r>
            <a:r>
              <a:rPr lang="en-US" dirty="0"/>
              <a:t> e </a:t>
            </a:r>
            <a:r>
              <a:rPr lang="en-US" dirty="0" err="1"/>
              <a:t>são</a:t>
            </a:r>
            <a:r>
              <a:rPr lang="en-US" dirty="0"/>
              <a:t> o principal </a:t>
            </a:r>
            <a:r>
              <a:rPr lang="en-US" dirty="0" err="1"/>
              <a:t>meio</a:t>
            </a:r>
            <a:r>
              <a:rPr lang="en-US" dirty="0"/>
              <a:t> de </a:t>
            </a:r>
            <a:r>
              <a:rPr lang="en-US" dirty="0" err="1"/>
              <a:t>transporte</a:t>
            </a:r>
            <a:r>
              <a:rPr lang="en-US" dirty="0"/>
              <a:t> de </a:t>
            </a:r>
            <a:r>
              <a:rPr lang="en-US" dirty="0" err="1"/>
              <a:t>carga</a:t>
            </a:r>
            <a:r>
              <a:rPr lang="en-US" dirty="0"/>
              <a:t> </a:t>
            </a:r>
            <a:r>
              <a:rPr lang="en-US" dirty="0" err="1"/>
              <a:t>geral</a:t>
            </a:r>
            <a:endParaRPr lang="pt-BR" dirty="0"/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9338"/>
            <a:ext cx="2175777" cy="214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286380" y="4997249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Valores</a:t>
            </a:r>
            <a:r>
              <a:rPr lang="en-US" dirty="0"/>
              <a:t> </a:t>
            </a:r>
            <a:r>
              <a:rPr lang="en-US" dirty="0" err="1"/>
              <a:t>típicos</a:t>
            </a:r>
            <a:r>
              <a:rPr lang="en-US" dirty="0"/>
              <a:t> dos </a:t>
            </a:r>
            <a:r>
              <a:rPr lang="en-US" dirty="0" err="1"/>
              <a:t>coeficientes</a:t>
            </a:r>
            <a:endParaRPr lang="pt-BR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531773" y="5643580"/>
          <a:ext cx="3429024" cy="78581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857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470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/>
                        <a:t>C</a:t>
                      </a:r>
                      <a:r>
                        <a:rPr lang="pt-BR" sz="2000" u="none" strike="noStrike" baseline="-25000" dirty="0"/>
                        <a:t>b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/>
                        <a:t>C</a:t>
                      </a:r>
                      <a:r>
                        <a:rPr lang="pt-BR" sz="2000" u="none" strike="noStrike" baseline="-25000" dirty="0"/>
                        <a:t>M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/>
                        <a:t>C</a:t>
                      </a:r>
                      <a:r>
                        <a:rPr lang="pt-BR" sz="2000" u="none" strike="noStrike" baseline="-25000"/>
                        <a:t>p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/>
                        <a:t>C</a:t>
                      </a:r>
                      <a:r>
                        <a:rPr lang="pt-BR" sz="2000" u="none" strike="noStrike" baseline="-25000"/>
                        <a:t>Awl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11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/>
                        <a:t>0.71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/>
                        <a:t>0.98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/>
                        <a:t>0.72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/>
                        <a:t>0.80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7" y="2643184"/>
            <a:ext cx="2500330" cy="182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4643438" y="1571612"/>
            <a:ext cx="4000528" cy="8572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500 TEUs  &lt; </a:t>
            </a:r>
            <a:r>
              <a:rPr lang="en-US" sz="1400" dirty="0" err="1">
                <a:solidFill>
                  <a:schemeClr val="tx1"/>
                </a:solidFill>
              </a:rPr>
              <a:t>Carga</a:t>
            </a:r>
            <a:r>
              <a:rPr lang="en-US" sz="1400" dirty="0">
                <a:solidFill>
                  <a:schemeClr val="tx1"/>
                </a:solidFill>
              </a:rPr>
              <a:t> &lt; 20.000 TEUs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284984"/>
            <a:ext cx="5111232" cy="3396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7547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2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pt-BR"/>
              <a:t>Dimensoes principais e relações de forma de um navio</a:t>
            </a:r>
            <a:endParaRPr lang="en-US"/>
          </a:p>
        </p:txBody>
      </p:sp>
      <p:sp>
        <p:nvSpPr>
          <p:cNvPr id="14" name="Retângulo de cantos arredondados 13"/>
          <p:cNvSpPr/>
          <p:nvPr/>
        </p:nvSpPr>
        <p:spPr bwMode="auto">
          <a:xfrm>
            <a:off x="785446" y="1663700"/>
            <a:ext cx="3376246" cy="1422400"/>
          </a:xfrm>
          <a:prstGeom prst="roundRect">
            <a:avLst>
              <a:gd name="adj" fmla="val 1062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pt-BR" sz="1400" dirty="0"/>
              <a:t>Definem o navio e buscam otimizar algum critério objetivo, como por exemplo carga transportada ou custos de transporte</a:t>
            </a:r>
            <a:endParaRPr lang="en-US" sz="1400" dirty="0"/>
          </a:p>
        </p:txBody>
      </p:sp>
      <p:sp>
        <p:nvSpPr>
          <p:cNvPr id="3076" name="Retângulo de cantos arredondados 16"/>
          <p:cNvSpPr>
            <a:spLocks noChangeArrowheads="1"/>
          </p:cNvSpPr>
          <p:nvPr/>
        </p:nvSpPr>
        <p:spPr bwMode="auto">
          <a:xfrm>
            <a:off x="738554" y="1130300"/>
            <a:ext cx="2731477" cy="4953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marL="187325" indent="-187325" algn="l">
              <a:buFontTx/>
              <a:buNone/>
            </a:pPr>
            <a:r>
              <a:rPr lang="pt-BR"/>
              <a:t>Dimensões principais</a:t>
            </a:r>
            <a:endParaRPr lang="en-US"/>
          </a:p>
        </p:txBody>
      </p:sp>
      <p:cxnSp>
        <p:nvCxnSpPr>
          <p:cNvPr id="21" name="Conector reto 20"/>
          <p:cNvCxnSpPr/>
          <p:nvPr/>
        </p:nvCxnSpPr>
        <p:spPr bwMode="auto">
          <a:xfrm>
            <a:off x="832338" y="1549400"/>
            <a:ext cx="3329354" cy="1588"/>
          </a:xfrm>
          <a:prstGeom prst="line">
            <a:avLst/>
          </a:prstGeom>
          <a:gradFill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Cubo 21"/>
          <p:cNvSpPr/>
          <p:nvPr/>
        </p:nvSpPr>
        <p:spPr bwMode="auto">
          <a:xfrm>
            <a:off x="5310554" y="1816100"/>
            <a:ext cx="2086708" cy="825500"/>
          </a:xfrm>
          <a:prstGeom prst="cube">
            <a:avLst/>
          </a:prstGeom>
          <a:gradFill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187325" indent="-187325">
              <a:defRPr/>
            </a:pPr>
            <a:endParaRPr lang="en-US"/>
          </a:p>
        </p:txBody>
      </p:sp>
      <p:sp>
        <p:nvSpPr>
          <p:cNvPr id="23" name="Seta para a esquerda e para a direita 22"/>
          <p:cNvSpPr/>
          <p:nvPr/>
        </p:nvSpPr>
        <p:spPr bwMode="auto">
          <a:xfrm>
            <a:off x="5334000" y="2781300"/>
            <a:ext cx="1934308" cy="177800"/>
          </a:xfrm>
          <a:prstGeom prst="leftRightArrow">
            <a:avLst/>
          </a:prstGeom>
          <a:gradFill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187325" indent="-187325">
              <a:defRPr/>
            </a:pPr>
            <a:endParaRPr lang="en-US"/>
          </a:p>
        </p:txBody>
      </p:sp>
      <p:sp>
        <p:nvSpPr>
          <p:cNvPr id="24" name="Seta para a esquerda e para a direita 23"/>
          <p:cNvSpPr/>
          <p:nvPr/>
        </p:nvSpPr>
        <p:spPr bwMode="auto">
          <a:xfrm rot="19150794">
            <a:off x="7259515" y="2668589"/>
            <a:ext cx="345831" cy="161925"/>
          </a:xfrm>
          <a:prstGeom prst="leftRightArrow">
            <a:avLst/>
          </a:prstGeom>
          <a:gradFill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187325" indent="-187325">
              <a:defRPr/>
            </a:pPr>
            <a:endParaRPr lang="en-US"/>
          </a:p>
        </p:txBody>
      </p:sp>
      <p:sp>
        <p:nvSpPr>
          <p:cNvPr id="25" name="Seta para a esquerda e para a direita 24"/>
          <p:cNvSpPr/>
          <p:nvPr/>
        </p:nvSpPr>
        <p:spPr bwMode="auto">
          <a:xfrm rot="16200000">
            <a:off x="5060584" y="2405552"/>
            <a:ext cx="307975" cy="145073"/>
          </a:xfrm>
          <a:prstGeom prst="leftRightArrow">
            <a:avLst/>
          </a:prstGeom>
          <a:gradFill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187325" indent="-187325">
              <a:defRPr/>
            </a:pPr>
            <a:endParaRPr lang="en-US"/>
          </a:p>
        </p:txBody>
      </p:sp>
      <p:sp>
        <p:nvSpPr>
          <p:cNvPr id="26" name="Seta para a esquerda e para a direita 25"/>
          <p:cNvSpPr/>
          <p:nvPr/>
        </p:nvSpPr>
        <p:spPr bwMode="auto">
          <a:xfrm rot="16200000">
            <a:off x="7211769" y="2044090"/>
            <a:ext cx="612775" cy="156796"/>
          </a:xfrm>
          <a:prstGeom prst="leftRightArrow">
            <a:avLst/>
          </a:prstGeom>
          <a:gradFill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187325" indent="-187325">
              <a:defRPr/>
            </a:pPr>
            <a:endParaRPr lang="en-US"/>
          </a:p>
        </p:txBody>
      </p:sp>
      <p:cxnSp>
        <p:nvCxnSpPr>
          <p:cNvPr id="28" name="Conector reto 27"/>
          <p:cNvCxnSpPr>
            <a:stCxn id="22" idx="2"/>
            <a:endCxn id="22" idx="4"/>
          </p:cNvCxnSpPr>
          <p:nvPr/>
        </p:nvCxnSpPr>
        <p:spPr bwMode="auto">
          <a:xfrm rot="10800000" flipH="1">
            <a:off x="5310554" y="2332039"/>
            <a:ext cx="1896208" cy="1587"/>
          </a:xfrm>
          <a:prstGeom prst="line">
            <a:avLst/>
          </a:prstGeom>
          <a:gradFill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Conector reto 29"/>
          <p:cNvCxnSpPr/>
          <p:nvPr/>
        </p:nvCxnSpPr>
        <p:spPr bwMode="auto">
          <a:xfrm flipV="1">
            <a:off x="7206762" y="2138364"/>
            <a:ext cx="190500" cy="206375"/>
          </a:xfrm>
          <a:prstGeom prst="line">
            <a:avLst/>
          </a:prstGeom>
          <a:gradFill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085" name="Retângulo de cantos arredondados 30"/>
          <p:cNvSpPr>
            <a:spLocks noChangeArrowheads="1"/>
          </p:cNvSpPr>
          <p:nvPr/>
        </p:nvSpPr>
        <p:spPr bwMode="auto">
          <a:xfrm>
            <a:off x="4829908" y="2286000"/>
            <a:ext cx="457200" cy="431800"/>
          </a:xfrm>
          <a:prstGeom prst="roundRect">
            <a:avLst>
              <a:gd name="adj" fmla="val 10625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>
              <a:buFontTx/>
              <a:buNone/>
            </a:pPr>
            <a:r>
              <a:rPr lang="pt-BR" sz="1800"/>
              <a:t>H</a:t>
            </a:r>
            <a:endParaRPr lang="en-US" sz="1800"/>
          </a:p>
        </p:txBody>
      </p:sp>
      <p:sp>
        <p:nvSpPr>
          <p:cNvPr id="3086" name="Retângulo de cantos arredondados 31"/>
          <p:cNvSpPr>
            <a:spLocks noChangeArrowheads="1"/>
          </p:cNvSpPr>
          <p:nvPr/>
        </p:nvSpPr>
        <p:spPr bwMode="auto">
          <a:xfrm>
            <a:off x="7537938" y="1943100"/>
            <a:ext cx="457200" cy="431800"/>
          </a:xfrm>
          <a:prstGeom prst="roundRect">
            <a:avLst>
              <a:gd name="adj" fmla="val 10625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>
              <a:buFontTx/>
              <a:buNone/>
            </a:pPr>
            <a:r>
              <a:rPr lang="pt-BR" sz="1800"/>
              <a:t>D</a:t>
            </a:r>
            <a:endParaRPr lang="en-US" sz="1800"/>
          </a:p>
        </p:txBody>
      </p:sp>
      <p:sp>
        <p:nvSpPr>
          <p:cNvPr id="3087" name="Retângulo de cantos arredondados 32"/>
          <p:cNvSpPr>
            <a:spLocks noChangeArrowheads="1"/>
          </p:cNvSpPr>
          <p:nvPr/>
        </p:nvSpPr>
        <p:spPr bwMode="auto">
          <a:xfrm>
            <a:off x="6072554" y="2819400"/>
            <a:ext cx="457200" cy="431800"/>
          </a:xfrm>
          <a:prstGeom prst="roundRect">
            <a:avLst>
              <a:gd name="adj" fmla="val 10625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>
              <a:buFontTx/>
              <a:buNone/>
            </a:pPr>
            <a:r>
              <a:rPr lang="pt-BR" sz="1800"/>
              <a:t>L</a:t>
            </a:r>
            <a:endParaRPr lang="en-US" sz="1800"/>
          </a:p>
        </p:txBody>
      </p:sp>
      <p:sp>
        <p:nvSpPr>
          <p:cNvPr id="3088" name="Retângulo de cantos arredondados 34"/>
          <p:cNvSpPr>
            <a:spLocks noChangeArrowheads="1"/>
          </p:cNvSpPr>
          <p:nvPr/>
        </p:nvSpPr>
        <p:spPr bwMode="auto">
          <a:xfrm>
            <a:off x="7362092" y="2667000"/>
            <a:ext cx="457200" cy="431800"/>
          </a:xfrm>
          <a:prstGeom prst="roundRect">
            <a:avLst>
              <a:gd name="adj" fmla="val 10625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>
              <a:buFontTx/>
              <a:buNone/>
            </a:pPr>
            <a:r>
              <a:rPr lang="pt-BR" sz="1800"/>
              <a:t>B</a:t>
            </a:r>
            <a:endParaRPr lang="en-US" sz="1800"/>
          </a:p>
        </p:txBody>
      </p:sp>
      <p:sp>
        <p:nvSpPr>
          <p:cNvPr id="36" name="Retângulo de cantos arredondados 35"/>
          <p:cNvSpPr/>
          <p:nvPr/>
        </p:nvSpPr>
        <p:spPr bwMode="auto">
          <a:xfrm>
            <a:off x="785446" y="3822700"/>
            <a:ext cx="3376246" cy="1422400"/>
          </a:xfrm>
          <a:prstGeom prst="roundRect">
            <a:avLst>
              <a:gd name="adj" fmla="val 1062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pt-BR" sz="1400" dirty="0"/>
              <a:t>Antecipam o comportamento do navio em mar e possuem uma faixa característica para cada tipo de navio</a:t>
            </a:r>
            <a:endParaRPr lang="en-US" sz="1400" dirty="0"/>
          </a:p>
        </p:txBody>
      </p:sp>
      <p:sp>
        <p:nvSpPr>
          <p:cNvPr id="3090" name="Retângulo de cantos arredondados 36"/>
          <p:cNvSpPr>
            <a:spLocks noChangeArrowheads="1"/>
          </p:cNvSpPr>
          <p:nvPr/>
        </p:nvSpPr>
        <p:spPr bwMode="auto">
          <a:xfrm>
            <a:off x="738554" y="3289300"/>
            <a:ext cx="2731477" cy="4953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marL="187325" indent="-187325" algn="l">
              <a:buFontTx/>
              <a:buNone/>
            </a:pPr>
            <a:r>
              <a:rPr lang="pt-BR"/>
              <a:t>Relações de forma</a:t>
            </a:r>
            <a:endParaRPr lang="en-US"/>
          </a:p>
        </p:txBody>
      </p:sp>
      <p:cxnSp>
        <p:nvCxnSpPr>
          <p:cNvPr id="38" name="Conector reto 37"/>
          <p:cNvCxnSpPr/>
          <p:nvPr/>
        </p:nvCxnSpPr>
        <p:spPr bwMode="auto">
          <a:xfrm>
            <a:off x="832338" y="3708400"/>
            <a:ext cx="3329354" cy="1588"/>
          </a:xfrm>
          <a:prstGeom prst="line">
            <a:avLst/>
          </a:prstGeom>
          <a:gradFill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92" name="Triângulo isósceles 38"/>
          <p:cNvSpPr>
            <a:spLocks noChangeArrowheads="1"/>
          </p:cNvSpPr>
          <p:nvPr/>
        </p:nvSpPr>
        <p:spPr bwMode="auto">
          <a:xfrm rot="5400000">
            <a:off x="3212612" y="5158643"/>
            <a:ext cx="2882900" cy="21101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A00000"/>
              </a:gs>
              <a:gs pos="50000">
                <a:srgbClr val="E60000"/>
              </a:gs>
              <a:gs pos="100000">
                <a:srgbClr val="FF0000"/>
              </a:gs>
            </a:gsLst>
            <a:lin ang="54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187325" indent="-187325"/>
            <a:endParaRPr lang="pt-BR"/>
          </a:p>
        </p:txBody>
      </p:sp>
      <p:sp>
        <p:nvSpPr>
          <p:cNvPr id="40" name="Retângulo de cantos arredondados 39"/>
          <p:cNvSpPr/>
          <p:nvPr/>
        </p:nvSpPr>
        <p:spPr bwMode="auto">
          <a:xfrm>
            <a:off x="5076092" y="3759200"/>
            <a:ext cx="3376246" cy="2984500"/>
          </a:xfrm>
          <a:prstGeom prst="roundRect">
            <a:avLst>
              <a:gd name="adj" fmla="val 1062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L/B – quanto maior, menor resistência de onda e menor a estabilidade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D/H – cargas com densidade menor que 1 permitem D/H maior, melhora a resistência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B/H – relacionado à estabilidade, quanto maior, melhor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 err="1"/>
              <a:t>Cb</a:t>
            </a:r>
            <a:r>
              <a:rPr lang="pt-BR" sz="1400" dirty="0"/>
              <a:t> – quanto maior, mais parecido com uma caixa será o navio, relaciona-se principalmente com a resistência ao avanço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Os </a:t>
            </a:r>
            <a:r>
              <a:rPr lang="en-US" dirty="0" err="1"/>
              <a:t>navios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containers </a:t>
            </a:r>
            <a:r>
              <a:rPr lang="en-US" dirty="0" err="1"/>
              <a:t>transportam</a:t>
            </a:r>
            <a:r>
              <a:rPr lang="en-US" dirty="0"/>
              <a:t> </a:t>
            </a:r>
            <a:r>
              <a:rPr lang="en-US" dirty="0" err="1"/>
              <a:t>somente</a:t>
            </a:r>
            <a:r>
              <a:rPr lang="en-US" dirty="0"/>
              <a:t> </a:t>
            </a:r>
            <a:r>
              <a:rPr lang="en-US" dirty="0" err="1"/>
              <a:t>carga</a:t>
            </a:r>
            <a:r>
              <a:rPr lang="en-US" dirty="0"/>
              <a:t> </a:t>
            </a:r>
            <a:r>
              <a:rPr lang="en-US" dirty="0" err="1"/>
              <a:t>conteineirizadas</a:t>
            </a:r>
            <a:r>
              <a:rPr lang="en-US" dirty="0"/>
              <a:t> e </a:t>
            </a:r>
            <a:r>
              <a:rPr lang="en-US" dirty="0" err="1"/>
              <a:t>são</a:t>
            </a:r>
            <a:r>
              <a:rPr lang="en-US" dirty="0"/>
              <a:t> o principal </a:t>
            </a:r>
            <a:r>
              <a:rPr lang="en-US" dirty="0" err="1"/>
              <a:t>meio</a:t>
            </a:r>
            <a:r>
              <a:rPr lang="en-US" dirty="0"/>
              <a:t> de </a:t>
            </a:r>
            <a:r>
              <a:rPr lang="en-US" dirty="0" err="1"/>
              <a:t>transporte</a:t>
            </a:r>
            <a:r>
              <a:rPr lang="en-US" dirty="0"/>
              <a:t> de </a:t>
            </a:r>
            <a:r>
              <a:rPr lang="en-US" dirty="0" err="1"/>
              <a:t>mercadorias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geral</a:t>
            </a:r>
            <a:r>
              <a:rPr lang="en-US" dirty="0"/>
              <a:t>.</a:t>
            </a:r>
            <a:endParaRPr lang="pt-BR" dirty="0"/>
          </a:p>
        </p:txBody>
      </p:sp>
      <p:pic>
        <p:nvPicPr>
          <p:cNvPr id="1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42910" y="1214422"/>
            <a:ext cx="7786742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92333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013" y="909637"/>
            <a:ext cx="934402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66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O Emma Maersk</a:t>
            </a:r>
            <a:endParaRPr lang="pt-BR" dirty="0"/>
          </a:p>
        </p:txBody>
      </p:sp>
      <p:pic>
        <p:nvPicPr>
          <p:cNvPr id="307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071678"/>
            <a:ext cx="2952770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6572265" y="2500306"/>
            <a:ext cx="2286016" cy="33575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Nome: Emma </a:t>
            </a:r>
            <a:r>
              <a:rPr lang="en-US" sz="1400" b="1" dirty="0" err="1">
                <a:solidFill>
                  <a:schemeClr val="tx1"/>
                </a:solidFill>
              </a:rPr>
              <a:t>Maersk</a:t>
            </a:r>
            <a:endParaRPr lang="en-US" sz="1400" b="1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</a:pPr>
            <a:endParaRPr lang="en-US" sz="1400" b="1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400" b="1" dirty="0" err="1">
                <a:solidFill>
                  <a:schemeClr val="tx1"/>
                </a:solidFill>
              </a:rPr>
              <a:t>Comprimento</a:t>
            </a:r>
            <a:r>
              <a:rPr lang="en-US" sz="1400" b="1" dirty="0">
                <a:solidFill>
                  <a:schemeClr val="tx1"/>
                </a:solidFill>
              </a:rPr>
              <a:t>: 397 m</a:t>
            </a:r>
          </a:p>
          <a:p>
            <a:pPr algn="ctr">
              <a:buFont typeface="Arial" pitchFamily="34" charset="0"/>
              <a:buChar char="•"/>
            </a:pPr>
            <a:endParaRPr lang="en-US" sz="1400" b="1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Boca: 56 m</a:t>
            </a:r>
          </a:p>
          <a:p>
            <a:pPr algn="ctr">
              <a:buFont typeface="Arial" pitchFamily="34" charset="0"/>
              <a:buChar char="•"/>
            </a:pPr>
            <a:endParaRPr lang="en-US" sz="1400" b="1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400" b="1" dirty="0" err="1">
                <a:solidFill>
                  <a:schemeClr val="tx1"/>
                </a:solidFill>
              </a:rPr>
              <a:t>Calado</a:t>
            </a:r>
            <a:r>
              <a:rPr lang="en-US" sz="1400" b="1" dirty="0">
                <a:solidFill>
                  <a:schemeClr val="tx1"/>
                </a:solidFill>
              </a:rPr>
              <a:t>: 15.5 m</a:t>
            </a:r>
          </a:p>
          <a:p>
            <a:pPr algn="ctr">
              <a:buFont typeface="Arial" pitchFamily="34" charset="0"/>
              <a:buChar char="•"/>
            </a:pPr>
            <a:endParaRPr lang="en-US" sz="1400" b="1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156.000 DWT</a:t>
            </a:r>
          </a:p>
          <a:p>
            <a:pPr algn="ctr">
              <a:buFont typeface="Arial" pitchFamily="34" charset="0"/>
              <a:buChar char="•"/>
            </a:pPr>
            <a:endParaRPr lang="en-US" sz="1400" b="1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400" b="1" dirty="0" err="1">
                <a:solidFill>
                  <a:schemeClr val="tx1"/>
                </a:solidFill>
              </a:rPr>
              <a:t>Capacidade</a:t>
            </a:r>
            <a:r>
              <a:rPr lang="en-US" sz="1400" b="1" dirty="0">
                <a:solidFill>
                  <a:schemeClr val="tx1"/>
                </a:solidFill>
              </a:rPr>
              <a:t> :  15000 TEUs (</a:t>
            </a:r>
            <a:r>
              <a:rPr lang="en-US" sz="1400" b="1" dirty="0" err="1">
                <a:solidFill>
                  <a:schemeClr val="tx1"/>
                </a:solidFill>
              </a:rPr>
              <a:t>estimado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pois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não</a:t>
            </a:r>
            <a:r>
              <a:rPr lang="en-US" sz="1400" b="1" dirty="0">
                <a:solidFill>
                  <a:schemeClr val="tx1"/>
                </a:solidFill>
              </a:rPr>
              <a:t> se </a:t>
            </a:r>
            <a:r>
              <a:rPr lang="en-US" sz="1400" b="1" dirty="0" err="1">
                <a:solidFill>
                  <a:schemeClr val="tx1"/>
                </a:solidFill>
              </a:rPr>
              <a:t>conhecem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seus</a:t>
            </a:r>
            <a:r>
              <a:rPr lang="en-US" sz="1400" b="1" dirty="0">
                <a:solidFill>
                  <a:schemeClr val="tx1"/>
                </a:solidFill>
              </a:rPr>
              <a:t> dados </a:t>
            </a:r>
            <a:r>
              <a:rPr lang="en-US" sz="1400" b="1" dirty="0" err="1">
                <a:solidFill>
                  <a:schemeClr val="tx1"/>
                </a:solidFill>
              </a:rPr>
              <a:t>verdadeiros</a:t>
            </a:r>
            <a:r>
              <a:rPr lang="en-US" sz="1400" b="1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071678"/>
            <a:ext cx="2639186" cy="2246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620" y="4500571"/>
            <a:ext cx="5857916" cy="2104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189637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668" y="116632"/>
            <a:ext cx="8776129" cy="329588"/>
          </a:xfrm>
        </p:spPr>
        <p:txBody>
          <a:bodyPr>
            <a:normAutofit fontScale="90000"/>
          </a:bodyPr>
          <a:lstStyle/>
          <a:p>
            <a:br>
              <a:rPr lang="en-US" sz="2200" dirty="0"/>
            </a:br>
            <a:br>
              <a:rPr lang="en-US" sz="2200" dirty="0"/>
            </a:b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Os </a:t>
            </a:r>
            <a:r>
              <a:rPr lang="en-US" sz="2200" dirty="0" err="1"/>
              <a:t>navios</a:t>
            </a:r>
            <a:r>
              <a:rPr lang="en-US" sz="2200" dirty="0"/>
              <a:t> </a:t>
            </a:r>
            <a:r>
              <a:rPr lang="en-US" sz="2200" dirty="0" err="1"/>
              <a:t>tanque</a:t>
            </a:r>
            <a:r>
              <a:rPr lang="en-US" sz="2200" dirty="0"/>
              <a:t> </a:t>
            </a:r>
            <a:r>
              <a:rPr lang="en-US" sz="2200" dirty="0" err="1"/>
              <a:t>são</a:t>
            </a:r>
            <a:r>
              <a:rPr lang="en-US" sz="2200" dirty="0"/>
              <a:t> </a:t>
            </a:r>
            <a:r>
              <a:rPr lang="en-US" sz="2200" dirty="0" err="1"/>
              <a:t>destinados</a:t>
            </a:r>
            <a:r>
              <a:rPr lang="en-US" sz="2200" dirty="0"/>
              <a:t> </a:t>
            </a:r>
            <a:r>
              <a:rPr lang="en-US" sz="2200" dirty="0" err="1"/>
              <a:t>ao</a:t>
            </a:r>
            <a:r>
              <a:rPr lang="en-US" sz="2200" dirty="0"/>
              <a:t> </a:t>
            </a:r>
            <a:r>
              <a:rPr lang="en-US" sz="2200" dirty="0" err="1"/>
              <a:t>transporte</a:t>
            </a:r>
            <a:r>
              <a:rPr lang="en-US" sz="2200" dirty="0"/>
              <a:t> de </a:t>
            </a:r>
            <a:r>
              <a:rPr lang="en-US" sz="2200" dirty="0" err="1"/>
              <a:t>granéis</a:t>
            </a:r>
            <a:r>
              <a:rPr lang="en-US" sz="2200" dirty="0"/>
              <a:t> </a:t>
            </a:r>
            <a:r>
              <a:rPr lang="en-US" sz="2200" dirty="0" err="1"/>
              <a:t>líquidos</a:t>
            </a:r>
            <a:r>
              <a:rPr lang="en-US" sz="2200" dirty="0"/>
              <a:t>. Os </a:t>
            </a:r>
            <a:r>
              <a:rPr lang="en-US" sz="2200" dirty="0" err="1"/>
              <a:t>maiores</a:t>
            </a:r>
            <a:r>
              <a:rPr lang="en-US" sz="2200" dirty="0"/>
              <a:t> </a:t>
            </a:r>
            <a:r>
              <a:rPr lang="en-US" sz="2200" dirty="0" err="1"/>
              <a:t>navios</a:t>
            </a:r>
            <a:r>
              <a:rPr lang="en-US" sz="2200" dirty="0"/>
              <a:t> do </a:t>
            </a:r>
            <a:r>
              <a:rPr lang="en-US" sz="2200" dirty="0" err="1"/>
              <a:t>mundo</a:t>
            </a:r>
            <a:r>
              <a:rPr lang="en-US" sz="2200" dirty="0"/>
              <a:t> </a:t>
            </a:r>
            <a:r>
              <a:rPr lang="en-US" sz="2200" dirty="0" err="1"/>
              <a:t>são</a:t>
            </a:r>
            <a:r>
              <a:rPr lang="en-US" sz="2200" dirty="0"/>
              <a:t> </a:t>
            </a:r>
            <a:r>
              <a:rPr lang="en-US" sz="2200" dirty="0" err="1"/>
              <a:t>navios</a:t>
            </a:r>
            <a:r>
              <a:rPr lang="en-US" sz="2200" dirty="0"/>
              <a:t> </a:t>
            </a:r>
            <a:r>
              <a:rPr lang="en-US" sz="2200" dirty="0" err="1"/>
              <a:t>tanque</a:t>
            </a:r>
            <a:r>
              <a:rPr lang="en-US" sz="2200" dirty="0"/>
              <a:t>. </a:t>
            </a:r>
            <a:br>
              <a:rPr lang="en-US" sz="2200" dirty="0"/>
            </a:br>
            <a:r>
              <a:rPr lang="en-US" sz="2200" dirty="0"/>
              <a:t> </a:t>
            </a:r>
            <a:br>
              <a:rPr lang="en-US" sz="3200" dirty="0">
                <a:solidFill>
                  <a:schemeClr val="tx1"/>
                </a:solidFill>
              </a:rPr>
            </a:br>
            <a:endParaRPr lang="pt-BR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41506"/>
            <a:ext cx="3300385" cy="32591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026087" y="5141404"/>
            <a:ext cx="3460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Valores</a:t>
            </a:r>
            <a:r>
              <a:rPr lang="en-US" dirty="0"/>
              <a:t> </a:t>
            </a:r>
            <a:r>
              <a:rPr lang="en-US" dirty="0" err="1"/>
              <a:t>típicos</a:t>
            </a:r>
            <a:r>
              <a:rPr lang="en-US" dirty="0"/>
              <a:t> dos </a:t>
            </a:r>
            <a:r>
              <a:rPr lang="en-US" dirty="0" err="1"/>
              <a:t>coeficientes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82150348"/>
                  </p:ext>
                </p:extLst>
              </p:nvPr>
            </p:nvGraphicFramePr>
            <p:xfrm>
              <a:off x="5072067" y="5643578"/>
              <a:ext cx="3429024" cy="785818"/>
            </p:xfrm>
            <a:graphic>
              <a:graphicData uri="http://schemas.openxmlformats.org/drawingml/2006/table">
                <a:tbl>
                  <a:tblPr>
                    <a:tableStyleId>{3C2FFA5D-87B4-456A-9821-1D502468CF0F}</a:tableStyleId>
                  </a:tblPr>
                  <a:tblGrid>
                    <a:gridCol w="85725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5725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5725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8572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34708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t-BR" sz="2000" u="none" strike="noStrike" dirty="0"/>
                            <a:t>C</a:t>
                          </a:r>
                          <a:r>
                            <a:rPr lang="pt-BR" sz="2000" u="none" strike="noStrike" baseline="-25000" dirty="0"/>
                            <a:t>b</a:t>
                          </a:r>
                          <a:endParaRPr lang="pt-BR" sz="2000" b="0" i="0" u="none" strike="noStrike" dirty="0">
                            <a:solidFill>
                              <a:srgbClr val="000000"/>
                            </a:solidFill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t-BR" sz="2000" u="none" strike="noStrike" dirty="0"/>
                            <a:t>C</a:t>
                          </a:r>
                          <a:r>
                            <a:rPr lang="pt-BR" sz="2000" u="none" strike="noStrike" baseline="-25000" dirty="0"/>
                            <a:t>M</a:t>
                          </a:r>
                          <a:endParaRPr lang="pt-BR" sz="2000" b="0" i="0" u="none" strike="noStrike" baseline="-25000" dirty="0">
                            <a:solidFill>
                              <a:srgbClr val="000000"/>
                            </a:solidFill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t-BR" sz="2000" u="none" strike="noStrike"/>
                            <a:t>C</a:t>
                          </a:r>
                          <a:r>
                            <a:rPr lang="pt-BR" sz="2000" u="none" strike="noStrike" baseline="-25000"/>
                            <a:t>p</a:t>
                          </a:r>
                          <a:endParaRPr lang="pt-BR" sz="2000" b="0" i="0" u="none" strike="noStrike">
                            <a:solidFill>
                              <a:srgbClr val="000000"/>
                            </a:solidFill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t-BR" sz="2000" u="none" strike="noStrike" dirty="0"/>
                            <a:t>V/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pt-BR" sz="2000" i="1" u="none" strike="noStrike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pt-BR" sz="2000" b="0" i="1" u="none" strike="noStrike" smtClean="0">
                                      <a:latin typeface="Cambria Math" panose="02040503050406030204" pitchFamily="18" charset="0"/>
                                    </a:rPr>
                                    <m:t>𝑔𝐿</m:t>
                                  </m:r>
                                </m:e>
                              </m:rad>
                            </m:oMath>
                          </a14:m>
                          <a:endParaRPr lang="pt-BR" sz="2000" b="0" u="none" strike="noStrike" dirty="0"/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5111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t-BR" sz="2000" u="none" strike="noStrike" dirty="0"/>
                            <a:t>0.90</a:t>
                          </a:r>
                          <a:endParaRPr lang="pt-BR" sz="2000" b="0" i="0" u="none" strike="noStrike" dirty="0">
                            <a:solidFill>
                              <a:srgbClr val="000000"/>
                            </a:solidFill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t-BR" sz="2000" u="none" strike="noStrike" dirty="0"/>
                            <a:t>0.97</a:t>
                          </a:r>
                          <a:endParaRPr lang="pt-BR" sz="2000" b="0" i="0" u="none" strike="noStrike" dirty="0">
                            <a:solidFill>
                              <a:srgbClr val="000000"/>
                            </a:solidFill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t-BR" sz="2000" u="none" strike="noStrike" dirty="0"/>
                            <a:t>0.77</a:t>
                          </a:r>
                          <a:endParaRPr lang="pt-BR" sz="2000" b="0" i="0" u="none" strike="noStrike" dirty="0">
                            <a:solidFill>
                              <a:srgbClr val="000000"/>
                            </a:solidFill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t-BR" sz="2000" u="none" strike="noStrike" dirty="0"/>
                            <a:t>0,2</a:t>
                          </a:r>
                          <a:endParaRPr lang="pt-BR" sz="2000" b="0" i="0" u="none" strike="noStrike" dirty="0">
                            <a:solidFill>
                              <a:srgbClr val="000000"/>
                            </a:solidFill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82150348"/>
                  </p:ext>
                </p:extLst>
              </p:nvPr>
            </p:nvGraphicFramePr>
            <p:xfrm>
              <a:off x="5072067" y="5643578"/>
              <a:ext cx="3429024" cy="785818"/>
            </p:xfrm>
            <a:graphic>
              <a:graphicData uri="http://schemas.openxmlformats.org/drawingml/2006/table">
                <a:tbl>
                  <a:tblPr>
                    <a:tableStyleId>{3C2FFA5D-87B4-456A-9821-1D502468CF0F}</a:tableStyleId>
                  </a:tblPr>
                  <a:tblGrid>
                    <a:gridCol w="857256"/>
                    <a:gridCol w="857256"/>
                    <a:gridCol w="857256"/>
                    <a:gridCol w="857256"/>
                  </a:tblGrid>
                  <a:tr h="434708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t-BR" sz="2000" u="none" strike="noStrike" dirty="0"/>
                            <a:t>C</a:t>
                          </a:r>
                          <a:r>
                            <a:rPr lang="pt-BR" sz="2000" u="none" strike="noStrike" baseline="-25000" dirty="0"/>
                            <a:t>b</a:t>
                          </a:r>
                          <a:endParaRPr lang="pt-BR" sz="2000" b="0" i="0" u="none" strike="noStrike" dirty="0">
                            <a:solidFill>
                              <a:srgbClr val="000000"/>
                            </a:solidFill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t-BR" sz="2000" u="none" strike="noStrike" dirty="0" smtClean="0"/>
                            <a:t>C</a:t>
                          </a:r>
                          <a:r>
                            <a:rPr lang="pt-BR" sz="2000" u="none" strike="noStrike" baseline="-25000" dirty="0" smtClean="0"/>
                            <a:t>M</a:t>
                          </a:r>
                          <a:endParaRPr lang="pt-BR" sz="2000" b="0" i="0" u="none" strike="noStrike" baseline="-25000" dirty="0">
                            <a:solidFill>
                              <a:srgbClr val="000000"/>
                            </a:solidFill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t-BR" sz="2000" u="none" strike="noStrike"/>
                            <a:t>C</a:t>
                          </a:r>
                          <a:r>
                            <a:rPr lang="pt-BR" sz="2000" u="none" strike="noStrike" baseline="-25000"/>
                            <a:t>p</a:t>
                          </a:r>
                          <a:endParaRPr lang="pt-BR" sz="2000" b="0" i="0" u="none" strike="noStrike">
                            <a:solidFill>
                              <a:srgbClr val="000000"/>
                            </a:solidFill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9525" marR="9525" marT="9525" marB="0" anchor="b">
                        <a:blipFill rotWithShape="0">
                          <a:blip r:embed="rId3"/>
                          <a:stretch>
                            <a:fillRect l="-304965" t="-5556" r="-5674" b="-115278"/>
                          </a:stretch>
                        </a:blipFill>
                      </a:tcPr>
                    </a:tc>
                  </a:tr>
                  <a:tr h="35111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t-BR" sz="2000" u="none" strike="noStrike" dirty="0" smtClean="0"/>
                            <a:t>0.90</a:t>
                          </a:r>
                          <a:endParaRPr lang="pt-BR" sz="2000" b="0" i="0" u="none" strike="noStrike" dirty="0">
                            <a:solidFill>
                              <a:srgbClr val="000000"/>
                            </a:solidFill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t-BR" sz="2000" u="none" strike="noStrike" dirty="0"/>
                            <a:t>0.97</a:t>
                          </a:r>
                          <a:endParaRPr lang="pt-BR" sz="2000" b="0" i="0" u="none" strike="noStrike" dirty="0">
                            <a:solidFill>
                              <a:srgbClr val="000000"/>
                            </a:solidFill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t-BR" sz="2000" u="none" strike="noStrike" dirty="0"/>
                            <a:t>0.77</a:t>
                          </a:r>
                          <a:endParaRPr lang="pt-BR" sz="2000" b="0" i="0" u="none" strike="noStrike" dirty="0">
                            <a:solidFill>
                              <a:srgbClr val="000000"/>
                            </a:solidFill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t-BR" sz="2000" u="none" strike="noStrike" dirty="0" smtClean="0"/>
                            <a:t>0,2</a:t>
                          </a:r>
                          <a:endParaRPr lang="pt-BR" sz="2000" b="0" i="0" u="none" strike="noStrike" dirty="0">
                            <a:solidFill>
                              <a:srgbClr val="000000"/>
                            </a:solidFill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</a:tr>
                </a:tbl>
              </a:graphicData>
            </a:graphic>
          </p:graphicFrame>
        </mc:Fallback>
      </mc:AlternateContent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1" y="5286388"/>
            <a:ext cx="417742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2593968"/>
            <a:ext cx="3985628" cy="2414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ounded Rectangle 11"/>
          <p:cNvSpPr/>
          <p:nvPr/>
        </p:nvSpPr>
        <p:spPr>
          <a:xfrm>
            <a:off x="4643438" y="1571612"/>
            <a:ext cx="4000528" cy="8572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5.000 DWT  &lt; Dwt &lt; 565.000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595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543" y="2293938"/>
            <a:ext cx="3732334" cy="31035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7" name="Retângulo de cantos arredondados 6"/>
          <p:cNvSpPr/>
          <p:nvPr/>
        </p:nvSpPr>
        <p:spPr bwMode="auto">
          <a:xfrm>
            <a:off x="4689231" y="1447800"/>
            <a:ext cx="3704492" cy="2286000"/>
          </a:xfrm>
          <a:prstGeom prst="roundRect">
            <a:avLst>
              <a:gd name="adj" fmla="val 1062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Bef>
                <a:spcPct val="0"/>
              </a:spcBef>
              <a:spcAft>
                <a:spcPts val="600"/>
              </a:spcAft>
              <a:defRPr/>
            </a:pPr>
            <a:r>
              <a:rPr lang="pt-BR" b="1" dirty="0"/>
              <a:t>Detalhes do Navio</a:t>
            </a:r>
            <a:endParaRPr lang="en-US" b="1" dirty="0"/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DWT = 306.430 ton.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LOA = 331.5 m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 err="1"/>
              <a:t>Bmld</a:t>
            </a:r>
            <a:r>
              <a:rPr lang="en-US" sz="1600" dirty="0"/>
              <a:t> = 58 m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 err="1"/>
              <a:t>hproj</a:t>
            </a:r>
            <a:r>
              <a:rPr lang="en-US" sz="1600" dirty="0"/>
              <a:t>. = 21.7 m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VS = 16 </a:t>
            </a:r>
            <a:r>
              <a:rPr lang="en-US" sz="1600" dirty="0" err="1"/>
              <a:t>nós</a:t>
            </a:r>
            <a:endParaRPr lang="en-US" sz="1600" dirty="0"/>
          </a:p>
        </p:txBody>
      </p:sp>
      <p:sp>
        <p:nvSpPr>
          <p:cNvPr id="8" name="Retângulo de cantos arredondados 7"/>
          <p:cNvSpPr/>
          <p:nvPr/>
        </p:nvSpPr>
        <p:spPr bwMode="auto">
          <a:xfrm>
            <a:off x="4689231" y="3822700"/>
            <a:ext cx="3704492" cy="2476500"/>
          </a:xfrm>
          <a:prstGeom prst="roundRect">
            <a:avLst>
              <a:gd name="adj" fmla="val 1062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Bef>
                <a:spcPct val="0"/>
              </a:spcBef>
              <a:spcAft>
                <a:spcPts val="600"/>
              </a:spcAft>
              <a:defRPr/>
            </a:pPr>
            <a:r>
              <a:rPr lang="pt-BR" b="1" dirty="0"/>
              <a:t>Características do Projeto</a:t>
            </a:r>
          </a:p>
          <a:p>
            <a:pPr marL="144000" indent="-14400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 err="1"/>
              <a:t>Capacidade</a:t>
            </a:r>
            <a:r>
              <a:rPr lang="en-US" sz="1600" dirty="0"/>
              <a:t> de </a:t>
            </a:r>
            <a:r>
              <a:rPr lang="en-US" sz="1600" dirty="0" err="1"/>
              <a:t>carga</a:t>
            </a:r>
            <a:r>
              <a:rPr lang="en-US" sz="1600" dirty="0"/>
              <a:t> é o </a:t>
            </a:r>
            <a:r>
              <a:rPr lang="en-US" sz="1600" dirty="0" err="1"/>
              <a:t>fator</a:t>
            </a:r>
            <a:r>
              <a:rPr lang="en-US" sz="1600" dirty="0"/>
              <a:t> </a:t>
            </a:r>
            <a:r>
              <a:rPr lang="en-US" sz="1600" dirty="0" err="1"/>
              <a:t>mais</a:t>
            </a:r>
            <a:r>
              <a:rPr lang="en-US" sz="1600" dirty="0"/>
              <a:t> </a:t>
            </a:r>
            <a:r>
              <a:rPr lang="en-US" sz="1600" dirty="0" err="1"/>
              <a:t>importante</a:t>
            </a:r>
            <a:endParaRPr lang="en-US" sz="1600" dirty="0"/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 err="1"/>
              <a:t>Pequena</a:t>
            </a:r>
            <a:r>
              <a:rPr lang="en-US" sz="1600" dirty="0"/>
              <a:t> </a:t>
            </a:r>
            <a:r>
              <a:rPr lang="en-US" sz="1600" dirty="0" err="1"/>
              <a:t>borda</a:t>
            </a:r>
            <a:r>
              <a:rPr lang="en-US" sz="1600" dirty="0"/>
              <a:t> </a:t>
            </a:r>
            <a:r>
              <a:rPr lang="en-US" sz="1600" dirty="0" err="1"/>
              <a:t>livre</a:t>
            </a:r>
            <a:endParaRPr lang="en-US" sz="1600" dirty="0"/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 err="1"/>
              <a:t>Superestrutura</a:t>
            </a:r>
            <a:r>
              <a:rPr lang="en-US" sz="1600" dirty="0"/>
              <a:t> </a:t>
            </a:r>
            <a:r>
              <a:rPr lang="en-US" sz="1600" dirty="0" err="1"/>
              <a:t>pequena</a:t>
            </a:r>
            <a:r>
              <a:rPr lang="en-US" sz="1600" dirty="0"/>
              <a:t> e a </a:t>
            </a:r>
            <a:r>
              <a:rPr lang="en-US" sz="1600" dirty="0" err="1"/>
              <a:t>ré</a:t>
            </a:r>
            <a:endParaRPr lang="en-US" sz="1600" dirty="0"/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endParaRPr lang="pt-BR" sz="1600" dirty="0"/>
          </a:p>
        </p:txBody>
      </p:sp>
      <p:sp>
        <p:nvSpPr>
          <p:cNvPr id="1126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Petroleiro</a:t>
            </a:r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br>
              <a:rPr lang="en-US" dirty="0"/>
            </a:br>
            <a:br>
              <a:rPr lang="en-US" dirty="0"/>
            </a:br>
            <a:r>
              <a:rPr lang="en-US" dirty="0"/>
              <a:t>O Knock Nevis é o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objeto</a:t>
            </a:r>
            <a:r>
              <a:rPr lang="en-US" dirty="0"/>
              <a:t> </a:t>
            </a:r>
            <a:r>
              <a:rPr lang="en-US" dirty="0" err="1"/>
              <a:t>móvel</a:t>
            </a:r>
            <a:r>
              <a:rPr lang="en-US" dirty="0"/>
              <a:t> </a:t>
            </a:r>
            <a:r>
              <a:rPr lang="en-US" dirty="0" err="1"/>
              <a:t>já</a:t>
            </a:r>
            <a:r>
              <a:rPr lang="en-US" dirty="0"/>
              <a:t> </a:t>
            </a:r>
            <a:r>
              <a:rPr lang="en-US" dirty="0" err="1"/>
              <a:t>construído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homem</a:t>
            </a:r>
            <a:r>
              <a:rPr lang="en-US" dirty="0"/>
              <a:t>. </a:t>
            </a:r>
            <a:r>
              <a:rPr lang="en-US" dirty="0" err="1"/>
              <a:t>Transformado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FPSO </a:t>
            </a:r>
            <a:r>
              <a:rPr lang="en-US" dirty="0" err="1"/>
              <a:t>em</a:t>
            </a:r>
            <a:r>
              <a:rPr lang="en-US" dirty="0"/>
              <a:t> 2004, </a:t>
            </a:r>
            <a:r>
              <a:rPr lang="en-US" dirty="0" err="1"/>
              <a:t>ele</a:t>
            </a:r>
            <a:r>
              <a:rPr lang="en-US" dirty="0"/>
              <a:t> </a:t>
            </a:r>
            <a:r>
              <a:rPr lang="en-US" dirty="0" err="1"/>
              <a:t>comporta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de 4.000.000 de </a:t>
            </a:r>
            <a:r>
              <a:rPr lang="en-US" dirty="0" err="1"/>
              <a:t>barris</a:t>
            </a:r>
            <a:r>
              <a:rPr lang="en-US" dirty="0"/>
              <a:t> de </a:t>
            </a:r>
            <a:r>
              <a:rPr lang="en-US" dirty="0" err="1"/>
              <a:t>petróeo</a:t>
            </a:r>
            <a:r>
              <a:rPr lang="en-US" dirty="0"/>
              <a:t>, o </a:t>
            </a:r>
            <a:r>
              <a:rPr lang="en-US" dirty="0" err="1"/>
              <a:t>equivalente</a:t>
            </a:r>
            <a:r>
              <a:rPr lang="en-US" dirty="0"/>
              <a:t> a </a:t>
            </a:r>
            <a:r>
              <a:rPr lang="en-US" dirty="0" err="1"/>
              <a:t>mais</a:t>
            </a:r>
            <a:r>
              <a:rPr lang="en-US" dirty="0"/>
              <a:t> de 18.000 </a:t>
            </a:r>
            <a:r>
              <a:rPr lang="en-US" dirty="0" err="1"/>
              <a:t>caminhões</a:t>
            </a:r>
            <a:r>
              <a:rPr lang="en-US" dirty="0"/>
              <a:t> </a:t>
            </a:r>
            <a:r>
              <a:rPr lang="en-US" dirty="0" err="1"/>
              <a:t>tanque</a:t>
            </a:r>
            <a:r>
              <a:rPr lang="en-US" dirty="0"/>
              <a:t>.</a:t>
            </a:r>
            <a:endParaRPr lang="pt-B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1711518"/>
            <a:ext cx="3500462" cy="2763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749251"/>
            <a:ext cx="3714776" cy="1921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143373" y="1747289"/>
            <a:ext cx="1295409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5305216" y="1495597"/>
            <a:ext cx="3686087" cy="325365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buFont typeface="Arial" panose="020B0604020202020204" pitchFamily="34" charset="0"/>
              <a:buChar char="•"/>
            </a:pPr>
            <a:r>
              <a:rPr lang="pt-B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Comprimento: 458,46 metros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Largura: 68,8 metros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Área do deck: 31 541 m²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14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 tooltip="Calado"/>
              </a:rPr>
              <a:t>Calado</a:t>
            </a:r>
            <a:r>
              <a:rPr lang="pt-B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29,8 metros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Peso Carregado: 564.763 toneladas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Capacidade de Carga: 674 297 metros cúbicos ; 46 tanques.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Espessura do Casco: 3,5 cm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Propulsão: Turbinas a vapor (50 mil HP), 1 hélice de 9 metros de diâmetro, girando a 85 RPM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Velocidade Máxima: 16 </a:t>
            </a:r>
            <a:r>
              <a:rPr lang="pt-BR" sz="14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6" tooltip="Nó (unidade)"/>
              </a:rPr>
              <a:t>nós</a:t>
            </a:r>
            <a:endParaRPr lang="pt-BR" sz="14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Tripulação: 40</a:t>
            </a:r>
          </a:p>
          <a:p>
            <a:pPr algn="ctr">
              <a:buFont typeface="Arial" pitchFamily="34" charset="0"/>
              <a:buChar char="•"/>
            </a:pPr>
            <a:endParaRPr lang="en-US" sz="13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4464" y="4429133"/>
            <a:ext cx="3415169" cy="2278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540913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ltGray">
          <a:xfrm>
            <a:off x="4642339" y="4102101"/>
            <a:ext cx="3651738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/>
              <a:t>asdfasdfasdfasdfasdfasdfasdfasdfasdfasdfasdfasdfasdfasdfasdfasdfasdfasdfasdfasdfasdfasdfasdfasdfasdfasdfasdfasdfasdfasdfasdfasdfasdfasdfasdfas</a:t>
            </a: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ltGray">
          <a:xfrm>
            <a:off x="1456593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Anna Knutsen</a:t>
            </a:r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ltGray">
          <a:xfrm>
            <a:off x="1466851" y="6308725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Front Ardenne</a:t>
            </a:r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ltGray">
          <a:xfrm>
            <a:off x="5449766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Cielo del Baltico</a:t>
            </a:r>
          </a:p>
        </p:txBody>
      </p:sp>
      <p:pic>
        <p:nvPicPr>
          <p:cNvPr id="12294" name="Picture 13" descr="Anna Knutse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9408" y="546100"/>
            <a:ext cx="3335215" cy="2709863"/>
          </a:xfrm>
          <a:noFill/>
        </p:spPr>
      </p:pic>
      <p:pic>
        <p:nvPicPr>
          <p:cNvPr id="12295" name="Picture 14" descr="Cielo del Baltic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13789" y="546100"/>
            <a:ext cx="3335215" cy="2709863"/>
          </a:xfrm>
          <a:noFill/>
        </p:spPr>
      </p:pic>
      <p:pic>
        <p:nvPicPr>
          <p:cNvPr id="12296" name="Picture 15" descr="Front Ardenn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55785" y="3619501"/>
            <a:ext cx="3335215" cy="2678113"/>
          </a:xfrm>
          <a:noFill/>
        </p:spPr>
      </p:pic>
      <p:sp>
        <p:nvSpPr>
          <p:cNvPr id="10" name="Retângulo de cantos arredondados 9"/>
          <p:cNvSpPr/>
          <p:nvPr/>
        </p:nvSpPr>
        <p:spPr bwMode="auto">
          <a:xfrm>
            <a:off x="4724400" y="3708400"/>
            <a:ext cx="3704492" cy="2870200"/>
          </a:xfrm>
          <a:prstGeom prst="roundRect">
            <a:avLst>
              <a:gd name="adj" fmla="val 1062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Objetivo: levar o máximo de carga possível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 err="1"/>
              <a:t>Cb</a:t>
            </a:r>
            <a:r>
              <a:rPr lang="pt-BR" sz="1400" dirty="0"/>
              <a:t> alto (entre 0,8 e 0,9)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L/B baixo (entre 5 e 6)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Possuem várias dimensões usuais como </a:t>
            </a:r>
            <a:r>
              <a:rPr lang="pt-BR" sz="1400" dirty="0" err="1"/>
              <a:t>Panamax</a:t>
            </a:r>
            <a:r>
              <a:rPr lang="pt-BR" sz="1400" dirty="0"/>
              <a:t>, </a:t>
            </a:r>
            <a:r>
              <a:rPr lang="pt-BR" sz="1400" dirty="0" err="1"/>
              <a:t>Suezmax</a:t>
            </a:r>
            <a:r>
              <a:rPr lang="pt-BR" sz="1400" dirty="0"/>
              <a:t>, </a:t>
            </a:r>
            <a:r>
              <a:rPr lang="pt-BR" sz="1400" dirty="0" err="1"/>
              <a:t>Aframax</a:t>
            </a:r>
            <a:r>
              <a:rPr lang="pt-BR" sz="1400" dirty="0"/>
              <a:t>, VLCC, ULCC (este ultimo, L/B pode chegar a 4,5)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ltGray">
          <a:xfrm>
            <a:off x="1456593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Iran Sarvestan</a:t>
            </a:r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ltGray">
          <a:xfrm>
            <a:off x="1466851" y="6308725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Minerva Eleonora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ltGray">
          <a:xfrm>
            <a:off x="5449766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Jjuanita</a:t>
            </a:r>
          </a:p>
        </p:txBody>
      </p:sp>
      <p:pic>
        <p:nvPicPr>
          <p:cNvPr id="13317" name="Picture 13" descr="Iran Sarvesta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3546" y="546100"/>
            <a:ext cx="3335215" cy="2705100"/>
          </a:xfrm>
          <a:noFill/>
        </p:spPr>
      </p:pic>
      <p:pic>
        <p:nvPicPr>
          <p:cNvPr id="13318" name="Picture 14" descr="Jjuanit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13789" y="546100"/>
            <a:ext cx="3335215" cy="2709863"/>
          </a:xfrm>
          <a:noFill/>
        </p:spPr>
      </p:pic>
      <p:pic>
        <p:nvPicPr>
          <p:cNvPr id="13319" name="Picture 15" descr="Minerva Eleonor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39666" y="3594101"/>
            <a:ext cx="3335215" cy="2709863"/>
          </a:xfrm>
          <a:noFill/>
        </p:spPr>
      </p:pic>
      <p:sp>
        <p:nvSpPr>
          <p:cNvPr id="13320" name="Text Box 4"/>
          <p:cNvSpPr txBox="1">
            <a:spLocks noChangeArrowheads="1"/>
          </p:cNvSpPr>
          <p:nvPr/>
        </p:nvSpPr>
        <p:spPr bwMode="ltGray">
          <a:xfrm>
            <a:off x="5407269" y="62738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Saint Petersburg</a:t>
            </a:r>
          </a:p>
        </p:txBody>
      </p:sp>
      <p:pic>
        <p:nvPicPr>
          <p:cNvPr id="13321" name="Picture 10" descr="Saint Petersbur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803531" y="3606801"/>
            <a:ext cx="3335215" cy="2709863"/>
          </a:xfr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/>
          <a:p>
            <a:r>
              <a:rPr lang="pt-BR"/>
              <a:t>Petroleiro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2262190"/>
            <a:ext cx="38100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83668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99016"/>
            <a:ext cx="8906608" cy="329588"/>
          </a:xfrm>
        </p:spPr>
        <p:txBody>
          <a:bodyPr/>
          <a:lstStyle/>
          <a:p>
            <a:pPr algn="ctr" eaLnBrk="1" hangingPunct="1"/>
            <a:r>
              <a:rPr lang="pt-BR" dirty="0" err="1"/>
              <a:t>Ferries</a:t>
            </a:r>
            <a:endParaRPr lang="pt-BR" dirty="0"/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ltGray">
          <a:xfrm>
            <a:off x="1456593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Birka Princess</a:t>
            </a: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ltGray">
          <a:xfrm>
            <a:off x="1466851" y="6308725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Hansestar</a:t>
            </a: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ltGray">
          <a:xfrm>
            <a:off x="5449766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Falkenstein</a:t>
            </a:r>
          </a:p>
        </p:txBody>
      </p:sp>
      <p:pic>
        <p:nvPicPr>
          <p:cNvPr id="14342" name="Picture 11" descr="Birka Princes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52854" y="546100"/>
            <a:ext cx="3335215" cy="2709863"/>
          </a:xfrm>
          <a:noFill/>
        </p:spPr>
      </p:pic>
      <p:pic>
        <p:nvPicPr>
          <p:cNvPr id="14343" name="Picture 12" descr="Falkenstei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37235" y="546100"/>
            <a:ext cx="3335215" cy="2709863"/>
          </a:xfrm>
          <a:noFill/>
        </p:spPr>
      </p:pic>
      <p:pic>
        <p:nvPicPr>
          <p:cNvPr id="14344" name="Picture 13" descr="Hansesta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51389" y="3594101"/>
            <a:ext cx="3335215" cy="2709863"/>
          </a:xfrm>
          <a:noFill/>
        </p:spPr>
      </p:pic>
      <p:sp>
        <p:nvSpPr>
          <p:cNvPr id="10" name="Retângulo de cantos arredondados 9"/>
          <p:cNvSpPr/>
          <p:nvPr/>
        </p:nvSpPr>
        <p:spPr bwMode="auto">
          <a:xfrm>
            <a:off x="4724400" y="3708400"/>
            <a:ext cx="3704492" cy="2870200"/>
          </a:xfrm>
          <a:prstGeom prst="roundRect">
            <a:avLst>
              <a:gd name="adj" fmla="val 1062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Objetivo: levar carga leve (pessoas) com segurança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 err="1"/>
              <a:t>Cb</a:t>
            </a:r>
            <a:r>
              <a:rPr lang="pt-BR" sz="1400" dirty="0"/>
              <a:t> baixo (entre 0,55 e 0,6)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L/B baixo (entre 5,5 e 6) – necessidade de área de deck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São de pequeno porte, para transporte de curta distância. O principal fator de projeto é a capacidade de espaço horizontal, e por isso B/H deve ser alto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4" y="857232"/>
            <a:ext cx="90963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9" y="4714886"/>
            <a:ext cx="2547067" cy="193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FCF0CF72-805B-4DB0-8CE9-81CED3498D66}"/>
              </a:ext>
            </a:extLst>
          </p:cNvPr>
          <p:cNvCxnSpPr/>
          <p:nvPr/>
        </p:nvCxnSpPr>
        <p:spPr>
          <a:xfrm flipV="1">
            <a:off x="323528" y="1268760"/>
            <a:ext cx="9289032" cy="72008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ipse 6">
            <a:extLst>
              <a:ext uri="{FF2B5EF4-FFF2-40B4-BE49-F238E27FC236}">
                <a16:creationId xmlns:a16="http://schemas.microsoft.com/office/drawing/2014/main" id="{2BC8C491-5336-435E-922E-DDFD33E7913A}"/>
              </a:ext>
            </a:extLst>
          </p:cNvPr>
          <p:cNvSpPr/>
          <p:nvPr/>
        </p:nvSpPr>
        <p:spPr>
          <a:xfrm>
            <a:off x="4788024" y="1772816"/>
            <a:ext cx="144016" cy="144016"/>
          </a:xfrm>
          <a:prstGeom prst="ellipse">
            <a:avLst/>
          </a:prstGeom>
          <a:solidFill>
            <a:schemeClr val="accent3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8" name="Fluxograma: Processo 7">
            <a:extLst>
              <a:ext uri="{FF2B5EF4-FFF2-40B4-BE49-F238E27FC236}">
                <a16:creationId xmlns:a16="http://schemas.microsoft.com/office/drawing/2014/main" id="{94FAFF8B-89AF-4C9B-B37E-52BCE32085EE}"/>
              </a:ext>
            </a:extLst>
          </p:cNvPr>
          <p:cNvSpPr/>
          <p:nvPr/>
        </p:nvSpPr>
        <p:spPr>
          <a:xfrm>
            <a:off x="1835696" y="1052736"/>
            <a:ext cx="360040" cy="288032"/>
          </a:xfrm>
          <a:prstGeom prst="flowChartProcess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10" name="Fluxograma: Processo 9">
            <a:extLst>
              <a:ext uri="{FF2B5EF4-FFF2-40B4-BE49-F238E27FC236}">
                <a16:creationId xmlns:a16="http://schemas.microsoft.com/office/drawing/2014/main" id="{53DD3BBF-CEA9-4C0D-BA07-2036F610802D}"/>
              </a:ext>
            </a:extLst>
          </p:cNvPr>
          <p:cNvSpPr/>
          <p:nvPr/>
        </p:nvSpPr>
        <p:spPr>
          <a:xfrm>
            <a:off x="1858592" y="1037528"/>
            <a:ext cx="360040" cy="288032"/>
          </a:xfrm>
          <a:prstGeom prst="flowChartProcess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11" name="Fluxograma: Processo 10">
            <a:extLst>
              <a:ext uri="{FF2B5EF4-FFF2-40B4-BE49-F238E27FC236}">
                <a16:creationId xmlns:a16="http://schemas.microsoft.com/office/drawing/2014/main" id="{A970A7B1-48E8-4262-9B85-FF22211E8B41}"/>
              </a:ext>
            </a:extLst>
          </p:cNvPr>
          <p:cNvSpPr/>
          <p:nvPr/>
        </p:nvSpPr>
        <p:spPr>
          <a:xfrm>
            <a:off x="6444208" y="980728"/>
            <a:ext cx="360040" cy="288032"/>
          </a:xfrm>
          <a:prstGeom prst="flowChartProcess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66DB99F-54BC-4C72-B12A-D3C1B405FDEA}"/>
              </a:ext>
            </a:extLst>
          </p:cNvPr>
          <p:cNvSpPr/>
          <p:nvPr/>
        </p:nvSpPr>
        <p:spPr>
          <a:xfrm>
            <a:off x="5086820" y="1772816"/>
            <a:ext cx="144016" cy="144016"/>
          </a:xfrm>
          <a:prstGeom prst="ellipse">
            <a:avLst/>
          </a:prstGeom>
          <a:solidFill>
            <a:schemeClr val="accent3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endParaRPr lang="pt-BR" sz="1600" dirty="0">
              <a:solidFill>
                <a:schemeClr val="tx1"/>
              </a:solidFill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D00FAB30-8B11-47F6-BEDD-98AEE2C93F89}"/>
              </a:ext>
            </a:extLst>
          </p:cNvPr>
          <p:cNvCxnSpPr>
            <a:cxnSpLocks/>
          </p:cNvCxnSpPr>
          <p:nvPr/>
        </p:nvCxnSpPr>
        <p:spPr>
          <a:xfrm flipV="1">
            <a:off x="0" y="1576748"/>
            <a:ext cx="9369424" cy="20764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e 13">
            <a:extLst>
              <a:ext uri="{FF2B5EF4-FFF2-40B4-BE49-F238E27FC236}">
                <a16:creationId xmlns:a16="http://schemas.microsoft.com/office/drawing/2014/main" id="{F17AED96-62EF-4264-9D0C-29D5F5E6AE3F}"/>
              </a:ext>
            </a:extLst>
          </p:cNvPr>
          <p:cNvSpPr/>
          <p:nvPr/>
        </p:nvSpPr>
        <p:spPr>
          <a:xfrm>
            <a:off x="5076056" y="1649052"/>
            <a:ext cx="133252" cy="144016"/>
          </a:xfrm>
          <a:prstGeom prst="ellipse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endParaRPr lang="pt-BR" sz="1600" dirty="0">
              <a:solidFill>
                <a:schemeClr val="tx1"/>
              </a:solidFill>
            </a:endParaRP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FC2E7E0A-B872-4A77-BE76-7C7236C9F88E}"/>
              </a:ext>
            </a:extLst>
          </p:cNvPr>
          <p:cNvCxnSpPr/>
          <p:nvPr/>
        </p:nvCxnSpPr>
        <p:spPr>
          <a:xfrm>
            <a:off x="5053507" y="929265"/>
            <a:ext cx="210642" cy="172819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158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99016"/>
            <a:ext cx="8906608" cy="329588"/>
          </a:xfrm>
        </p:spPr>
        <p:txBody>
          <a:bodyPr/>
          <a:lstStyle/>
          <a:p>
            <a:pPr algn="ctr" eaLnBrk="1" hangingPunct="1"/>
            <a:r>
              <a:rPr lang="pt-BR" dirty="0" err="1"/>
              <a:t>Ferries</a:t>
            </a:r>
            <a:endParaRPr lang="pt-BR" dirty="0"/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ltGray">
          <a:xfrm>
            <a:off x="1456593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Regina Baltica</a:t>
            </a: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ltGray">
          <a:xfrm>
            <a:off x="5449766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Silja Europa</a:t>
            </a:r>
          </a:p>
        </p:txBody>
      </p:sp>
      <p:pic>
        <p:nvPicPr>
          <p:cNvPr id="15365" name="Picture 10" descr="Regina Baltic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41131" y="546100"/>
            <a:ext cx="3335215" cy="2709863"/>
          </a:xfrm>
          <a:noFill/>
        </p:spPr>
      </p:pic>
      <p:pic>
        <p:nvPicPr>
          <p:cNvPr id="15366" name="Picture 11" descr="Silja Europ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25512" y="546100"/>
            <a:ext cx="3335215" cy="2709863"/>
          </a:xfrm>
          <a:noFill/>
        </p:spPr>
      </p:pic>
      <p:sp>
        <p:nvSpPr>
          <p:cNvPr id="15367" name="Text Box 4"/>
          <p:cNvSpPr txBox="1">
            <a:spLocks noChangeArrowheads="1"/>
          </p:cNvSpPr>
          <p:nvPr/>
        </p:nvSpPr>
        <p:spPr bwMode="ltGray">
          <a:xfrm>
            <a:off x="5454162" y="6261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Mariella</a:t>
            </a:r>
          </a:p>
        </p:txBody>
      </p:sp>
      <p:sp>
        <p:nvSpPr>
          <p:cNvPr id="15368" name="Text Box 5"/>
          <p:cNvSpPr txBox="1">
            <a:spLocks noChangeArrowheads="1"/>
          </p:cNvSpPr>
          <p:nvPr/>
        </p:nvSpPr>
        <p:spPr bwMode="ltGray">
          <a:xfrm>
            <a:off x="1466851" y="6321425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Red Eagle</a:t>
            </a:r>
          </a:p>
        </p:txBody>
      </p:sp>
      <p:pic>
        <p:nvPicPr>
          <p:cNvPr id="15369" name="Picture 10" descr="Mariell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838700" y="3594101"/>
            <a:ext cx="3335215" cy="2709863"/>
          </a:xfrm>
          <a:noFill/>
        </p:spPr>
      </p:pic>
      <p:pic>
        <p:nvPicPr>
          <p:cNvPr id="15370" name="Picture 12" descr="Red Eagl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851389" y="3606801"/>
            <a:ext cx="3335215" cy="2709863"/>
          </a:xfr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571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9708" y="2536825"/>
            <a:ext cx="5375031" cy="24193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1638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Navio de Carga Geral</a:t>
            </a:r>
            <a:endParaRPr lang="en-US"/>
          </a:p>
        </p:txBody>
      </p:sp>
      <p:sp>
        <p:nvSpPr>
          <p:cNvPr id="8" name="Retângulo de cantos arredondados 7"/>
          <p:cNvSpPr/>
          <p:nvPr/>
        </p:nvSpPr>
        <p:spPr bwMode="auto">
          <a:xfrm>
            <a:off x="351692" y="2044700"/>
            <a:ext cx="2505796" cy="3403600"/>
          </a:xfrm>
          <a:prstGeom prst="roundRect">
            <a:avLst>
              <a:gd name="adj" fmla="val 1062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600" dirty="0"/>
              <a:t>DWT = 29.500 </a:t>
            </a:r>
            <a:r>
              <a:rPr lang="pt-BR" sz="1600" dirty="0" err="1"/>
              <a:t>ton</a:t>
            </a:r>
            <a:endParaRPr lang="pt-BR" sz="1600" dirty="0"/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600" dirty="0"/>
              <a:t>Casco duplo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600" dirty="0"/>
              <a:t>Guindastes hidráulicos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600" dirty="0"/>
              <a:t>Loa = 181m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600" dirty="0" err="1"/>
              <a:t>Bm</a:t>
            </a:r>
            <a:r>
              <a:rPr lang="pt-BR" sz="1600" dirty="0"/>
              <a:t>= 26m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600" dirty="0" err="1"/>
              <a:t>Hproj</a:t>
            </a:r>
            <a:r>
              <a:rPr lang="pt-BR" sz="1600" dirty="0"/>
              <a:t>=9,67m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600" dirty="0"/>
              <a:t>V=14nós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600" dirty="0"/>
              <a:t>Motor – 5.760 kW e 115,9 </a:t>
            </a:r>
            <a:r>
              <a:rPr lang="pt-BR" sz="1600" dirty="0" err="1"/>
              <a:t>rpm</a:t>
            </a:r>
            <a:endParaRPr lang="pt-BR" sz="16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99016"/>
            <a:ext cx="8906608" cy="329588"/>
          </a:xfrm>
        </p:spPr>
        <p:txBody>
          <a:bodyPr/>
          <a:lstStyle/>
          <a:p>
            <a:pPr algn="ctr" eaLnBrk="1" hangingPunct="1"/>
            <a:r>
              <a:rPr lang="pt-BR" dirty="0"/>
              <a:t>Navios de carga geral</a:t>
            </a: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ltGray">
          <a:xfrm>
            <a:off x="1456593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Abyot</a:t>
            </a: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ltGray">
          <a:xfrm>
            <a:off x="1466851" y="6308725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Alblas</a:t>
            </a: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ltGray">
          <a:xfrm>
            <a:off x="5449766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Al Rahim</a:t>
            </a:r>
          </a:p>
        </p:txBody>
      </p:sp>
      <p:pic>
        <p:nvPicPr>
          <p:cNvPr id="17414" name="Picture 13" descr="Abyot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9408" y="546100"/>
            <a:ext cx="3335215" cy="2709863"/>
          </a:xfrm>
          <a:noFill/>
        </p:spPr>
      </p:pic>
      <p:pic>
        <p:nvPicPr>
          <p:cNvPr id="17415" name="Picture 14" descr="Al Rahi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43097" y="546101"/>
            <a:ext cx="3335215" cy="2670175"/>
          </a:xfrm>
          <a:noFill/>
        </p:spPr>
      </p:pic>
      <p:pic>
        <p:nvPicPr>
          <p:cNvPr id="17416" name="Picture 15" descr="Albla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39666" y="3594101"/>
            <a:ext cx="3335215" cy="2709863"/>
          </a:xfrm>
          <a:noFill/>
        </p:spPr>
      </p:pic>
      <p:sp>
        <p:nvSpPr>
          <p:cNvPr id="12" name="Retângulo de cantos arredondados 11"/>
          <p:cNvSpPr/>
          <p:nvPr/>
        </p:nvSpPr>
        <p:spPr bwMode="auto">
          <a:xfrm>
            <a:off x="4724400" y="3708400"/>
            <a:ext cx="3704492" cy="2870200"/>
          </a:xfrm>
          <a:prstGeom prst="roundRect">
            <a:avLst>
              <a:gd name="adj" fmla="val 1062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Objetivo: levar carga – podem ser projetados para uma carga específica ou para carga geral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 err="1"/>
              <a:t>Cb</a:t>
            </a:r>
            <a:r>
              <a:rPr lang="pt-BR" sz="1400" dirty="0"/>
              <a:t> entre 0,55 e 0,7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L/B entre 5,5 e7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Na China, a navegação interior é feita com navios de carga geral de pequeno porte. Ele também podem atender a uma rota internacional.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ltGray">
          <a:xfrm>
            <a:off x="1456593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Alliance</a:t>
            </a: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ltGray">
          <a:xfrm>
            <a:off x="1466851" y="6308725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Beta</a:t>
            </a:r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ltGray">
          <a:xfrm>
            <a:off x="5402874" y="3213100"/>
            <a:ext cx="2463311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Beluga Recommendation</a:t>
            </a:r>
          </a:p>
        </p:txBody>
      </p:sp>
      <p:pic>
        <p:nvPicPr>
          <p:cNvPr id="18437" name="Picture 10" descr="Allianc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41131" y="546100"/>
            <a:ext cx="3335215" cy="2709863"/>
          </a:xfrm>
          <a:noFill/>
        </p:spPr>
      </p:pic>
      <p:pic>
        <p:nvPicPr>
          <p:cNvPr id="18438" name="Picture 11" descr="Beluga Recommendatio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28443" y="546100"/>
            <a:ext cx="3335215" cy="2714625"/>
          </a:xfrm>
          <a:noFill/>
        </p:spPr>
      </p:pic>
      <p:pic>
        <p:nvPicPr>
          <p:cNvPr id="18439" name="Picture 12" descr="Bet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51389" y="3594101"/>
            <a:ext cx="3335215" cy="2709863"/>
          </a:xfrm>
          <a:noFill/>
        </p:spPr>
      </p:pic>
      <p:sp>
        <p:nvSpPr>
          <p:cNvPr id="18440" name="Text Box 5"/>
          <p:cNvSpPr txBox="1">
            <a:spLocks noChangeArrowheads="1"/>
          </p:cNvSpPr>
          <p:nvPr/>
        </p:nvSpPr>
        <p:spPr bwMode="ltGray">
          <a:xfrm>
            <a:off x="5523035" y="6321425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Greta C</a:t>
            </a:r>
          </a:p>
        </p:txBody>
      </p:sp>
      <p:pic>
        <p:nvPicPr>
          <p:cNvPr id="18441" name="Picture 12" descr="Greta C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895851" y="3606801"/>
            <a:ext cx="3335215" cy="2709863"/>
          </a:xfr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ltGray">
          <a:xfrm>
            <a:off x="1456593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Brake</a:t>
            </a: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ltGray">
          <a:xfrm>
            <a:off x="1466851" y="6308725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Danica Hav</a:t>
            </a: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ltGray">
          <a:xfrm>
            <a:off x="5449766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Da Quiang</a:t>
            </a:r>
          </a:p>
        </p:txBody>
      </p:sp>
      <p:pic>
        <p:nvPicPr>
          <p:cNvPr id="19461" name="Picture 10" descr="Brak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17685" y="546100"/>
            <a:ext cx="3335215" cy="2709863"/>
          </a:xfrm>
          <a:noFill/>
        </p:spPr>
      </p:pic>
      <p:pic>
        <p:nvPicPr>
          <p:cNvPr id="19462" name="Picture 11" descr="Da Quia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40166" y="546100"/>
            <a:ext cx="3335215" cy="2700338"/>
          </a:xfrm>
          <a:noFill/>
        </p:spPr>
      </p:pic>
      <p:pic>
        <p:nvPicPr>
          <p:cNvPr id="19463" name="Picture 12" descr="Danica Hav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39666" y="3594101"/>
            <a:ext cx="3335215" cy="2709863"/>
          </a:xfrm>
          <a:noFill/>
        </p:spPr>
      </p:pic>
      <p:sp>
        <p:nvSpPr>
          <p:cNvPr id="19464" name="Text Box 5"/>
          <p:cNvSpPr txBox="1">
            <a:spLocks noChangeArrowheads="1"/>
          </p:cNvSpPr>
          <p:nvPr/>
        </p:nvSpPr>
        <p:spPr bwMode="ltGray">
          <a:xfrm>
            <a:off x="5511312" y="6296025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Eugenie-M</a:t>
            </a:r>
          </a:p>
        </p:txBody>
      </p:sp>
      <p:pic>
        <p:nvPicPr>
          <p:cNvPr id="19465" name="Picture 12" descr="Eugenie-M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865077" y="3683000"/>
            <a:ext cx="3335215" cy="2601913"/>
          </a:xfr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0691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754" y="3403600"/>
            <a:ext cx="7203831" cy="2603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9" name="Retângulo de cantos arredondados 8"/>
          <p:cNvSpPr/>
          <p:nvPr/>
        </p:nvSpPr>
        <p:spPr bwMode="auto">
          <a:xfrm>
            <a:off x="715108" y="1377950"/>
            <a:ext cx="3598985" cy="1752600"/>
          </a:xfrm>
          <a:prstGeom prst="roundRect">
            <a:avLst>
              <a:gd name="adj" fmla="val 1062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Bef>
                <a:spcPct val="0"/>
              </a:spcBef>
              <a:spcAft>
                <a:spcPts val="600"/>
              </a:spcAft>
              <a:defRPr/>
            </a:pPr>
            <a:r>
              <a:rPr lang="en-US" b="1" dirty="0" err="1"/>
              <a:t>Detalhes</a:t>
            </a:r>
            <a:r>
              <a:rPr lang="en-US" b="1" dirty="0"/>
              <a:t> do </a:t>
            </a:r>
            <a:r>
              <a:rPr lang="en-US" b="1" dirty="0" err="1"/>
              <a:t>Navio</a:t>
            </a:r>
            <a:r>
              <a:rPr lang="en-US" b="1" dirty="0"/>
              <a:t> 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Pass.= 1.950 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 VS = 21 </a:t>
            </a:r>
            <a:r>
              <a:rPr lang="en-US" sz="1600" dirty="0" err="1"/>
              <a:t>nós</a:t>
            </a:r>
            <a:endParaRPr lang="en-US" sz="1600" dirty="0"/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 </a:t>
            </a:r>
            <a:r>
              <a:rPr lang="en-US" sz="1600" dirty="0" err="1"/>
              <a:t>Propulsão</a:t>
            </a:r>
            <a:r>
              <a:rPr lang="en-US" sz="1600" dirty="0"/>
              <a:t>  Diesel-</a:t>
            </a:r>
            <a:r>
              <a:rPr lang="en-US" sz="1600" dirty="0" err="1"/>
              <a:t>Elétrica</a:t>
            </a:r>
            <a:endParaRPr lang="pt-BR" sz="1600" dirty="0"/>
          </a:p>
        </p:txBody>
      </p:sp>
      <p:sp>
        <p:nvSpPr>
          <p:cNvPr id="20484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Navio de Passageiro</a:t>
            </a:r>
            <a:endParaRPr lang="en-US"/>
          </a:p>
        </p:txBody>
      </p:sp>
      <p:sp>
        <p:nvSpPr>
          <p:cNvPr id="11" name="Retângulo de cantos arredondados 10"/>
          <p:cNvSpPr/>
          <p:nvPr/>
        </p:nvSpPr>
        <p:spPr bwMode="auto">
          <a:xfrm>
            <a:off x="4513385" y="1371600"/>
            <a:ext cx="3669323" cy="1765300"/>
          </a:xfrm>
          <a:prstGeom prst="roundRect">
            <a:avLst>
              <a:gd name="adj" fmla="val 1062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Bef>
                <a:spcPct val="0"/>
              </a:spcBef>
              <a:spcAft>
                <a:spcPts val="600"/>
              </a:spcAft>
              <a:defRPr/>
            </a:pPr>
            <a:r>
              <a:rPr lang="pt-BR" b="1" dirty="0"/>
              <a:t>Características do Projeto</a:t>
            </a:r>
            <a:endParaRPr lang="en-US" b="1" dirty="0"/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 </a:t>
            </a:r>
            <a:r>
              <a:rPr lang="en-US" sz="1600" dirty="0" err="1"/>
              <a:t>Borda</a:t>
            </a:r>
            <a:r>
              <a:rPr lang="en-US" sz="1600" dirty="0"/>
              <a:t> </a:t>
            </a:r>
            <a:r>
              <a:rPr lang="en-US" sz="1600" dirty="0" err="1"/>
              <a:t>livre</a:t>
            </a:r>
            <a:r>
              <a:rPr lang="en-US" sz="1600" dirty="0"/>
              <a:t> </a:t>
            </a:r>
            <a:r>
              <a:rPr lang="en-US" sz="1600" dirty="0" err="1"/>
              <a:t>alta</a:t>
            </a:r>
            <a:r>
              <a:rPr lang="en-US" sz="1600" dirty="0"/>
              <a:t> 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 Grande </a:t>
            </a:r>
            <a:r>
              <a:rPr lang="en-US" sz="1600" dirty="0" err="1"/>
              <a:t>superestrutura</a:t>
            </a:r>
            <a:endParaRPr lang="en-US" sz="1600" dirty="0"/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 err="1"/>
              <a:t>Redução</a:t>
            </a:r>
            <a:r>
              <a:rPr lang="en-US" sz="1600" dirty="0"/>
              <a:t> </a:t>
            </a:r>
            <a:r>
              <a:rPr lang="en-US" sz="1600" dirty="0" err="1"/>
              <a:t>ruídos</a:t>
            </a:r>
            <a:r>
              <a:rPr lang="en-US" sz="1600" dirty="0"/>
              <a:t>: </a:t>
            </a:r>
            <a:r>
              <a:rPr lang="en-US" sz="1600" dirty="0" err="1"/>
              <a:t>vibração</a:t>
            </a:r>
            <a:r>
              <a:rPr lang="en-US" sz="1600" dirty="0"/>
              <a:t> </a:t>
            </a:r>
            <a:r>
              <a:rPr lang="en-US" sz="1600" dirty="0" err="1"/>
              <a:t>motores</a:t>
            </a:r>
            <a:endParaRPr lang="pt-BR" sz="16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ltGray">
          <a:xfrm>
            <a:off x="1456593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AIDAcara</a:t>
            </a: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ltGray">
          <a:xfrm>
            <a:off x="1466851" y="6308725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Aurora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ltGray">
          <a:xfrm>
            <a:off x="5449766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Amsterdam 1</a:t>
            </a:r>
          </a:p>
        </p:txBody>
      </p:sp>
      <p:pic>
        <p:nvPicPr>
          <p:cNvPr id="21509" name="Picture 10" descr="AIDAcar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9408" y="546100"/>
            <a:ext cx="3335215" cy="2709863"/>
          </a:xfrm>
          <a:noFill/>
        </p:spPr>
      </p:pic>
      <p:pic>
        <p:nvPicPr>
          <p:cNvPr id="21510" name="Picture 11" descr="Amsterdam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48958" y="546100"/>
            <a:ext cx="3335215" cy="2709863"/>
          </a:xfrm>
          <a:noFill/>
        </p:spPr>
      </p:pic>
      <p:pic>
        <p:nvPicPr>
          <p:cNvPr id="21511" name="Picture 12" descr="Auror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39666" y="3594101"/>
            <a:ext cx="3335215" cy="2709863"/>
          </a:xfrm>
          <a:noFill/>
        </p:spPr>
      </p:pic>
      <p:sp>
        <p:nvSpPr>
          <p:cNvPr id="10" name="Retângulo de cantos arredondados 9"/>
          <p:cNvSpPr/>
          <p:nvPr/>
        </p:nvSpPr>
        <p:spPr bwMode="auto">
          <a:xfrm>
            <a:off x="4724400" y="3708400"/>
            <a:ext cx="3704492" cy="2870200"/>
          </a:xfrm>
          <a:prstGeom prst="roundRect">
            <a:avLst>
              <a:gd name="adj" fmla="val 1062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Objetivo: levar pessoas com luxo e por longas distâncias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 err="1"/>
              <a:t>Cb</a:t>
            </a:r>
            <a:r>
              <a:rPr lang="pt-BR" sz="1400" dirty="0"/>
              <a:t> baixo (~0,6)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L/B muito alto (entre 9 e 10)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B/H alto: grande superfície e baixo peso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São de grande porte (&gt;200m) e possuem estabilidade excepcional (B/H alto), que permite grande estrutura acima do deck sem comprometer a restauração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/>
          <p:cNvSpPr txBox="1">
            <a:spLocks noChangeArrowheads="1"/>
          </p:cNvSpPr>
          <p:nvPr/>
        </p:nvSpPr>
        <p:spPr bwMode="ltGray">
          <a:xfrm>
            <a:off x="1466851" y="6308725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Crystal Harmony</a:t>
            </a:r>
          </a:p>
        </p:txBody>
      </p:sp>
      <p:sp>
        <p:nvSpPr>
          <p:cNvPr id="22531" name="Text Box 6"/>
          <p:cNvSpPr txBox="1">
            <a:spLocks noChangeArrowheads="1"/>
          </p:cNvSpPr>
          <p:nvPr/>
        </p:nvSpPr>
        <p:spPr bwMode="ltGray">
          <a:xfrm>
            <a:off x="5449766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Birka Paradise1</a:t>
            </a:r>
          </a:p>
        </p:txBody>
      </p:sp>
      <p:pic>
        <p:nvPicPr>
          <p:cNvPr id="22532" name="Picture 11" descr="Birka Paradise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37235" y="546100"/>
            <a:ext cx="3335215" cy="2709863"/>
          </a:xfrm>
          <a:noFill/>
        </p:spPr>
      </p:pic>
      <p:pic>
        <p:nvPicPr>
          <p:cNvPr id="22533" name="Picture 12" descr="Crystal Harmon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16220" y="3594101"/>
            <a:ext cx="3360126" cy="2709863"/>
          </a:xfrm>
          <a:noFill/>
        </p:spPr>
      </p:pic>
      <p:sp>
        <p:nvSpPr>
          <p:cNvPr id="22534" name="Text Box 5"/>
          <p:cNvSpPr txBox="1">
            <a:spLocks noChangeArrowheads="1"/>
          </p:cNvSpPr>
          <p:nvPr/>
        </p:nvSpPr>
        <p:spPr bwMode="ltGray">
          <a:xfrm>
            <a:off x="5464420" y="6346825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Jewel of the Seas</a:t>
            </a:r>
          </a:p>
        </p:txBody>
      </p:sp>
      <p:pic>
        <p:nvPicPr>
          <p:cNvPr id="22535" name="Picture 12" descr="Jewel of the Sea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848958" y="3632201"/>
            <a:ext cx="3335215" cy="2709863"/>
          </a:xfrm>
          <a:noFill/>
        </p:spPr>
      </p:pic>
      <p:sp>
        <p:nvSpPr>
          <p:cNvPr id="22536" name="Text Box 4"/>
          <p:cNvSpPr txBox="1">
            <a:spLocks noChangeArrowheads="1"/>
          </p:cNvSpPr>
          <p:nvPr/>
        </p:nvSpPr>
        <p:spPr bwMode="ltGray">
          <a:xfrm>
            <a:off x="1456593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Crystal Symphony</a:t>
            </a:r>
          </a:p>
        </p:txBody>
      </p:sp>
      <p:pic>
        <p:nvPicPr>
          <p:cNvPr id="22537" name="Picture 10" descr="Crystal Symphony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841131" y="546100"/>
            <a:ext cx="3335215" cy="2709863"/>
          </a:xfr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668" y="35025"/>
            <a:ext cx="8776129" cy="637364"/>
          </a:xfrm>
        </p:spPr>
        <p:txBody>
          <a:bodyPr/>
          <a:lstStyle/>
          <a:p>
            <a:pPr algn="just"/>
            <a:r>
              <a:rPr lang="en-US" dirty="0"/>
              <a:t>Os </a:t>
            </a:r>
            <a:r>
              <a:rPr lang="en-US" dirty="0" err="1"/>
              <a:t>navios</a:t>
            </a:r>
            <a:r>
              <a:rPr lang="en-US" dirty="0"/>
              <a:t> de </a:t>
            </a:r>
            <a:r>
              <a:rPr lang="en-US" dirty="0" err="1"/>
              <a:t>passageiros</a:t>
            </a:r>
            <a:r>
              <a:rPr lang="en-US" dirty="0"/>
              <a:t> </a:t>
            </a:r>
            <a:r>
              <a:rPr lang="en-US" dirty="0" err="1"/>
              <a:t>transportam</a:t>
            </a:r>
            <a:r>
              <a:rPr lang="en-US" dirty="0"/>
              <a:t> </a:t>
            </a:r>
            <a:r>
              <a:rPr lang="en-US" dirty="0" err="1"/>
              <a:t>pessoas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diversas</a:t>
            </a:r>
            <a:r>
              <a:rPr lang="en-US" dirty="0"/>
              <a:t> </a:t>
            </a:r>
            <a:r>
              <a:rPr lang="en-US" dirty="0" err="1"/>
              <a:t>rotas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redor</a:t>
            </a:r>
            <a:r>
              <a:rPr lang="en-US" dirty="0"/>
              <a:t> do </a:t>
            </a:r>
            <a:r>
              <a:rPr lang="en-US" dirty="0" err="1"/>
              <a:t>mundo</a:t>
            </a:r>
            <a:r>
              <a:rPr lang="en-US" dirty="0"/>
              <a:t>. 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71546"/>
            <a:ext cx="4095752" cy="3071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3929066"/>
            <a:ext cx="578647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4643438" y="1357298"/>
            <a:ext cx="4214842" cy="20002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1000 &lt; </a:t>
            </a:r>
            <a:r>
              <a:rPr lang="en-US" sz="1400" dirty="0" err="1">
                <a:solidFill>
                  <a:schemeClr val="tx1"/>
                </a:solidFill>
              </a:rPr>
              <a:t>Passageiros</a:t>
            </a:r>
            <a:r>
              <a:rPr lang="en-US" sz="1400" dirty="0">
                <a:solidFill>
                  <a:schemeClr val="tx1"/>
                </a:solidFill>
              </a:rPr>
              <a:t> &lt; 3000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</a:rPr>
              <a:t>Velocidade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cruzeiro</a:t>
            </a:r>
            <a:r>
              <a:rPr lang="en-US" sz="1400" dirty="0">
                <a:solidFill>
                  <a:schemeClr val="tx1"/>
                </a:solidFill>
              </a:rPr>
              <a:t>: 21 </a:t>
            </a:r>
            <a:r>
              <a:rPr lang="en-US" sz="1400" dirty="0" err="1">
                <a:solidFill>
                  <a:schemeClr val="tx1"/>
                </a:solidFill>
              </a:rPr>
              <a:t>nós</a:t>
            </a:r>
            <a:endParaRPr lang="en-US" sz="1400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</a:rPr>
              <a:t>Cascos</a:t>
            </a:r>
            <a:r>
              <a:rPr lang="en-US" sz="1400" dirty="0">
                <a:solidFill>
                  <a:schemeClr val="tx1"/>
                </a:solidFill>
              </a:rPr>
              <a:t> com forma </a:t>
            </a:r>
            <a:r>
              <a:rPr lang="en-US" sz="1400" dirty="0" err="1">
                <a:solidFill>
                  <a:schemeClr val="tx1"/>
                </a:solidFill>
              </a:rPr>
              <a:t>esbelta</a:t>
            </a:r>
            <a:r>
              <a:rPr lang="en-US" sz="1400" dirty="0">
                <a:solidFill>
                  <a:schemeClr val="tx1"/>
                </a:solidFill>
              </a:rPr>
              <a:t> e </a:t>
            </a:r>
            <a:r>
              <a:rPr lang="en-US" sz="1400" dirty="0" err="1">
                <a:solidFill>
                  <a:schemeClr val="tx1"/>
                </a:solidFill>
              </a:rPr>
              <a:t>grande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borda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livre</a:t>
            </a:r>
            <a:endParaRPr lang="en-US" sz="1400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</a:rPr>
              <a:t>Baixo</a:t>
            </a:r>
            <a:r>
              <a:rPr lang="en-US" sz="1400" dirty="0">
                <a:solidFill>
                  <a:schemeClr val="tx1"/>
                </a:solidFill>
              </a:rPr>
              <a:t> C</a:t>
            </a:r>
            <a:r>
              <a:rPr lang="en-US" sz="1400" baseline="-25000" dirty="0">
                <a:solidFill>
                  <a:schemeClr val="tx1"/>
                </a:solidFill>
              </a:rPr>
              <a:t>B </a:t>
            </a:r>
            <a:r>
              <a:rPr lang="en-US" sz="1400" dirty="0">
                <a:solidFill>
                  <a:schemeClr val="tx1"/>
                </a:solidFill>
              </a:rPr>
              <a:t>(0,6) e L/B (entre 5,5 e 6)</a:t>
            </a:r>
          </a:p>
          <a:p>
            <a:pPr algn="ctr">
              <a:buFont typeface="Arial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L &gt; 200m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8756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668" y="-580527"/>
            <a:ext cx="8776129" cy="1868470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O Queen Mary II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lançado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2004 </a:t>
            </a:r>
            <a:r>
              <a:rPr lang="en-US" dirty="0" err="1"/>
              <a:t>sendo</a:t>
            </a:r>
            <a:r>
              <a:rPr lang="en-US" dirty="0"/>
              <a:t> o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navio</a:t>
            </a:r>
            <a:r>
              <a:rPr lang="en-US" dirty="0"/>
              <a:t> de </a:t>
            </a:r>
            <a:r>
              <a:rPr lang="en-US" dirty="0" err="1"/>
              <a:t>cruzeiro</a:t>
            </a:r>
            <a:r>
              <a:rPr lang="en-US" dirty="0"/>
              <a:t> </a:t>
            </a:r>
            <a:r>
              <a:rPr lang="en-US" dirty="0" err="1"/>
              <a:t>já</a:t>
            </a:r>
            <a:r>
              <a:rPr lang="en-US" dirty="0"/>
              <a:t> </a:t>
            </a:r>
            <a:r>
              <a:rPr lang="en-US" dirty="0" err="1"/>
              <a:t>construído</a:t>
            </a:r>
            <a:r>
              <a:rPr lang="en-US" dirty="0"/>
              <a:t>. Tem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altura</a:t>
            </a:r>
            <a:r>
              <a:rPr lang="en-US" dirty="0"/>
              <a:t> total de 72 metros.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comprimento</a:t>
            </a:r>
            <a:r>
              <a:rPr lang="en-US" dirty="0"/>
              <a:t> é </a:t>
            </a:r>
            <a:r>
              <a:rPr lang="en-US" dirty="0" err="1"/>
              <a:t>equivalente</a:t>
            </a:r>
            <a:r>
              <a:rPr lang="en-US" dirty="0"/>
              <a:t> a 5 </a:t>
            </a:r>
            <a:r>
              <a:rPr lang="en-US" dirty="0" err="1"/>
              <a:t>jatos</a:t>
            </a:r>
            <a:r>
              <a:rPr lang="en-US" dirty="0"/>
              <a:t> A-380. </a:t>
            </a:r>
            <a:r>
              <a:rPr lang="en-US" dirty="0" err="1"/>
              <a:t>Transporta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de 3.000 </a:t>
            </a:r>
            <a:r>
              <a:rPr lang="en-US" dirty="0" err="1"/>
              <a:t>passageiros</a:t>
            </a:r>
            <a:r>
              <a:rPr lang="en-US" dirty="0"/>
              <a:t> e tem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tripulação</a:t>
            </a:r>
            <a:r>
              <a:rPr lang="en-US" dirty="0"/>
              <a:t> de 1.250 </a:t>
            </a:r>
            <a:r>
              <a:rPr lang="en-US" dirty="0" err="1"/>
              <a:t>pessoas</a:t>
            </a:r>
            <a:r>
              <a:rPr lang="en-US" dirty="0"/>
              <a:t>.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320098"/>
            <a:ext cx="3429024" cy="255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010029"/>
            <a:ext cx="6357982" cy="247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 explicativo retangular 14"/>
          <p:cNvSpPr/>
          <p:nvPr/>
        </p:nvSpPr>
        <p:spPr>
          <a:xfrm>
            <a:off x="7572396" y="1214422"/>
            <a:ext cx="1285884" cy="357190"/>
          </a:xfrm>
          <a:prstGeom prst="wedgeRectCallout">
            <a:avLst>
              <a:gd name="adj1" fmla="val -67612"/>
              <a:gd name="adj2" fmla="val 133892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lIns="72000" tIns="72000" rIns="72000" bIns="72000" anchor="ctr"/>
          <a:lstStyle/>
          <a:p>
            <a:pPr>
              <a:spcAft>
                <a:spcPts val="600"/>
              </a:spcAft>
              <a:defRPr/>
            </a:pPr>
            <a:r>
              <a:rPr lang="pt-BR" sz="1400" dirty="0"/>
              <a:t>Queen Mary II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693" y="1312160"/>
            <a:ext cx="4005869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6761865" y="4032167"/>
            <a:ext cx="2286016" cy="250033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en-US" sz="1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Nome: Queen Mary II</a:t>
            </a:r>
          </a:p>
          <a:p>
            <a:pPr algn="ctr">
              <a:buFont typeface="Arial" pitchFamily="34" charset="0"/>
              <a:buChar char="•"/>
            </a:pPr>
            <a:endParaRPr lang="en-US" sz="13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3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Comprimento</a:t>
            </a:r>
            <a:r>
              <a:rPr lang="en-US" sz="1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345 m</a:t>
            </a:r>
          </a:p>
          <a:p>
            <a:pPr algn="ctr">
              <a:buFont typeface="Arial" pitchFamily="34" charset="0"/>
              <a:buChar char="•"/>
            </a:pPr>
            <a:endParaRPr lang="en-US" sz="13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Boca: 41 m</a:t>
            </a:r>
          </a:p>
          <a:p>
            <a:pPr algn="ctr">
              <a:buFont typeface="Arial" pitchFamily="34" charset="0"/>
              <a:buChar char="•"/>
            </a:pPr>
            <a:endParaRPr lang="en-US" sz="13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3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Calado</a:t>
            </a:r>
            <a:r>
              <a:rPr lang="en-US" sz="1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10.1 m</a:t>
            </a:r>
          </a:p>
          <a:p>
            <a:pPr algn="ctr">
              <a:buFont typeface="Arial" pitchFamily="34" charset="0"/>
              <a:buChar char="•"/>
            </a:pPr>
            <a:endParaRPr lang="en-US" sz="13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3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Capacidade</a:t>
            </a:r>
            <a:r>
              <a:rPr lang="en-US" sz="1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: 3000 </a:t>
            </a:r>
            <a:r>
              <a:rPr lang="en-US" sz="13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passageiros</a:t>
            </a:r>
            <a:endParaRPr lang="en-US" sz="13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</a:pPr>
            <a:endParaRPr lang="en-US" sz="13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852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668" y="54969"/>
            <a:ext cx="8776129" cy="945141"/>
          </a:xfrm>
        </p:spPr>
        <p:txBody>
          <a:bodyPr/>
          <a:lstStyle/>
          <a:p>
            <a:pPr algn="just"/>
            <a:r>
              <a:rPr lang="en-US" dirty="0"/>
              <a:t>O </a:t>
            </a:r>
            <a:r>
              <a:rPr lang="en-US" dirty="0" err="1"/>
              <a:t>plano</a:t>
            </a:r>
            <a:r>
              <a:rPr lang="en-US" dirty="0"/>
              <a:t> de </a:t>
            </a:r>
            <a:r>
              <a:rPr lang="en-US" dirty="0" err="1"/>
              <a:t>linhas</a:t>
            </a:r>
            <a:r>
              <a:rPr lang="en-US" dirty="0"/>
              <a:t> é o </a:t>
            </a:r>
            <a:r>
              <a:rPr lang="en-US" dirty="0" err="1"/>
              <a:t>conjunto</a:t>
            </a:r>
            <a:r>
              <a:rPr lang="en-US" dirty="0"/>
              <a:t> de vistas e </a:t>
            </a:r>
            <a:r>
              <a:rPr lang="en-US" dirty="0" err="1"/>
              <a:t>cortes</a:t>
            </a:r>
            <a:r>
              <a:rPr lang="en-US" dirty="0"/>
              <a:t> </a:t>
            </a:r>
            <a:r>
              <a:rPr lang="en-US" dirty="0" err="1"/>
              <a:t>ortogonais</a:t>
            </a:r>
            <a:r>
              <a:rPr lang="en-US" dirty="0"/>
              <a:t> </a:t>
            </a:r>
            <a:r>
              <a:rPr lang="en-US" dirty="0" err="1"/>
              <a:t>às</a:t>
            </a:r>
            <a:r>
              <a:rPr lang="en-US" dirty="0"/>
              <a:t> </a:t>
            </a:r>
            <a:r>
              <a:rPr lang="en-US" dirty="0" err="1"/>
              <a:t>três</a:t>
            </a:r>
            <a:r>
              <a:rPr lang="en-US" dirty="0"/>
              <a:t> </a:t>
            </a:r>
            <a:r>
              <a:rPr lang="en-US" dirty="0" err="1"/>
              <a:t>direções</a:t>
            </a:r>
            <a:r>
              <a:rPr lang="en-US" dirty="0"/>
              <a:t> </a:t>
            </a:r>
            <a:r>
              <a:rPr lang="en-US" dirty="0" err="1"/>
              <a:t>principais</a:t>
            </a:r>
            <a:r>
              <a:rPr lang="en-US"/>
              <a:t> - </a:t>
            </a:r>
            <a:r>
              <a:rPr lang="en-US" dirty="0"/>
              <a:t>longitudinal, transversal </a:t>
            </a:r>
            <a:r>
              <a:rPr lang="en-US"/>
              <a:t>e vertical - </a:t>
            </a:r>
            <a:r>
              <a:rPr lang="en-US" dirty="0"/>
              <a:t>e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representa</a:t>
            </a:r>
            <a:r>
              <a:rPr lang="en-US" dirty="0"/>
              <a:t> o </a:t>
            </a:r>
            <a:r>
              <a:rPr lang="en-US" dirty="0" err="1"/>
              <a:t>contorno</a:t>
            </a:r>
            <a:r>
              <a:rPr lang="en-US" dirty="0"/>
              <a:t> das </a:t>
            </a:r>
            <a:r>
              <a:rPr lang="en-US" dirty="0" err="1"/>
              <a:t>linhas</a:t>
            </a:r>
            <a:r>
              <a:rPr lang="en-US" dirty="0"/>
              <a:t> do </a:t>
            </a:r>
            <a:r>
              <a:rPr lang="en-US" dirty="0" err="1"/>
              <a:t>casco</a:t>
            </a:r>
            <a:r>
              <a:rPr lang="en-US" dirty="0"/>
              <a:t>.</a:t>
            </a:r>
            <a:endParaRPr lang="pt-B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67253"/>
            <a:ext cx="8358246" cy="5476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500035" y="3024640"/>
            <a:ext cx="2500330" cy="714380"/>
          </a:xfrm>
          <a:prstGeom prst="ellipse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Plano de </a:t>
            </a:r>
            <a:r>
              <a:rPr lang="en-US" sz="1600" dirty="0" err="1">
                <a:solidFill>
                  <a:schemeClr val="tx1"/>
                </a:solidFill>
              </a:rPr>
              <a:t>Linhas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/>
              <a:t>D</a:t>
            </a:r>
            <a:r>
              <a:rPr lang="en-US" sz="1600" dirty="0" err="1">
                <a:solidFill>
                  <a:schemeClr val="tx1"/>
                </a:solidFill>
              </a:rPr>
              <a:t>’água</a:t>
            </a:r>
            <a:endParaRPr lang="pt-BR" sz="16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>
            <a:endCxn id="5" idx="7"/>
          </p:cNvCxnSpPr>
          <p:nvPr/>
        </p:nvCxnSpPr>
        <p:spPr>
          <a:xfrm rot="10800000" flipV="1">
            <a:off x="2634201" y="2381698"/>
            <a:ext cx="794793" cy="7475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6690426" y="4037129"/>
            <a:ext cx="2357486" cy="500066"/>
          </a:xfrm>
          <a:prstGeom prst="ellipse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Plano de </a:t>
            </a:r>
            <a:r>
              <a:rPr lang="en-US" sz="1600" dirty="0" err="1">
                <a:solidFill>
                  <a:schemeClr val="tx1"/>
                </a:solidFill>
              </a:rPr>
              <a:t>Balizas</a:t>
            </a:r>
            <a:endParaRPr lang="pt-BR" sz="1600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>
            <a:endCxn id="9" idx="1"/>
          </p:cNvCxnSpPr>
          <p:nvPr/>
        </p:nvCxnSpPr>
        <p:spPr>
          <a:xfrm>
            <a:off x="5643570" y="3524706"/>
            <a:ext cx="1392102" cy="5856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28596" y="4167648"/>
            <a:ext cx="2000264" cy="500066"/>
          </a:xfrm>
          <a:prstGeom prst="ellipse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Plano de Alto</a:t>
            </a:r>
            <a:endParaRPr lang="pt-BR" sz="1600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>
            <a:endCxn id="13" idx="5"/>
          </p:cNvCxnSpPr>
          <p:nvPr/>
        </p:nvCxnSpPr>
        <p:spPr>
          <a:xfrm rot="10800000">
            <a:off x="2135928" y="4594484"/>
            <a:ext cx="650122" cy="5732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9816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Comparações</a:t>
            </a:r>
            <a:endParaRPr lang="pt-BR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3" y="714356"/>
            <a:ext cx="4214842" cy="5792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81281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99016"/>
            <a:ext cx="8906608" cy="329588"/>
          </a:xfrm>
        </p:spPr>
        <p:txBody>
          <a:bodyPr/>
          <a:lstStyle/>
          <a:p>
            <a:pPr algn="ctr" eaLnBrk="1" hangingPunct="1"/>
            <a:r>
              <a:rPr lang="pt-BR"/>
              <a:t>Product &amp; Gas Tankers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ltGray">
          <a:xfrm>
            <a:off x="1456593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Amonith</a:t>
            </a: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ltGray">
          <a:xfrm>
            <a:off x="1466851" y="6308725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Bonito</a:t>
            </a: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ltGray">
          <a:xfrm>
            <a:off x="5449766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Bitten Theresa</a:t>
            </a:r>
          </a:p>
        </p:txBody>
      </p:sp>
      <p:pic>
        <p:nvPicPr>
          <p:cNvPr id="23558" name="Picture 13" descr="Amonith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17685" y="546100"/>
            <a:ext cx="3335215" cy="2709863"/>
          </a:xfrm>
          <a:noFill/>
        </p:spPr>
      </p:pic>
      <p:pic>
        <p:nvPicPr>
          <p:cNvPr id="23559" name="Picture 14" descr="Bitten Theres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37235" y="546100"/>
            <a:ext cx="3335215" cy="2709863"/>
          </a:xfrm>
          <a:noFill/>
        </p:spPr>
      </p:pic>
      <p:pic>
        <p:nvPicPr>
          <p:cNvPr id="23560" name="Picture 15" descr="Bonit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39666" y="3594101"/>
            <a:ext cx="3335215" cy="2709863"/>
          </a:xfrm>
          <a:noFill/>
        </p:spPr>
      </p:pic>
      <p:sp>
        <p:nvSpPr>
          <p:cNvPr id="10" name="Retângulo de cantos arredondados 9"/>
          <p:cNvSpPr/>
          <p:nvPr/>
        </p:nvSpPr>
        <p:spPr bwMode="auto">
          <a:xfrm>
            <a:off x="4724400" y="3708400"/>
            <a:ext cx="3704492" cy="2870200"/>
          </a:xfrm>
          <a:prstGeom prst="roundRect">
            <a:avLst>
              <a:gd name="adj" fmla="val 1062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Objetivo: transportar produtos químicos com segurança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 err="1"/>
              <a:t>Cb</a:t>
            </a:r>
            <a:r>
              <a:rPr lang="pt-BR" sz="1400" dirty="0"/>
              <a:t> médio (entre 0,75 e 0,8)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L/B baixo (entre 5,5 e 6)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São de médio porte (100 - 200m) e são construídos tipos específicos para cada produto a ser transportado. Possuem alto conteúdo tecnológico.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99016"/>
            <a:ext cx="8906608" cy="329588"/>
          </a:xfrm>
        </p:spPr>
        <p:txBody>
          <a:bodyPr/>
          <a:lstStyle/>
          <a:p>
            <a:pPr algn="ctr" eaLnBrk="1" hangingPunct="1"/>
            <a:r>
              <a:rPr lang="pt-BR"/>
              <a:t>Product &amp; Gas Tankers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ltGray">
          <a:xfrm>
            <a:off x="1456593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Bow Hunter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ltGray">
          <a:xfrm>
            <a:off x="1466851" y="6308725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Ekturus</a:t>
            </a:r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ltGray">
          <a:xfrm>
            <a:off x="5449766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Dansborg</a:t>
            </a:r>
          </a:p>
        </p:txBody>
      </p:sp>
      <p:pic>
        <p:nvPicPr>
          <p:cNvPr id="24582" name="Picture 10" descr="Bow Hunter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41131" y="546100"/>
            <a:ext cx="3335215" cy="2709863"/>
          </a:xfrm>
          <a:noFill/>
        </p:spPr>
      </p:pic>
      <p:pic>
        <p:nvPicPr>
          <p:cNvPr id="24583" name="Picture 11" descr="Dansbor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37235" y="546100"/>
            <a:ext cx="3335215" cy="2709863"/>
          </a:xfrm>
          <a:noFill/>
        </p:spPr>
      </p:pic>
      <p:pic>
        <p:nvPicPr>
          <p:cNvPr id="24584" name="Picture 12" descr="Ekturu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39666" y="3594101"/>
            <a:ext cx="3335215" cy="2709863"/>
          </a:xfrm>
          <a:noFill/>
        </p:spPr>
      </p:pic>
      <p:sp>
        <p:nvSpPr>
          <p:cNvPr id="24585" name="Text Box 4"/>
          <p:cNvSpPr txBox="1">
            <a:spLocks noChangeArrowheads="1"/>
          </p:cNvSpPr>
          <p:nvPr/>
        </p:nvSpPr>
        <p:spPr bwMode="ltGray">
          <a:xfrm>
            <a:off x="5465885" y="63246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Norman Lady</a:t>
            </a:r>
          </a:p>
        </p:txBody>
      </p:sp>
      <p:pic>
        <p:nvPicPr>
          <p:cNvPr id="24586" name="Picture 10" descr="Norman Lady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850423" y="3657600"/>
            <a:ext cx="3335215" cy="2709863"/>
          </a:xfr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715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8231" y="2298700"/>
            <a:ext cx="4467958" cy="30940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7" name="Retângulo de cantos arredondados 6"/>
          <p:cNvSpPr/>
          <p:nvPr/>
        </p:nvSpPr>
        <p:spPr bwMode="auto">
          <a:xfrm>
            <a:off x="351692" y="3721100"/>
            <a:ext cx="3704492" cy="2870200"/>
          </a:xfrm>
          <a:prstGeom prst="roundRect">
            <a:avLst>
              <a:gd name="adj" fmla="val 1062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pt-BR" b="1" dirty="0"/>
              <a:t>Características do Projeto</a:t>
            </a:r>
            <a:endParaRPr lang="en-US" b="1" dirty="0"/>
          </a:p>
          <a:p>
            <a:pPr marL="144000" indent="-14400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Alta </a:t>
            </a:r>
            <a:r>
              <a:rPr lang="en-US" sz="1600" dirty="0" err="1"/>
              <a:t>manobrabilidade</a:t>
            </a:r>
            <a:r>
              <a:rPr lang="en-US" sz="1600" dirty="0"/>
              <a:t>.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Ponte de </a:t>
            </a:r>
            <a:r>
              <a:rPr lang="en-US" sz="1600" dirty="0" err="1"/>
              <a:t>comando</a:t>
            </a:r>
            <a:r>
              <a:rPr lang="en-US" sz="1600" dirty="0"/>
              <a:t> com boa </a:t>
            </a:r>
            <a:r>
              <a:rPr lang="en-US" sz="1600" dirty="0" err="1"/>
              <a:t>visibilidade</a:t>
            </a:r>
            <a:r>
              <a:rPr lang="en-US" sz="1600" dirty="0"/>
              <a:t> </a:t>
            </a:r>
            <a:r>
              <a:rPr lang="en-US" sz="1600" dirty="0" err="1"/>
              <a:t>em</a:t>
            </a:r>
            <a:r>
              <a:rPr lang="en-US" sz="1600" dirty="0"/>
              <a:t> </a:t>
            </a:r>
            <a:r>
              <a:rPr lang="en-US" sz="1600" dirty="0" err="1"/>
              <a:t>todas</a:t>
            </a:r>
            <a:r>
              <a:rPr lang="en-US" sz="1600" dirty="0"/>
              <a:t> as </a:t>
            </a:r>
            <a:r>
              <a:rPr lang="en-US" sz="1600" dirty="0" err="1"/>
              <a:t>direções</a:t>
            </a:r>
            <a:r>
              <a:rPr lang="en-US" sz="1600" dirty="0"/>
              <a:t>. 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 err="1"/>
              <a:t>Potência</a:t>
            </a:r>
            <a:r>
              <a:rPr lang="en-US" sz="1600" dirty="0"/>
              <a:t> </a:t>
            </a:r>
            <a:r>
              <a:rPr lang="en-US" sz="1600" dirty="0" err="1"/>
              <a:t>dimensionada</a:t>
            </a:r>
            <a:r>
              <a:rPr lang="en-US" sz="1600" dirty="0"/>
              <a:t> </a:t>
            </a:r>
            <a:r>
              <a:rPr lang="en-US" sz="1600" dirty="0" err="1"/>
              <a:t>pela</a:t>
            </a:r>
            <a:r>
              <a:rPr lang="en-US" sz="1600" dirty="0"/>
              <a:t> </a:t>
            </a:r>
            <a:r>
              <a:rPr lang="en-US" sz="1600" dirty="0" err="1"/>
              <a:t>capacidade</a:t>
            </a:r>
            <a:r>
              <a:rPr lang="en-US" sz="1600" dirty="0"/>
              <a:t> de </a:t>
            </a:r>
            <a:r>
              <a:rPr lang="en-US" sz="1600" dirty="0" err="1"/>
              <a:t>reboque</a:t>
            </a:r>
            <a:r>
              <a:rPr lang="en-US" sz="1600" dirty="0"/>
              <a:t>. 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 err="1"/>
              <a:t>Propulsão</a:t>
            </a:r>
            <a:r>
              <a:rPr lang="en-US" sz="1600" dirty="0"/>
              <a:t> : </a:t>
            </a:r>
            <a:r>
              <a:rPr lang="en-US" sz="1600" dirty="0" err="1"/>
              <a:t>Tubo</a:t>
            </a:r>
            <a:r>
              <a:rPr lang="en-US" sz="1600" dirty="0"/>
              <a:t> </a:t>
            </a:r>
            <a:r>
              <a:rPr lang="en-US" sz="1600" dirty="0" err="1"/>
              <a:t>Kort</a:t>
            </a:r>
            <a:r>
              <a:rPr lang="en-US" sz="1600" dirty="0"/>
              <a:t>, </a:t>
            </a:r>
            <a:r>
              <a:rPr lang="en-US" sz="1600" dirty="0" err="1"/>
              <a:t>Azimutal</a:t>
            </a:r>
            <a:r>
              <a:rPr lang="en-US" sz="1600" dirty="0"/>
              <a:t>, </a:t>
            </a:r>
            <a:r>
              <a:rPr lang="en-US" sz="1600" dirty="0" err="1"/>
              <a:t>Voith</a:t>
            </a:r>
            <a:r>
              <a:rPr lang="en-US" sz="1600" dirty="0"/>
              <a:t>-Schneider.</a:t>
            </a:r>
          </a:p>
        </p:txBody>
      </p:sp>
      <p:sp>
        <p:nvSpPr>
          <p:cNvPr id="8" name="Retângulo de cantos arredondados 7"/>
          <p:cNvSpPr/>
          <p:nvPr/>
        </p:nvSpPr>
        <p:spPr bwMode="auto">
          <a:xfrm>
            <a:off x="351692" y="952500"/>
            <a:ext cx="3704492" cy="2628900"/>
          </a:xfrm>
          <a:prstGeom prst="roundRect">
            <a:avLst>
              <a:gd name="adj" fmla="val 1062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pt-BR" b="1" dirty="0"/>
              <a:t>Detalhes do Navio</a:t>
            </a:r>
            <a:endParaRPr lang="en-US" b="1" dirty="0"/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LOA = 32.72 m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 err="1"/>
              <a:t>Deslocamento</a:t>
            </a:r>
            <a:r>
              <a:rPr lang="en-US" sz="1600" dirty="0"/>
              <a:t> = 660 ton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 err="1"/>
              <a:t>Bmld</a:t>
            </a:r>
            <a:r>
              <a:rPr lang="en-US" sz="1600" dirty="0"/>
              <a:t> = 11.96 m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 err="1"/>
              <a:t>DCostado</a:t>
            </a:r>
            <a:r>
              <a:rPr lang="en-US" sz="1600" dirty="0"/>
              <a:t> = 5.0 m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Motor : 2 x1.800kW x 121 rpm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V = 13.85 </a:t>
            </a:r>
            <a:r>
              <a:rPr lang="en-US" sz="1600" dirty="0" err="1"/>
              <a:t>nós</a:t>
            </a:r>
            <a:endParaRPr lang="en-US" sz="1600" dirty="0"/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 err="1"/>
              <a:t>Propulsores</a:t>
            </a:r>
            <a:r>
              <a:rPr lang="en-US" sz="1600" dirty="0"/>
              <a:t> </a:t>
            </a:r>
            <a:r>
              <a:rPr lang="en-US" sz="1600" dirty="0" err="1"/>
              <a:t>azimutais</a:t>
            </a:r>
            <a:endParaRPr lang="en-US" sz="1600" dirty="0"/>
          </a:p>
        </p:txBody>
      </p:sp>
      <p:sp>
        <p:nvSpPr>
          <p:cNvPr id="25605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Rebocador</a:t>
            </a:r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ltGray">
          <a:xfrm>
            <a:off x="1456593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Bugsier 21</a:t>
            </a: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ltGray">
          <a:xfrm>
            <a:off x="1466851" y="6308725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Johannes Matthies</a:t>
            </a:r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ltGray">
          <a:xfrm>
            <a:off x="5449766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Fairplay V</a:t>
            </a:r>
          </a:p>
        </p:txBody>
      </p:sp>
      <p:pic>
        <p:nvPicPr>
          <p:cNvPr id="26629" name="Picture 10" descr="Bugsier 2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41131" y="546100"/>
            <a:ext cx="3335215" cy="2709863"/>
          </a:xfrm>
          <a:noFill/>
        </p:spPr>
      </p:pic>
      <p:pic>
        <p:nvPicPr>
          <p:cNvPr id="26630" name="Picture 11" descr="Fairplay V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37235" y="546100"/>
            <a:ext cx="3335215" cy="2709863"/>
          </a:xfrm>
          <a:noFill/>
        </p:spPr>
      </p:pic>
      <p:pic>
        <p:nvPicPr>
          <p:cNvPr id="26631" name="Picture 12" descr="Johannes Matthie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39666" y="3594101"/>
            <a:ext cx="3335215" cy="2709863"/>
          </a:xfrm>
          <a:noFill/>
        </p:spPr>
      </p:pic>
      <p:sp>
        <p:nvSpPr>
          <p:cNvPr id="10" name="Retângulo de cantos arredondados 9"/>
          <p:cNvSpPr/>
          <p:nvPr/>
        </p:nvSpPr>
        <p:spPr bwMode="auto">
          <a:xfrm>
            <a:off x="4724400" y="3708400"/>
            <a:ext cx="3704492" cy="2870200"/>
          </a:xfrm>
          <a:prstGeom prst="roundRect">
            <a:avLst>
              <a:gd name="adj" fmla="val 1062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Objetivo: empurrar navios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 err="1"/>
              <a:t>Cb</a:t>
            </a:r>
            <a:r>
              <a:rPr lang="pt-BR" sz="1400" dirty="0"/>
              <a:t> baixo (~0,55)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L/B baixíssimo (entre 4 e 5)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Não carregam carga e precisam de estabilidade extra para </a:t>
            </a:r>
            <a:r>
              <a:rPr lang="pt-BR" sz="1400" dirty="0" err="1"/>
              <a:t>aguentar</a:t>
            </a:r>
            <a:r>
              <a:rPr lang="pt-BR" sz="1400" dirty="0"/>
              <a:t> choques com outros navios. Possuem até quatro motores.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ltGray">
          <a:xfrm>
            <a:off x="1456593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Svava</a:t>
            </a: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ltGray">
          <a:xfrm>
            <a:off x="1466851" y="6308725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Tug</a:t>
            </a:r>
          </a:p>
        </p:txBody>
      </p:sp>
      <p:pic>
        <p:nvPicPr>
          <p:cNvPr id="27652" name="Picture 10" descr="Svav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41131" y="546100"/>
            <a:ext cx="3335215" cy="2709863"/>
          </a:xfrm>
          <a:noFill/>
        </p:spPr>
      </p:pic>
      <p:pic>
        <p:nvPicPr>
          <p:cNvPr id="27653" name="Picture 12" descr="Tu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39666" y="3594101"/>
            <a:ext cx="3335215" cy="2709863"/>
          </a:xfrm>
          <a:noFill/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ltGray">
          <a:xfrm>
            <a:off x="5449766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ZP Chalone</a:t>
            </a:r>
          </a:p>
        </p:txBody>
      </p:sp>
      <p:pic>
        <p:nvPicPr>
          <p:cNvPr id="27655" name="Picture 14" descr="ZP Chalon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837235" y="546100"/>
            <a:ext cx="3335215" cy="2709863"/>
          </a:xfrm>
          <a:noFill/>
        </p:spPr>
      </p:pic>
      <p:sp>
        <p:nvSpPr>
          <p:cNvPr id="27656" name="Text Box 5"/>
          <p:cNvSpPr txBox="1">
            <a:spLocks noChangeArrowheads="1"/>
          </p:cNvSpPr>
          <p:nvPr/>
        </p:nvSpPr>
        <p:spPr bwMode="ltGray">
          <a:xfrm>
            <a:off x="5476143" y="6283325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Bugsier 17</a:t>
            </a:r>
          </a:p>
        </p:txBody>
      </p:sp>
      <p:pic>
        <p:nvPicPr>
          <p:cNvPr id="27657" name="Picture 15" descr="Bugsier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848958" y="3568700"/>
            <a:ext cx="3335215" cy="2709863"/>
          </a:xfr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8643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2969" y="3822701"/>
            <a:ext cx="5757497" cy="274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7" name="Retângulo de cantos arredondados 6"/>
          <p:cNvSpPr/>
          <p:nvPr/>
        </p:nvSpPr>
        <p:spPr bwMode="auto">
          <a:xfrm>
            <a:off x="574431" y="952500"/>
            <a:ext cx="3704492" cy="2667000"/>
          </a:xfrm>
          <a:prstGeom prst="roundRect">
            <a:avLst>
              <a:gd name="adj" fmla="val 1062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Bef>
                <a:spcPct val="0"/>
              </a:spcBef>
              <a:spcAft>
                <a:spcPts val="600"/>
              </a:spcAft>
              <a:defRPr/>
            </a:pPr>
            <a:r>
              <a:rPr lang="pt-BR" b="1" dirty="0"/>
              <a:t>Detalhes do Navio</a:t>
            </a:r>
            <a:endParaRPr lang="en-US" b="1" dirty="0"/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DWT = 6600 ton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Pass. = 300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LOA = 179.6 m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 err="1"/>
              <a:t>Bmld</a:t>
            </a:r>
            <a:r>
              <a:rPr lang="en-US" sz="1600" dirty="0"/>
              <a:t> = 27.2 m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 err="1"/>
              <a:t>hproj</a:t>
            </a:r>
            <a:r>
              <a:rPr lang="en-US" sz="1600" dirty="0"/>
              <a:t>. = 6 m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VS = 18.5 </a:t>
            </a:r>
            <a:r>
              <a:rPr lang="en-US" sz="1600" dirty="0" err="1"/>
              <a:t>nós</a:t>
            </a:r>
            <a:endParaRPr lang="pt-BR" sz="1600" dirty="0"/>
          </a:p>
        </p:txBody>
      </p:sp>
      <p:sp>
        <p:nvSpPr>
          <p:cNvPr id="8" name="Retângulo de cantos arredondados 7"/>
          <p:cNvSpPr/>
          <p:nvPr/>
        </p:nvSpPr>
        <p:spPr bwMode="auto">
          <a:xfrm>
            <a:off x="4466492" y="977900"/>
            <a:ext cx="3704492" cy="2616200"/>
          </a:xfrm>
          <a:prstGeom prst="roundRect">
            <a:avLst>
              <a:gd name="adj" fmla="val 1062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Bef>
                <a:spcPct val="0"/>
              </a:spcBef>
              <a:spcAft>
                <a:spcPts val="600"/>
              </a:spcAft>
              <a:defRPr/>
            </a:pPr>
            <a:r>
              <a:rPr lang="pt-BR" b="1" dirty="0"/>
              <a:t>Característica do Projeto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Grande </a:t>
            </a:r>
            <a:r>
              <a:rPr lang="en-US" sz="1600" dirty="0" err="1"/>
              <a:t>área</a:t>
            </a:r>
            <a:r>
              <a:rPr lang="en-US" sz="1600" dirty="0"/>
              <a:t> de </a:t>
            </a:r>
            <a:r>
              <a:rPr lang="en-US" sz="1600" dirty="0" err="1"/>
              <a:t>convés</a:t>
            </a:r>
            <a:endParaRPr lang="en-US" sz="1600" dirty="0"/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 err="1"/>
              <a:t>Altura</a:t>
            </a:r>
            <a:r>
              <a:rPr lang="en-US" sz="1600" dirty="0"/>
              <a:t> </a:t>
            </a:r>
            <a:r>
              <a:rPr lang="en-US" sz="1600" dirty="0" err="1"/>
              <a:t>suficiente</a:t>
            </a:r>
            <a:r>
              <a:rPr lang="en-US" sz="1600" dirty="0"/>
              <a:t>  </a:t>
            </a:r>
            <a:r>
              <a:rPr lang="en-US" sz="1600" dirty="0" err="1"/>
              <a:t>para</a:t>
            </a:r>
            <a:r>
              <a:rPr lang="en-US" sz="1600" dirty="0"/>
              <a:t> </a:t>
            </a:r>
            <a:r>
              <a:rPr lang="en-US" sz="1600" dirty="0" err="1"/>
              <a:t>carga</a:t>
            </a:r>
            <a:endParaRPr lang="en-US" sz="1600" dirty="0"/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 err="1"/>
              <a:t>Acesso</a:t>
            </a:r>
            <a:r>
              <a:rPr lang="en-US" sz="1600" dirty="0"/>
              <a:t> </a:t>
            </a:r>
            <a:r>
              <a:rPr lang="en-US" sz="1600" dirty="0" err="1"/>
              <a:t>externo</a:t>
            </a:r>
            <a:r>
              <a:rPr lang="en-US" sz="1600" dirty="0"/>
              <a:t> : </a:t>
            </a:r>
            <a:r>
              <a:rPr lang="en-US" sz="1600" dirty="0" err="1"/>
              <a:t>Popa</a:t>
            </a:r>
            <a:r>
              <a:rPr lang="en-US" sz="1600" dirty="0"/>
              <a:t>, </a:t>
            </a:r>
            <a:r>
              <a:rPr lang="en-US" sz="1600" dirty="0" err="1"/>
              <a:t>proa</a:t>
            </a:r>
            <a:endParaRPr lang="en-US" sz="1600" dirty="0"/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 err="1"/>
              <a:t>Rampas</a:t>
            </a:r>
            <a:r>
              <a:rPr lang="en-US" sz="1600" dirty="0"/>
              <a:t> </a:t>
            </a:r>
            <a:r>
              <a:rPr lang="en-US" sz="1600" dirty="0" err="1"/>
              <a:t>internas</a:t>
            </a:r>
            <a:r>
              <a:rPr lang="en-US" sz="1600" dirty="0"/>
              <a:t>; </a:t>
            </a:r>
            <a:r>
              <a:rPr lang="en-US" sz="1600" dirty="0" err="1"/>
              <a:t>elevadores</a:t>
            </a:r>
            <a:endParaRPr lang="en-US" sz="1600" dirty="0"/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 err="1"/>
              <a:t>Motores</a:t>
            </a:r>
            <a:r>
              <a:rPr lang="en-US" sz="1600" dirty="0"/>
              <a:t> </a:t>
            </a:r>
            <a:r>
              <a:rPr lang="en-US" sz="1600" dirty="0" err="1"/>
              <a:t>limitados</a:t>
            </a:r>
            <a:r>
              <a:rPr lang="en-US" sz="1600" dirty="0"/>
              <a:t>: </a:t>
            </a:r>
            <a:r>
              <a:rPr lang="en-US" sz="1600" dirty="0" err="1"/>
              <a:t>altura</a:t>
            </a:r>
            <a:endParaRPr lang="en-US" sz="1600" dirty="0"/>
          </a:p>
        </p:txBody>
      </p:sp>
      <p:sp>
        <p:nvSpPr>
          <p:cNvPr id="28677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Navio Ro-Ro</a:t>
            </a:r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ltGray">
          <a:xfrm>
            <a:off x="1456593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Grande Napoli</a:t>
            </a:r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ltGray">
          <a:xfrm>
            <a:off x="1466851" y="6308725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Hual Dubai</a:t>
            </a:r>
          </a:p>
        </p:txBody>
      </p:sp>
      <p:sp>
        <p:nvSpPr>
          <p:cNvPr id="29700" name="Text Box 6"/>
          <p:cNvSpPr txBox="1">
            <a:spLocks noChangeArrowheads="1"/>
          </p:cNvSpPr>
          <p:nvPr/>
        </p:nvSpPr>
        <p:spPr bwMode="ltGray">
          <a:xfrm>
            <a:off x="5449766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Hoegh Herlin</a:t>
            </a:r>
          </a:p>
        </p:txBody>
      </p:sp>
      <p:pic>
        <p:nvPicPr>
          <p:cNvPr id="29701" name="Picture 10" descr="Grande Napoli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41131" y="546100"/>
            <a:ext cx="3335215" cy="2709863"/>
          </a:xfrm>
          <a:noFill/>
        </p:spPr>
      </p:pic>
      <p:pic>
        <p:nvPicPr>
          <p:cNvPr id="29702" name="Picture 11" descr="Hoegh Herli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48958" y="546100"/>
            <a:ext cx="3335215" cy="2709863"/>
          </a:xfrm>
          <a:noFill/>
        </p:spPr>
      </p:pic>
      <p:pic>
        <p:nvPicPr>
          <p:cNvPr id="29703" name="Picture 12" descr="Hual Dubai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39666" y="3594101"/>
            <a:ext cx="3335215" cy="2709863"/>
          </a:xfrm>
          <a:noFill/>
        </p:spPr>
      </p:pic>
      <p:sp>
        <p:nvSpPr>
          <p:cNvPr id="10" name="Retângulo de cantos arredondados 9"/>
          <p:cNvSpPr/>
          <p:nvPr/>
        </p:nvSpPr>
        <p:spPr bwMode="auto">
          <a:xfrm>
            <a:off x="4724400" y="3708400"/>
            <a:ext cx="3704492" cy="2870200"/>
          </a:xfrm>
          <a:prstGeom prst="roundRect">
            <a:avLst>
              <a:gd name="adj" fmla="val 1062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Objetivo: levar carga com muito volume (veículos)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 err="1"/>
              <a:t>Cb</a:t>
            </a:r>
            <a:r>
              <a:rPr lang="pt-BR" sz="1400" dirty="0"/>
              <a:t> baixo (~0,65)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L/B alto (entre 7 e 8)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D/H=4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400" dirty="0"/>
              <a:t>Precisam de estabilidade para transportar carga volumétrica. Usualmente são de médio porte (entre 100 e 200m)</a:t>
            </a:r>
          </a:p>
        </p:txBody>
      </p:sp>
      <p:sp>
        <p:nvSpPr>
          <p:cNvPr id="29705" name="Título 10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ltGray">
          <a:xfrm>
            <a:off x="1456593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Hual Transporter</a:t>
            </a:r>
          </a:p>
        </p:txBody>
      </p:sp>
      <p:sp>
        <p:nvSpPr>
          <p:cNvPr id="30723" name="Text Box 5"/>
          <p:cNvSpPr txBox="1">
            <a:spLocks noChangeArrowheads="1"/>
          </p:cNvSpPr>
          <p:nvPr/>
        </p:nvSpPr>
        <p:spPr bwMode="ltGray">
          <a:xfrm>
            <a:off x="1466851" y="6308725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Perseus Leader</a:t>
            </a: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ltGray">
          <a:xfrm>
            <a:off x="5449766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Morning Sapphire</a:t>
            </a:r>
          </a:p>
        </p:txBody>
      </p:sp>
      <p:pic>
        <p:nvPicPr>
          <p:cNvPr id="30725" name="Picture 10" descr="Hual Transporter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41131" y="546100"/>
            <a:ext cx="3335215" cy="2709863"/>
          </a:xfrm>
          <a:noFill/>
        </p:spPr>
      </p:pic>
      <p:pic>
        <p:nvPicPr>
          <p:cNvPr id="30726" name="Picture 11" descr="Morning Sapphir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37235" y="546100"/>
            <a:ext cx="3335215" cy="2709863"/>
          </a:xfrm>
          <a:noFill/>
        </p:spPr>
      </p:pic>
      <p:pic>
        <p:nvPicPr>
          <p:cNvPr id="30727" name="Picture 12" descr="Perseus Leade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39666" y="3594101"/>
            <a:ext cx="3335215" cy="2709863"/>
          </a:xfrm>
          <a:noFill/>
        </p:spPr>
      </p:pic>
      <p:sp>
        <p:nvSpPr>
          <p:cNvPr id="30728" name="Text Box 4"/>
          <p:cNvSpPr txBox="1">
            <a:spLocks noChangeArrowheads="1"/>
          </p:cNvSpPr>
          <p:nvPr/>
        </p:nvSpPr>
        <p:spPr bwMode="ltGray">
          <a:xfrm>
            <a:off x="5442439" y="62865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Talisman Sea</a:t>
            </a:r>
          </a:p>
        </p:txBody>
      </p:sp>
      <p:pic>
        <p:nvPicPr>
          <p:cNvPr id="30729" name="Picture 10" descr="Talisman Se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826977" y="3619500"/>
            <a:ext cx="3335215" cy="2692400"/>
          </a:xfr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ltGray">
          <a:xfrm>
            <a:off x="1456593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Grande Napoli</a:t>
            </a: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ltGray">
          <a:xfrm>
            <a:off x="1466851" y="6308725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Hual Dubai</a:t>
            </a:r>
          </a:p>
        </p:txBody>
      </p:sp>
      <p:sp>
        <p:nvSpPr>
          <p:cNvPr id="31748" name="Text Box 6"/>
          <p:cNvSpPr txBox="1">
            <a:spLocks noChangeArrowheads="1"/>
          </p:cNvSpPr>
          <p:nvPr/>
        </p:nvSpPr>
        <p:spPr bwMode="ltGray">
          <a:xfrm>
            <a:off x="5449766" y="3213100"/>
            <a:ext cx="2127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>
              <a:buFontTx/>
              <a:buNone/>
            </a:pPr>
            <a:r>
              <a:rPr lang="pt-BR" sz="1600"/>
              <a:t>Hoegh Herlin</a:t>
            </a:r>
          </a:p>
        </p:txBody>
      </p:sp>
      <p:pic>
        <p:nvPicPr>
          <p:cNvPr id="31749" name="Picture 10" descr="Grande Napoli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41131" y="546100"/>
            <a:ext cx="3335215" cy="2709863"/>
          </a:xfrm>
          <a:noFill/>
        </p:spPr>
      </p:pic>
      <p:pic>
        <p:nvPicPr>
          <p:cNvPr id="31750" name="Picture 11" descr="Hoegh Herli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48958" y="546100"/>
            <a:ext cx="3335215" cy="2709863"/>
          </a:xfrm>
          <a:noFill/>
        </p:spPr>
      </p:pic>
      <p:pic>
        <p:nvPicPr>
          <p:cNvPr id="31751" name="Picture 12" descr="Hual Dubai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39666" y="3594101"/>
            <a:ext cx="3335215" cy="2709863"/>
          </a:xfr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Adimensionais relevantes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467544" y="772500"/>
            <a:ext cx="2232248" cy="36004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>
                <a:solidFill>
                  <a:schemeClr val="tx1"/>
                </a:solidFill>
              </a:rPr>
              <a:t>L/B</a:t>
            </a:r>
          </a:p>
        </p:txBody>
      </p:sp>
      <p:sp>
        <p:nvSpPr>
          <p:cNvPr id="5" name="Retângulo 4"/>
          <p:cNvSpPr/>
          <p:nvPr/>
        </p:nvSpPr>
        <p:spPr>
          <a:xfrm>
            <a:off x="467544" y="1316944"/>
            <a:ext cx="2232248" cy="36004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>
                <a:solidFill>
                  <a:schemeClr val="tx1"/>
                </a:solidFill>
              </a:rPr>
              <a:t>B/H</a:t>
            </a:r>
          </a:p>
        </p:txBody>
      </p:sp>
      <p:sp>
        <p:nvSpPr>
          <p:cNvPr id="6" name="Retângulo 5"/>
          <p:cNvSpPr/>
          <p:nvPr/>
        </p:nvSpPr>
        <p:spPr>
          <a:xfrm>
            <a:off x="467544" y="1861388"/>
            <a:ext cx="2232248" cy="36004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/>
              <a:t>D/H</a:t>
            </a: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67544" y="2981896"/>
            <a:ext cx="2232248" cy="36004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 err="1">
                <a:solidFill>
                  <a:schemeClr val="tx1"/>
                </a:solidFill>
              </a:rPr>
              <a:t>Cb</a:t>
            </a: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67544" y="3526340"/>
            <a:ext cx="2232248" cy="36004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 err="1">
                <a:solidFill>
                  <a:schemeClr val="tx1"/>
                </a:solidFill>
              </a:rPr>
              <a:t>C</a:t>
            </a:r>
            <a:r>
              <a:rPr lang="pt-BR" sz="1600" baseline="-25000" dirty="0" err="1">
                <a:solidFill>
                  <a:schemeClr val="tx1"/>
                </a:solidFill>
              </a:rPr>
              <a:t>p</a:t>
            </a:r>
            <a:endParaRPr lang="pt-BR" sz="1600" baseline="-25000" dirty="0">
              <a:solidFill>
                <a:schemeClr val="tx1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67544" y="4070784"/>
            <a:ext cx="2232248" cy="36004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>
                <a:solidFill>
                  <a:schemeClr val="tx1"/>
                </a:solidFill>
              </a:rPr>
              <a:t>C </a:t>
            </a:r>
            <a:r>
              <a:rPr lang="pt-BR" sz="1600" baseline="-25000" dirty="0" err="1">
                <a:solidFill>
                  <a:schemeClr val="tx1"/>
                </a:solidFill>
              </a:rPr>
              <a:t>wl</a:t>
            </a:r>
            <a:endParaRPr lang="pt-BR" sz="1600" baseline="-25000" dirty="0">
              <a:solidFill>
                <a:schemeClr val="tx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67544" y="4615228"/>
            <a:ext cx="2232248" cy="36004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>
                <a:solidFill>
                  <a:schemeClr val="tx1"/>
                </a:solidFill>
              </a:rPr>
              <a:t>C </a:t>
            </a:r>
            <a:r>
              <a:rPr lang="pt-BR" sz="1600" baseline="-25000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467544" y="5159672"/>
            <a:ext cx="2232248" cy="36004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/>
              <a:t>C</a:t>
            </a:r>
            <a:r>
              <a:rPr lang="pt-BR" sz="1600" baseline="-25000" dirty="0"/>
              <a:t> almirantado</a:t>
            </a:r>
            <a:endParaRPr lang="pt-BR" sz="1600" baseline="-25000" dirty="0">
              <a:solidFill>
                <a:schemeClr val="tx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67544" y="5704116"/>
            <a:ext cx="2232248" cy="36004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1200" dirty="0">
                <a:solidFill>
                  <a:schemeClr val="tx1"/>
                </a:solidFill>
              </a:rPr>
              <a:t>área de leme/área de seção transversal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67544" y="6248556"/>
            <a:ext cx="2232248" cy="36004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>
                <a:solidFill>
                  <a:schemeClr val="tx1"/>
                </a:solidFill>
              </a:rPr>
              <a:t>...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987823" y="692696"/>
            <a:ext cx="5972973" cy="544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>
                <a:solidFill>
                  <a:schemeClr val="tx1"/>
                </a:solidFill>
              </a:rPr>
              <a:t>Esbelteza do navio – resistência de forma e resistência de ondas x custo da embarcação; </a:t>
            </a:r>
            <a:r>
              <a:rPr lang="pt-BR" sz="1600" dirty="0" err="1">
                <a:solidFill>
                  <a:schemeClr val="tx1"/>
                </a:solidFill>
              </a:rPr>
              <a:t>manobrabilidade</a:t>
            </a: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2987823" y="1235762"/>
            <a:ext cx="5972973" cy="544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>
                <a:solidFill>
                  <a:schemeClr val="tx1"/>
                </a:solidFill>
              </a:rPr>
              <a:t>Profundidade do casco – estabilidade x resistência de ondas (e resistência </a:t>
            </a:r>
            <a:r>
              <a:rPr lang="pt-BR" sz="1600" dirty="0" err="1">
                <a:solidFill>
                  <a:schemeClr val="tx1"/>
                </a:solidFill>
              </a:rPr>
              <a:t>friccional</a:t>
            </a:r>
            <a:r>
              <a:rPr lang="pt-BR" sz="1600" dirty="0">
                <a:solidFill>
                  <a:schemeClr val="tx1"/>
                </a:solidFill>
              </a:rPr>
              <a:t>); embarcação de peso ou de volume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2987823" y="2897958"/>
            <a:ext cx="5972973" cy="544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>
                <a:solidFill>
                  <a:schemeClr val="tx1"/>
                </a:solidFill>
              </a:rPr>
              <a:t>Embarcação de peso ou de volume – capacidade x resistência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2987823" y="3441024"/>
            <a:ext cx="5972973" cy="544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/>
              <a:t>Afilamento da proa e popa – resistência de ondas</a:t>
            </a: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2987823" y="3984090"/>
            <a:ext cx="5972973" cy="544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 err="1">
                <a:solidFill>
                  <a:schemeClr val="tx1"/>
                </a:solidFill>
              </a:rPr>
              <a:t>Bojudez</a:t>
            </a:r>
            <a:r>
              <a:rPr lang="pt-BR" sz="1600" dirty="0">
                <a:solidFill>
                  <a:schemeClr val="tx1"/>
                </a:solidFill>
              </a:rPr>
              <a:t> - irrelevante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2987823" y="4527156"/>
            <a:ext cx="5972973" cy="544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 err="1">
                <a:solidFill>
                  <a:schemeClr val="tx1"/>
                </a:solidFill>
              </a:rPr>
              <a:t>Bojudez</a:t>
            </a:r>
            <a:r>
              <a:rPr lang="pt-BR" sz="1600" dirty="0">
                <a:solidFill>
                  <a:schemeClr val="tx1"/>
                </a:solidFill>
              </a:rPr>
              <a:t> - irrelevante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2987823" y="5070222"/>
            <a:ext cx="5972973" cy="544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/>
              <a:t>Constante de potência para dada velocidade e deslocamento na forma ótima</a:t>
            </a: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2987823" y="1778828"/>
            <a:ext cx="5972973" cy="544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>
                <a:solidFill>
                  <a:schemeClr val="tx1"/>
                </a:solidFill>
              </a:rPr>
              <a:t>Embarcação de peso ou de volume – estabilidade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467544" y="2432250"/>
            <a:ext cx="2232248" cy="36004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>
                <a:solidFill>
                  <a:schemeClr val="tx1"/>
                </a:solidFill>
              </a:rPr>
              <a:t>L/D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2987823" y="2348312"/>
            <a:ext cx="5972973" cy="544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>
                <a:solidFill>
                  <a:schemeClr val="tx1"/>
                </a:solidFill>
              </a:rPr>
              <a:t>Modulo da seção - peso da embarcação</a:t>
            </a:r>
          </a:p>
        </p:txBody>
      </p:sp>
    </p:spTree>
    <p:extLst>
      <p:ext uri="{BB962C8B-B14F-4D97-AF65-F5344CB8AC3E}">
        <p14:creationId xmlns:p14="http://schemas.microsoft.com/office/powerpoint/2010/main" val="4146153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100013"/>
            <a:ext cx="8906608" cy="329588"/>
          </a:xfrm>
        </p:spPr>
        <p:txBody>
          <a:bodyPr/>
          <a:lstStyle/>
          <a:p>
            <a:pPr algn="ctr" eaLnBrk="1" hangingPunct="1"/>
            <a:r>
              <a:rPr lang="pt-BR"/>
              <a:t>Outros</a:t>
            </a:r>
          </a:p>
        </p:txBody>
      </p:sp>
      <p:pic>
        <p:nvPicPr>
          <p:cNvPr id="32771" name="Picture 6" descr="http://www.dauradacruises.com/img/catama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485" y="868363"/>
            <a:ext cx="272415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tângulo de cantos arredondados 17"/>
          <p:cNvSpPr/>
          <p:nvPr/>
        </p:nvSpPr>
        <p:spPr bwMode="auto">
          <a:xfrm>
            <a:off x="3681046" y="812800"/>
            <a:ext cx="4747846" cy="2312988"/>
          </a:xfrm>
          <a:prstGeom prst="roundRect">
            <a:avLst>
              <a:gd name="adj" fmla="val 1062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Bef>
                <a:spcPct val="0"/>
              </a:spcBef>
              <a:spcAft>
                <a:spcPts val="600"/>
              </a:spcAft>
              <a:defRPr/>
            </a:pPr>
            <a:r>
              <a:rPr lang="pt-BR" sz="1600" dirty="0"/>
              <a:t>CATAMARÃ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600" dirty="0"/>
              <a:t>Objetivo: ser transparente à resistência de ondas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600" dirty="0" err="1"/>
              <a:t>Cb</a:t>
            </a:r>
            <a:r>
              <a:rPr lang="pt-BR" sz="1600" dirty="0"/>
              <a:t> médio (~0,7)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600" dirty="0"/>
              <a:t>L/B alto (entre 9 e 13)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600" dirty="0"/>
              <a:t>Soma estabilidade a baixa resistência ao avanço, ideal para altas velocidades e pouca carga.</a:t>
            </a:r>
          </a:p>
        </p:txBody>
      </p:sp>
      <p:pic>
        <p:nvPicPr>
          <p:cNvPr id="32773" name="Picture 8" descr="http://www.blbrasil.com.br/imagens/noticias/ctmsp/fraga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609976"/>
            <a:ext cx="3683977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tângulo de cantos arredondados 19"/>
          <p:cNvSpPr/>
          <p:nvPr/>
        </p:nvSpPr>
        <p:spPr bwMode="auto">
          <a:xfrm>
            <a:off x="539261" y="3595688"/>
            <a:ext cx="3786554" cy="2944812"/>
          </a:xfrm>
          <a:prstGeom prst="roundRect">
            <a:avLst>
              <a:gd name="adj" fmla="val 1062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Bef>
                <a:spcPct val="0"/>
              </a:spcBef>
              <a:spcAft>
                <a:spcPts val="600"/>
              </a:spcAft>
              <a:defRPr/>
            </a:pPr>
            <a:r>
              <a:rPr lang="pt-BR" sz="1600" dirty="0"/>
              <a:t>FRAGATA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600" dirty="0"/>
              <a:t>Objetivo: ser ágil e levar grande quantidade de material bélico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600" dirty="0" err="1"/>
              <a:t>Cb</a:t>
            </a:r>
            <a:r>
              <a:rPr lang="pt-BR" sz="1600" dirty="0"/>
              <a:t> médio (~0,7)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600" dirty="0"/>
              <a:t>L/B alto (~8,5 )</a:t>
            </a:r>
          </a:p>
          <a:p>
            <a:pPr marL="144000" indent="-14400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600" dirty="0"/>
              <a:t>Precisa ser esbelto (L/B alto) para atingir velocidades elevadas em ação, porém enfrenta problemas sérios de estabilidade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882" name="Rectangle 2"/>
          <p:cNvSpPr>
            <a:spLocks noChangeArrowheads="1"/>
          </p:cNvSpPr>
          <p:nvPr/>
        </p:nvSpPr>
        <p:spPr bwMode="auto">
          <a:xfrm>
            <a:off x="838200" y="857232"/>
            <a:ext cx="746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 eaLnBrk="0" hangingPunc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SzPct val="75000"/>
              <a:buFontTx/>
              <a:buNone/>
              <a:defRPr/>
            </a:pPr>
            <a:endParaRPr lang="en-US" sz="1800" i="1" dirty="0">
              <a:effectLst>
                <a:outerShdw blurRad="38100" dist="38100" dir="2700000" algn="tl">
                  <a:srgbClr val="003366"/>
                </a:outerShdw>
              </a:effectLst>
            </a:endParaRPr>
          </a:p>
          <a:p>
            <a:pPr algn="l" eaLnBrk="0" hangingPunct="0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en-US" sz="1800" i="1" dirty="0">
                <a:effectLst>
                  <a:outerShdw blurRad="38100" dist="38100" dir="2700000" algn="tl">
                    <a:srgbClr val="003366"/>
                  </a:outerShdw>
                </a:effectLst>
              </a:rPr>
              <a:t>Pass : 64       </a:t>
            </a:r>
            <a:r>
              <a:rPr lang="en-US" sz="1800" i="1" dirty="0">
                <a:effectLst>
                  <a:outerShdw blurRad="38100" dist="38100" dir="2700000" algn="tl">
                    <a:srgbClr val="003366"/>
                  </a:outerShdw>
                </a:effectLst>
                <a:latin typeface="Symbol" pitchFamily="18" charset="2"/>
              </a:rPr>
              <a:t>D </a:t>
            </a:r>
            <a:r>
              <a:rPr lang="en-US" sz="1800" i="1" dirty="0">
                <a:effectLst>
                  <a:outerShdw blurRad="38100" dist="38100" dir="2700000" algn="tl">
                    <a:srgbClr val="003366"/>
                  </a:outerShdw>
                </a:effectLst>
              </a:rPr>
              <a:t> = 28 ton.      V</a:t>
            </a:r>
            <a:r>
              <a:rPr lang="en-US" sz="1800" i="1" baseline="-25000" dirty="0">
                <a:effectLst>
                  <a:outerShdw blurRad="38100" dist="38100" dir="2700000" algn="tl">
                    <a:srgbClr val="003366"/>
                  </a:outerShdw>
                </a:effectLst>
              </a:rPr>
              <a:t>S</a:t>
            </a:r>
            <a:r>
              <a:rPr lang="en-US" sz="1800" i="1" dirty="0">
                <a:effectLst>
                  <a:outerShdw blurRad="38100" dist="38100" dir="2700000" algn="tl">
                    <a:srgbClr val="003366"/>
                  </a:outerShdw>
                </a:effectLst>
              </a:rPr>
              <a:t> = 70 km/h.  </a:t>
            </a:r>
          </a:p>
        </p:txBody>
      </p:sp>
      <p:pic>
        <p:nvPicPr>
          <p:cNvPr id="1018883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1" y="1766869"/>
            <a:ext cx="7296150" cy="27082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400752"/>
          </a:xfrm>
          <a:noFill/>
        </p:spPr>
        <p:txBody>
          <a:bodyPr lIns="92075" tIns="46038" rIns="92075" bIns="46038" anchor="b"/>
          <a:lstStyle/>
          <a:p>
            <a:r>
              <a:rPr lang="en-US"/>
              <a:t>Embarcações com Hidrofólio (1)</a:t>
            </a:r>
          </a:p>
        </p:txBody>
      </p:sp>
      <p:sp>
        <p:nvSpPr>
          <p:cNvPr id="6" name="Retângulo 5"/>
          <p:cNvSpPr/>
          <p:nvPr/>
        </p:nvSpPr>
        <p:spPr>
          <a:xfrm>
            <a:off x="500034" y="4610090"/>
            <a:ext cx="7715304" cy="18573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eaLnBrk="0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SzPct val="75000"/>
              <a:defRPr/>
            </a:pPr>
            <a:r>
              <a:rPr lang="en-US" b="1" dirty="0" err="1"/>
              <a:t>Características</a:t>
            </a:r>
            <a:r>
              <a:rPr lang="en-US" b="1" dirty="0"/>
              <a:t> do </a:t>
            </a:r>
            <a:r>
              <a:rPr lang="en-US" b="1" dirty="0" err="1"/>
              <a:t>Projeto</a:t>
            </a:r>
            <a:endParaRPr lang="en-US" b="1" dirty="0"/>
          </a:p>
          <a:p>
            <a:pPr eaLnBrk="0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SzPct val="75000"/>
              <a:buFont typeface="Arial" pitchFamily="34" charset="0"/>
              <a:buChar char="•"/>
              <a:defRPr/>
            </a:pPr>
            <a:r>
              <a:rPr lang="pt-BR" dirty="0"/>
              <a:t>Aplicação águas rasas.</a:t>
            </a:r>
          </a:p>
          <a:p>
            <a:pPr eaLnBrk="0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SzPct val="75000"/>
              <a:buFont typeface="Arial" pitchFamily="34" charset="0"/>
              <a:buChar char="•"/>
              <a:defRPr/>
            </a:pPr>
            <a:r>
              <a:rPr lang="pt-BR" dirty="0"/>
              <a:t>Sustentação controlada pela proximidade do fólio à superfície livre.</a:t>
            </a:r>
          </a:p>
          <a:p>
            <a:pPr eaLnBrk="0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SzPct val="75000"/>
              <a:buFont typeface="Arial" pitchFamily="34" charset="0"/>
              <a:buChar char="•"/>
              <a:defRPr/>
            </a:pPr>
            <a:r>
              <a:rPr lang="pt-BR" dirty="0"/>
              <a:t>Eixo propulsor inclinado (~9o) . Simples e robusto. </a:t>
            </a:r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907" name="Rectangle 3"/>
          <p:cNvSpPr>
            <a:spLocks noChangeArrowheads="1"/>
          </p:cNvSpPr>
          <p:nvPr/>
        </p:nvSpPr>
        <p:spPr bwMode="auto">
          <a:xfrm>
            <a:off x="3914043" y="1071546"/>
            <a:ext cx="4444511" cy="110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 eaLnBrk="0" hangingPunc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SzPct val="75000"/>
              <a:buFontTx/>
              <a:buNone/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3366"/>
                  </a:outerShdw>
                </a:effectLst>
              </a:rPr>
              <a:t> </a:t>
            </a:r>
            <a:r>
              <a:rPr lang="en-US" i="1" dirty="0">
                <a:effectLst>
                  <a:outerShdw blurRad="38100" dist="38100" dir="2700000" algn="tl">
                    <a:srgbClr val="003366"/>
                  </a:outerShdw>
                </a:effectLst>
              </a:rPr>
              <a:t>    </a:t>
            </a:r>
            <a:r>
              <a:rPr lang="en-US" sz="1800" i="1" dirty="0">
                <a:effectLst>
                  <a:outerShdw blurRad="38100" dist="38100" dir="2700000" algn="tl">
                    <a:srgbClr val="003366"/>
                  </a:outerShdw>
                </a:effectLst>
              </a:rPr>
              <a:t>  </a:t>
            </a:r>
          </a:p>
          <a:p>
            <a:pPr algn="l" eaLnBrk="0" hangingPunct="0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en-US" sz="1800" i="1" dirty="0">
                <a:effectLst>
                  <a:outerShdw blurRad="38100" dist="38100" dir="2700000" algn="tl">
                    <a:srgbClr val="003366"/>
                  </a:outerShdw>
                </a:effectLst>
              </a:rPr>
              <a:t>Pass : 125       </a:t>
            </a:r>
            <a:r>
              <a:rPr lang="en-US" sz="1800" i="1" dirty="0">
                <a:effectLst>
                  <a:outerShdw blurRad="38100" dist="38100" dir="2700000" algn="tl">
                    <a:srgbClr val="003366"/>
                  </a:outerShdw>
                </a:effectLst>
                <a:latin typeface="Symbol" pitchFamily="18" charset="2"/>
              </a:rPr>
              <a:t>D </a:t>
            </a:r>
            <a:r>
              <a:rPr lang="en-US" sz="1800" i="1" dirty="0">
                <a:effectLst>
                  <a:outerShdw blurRad="38100" dist="38100" dir="2700000" algn="tl">
                    <a:srgbClr val="003366"/>
                  </a:outerShdw>
                </a:effectLst>
              </a:rPr>
              <a:t> = 60 ton.      V</a:t>
            </a:r>
            <a:r>
              <a:rPr lang="en-US" sz="1800" i="1" baseline="-25000" dirty="0">
                <a:effectLst>
                  <a:outerShdw blurRad="38100" dist="38100" dir="2700000" algn="tl">
                    <a:srgbClr val="003366"/>
                  </a:outerShdw>
                </a:effectLst>
              </a:rPr>
              <a:t>S</a:t>
            </a:r>
            <a:r>
              <a:rPr lang="en-US" sz="1800" i="1" dirty="0">
                <a:effectLst>
                  <a:outerShdw blurRad="38100" dist="38100" dir="2700000" algn="tl">
                    <a:srgbClr val="003366"/>
                  </a:outerShdw>
                </a:effectLst>
              </a:rPr>
              <a:t> = ~30 </a:t>
            </a:r>
            <a:r>
              <a:rPr lang="en-US" sz="1800" i="1" dirty="0" err="1">
                <a:effectLst>
                  <a:outerShdw blurRad="38100" dist="38100" dir="2700000" algn="tl">
                    <a:srgbClr val="003366"/>
                  </a:outerShdw>
                </a:effectLst>
              </a:rPr>
              <a:t>nós</a:t>
            </a:r>
            <a:r>
              <a:rPr lang="en-US" sz="1800" i="1" dirty="0">
                <a:effectLst>
                  <a:outerShdw blurRad="38100" dist="38100" dir="2700000" algn="tl">
                    <a:srgbClr val="003366"/>
                  </a:outerShdw>
                </a:effectLst>
              </a:rPr>
              <a:t>.  </a:t>
            </a:r>
          </a:p>
        </p:txBody>
      </p:sp>
      <p:pic>
        <p:nvPicPr>
          <p:cNvPr id="1019908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5154" y="2303461"/>
            <a:ext cx="4800600" cy="32226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6" name="Retângulo 5"/>
          <p:cNvSpPr/>
          <p:nvPr/>
        </p:nvSpPr>
        <p:spPr>
          <a:xfrm>
            <a:off x="500034" y="1785926"/>
            <a:ext cx="3214710" cy="378621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eaLnBrk="0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SzPct val="75000"/>
              <a:defRPr/>
            </a:pPr>
            <a:r>
              <a:rPr lang="en-US" b="1" dirty="0" err="1"/>
              <a:t>Características</a:t>
            </a:r>
            <a:r>
              <a:rPr lang="en-US" b="1" dirty="0"/>
              <a:t> do </a:t>
            </a:r>
            <a:r>
              <a:rPr lang="en-US" b="1" dirty="0" err="1"/>
              <a:t>Projeto</a:t>
            </a:r>
            <a:endParaRPr lang="en-US" b="1" dirty="0"/>
          </a:p>
          <a:p>
            <a:pPr eaLnBrk="0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SzPct val="75000"/>
              <a:buFont typeface="Arial" pitchFamily="34" charset="0"/>
              <a:buChar char="•"/>
              <a:defRPr/>
            </a:pPr>
            <a:r>
              <a:rPr lang="en-US" dirty="0" err="1"/>
              <a:t>Águas</a:t>
            </a:r>
            <a:r>
              <a:rPr lang="en-US" dirty="0"/>
              <a:t> </a:t>
            </a:r>
            <a:r>
              <a:rPr lang="en-US" dirty="0" err="1"/>
              <a:t>costeiras</a:t>
            </a:r>
            <a:r>
              <a:rPr lang="en-US" dirty="0"/>
              <a:t>: mares </a:t>
            </a:r>
            <a:r>
              <a:rPr lang="en-US" dirty="0" err="1"/>
              <a:t>médios</a:t>
            </a:r>
            <a:r>
              <a:rPr lang="en-US" dirty="0"/>
              <a:t>.</a:t>
            </a:r>
          </a:p>
          <a:p>
            <a:pPr eaLnBrk="0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SzPct val="75000"/>
              <a:buFont typeface="Arial" pitchFamily="34" charset="0"/>
              <a:buChar char="•"/>
              <a:defRPr/>
            </a:pPr>
            <a:r>
              <a:rPr lang="en-US" dirty="0" err="1"/>
              <a:t>Sustentação</a:t>
            </a:r>
            <a:r>
              <a:rPr lang="en-US" dirty="0"/>
              <a:t>: </a:t>
            </a:r>
            <a:r>
              <a:rPr lang="en-US" dirty="0" err="1"/>
              <a:t>Variação</a:t>
            </a:r>
            <a:r>
              <a:rPr lang="en-US" dirty="0"/>
              <a:t> </a:t>
            </a:r>
            <a:r>
              <a:rPr lang="en-US" dirty="0" err="1"/>
              <a:t>imersão</a:t>
            </a:r>
            <a:r>
              <a:rPr lang="en-US" dirty="0"/>
              <a:t> dos </a:t>
            </a:r>
            <a:r>
              <a:rPr lang="en-US" dirty="0" err="1"/>
              <a:t>fólios</a:t>
            </a:r>
            <a:r>
              <a:rPr lang="en-US" dirty="0"/>
              <a:t>. </a:t>
            </a:r>
          </a:p>
          <a:p>
            <a:pPr eaLnBrk="0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SzPct val="75000"/>
              <a:buFont typeface="Arial" pitchFamily="34" charset="0"/>
              <a:buChar char="•"/>
              <a:defRPr/>
            </a:pPr>
            <a:r>
              <a:rPr lang="en-US" dirty="0" err="1"/>
              <a:t>Inerentemente</a:t>
            </a:r>
            <a:r>
              <a:rPr lang="en-US" dirty="0"/>
              <a:t> </a:t>
            </a:r>
            <a:r>
              <a:rPr lang="en-US" dirty="0" err="1"/>
              <a:t>estáveis</a:t>
            </a:r>
            <a:r>
              <a:rPr lang="en-US" dirty="0"/>
              <a:t>.</a:t>
            </a:r>
          </a:p>
          <a:p>
            <a:pPr eaLnBrk="0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SzPct val="75000"/>
              <a:buFont typeface="Arial" pitchFamily="34" charset="0"/>
              <a:buChar char="•"/>
              <a:defRPr/>
            </a:pPr>
            <a:r>
              <a:rPr lang="en-US" dirty="0" err="1"/>
              <a:t>Simplicidade</a:t>
            </a:r>
            <a:r>
              <a:rPr lang="en-US" dirty="0"/>
              <a:t> de </a:t>
            </a:r>
            <a:r>
              <a:rPr lang="en-US" dirty="0" err="1"/>
              <a:t>construção</a:t>
            </a:r>
            <a:r>
              <a:rPr lang="en-US" dirty="0"/>
              <a:t> e </a:t>
            </a:r>
            <a:r>
              <a:rPr lang="en-US" dirty="0" err="1"/>
              <a:t>operação</a:t>
            </a:r>
            <a:r>
              <a:rPr lang="en-US" dirty="0"/>
              <a:t>. </a:t>
            </a:r>
          </a:p>
          <a:p>
            <a:pPr eaLnBrk="0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SzPct val="75000"/>
              <a:buFont typeface="Arial" pitchFamily="34" charset="0"/>
              <a:buChar char="•"/>
              <a:defRPr/>
            </a:pPr>
            <a:r>
              <a:rPr lang="en-US" dirty="0" err="1"/>
              <a:t>Motores</a:t>
            </a:r>
            <a:r>
              <a:rPr lang="en-US" dirty="0"/>
              <a:t> Diesel.      </a:t>
            </a:r>
          </a:p>
          <a:p>
            <a:pPr eaLnBrk="0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SzPct val="75000"/>
              <a:buFont typeface="Arial" pitchFamily="34" charset="0"/>
              <a:buChar char="•"/>
              <a:defRPr/>
            </a:pPr>
            <a:r>
              <a:rPr lang="en-US" dirty="0" err="1"/>
              <a:t>Inclinação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do </a:t>
            </a:r>
            <a:r>
              <a:rPr lang="en-US" dirty="0" err="1"/>
              <a:t>eixo</a:t>
            </a:r>
            <a:r>
              <a:rPr lang="en-US" dirty="0"/>
              <a:t>: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calado</a:t>
            </a:r>
            <a:r>
              <a:rPr lang="en-US" dirty="0"/>
              <a:t> de </a:t>
            </a:r>
            <a:r>
              <a:rPr lang="en-US" dirty="0" err="1"/>
              <a:t>operação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762000" y="152400"/>
            <a:ext cx="7772400" cy="4007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Embarcações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Hidrofólio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(2)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931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062" y="1500174"/>
            <a:ext cx="4359520" cy="33909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1020932" name="Rectangle 4"/>
          <p:cNvSpPr>
            <a:spLocks noChangeArrowheads="1"/>
          </p:cNvSpPr>
          <p:nvPr/>
        </p:nvSpPr>
        <p:spPr bwMode="auto">
          <a:xfrm>
            <a:off x="457200" y="5360975"/>
            <a:ext cx="74676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 eaLnBrk="0" hangingPunc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SzPct val="75000"/>
              <a:buFontTx/>
              <a:buNone/>
              <a:defRPr/>
            </a:pPr>
            <a:r>
              <a:rPr lang="en-US" sz="1800" i="1" dirty="0">
                <a:effectLst>
                  <a:outerShdw blurRad="38100" dist="38100" dir="2700000" algn="tl">
                    <a:srgbClr val="003366"/>
                  </a:outerShdw>
                </a:effectLst>
              </a:rPr>
              <a:t>Pass : 350       </a:t>
            </a:r>
            <a:r>
              <a:rPr lang="en-US" sz="1800" i="1" dirty="0">
                <a:effectLst>
                  <a:outerShdw blurRad="38100" dist="38100" dir="2700000" algn="tl">
                    <a:srgbClr val="003366"/>
                  </a:outerShdw>
                </a:effectLst>
                <a:latin typeface="Symbol" pitchFamily="18" charset="2"/>
              </a:rPr>
              <a:t>D </a:t>
            </a:r>
            <a:r>
              <a:rPr lang="en-US" sz="1800" i="1" dirty="0">
                <a:effectLst>
                  <a:outerShdw blurRad="38100" dist="38100" dir="2700000" algn="tl">
                    <a:srgbClr val="003366"/>
                  </a:outerShdw>
                </a:effectLst>
              </a:rPr>
              <a:t> = 110 ton.      V</a:t>
            </a:r>
            <a:r>
              <a:rPr lang="en-US" sz="1800" i="1" baseline="-25000" dirty="0">
                <a:effectLst>
                  <a:outerShdw blurRad="38100" dist="38100" dir="2700000" algn="tl">
                    <a:srgbClr val="003366"/>
                  </a:outerShdw>
                </a:effectLst>
              </a:rPr>
              <a:t>S</a:t>
            </a:r>
            <a:r>
              <a:rPr lang="en-US" sz="1800" i="1" dirty="0">
                <a:effectLst>
                  <a:outerShdw blurRad="38100" dist="38100" dir="2700000" algn="tl">
                    <a:srgbClr val="003366"/>
                  </a:outerShdw>
                </a:effectLst>
              </a:rPr>
              <a:t> = 42 </a:t>
            </a:r>
            <a:r>
              <a:rPr lang="en-US" sz="1800" i="1" dirty="0" err="1">
                <a:effectLst>
                  <a:outerShdw blurRad="38100" dist="38100" dir="2700000" algn="tl">
                    <a:srgbClr val="003366"/>
                  </a:outerShdw>
                </a:effectLst>
              </a:rPr>
              <a:t>nós</a:t>
            </a:r>
            <a:endParaRPr lang="en-US" sz="1800" i="1" dirty="0">
              <a:effectLst>
                <a:outerShdw blurRad="38100" dist="38100" dir="2700000" algn="tl">
                  <a:srgbClr val="003366"/>
                </a:outerShdw>
              </a:effectLst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143504" y="1839890"/>
            <a:ext cx="3714776" cy="28575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eaLnBrk="0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SzPct val="75000"/>
              <a:defRPr/>
            </a:pPr>
            <a:r>
              <a:rPr lang="en-US" b="1" dirty="0" err="1"/>
              <a:t>Características</a:t>
            </a:r>
            <a:r>
              <a:rPr lang="en-US" b="1" dirty="0"/>
              <a:t> do </a:t>
            </a:r>
            <a:r>
              <a:rPr lang="en-US" b="1" dirty="0" err="1"/>
              <a:t>Projeto</a:t>
            </a:r>
            <a:endParaRPr lang="en-US" b="1" dirty="0"/>
          </a:p>
          <a:p>
            <a:pPr eaLnBrk="0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SzPct val="75000"/>
              <a:buFont typeface="Arial" pitchFamily="34" charset="0"/>
              <a:buChar char="•"/>
              <a:defRPr/>
            </a:pPr>
            <a:r>
              <a:rPr lang="pt-BR" dirty="0"/>
              <a:t>Melhor desempenho em mar aberto.</a:t>
            </a:r>
          </a:p>
          <a:p>
            <a:pPr eaLnBrk="0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SzPct val="75000"/>
              <a:buFont typeface="Arial" pitchFamily="34" charset="0"/>
              <a:buChar char="•"/>
              <a:defRPr/>
            </a:pPr>
            <a:r>
              <a:rPr lang="pt-BR" dirty="0"/>
              <a:t>Fólio totalmente submerso.</a:t>
            </a:r>
          </a:p>
          <a:p>
            <a:pPr eaLnBrk="0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SzPct val="75000"/>
              <a:buFont typeface="Arial" pitchFamily="34" charset="0"/>
              <a:buChar char="•"/>
              <a:defRPr/>
            </a:pPr>
            <a:r>
              <a:rPr lang="pt-BR" dirty="0"/>
              <a:t>Controle de atitude semelhante avião: atuadores modificam ângulo </a:t>
            </a:r>
            <a:r>
              <a:rPr lang="pt-BR" dirty="0" err="1"/>
              <a:t>cia</a:t>
            </a:r>
            <a:r>
              <a:rPr lang="pt-BR" dirty="0"/>
              <a:t> fólio ou dos flaps.</a:t>
            </a:r>
          </a:p>
          <a:p>
            <a:pPr eaLnBrk="0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SzPct val="75000"/>
              <a:buFont typeface="Arial" pitchFamily="34" charset="0"/>
              <a:buChar char="•"/>
              <a:defRPr/>
            </a:pPr>
            <a:r>
              <a:rPr lang="pt-BR" dirty="0"/>
              <a:t>Controle de peso.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400752"/>
          </a:xfrm>
          <a:noFill/>
        </p:spPr>
        <p:txBody>
          <a:bodyPr lIns="92075" tIns="46038" rIns="92075" bIns="46038" anchor="b"/>
          <a:lstStyle/>
          <a:p>
            <a:r>
              <a:rPr lang="en-US" dirty="0" err="1"/>
              <a:t>Embarcações</a:t>
            </a:r>
            <a:r>
              <a:rPr lang="en-US" dirty="0"/>
              <a:t> com </a:t>
            </a:r>
            <a:r>
              <a:rPr lang="en-US" dirty="0" err="1"/>
              <a:t>Hidrofólio</a:t>
            </a:r>
            <a:r>
              <a:rPr lang="en-US" dirty="0"/>
              <a:t> (3)</a:t>
            </a: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769" y="492125"/>
            <a:ext cx="8229600" cy="329588"/>
          </a:xfrm>
        </p:spPr>
        <p:txBody>
          <a:bodyPr/>
          <a:lstStyle/>
          <a:p>
            <a:r>
              <a:rPr lang="en-US" dirty="0" err="1"/>
              <a:t>Ganho</a:t>
            </a:r>
            <a:r>
              <a:rPr lang="en-US" dirty="0"/>
              <a:t> de </a:t>
            </a:r>
            <a:r>
              <a:rPr lang="en-US" dirty="0" err="1"/>
              <a:t>escala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626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76992"/>
            <a:ext cx="8776129" cy="637364"/>
          </a:xfrm>
        </p:spPr>
        <p:txBody>
          <a:bodyPr/>
          <a:lstStyle/>
          <a:p>
            <a:r>
              <a:rPr lang="pt-BR" dirty="0"/>
              <a:t>A  redução nos custos e o aumento da demanda tem impulsionado um incremento nos tamanhos dos lotes e dos navios</a:t>
            </a:r>
          </a:p>
        </p:txBody>
      </p:sp>
      <p:pic>
        <p:nvPicPr>
          <p:cNvPr id="4" name="Imagem 3" descr="Imagem (1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82894" y="1401950"/>
            <a:ext cx="4286967" cy="4933687"/>
          </a:xfrm>
          <a:prstGeom prst="rect">
            <a:avLst/>
          </a:prstGeom>
        </p:spPr>
      </p:pic>
      <p:sp>
        <p:nvSpPr>
          <p:cNvPr id="6" name="Retângulo de cantos arredondados 5"/>
          <p:cNvSpPr/>
          <p:nvPr/>
        </p:nvSpPr>
        <p:spPr>
          <a:xfrm>
            <a:off x="5891066" y="1785926"/>
            <a:ext cx="2901947" cy="3929090"/>
          </a:xfrm>
          <a:prstGeom prst="roundRect">
            <a:avLst>
              <a:gd name="adj" fmla="val 9629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/>
              <a:t>O </a:t>
            </a:r>
            <a:r>
              <a:rPr lang="en-US" sz="1600" err="1"/>
              <a:t>crescimento</a:t>
            </a:r>
            <a:r>
              <a:rPr lang="en-US" sz="1600"/>
              <a:t> no porte de </a:t>
            </a:r>
            <a:r>
              <a:rPr lang="en-US" sz="1600" dirty="0" err="1"/>
              <a:t>graneleiros</a:t>
            </a:r>
            <a:r>
              <a:rPr lang="en-US" sz="1600" dirty="0"/>
              <a:t>, LNG </a:t>
            </a:r>
            <a:r>
              <a:rPr lang="en-US" sz="1600"/>
              <a:t>e porta-conteineres </a:t>
            </a:r>
            <a:r>
              <a:rPr lang="en-US" sz="1600" dirty="0" err="1"/>
              <a:t>mostra</a:t>
            </a:r>
            <a:r>
              <a:rPr lang="en-US" sz="1600" dirty="0"/>
              <a:t> </a:t>
            </a:r>
            <a:r>
              <a:rPr lang="pt-BR" sz="1600" dirty="0"/>
              <a:t>que</a:t>
            </a:r>
            <a:r>
              <a:rPr lang="en-US" sz="1600" dirty="0"/>
              <a:t> o </a:t>
            </a:r>
            <a:r>
              <a:rPr lang="en-US" sz="1600" dirty="0" err="1"/>
              <a:t>ganho</a:t>
            </a:r>
            <a:r>
              <a:rPr lang="en-US" sz="1600" dirty="0"/>
              <a:t> de </a:t>
            </a:r>
            <a:r>
              <a:rPr lang="en-US" sz="1600" dirty="0" err="1"/>
              <a:t>escala</a:t>
            </a:r>
            <a:r>
              <a:rPr lang="en-US" sz="1600" dirty="0"/>
              <a:t> </a:t>
            </a:r>
            <a:r>
              <a:rPr lang="en-US" sz="1600"/>
              <a:t>de </a:t>
            </a:r>
            <a:r>
              <a:rPr lang="pt-BR" sz="1600"/>
              <a:t>aplica a todos</a:t>
            </a:r>
            <a:endParaRPr lang="en-US" sz="1600" dirty="0"/>
          </a:p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/>
              <a:t>Portos </a:t>
            </a:r>
            <a:r>
              <a:rPr lang="en-US" sz="1600" dirty="0" err="1"/>
              <a:t>que</a:t>
            </a:r>
            <a:r>
              <a:rPr lang="en-US" sz="1600" dirty="0"/>
              <a:t> </a:t>
            </a:r>
            <a:r>
              <a:rPr lang="en-US" sz="1600" dirty="0" err="1"/>
              <a:t>não</a:t>
            </a:r>
            <a:r>
              <a:rPr lang="en-US" sz="1600" dirty="0"/>
              <a:t> se </a:t>
            </a:r>
            <a:r>
              <a:rPr lang="en-US" sz="1600" dirty="0" err="1"/>
              <a:t>adaptarem</a:t>
            </a:r>
            <a:r>
              <a:rPr lang="en-US" sz="1600" dirty="0"/>
              <a:t> </a:t>
            </a:r>
            <a:r>
              <a:rPr lang="en-US" sz="1600" dirty="0" err="1"/>
              <a:t>deixarão</a:t>
            </a:r>
            <a:r>
              <a:rPr lang="en-US" sz="1600" dirty="0"/>
              <a:t> de ser </a:t>
            </a:r>
            <a:r>
              <a:rPr lang="en-US" sz="1600" dirty="0" err="1"/>
              <a:t>competitivos</a:t>
            </a:r>
            <a:endParaRPr lang="en-US" sz="1600" dirty="0"/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O </a:t>
            </a:r>
            <a:r>
              <a:rPr lang="en-US" sz="1600" dirty="0" err="1">
                <a:solidFill>
                  <a:prstClr val="black"/>
                </a:solidFill>
              </a:rPr>
              <a:t>tamanho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médio</a:t>
            </a:r>
            <a:r>
              <a:rPr lang="en-US" sz="1600" dirty="0">
                <a:solidFill>
                  <a:prstClr val="black"/>
                </a:solidFill>
              </a:rPr>
              <a:t> dos </a:t>
            </a:r>
            <a:r>
              <a:rPr lang="en-US" sz="1600" dirty="0" err="1">
                <a:solidFill>
                  <a:prstClr val="black"/>
                </a:solidFill>
              </a:rPr>
              <a:t>petroleiros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reduziram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na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década</a:t>
            </a:r>
            <a:r>
              <a:rPr lang="en-US" sz="1600" dirty="0">
                <a:solidFill>
                  <a:prstClr val="black"/>
                </a:solidFill>
              </a:rPr>
              <a:t> de 80, </a:t>
            </a:r>
            <a:r>
              <a:rPr lang="en-US" sz="1600" dirty="0" err="1">
                <a:solidFill>
                  <a:prstClr val="black"/>
                </a:solidFill>
              </a:rPr>
              <a:t>devido</a:t>
            </a:r>
            <a:r>
              <a:rPr lang="en-US" sz="1600" dirty="0">
                <a:solidFill>
                  <a:prstClr val="black"/>
                </a:solidFill>
              </a:rPr>
              <a:t> a </a:t>
            </a:r>
            <a:r>
              <a:rPr lang="en-US" sz="1600" err="1">
                <a:solidFill>
                  <a:prstClr val="black"/>
                </a:solidFill>
              </a:rPr>
              <a:t>uma</a:t>
            </a:r>
            <a:r>
              <a:rPr lang="en-US" sz="1600">
                <a:solidFill>
                  <a:prstClr val="black"/>
                </a:solidFill>
              </a:rPr>
              <a:t> redução nos tamanhos dos lotes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7" name="Triângulo isósceles 6"/>
          <p:cNvSpPr/>
          <p:nvPr/>
        </p:nvSpPr>
        <p:spPr>
          <a:xfrm rot="5400000">
            <a:off x="3338496" y="3651541"/>
            <a:ext cx="4643469" cy="197860"/>
          </a:xfrm>
          <a:prstGeom prst="triangle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>
            <a:noAutofit/>
          </a:bodyPr>
          <a:lstStyle/>
          <a:p>
            <a:pPr>
              <a:buFont typeface="Arial" pitchFamily="34" charset="0"/>
              <a:buChar char="•"/>
            </a:pPr>
            <a:endParaRPr lang="pt-BR" dirty="0">
              <a:solidFill>
                <a:schemeClr val="tx1"/>
              </a:solidFill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219079" y="1142984"/>
            <a:ext cx="49465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416939" y="857232"/>
            <a:ext cx="4286967" cy="357190"/>
          </a:xfrm>
          <a:prstGeom prst="rect">
            <a:avLst/>
          </a:prstGeom>
          <a:noFill/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1400" b="1"/>
              <a:t>Evolução do tamanho médio dos navios</a:t>
            </a:r>
            <a:endParaRPr lang="pt-BR" sz="1400" b="1" dirty="0" err="1"/>
          </a:p>
        </p:txBody>
      </p:sp>
      <p:sp>
        <p:nvSpPr>
          <p:cNvPr id="11" name="CaixaDeTexto 10"/>
          <p:cNvSpPr txBox="1"/>
          <p:nvPr/>
        </p:nvSpPr>
        <p:spPr>
          <a:xfrm>
            <a:off x="21219" y="6500834"/>
            <a:ext cx="2374320" cy="357166"/>
          </a:xfrm>
          <a:prstGeom prst="rect">
            <a:avLst/>
          </a:prstGeom>
          <a:noFill/>
          <a:ln>
            <a:noFill/>
          </a:ln>
        </p:spPr>
        <p:txBody>
          <a:bodyPr wrap="none" lIns="72000" tIns="36000" rIns="72000" bIns="36000" rtlCol="0" anchor="b">
            <a:noAutofit/>
          </a:bodyPr>
          <a:lstStyle/>
          <a:p>
            <a:pPr>
              <a:spcAft>
                <a:spcPts val="600"/>
              </a:spcAft>
            </a:pPr>
            <a:r>
              <a:rPr lang="en-US" sz="1100"/>
              <a:t>Fonte: Stopford (2009)</a:t>
            </a:r>
            <a:endParaRPr lang="pt-BR" sz="1100" dirty="0" err="1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945141"/>
          </a:xfrm>
        </p:spPr>
        <p:txBody>
          <a:bodyPr/>
          <a:lstStyle/>
          <a:p>
            <a:r>
              <a:rPr lang="en-US" dirty="0"/>
              <a:t>O </a:t>
            </a:r>
            <a:r>
              <a:rPr lang="en-US" dirty="0" err="1"/>
              <a:t>ganho</a:t>
            </a:r>
            <a:r>
              <a:rPr lang="en-US" dirty="0"/>
              <a:t> de </a:t>
            </a:r>
            <a:r>
              <a:rPr lang="en-US" dirty="0" err="1"/>
              <a:t>escala</a:t>
            </a:r>
            <a:r>
              <a:rPr lang="en-US" dirty="0"/>
              <a:t> </a:t>
            </a:r>
            <a:r>
              <a:rPr lang="en-US" dirty="0" err="1"/>
              <a:t>fica</a:t>
            </a:r>
            <a:r>
              <a:rPr lang="en-US" dirty="0"/>
              <a:t> </a:t>
            </a:r>
            <a:r>
              <a:rPr lang="en-US" dirty="0" err="1"/>
              <a:t>evidente</a:t>
            </a:r>
            <a:r>
              <a:rPr lang="en-US" dirty="0"/>
              <a:t> </a:t>
            </a:r>
            <a:r>
              <a:rPr lang="en-US" dirty="0" err="1"/>
              <a:t>quando</a:t>
            </a:r>
            <a:r>
              <a:rPr lang="en-US" dirty="0"/>
              <a:t> se </a:t>
            </a:r>
            <a:r>
              <a:rPr lang="en-US" dirty="0" err="1"/>
              <a:t>compara</a:t>
            </a:r>
            <a:r>
              <a:rPr lang="en-US" dirty="0"/>
              <a:t> </a:t>
            </a:r>
            <a:r>
              <a:rPr lang="en-US" dirty="0" err="1"/>
              <a:t>navios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transportam</a:t>
            </a:r>
            <a:r>
              <a:rPr lang="en-US" dirty="0"/>
              <a:t> o </a:t>
            </a:r>
            <a:r>
              <a:rPr lang="en-US" dirty="0" err="1"/>
              <a:t>mesmo</a:t>
            </a:r>
            <a:r>
              <a:rPr lang="en-US" dirty="0"/>
              <a:t> </a:t>
            </a:r>
            <a:r>
              <a:rPr lang="en-US" dirty="0" err="1"/>
              <a:t>tipo</a:t>
            </a:r>
            <a:r>
              <a:rPr lang="en-US" dirty="0"/>
              <a:t> de </a:t>
            </a:r>
            <a:r>
              <a:rPr lang="en-US" dirty="0" err="1"/>
              <a:t>carga</a:t>
            </a:r>
            <a:r>
              <a:rPr lang="en-US" dirty="0"/>
              <a:t> e </a:t>
            </a:r>
            <a:r>
              <a:rPr lang="en-US" dirty="0" err="1"/>
              <a:t>diferenciam</a:t>
            </a:r>
            <a:r>
              <a:rPr lang="en-US" dirty="0"/>
              <a:t>-se </a:t>
            </a:r>
            <a:r>
              <a:rPr lang="en-US" dirty="0" err="1"/>
              <a:t>apenas</a:t>
            </a:r>
            <a:r>
              <a:rPr lang="en-US" dirty="0"/>
              <a:t> no </a:t>
            </a:r>
            <a:r>
              <a:rPr lang="en-US" dirty="0" err="1"/>
              <a:t>tamanho</a:t>
            </a:r>
            <a:endParaRPr lang="pt-BR" dirty="0"/>
          </a:p>
        </p:txBody>
      </p:sp>
      <p:sp>
        <p:nvSpPr>
          <p:cNvPr id="5" name="Retângulo de cantos arredondados 4"/>
          <p:cNvSpPr/>
          <p:nvPr/>
        </p:nvSpPr>
        <p:spPr>
          <a:xfrm>
            <a:off x="5891066" y="2571744"/>
            <a:ext cx="2901947" cy="3000396"/>
          </a:xfrm>
          <a:prstGeom prst="roundRect">
            <a:avLst>
              <a:gd name="adj" fmla="val 9629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dirty="0" err="1">
                <a:solidFill>
                  <a:prstClr val="black"/>
                </a:solidFill>
              </a:rPr>
              <a:t>Movimentar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granel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em</a:t>
            </a:r>
            <a:r>
              <a:rPr lang="en-US" sz="1400" dirty="0">
                <a:solidFill>
                  <a:prstClr val="black"/>
                </a:solidFill>
              </a:rPr>
              <a:t> um </a:t>
            </a:r>
            <a:r>
              <a:rPr lang="en-US" sz="1400" dirty="0" err="1">
                <a:solidFill>
                  <a:prstClr val="black"/>
                </a:solidFill>
              </a:rPr>
              <a:t>Capesize</a:t>
            </a:r>
            <a:r>
              <a:rPr lang="en-US" sz="1400" dirty="0">
                <a:solidFill>
                  <a:prstClr val="black"/>
                </a:solidFill>
              </a:rPr>
              <a:t> é 60% </a:t>
            </a:r>
            <a:r>
              <a:rPr lang="en-US" sz="1400" dirty="0" err="1">
                <a:solidFill>
                  <a:prstClr val="black"/>
                </a:solidFill>
              </a:rPr>
              <a:t>mais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barato</a:t>
            </a:r>
            <a:r>
              <a:rPr lang="en-US" sz="1400" dirty="0">
                <a:solidFill>
                  <a:prstClr val="black"/>
                </a:solidFill>
              </a:rPr>
              <a:t> do </a:t>
            </a:r>
            <a:r>
              <a:rPr lang="en-US" sz="1400" dirty="0" err="1">
                <a:solidFill>
                  <a:prstClr val="black"/>
                </a:solidFill>
              </a:rPr>
              <a:t>que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transportar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em</a:t>
            </a:r>
            <a:r>
              <a:rPr lang="en-US" sz="1400" dirty="0">
                <a:solidFill>
                  <a:prstClr val="black"/>
                </a:solidFill>
              </a:rPr>
              <a:t> um Handy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dirty="0" err="1">
                <a:solidFill>
                  <a:prstClr val="black"/>
                </a:solidFill>
              </a:rPr>
              <a:t>Portos</a:t>
            </a:r>
            <a:r>
              <a:rPr lang="en-US" sz="1400" dirty="0">
                <a:solidFill>
                  <a:prstClr val="black"/>
                </a:solidFill>
              </a:rPr>
              <a:t> com </a:t>
            </a:r>
            <a:r>
              <a:rPr lang="en-US" sz="1400" dirty="0" err="1">
                <a:solidFill>
                  <a:prstClr val="black"/>
                </a:solidFill>
              </a:rPr>
              <a:t>infraestrutura</a:t>
            </a:r>
            <a:r>
              <a:rPr lang="en-US" sz="1400" dirty="0">
                <a:solidFill>
                  <a:prstClr val="black"/>
                </a:solidFill>
              </a:rPr>
              <a:t>  </a:t>
            </a:r>
            <a:r>
              <a:rPr lang="en-US" sz="1400" dirty="0" err="1">
                <a:solidFill>
                  <a:prstClr val="black"/>
                </a:solidFill>
              </a:rPr>
              <a:t>suficiente</a:t>
            </a:r>
            <a:r>
              <a:rPr lang="en-US" sz="1400" dirty="0">
                <a:solidFill>
                  <a:prstClr val="black"/>
                </a:solidFill>
              </a:rPr>
              <a:t> (</a:t>
            </a:r>
            <a:r>
              <a:rPr lang="en-US" sz="1400" dirty="0" err="1">
                <a:solidFill>
                  <a:prstClr val="black"/>
                </a:solidFill>
              </a:rPr>
              <a:t>tamanho</a:t>
            </a:r>
            <a:r>
              <a:rPr lang="en-US" sz="1400" dirty="0">
                <a:solidFill>
                  <a:prstClr val="black"/>
                </a:solidFill>
              </a:rPr>
              <a:t> do </a:t>
            </a:r>
            <a:r>
              <a:rPr lang="en-US" sz="1400" dirty="0" err="1">
                <a:solidFill>
                  <a:prstClr val="black"/>
                </a:solidFill>
              </a:rPr>
              <a:t>calado</a:t>
            </a:r>
            <a:r>
              <a:rPr lang="en-US" sz="1400" dirty="0">
                <a:solidFill>
                  <a:prstClr val="black"/>
                </a:solidFill>
              </a:rPr>
              <a:t>, do </a:t>
            </a:r>
            <a:r>
              <a:rPr lang="en-US" sz="1400" dirty="0" err="1">
                <a:solidFill>
                  <a:prstClr val="black"/>
                </a:solidFill>
              </a:rPr>
              <a:t>cais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equipamentos</a:t>
            </a:r>
            <a:r>
              <a:rPr lang="en-US" sz="1400" dirty="0">
                <a:solidFill>
                  <a:prstClr val="black"/>
                </a:solidFill>
              </a:rPr>
              <a:t>) </a:t>
            </a:r>
            <a:r>
              <a:rPr lang="en-US" sz="1400" dirty="0" err="1">
                <a:solidFill>
                  <a:prstClr val="black"/>
                </a:solidFill>
              </a:rPr>
              <a:t>são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fundamentais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para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atender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às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necessidades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comerciais</a:t>
            </a:r>
            <a:r>
              <a:rPr lang="en-US" sz="1400" dirty="0">
                <a:solidFill>
                  <a:prstClr val="black"/>
                </a:solidFill>
              </a:rPr>
              <a:t> da </a:t>
            </a:r>
            <a:r>
              <a:rPr lang="en-US" sz="1400" dirty="0" err="1">
                <a:solidFill>
                  <a:prstClr val="black"/>
                </a:solidFill>
              </a:rPr>
              <a:t>região</a:t>
            </a:r>
            <a:endParaRPr lang="pt-BR" sz="1400" dirty="0">
              <a:solidFill>
                <a:prstClr val="black"/>
              </a:solidFill>
            </a:endParaRPr>
          </a:p>
        </p:txBody>
      </p:sp>
      <p:sp>
        <p:nvSpPr>
          <p:cNvPr id="6" name="Triângulo isósceles 5"/>
          <p:cNvSpPr/>
          <p:nvPr/>
        </p:nvSpPr>
        <p:spPr>
          <a:xfrm rot="5400000">
            <a:off x="3338501" y="3937293"/>
            <a:ext cx="4643469" cy="197860"/>
          </a:xfrm>
          <a:prstGeom prst="triangle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>
            <a:noAutofit/>
          </a:bodyPr>
          <a:lstStyle/>
          <a:p>
            <a:pPr>
              <a:buFont typeface="Arial" pitchFamily="34" charset="0"/>
              <a:buChar char="•"/>
            </a:pPr>
            <a:endParaRPr lang="pt-BR" dirty="0">
              <a:solidFill>
                <a:prstClr val="black"/>
              </a:solidFill>
            </a:endParaRPr>
          </a:p>
        </p:txBody>
      </p:sp>
      <p:cxnSp>
        <p:nvCxnSpPr>
          <p:cNvPr id="9" name="Conector reto 8"/>
          <p:cNvCxnSpPr/>
          <p:nvPr/>
        </p:nvCxnSpPr>
        <p:spPr>
          <a:xfrm>
            <a:off x="219079" y="1357298"/>
            <a:ext cx="49465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416939" y="1071546"/>
            <a:ext cx="4286967" cy="357190"/>
          </a:xfrm>
          <a:prstGeom prst="rect">
            <a:avLst/>
          </a:prstGeom>
          <a:noFill/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1400" b="1">
                <a:solidFill>
                  <a:prstClr val="black"/>
                </a:solidFill>
              </a:rPr>
              <a:t>Economia de custos com aumento dos navios – graneleiros</a:t>
            </a:r>
            <a:endParaRPr lang="pt-BR" sz="1400" b="1" dirty="0" err="1">
              <a:solidFill>
                <a:prstClr val="black"/>
              </a:solidFill>
            </a:endParaRPr>
          </a:p>
        </p:txBody>
      </p:sp>
      <p:pic>
        <p:nvPicPr>
          <p:cNvPr id="11" name="Imagem 10" descr="Imagem (13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50992" y="1500174"/>
            <a:ext cx="4484827" cy="5286412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tângulo 119"/>
          <p:cNvSpPr/>
          <p:nvPr/>
        </p:nvSpPr>
        <p:spPr>
          <a:xfrm>
            <a:off x="5429393" y="3831518"/>
            <a:ext cx="3106674" cy="3960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pt-BR" sz="1200" b="1">
                <a:solidFill>
                  <a:schemeClr val="tx1"/>
                </a:solidFill>
              </a:rPr>
              <a:t>Variação de custo de frete e toneladas transportadas por tamanho da rota</a:t>
            </a:r>
            <a:endParaRPr lang="pt-BR" sz="1200" b="1" dirty="0">
              <a:solidFill>
                <a:schemeClr val="tx1"/>
              </a:solidFill>
            </a:endParaRPr>
          </a:p>
        </p:txBody>
      </p:sp>
      <p:cxnSp>
        <p:nvCxnSpPr>
          <p:cNvPr id="122" name="Conector reto 121"/>
          <p:cNvCxnSpPr/>
          <p:nvPr/>
        </p:nvCxnSpPr>
        <p:spPr>
          <a:xfrm>
            <a:off x="5533162" y="4201408"/>
            <a:ext cx="283599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o explicativo retangular com cantos arredondados 102"/>
          <p:cNvSpPr/>
          <p:nvPr/>
        </p:nvSpPr>
        <p:spPr>
          <a:xfrm>
            <a:off x="3714608" y="4676074"/>
            <a:ext cx="1516927" cy="896066"/>
          </a:xfrm>
          <a:prstGeom prst="wedgeRoundRectCallout">
            <a:avLst>
              <a:gd name="adj1" fmla="val -64640"/>
              <a:gd name="adj2" fmla="val 113698"/>
              <a:gd name="adj3" fmla="val 16667"/>
            </a:avLst>
          </a:prstGeom>
          <a:gradFill flip="none" rotWithShape="1">
            <a:gsLst>
              <a:gs pos="0">
                <a:schemeClr val="accent6">
                  <a:lumMod val="90000"/>
                </a:schemeClr>
              </a:gs>
              <a:gs pos="50000">
                <a:schemeClr val="accent6"/>
              </a:gs>
              <a:gs pos="100000">
                <a:schemeClr val="accent6">
                  <a:lumMod val="90000"/>
                </a:schemeClr>
              </a:gs>
            </a:gsLst>
            <a:lin ang="16200000" scaled="1"/>
            <a:tileRect/>
          </a:gradFill>
          <a:ln w="6350">
            <a:solidFill>
              <a:schemeClr val="bg1">
                <a:lumMod val="65000"/>
              </a:schemeClr>
            </a:solidFill>
          </a:ln>
          <a:effectLst/>
        </p:spPr>
        <p:txBody>
          <a:bodyPr lIns="72000" tIns="72000" rIns="72000" bIns="72000" anchor="ctr"/>
          <a:lstStyle/>
          <a:p>
            <a:pPr indent="-144000" algn="ctr">
              <a:spcAft>
                <a:spcPts val="600"/>
              </a:spcAft>
              <a:defRPr/>
            </a:pPr>
            <a:r>
              <a:rPr lang="pt-BR" sz="1050" b="1" dirty="0"/>
              <a:t>Independente do tamanho do navio ele fará 15 viagens anuais, navegando por 260 </a:t>
            </a:r>
            <a:r>
              <a:rPr lang="pt-BR" sz="1050" b="1"/>
              <a:t>dias totais</a:t>
            </a:r>
            <a:endParaRPr lang="pt-BR" sz="1050" b="1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71415"/>
            <a:ext cx="8959332" cy="575809"/>
          </a:xfrm>
        </p:spPr>
        <p:txBody>
          <a:bodyPr/>
          <a:lstStyle/>
          <a:p>
            <a:r>
              <a:rPr lang="pt-BR" sz="1800"/>
              <a:t>A economia de escala advém do melhor desempenho e custos de afretamento, por tonelada, de navios maiores</a:t>
            </a:r>
            <a:endParaRPr lang="pt-BR" sz="1800" dirty="0"/>
          </a:p>
        </p:txBody>
      </p:sp>
      <p:grpSp>
        <p:nvGrpSpPr>
          <p:cNvPr id="3" name="Grupo 78"/>
          <p:cNvGrpSpPr/>
          <p:nvPr/>
        </p:nvGrpSpPr>
        <p:grpSpPr>
          <a:xfrm>
            <a:off x="246778" y="714356"/>
            <a:ext cx="2967900" cy="1326842"/>
            <a:chOff x="451612" y="1357298"/>
            <a:chExt cx="3214710" cy="1326842"/>
          </a:xfrm>
        </p:grpSpPr>
        <p:sp>
          <p:nvSpPr>
            <p:cNvPr id="6" name="Retângulo 5"/>
            <p:cNvSpPr/>
            <p:nvPr/>
          </p:nvSpPr>
          <p:spPr>
            <a:xfrm>
              <a:off x="451612" y="1612570"/>
              <a:ext cx="3214710" cy="107157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dist="508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88900" indent="-88900" algn="l">
                <a:buFont typeface="Arial" pitchFamily="34" charset="0"/>
                <a:buChar char="•"/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Dias de porto (por viagem)                 6</a:t>
              </a:r>
            </a:p>
            <a:p>
              <a:pPr marL="88900" indent="-88900" algn="l">
                <a:buFont typeface="Arial" pitchFamily="34" charset="0"/>
                <a:buChar char="•"/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Dias de afretamento	               350</a:t>
              </a:r>
            </a:p>
            <a:p>
              <a:pPr marL="88900" indent="-88900" algn="l">
                <a:buFont typeface="Arial" pitchFamily="34" charset="0"/>
                <a:buChar char="•"/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Velocidade (nós)	                14</a:t>
              </a:r>
            </a:p>
            <a:p>
              <a:pPr marL="88900" indent="-88900" algn="l">
                <a:buFont typeface="Arial" pitchFamily="34" charset="0"/>
                <a:buChar char="•"/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Preço do combustível (USD/</a:t>
              </a:r>
              <a:r>
                <a:rPr lang="pt-BR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ton</a:t>
              </a: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)    200</a:t>
              </a:r>
            </a:p>
            <a:p>
              <a:pPr marL="88900" indent="-88900" algn="l">
                <a:buFont typeface="Arial" pitchFamily="34" charset="0"/>
                <a:buChar char="•"/>
              </a:pPr>
              <a:r>
                <a:rPr lang="pt-BR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Backhaul</a:t>
              </a: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(0%) 	                  0</a:t>
              </a:r>
            </a:p>
          </p:txBody>
        </p:sp>
        <p:sp>
          <p:nvSpPr>
            <p:cNvPr id="7" name="Retângulo 6"/>
            <p:cNvSpPr/>
            <p:nvPr/>
          </p:nvSpPr>
          <p:spPr>
            <a:xfrm>
              <a:off x="451612" y="1357298"/>
              <a:ext cx="3214710" cy="214314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dist="508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Premissas do cenário</a:t>
              </a:r>
            </a:p>
          </p:txBody>
        </p:sp>
      </p:grpSp>
      <p:grpSp>
        <p:nvGrpSpPr>
          <p:cNvPr id="4" name="Grupo 89"/>
          <p:cNvGrpSpPr/>
          <p:nvPr/>
        </p:nvGrpSpPr>
        <p:grpSpPr>
          <a:xfrm>
            <a:off x="3502679" y="715707"/>
            <a:ext cx="5575370" cy="1969784"/>
            <a:chOff x="3793958" y="1285860"/>
            <a:chExt cx="6039017" cy="1969784"/>
          </a:xfrm>
        </p:grpSpPr>
        <p:grpSp>
          <p:nvGrpSpPr>
            <p:cNvPr id="5" name="Grupo 77"/>
            <p:cNvGrpSpPr/>
            <p:nvPr/>
          </p:nvGrpSpPr>
          <p:grpSpPr>
            <a:xfrm>
              <a:off x="3800405" y="1541132"/>
              <a:ext cx="6032570" cy="1714512"/>
              <a:chOff x="3800405" y="1357298"/>
              <a:chExt cx="6032570" cy="1714512"/>
            </a:xfrm>
          </p:grpSpPr>
          <p:sp>
            <p:nvSpPr>
              <p:cNvPr id="72" name="Retângulo 71"/>
              <p:cNvSpPr/>
              <p:nvPr/>
            </p:nvSpPr>
            <p:spPr>
              <a:xfrm>
                <a:off x="3809198" y="1357298"/>
                <a:ext cx="6023777" cy="1714512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l">
                  <a:spcAft>
                    <a:spcPts val="600"/>
                  </a:spcAft>
                  <a:buFont typeface="Arial" pitchFamily="34" charset="0"/>
                  <a:buChar char="•"/>
                </a:pPr>
                <a:endParaRPr lang="pt-B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3" name="Retângulo 72"/>
              <p:cNvSpPr/>
              <p:nvPr/>
            </p:nvSpPr>
            <p:spPr>
              <a:xfrm>
                <a:off x="3824438" y="2301232"/>
                <a:ext cx="5994000" cy="1620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l">
                  <a:spcAft>
                    <a:spcPts val="600"/>
                  </a:spcAft>
                  <a:buFont typeface="Arial" pitchFamily="34" charset="0"/>
                  <a:buChar char="•"/>
                </a:pPr>
                <a:endParaRPr lang="pt-B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7" name="Retângulo 76"/>
              <p:cNvSpPr/>
              <p:nvPr/>
            </p:nvSpPr>
            <p:spPr>
              <a:xfrm>
                <a:off x="3824438" y="2714620"/>
                <a:ext cx="5994000" cy="1440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l">
                  <a:spcAft>
                    <a:spcPts val="600"/>
                  </a:spcAft>
                  <a:buFont typeface="Arial" pitchFamily="34" charset="0"/>
                  <a:buChar char="•"/>
                </a:pPr>
                <a:endParaRPr lang="pt-B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grpSp>
            <p:nvGrpSpPr>
              <p:cNvPr id="12" name="Grupo 53"/>
              <p:cNvGrpSpPr/>
              <p:nvPr/>
            </p:nvGrpSpPr>
            <p:grpSpPr>
              <a:xfrm>
                <a:off x="3800405" y="1357298"/>
                <a:ext cx="1526844" cy="684000"/>
                <a:chOff x="3800405" y="1357298"/>
                <a:chExt cx="1526844" cy="684000"/>
              </a:xfrm>
            </p:grpSpPr>
            <p:sp>
              <p:nvSpPr>
                <p:cNvPr id="15" name="Pentágono 14"/>
                <p:cNvSpPr/>
                <p:nvPr/>
              </p:nvSpPr>
              <p:spPr>
                <a:xfrm rot="5400000">
                  <a:off x="4187402" y="970301"/>
                  <a:ext cx="684000" cy="1457994"/>
                </a:xfrm>
                <a:prstGeom prst="homePlate">
                  <a:avLst>
                    <a:gd name="adj" fmla="val 25491"/>
                  </a:avLst>
                </a:prstGeom>
                <a:solidFill>
                  <a:schemeClr val="accent5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dist="50800" dir="2700000" algn="tl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wrap="square" lIns="72000" tIns="72000" rIns="72000" bIns="72000" rtlCol="0" anchor="ctr">
                  <a:noAutofit/>
                </a:bodyPr>
                <a:lstStyle/>
                <a:p>
                  <a:pPr marL="144000" indent="-144000" algn="l">
                    <a:spcAft>
                      <a:spcPts val="600"/>
                    </a:spcAft>
                    <a:buFont typeface="Arial" pitchFamily="34" charset="0"/>
                    <a:buChar char="•"/>
                  </a:pPr>
                  <a:endParaRPr lang="pt-BR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8" name="Retângulo 7"/>
                <p:cNvSpPr/>
                <p:nvPr/>
              </p:nvSpPr>
              <p:spPr>
                <a:xfrm>
                  <a:off x="3880635" y="1357298"/>
                  <a:ext cx="1446614" cy="5000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 lIns="72000" tIns="72000" rIns="72000" bIns="72000" rtlCol="0" anchor="ctr">
                  <a:noAutofit/>
                </a:bodyPr>
                <a:lstStyle/>
                <a:p>
                  <a:pPr algn="l">
                    <a:spcAft>
                      <a:spcPts val="600"/>
                    </a:spcAft>
                  </a:pPr>
                  <a:r>
                    <a:rPr lang="pt-BR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Tamanho do navio</a:t>
                  </a:r>
                </a:p>
              </p:txBody>
            </p:sp>
          </p:grpSp>
          <p:grpSp>
            <p:nvGrpSpPr>
              <p:cNvPr id="13" name="Grupo 52"/>
              <p:cNvGrpSpPr/>
              <p:nvPr/>
            </p:nvGrpSpPr>
            <p:grpSpPr>
              <a:xfrm>
                <a:off x="5326744" y="1357298"/>
                <a:ext cx="1510798" cy="684000"/>
                <a:chOff x="5263073" y="1357298"/>
                <a:chExt cx="1510798" cy="684000"/>
              </a:xfrm>
            </p:grpSpPr>
            <p:sp>
              <p:nvSpPr>
                <p:cNvPr id="16" name="Pentágono 15"/>
                <p:cNvSpPr/>
                <p:nvPr/>
              </p:nvSpPr>
              <p:spPr>
                <a:xfrm rot="5400000">
                  <a:off x="5650070" y="970301"/>
                  <a:ext cx="684000" cy="1457994"/>
                </a:xfrm>
                <a:prstGeom prst="homePlate">
                  <a:avLst>
                    <a:gd name="adj" fmla="val 25491"/>
                  </a:avLst>
                </a:prstGeom>
                <a:solidFill>
                  <a:schemeClr val="accent5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dist="50800" dir="2700000" algn="tl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wrap="square" lIns="72000" tIns="72000" rIns="72000" bIns="72000" rtlCol="0" anchor="ctr">
                  <a:noAutofit/>
                </a:bodyPr>
                <a:lstStyle/>
                <a:p>
                  <a:pPr marL="144000" indent="-144000" algn="l">
                    <a:spcAft>
                      <a:spcPts val="600"/>
                    </a:spcAft>
                    <a:buFont typeface="Arial" pitchFamily="34" charset="0"/>
                    <a:buChar char="•"/>
                  </a:pPr>
                  <a:endParaRPr lang="pt-BR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9" name="Retângulo 8"/>
                <p:cNvSpPr/>
                <p:nvPr/>
              </p:nvSpPr>
              <p:spPr>
                <a:xfrm>
                  <a:off x="5327257" y="1357298"/>
                  <a:ext cx="1446614" cy="5000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 lIns="72000" tIns="72000" rIns="72000" bIns="72000" rtlCol="0" anchor="ctr">
                  <a:noAutofit/>
                </a:bodyPr>
                <a:lstStyle/>
                <a:p>
                  <a:pPr algn="l">
                    <a:spcAft>
                      <a:spcPts val="600"/>
                    </a:spcAft>
                  </a:pPr>
                  <a:r>
                    <a:rPr lang="pt-BR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Custos de afretamento</a:t>
                  </a:r>
                </a:p>
              </p:txBody>
            </p:sp>
          </p:grpSp>
          <p:grpSp>
            <p:nvGrpSpPr>
              <p:cNvPr id="14" name="Grupo 51"/>
              <p:cNvGrpSpPr/>
              <p:nvPr/>
            </p:nvGrpSpPr>
            <p:grpSpPr>
              <a:xfrm>
                <a:off x="6837037" y="1357298"/>
                <a:ext cx="1494752" cy="684000"/>
                <a:chOff x="6725741" y="1357298"/>
                <a:chExt cx="1494752" cy="684000"/>
              </a:xfrm>
            </p:grpSpPr>
            <p:sp>
              <p:nvSpPr>
                <p:cNvPr id="17" name="Pentágono 16"/>
                <p:cNvSpPr/>
                <p:nvPr/>
              </p:nvSpPr>
              <p:spPr>
                <a:xfrm rot="5400000">
                  <a:off x="7112738" y="970301"/>
                  <a:ext cx="684000" cy="1457994"/>
                </a:xfrm>
                <a:prstGeom prst="homePlate">
                  <a:avLst>
                    <a:gd name="adj" fmla="val 25491"/>
                  </a:avLst>
                </a:prstGeom>
                <a:solidFill>
                  <a:schemeClr val="accent5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dist="50800" dir="2700000" algn="tl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wrap="square" lIns="72000" tIns="72000" rIns="72000" bIns="72000" rtlCol="0" anchor="ctr">
                  <a:noAutofit/>
                </a:bodyPr>
                <a:lstStyle/>
                <a:p>
                  <a:pPr marL="144000" indent="-144000" algn="l">
                    <a:spcAft>
                      <a:spcPts val="600"/>
                    </a:spcAft>
                    <a:buFont typeface="Arial" pitchFamily="34" charset="0"/>
                    <a:buChar char="•"/>
                  </a:pPr>
                  <a:endParaRPr lang="pt-BR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10" name="Retângulo 9"/>
                <p:cNvSpPr/>
                <p:nvPr/>
              </p:nvSpPr>
              <p:spPr>
                <a:xfrm>
                  <a:off x="6773879" y="1357298"/>
                  <a:ext cx="1446614" cy="5000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 lIns="72000" tIns="72000" rIns="72000" bIns="72000" rtlCol="0" anchor="ctr">
                  <a:noAutofit/>
                </a:bodyPr>
                <a:lstStyle/>
                <a:p>
                  <a:pPr algn="l">
                    <a:spcAft>
                      <a:spcPts val="600"/>
                    </a:spcAft>
                  </a:pPr>
                  <a:r>
                    <a:rPr lang="pt-BR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Custos de combustível</a:t>
                  </a:r>
                </a:p>
              </p:txBody>
            </p:sp>
          </p:grpSp>
          <p:grpSp>
            <p:nvGrpSpPr>
              <p:cNvPr id="19" name="Grupo 50"/>
              <p:cNvGrpSpPr/>
              <p:nvPr/>
            </p:nvGrpSpPr>
            <p:grpSpPr>
              <a:xfrm>
                <a:off x="8331284" y="1357298"/>
                <a:ext cx="1478706" cy="684000"/>
                <a:chOff x="8188408" y="1357298"/>
                <a:chExt cx="1478706" cy="684000"/>
              </a:xfrm>
            </p:grpSpPr>
            <p:sp>
              <p:nvSpPr>
                <p:cNvPr id="18" name="Pentágono 17"/>
                <p:cNvSpPr/>
                <p:nvPr/>
              </p:nvSpPr>
              <p:spPr>
                <a:xfrm rot="5400000">
                  <a:off x="8575405" y="970301"/>
                  <a:ext cx="684000" cy="1457994"/>
                </a:xfrm>
                <a:prstGeom prst="homePlate">
                  <a:avLst>
                    <a:gd name="adj" fmla="val 25491"/>
                  </a:avLst>
                </a:prstGeom>
                <a:solidFill>
                  <a:schemeClr val="accent5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dist="50800" dir="2700000" algn="tl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wrap="square" lIns="72000" tIns="72000" rIns="72000" bIns="72000" rtlCol="0" anchor="ctr">
                  <a:noAutofit/>
                </a:bodyPr>
                <a:lstStyle/>
                <a:p>
                  <a:pPr marL="144000" indent="-144000" algn="l">
                    <a:spcAft>
                      <a:spcPts val="600"/>
                    </a:spcAft>
                    <a:buFont typeface="Arial" pitchFamily="34" charset="0"/>
                    <a:buChar char="•"/>
                  </a:pPr>
                  <a:endParaRPr lang="pt-BR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11" name="Retângulo 10"/>
                <p:cNvSpPr/>
                <p:nvPr/>
              </p:nvSpPr>
              <p:spPr>
                <a:xfrm>
                  <a:off x="8220500" y="1357298"/>
                  <a:ext cx="1446614" cy="5000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 lIns="72000" tIns="72000" rIns="72000" bIns="72000" rtlCol="0" anchor="ctr">
                  <a:noAutofit/>
                </a:bodyPr>
                <a:lstStyle/>
                <a:p>
                  <a:pPr algn="l">
                    <a:spcAft>
                      <a:spcPts val="600"/>
                    </a:spcAft>
                  </a:pPr>
                  <a:r>
                    <a:rPr lang="pt-BR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Total $/</a:t>
                  </a:r>
                  <a:r>
                    <a:rPr lang="pt-BR" sz="1200" dirty="0" err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dwt</a:t>
                  </a:r>
                  <a:r>
                    <a:rPr lang="pt-BR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/</a:t>
                  </a:r>
                  <a:r>
                    <a:rPr lang="pt-BR" sz="1200" dirty="0" err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pa</a:t>
                  </a:r>
                  <a:endPara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sp>
            <p:nvSpPr>
              <p:cNvPr id="25" name="Retângulo 24"/>
              <p:cNvSpPr/>
              <p:nvPr/>
            </p:nvSpPr>
            <p:spPr>
              <a:xfrm>
                <a:off x="3809198" y="2285992"/>
                <a:ext cx="1350828" cy="18017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170.000</a:t>
                </a:r>
              </a:p>
            </p:txBody>
          </p:sp>
          <p:sp>
            <p:nvSpPr>
              <p:cNvPr id="26" name="Retângulo 25"/>
              <p:cNvSpPr/>
              <p:nvPr/>
            </p:nvSpPr>
            <p:spPr>
              <a:xfrm>
                <a:off x="3809198" y="2487874"/>
                <a:ext cx="1350828" cy="18017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72.000</a:t>
                </a:r>
              </a:p>
            </p:txBody>
          </p:sp>
          <p:sp>
            <p:nvSpPr>
              <p:cNvPr id="27" name="Retângulo 26"/>
              <p:cNvSpPr/>
              <p:nvPr/>
            </p:nvSpPr>
            <p:spPr>
              <a:xfrm>
                <a:off x="3809198" y="2689756"/>
                <a:ext cx="1350828" cy="18017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46.000</a:t>
                </a:r>
              </a:p>
            </p:txBody>
          </p:sp>
          <p:sp>
            <p:nvSpPr>
              <p:cNvPr id="28" name="Retângulo 27"/>
              <p:cNvSpPr/>
              <p:nvPr/>
            </p:nvSpPr>
            <p:spPr>
              <a:xfrm>
                <a:off x="3809198" y="2891638"/>
                <a:ext cx="1350828" cy="18017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30.000</a:t>
                </a:r>
              </a:p>
            </p:txBody>
          </p:sp>
          <p:sp>
            <p:nvSpPr>
              <p:cNvPr id="29" name="Retângulo 28"/>
              <p:cNvSpPr/>
              <p:nvPr/>
            </p:nvSpPr>
            <p:spPr>
              <a:xfrm>
                <a:off x="5380834" y="2071678"/>
                <a:ext cx="675414" cy="20339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$/dia</a:t>
                </a:r>
              </a:p>
            </p:txBody>
          </p:sp>
          <p:sp>
            <p:nvSpPr>
              <p:cNvPr id="30" name="Retângulo 29"/>
              <p:cNvSpPr/>
              <p:nvPr/>
            </p:nvSpPr>
            <p:spPr>
              <a:xfrm>
                <a:off x="5978055" y="2071678"/>
                <a:ext cx="844267" cy="20339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$ </a:t>
                </a:r>
                <a:r>
                  <a:rPr lang="pt-BR" sz="12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mill</a:t>
                </a:r>
                <a:r>
                  <a:rPr lang="pt-BR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r>
                  <a:rPr lang="pt-BR" sz="12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pa</a:t>
                </a:r>
                <a:endPara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0" name="Retângulo 39"/>
              <p:cNvSpPr/>
              <p:nvPr/>
            </p:nvSpPr>
            <p:spPr>
              <a:xfrm>
                <a:off x="5237958" y="2285992"/>
                <a:ext cx="928694" cy="21407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24.374</a:t>
                </a:r>
              </a:p>
            </p:txBody>
          </p:sp>
          <p:sp>
            <p:nvSpPr>
              <p:cNvPr id="41" name="Retângulo 40"/>
              <p:cNvSpPr/>
              <p:nvPr/>
            </p:nvSpPr>
            <p:spPr>
              <a:xfrm>
                <a:off x="5237958" y="2476574"/>
                <a:ext cx="928694" cy="21407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16.360</a:t>
                </a:r>
              </a:p>
            </p:txBody>
          </p:sp>
          <p:sp>
            <p:nvSpPr>
              <p:cNvPr id="42" name="Retângulo 41"/>
              <p:cNvSpPr/>
              <p:nvPr/>
            </p:nvSpPr>
            <p:spPr>
              <a:xfrm>
                <a:off x="5237958" y="2667156"/>
                <a:ext cx="928694" cy="21407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13.657</a:t>
                </a:r>
              </a:p>
            </p:txBody>
          </p:sp>
          <p:sp>
            <p:nvSpPr>
              <p:cNvPr id="43" name="Retângulo 42"/>
              <p:cNvSpPr/>
              <p:nvPr/>
            </p:nvSpPr>
            <p:spPr>
              <a:xfrm>
                <a:off x="5237958" y="2857739"/>
                <a:ext cx="928694" cy="21407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11.494</a:t>
                </a:r>
              </a:p>
            </p:txBody>
          </p:sp>
          <p:sp>
            <p:nvSpPr>
              <p:cNvPr id="44" name="Retângulo 43"/>
              <p:cNvSpPr/>
              <p:nvPr/>
            </p:nvSpPr>
            <p:spPr>
              <a:xfrm>
                <a:off x="5952338" y="2285992"/>
                <a:ext cx="928694" cy="21407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8,53</a:t>
                </a:r>
              </a:p>
            </p:txBody>
          </p:sp>
          <p:sp>
            <p:nvSpPr>
              <p:cNvPr id="45" name="Retângulo 44"/>
              <p:cNvSpPr/>
              <p:nvPr/>
            </p:nvSpPr>
            <p:spPr>
              <a:xfrm>
                <a:off x="5952338" y="2476574"/>
                <a:ext cx="928694" cy="21407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5,73</a:t>
                </a:r>
              </a:p>
            </p:txBody>
          </p:sp>
          <p:sp>
            <p:nvSpPr>
              <p:cNvPr id="46" name="Retângulo 45"/>
              <p:cNvSpPr/>
              <p:nvPr/>
            </p:nvSpPr>
            <p:spPr>
              <a:xfrm>
                <a:off x="5952338" y="2667156"/>
                <a:ext cx="928694" cy="21407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4,78</a:t>
                </a:r>
              </a:p>
            </p:txBody>
          </p:sp>
          <p:sp>
            <p:nvSpPr>
              <p:cNvPr id="47" name="Retângulo 46"/>
              <p:cNvSpPr/>
              <p:nvPr/>
            </p:nvSpPr>
            <p:spPr>
              <a:xfrm>
                <a:off x="5952338" y="2857739"/>
                <a:ext cx="928694" cy="21407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4,02</a:t>
                </a:r>
              </a:p>
            </p:txBody>
          </p:sp>
          <p:sp>
            <p:nvSpPr>
              <p:cNvPr id="55" name="Retângulo 54"/>
              <p:cNvSpPr/>
              <p:nvPr/>
            </p:nvSpPr>
            <p:spPr>
              <a:xfrm>
                <a:off x="6881032" y="2285992"/>
                <a:ext cx="928694" cy="21407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39</a:t>
                </a:r>
              </a:p>
            </p:txBody>
          </p:sp>
          <p:sp>
            <p:nvSpPr>
              <p:cNvPr id="56" name="Retângulo 55"/>
              <p:cNvSpPr/>
              <p:nvPr/>
            </p:nvSpPr>
            <p:spPr>
              <a:xfrm>
                <a:off x="6881032" y="2476574"/>
                <a:ext cx="928694" cy="21407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30,5</a:t>
                </a:r>
              </a:p>
            </p:txBody>
          </p:sp>
          <p:sp>
            <p:nvSpPr>
              <p:cNvPr id="57" name="Retângulo 56"/>
              <p:cNvSpPr/>
              <p:nvPr/>
            </p:nvSpPr>
            <p:spPr>
              <a:xfrm>
                <a:off x="6881032" y="2667156"/>
                <a:ext cx="928694" cy="21407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24,3</a:t>
                </a:r>
              </a:p>
            </p:txBody>
          </p:sp>
          <p:sp>
            <p:nvSpPr>
              <p:cNvPr id="58" name="Retângulo 57"/>
              <p:cNvSpPr/>
              <p:nvPr/>
            </p:nvSpPr>
            <p:spPr>
              <a:xfrm>
                <a:off x="6881032" y="2857739"/>
                <a:ext cx="928694" cy="21407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22</a:t>
                </a:r>
              </a:p>
            </p:txBody>
          </p:sp>
          <p:sp>
            <p:nvSpPr>
              <p:cNvPr id="59" name="Retângulo 58"/>
              <p:cNvSpPr/>
              <p:nvPr/>
            </p:nvSpPr>
            <p:spPr>
              <a:xfrm>
                <a:off x="7452536" y="2285992"/>
                <a:ext cx="928694" cy="21407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2,73</a:t>
                </a:r>
              </a:p>
            </p:txBody>
          </p:sp>
          <p:sp>
            <p:nvSpPr>
              <p:cNvPr id="60" name="Retângulo 59"/>
              <p:cNvSpPr/>
              <p:nvPr/>
            </p:nvSpPr>
            <p:spPr>
              <a:xfrm>
                <a:off x="7452536" y="2476574"/>
                <a:ext cx="928694" cy="21407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2,135</a:t>
                </a:r>
              </a:p>
            </p:txBody>
          </p:sp>
          <p:sp>
            <p:nvSpPr>
              <p:cNvPr id="61" name="Retângulo 60"/>
              <p:cNvSpPr/>
              <p:nvPr/>
            </p:nvSpPr>
            <p:spPr>
              <a:xfrm>
                <a:off x="7452536" y="2667156"/>
                <a:ext cx="928694" cy="21407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1,701</a:t>
                </a:r>
              </a:p>
            </p:txBody>
          </p:sp>
          <p:sp>
            <p:nvSpPr>
              <p:cNvPr id="62" name="Retângulo 61"/>
              <p:cNvSpPr/>
              <p:nvPr/>
            </p:nvSpPr>
            <p:spPr>
              <a:xfrm>
                <a:off x="7452536" y="2857739"/>
                <a:ext cx="928694" cy="21407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1,54</a:t>
                </a:r>
              </a:p>
            </p:txBody>
          </p:sp>
          <p:sp>
            <p:nvSpPr>
              <p:cNvPr id="63" name="Retângulo 62"/>
              <p:cNvSpPr/>
              <p:nvPr/>
            </p:nvSpPr>
            <p:spPr>
              <a:xfrm>
                <a:off x="8738420" y="2285992"/>
                <a:ext cx="928694" cy="21407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66</a:t>
                </a:r>
              </a:p>
            </p:txBody>
          </p:sp>
          <p:sp>
            <p:nvSpPr>
              <p:cNvPr id="64" name="Retângulo 63"/>
              <p:cNvSpPr/>
              <p:nvPr/>
            </p:nvSpPr>
            <p:spPr>
              <a:xfrm>
                <a:off x="8738420" y="2476574"/>
                <a:ext cx="928694" cy="21407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109</a:t>
                </a:r>
              </a:p>
            </p:txBody>
          </p:sp>
          <p:sp>
            <p:nvSpPr>
              <p:cNvPr id="65" name="Retângulo 64"/>
              <p:cNvSpPr/>
              <p:nvPr/>
            </p:nvSpPr>
            <p:spPr>
              <a:xfrm>
                <a:off x="8738420" y="2667156"/>
                <a:ext cx="928694" cy="21407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141</a:t>
                </a:r>
              </a:p>
            </p:txBody>
          </p:sp>
          <p:sp>
            <p:nvSpPr>
              <p:cNvPr id="66" name="Retângulo 65"/>
              <p:cNvSpPr/>
              <p:nvPr/>
            </p:nvSpPr>
            <p:spPr>
              <a:xfrm>
                <a:off x="8738420" y="2857739"/>
                <a:ext cx="928694" cy="21407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185</a:t>
                </a:r>
              </a:p>
            </p:txBody>
          </p:sp>
          <p:sp>
            <p:nvSpPr>
              <p:cNvPr id="67" name="Retângulo 66"/>
              <p:cNvSpPr/>
              <p:nvPr/>
            </p:nvSpPr>
            <p:spPr>
              <a:xfrm>
                <a:off x="6881032" y="2071678"/>
                <a:ext cx="857256" cy="2052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Tons/dia</a:t>
                </a:r>
              </a:p>
            </p:txBody>
          </p:sp>
          <p:sp>
            <p:nvSpPr>
              <p:cNvPr id="69" name="Retângulo 68"/>
              <p:cNvSpPr/>
              <p:nvPr/>
            </p:nvSpPr>
            <p:spPr>
              <a:xfrm>
                <a:off x="4205354" y="2071678"/>
                <a:ext cx="675414" cy="20339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dwt</a:t>
                </a:r>
                <a:endPara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0" name="Retângulo 69"/>
              <p:cNvSpPr/>
              <p:nvPr/>
            </p:nvSpPr>
            <p:spPr>
              <a:xfrm>
                <a:off x="8705689" y="2071678"/>
                <a:ext cx="844267" cy="20339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$/</a:t>
                </a:r>
                <a:r>
                  <a:rPr lang="pt-BR" sz="12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dwt</a:t>
                </a:r>
                <a:r>
                  <a:rPr lang="pt-BR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/</a:t>
                </a:r>
                <a:r>
                  <a:rPr lang="pt-BR" sz="12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pa</a:t>
                </a:r>
                <a:endPara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1" name="Retângulo 70"/>
              <p:cNvSpPr/>
              <p:nvPr/>
            </p:nvSpPr>
            <p:spPr>
              <a:xfrm>
                <a:off x="7584934" y="2071678"/>
                <a:ext cx="844267" cy="20339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marL="144000" indent="-144000" algn="ctr">
                  <a:spcAft>
                    <a:spcPts val="600"/>
                  </a:spcAft>
                </a:pPr>
                <a:r>
                  <a:rPr lang="pt-BR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$ </a:t>
                </a:r>
                <a:r>
                  <a:rPr lang="pt-BR" sz="12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mill</a:t>
                </a:r>
                <a:r>
                  <a:rPr lang="pt-BR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r>
                  <a:rPr lang="pt-BR" sz="12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pa</a:t>
                </a:r>
                <a:endPara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80" name="Retângulo 79"/>
            <p:cNvSpPr/>
            <p:nvPr/>
          </p:nvSpPr>
          <p:spPr>
            <a:xfrm>
              <a:off x="3793958" y="1285860"/>
              <a:ext cx="6022800" cy="214314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dist="508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144000" indent="-144000" algn="l">
                <a:spcAft>
                  <a:spcPts val="600"/>
                </a:spcAft>
              </a:pPr>
              <a:r>
                <a:rPr lang="pt-B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Características das embarcações</a:t>
              </a:r>
            </a:p>
          </p:txBody>
        </p:sp>
      </p:grpSp>
      <p:sp>
        <p:nvSpPr>
          <p:cNvPr id="82" name="AutoShape 21"/>
          <p:cNvSpPr>
            <a:spLocks noChangeArrowheads="1"/>
          </p:cNvSpPr>
          <p:nvPr/>
        </p:nvSpPr>
        <p:spPr bwMode="ltGray">
          <a:xfrm rot="10800000">
            <a:off x="4242235" y="2858847"/>
            <a:ext cx="4682687" cy="355838"/>
          </a:xfrm>
          <a:prstGeom prst="triangle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>
            <a:noAutofit/>
          </a:bodyPr>
          <a:lstStyle/>
          <a:p>
            <a:pPr indent="-111125">
              <a:spcAft>
                <a:spcPts val="338"/>
              </a:spcAft>
              <a:buFont typeface="Arial" pitchFamily="34" charset="0"/>
              <a:buChar char="•"/>
            </a:pPr>
            <a:endParaRPr lang="pt-BR" dirty="0"/>
          </a:p>
        </p:txBody>
      </p:sp>
      <p:graphicFrame>
        <p:nvGraphicFramePr>
          <p:cNvPr id="83" name="Gráfico 82"/>
          <p:cNvGraphicFramePr/>
          <p:nvPr/>
        </p:nvGraphicFramePr>
        <p:xfrm>
          <a:off x="153126" y="4410102"/>
          <a:ext cx="3561480" cy="2343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8" name="Retângulo 87"/>
          <p:cNvSpPr/>
          <p:nvPr/>
        </p:nvSpPr>
        <p:spPr>
          <a:xfrm>
            <a:off x="247219" y="3832228"/>
            <a:ext cx="3106674" cy="3960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pt-BR" sz="1200" b="1">
                <a:solidFill>
                  <a:schemeClr val="tx1"/>
                </a:solidFill>
              </a:rPr>
              <a:t>Variação de custo de frete e toneladas transportadas por porte de navio</a:t>
            </a:r>
            <a:endParaRPr lang="pt-BR" sz="1200" b="1" dirty="0">
              <a:solidFill>
                <a:schemeClr val="tx1"/>
              </a:solidFill>
            </a:endParaRPr>
          </a:p>
        </p:txBody>
      </p:sp>
      <p:graphicFrame>
        <p:nvGraphicFramePr>
          <p:cNvPr id="89" name="Gráfico 88"/>
          <p:cNvGraphicFramePr/>
          <p:nvPr/>
        </p:nvGraphicFramePr>
        <p:xfrm>
          <a:off x="5203393" y="4410102"/>
          <a:ext cx="3561480" cy="2343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7" name="Retângulo 96"/>
          <p:cNvSpPr/>
          <p:nvPr/>
        </p:nvSpPr>
        <p:spPr>
          <a:xfrm>
            <a:off x="321965" y="4182190"/>
            <a:ext cx="320974" cy="42862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pt-BR" sz="1000" b="1" dirty="0"/>
              <a:t>$/t</a:t>
            </a:r>
            <a:endParaRPr lang="pt-BR" sz="1000" b="1" dirty="0">
              <a:solidFill>
                <a:schemeClr val="tx1"/>
              </a:solidFill>
            </a:endParaRPr>
          </a:p>
        </p:txBody>
      </p:sp>
      <p:sp>
        <p:nvSpPr>
          <p:cNvPr id="98" name="Retângulo 97"/>
          <p:cNvSpPr/>
          <p:nvPr/>
        </p:nvSpPr>
        <p:spPr>
          <a:xfrm>
            <a:off x="2993516" y="4151710"/>
            <a:ext cx="857393" cy="42862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pt-BR" sz="1000" b="1" dirty="0"/>
              <a:t>Milhões de toneladas</a:t>
            </a:r>
            <a:endParaRPr lang="pt-BR" sz="1000" b="1" dirty="0">
              <a:solidFill>
                <a:schemeClr val="tx1"/>
              </a:solidFill>
            </a:endParaRPr>
          </a:p>
        </p:txBody>
      </p:sp>
      <p:sp>
        <p:nvSpPr>
          <p:cNvPr id="99" name="Retângulo 98"/>
          <p:cNvSpPr/>
          <p:nvPr/>
        </p:nvSpPr>
        <p:spPr>
          <a:xfrm>
            <a:off x="5381906" y="4182190"/>
            <a:ext cx="320974" cy="42862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pt-BR" sz="1000" b="1" dirty="0"/>
              <a:t>$/t</a:t>
            </a:r>
            <a:endParaRPr lang="pt-BR" sz="1000" b="1" dirty="0">
              <a:solidFill>
                <a:schemeClr val="tx1"/>
              </a:solidFill>
            </a:endParaRPr>
          </a:p>
        </p:txBody>
      </p:sp>
      <p:sp>
        <p:nvSpPr>
          <p:cNvPr id="100" name="Retângulo 99"/>
          <p:cNvSpPr/>
          <p:nvPr/>
        </p:nvSpPr>
        <p:spPr>
          <a:xfrm>
            <a:off x="8133482" y="4136470"/>
            <a:ext cx="857393" cy="42862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pt-BR" sz="1000" b="1" dirty="0"/>
              <a:t>Milhões de toneladas</a:t>
            </a:r>
            <a:endParaRPr lang="pt-BR" sz="1000" b="1" dirty="0">
              <a:solidFill>
                <a:schemeClr val="tx1"/>
              </a:solidFill>
            </a:endParaRPr>
          </a:p>
        </p:txBody>
      </p:sp>
      <p:sp>
        <p:nvSpPr>
          <p:cNvPr id="101" name="Retângulo 100"/>
          <p:cNvSpPr/>
          <p:nvPr/>
        </p:nvSpPr>
        <p:spPr>
          <a:xfrm>
            <a:off x="3083215" y="5968140"/>
            <a:ext cx="461673" cy="2857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pt-BR" sz="1000" b="1" dirty="0"/>
              <a:t>(</a:t>
            </a:r>
            <a:r>
              <a:rPr lang="pt-BR" sz="1000" b="1" dirty="0" err="1"/>
              <a:t>dwt</a:t>
            </a:r>
            <a:r>
              <a:rPr lang="pt-BR" sz="1000" b="1" dirty="0"/>
              <a:t>)</a:t>
            </a:r>
            <a:endParaRPr lang="pt-BR" sz="1000" b="1" dirty="0">
              <a:solidFill>
                <a:schemeClr val="tx1"/>
              </a:solidFill>
            </a:endParaRPr>
          </a:p>
        </p:txBody>
      </p:sp>
      <p:sp>
        <p:nvSpPr>
          <p:cNvPr id="102" name="Retângulo 101"/>
          <p:cNvSpPr/>
          <p:nvPr/>
        </p:nvSpPr>
        <p:spPr>
          <a:xfrm>
            <a:off x="8255713" y="5968140"/>
            <a:ext cx="603254" cy="2844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pt-BR" sz="1000" b="1" dirty="0"/>
              <a:t>(milhas)</a:t>
            </a:r>
            <a:endParaRPr lang="pt-BR" sz="1000" b="1" dirty="0">
              <a:solidFill>
                <a:schemeClr val="tx1"/>
              </a:solidFill>
            </a:endParaRPr>
          </a:p>
        </p:txBody>
      </p:sp>
      <p:grpSp>
        <p:nvGrpSpPr>
          <p:cNvPr id="20" name="Grupo 103"/>
          <p:cNvGrpSpPr/>
          <p:nvPr/>
        </p:nvGrpSpPr>
        <p:grpSpPr>
          <a:xfrm>
            <a:off x="296758" y="2138354"/>
            <a:ext cx="3967558" cy="1500198"/>
            <a:chOff x="594488" y="1830896"/>
            <a:chExt cx="6215106" cy="2169608"/>
          </a:xfrm>
        </p:grpSpPr>
        <p:sp>
          <p:nvSpPr>
            <p:cNvPr id="105" name="Retângulo 104"/>
            <p:cNvSpPr/>
            <p:nvPr/>
          </p:nvSpPr>
          <p:spPr>
            <a:xfrm>
              <a:off x="594488" y="2000240"/>
              <a:ext cx="2000264" cy="4286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pt-BR" sz="900" dirty="0">
                  <a:solidFill>
                    <a:schemeClr val="tx1"/>
                  </a:solidFill>
                </a:rPr>
                <a:t>Custo por tonelada carregada</a:t>
              </a:r>
            </a:p>
          </p:txBody>
        </p:sp>
        <p:sp>
          <p:nvSpPr>
            <p:cNvPr id="106" name="Retângulo 105"/>
            <p:cNvSpPr/>
            <p:nvPr/>
          </p:nvSpPr>
          <p:spPr>
            <a:xfrm>
              <a:off x="594488" y="2714620"/>
              <a:ext cx="2000264" cy="4286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pt-BR" sz="900" dirty="0">
                  <a:solidFill>
                    <a:schemeClr val="tx1"/>
                  </a:solidFill>
                </a:rPr>
                <a:t>Toneladas transportadas por ano</a:t>
              </a:r>
            </a:p>
          </p:txBody>
        </p:sp>
        <p:sp>
          <p:nvSpPr>
            <p:cNvPr id="107" name="Retângulo 106"/>
            <p:cNvSpPr/>
            <p:nvPr/>
          </p:nvSpPr>
          <p:spPr>
            <a:xfrm>
              <a:off x="594488" y="3429000"/>
              <a:ext cx="2000264" cy="4286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pt-BR" sz="900" dirty="0">
                  <a:solidFill>
                    <a:schemeClr val="tx1"/>
                  </a:solidFill>
                </a:rPr>
                <a:t>Dias por viagem</a:t>
              </a:r>
            </a:p>
          </p:txBody>
        </p:sp>
        <p:grpSp>
          <p:nvGrpSpPr>
            <p:cNvPr id="21" name="Grupo 80"/>
            <p:cNvGrpSpPr/>
            <p:nvPr/>
          </p:nvGrpSpPr>
          <p:grpSpPr>
            <a:xfrm>
              <a:off x="2809066" y="2173096"/>
              <a:ext cx="214314" cy="124008"/>
              <a:chOff x="2809066" y="2143116"/>
              <a:chExt cx="214314" cy="124008"/>
            </a:xfrm>
          </p:grpSpPr>
          <p:cxnSp>
            <p:nvCxnSpPr>
              <p:cNvPr id="136" name="Conector reto 135"/>
              <p:cNvCxnSpPr/>
              <p:nvPr/>
            </p:nvCxnSpPr>
            <p:spPr>
              <a:xfrm>
                <a:off x="2809066" y="2143116"/>
                <a:ext cx="214314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ector reto 136"/>
              <p:cNvCxnSpPr/>
              <p:nvPr/>
            </p:nvCxnSpPr>
            <p:spPr>
              <a:xfrm>
                <a:off x="2809066" y="2265536"/>
                <a:ext cx="214314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o 84"/>
            <p:cNvGrpSpPr/>
            <p:nvPr/>
          </p:nvGrpSpPr>
          <p:grpSpPr>
            <a:xfrm>
              <a:off x="2809066" y="2879981"/>
              <a:ext cx="214314" cy="124008"/>
              <a:chOff x="2809066" y="2143116"/>
              <a:chExt cx="214314" cy="124008"/>
            </a:xfrm>
          </p:grpSpPr>
          <p:cxnSp>
            <p:nvCxnSpPr>
              <p:cNvPr id="134" name="Conector reto 133"/>
              <p:cNvCxnSpPr/>
              <p:nvPr/>
            </p:nvCxnSpPr>
            <p:spPr>
              <a:xfrm>
                <a:off x="2809066" y="2143116"/>
                <a:ext cx="214314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ector reto 134"/>
              <p:cNvCxnSpPr/>
              <p:nvPr/>
            </p:nvCxnSpPr>
            <p:spPr>
              <a:xfrm>
                <a:off x="2809066" y="2265536"/>
                <a:ext cx="214314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o 89"/>
            <p:cNvGrpSpPr/>
            <p:nvPr/>
          </p:nvGrpSpPr>
          <p:grpSpPr>
            <a:xfrm>
              <a:off x="2809066" y="3586866"/>
              <a:ext cx="214314" cy="124008"/>
              <a:chOff x="2809066" y="2143116"/>
              <a:chExt cx="214314" cy="124008"/>
            </a:xfrm>
          </p:grpSpPr>
          <p:cxnSp>
            <p:nvCxnSpPr>
              <p:cNvPr id="132" name="Conector reto 131"/>
              <p:cNvCxnSpPr/>
              <p:nvPr/>
            </p:nvCxnSpPr>
            <p:spPr>
              <a:xfrm>
                <a:off x="2809066" y="2143116"/>
                <a:ext cx="214314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ector reto 132"/>
              <p:cNvCxnSpPr/>
              <p:nvPr/>
            </p:nvCxnSpPr>
            <p:spPr>
              <a:xfrm>
                <a:off x="2809066" y="2265536"/>
                <a:ext cx="214314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1" name="Conector reto 110"/>
            <p:cNvCxnSpPr/>
            <p:nvPr/>
          </p:nvCxnSpPr>
          <p:spPr>
            <a:xfrm>
              <a:off x="3166256" y="2229544"/>
              <a:ext cx="2286016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ector reto 111"/>
            <p:cNvCxnSpPr/>
            <p:nvPr/>
          </p:nvCxnSpPr>
          <p:spPr>
            <a:xfrm>
              <a:off x="3166256" y="2943924"/>
              <a:ext cx="118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to 112"/>
            <p:cNvCxnSpPr/>
            <p:nvPr/>
          </p:nvCxnSpPr>
          <p:spPr>
            <a:xfrm>
              <a:off x="3166256" y="3658304"/>
              <a:ext cx="19080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tângulo 113"/>
            <p:cNvSpPr/>
            <p:nvPr/>
          </p:nvSpPr>
          <p:spPr>
            <a:xfrm>
              <a:off x="3094818" y="1830896"/>
              <a:ext cx="2643206" cy="42862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pt-BR" sz="800" dirty="0">
                  <a:solidFill>
                    <a:schemeClr val="tx1"/>
                  </a:solidFill>
                </a:rPr>
                <a:t>Custo do navio </a:t>
              </a:r>
              <a:r>
                <a:rPr lang="pt-BR" sz="800" dirty="0" err="1">
                  <a:solidFill>
                    <a:schemeClr val="tx1"/>
                  </a:solidFill>
                </a:rPr>
                <a:t>pa</a:t>
              </a:r>
              <a:r>
                <a:rPr lang="pt-BR" sz="800" dirty="0">
                  <a:solidFill>
                    <a:schemeClr val="tx1"/>
                  </a:solidFill>
                </a:rPr>
                <a:t>   Custo de combustível</a:t>
              </a:r>
            </a:p>
          </p:txBody>
        </p:sp>
        <p:sp>
          <p:nvSpPr>
            <p:cNvPr id="115" name="Retângulo 114"/>
            <p:cNvSpPr/>
            <p:nvPr/>
          </p:nvSpPr>
          <p:spPr>
            <a:xfrm>
              <a:off x="3094818" y="2143116"/>
              <a:ext cx="2643206" cy="42862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pt-BR" sz="800" dirty="0">
                  <a:solidFill>
                    <a:schemeClr val="tx1"/>
                  </a:solidFill>
                </a:rPr>
                <a:t>Toneladas transportadas </a:t>
              </a:r>
              <a:r>
                <a:rPr lang="pt-BR" sz="800" dirty="0" err="1">
                  <a:solidFill>
                    <a:schemeClr val="tx1"/>
                  </a:solidFill>
                </a:rPr>
                <a:t>pa</a:t>
              </a:r>
              <a:endParaRPr lang="pt-BR" sz="800" dirty="0">
                <a:solidFill>
                  <a:schemeClr val="tx1"/>
                </a:solidFill>
              </a:endParaRPr>
            </a:p>
          </p:txBody>
        </p:sp>
        <p:sp>
          <p:nvSpPr>
            <p:cNvPr id="116" name="Retângulo 115"/>
            <p:cNvSpPr/>
            <p:nvPr/>
          </p:nvSpPr>
          <p:spPr>
            <a:xfrm>
              <a:off x="2951942" y="2545276"/>
              <a:ext cx="1714512" cy="42862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pt-BR" sz="800" dirty="0">
                  <a:solidFill>
                    <a:schemeClr val="tx1"/>
                  </a:solidFill>
                </a:rPr>
                <a:t>Dias </a:t>
              </a:r>
              <a:r>
                <a:rPr lang="pt-BR" sz="800" dirty="0" err="1">
                  <a:solidFill>
                    <a:schemeClr val="tx1"/>
                  </a:solidFill>
                </a:rPr>
                <a:t>afretado</a:t>
              </a:r>
              <a:endParaRPr lang="pt-BR" sz="800" dirty="0">
                <a:solidFill>
                  <a:schemeClr val="tx1"/>
                </a:solidFill>
              </a:endParaRPr>
            </a:p>
          </p:txBody>
        </p:sp>
        <p:sp>
          <p:nvSpPr>
            <p:cNvPr id="117" name="Retângulo 116"/>
            <p:cNvSpPr/>
            <p:nvPr/>
          </p:nvSpPr>
          <p:spPr>
            <a:xfrm>
              <a:off x="2951942" y="2857496"/>
              <a:ext cx="1714512" cy="42862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pt-BR" sz="800" dirty="0">
                  <a:solidFill>
                    <a:schemeClr val="tx1"/>
                  </a:solidFill>
                </a:rPr>
                <a:t>Dias por viagem</a:t>
              </a:r>
            </a:p>
          </p:txBody>
        </p:sp>
        <p:sp>
          <p:nvSpPr>
            <p:cNvPr id="118" name="Retângulo 117"/>
            <p:cNvSpPr/>
            <p:nvPr/>
          </p:nvSpPr>
          <p:spPr>
            <a:xfrm>
              <a:off x="3380570" y="3259656"/>
              <a:ext cx="1643074" cy="42862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pt-BR" sz="800" dirty="0">
                  <a:solidFill>
                    <a:schemeClr val="tx1"/>
                  </a:solidFill>
                </a:rPr>
                <a:t>Tamanho da rota</a:t>
              </a:r>
            </a:p>
          </p:txBody>
        </p:sp>
        <p:sp>
          <p:nvSpPr>
            <p:cNvPr id="119" name="Retângulo 118"/>
            <p:cNvSpPr/>
            <p:nvPr/>
          </p:nvSpPr>
          <p:spPr>
            <a:xfrm>
              <a:off x="3380570" y="3571876"/>
              <a:ext cx="1071570" cy="42862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pt-BR" sz="800" dirty="0">
                  <a:solidFill>
                    <a:schemeClr val="tx1"/>
                  </a:solidFill>
                </a:rPr>
                <a:t>Velocidade</a:t>
              </a:r>
            </a:p>
          </p:txBody>
        </p:sp>
        <p:grpSp>
          <p:nvGrpSpPr>
            <p:cNvPr id="24" name="Grupo 112"/>
            <p:cNvGrpSpPr/>
            <p:nvPr/>
          </p:nvGrpSpPr>
          <p:grpSpPr>
            <a:xfrm>
              <a:off x="4523578" y="2842506"/>
              <a:ext cx="214314" cy="214314"/>
              <a:chOff x="4595016" y="2888320"/>
              <a:chExt cx="214314" cy="214314"/>
            </a:xfrm>
          </p:grpSpPr>
          <p:cxnSp>
            <p:nvCxnSpPr>
              <p:cNvPr id="130" name="Conector reto 129"/>
              <p:cNvCxnSpPr/>
              <p:nvPr/>
            </p:nvCxnSpPr>
            <p:spPr>
              <a:xfrm rot="-2700000">
                <a:off x="4595016" y="2994683"/>
                <a:ext cx="214314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ector reto 130"/>
              <p:cNvCxnSpPr/>
              <p:nvPr/>
            </p:nvCxnSpPr>
            <p:spPr>
              <a:xfrm rot="2700000">
                <a:off x="4595016" y="2994683"/>
                <a:ext cx="214314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1" name="Retângulo 120"/>
            <p:cNvSpPr/>
            <p:nvPr/>
          </p:nvSpPr>
          <p:spPr>
            <a:xfrm>
              <a:off x="4666454" y="2714620"/>
              <a:ext cx="2143140" cy="42862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pt-BR" sz="800" dirty="0">
                  <a:solidFill>
                    <a:schemeClr val="tx1"/>
                  </a:solidFill>
                </a:rPr>
                <a:t>Capacidade do navio (</a:t>
              </a:r>
              <a:r>
                <a:rPr lang="pt-BR" sz="800" dirty="0" err="1">
                  <a:solidFill>
                    <a:schemeClr val="tx1"/>
                  </a:solidFill>
                </a:rPr>
                <a:t>dwt</a:t>
              </a:r>
              <a:r>
                <a:rPr lang="pt-BR" sz="800" dirty="0">
                  <a:solidFill>
                    <a:schemeClr val="tx1"/>
                  </a:solidFill>
                </a:rPr>
                <a:t>)</a:t>
              </a:r>
            </a:p>
          </p:txBody>
        </p:sp>
        <p:grpSp>
          <p:nvGrpSpPr>
            <p:cNvPr id="31" name="Grupo 114"/>
            <p:cNvGrpSpPr/>
            <p:nvPr/>
          </p:nvGrpSpPr>
          <p:grpSpPr>
            <a:xfrm>
              <a:off x="4357746" y="3730389"/>
              <a:ext cx="139364" cy="139412"/>
              <a:chOff x="4595016" y="2888320"/>
              <a:chExt cx="214314" cy="214314"/>
            </a:xfrm>
          </p:grpSpPr>
          <p:cxnSp>
            <p:nvCxnSpPr>
              <p:cNvPr id="128" name="Conector reto 127"/>
              <p:cNvCxnSpPr/>
              <p:nvPr/>
            </p:nvCxnSpPr>
            <p:spPr>
              <a:xfrm rot="-2700000">
                <a:off x="4595016" y="2994683"/>
                <a:ext cx="214314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ector reto 128"/>
              <p:cNvCxnSpPr/>
              <p:nvPr/>
            </p:nvCxnSpPr>
            <p:spPr>
              <a:xfrm rot="2700000">
                <a:off x="4595016" y="2994683"/>
                <a:ext cx="214314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" name="Retângulo 122"/>
            <p:cNvSpPr/>
            <p:nvPr/>
          </p:nvSpPr>
          <p:spPr>
            <a:xfrm>
              <a:off x="4595016" y="3571876"/>
              <a:ext cx="500066" cy="42862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pt-BR" sz="800" dirty="0">
                  <a:solidFill>
                    <a:schemeClr val="tx1"/>
                  </a:solidFill>
                </a:rPr>
                <a:t>24</a:t>
              </a:r>
            </a:p>
          </p:txBody>
        </p:sp>
        <p:grpSp>
          <p:nvGrpSpPr>
            <p:cNvPr id="32" name="Grupo 121"/>
            <p:cNvGrpSpPr/>
            <p:nvPr/>
          </p:nvGrpSpPr>
          <p:grpSpPr>
            <a:xfrm>
              <a:off x="5137492" y="3542848"/>
              <a:ext cx="214314" cy="214314"/>
              <a:chOff x="5237958" y="3477601"/>
              <a:chExt cx="214314" cy="214314"/>
            </a:xfrm>
          </p:grpSpPr>
          <p:cxnSp>
            <p:nvCxnSpPr>
              <p:cNvPr id="126" name="Conector reto 125"/>
              <p:cNvCxnSpPr/>
              <p:nvPr/>
            </p:nvCxnSpPr>
            <p:spPr>
              <a:xfrm>
                <a:off x="5237958" y="3586866"/>
                <a:ext cx="214314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ector reto 126"/>
              <p:cNvCxnSpPr/>
              <p:nvPr/>
            </p:nvCxnSpPr>
            <p:spPr>
              <a:xfrm rot="5400000">
                <a:off x="5237958" y="3583964"/>
                <a:ext cx="214314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5" name="Retângulo 124"/>
            <p:cNvSpPr/>
            <p:nvPr/>
          </p:nvSpPr>
          <p:spPr>
            <a:xfrm>
              <a:off x="5237958" y="3429000"/>
              <a:ext cx="1357322" cy="42862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2000" tIns="72000" rIns="72000" bIns="7200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pt-BR" sz="800" dirty="0">
                  <a:solidFill>
                    <a:schemeClr val="tx1"/>
                  </a:solidFill>
                </a:rPr>
                <a:t>Dias de porto (por viagem)</a:t>
              </a:r>
            </a:p>
          </p:txBody>
        </p:sp>
      </p:grpSp>
      <p:sp>
        <p:nvSpPr>
          <p:cNvPr id="104" name="Retângulo 103"/>
          <p:cNvSpPr/>
          <p:nvPr/>
        </p:nvSpPr>
        <p:spPr>
          <a:xfrm>
            <a:off x="501946" y="5656278"/>
            <a:ext cx="1319067" cy="21431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pt-BR" sz="900">
                <a:solidFill>
                  <a:schemeClr val="tx1"/>
                </a:solidFill>
              </a:rPr>
              <a:t>Rota: 8.000 milhas</a:t>
            </a:r>
            <a:endParaRPr lang="pt-BR" sz="900" dirty="0">
              <a:solidFill>
                <a:schemeClr val="tx1"/>
              </a:solidFill>
            </a:endParaRPr>
          </a:p>
        </p:txBody>
      </p:sp>
      <p:sp>
        <p:nvSpPr>
          <p:cNvPr id="108" name="Retângulo 107"/>
          <p:cNvSpPr/>
          <p:nvPr/>
        </p:nvSpPr>
        <p:spPr>
          <a:xfrm>
            <a:off x="5561299" y="5707078"/>
            <a:ext cx="1516927" cy="15081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pt-BR" sz="900">
                <a:solidFill>
                  <a:schemeClr val="tx1"/>
                </a:solidFill>
              </a:rPr>
              <a:t>Porte do navio: </a:t>
            </a:r>
            <a:r>
              <a:rPr lang="pt-BR" sz="900"/>
              <a:t>72</a:t>
            </a:r>
            <a:r>
              <a:rPr lang="pt-BR" sz="900">
                <a:solidFill>
                  <a:schemeClr val="tx1"/>
                </a:solidFill>
              </a:rPr>
              <a:t>.000 dwt</a:t>
            </a:r>
            <a:endParaRPr lang="pt-BR" sz="900" dirty="0">
              <a:solidFill>
                <a:schemeClr val="tx1"/>
              </a:solidFill>
            </a:endParaRPr>
          </a:p>
        </p:txBody>
      </p:sp>
      <p:cxnSp>
        <p:nvCxnSpPr>
          <p:cNvPr id="110" name="Conector reto 109"/>
          <p:cNvCxnSpPr/>
          <p:nvPr/>
        </p:nvCxnSpPr>
        <p:spPr>
          <a:xfrm>
            <a:off x="350986" y="4202118"/>
            <a:ext cx="283599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tângulo 123">
            <a:hlinkClick r:id="rId4" action="ppaction://hlinksldjump"/>
          </p:cNvPr>
          <p:cNvSpPr/>
          <p:nvPr/>
        </p:nvSpPr>
        <p:spPr>
          <a:xfrm>
            <a:off x="7935619" y="500042"/>
            <a:ext cx="1121207" cy="2857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en-US" sz="1000">
                <a:solidFill>
                  <a:schemeClr val="tx1"/>
                </a:solidFill>
              </a:rPr>
              <a:t>Dados em backup</a:t>
            </a:r>
            <a:endParaRPr lang="pt-BR" sz="1000" dirty="0">
              <a:solidFill>
                <a:schemeClr val="tx1"/>
              </a:solidFill>
            </a:endParaRPr>
          </a:p>
        </p:txBody>
      </p:sp>
      <p:sp>
        <p:nvSpPr>
          <p:cNvPr id="138" name="CaixaDeTexto 137"/>
          <p:cNvSpPr txBox="1"/>
          <p:nvPr/>
        </p:nvSpPr>
        <p:spPr>
          <a:xfrm>
            <a:off x="7473948" y="6526234"/>
            <a:ext cx="1670054" cy="357166"/>
          </a:xfrm>
          <a:prstGeom prst="rect">
            <a:avLst/>
          </a:prstGeom>
          <a:noFill/>
          <a:ln>
            <a:noFill/>
          </a:ln>
        </p:spPr>
        <p:txBody>
          <a:bodyPr wrap="none" lIns="72000" tIns="36000" rIns="72000" bIns="36000" rtlCol="0" anchor="b">
            <a:noAutofit/>
          </a:bodyPr>
          <a:lstStyle/>
          <a:p>
            <a:pPr algn="r">
              <a:spcAft>
                <a:spcPts val="600"/>
              </a:spcAft>
            </a:pPr>
            <a:r>
              <a:rPr lang="en-US" sz="1100"/>
              <a:t>Fonte: Stopford (2009)</a:t>
            </a:r>
            <a:endParaRPr lang="pt-BR" sz="1100" dirty="0" err="1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ítulo 103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945141"/>
          </a:xfrm>
        </p:spPr>
        <p:txBody>
          <a:bodyPr/>
          <a:lstStyle/>
          <a:p>
            <a:r>
              <a:rPr lang="pt-BR" dirty="0"/>
              <a:t>A tabela mostra os diferentes valores relativos ao transporte de carga e volume de viagens para cada tamanho de rota e de navio, considerando as premissas assumidas no </a:t>
            </a:r>
            <a:r>
              <a:rPr lang="pt-BR" dirty="0" err="1"/>
              <a:t>chart</a:t>
            </a:r>
            <a:r>
              <a:rPr lang="pt-BR" dirty="0"/>
              <a:t> anterior</a:t>
            </a:r>
          </a:p>
        </p:txBody>
      </p:sp>
      <p:pic>
        <p:nvPicPr>
          <p:cNvPr id="108" name="Imagem 107" descr="Imagem (27).jpg"/>
          <p:cNvPicPr>
            <a:picLocks noChangeAspect="1"/>
          </p:cNvPicPr>
          <p:nvPr/>
        </p:nvPicPr>
        <p:blipFill>
          <a:blip r:embed="rId2" cstate="print"/>
          <a:srcRect t="36998"/>
          <a:stretch>
            <a:fillRect/>
          </a:stretch>
        </p:blipFill>
        <p:spPr>
          <a:xfrm>
            <a:off x="-142907" y="1484696"/>
            <a:ext cx="7000924" cy="5230453"/>
          </a:xfrm>
          <a:prstGeom prst="rect">
            <a:avLst/>
          </a:prstGeom>
        </p:spPr>
      </p:pic>
      <p:sp>
        <p:nvSpPr>
          <p:cNvPr id="109" name="Retângulo 108"/>
          <p:cNvSpPr/>
          <p:nvPr/>
        </p:nvSpPr>
        <p:spPr>
          <a:xfrm>
            <a:off x="4071935" y="1843509"/>
            <a:ext cx="620335" cy="492922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110" name="Retângulo 109"/>
          <p:cNvSpPr/>
          <p:nvPr/>
        </p:nvSpPr>
        <p:spPr>
          <a:xfrm>
            <a:off x="-17984" y="3857628"/>
            <a:ext cx="6876000" cy="191978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1"/>
            </a:solidFill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120" name="Retângulo 119"/>
          <p:cNvSpPr/>
          <p:nvPr/>
        </p:nvSpPr>
        <p:spPr>
          <a:xfrm>
            <a:off x="-17984" y="4972926"/>
            <a:ext cx="6876000" cy="191978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1"/>
            </a:solidFill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endParaRPr lang="pt-BR" sz="1600" dirty="0">
              <a:solidFill>
                <a:schemeClr val="tx1"/>
              </a:solidFill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7134139" y="3286124"/>
            <a:ext cx="1410506" cy="905003"/>
            <a:chOff x="7134139" y="3286124"/>
            <a:chExt cx="1410506" cy="905003"/>
          </a:xfrm>
        </p:grpSpPr>
        <p:sp>
          <p:nvSpPr>
            <p:cNvPr id="13" name="Texto explicativo retangular com cantos arredondados 12"/>
            <p:cNvSpPr/>
            <p:nvPr/>
          </p:nvSpPr>
          <p:spPr>
            <a:xfrm>
              <a:off x="7144180" y="3295061"/>
              <a:ext cx="1400465" cy="896066"/>
            </a:xfrm>
            <a:prstGeom prst="wedgeRoundRectCallout">
              <a:avLst>
                <a:gd name="adj1" fmla="val -64640"/>
                <a:gd name="adj2" fmla="val 141529"/>
                <a:gd name="adj3" fmla="val 16667"/>
              </a:avLst>
            </a:prstGeom>
            <a:gradFill flip="none" rotWithShape="1">
              <a:gsLst>
                <a:gs pos="0">
                  <a:schemeClr val="accent6">
                    <a:lumMod val="90000"/>
                  </a:schemeClr>
                </a:gs>
                <a:gs pos="50000">
                  <a:schemeClr val="accent6"/>
                </a:gs>
                <a:gs pos="100000">
                  <a:schemeClr val="accent6">
                    <a:lumMod val="90000"/>
                  </a:schemeClr>
                </a:gs>
              </a:gsLst>
              <a:lin ang="16200000" scaled="1"/>
              <a:tileRect/>
            </a:gradFill>
            <a:ln w="6350">
              <a:solidFill>
                <a:schemeClr val="bg1">
                  <a:lumMod val="65000"/>
                </a:schemeClr>
              </a:solidFill>
            </a:ln>
            <a:effectLst/>
          </p:spPr>
          <p:txBody>
            <a:bodyPr lIns="72000" tIns="72000" rIns="72000" bIns="72000" anchor="ctr"/>
            <a:lstStyle/>
            <a:p>
              <a:pPr indent="-144000" algn="ctr">
                <a:spcAft>
                  <a:spcPts val="600"/>
                </a:spcAft>
                <a:defRPr/>
              </a:pPr>
              <a:endParaRPr lang="pt-BR" sz="1050" b="1" dirty="0"/>
            </a:p>
          </p:txBody>
        </p:sp>
        <p:sp>
          <p:nvSpPr>
            <p:cNvPr id="14" name="Texto explicativo retangular com cantos arredondados 13"/>
            <p:cNvSpPr/>
            <p:nvPr/>
          </p:nvSpPr>
          <p:spPr>
            <a:xfrm>
              <a:off x="7144180" y="3295061"/>
              <a:ext cx="1400465" cy="896066"/>
            </a:xfrm>
            <a:prstGeom prst="wedgeRoundRectCallout">
              <a:avLst>
                <a:gd name="adj1" fmla="val -66467"/>
                <a:gd name="adj2" fmla="val 22475"/>
                <a:gd name="adj3" fmla="val 16667"/>
              </a:avLst>
            </a:prstGeom>
            <a:gradFill flip="none" rotWithShape="1">
              <a:gsLst>
                <a:gs pos="0">
                  <a:schemeClr val="accent6">
                    <a:lumMod val="90000"/>
                  </a:schemeClr>
                </a:gs>
                <a:gs pos="50000">
                  <a:schemeClr val="accent6"/>
                </a:gs>
                <a:gs pos="100000">
                  <a:schemeClr val="accent6">
                    <a:lumMod val="90000"/>
                  </a:schemeClr>
                </a:gs>
              </a:gsLst>
              <a:lin ang="16200000" scaled="1"/>
              <a:tileRect/>
            </a:gradFill>
            <a:ln w="6350">
              <a:solidFill>
                <a:schemeClr val="bg1">
                  <a:lumMod val="65000"/>
                </a:schemeClr>
              </a:solidFill>
            </a:ln>
            <a:effectLst/>
          </p:spPr>
          <p:txBody>
            <a:bodyPr lIns="72000" tIns="72000" rIns="72000" bIns="72000" anchor="ctr"/>
            <a:lstStyle/>
            <a:p>
              <a:pPr indent="-144000" algn="ctr">
                <a:spcAft>
                  <a:spcPts val="600"/>
                </a:spcAft>
                <a:defRPr/>
              </a:pPr>
              <a:endParaRPr lang="pt-BR" sz="1050" b="1" dirty="0"/>
            </a:p>
          </p:txBody>
        </p:sp>
        <p:sp>
          <p:nvSpPr>
            <p:cNvPr id="15" name="Texto explicativo retangular com cantos arredondados 14"/>
            <p:cNvSpPr/>
            <p:nvPr/>
          </p:nvSpPr>
          <p:spPr>
            <a:xfrm>
              <a:off x="7134139" y="3286124"/>
              <a:ext cx="1400465" cy="896066"/>
            </a:xfrm>
            <a:prstGeom prst="wedgeRoundRectCallout">
              <a:avLst>
                <a:gd name="adj1" fmla="val -209859"/>
                <a:gd name="adj2" fmla="val -28549"/>
                <a:gd name="adj3" fmla="val 16667"/>
              </a:avLst>
            </a:prstGeom>
            <a:gradFill flip="none" rotWithShape="1">
              <a:gsLst>
                <a:gs pos="0">
                  <a:schemeClr val="accent6">
                    <a:lumMod val="90000"/>
                  </a:schemeClr>
                </a:gs>
                <a:gs pos="50000">
                  <a:schemeClr val="accent6"/>
                </a:gs>
                <a:gs pos="100000">
                  <a:schemeClr val="accent6">
                    <a:lumMod val="90000"/>
                  </a:schemeClr>
                </a:gs>
              </a:gsLst>
              <a:lin ang="16200000" scaled="1"/>
              <a:tileRect/>
            </a:gradFill>
            <a:ln w="6350">
              <a:solidFill>
                <a:schemeClr val="bg1">
                  <a:lumMod val="65000"/>
                </a:schemeClr>
              </a:solidFill>
            </a:ln>
            <a:effectLst/>
          </p:spPr>
          <p:txBody>
            <a:bodyPr lIns="72000" tIns="72000" rIns="72000" bIns="72000" anchor="ctr"/>
            <a:lstStyle/>
            <a:p>
              <a:pPr indent="-144000" algn="ctr">
                <a:spcAft>
                  <a:spcPts val="600"/>
                </a:spcAft>
                <a:defRPr/>
              </a:pPr>
              <a:r>
                <a:rPr lang="pt-BR" sz="1050" b="1" dirty="0"/>
                <a:t>Esses valores estão representados nos gráficos do </a:t>
              </a:r>
              <a:r>
                <a:rPr lang="pt-BR" sz="1050" b="1" dirty="0" err="1"/>
                <a:t>chart</a:t>
              </a:r>
              <a:r>
                <a:rPr lang="pt-BR" sz="1050" b="1" dirty="0"/>
                <a:t> anterior</a:t>
              </a:r>
            </a:p>
          </p:txBody>
        </p:sp>
      </p:grpSp>
      <p:cxnSp>
        <p:nvCxnSpPr>
          <p:cNvPr id="17" name="Conector reto 16"/>
          <p:cNvCxnSpPr/>
          <p:nvPr/>
        </p:nvCxnSpPr>
        <p:spPr>
          <a:xfrm rot="5400000">
            <a:off x="6486420" y="6250862"/>
            <a:ext cx="785818" cy="1466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>
            <a:off x="6747422" y="5857892"/>
            <a:ext cx="132944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>
            <a:off x="6747422" y="6642122"/>
            <a:ext cx="132944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20"/>
          <p:cNvSpPr/>
          <p:nvPr/>
        </p:nvSpPr>
        <p:spPr>
          <a:xfrm>
            <a:off x="7078226" y="5429264"/>
            <a:ext cx="1846693" cy="1357322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1200" dirty="0">
                <a:solidFill>
                  <a:schemeClr val="tx1"/>
                </a:solidFill>
              </a:rPr>
              <a:t>Os custos totais por tonelada seguem a mesma proporção de acordo com o tamanho </a:t>
            </a:r>
            <a:r>
              <a:rPr lang="pt-BR" sz="1200" dirty="0"/>
              <a:t>do navio, embora aumentem para rotas maiores</a:t>
            </a:r>
            <a:endParaRPr lang="pt-BR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364" y="1509714"/>
            <a:ext cx="715327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071547"/>
            <a:ext cx="2571768" cy="2883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35" y="118048"/>
            <a:ext cx="8776129" cy="883585"/>
          </a:xfrm>
        </p:spPr>
        <p:txBody>
          <a:bodyPr/>
          <a:lstStyle/>
          <a:p>
            <a:pPr algn="just"/>
            <a:r>
              <a:rPr lang="pt-BR" sz="1400" dirty="0"/>
              <a:t>O coeficiente de esbeltez nos diz sobre o descolamento prematuro da camada limite (L/B&lt;4) aumentando muito a resistência de forma e o quanto o navio é capaz de abrir caminho no meio fluido gerando menos perturbação na superfície. Quanto mais longo menor será a chance de descolamento e a perturbação, diminuindo muito a resistência ao avanço à altas velocidades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3"/>
          </a:xfrm>
        </p:spPr>
        <p:txBody>
          <a:bodyPr>
            <a:normAutofit/>
          </a:bodyPr>
          <a:lstStyle/>
          <a:p>
            <a:pPr lvl="1"/>
            <a:r>
              <a:rPr lang="en-US" sz="1600" dirty="0"/>
              <a:t>L/B – Indica a </a:t>
            </a:r>
            <a:r>
              <a:rPr lang="en-US" sz="1600" dirty="0" err="1"/>
              <a:t>esbeltez</a:t>
            </a:r>
            <a:r>
              <a:rPr lang="en-US" sz="1600" dirty="0"/>
              <a:t> da </a:t>
            </a:r>
            <a:r>
              <a:rPr lang="en-US" sz="1600" dirty="0" err="1"/>
              <a:t>embarcação</a:t>
            </a:r>
            <a:endParaRPr lang="en-US" sz="16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>
              <a:buNone/>
            </a:pPr>
            <a:endParaRPr lang="en-US" sz="1600" dirty="0"/>
          </a:p>
          <a:p>
            <a:pPr>
              <a:buNone/>
            </a:pPr>
            <a:r>
              <a:rPr lang="en-US" sz="1600" dirty="0"/>
              <a:t>E </a:t>
            </a:r>
            <a:r>
              <a:rPr lang="en-US" sz="1600" dirty="0" err="1"/>
              <a:t>também</a:t>
            </a:r>
            <a:r>
              <a:rPr lang="en-US" sz="1600" dirty="0"/>
              <a:t> se </a:t>
            </a:r>
            <a:r>
              <a:rPr lang="en-US" sz="1600" dirty="0" err="1"/>
              <a:t>relaciona</a:t>
            </a:r>
            <a:r>
              <a:rPr lang="en-US" sz="1600" dirty="0"/>
              <a:t> com a </a:t>
            </a:r>
            <a:r>
              <a:rPr lang="en-US" sz="1600" dirty="0" err="1"/>
              <a:t>resistência</a:t>
            </a:r>
            <a:r>
              <a:rPr lang="en-US" sz="1600" dirty="0"/>
              <a:t> </a:t>
            </a:r>
            <a:r>
              <a:rPr lang="en-US" sz="1600" dirty="0" err="1"/>
              <a:t>ao</a:t>
            </a:r>
            <a:r>
              <a:rPr lang="en-US" sz="1600" dirty="0"/>
              <a:t> </a:t>
            </a:r>
            <a:r>
              <a:rPr lang="en-US" sz="1600" dirty="0" err="1"/>
              <a:t>avanço</a:t>
            </a:r>
            <a:r>
              <a:rPr lang="en-US" sz="1600" dirty="0"/>
              <a:t> e a </a:t>
            </a:r>
            <a:r>
              <a:rPr lang="en-US" sz="1600" dirty="0" err="1"/>
              <a:t>manobrabilidade</a:t>
            </a:r>
            <a:r>
              <a:rPr lang="en-US" sz="1600" dirty="0"/>
              <a:t>:</a:t>
            </a:r>
            <a:endParaRPr lang="pt-BR" sz="1600" dirty="0"/>
          </a:p>
        </p:txBody>
      </p:sp>
      <p:grpSp>
        <p:nvGrpSpPr>
          <p:cNvPr id="4" name="Grupo 35"/>
          <p:cNvGrpSpPr>
            <a:grpSpLocks/>
          </p:cNvGrpSpPr>
          <p:nvPr/>
        </p:nvGrpSpPr>
        <p:grpSpPr bwMode="auto">
          <a:xfrm>
            <a:off x="357158" y="1357298"/>
            <a:ext cx="1214446" cy="2040038"/>
            <a:chOff x="511936" y="1357298"/>
            <a:chExt cx="3863975" cy="4495833"/>
          </a:xfrm>
        </p:grpSpPr>
        <p:sp>
          <p:nvSpPr>
            <p:cNvPr id="5" name="Line 25"/>
            <p:cNvSpPr>
              <a:spLocks noChangeShapeType="1"/>
            </p:cNvSpPr>
            <p:nvPr/>
          </p:nvSpPr>
          <p:spPr bwMode="auto">
            <a:xfrm>
              <a:off x="530986" y="4006868"/>
              <a:ext cx="0" cy="13680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Line 24"/>
            <p:cNvSpPr>
              <a:spLocks noChangeShapeType="1"/>
            </p:cNvSpPr>
            <p:nvPr/>
          </p:nvSpPr>
          <p:spPr bwMode="auto">
            <a:xfrm>
              <a:off x="4023486" y="1416934"/>
              <a:ext cx="0" cy="12600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17"/>
            <p:cNvSpPr>
              <a:spLocks/>
            </p:cNvSpPr>
            <p:nvPr/>
          </p:nvSpPr>
          <p:spPr bwMode="auto">
            <a:xfrm>
              <a:off x="523050" y="2633681"/>
              <a:ext cx="3830638" cy="2738437"/>
            </a:xfrm>
            <a:custGeom>
              <a:avLst/>
              <a:gdLst>
                <a:gd name="T0" fmla="*/ 2147483647 w 6032"/>
                <a:gd name="T1" fmla="*/ 2147483647 h 4313"/>
                <a:gd name="T2" fmla="*/ 2147483647 w 6032"/>
                <a:gd name="T3" fmla="*/ 2147483647 h 4313"/>
                <a:gd name="T4" fmla="*/ 2147483647 w 6032"/>
                <a:gd name="T5" fmla="*/ 2147483647 h 4313"/>
                <a:gd name="T6" fmla="*/ 2147483647 w 6032"/>
                <a:gd name="T7" fmla="*/ 2147483647 h 4313"/>
                <a:gd name="T8" fmla="*/ 2147483647 w 6032"/>
                <a:gd name="T9" fmla="*/ 2147483647 h 4313"/>
                <a:gd name="T10" fmla="*/ 2147483647 w 6032"/>
                <a:gd name="T11" fmla="*/ 2147483647 h 4313"/>
                <a:gd name="T12" fmla="*/ 2147483647 w 6032"/>
                <a:gd name="T13" fmla="*/ 2147483647 h 4313"/>
                <a:gd name="T14" fmla="*/ 2147483647 w 6032"/>
                <a:gd name="T15" fmla="*/ 2147483647 h 4313"/>
                <a:gd name="T16" fmla="*/ 2147483647 w 6032"/>
                <a:gd name="T17" fmla="*/ 2147483647 h 4313"/>
                <a:gd name="T18" fmla="*/ 2147483647 w 6032"/>
                <a:gd name="T19" fmla="*/ 2147483647 h 4313"/>
                <a:gd name="T20" fmla="*/ 2147483647 w 6032"/>
                <a:gd name="T21" fmla="*/ 2147483647 h 4313"/>
                <a:gd name="T22" fmla="*/ 2147483647 w 6032"/>
                <a:gd name="T23" fmla="*/ 2147483647 h 4313"/>
                <a:gd name="T24" fmla="*/ 2147483647 w 6032"/>
                <a:gd name="T25" fmla="*/ 2147483647 h 4313"/>
                <a:gd name="T26" fmla="*/ 2147483647 w 6032"/>
                <a:gd name="T27" fmla="*/ 2147483647 h 4313"/>
                <a:gd name="T28" fmla="*/ 2147483647 w 6032"/>
                <a:gd name="T29" fmla="*/ 2147483647 h 4313"/>
                <a:gd name="T30" fmla="*/ 2147483647 w 6032"/>
                <a:gd name="T31" fmla="*/ 2147483647 h 4313"/>
                <a:gd name="T32" fmla="*/ 2147483647 w 6032"/>
                <a:gd name="T33" fmla="*/ 2147483647 h 4313"/>
                <a:gd name="T34" fmla="*/ 2147483647 w 6032"/>
                <a:gd name="T35" fmla="*/ 2147483647 h 4313"/>
                <a:gd name="T36" fmla="*/ 2147483647 w 6032"/>
                <a:gd name="T37" fmla="*/ 2147483647 h 4313"/>
                <a:gd name="T38" fmla="*/ 2147483647 w 6032"/>
                <a:gd name="T39" fmla="*/ 2147483647 h 43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032"/>
                <a:gd name="T61" fmla="*/ 0 h 4313"/>
                <a:gd name="T62" fmla="*/ 6032 w 6032"/>
                <a:gd name="T63" fmla="*/ 4313 h 431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032" h="4313">
                  <a:moveTo>
                    <a:pt x="9" y="4275"/>
                  </a:moveTo>
                  <a:cubicBezTo>
                    <a:pt x="0" y="4237"/>
                    <a:pt x="47" y="4113"/>
                    <a:pt x="66" y="4047"/>
                  </a:cubicBezTo>
                  <a:cubicBezTo>
                    <a:pt x="85" y="3981"/>
                    <a:pt x="66" y="3990"/>
                    <a:pt x="123" y="3876"/>
                  </a:cubicBezTo>
                  <a:cubicBezTo>
                    <a:pt x="180" y="3762"/>
                    <a:pt x="256" y="3581"/>
                    <a:pt x="408" y="3363"/>
                  </a:cubicBezTo>
                  <a:cubicBezTo>
                    <a:pt x="560" y="3145"/>
                    <a:pt x="769" y="2831"/>
                    <a:pt x="1035" y="2565"/>
                  </a:cubicBezTo>
                  <a:cubicBezTo>
                    <a:pt x="1301" y="2299"/>
                    <a:pt x="1681" y="2023"/>
                    <a:pt x="2004" y="1767"/>
                  </a:cubicBezTo>
                  <a:cubicBezTo>
                    <a:pt x="2327" y="1511"/>
                    <a:pt x="2622" y="1263"/>
                    <a:pt x="2973" y="1026"/>
                  </a:cubicBezTo>
                  <a:cubicBezTo>
                    <a:pt x="3324" y="789"/>
                    <a:pt x="3828" y="494"/>
                    <a:pt x="4113" y="342"/>
                  </a:cubicBezTo>
                  <a:cubicBezTo>
                    <a:pt x="4398" y="190"/>
                    <a:pt x="4445" y="162"/>
                    <a:pt x="4683" y="114"/>
                  </a:cubicBezTo>
                  <a:cubicBezTo>
                    <a:pt x="4921" y="66"/>
                    <a:pt x="5320" y="0"/>
                    <a:pt x="5538" y="57"/>
                  </a:cubicBezTo>
                  <a:cubicBezTo>
                    <a:pt x="5756" y="114"/>
                    <a:pt x="5956" y="333"/>
                    <a:pt x="5994" y="456"/>
                  </a:cubicBezTo>
                  <a:cubicBezTo>
                    <a:pt x="6032" y="579"/>
                    <a:pt x="5927" y="627"/>
                    <a:pt x="5766" y="798"/>
                  </a:cubicBezTo>
                  <a:cubicBezTo>
                    <a:pt x="5605" y="969"/>
                    <a:pt x="5310" y="1235"/>
                    <a:pt x="5025" y="1482"/>
                  </a:cubicBezTo>
                  <a:cubicBezTo>
                    <a:pt x="4740" y="1729"/>
                    <a:pt x="4408" y="2033"/>
                    <a:pt x="4056" y="2280"/>
                  </a:cubicBezTo>
                  <a:cubicBezTo>
                    <a:pt x="3704" y="2527"/>
                    <a:pt x="3324" y="2736"/>
                    <a:pt x="2916" y="2964"/>
                  </a:cubicBezTo>
                  <a:cubicBezTo>
                    <a:pt x="2508" y="3192"/>
                    <a:pt x="1947" y="3477"/>
                    <a:pt x="1605" y="3648"/>
                  </a:cubicBezTo>
                  <a:cubicBezTo>
                    <a:pt x="1263" y="3819"/>
                    <a:pt x="1063" y="3904"/>
                    <a:pt x="864" y="3990"/>
                  </a:cubicBezTo>
                  <a:cubicBezTo>
                    <a:pt x="665" y="4076"/>
                    <a:pt x="531" y="4114"/>
                    <a:pt x="408" y="4161"/>
                  </a:cubicBezTo>
                  <a:cubicBezTo>
                    <a:pt x="285" y="4208"/>
                    <a:pt x="189" y="4256"/>
                    <a:pt x="123" y="4275"/>
                  </a:cubicBezTo>
                  <a:cubicBezTo>
                    <a:pt x="57" y="4294"/>
                    <a:pt x="18" y="4313"/>
                    <a:pt x="9" y="4275"/>
                  </a:cubicBezTo>
                  <a:close/>
                </a:path>
              </a:pathLst>
            </a:custGeom>
            <a:solidFill>
              <a:srgbClr val="CCFFCC">
                <a:alpha val="50195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16"/>
            <p:cNvSpPr>
              <a:spLocks/>
            </p:cNvSpPr>
            <p:nvPr/>
          </p:nvSpPr>
          <p:spPr bwMode="auto">
            <a:xfrm>
              <a:off x="526223" y="2957531"/>
              <a:ext cx="3849688" cy="2895600"/>
            </a:xfrm>
            <a:custGeom>
              <a:avLst/>
              <a:gdLst>
                <a:gd name="T0" fmla="*/ 0 w 6051"/>
                <a:gd name="T1" fmla="*/ 2147483647 h 4683"/>
                <a:gd name="T2" fmla="*/ 2147483647 w 6051"/>
                <a:gd name="T3" fmla="*/ 2147483647 h 4683"/>
                <a:gd name="T4" fmla="*/ 2147483647 w 6051"/>
                <a:gd name="T5" fmla="*/ 2147483647 h 4683"/>
                <a:gd name="T6" fmla="*/ 2147483647 w 6051"/>
                <a:gd name="T7" fmla="*/ 2147483647 h 4683"/>
                <a:gd name="T8" fmla="*/ 2147483647 w 6051"/>
                <a:gd name="T9" fmla="*/ 2147483647 h 4683"/>
                <a:gd name="T10" fmla="*/ 2147483647 w 6051"/>
                <a:gd name="T11" fmla="*/ 2147483647 h 4683"/>
                <a:gd name="T12" fmla="*/ 2147483647 w 6051"/>
                <a:gd name="T13" fmla="*/ 2147483647 h 4683"/>
                <a:gd name="T14" fmla="*/ 2147483647 w 6051"/>
                <a:gd name="T15" fmla="*/ 2147483647 h 4683"/>
                <a:gd name="T16" fmla="*/ 2147483647 w 6051"/>
                <a:gd name="T17" fmla="*/ 2147483647 h 4683"/>
                <a:gd name="T18" fmla="*/ 2147483647 w 6051"/>
                <a:gd name="T19" fmla="*/ 2147483647 h 4683"/>
                <a:gd name="T20" fmla="*/ 2147483647 w 6051"/>
                <a:gd name="T21" fmla="*/ 2147483647 h 4683"/>
                <a:gd name="T22" fmla="*/ 2147483647 w 6051"/>
                <a:gd name="T23" fmla="*/ 0 h 46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051"/>
                <a:gd name="T37" fmla="*/ 0 h 4683"/>
                <a:gd name="T38" fmla="*/ 6051 w 6051"/>
                <a:gd name="T39" fmla="*/ 4683 h 468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051" h="4683">
                  <a:moveTo>
                    <a:pt x="0" y="3876"/>
                  </a:moveTo>
                  <a:cubicBezTo>
                    <a:pt x="62" y="3914"/>
                    <a:pt x="124" y="3952"/>
                    <a:pt x="171" y="4047"/>
                  </a:cubicBezTo>
                  <a:cubicBezTo>
                    <a:pt x="218" y="4142"/>
                    <a:pt x="238" y="4351"/>
                    <a:pt x="285" y="4446"/>
                  </a:cubicBezTo>
                  <a:cubicBezTo>
                    <a:pt x="332" y="4541"/>
                    <a:pt x="333" y="4598"/>
                    <a:pt x="456" y="4617"/>
                  </a:cubicBezTo>
                  <a:cubicBezTo>
                    <a:pt x="579" y="4636"/>
                    <a:pt x="722" y="4683"/>
                    <a:pt x="1026" y="4560"/>
                  </a:cubicBezTo>
                  <a:cubicBezTo>
                    <a:pt x="1330" y="4437"/>
                    <a:pt x="1776" y="4209"/>
                    <a:pt x="2280" y="3876"/>
                  </a:cubicBezTo>
                  <a:cubicBezTo>
                    <a:pt x="2784" y="3543"/>
                    <a:pt x="3553" y="2973"/>
                    <a:pt x="4047" y="2565"/>
                  </a:cubicBezTo>
                  <a:cubicBezTo>
                    <a:pt x="4541" y="2157"/>
                    <a:pt x="4978" y="1719"/>
                    <a:pt x="5244" y="1425"/>
                  </a:cubicBezTo>
                  <a:cubicBezTo>
                    <a:pt x="5510" y="1131"/>
                    <a:pt x="5529" y="950"/>
                    <a:pt x="5643" y="798"/>
                  </a:cubicBezTo>
                  <a:cubicBezTo>
                    <a:pt x="5757" y="646"/>
                    <a:pt x="5862" y="598"/>
                    <a:pt x="5928" y="513"/>
                  </a:cubicBezTo>
                  <a:cubicBezTo>
                    <a:pt x="5994" y="428"/>
                    <a:pt x="6033" y="370"/>
                    <a:pt x="6042" y="285"/>
                  </a:cubicBezTo>
                  <a:cubicBezTo>
                    <a:pt x="6051" y="200"/>
                    <a:pt x="6018" y="100"/>
                    <a:pt x="5985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Line 15"/>
            <p:cNvSpPr>
              <a:spLocks noChangeShapeType="1"/>
            </p:cNvSpPr>
            <p:nvPr/>
          </p:nvSpPr>
          <p:spPr bwMode="auto">
            <a:xfrm flipV="1">
              <a:off x="511936" y="1357298"/>
              <a:ext cx="3554412" cy="27146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Line 14"/>
            <p:cNvSpPr>
              <a:spLocks noChangeShapeType="1"/>
            </p:cNvSpPr>
            <p:nvPr/>
          </p:nvSpPr>
          <p:spPr bwMode="auto">
            <a:xfrm flipV="1">
              <a:off x="1759711" y="3440972"/>
              <a:ext cx="0" cy="3600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 flipV="1">
              <a:off x="3101148" y="3747380"/>
              <a:ext cx="0" cy="3600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1759711" y="3427431"/>
              <a:ext cx="1341437" cy="32543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2045461" y="2364985"/>
              <a:ext cx="398462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1400" b="1">
                  <a:cs typeface="Times New Roman" pitchFamily="18" charset="0"/>
                </a:rPr>
                <a:t>L</a:t>
              </a:r>
              <a:endParaRPr lang="en-US"/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2267728" y="3320779"/>
              <a:ext cx="398462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1400" b="1" dirty="0">
                  <a:cs typeface="Times New Roman" pitchFamily="18" charset="0"/>
                </a:rPr>
                <a:t>B</a:t>
              </a:r>
              <a:endParaRPr lang="en-US" dirty="0"/>
            </a:p>
          </p:txBody>
        </p:sp>
      </p:grpSp>
      <p:sp>
        <p:nvSpPr>
          <p:cNvPr id="15" name="Triângulo isósceles 67"/>
          <p:cNvSpPr/>
          <p:nvPr/>
        </p:nvSpPr>
        <p:spPr>
          <a:xfrm rot="5400000">
            <a:off x="1039486" y="2414895"/>
            <a:ext cx="2071701" cy="285751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anchor="ctr"/>
          <a:lstStyle/>
          <a:p>
            <a:pPr>
              <a:buFont typeface="Arial" pitchFamily="34" charset="0"/>
              <a:buChar char="•"/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6" name="Retângulo 68"/>
          <p:cNvSpPr/>
          <p:nvPr/>
        </p:nvSpPr>
        <p:spPr>
          <a:xfrm>
            <a:off x="2428861" y="1428728"/>
            <a:ext cx="2600372" cy="23908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lIns="72000" tIns="72000" rIns="72000" bIns="72000" anchor="ctr"/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100" dirty="0">
                <a:latin typeface="+mn-lt"/>
              </a:rPr>
              <a:t>Embora seja a dimensão de maior importância na resistência ao avanço, o comprimento é também a dimensão mais cara da embarcação, já que quanto maior o comprimento maiores serão os momentos fletores sobre o casco e mais espessura de escantilhões serão necessárias à sua </a:t>
            </a:r>
            <a:r>
              <a:rPr lang="pt-BR" sz="1100" dirty="0" err="1">
                <a:latin typeface="+mn-lt"/>
              </a:rPr>
              <a:t>intactabilidade</a:t>
            </a:r>
            <a:r>
              <a:rPr lang="pt-BR" sz="1100" dirty="0">
                <a:latin typeface="+mn-lt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100" dirty="0"/>
              <a:t>O trade off entre custo variável e custo fixo está profundamente associado ao custo do tempo de trânsito da carga</a:t>
            </a:r>
            <a:endParaRPr lang="pt-BR" sz="1100" dirty="0">
              <a:latin typeface="+mn-lt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5" y="4357694"/>
            <a:ext cx="3909167" cy="239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o explicativo retangular 14"/>
          <p:cNvSpPr/>
          <p:nvPr/>
        </p:nvSpPr>
        <p:spPr>
          <a:xfrm>
            <a:off x="6890857" y="2323009"/>
            <a:ext cx="1857387" cy="1363881"/>
          </a:xfrm>
          <a:prstGeom prst="wedgeRectCallout">
            <a:avLst>
              <a:gd name="adj1" fmla="val -35779"/>
              <a:gd name="adj2" fmla="val -7773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lIns="72000" tIns="72000" rIns="72000" bIns="72000" anchor="ctr"/>
          <a:lstStyle/>
          <a:p>
            <a:pPr>
              <a:spcAft>
                <a:spcPts val="600"/>
              </a:spcAft>
              <a:defRPr/>
            </a:pPr>
            <a:r>
              <a:rPr lang="en-US" sz="1200" dirty="0"/>
              <a:t>O </a:t>
            </a:r>
            <a:r>
              <a:rPr lang="en-US" sz="1200" dirty="0" err="1"/>
              <a:t>raio</a:t>
            </a:r>
            <a:r>
              <a:rPr lang="en-US" sz="1200" dirty="0"/>
              <a:t> de </a:t>
            </a:r>
            <a:r>
              <a:rPr lang="en-US" sz="1200" dirty="0" err="1"/>
              <a:t>giro</a:t>
            </a:r>
            <a:r>
              <a:rPr lang="en-US" sz="1200" dirty="0"/>
              <a:t> </a:t>
            </a:r>
            <a:r>
              <a:rPr lang="en-US" sz="1200" dirty="0" err="1"/>
              <a:t>aumenta</a:t>
            </a:r>
            <a:r>
              <a:rPr lang="en-US" sz="1200" dirty="0"/>
              <a:t> com o </a:t>
            </a:r>
            <a:r>
              <a:rPr lang="en-US" sz="1200" dirty="0" err="1"/>
              <a:t>porte</a:t>
            </a:r>
            <a:endParaRPr lang="en-US" sz="1200" dirty="0"/>
          </a:p>
          <a:p>
            <a:pPr>
              <a:spcAft>
                <a:spcPts val="600"/>
              </a:spcAft>
              <a:defRPr/>
            </a:pPr>
            <a:r>
              <a:rPr lang="en-US" sz="1200" dirty="0"/>
              <a:t>Com o L/B </a:t>
            </a:r>
            <a:r>
              <a:rPr lang="en-US" sz="1200" dirty="0" err="1"/>
              <a:t>aumenta</a:t>
            </a:r>
            <a:r>
              <a:rPr lang="en-US" sz="1200" dirty="0"/>
              <a:t> o </a:t>
            </a:r>
            <a:r>
              <a:rPr lang="en-US" sz="1200" dirty="0" err="1"/>
              <a:t>raio</a:t>
            </a:r>
            <a:r>
              <a:rPr lang="en-US" sz="1200" dirty="0"/>
              <a:t> de </a:t>
            </a:r>
            <a:r>
              <a:rPr lang="en-US" sz="1200" dirty="0" err="1"/>
              <a:t>giro</a:t>
            </a:r>
            <a:r>
              <a:rPr lang="en-US" sz="1200" dirty="0"/>
              <a:t> para o </a:t>
            </a:r>
            <a:r>
              <a:rPr lang="en-US" sz="1200" dirty="0" err="1"/>
              <a:t>mesmo</a:t>
            </a:r>
            <a:r>
              <a:rPr lang="en-US" sz="1200" dirty="0"/>
              <a:t> L</a:t>
            </a:r>
            <a:endParaRPr lang="pt-BR" sz="1200" dirty="0"/>
          </a:p>
        </p:txBody>
      </p:sp>
      <p:sp>
        <p:nvSpPr>
          <p:cNvPr id="35" name="Retângulo de cantos arredondados 8"/>
          <p:cNvSpPr/>
          <p:nvPr/>
        </p:nvSpPr>
        <p:spPr>
          <a:xfrm>
            <a:off x="7187756" y="1465807"/>
            <a:ext cx="1857388" cy="428628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lvl="0" indent="-144000" algn="ctr"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4 &lt; L/B &lt; 11</a:t>
            </a:r>
            <a:endParaRPr lang="pt-BR" sz="1400" dirty="0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6996" y="5168226"/>
            <a:ext cx="2500330" cy="151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ight Arrow 35"/>
          <p:cNvSpPr/>
          <p:nvPr/>
        </p:nvSpPr>
        <p:spPr>
          <a:xfrm>
            <a:off x="4214811" y="4429132"/>
            <a:ext cx="1928826" cy="214314"/>
          </a:xfrm>
          <a:prstGeom prst="rightArrow">
            <a:avLst/>
          </a:pr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endParaRPr lang="pt-BR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4177747"/>
            <a:ext cx="2636241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ight Arrow 36"/>
          <p:cNvSpPr/>
          <p:nvPr/>
        </p:nvSpPr>
        <p:spPr>
          <a:xfrm rot="1944118">
            <a:off x="4089201" y="4785448"/>
            <a:ext cx="599310" cy="238577"/>
          </a:xfrm>
          <a:prstGeom prst="rightArrow">
            <a:avLst/>
          </a:pr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endParaRPr lang="pt-BR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Texto explicativo retangular 14"/>
          <p:cNvSpPr/>
          <p:nvPr/>
        </p:nvSpPr>
        <p:spPr>
          <a:xfrm>
            <a:off x="2569033" y="5165522"/>
            <a:ext cx="1509851" cy="428628"/>
          </a:xfrm>
          <a:prstGeom prst="wedgeRectCallout">
            <a:avLst>
              <a:gd name="adj1" fmla="val -73949"/>
              <a:gd name="adj2" fmla="val -983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lIns="72000" tIns="72000" rIns="72000" bIns="72000" anchor="ctr"/>
          <a:lstStyle/>
          <a:p>
            <a:pPr>
              <a:spcAft>
                <a:spcPts val="600"/>
              </a:spcAft>
              <a:defRPr/>
            </a:pPr>
            <a:r>
              <a:rPr lang="en-US" sz="1200" dirty="0"/>
              <a:t>A </a:t>
            </a:r>
            <a:r>
              <a:rPr lang="en-US" sz="1200" dirty="0" err="1"/>
              <a:t>resistência</a:t>
            </a:r>
            <a:r>
              <a:rPr lang="en-US" sz="1200" dirty="0"/>
              <a:t> </a:t>
            </a:r>
            <a:r>
              <a:rPr lang="en-US" sz="1200" dirty="0" err="1"/>
              <a:t>cresce</a:t>
            </a:r>
            <a:r>
              <a:rPr lang="en-US" sz="1200" dirty="0"/>
              <a:t> </a:t>
            </a:r>
            <a:r>
              <a:rPr lang="en-US" sz="1200" dirty="0" err="1"/>
              <a:t>quando</a:t>
            </a:r>
            <a:r>
              <a:rPr lang="en-US" sz="1200" dirty="0"/>
              <a:t> L/B </a:t>
            </a:r>
            <a:r>
              <a:rPr lang="en-US" sz="1200" dirty="0" err="1"/>
              <a:t>diminui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1246059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668" y="126407"/>
            <a:ext cx="8776129" cy="945141"/>
          </a:xfrm>
        </p:spPr>
        <p:txBody>
          <a:bodyPr/>
          <a:lstStyle/>
          <a:p>
            <a:pPr algn="just"/>
            <a:r>
              <a:rPr lang="pt-BR" dirty="0"/>
              <a:t>Marés são as alterações do nível das águas do mar causadas pela interferência gravitacional da Lua e do Sol (esta última com menor intensidade, devido à distância) sobre o campo gravitacional da Terra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5720" y="4572008"/>
            <a:ext cx="3000396" cy="428628"/>
          </a:xfrm>
          <a:prstGeom prst="rect">
            <a:avLst/>
          </a:prstGeom>
          <a:noFill/>
          <a:ln>
            <a:noFill/>
          </a:ln>
        </p:spPr>
        <p:txBody>
          <a:bodyPr wrap="none" lIns="72000" tIns="36000" rIns="72000" bIns="36000" rtlCol="0" anchor="t">
            <a:noAutofit/>
          </a:bodyPr>
          <a:lstStyle/>
          <a:p>
            <a:pPr>
              <a:spcAft>
                <a:spcPts val="600"/>
              </a:spcAft>
            </a:pPr>
            <a:endParaRPr lang="pt-BR" sz="1000" dirty="0" err="1"/>
          </a:p>
        </p:txBody>
      </p:sp>
      <p:sp>
        <p:nvSpPr>
          <p:cNvPr id="6" name="Retângulo de cantos arredondados 8"/>
          <p:cNvSpPr/>
          <p:nvPr/>
        </p:nvSpPr>
        <p:spPr>
          <a:xfrm>
            <a:off x="4857752" y="6143644"/>
            <a:ext cx="4071966" cy="571504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1400" dirty="0" err="1"/>
              <a:t>Efeito</a:t>
            </a:r>
            <a:r>
              <a:rPr lang="en-US" sz="1400" dirty="0"/>
              <a:t> </a:t>
            </a:r>
            <a:r>
              <a:rPr lang="en-US" sz="1400" dirty="0" err="1"/>
              <a:t>gravitacional</a:t>
            </a:r>
            <a:r>
              <a:rPr lang="en-US" sz="1400" dirty="0"/>
              <a:t>, </a:t>
            </a:r>
            <a:r>
              <a:rPr lang="en-US" sz="1400" dirty="0" err="1"/>
              <a:t>exagerado</a:t>
            </a:r>
            <a:r>
              <a:rPr lang="en-US" sz="1400" dirty="0"/>
              <a:t>, </a:t>
            </a:r>
            <a:r>
              <a:rPr lang="en-US" sz="1400" dirty="0" err="1"/>
              <a:t>da</a:t>
            </a:r>
            <a:r>
              <a:rPr lang="en-US" sz="1400" dirty="0"/>
              <a:t> </a:t>
            </a:r>
            <a:r>
              <a:rPr lang="en-US" sz="1400" dirty="0" err="1"/>
              <a:t>Lua</a:t>
            </a:r>
            <a:r>
              <a:rPr lang="en-US" sz="1400" dirty="0"/>
              <a:t> e do Sol </a:t>
            </a:r>
            <a:r>
              <a:rPr lang="en-US" sz="1400" dirty="0" err="1"/>
              <a:t>sobre</a:t>
            </a:r>
            <a:r>
              <a:rPr lang="en-US" sz="1400" dirty="0"/>
              <a:t> as </a:t>
            </a:r>
            <a:r>
              <a:rPr lang="en-US" sz="1400" dirty="0" err="1"/>
              <a:t>águas</a:t>
            </a:r>
            <a:r>
              <a:rPr lang="en-US" sz="1400" dirty="0"/>
              <a:t>, </a:t>
            </a:r>
            <a:r>
              <a:rPr lang="en-US" sz="1400" dirty="0" err="1"/>
              <a:t>gerando</a:t>
            </a:r>
            <a:r>
              <a:rPr lang="en-US" sz="1400" dirty="0"/>
              <a:t> o </a:t>
            </a:r>
            <a:r>
              <a:rPr lang="en-US" sz="1400" dirty="0" err="1"/>
              <a:t>fenômeno</a:t>
            </a:r>
            <a:r>
              <a:rPr lang="en-US" sz="1400" dirty="0"/>
              <a:t> das </a:t>
            </a:r>
            <a:r>
              <a:rPr lang="en-US" sz="1400" dirty="0" err="1"/>
              <a:t>marés</a:t>
            </a:r>
            <a:r>
              <a:rPr lang="en-US" sz="1400" dirty="0"/>
              <a:t>.</a:t>
            </a:r>
            <a:endParaRPr lang="pt-BR" sz="1400" dirty="0" err="1"/>
          </a:p>
        </p:txBody>
      </p:sp>
      <p:sp>
        <p:nvSpPr>
          <p:cNvPr id="7" name="Down Arrow 6"/>
          <p:cNvSpPr/>
          <p:nvPr/>
        </p:nvSpPr>
        <p:spPr>
          <a:xfrm>
            <a:off x="6643702" y="5715016"/>
            <a:ext cx="714380" cy="357190"/>
          </a:xfrm>
          <a:prstGeom prst="downArrow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  <a:buFont typeface="Arial" pitchFamily="34" charset="0"/>
              <a:buChar char="•"/>
            </a:pPr>
            <a:endParaRPr lang="pt-BR" sz="1600" dirty="0">
              <a:solidFill>
                <a:schemeClr val="tx1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1" y="1071546"/>
            <a:ext cx="3857652" cy="454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83" y="1196657"/>
            <a:ext cx="3325254" cy="366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9" y="4500572"/>
            <a:ext cx="254317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285720" y="6143644"/>
            <a:ext cx="1643074" cy="35719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144000" indent="-144000" algn="l">
              <a:spcAft>
                <a:spcPts val="600"/>
              </a:spcAft>
            </a:pPr>
            <a:r>
              <a:rPr lang="en-US" sz="1600" dirty="0" err="1">
                <a:solidFill>
                  <a:schemeClr val="tx1"/>
                </a:solidFill>
              </a:rPr>
              <a:t>Tábua</a:t>
            </a:r>
            <a:r>
              <a:rPr lang="en-US" sz="1600" dirty="0">
                <a:solidFill>
                  <a:schemeClr val="tx1"/>
                </a:solidFill>
              </a:rPr>
              <a:t> de </a:t>
            </a:r>
            <a:r>
              <a:rPr lang="en-US" sz="1600" dirty="0" err="1"/>
              <a:t>m</a:t>
            </a:r>
            <a:r>
              <a:rPr lang="en-US" sz="1600" dirty="0" err="1">
                <a:solidFill>
                  <a:schemeClr val="tx1"/>
                </a:solidFill>
              </a:rPr>
              <a:t>arés</a:t>
            </a:r>
            <a:endParaRPr lang="pt-BR" sz="1600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/>
          <p:cNvCxnSpPr>
            <a:stCxn id="19" idx="0"/>
            <a:endCxn id="7174" idx="1"/>
          </p:cNvCxnSpPr>
          <p:nvPr/>
        </p:nvCxnSpPr>
        <p:spPr>
          <a:xfrm rot="5400000" flipH="1" flipV="1">
            <a:off x="1348953" y="5349490"/>
            <a:ext cx="552461" cy="10358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arqnav I (2)">
  <a:themeElements>
    <a:clrScheme name="CEGN">
      <a:dk1>
        <a:sysClr val="windowText" lastClr="000000"/>
      </a:dk1>
      <a:lt1>
        <a:sysClr val="window" lastClr="FFFFFF"/>
      </a:lt1>
      <a:dk2>
        <a:srgbClr val="17375E"/>
      </a:dk2>
      <a:lt2>
        <a:srgbClr val="EEECE1"/>
      </a:lt2>
      <a:accent1>
        <a:srgbClr val="99CCFF"/>
      </a:accent1>
      <a:accent2>
        <a:srgbClr val="C5E2FF"/>
      </a:accent2>
      <a:accent3>
        <a:srgbClr val="FF9999"/>
      </a:accent3>
      <a:accent4>
        <a:srgbClr val="FFCCCC"/>
      </a:accent4>
      <a:accent5>
        <a:srgbClr val="EEE69A"/>
      </a:accent5>
      <a:accent6>
        <a:srgbClr val="FFFFCC"/>
      </a:accent6>
      <a:hlink>
        <a:srgbClr val="0000FF"/>
      </a:hlink>
      <a:folHlink>
        <a:srgbClr val="800080"/>
      </a:folHlink>
    </a:clrScheme>
    <a:fontScheme name="Padrão CE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1"/>
            </a:gs>
            <a:gs pos="50000">
              <a:schemeClr val="accent2"/>
            </a:gs>
            <a:gs pos="100000">
              <a:schemeClr val="accent1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>
          <a:outerShdw dist="50800" dir="2700000" algn="tl" rotWithShape="0">
            <a:prstClr val="black">
              <a:alpha val="25000"/>
            </a:prstClr>
          </a:outerShdw>
        </a:effectLst>
      </a:spPr>
      <a:bodyPr wrap="square" lIns="72000" tIns="72000" rIns="72000" bIns="72000" rtlCol="0" anchor="ctr">
        <a:noAutofit/>
      </a:bodyPr>
      <a:lstStyle>
        <a:defPPr marL="144000" indent="-144000" algn="l">
          <a:spcAft>
            <a:spcPts val="600"/>
          </a:spcAft>
          <a:buFont typeface="Arial" pitchFamily="34" charset="0"/>
          <a:buChar char="•"/>
          <a:defRPr sz="1600" dirty="0" smtClean="0">
            <a:solidFill>
              <a:schemeClr val="tx1"/>
            </a:solidFill>
          </a:defRPr>
        </a:defPPr>
      </a:lst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none" lIns="72000" tIns="36000" rIns="72000" bIns="36000" rtlCol="0" anchor="t">
        <a:noAutofit/>
      </a:bodyPr>
      <a:lstStyle>
        <a:defPPr algn="ctr">
          <a:spcAft>
            <a:spcPts val="600"/>
          </a:spcAft>
          <a:defRPr sz="16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ítulo Mestre">
  <a:themeElements>
    <a:clrScheme name="CEGN4">
      <a:dk1>
        <a:sysClr val="windowText" lastClr="000000"/>
      </a:dk1>
      <a:lt1>
        <a:sysClr val="window" lastClr="FFFFFF"/>
      </a:lt1>
      <a:dk2>
        <a:srgbClr val="17375E"/>
      </a:dk2>
      <a:lt2>
        <a:srgbClr val="EEECE1"/>
      </a:lt2>
      <a:accent1>
        <a:srgbClr val="99CCFF"/>
      </a:accent1>
      <a:accent2>
        <a:srgbClr val="C5E2FF"/>
      </a:accent2>
      <a:accent3>
        <a:srgbClr val="FF9999"/>
      </a:accent3>
      <a:accent4>
        <a:srgbClr val="FFCCCC"/>
      </a:accent4>
      <a:accent5>
        <a:srgbClr val="EEE69A"/>
      </a:accent5>
      <a:accent6>
        <a:srgbClr val="FFFFCC"/>
      </a:accent6>
      <a:hlink>
        <a:srgbClr val="0000FF"/>
      </a:hlink>
      <a:folHlink>
        <a:srgbClr val="800080"/>
      </a:folHlink>
    </a:clrScheme>
    <a:fontScheme name="Padrão CE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1"/>
            </a:gs>
            <a:gs pos="50000">
              <a:schemeClr val="accent2"/>
            </a:gs>
            <a:gs pos="100000">
              <a:schemeClr val="accent1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>
          <a:outerShdw dist="50800" dir="2700000" algn="tl" rotWithShape="0">
            <a:prstClr val="black">
              <a:alpha val="25000"/>
            </a:prstClr>
          </a:outerShdw>
        </a:effectLst>
      </a:spPr>
      <a:bodyPr wrap="square" lIns="72000" tIns="72000" rIns="72000" bIns="72000" rtlCol="0" anchor="ctr">
        <a:noAutofit/>
      </a:bodyPr>
      <a:lstStyle>
        <a:defPPr marL="144000" indent="-144000" algn="l">
          <a:spcAft>
            <a:spcPts val="600"/>
          </a:spcAft>
          <a:buFont typeface="Arial" pitchFamily="34" charset="0"/>
          <a:buChar char="•"/>
          <a:defRPr sz="1600" dirty="0" smtClean="0">
            <a:solidFill>
              <a:schemeClr val="tx1"/>
            </a:solidFill>
          </a:defRPr>
        </a:defPPr>
      </a:lst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none" lIns="72000" tIns="36000" rIns="72000" bIns="36000" rtlCol="0" anchor="t">
        <a:noAutofit/>
      </a:bodyPr>
      <a:lstStyle>
        <a:defPPr algn="ctr">
          <a:spcAft>
            <a:spcPts val="600"/>
          </a:spcAft>
          <a:defRPr sz="16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Titulo Mestre Antigo">
  <a:themeElements>
    <a:clrScheme name="CEGN4">
      <a:dk1>
        <a:sysClr val="windowText" lastClr="000000"/>
      </a:dk1>
      <a:lt1>
        <a:sysClr val="window" lastClr="FFFFFF"/>
      </a:lt1>
      <a:dk2>
        <a:srgbClr val="17375E"/>
      </a:dk2>
      <a:lt2>
        <a:srgbClr val="EEECE1"/>
      </a:lt2>
      <a:accent1>
        <a:srgbClr val="99CCFF"/>
      </a:accent1>
      <a:accent2>
        <a:srgbClr val="C5E2FF"/>
      </a:accent2>
      <a:accent3>
        <a:srgbClr val="FF9999"/>
      </a:accent3>
      <a:accent4>
        <a:srgbClr val="FFCCCC"/>
      </a:accent4>
      <a:accent5>
        <a:srgbClr val="EEE69A"/>
      </a:accent5>
      <a:accent6>
        <a:srgbClr val="FFFFCC"/>
      </a:accent6>
      <a:hlink>
        <a:srgbClr val="0000FF"/>
      </a:hlink>
      <a:folHlink>
        <a:srgbClr val="800080"/>
      </a:folHlink>
    </a:clrScheme>
    <a:fontScheme name="Padrão CE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1"/>
            </a:gs>
            <a:gs pos="50000">
              <a:schemeClr val="accent2"/>
            </a:gs>
            <a:gs pos="100000">
              <a:schemeClr val="accent1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>
          <a:outerShdw dist="50800" dir="2700000" algn="tl" rotWithShape="0">
            <a:prstClr val="black">
              <a:alpha val="25000"/>
            </a:prstClr>
          </a:outerShdw>
        </a:effectLst>
      </a:spPr>
      <a:bodyPr wrap="square" lIns="72000" tIns="72000" rIns="72000" bIns="72000" rtlCol="0" anchor="ctr">
        <a:noAutofit/>
      </a:bodyPr>
      <a:lstStyle>
        <a:defPPr marL="144000" indent="-144000" algn="l">
          <a:spcAft>
            <a:spcPts val="600"/>
          </a:spcAft>
          <a:buFont typeface="Arial" pitchFamily="34" charset="0"/>
          <a:buChar char="•"/>
          <a:defRPr sz="1600" dirty="0" smtClean="0">
            <a:solidFill>
              <a:schemeClr val="tx1"/>
            </a:solidFill>
          </a:defRPr>
        </a:defPPr>
      </a:lst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none" lIns="72000" tIns="36000" rIns="72000" bIns="36000" rtlCol="0" anchor="t">
        <a:noAutofit/>
      </a:bodyPr>
      <a:lstStyle>
        <a:defPPr algn="ctr">
          <a:spcAft>
            <a:spcPts val="600"/>
          </a:spcAft>
          <a:defRPr sz="1600"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CEGN-000000-Limpo">
  <a:themeElements>
    <a:clrScheme name="CEGN">
      <a:dk1>
        <a:sysClr val="windowText" lastClr="000000"/>
      </a:dk1>
      <a:lt1>
        <a:sysClr val="window" lastClr="FFFFFF"/>
      </a:lt1>
      <a:dk2>
        <a:srgbClr val="17375E"/>
      </a:dk2>
      <a:lt2>
        <a:srgbClr val="EEECE1"/>
      </a:lt2>
      <a:accent1>
        <a:srgbClr val="99CCFF"/>
      </a:accent1>
      <a:accent2>
        <a:srgbClr val="C5E2FF"/>
      </a:accent2>
      <a:accent3>
        <a:srgbClr val="FF9999"/>
      </a:accent3>
      <a:accent4>
        <a:srgbClr val="FFCCCC"/>
      </a:accent4>
      <a:accent5>
        <a:srgbClr val="EEE69A"/>
      </a:accent5>
      <a:accent6>
        <a:srgbClr val="FFFFCC"/>
      </a:accent6>
      <a:hlink>
        <a:srgbClr val="0000FF"/>
      </a:hlink>
      <a:folHlink>
        <a:srgbClr val="800080"/>
      </a:folHlink>
    </a:clrScheme>
    <a:fontScheme name="Padrão CE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1"/>
            </a:gs>
            <a:gs pos="50000">
              <a:schemeClr val="accent2"/>
            </a:gs>
            <a:gs pos="100000">
              <a:schemeClr val="accent1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>
          <a:outerShdw dist="50800" dir="2700000" algn="tl" rotWithShape="0">
            <a:prstClr val="black">
              <a:alpha val="25000"/>
            </a:prstClr>
          </a:outerShdw>
        </a:effectLst>
      </a:spPr>
      <a:bodyPr wrap="square" lIns="72000" tIns="72000" rIns="72000" bIns="72000" rtlCol="0" anchor="ctr">
        <a:noAutofit/>
      </a:bodyPr>
      <a:lstStyle>
        <a:defPPr marL="144000" indent="-144000" algn="l">
          <a:spcAft>
            <a:spcPts val="600"/>
          </a:spcAft>
          <a:buFont typeface="Arial" pitchFamily="34" charset="0"/>
          <a:buChar char="•"/>
          <a:defRPr sz="1600" dirty="0" smtClean="0">
            <a:solidFill>
              <a:schemeClr val="tx1"/>
            </a:solidFill>
          </a:defRPr>
        </a:defPPr>
      </a:lst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none" lIns="72000" tIns="36000" rIns="72000" bIns="36000" rtlCol="0" anchor="t">
        <a:noAutofit/>
      </a:bodyPr>
      <a:lstStyle>
        <a:defPPr algn="ctr">
          <a:spcAft>
            <a:spcPts val="600"/>
          </a:spcAft>
          <a:defRPr sz="1600" dirty="0" err="1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1_CEGN-000000-Limpo">
  <a:themeElements>
    <a:clrScheme name="CEGN">
      <a:dk1>
        <a:sysClr val="windowText" lastClr="000000"/>
      </a:dk1>
      <a:lt1>
        <a:sysClr val="window" lastClr="FFFFFF"/>
      </a:lt1>
      <a:dk2>
        <a:srgbClr val="17375E"/>
      </a:dk2>
      <a:lt2>
        <a:srgbClr val="EEECE1"/>
      </a:lt2>
      <a:accent1>
        <a:srgbClr val="99CCFF"/>
      </a:accent1>
      <a:accent2>
        <a:srgbClr val="C5E2FF"/>
      </a:accent2>
      <a:accent3>
        <a:srgbClr val="FF9999"/>
      </a:accent3>
      <a:accent4>
        <a:srgbClr val="FFCCCC"/>
      </a:accent4>
      <a:accent5>
        <a:srgbClr val="EEE69A"/>
      </a:accent5>
      <a:accent6>
        <a:srgbClr val="FFFFCC"/>
      </a:accent6>
      <a:hlink>
        <a:srgbClr val="0000FF"/>
      </a:hlink>
      <a:folHlink>
        <a:srgbClr val="800080"/>
      </a:folHlink>
    </a:clrScheme>
    <a:fontScheme name="Padrão CE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1"/>
            </a:gs>
            <a:gs pos="50000">
              <a:schemeClr val="accent2"/>
            </a:gs>
            <a:gs pos="100000">
              <a:schemeClr val="accent1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>
          <a:outerShdw dist="50800" dir="2700000" algn="tl" rotWithShape="0">
            <a:prstClr val="black">
              <a:alpha val="25000"/>
            </a:prstClr>
          </a:outerShdw>
        </a:effectLst>
      </a:spPr>
      <a:bodyPr wrap="square" lIns="72000" tIns="72000" rIns="72000" bIns="72000" rtlCol="0" anchor="ctr">
        <a:noAutofit/>
      </a:bodyPr>
      <a:lstStyle>
        <a:defPPr marL="144000" indent="-144000" algn="l">
          <a:spcAft>
            <a:spcPts val="600"/>
          </a:spcAft>
          <a:buFont typeface="Arial" pitchFamily="34" charset="0"/>
          <a:buChar char="•"/>
          <a:defRPr sz="1600" dirty="0" smtClean="0">
            <a:solidFill>
              <a:schemeClr val="tx1"/>
            </a:solidFill>
          </a:defRPr>
        </a:defPPr>
      </a:lst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none" lIns="72000" tIns="36000" rIns="72000" bIns="36000" rtlCol="0" anchor="t">
        <a:noAutofit/>
      </a:bodyPr>
      <a:lstStyle>
        <a:defPPr algn="ctr">
          <a:spcAft>
            <a:spcPts val="600"/>
          </a:spcAft>
          <a:defRPr sz="1600" dirty="0" err="1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arqnav I (2)</Template>
  <TotalTime>37854</TotalTime>
  <Words>4924</Words>
  <Application>Microsoft Office PowerPoint</Application>
  <PresentationFormat>Apresentação na tela (4:3)</PresentationFormat>
  <Paragraphs>876</Paragraphs>
  <Slides>90</Slides>
  <Notes>24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90</vt:i4>
      </vt:variant>
    </vt:vector>
  </HeadingPairs>
  <TitlesOfParts>
    <vt:vector size="101" baseType="lpstr">
      <vt:lpstr>Arial</vt:lpstr>
      <vt:lpstr>Calibri</vt:lpstr>
      <vt:lpstr>Cambria Math</vt:lpstr>
      <vt:lpstr>Symbol</vt:lpstr>
      <vt:lpstr>Times New Roman</vt:lpstr>
      <vt:lpstr>Wingdings 2</vt:lpstr>
      <vt:lpstr>arqnav I (2)</vt:lpstr>
      <vt:lpstr>Título Mestre</vt:lpstr>
      <vt:lpstr>Titulo Mestre Antigo</vt:lpstr>
      <vt:lpstr>CEGN-000000-Limpo</vt:lpstr>
      <vt:lpstr>1_CEGN-000000-Limpo</vt:lpstr>
      <vt:lpstr>Apresentação do PowerPoint</vt:lpstr>
      <vt:lpstr>Geometria do Navio</vt:lpstr>
      <vt:lpstr>As dimensões principais definem a geometria de uma embarcação nas três direções e são características muito importantes para o seu projeto.</vt:lpstr>
      <vt:lpstr>Medidas de porte – Aqui dá confusão</vt:lpstr>
      <vt:lpstr>Dimensoes principais e relações de forma de um navio</vt:lpstr>
      <vt:lpstr>Apresentação do PowerPoint</vt:lpstr>
      <vt:lpstr>O plano de linhas é o conjunto de vistas e cortes ortogonais às três direções principais - longitudinal, transversal e vertical - e que representa o contorno das linhas do casco.</vt:lpstr>
      <vt:lpstr>Adimensionais relevantes</vt:lpstr>
      <vt:lpstr>O coeficiente de esbeltez nos diz sobre o descolamento prematuro da camada limite (L/B&lt;4) aumentando muito a resistência de forma e o quanto o navio é capaz de abrir caminho no meio fluido gerando menos perturbação na superfície. Quanto mais longo menor será a chance de descolamento e a perturbação, diminuindo muito a resistência ao avanço à altas velocidades</vt:lpstr>
      <vt:lpstr>B/H nos diz se a embarcação terá estabilidade vertical. Valores inferiores a 2,5 são praticamente impossíveis a não ser que a embarcação tenha baixíssimo CG. Note-se que a forma de maior volume por menor superfície é o cilindro semi submerso. Nesse caso a relação seria de 2, o que indica instabilidade.</vt:lpstr>
      <vt:lpstr>L/D – Relaciona-se diretamente com a estabilidade estrutural longitudinal da embarcação. Os esforços de flexão aumentam com o quadrado do comprimento, e a tensão no material diminuí com o pontal ao cubo </vt:lpstr>
      <vt:lpstr>Apresentação do PowerPoint</vt:lpstr>
      <vt:lpstr>O Número de Froude, é um admensional associado à velocidade da embarcação. É dado por velocidade sobre raiz do comprimento da embarcação vezes a gravidade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Nomenclatura básica</vt:lpstr>
      <vt:lpstr>Nomenclatura fundamental</vt:lpstr>
      <vt:lpstr>Conveses, cobertas, plataformas</vt:lpstr>
      <vt:lpstr>Nomenclatura: elementos geométricos</vt:lpstr>
      <vt:lpstr>Nomenclatura : Estrutura dos Cascos Metálicos</vt:lpstr>
      <vt:lpstr>Apresentação do PowerPoint</vt:lpstr>
      <vt:lpstr>Nomenclatura fundamental</vt:lpstr>
      <vt:lpstr>Nomenclatura fundamental</vt:lpstr>
      <vt:lpstr>Exemplos dos principais tipos de embarcações</vt:lpstr>
      <vt:lpstr>Tipos de Navios – As grandes classes de produtos</vt:lpstr>
      <vt:lpstr>Ao mapear os diferentes setores da atuação naval fica evidente sua principal função: o comércio</vt:lpstr>
      <vt:lpstr>O número de embarcações existentes é maior quanto menor o custo de transporte</vt:lpstr>
      <vt:lpstr>Apresentação do PowerPoint</vt:lpstr>
      <vt:lpstr>Diferentes funções e influencia nas formas</vt:lpstr>
      <vt:lpstr>Graneleiro</vt:lpstr>
      <vt:lpstr>Apresentação do PowerPoint</vt:lpstr>
      <vt:lpstr>Knock Nevis - Comparações </vt:lpstr>
      <vt:lpstr>Classes de navios de carga, principalmente aplicável a graneleiros  epetroleiros</vt:lpstr>
      <vt:lpstr>Mineraleiro</vt:lpstr>
      <vt:lpstr>As restrições de navegação para as dimensões dos navios ocorrem principalmente em três regiões do mundo.</vt:lpstr>
      <vt:lpstr>   Os navios graneleiros são destinados ao transporte de granéis sólidos e minérios.    </vt:lpstr>
      <vt:lpstr>   O Berge Stahl opera na rota São Luís/MA – Roterdã transportando minério de ferro para a Companhia Vale do Rio Doce. Devido ao seu calado, ele só atraca nestes dois portos no mundo inteiro. </vt:lpstr>
      <vt:lpstr>Navio Porta-container </vt:lpstr>
      <vt:lpstr>Apresentação do PowerPoint</vt:lpstr>
      <vt:lpstr>Apresentação do PowerPoint</vt:lpstr>
      <vt:lpstr>Apresentação do PowerPoint</vt:lpstr>
      <vt:lpstr>Apresentação do PowerPoint</vt:lpstr>
      <vt:lpstr>Porte e boca de navios porta contêineres</vt:lpstr>
      <vt:lpstr>  Os navios porta containers transportam somente carga conteineirizadas e são o principal meio de transporte de carga geral</vt:lpstr>
      <vt:lpstr>  Os navios porta containers transportam somente carga conteineirizadas e são o principal meio de transporte de mercadorias em geral.</vt:lpstr>
      <vt:lpstr>Apresentação do PowerPoint</vt:lpstr>
      <vt:lpstr>   O Emma Maersk</vt:lpstr>
      <vt:lpstr>    Os navios tanque são destinados ao transporte de granéis líquidos. Os maiores navios do mundo são navios tanque.    </vt:lpstr>
      <vt:lpstr>Petroleiro</vt:lpstr>
      <vt:lpstr>  O Knock Nevis é o maior objeto móvel já construído pelo homem. Transformado em FPSO em 2004, ele comporta mais de 4.000.000 de barris de petróeo, o equivalente a mais de 18.000 caminhões tanque.</vt:lpstr>
      <vt:lpstr>Apresentação do PowerPoint</vt:lpstr>
      <vt:lpstr>Apresentação do PowerPoint</vt:lpstr>
      <vt:lpstr>Petroleiro</vt:lpstr>
      <vt:lpstr>Ferries</vt:lpstr>
      <vt:lpstr>Ferries</vt:lpstr>
      <vt:lpstr>Navio de Carga Geral</vt:lpstr>
      <vt:lpstr>Navios de carga geral</vt:lpstr>
      <vt:lpstr>Apresentação do PowerPoint</vt:lpstr>
      <vt:lpstr>Apresentação do PowerPoint</vt:lpstr>
      <vt:lpstr>Navio de Passageiro</vt:lpstr>
      <vt:lpstr>Apresentação do PowerPoint</vt:lpstr>
      <vt:lpstr>Apresentação do PowerPoint</vt:lpstr>
      <vt:lpstr>Os navios de passageiros transportam pessoas nas mais diversas rotas ao redor do mundo. </vt:lpstr>
      <vt:lpstr>  O Queen Mary II foi lançado em 2004 sendo o maior navio de cruzeiro já construído. Tem uma altura total de 72 metros. Seu comprimento é equivalente a 5 jatos A-380. Transporta mais de 3.000 passageiros e tem uma tripulação de 1.250 pessoas.</vt:lpstr>
      <vt:lpstr>Comparações</vt:lpstr>
      <vt:lpstr>Product &amp; Gas Tankers</vt:lpstr>
      <vt:lpstr>Product &amp; Gas Tankers</vt:lpstr>
      <vt:lpstr>Rebocador</vt:lpstr>
      <vt:lpstr>Apresentação do PowerPoint</vt:lpstr>
      <vt:lpstr>Apresentação do PowerPoint</vt:lpstr>
      <vt:lpstr>Navio Ro-Ro</vt:lpstr>
      <vt:lpstr>Apresentação do PowerPoint</vt:lpstr>
      <vt:lpstr>Apresentação do PowerPoint</vt:lpstr>
      <vt:lpstr>Apresentação do PowerPoint</vt:lpstr>
      <vt:lpstr>Outros</vt:lpstr>
      <vt:lpstr>Embarcações com Hidrofólio (1)</vt:lpstr>
      <vt:lpstr>Apresentação do PowerPoint</vt:lpstr>
      <vt:lpstr>Embarcações com Hidrofólio (3)</vt:lpstr>
      <vt:lpstr>Ganho de escala</vt:lpstr>
      <vt:lpstr>A  redução nos custos e o aumento da demanda tem impulsionado um incremento nos tamanhos dos lotes e dos navios</vt:lpstr>
      <vt:lpstr>O ganho de escala fica evidente quando se compara navios que transportam o mesmo tipo de carga e diferenciam-se apenas no tamanho</vt:lpstr>
      <vt:lpstr>A economia de escala advém do melhor desempenho e custos de afretamento, por tonelada, de navios maiores</vt:lpstr>
      <vt:lpstr>A tabela mostra os diferentes valores relativos ao transporte de carga e volume de viagens para cada tamanho de rota e de navio, considerando as premissas assumidas no chart anterior</vt:lpstr>
      <vt:lpstr>Apresentação do PowerPoint</vt:lpstr>
      <vt:lpstr>Marés são as alterações do nível das águas do mar causadas pela interferência gravitacional da Lua e do Sol (esta última com menor intensidade, devido à distância) sobre o campo gravitacional da Terra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Marcos Pinto | Terrafirma</cp:lastModifiedBy>
  <cp:revision>469</cp:revision>
  <dcterms:created xsi:type="dcterms:W3CDTF">2010-01-30T19:45:15Z</dcterms:created>
  <dcterms:modified xsi:type="dcterms:W3CDTF">2023-04-26T16:49:27Z</dcterms:modified>
</cp:coreProperties>
</file>