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hape 18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“Inserisci qui una citazione”.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9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Numero diapositiva"/>
          <p:cNvSpPr txBox="1"/>
          <p:nvPr>
            <p:ph type="sldNum" sz="quarter" idx="2"/>
          </p:nvPr>
        </p:nvSpPr>
        <p:spPr>
          <a:xfrm>
            <a:off x="6292961" y="8698523"/>
            <a:ext cx="406180" cy="388704"/>
          </a:xfrm>
          <a:prstGeom prst="rect">
            <a:avLst/>
          </a:prstGeom>
        </p:spPr>
        <p:txBody>
          <a:bodyPr lIns="66691" tIns="66691" rIns="66691" bIns="66691"/>
          <a:lstStyle>
            <a:lvl1pPr defTabSz="612013">
              <a:defRPr b="1">
                <a:solidFill>
                  <a:srgbClr val="F1F1F1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Numero diapositiva"/>
          <p:cNvSpPr txBox="1"/>
          <p:nvPr>
            <p:ph type="sldNum" sz="quarter" idx="2"/>
          </p:nvPr>
        </p:nvSpPr>
        <p:spPr>
          <a:xfrm>
            <a:off x="6292961" y="8698523"/>
            <a:ext cx="406180" cy="388704"/>
          </a:xfrm>
          <a:prstGeom prst="rect">
            <a:avLst/>
          </a:prstGeom>
        </p:spPr>
        <p:txBody>
          <a:bodyPr lIns="66691" tIns="66691" rIns="66691" bIns="66691"/>
          <a:lstStyle>
            <a:lvl1pPr defTabSz="612013">
              <a:defRPr b="1">
                <a:solidFill>
                  <a:srgbClr val="F1F1F1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9"/>
          <p:cNvSpPr/>
          <p:nvPr/>
        </p:nvSpPr>
        <p:spPr>
          <a:xfrm>
            <a:off x="-1" y="314006"/>
            <a:ext cx="13004801" cy="3251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2" name="Rectangle 6"/>
          <p:cNvSpPr/>
          <p:nvPr/>
        </p:nvSpPr>
        <p:spPr>
          <a:xfrm>
            <a:off x="-1" y="-1"/>
            <a:ext cx="13004801" cy="520193"/>
          </a:xfrm>
          <a:prstGeom prst="rect">
            <a:avLst/>
          </a:prstGeom>
          <a:solidFill>
            <a:srgbClr val="4E6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3" name="Numero diapositiva"/>
          <p:cNvSpPr txBox="1"/>
          <p:nvPr>
            <p:ph type="sldNum" sz="quarter" idx="2"/>
          </p:nvPr>
        </p:nvSpPr>
        <p:spPr>
          <a:xfrm>
            <a:off x="10837333" y="65461"/>
            <a:ext cx="397021" cy="389270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l" defTabSz="1300480">
              <a:def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9"/>
          <p:cNvSpPr/>
          <p:nvPr/>
        </p:nvSpPr>
        <p:spPr>
          <a:xfrm>
            <a:off x="-1" y="314006"/>
            <a:ext cx="13004801" cy="3251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650240">
              <a:defRPr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1" name="Rectangle 6"/>
          <p:cNvSpPr/>
          <p:nvPr/>
        </p:nvSpPr>
        <p:spPr>
          <a:xfrm>
            <a:off x="-1" y="-1"/>
            <a:ext cx="13004801" cy="520193"/>
          </a:xfrm>
          <a:prstGeom prst="rect">
            <a:avLst/>
          </a:prstGeom>
          <a:solidFill>
            <a:srgbClr val="4E6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650240">
              <a:defRPr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2" name="Numero diapositiva"/>
          <p:cNvSpPr txBox="1"/>
          <p:nvPr>
            <p:ph type="sldNum" sz="quarter" idx="2"/>
          </p:nvPr>
        </p:nvSpPr>
        <p:spPr>
          <a:xfrm>
            <a:off x="10837333" y="65461"/>
            <a:ext cx="397021" cy="389270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l" defTabSz="650240">
              <a:def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ounded Rectangle 11"/>
          <p:cNvSpPr/>
          <p:nvPr/>
        </p:nvSpPr>
        <p:spPr>
          <a:xfrm>
            <a:off x="325119" y="325119"/>
            <a:ext cx="12367566" cy="2028750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 sz="3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pPr>
          </a:p>
        </p:txBody>
      </p:sp>
      <p:grpSp>
        <p:nvGrpSpPr>
          <p:cNvPr id="155" name="Group 5"/>
          <p:cNvGrpSpPr/>
          <p:nvPr/>
        </p:nvGrpSpPr>
        <p:grpSpPr>
          <a:xfrm>
            <a:off x="301034" y="1015738"/>
            <a:ext cx="12406581" cy="1891377"/>
            <a:chOff x="0" y="0"/>
            <a:chExt cx="12406579" cy="1891376"/>
          </a:xfrm>
        </p:grpSpPr>
        <p:sp>
          <p:nvSpPr>
            <p:cNvPr id="150" name="Freeform 14"/>
            <p:cNvSpPr/>
            <p:nvPr/>
          </p:nvSpPr>
          <p:spPr>
            <a:xfrm>
              <a:off x="8299764" y="206274"/>
              <a:ext cx="4090923" cy="1015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2"/>
                  </a:lnTo>
                  <a:lnTo>
                    <a:pt x="4662" y="14782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7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2"/>
                  </a:lnTo>
                  <a:lnTo>
                    <a:pt x="4837" y="20587"/>
                  </a:lnTo>
                  <a:lnTo>
                    <a:pt x="5715" y="20857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2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2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1" name="Freeform 18"/>
            <p:cNvSpPr/>
            <p:nvPr/>
          </p:nvSpPr>
          <p:spPr>
            <a:xfrm>
              <a:off x="3424220" y="23800"/>
              <a:ext cx="7885533" cy="1209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2" name="Freeform 22"/>
            <p:cNvSpPr/>
            <p:nvPr/>
          </p:nvSpPr>
          <p:spPr>
            <a:xfrm>
              <a:off x="3722045" y="41254"/>
              <a:ext cx="7776682" cy="1101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3" name="Freeform 26"/>
            <p:cNvSpPr/>
            <p:nvPr/>
          </p:nvSpPr>
          <p:spPr>
            <a:xfrm>
              <a:off x="7676905" y="22214"/>
              <a:ext cx="4704712" cy="926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4" name="Freeform 10"/>
            <p:cNvSpPr/>
            <p:nvPr/>
          </p:nvSpPr>
          <p:spPr>
            <a:xfrm>
              <a:off x="0" y="0"/>
              <a:ext cx="12406580" cy="1891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56" name="Numero diapositiva"/>
          <p:cNvSpPr txBox="1"/>
          <p:nvPr>
            <p:ph type="sldNum" sz="quarter" idx="2"/>
          </p:nvPr>
        </p:nvSpPr>
        <p:spPr>
          <a:xfrm>
            <a:off x="6332143" y="8985049"/>
            <a:ext cx="340517" cy="327433"/>
          </a:xfrm>
          <a:prstGeom prst="rect">
            <a:avLst/>
          </a:prstGeom>
        </p:spPr>
        <p:txBody>
          <a:bodyPr lIns="65023" tIns="65023" rIns="65023" bIns="65023" anchor="ctr"/>
          <a:lstStyle>
            <a:lvl1pPr defTabSz="1300480">
              <a:defRPr sz="1400">
                <a:solidFill>
                  <a:srgbClr val="073E8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9"/>
          <p:cNvSpPr/>
          <p:nvPr/>
        </p:nvSpPr>
        <p:spPr>
          <a:xfrm>
            <a:off x="-1" y="314006"/>
            <a:ext cx="13004801" cy="3251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4" name="Rectangle 6"/>
          <p:cNvSpPr/>
          <p:nvPr/>
        </p:nvSpPr>
        <p:spPr>
          <a:xfrm>
            <a:off x="-1" y="-1"/>
            <a:ext cx="13004801" cy="520193"/>
          </a:xfrm>
          <a:prstGeom prst="rect">
            <a:avLst/>
          </a:prstGeom>
          <a:solidFill>
            <a:srgbClr val="4E6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5" name="Titolo Testo"/>
          <p:cNvSpPr txBox="1"/>
          <p:nvPr>
            <p:ph type="title"/>
          </p:nvPr>
        </p:nvSpPr>
        <p:spPr>
          <a:xfrm>
            <a:off x="650239" y="758613"/>
            <a:ext cx="11704322" cy="1408854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defRPr spc="-140" sz="5600">
                <a:solidFill>
                  <a:srgbClr val="21274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66" name="Numero diapositiva"/>
          <p:cNvSpPr txBox="1"/>
          <p:nvPr>
            <p:ph type="sldNum" sz="quarter" idx="2"/>
          </p:nvPr>
        </p:nvSpPr>
        <p:spPr>
          <a:xfrm>
            <a:off x="10837333" y="65461"/>
            <a:ext cx="397021" cy="389270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l" defTabSz="1300480">
              <a:def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olo Testo"/>
          <p:cNvSpPr txBox="1"/>
          <p:nvPr>
            <p:ph type="title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65023" tIns="65023" rIns="65023" bIns="65023" anchor="t"/>
          <a:lstStyle>
            <a:lvl1pPr defTabSz="1300480">
              <a:defRPr sz="6200">
                <a:solidFill>
                  <a:srgbClr val="00E4C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74" name="Corpo livello uno…"/>
          <p:cNvSpPr txBox="1"/>
          <p:nvPr>
            <p:ph type="body" idx="1"/>
          </p:nvPr>
        </p:nvSpPr>
        <p:spPr>
          <a:xfrm>
            <a:off x="650239" y="2275839"/>
            <a:ext cx="11704322" cy="6436926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SzPct val="100000"/>
              <a:buChar char="»"/>
              <a:defRPr sz="44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06235" indent="-449035" defTabSz="1300480">
              <a:spcBef>
                <a:spcPts val="1000"/>
              </a:spcBef>
              <a:buSzPct val="100000"/>
              <a:buChar char="–"/>
              <a:defRPr sz="44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19100" defTabSz="1300480">
              <a:spcBef>
                <a:spcPts val="1000"/>
              </a:spcBef>
              <a:buSzPct val="100000"/>
              <a:defRPr sz="44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74520" indent="-502920" defTabSz="1300480">
              <a:spcBef>
                <a:spcPts val="1000"/>
              </a:spcBef>
              <a:buSzPct val="100000"/>
              <a:buChar char="–"/>
              <a:defRPr sz="44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387600" indent="-558800" defTabSz="1300480">
              <a:spcBef>
                <a:spcPts val="1000"/>
              </a:spcBef>
              <a:buSzPct val="100000"/>
              <a:buChar char="»"/>
              <a:defRPr sz="44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5" name="Numero diapositiva"/>
          <p:cNvSpPr txBox="1"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olo Test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olo Testo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Corpo livello uno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tif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tif"/><Relationship Id="rId3" Type="http://schemas.openxmlformats.org/officeDocument/2006/relationships/hyperlink" Target="https://www.researchgate.net/scientific-contributions/16372952-Smadar-Hadas?_sg%5B0%5D=Z7Lr7lC1uXW-mG-4nHsGOaQt6RQCOKfa8nAFcB5N1i8QEvKOn6IYRrQCd6NMhUwqaOe8QXQ.PAiyrvDfD2gSRJ0Ji2mMeOhIZXzZAinQKk6Vvcrcdiob3s1YgU8IPrQ8veFCeTHfqDgNykFq8mcUFslGQPh1gg&amp;_sg%5B1%5D=1uyMj2ZDYxc4YLI1x0-4ueYDrAWg288wsrEw2DHXq9JzdD4pM0L9BXbCMUp656bCK42JAEk.QtN9JjHG4FOuZDM2jclIt7AhWH2zy2PLlmbpuWGKeODNy4u0zrR4VLPgyymP_B1oh068C3BsnbOlTc4VRKBhZA" TargetMode="Externa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tif"/><Relationship Id="rId3" Type="http://schemas.openxmlformats.org/officeDocument/2006/relationships/image" Target="../media/image16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t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tif"/><Relationship Id="rId3" Type="http://schemas.openxmlformats.org/officeDocument/2006/relationships/image" Target="../media/image19.tif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tif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tif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tif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tif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tif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5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tif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Relationship Id="rId3" Type="http://schemas.openxmlformats.org/officeDocument/2006/relationships/image" Target="../media/image6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asellaDiTesto 5"/>
          <p:cNvSpPr txBox="1"/>
          <p:nvPr/>
        </p:nvSpPr>
        <p:spPr>
          <a:xfrm>
            <a:off x="5187035" y="5717474"/>
            <a:ext cx="2630730" cy="842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EEEEEE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Aula 2 </a:t>
            </a:r>
          </a:p>
        </p:txBody>
      </p:sp>
      <p:sp>
        <p:nvSpPr>
          <p:cNvPr id="185" name="CasellaDiTesto 6"/>
          <p:cNvSpPr txBox="1"/>
          <p:nvPr/>
        </p:nvSpPr>
        <p:spPr>
          <a:xfrm>
            <a:off x="1906498" y="629358"/>
            <a:ext cx="9647835" cy="846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t>Programa de Pos-graduaçao em Imunologia ICB/USP</a:t>
            </a:r>
          </a:p>
          <a:p>
            <a:pPr>
              <a:defRPr>
                <a:solidFill>
                  <a:srgbClr val="FFFFFF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t>Disciplina  </a:t>
            </a:r>
            <a:r>
              <a:t>– Reconhecimento</a:t>
            </a:r>
          </a:p>
        </p:txBody>
      </p:sp>
      <p:sp>
        <p:nvSpPr>
          <p:cNvPr id="186" name="CasellaDiTesto 8"/>
          <p:cNvSpPr txBox="1"/>
          <p:nvPr/>
        </p:nvSpPr>
        <p:spPr>
          <a:xfrm>
            <a:off x="991200" y="7727966"/>
            <a:ext cx="8329575" cy="1227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rgbClr val="FFFFFF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t>Alessandra Pontillo</a:t>
            </a:r>
            <a:endParaRPr b="0"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algn="l">
              <a:defRPr>
                <a:solidFill>
                  <a:srgbClr val="FFFFFF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  <a:p>
            <a:pPr algn="l">
              <a:defRPr>
                <a:solidFill>
                  <a:srgbClr val="FFFFFF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t>Lab. Imunogenetica/Dep.Imunologia/ICB/USP</a:t>
            </a:r>
          </a:p>
        </p:txBody>
      </p:sp>
      <p:pic>
        <p:nvPicPr>
          <p:cNvPr id="187" name="Immagine 1" descr="Immagin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0200" y="1672632"/>
            <a:ext cx="2171700" cy="3848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867" y="1477433"/>
            <a:ext cx="12143951" cy="7109592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3" name="Canton et al. (2013)"/>
          <p:cNvSpPr txBox="1"/>
          <p:nvPr/>
        </p:nvSpPr>
        <p:spPr>
          <a:xfrm>
            <a:off x="11269934" y="9416552"/>
            <a:ext cx="133320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b="0" sz="120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Canton et al. (2013)</a:t>
            </a:r>
          </a:p>
        </p:txBody>
      </p:sp>
      <p:sp>
        <p:nvSpPr>
          <p:cNvPr id="334" name="aumento de expressão de CD36 e SR-A1 em M2 Mø"/>
          <p:cNvSpPr txBox="1"/>
          <p:nvPr/>
        </p:nvSpPr>
        <p:spPr>
          <a:xfrm>
            <a:off x="6932583" y="3499756"/>
            <a:ext cx="5201768" cy="349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700"/>
            </a:lvl1pPr>
          </a:lstStyle>
          <a:p>
            <a:pPr/>
            <a:r>
              <a:t>aumento de expressão de CD36 e SR-A1 em M2 Mø</a:t>
            </a:r>
          </a:p>
        </p:txBody>
      </p:sp>
      <p:sp>
        <p:nvSpPr>
          <p:cNvPr id="335" name="CD36 com TLR2/6 na presencia de bacteria em M1 Mø"/>
          <p:cNvSpPr txBox="1"/>
          <p:nvPr/>
        </p:nvSpPr>
        <p:spPr>
          <a:xfrm>
            <a:off x="137410" y="3372756"/>
            <a:ext cx="3897791" cy="603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1700"/>
            </a:lvl1pPr>
          </a:lstStyle>
          <a:p>
            <a:pPr/>
            <a:r>
              <a:t>CD36 com TLR2/6 na presencia de bacteria em M1 Mø</a:t>
            </a:r>
          </a:p>
        </p:txBody>
      </p:sp>
      <p:sp>
        <p:nvSpPr>
          <p:cNvPr id="336" name="imunidade inata"/>
          <p:cNvSpPr txBox="1"/>
          <p:nvPr/>
        </p:nvSpPr>
        <p:spPr>
          <a:xfrm>
            <a:off x="21527" y="-93851"/>
            <a:ext cx="13004801" cy="1109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defRPr spc="-200"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t>Receptores “</a:t>
            </a:r>
            <a:r>
              <a:rPr i="1"/>
              <a:t>Scavanger</a:t>
            </a:r>
            <a:r>
              <a:t>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anton et al. (2013)"/>
          <p:cNvSpPr txBox="1"/>
          <p:nvPr/>
        </p:nvSpPr>
        <p:spPr>
          <a:xfrm>
            <a:off x="11269934" y="9416552"/>
            <a:ext cx="133320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b="0" sz="120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Canton et al. (2013)</a:t>
            </a:r>
          </a:p>
        </p:txBody>
      </p:sp>
      <p:sp>
        <p:nvSpPr>
          <p:cNvPr id="339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0" name="Canton et al. (2013)"/>
          <p:cNvSpPr txBox="1"/>
          <p:nvPr/>
        </p:nvSpPr>
        <p:spPr>
          <a:xfrm>
            <a:off x="11269934" y="9416552"/>
            <a:ext cx="133320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b="0" sz="120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Canton et al. (2013)</a:t>
            </a:r>
          </a:p>
        </p:txBody>
      </p:sp>
      <p:pic>
        <p:nvPicPr>
          <p:cNvPr id="341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997" y="2296583"/>
            <a:ext cx="12564806" cy="4693540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aumento de expressão de CD36 e SR-A1 em M2 Mø"/>
          <p:cNvSpPr txBox="1"/>
          <p:nvPr/>
        </p:nvSpPr>
        <p:spPr>
          <a:xfrm>
            <a:off x="7203516" y="1806422"/>
            <a:ext cx="5201768" cy="349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700"/>
            </a:lvl1pPr>
          </a:lstStyle>
          <a:p>
            <a:pPr/>
            <a:r>
              <a:t>aumento de expressão de CD36 e SR-A1 em M2 Mø</a:t>
            </a:r>
          </a:p>
        </p:txBody>
      </p:sp>
      <p:sp>
        <p:nvSpPr>
          <p:cNvPr id="343" name="CD36 com TLR4/6 na presencia de ß-A em M1 Mø"/>
          <p:cNvSpPr txBox="1"/>
          <p:nvPr/>
        </p:nvSpPr>
        <p:spPr>
          <a:xfrm>
            <a:off x="1127175" y="1806422"/>
            <a:ext cx="5010050" cy="349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700"/>
            </a:lvl1pPr>
          </a:lstStyle>
          <a:p>
            <a:pPr/>
            <a:r>
              <a:t>CD36 com TLR4/6 na presencia de ß-A em M1 Mø</a:t>
            </a:r>
          </a:p>
        </p:txBody>
      </p:sp>
      <p:sp>
        <p:nvSpPr>
          <p:cNvPr id="344" name="imunidade inata"/>
          <p:cNvSpPr txBox="1"/>
          <p:nvPr/>
        </p:nvSpPr>
        <p:spPr>
          <a:xfrm>
            <a:off x="21527" y="-93851"/>
            <a:ext cx="13004801" cy="1109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defRPr spc="-200"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t>Receptores “</a:t>
            </a:r>
            <a:r>
              <a:rPr i="1"/>
              <a:t>Scavanger</a:t>
            </a:r>
            <a:r>
              <a:t>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imunidade inata"/>
          <p:cNvSpPr txBox="1"/>
          <p:nvPr/>
        </p:nvSpPr>
        <p:spPr>
          <a:xfrm>
            <a:off x="1672492" y="84591"/>
            <a:ext cx="9659818" cy="863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Receptores de fagocitose</a:t>
            </a:r>
          </a:p>
        </p:txBody>
      </p:sp>
      <p:sp>
        <p:nvSpPr>
          <p:cNvPr id="347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48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8089" y="1109923"/>
            <a:ext cx="5250892" cy="8450653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Janaway 8th ed"/>
          <p:cNvSpPr txBox="1"/>
          <p:nvPr/>
        </p:nvSpPr>
        <p:spPr>
          <a:xfrm>
            <a:off x="2332429" y="9429376"/>
            <a:ext cx="1232155" cy="275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200"/>
            </a:lvl1pPr>
          </a:lstStyle>
          <a:p>
            <a:pPr/>
            <a:r>
              <a:t>Janaway 8th ed </a:t>
            </a:r>
          </a:p>
        </p:txBody>
      </p:sp>
      <p:sp>
        <p:nvSpPr>
          <p:cNvPr id="350" name="Reconhecimento direto…"/>
          <p:cNvSpPr txBox="1"/>
          <p:nvPr/>
        </p:nvSpPr>
        <p:spPr>
          <a:xfrm>
            <a:off x="5905745" y="2127817"/>
            <a:ext cx="5791697" cy="13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700"/>
            </a:pPr>
            <a:r>
              <a:t>Reconhecimento direto</a:t>
            </a:r>
          </a:p>
          <a:p>
            <a:pPr algn="l">
              <a:defRPr b="0" sz="2700"/>
            </a:pPr>
            <a:r>
              <a:t>Receptores de carboidrados (CLRs)</a:t>
            </a:r>
          </a:p>
          <a:p>
            <a:pPr algn="l">
              <a:defRPr b="0" sz="2700"/>
            </a:pPr>
            <a:r>
              <a:t>Receptores de varredura (</a:t>
            </a:r>
            <a:r>
              <a:rPr i="1"/>
              <a:t>Scavanger</a:t>
            </a:r>
            <a:r>
              <a:t>)</a:t>
            </a:r>
          </a:p>
        </p:txBody>
      </p:sp>
      <p:pic>
        <p:nvPicPr>
          <p:cNvPr id="351" name="Ovale Ovale" descr="Ovale Oval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73400" y="3877733"/>
            <a:ext cx="2259211" cy="1142141"/>
          </a:xfrm>
          <a:prstGeom prst="rect">
            <a:avLst/>
          </a:prstGeom>
        </p:spPr>
      </p:pic>
      <p:pic>
        <p:nvPicPr>
          <p:cNvPr id="353" name="Ovale Ovale" descr="Ovale Oval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09333" y="5952066"/>
            <a:ext cx="2650266" cy="1142141"/>
          </a:xfrm>
          <a:prstGeom prst="rect">
            <a:avLst/>
          </a:prstGeom>
        </p:spPr>
      </p:pic>
      <p:pic>
        <p:nvPicPr>
          <p:cNvPr id="355" name="Ovale Ovale" descr="Ovale Oval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07205" y="6951993"/>
            <a:ext cx="1232155" cy="13021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imunidade inata"/>
          <p:cNvSpPr txBox="1"/>
          <p:nvPr/>
        </p:nvSpPr>
        <p:spPr>
          <a:xfrm>
            <a:off x="1270000" y="50800"/>
            <a:ext cx="10464800" cy="935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pc="-200"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Fagocitose</a:t>
            </a:r>
          </a:p>
        </p:txBody>
      </p:sp>
      <p:grpSp>
        <p:nvGrpSpPr>
          <p:cNvPr id="365" name="Gruppo"/>
          <p:cNvGrpSpPr/>
          <p:nvPr/>
        </p:nvGrpSpPr>
        <p:grpSpPr>
          <a:xfrm>
            <a:off x="587281" y="3134305"/>
            <a:ext cx="6360993" cy="6252566"/>
            <a:chOff x="0" y="0"/>
            <a:chExt cx="6360991" cy="6252565"/>
          </a:xfrm>
        </p:grpSpPr>
        <p:pic>
          <p:nvPicPr>
            <p:cNvPr id="359" name="Immagine 2" descr="Immagine 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0635" t="0" r="0" b="0"/>
            <a:stretch>
              <a:fillRect/>
            </a:stretch>
          </p:blipFill>
          <p:spPr>
            <a:xfrm>
              <a:off x="156555" y="0"/>
              <a:ext cx="6204437" cy="59765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0" name="CasellaDiTesto 4"/>
            <p:cNvSpPr txBox="1"/>
            <p:nvPr/>
          </p:nvSpPr>
          <p:spPr>
            <a:xfrm>
              <a:off x="140082" y="299522"/>
              <a:ext cx="2887484" cy="17599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19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>
                <a:defRPr sz="1900">
                  <a:latin typeface="Arial"/>
                  <a:ea typeface="Arial"/>
                  <a:cs typeface="Arial"/>
                  <a:sym typeface="Arial"/>
                </a:defRPr>
              </a:pPr>
              <a:r>
                <a:t>A bacteria é reconhecida e “presa” pelos pseudopodia</a:t>
              </a:r>
            </a:p>
            <a:p>
              <a:pPr>
                <a:defRPr sz="19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1" name="CasellaDiTesto 5"/>
            <p:cNvSpPr txBox="1"/>
            <p:nvPr/>
          </p:nvSpPr>
          <p:spPr>
            <a:xfrm>
              <a:off x="12699" y="1937699"/>
              <a:ext cx="3004406" cy="9217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9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 bacteria é ingerida (FAGOSOMA)</a:t>
              </a:r>
            </a:p>
          </p:txBody>
        </p:sp>
        <p:sp>
          <p:nvSpPr>
            <p:cNvPr id="362" name="CasellaDiTesto 6"/>
            <p:cNvSpPr txBox="1"/>
            <p:nvPr/>
          </p:nvSpPr>
          <p:spPr>
            <a:xfrm>
              <a:off x="117832" y="2853412"/>
              <a:ext cx="3041833" cy="12011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9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O fagosoma se fonde com os lissosomos (em PMN, tbm com granulos)</a:t>
              </a:r>
            </a:p>
          </p:txBody>
        </p:sp>
        <p:sp>
          <p:nvSpPr>
            <p:cNvPr id="363" name="CasellaDiTesto 7"/>
            <p:cNvSpPr txBox="1"/>
            <p:nvPr/>
          </p:nvSpPr>
          <p:spPr>
            <a:xfrm>
              <a:off x="0" y="3819924"/>
              <a:ext cx="3029805" cy="121498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19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>
                <a:defRPr sz="1900">
                  <a:latin typeface="Arial"/>
                  <a:ea typeface="Arial"/>
                  <a:cs typeface="Arial"/>
                  <a:sym typeface="Arial"/>
                </a:defRPr>
              </a:pPr>
              <a:r>
                <a:rPr cap="all"/>
                <a:t>digestão</a:t>
              </a:r>
              <a:r>
                <a:t>/KILLING</a:t>
              </a:r>
              <a:endParaRPr b="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endParaRPr>
            </a:p>
            <a:p>
              <a:pPr>
                <a:defRPr sz="1900">
                  <a:latin typeface="Arial"/>
                  <a:ea typeface="Arial"/>
                  <a:cs typeface="Arial"/>
                  <a:sym typeface="Arial"/>
                </a:defRPr>
              </a:pPr>
              <a:r>
                <a:t> no FAGOLISSOSOMA</a:t>
              </a:r>
              <a:endParaRPr b="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endParaRPr>
            </a:p>
          </p:txBody>
        </p:sp>
        <p:sp>
          <p:nvSpPr>
            <p:cNvPr id="364" name="CasellaDiTesto 8"/>
            <p:cNvSpPr txBox="1"/>
            <p:nvPr/>
          </p:nvSpPr>
          <p:spPr>
            <a:xfrm>
              <a:off x="195006" y="5051419"/>
              <a:ext cx="2887484" cy="12011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9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Produtos da digestão são liberados por exocitose ou “apresentados”</a:t>
              </a:r>
            </a:p>
          </p:txBody>
        </p:sp>
      </p:grpSp>
      <p:sp>
        <p:nvSpPr>
          <p:cNvPr id="366" name="CasellaDiTesto 13"/>
          <p:cNvSpPr txBox="1"/>
          <p:nvPr/>
        </p:nvSpPr>
        <p:spPr>
          <a:xfrm>
            <a:off x="3738001" y="3605749"/>
            <a:ext cx="345949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38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67" name="CasellaDiTesto 14"/>
          <p:cNvSpPr txBox="1"/>
          <p:nvPr/>
        </p:nvSpPr>
        <p:spPr>
          <a:xfrm>
            <a:off x="3890401" y="4653094"/>
            <a:ext cx="345949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38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68" name="CasellaDiTesto 15"/>
          <p:cNvSpPr txBox="1"/>
          <p:nvPr/>
        </p:nvSpPr>
        <p:spPr>
          <a:xfrm>
            <a:off x="3926071" y="5642071"/>
            <a:ext cx="345949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38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69" name="CasellaDiTesto 16"/>
          <p:cNvSpPr txBox="1"/>
          <p:nvPr/>
        </p:nvSpPr>
        <p:spPr>
          <a:xfrm>
            <a:off x="3883917" y="6767235"/>
            <a:ext cx="345949" cy="672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38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70" name="CasellaDiTesto 17"/>
          <p:cNvSpPr txBox="1"/>
          <p:nvPr/>
        </p:nvSpPr>
        <p:spPr>
          <a:xfrm>
            <a:off x="4078471" y="7778916"/>
            <a:ext cx="345949" cy="672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38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371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380" name="Gruppo"/>
          <p:cNvGrpSpPr/>
          <p:nvPr/>
        </p:nvGrpSpPr>
        <p:grpSpPr>
          <a:xfrm>
            <a:off x="5845463" y="1245338"/>
            <a:ext cx="6589546" cy="2881669"/>
            <a:chOff x="0" y="0"/>
            <a:chExt cx="6589545" cy="2881667"/>
          </a:xfrm>
        </p:grpSpPr>
        <p:sp>
          <p:nvSpPr>
            <p:cNvPr id="372" name="Ovale 18"/>
            <p:cNvSpPr/>
            <p:nvPr/>
          </p:nvSpPr>
          <p:spPr>
            <a:xfrm rot="15926191">
              <a:off x="2774050" y="837896"/>
              <a:ext cx="747071" cy="324495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3000">
                  <a:solidFill>
                    <a:srgbClr val="EEEEEE"/>
                  </a:solidFill>
                  <a:effectLst>
                    <a:outerShdw sx="100000" sy="100000" kx="0" ky="0" algn="b" rotWithShape="0" blurRad="25400" dist="25400" dir="2388334">
                      <a:srgbClr val="000000">
                        <a:alpha val="79310"/>
                      </a:srgbClr>
                    </a:outerShdw>
                  </a:effectLst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</a:p>
          </p:txBody>
        </p:sp>
        <p:sp>
          <p:nvSpPr>
            <p:cNvPr id="373" name="CasellaDiTesto 19"/>
            <p:cNvSpPr txBox="1"/>
            <p:nvPr/>
          </p:nvSpPr>
          <p:spPr>
            <a:xfrm>
              <a:off x="3375560" y="469419"/>
              <a:ext cx="1828801" cy="399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000">
                  <a:solidFill>
                    <a:srgbClr val="0432FF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/>
              <a:r>
                <a:t>Formil-peptideos</a:t>
              </a:r>
            </a:p>
          </p:txBody>
        </p:sp>
        <p:sp>
          <p:nvSpPr>
            <p:cNvPr id="374" name="CasellaDiTesto 20"/>
            <p:cNvSpPr txBox="1"/>
            <p:nvPr/>
          </p:nvSpPr>
          <p:spPr>
            <a:xfrm>
              <a:off x="1626330" y="611625"/>
              <a:ext cx="1125221" cy="399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00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/>
              <a:r>
                <a:t>BACTERIA</a:t>
              </a:r>
            </a:p>
          </p:txBody>
        </p:sp>
        <p:sp>
          <p:nvSpPr>
            <p:cNvPr id="375" name="CasellaDiTesto 21"/>
            <p:cNvSpPr txBox="1"/>
            <p:nvPr/>
          </p:nvSpPr>
          <p:spPr>
            <a:xfrm>
              <a:off x="3383756" y="993763"/>
              <a:ext cx="810515" cy="399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000">
                  <a:solidFill>
                    <a:srgbClr val="FF0000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/>
              <a:r>
                <a:t>PAMPs</a:t>
              </a:r>
            </a:p>
          </p:txBody>
        </p:sp>
        <p:sp>
          <p:nvSpPr>
            <p:cNvPr id="376" name="Triangolo 23"/>
            <p:cNvSpPr/>
            <p:nvPr/>
          </p:nvSpPr>
          <p:spPr>
            <a:xfrm rot="13754510">
              <a:off x="331830" y="960359"/>
              <a:ext cx="1580557" cy="1600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9696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3000">
                  <a:solidFill>
                    <a:srgbClr val="EEEEEE"/>
                  </a:solidFill>
                  <a:effectLst>
                    <a:outerShdw sx="100000" sy="100000" kx="0" ky="0" algn="b" rotWithShape="0" blurRad="25400" dist="25400" dir="2388334">
                      <a:srgbClr val="000000">
                        <a:alpha val="79310"/>
                      </a:srgbClr>
                    </a:outerShdw>
                  </a:effectLst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</a:p>
          </p:txBody>
        </p:sp>
        <p:sp>
          <p:nvSpPr>
            <p:cNvPr id="377" name="CasellaDiTesto 24"/>
            <p:cNvSpPr txBox="1"/>
            <p:nvPr/>
          </p:nvSpPr>
          <p:spPr>
            <a:xfrm>
              <a:off x="4658027" y="0"/>
              <a:ext cx="1931519" cy="461059"/>
            </a:xfrm>
            <a:prstGeom prst="rect">
              <a:avLst/>
            </a:prstGeom>
            <a:solidFill>
              <a:srgbClr val="0432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>
                  <a:solidFill>
                    <a:srgbClr val="FFFFFF"/>
                  </a:solidFill>
                </a:defRPr>
              </a:lvl1pPr>
            </a:lstStyle>
            <a:p>
              <a:pPr/>
              <a:r>
                <a:t>quimiotatico</a:t>
              </a:r>
            </a:p>
          </p:txBody>
        </p:sp>
        <p:sp>
          <p:nvSpPr>
            <p:cNvPr id="378" name="CasellaDiTesto 25"/>
            <p:cNvSpPr txBox="1"/>
            <p:nvPr/>
          </p:nvSpPr>
          <p:spPr>
            <a:xfrm>
              <a:off x="4018552" y="1477245"/>
              <a:ext cx="2479549" cy="461059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>
                  <a:solidFill>
                    <a:srgbClr val="FFFFFF"/>
                  </a:solidFill>
                </a:defRPr>
              </a:lvl1pPr>
            </a:lstStyle>
            <a:p>
              <a:pPr/>
              <a:r>
                <a:t>reconhecimento</a:t>
              </a:r>
            </a:p>
          </p:txBody>
        </p:sp>
        <p:sp>
          <p:nvSpPr>
            <p:cNvPr id="379" name="CasellaDiTesto 21"/>
            <p:cNvSpPr txBox="1"/>
            <p:nvPr/>
          </p:nvSpPr>
          <p:spPr>
            <a:xfrm>
              <a:off x="2573672" y="1291038"/>
              <a:ext cx="1147827" cy="399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000">
                  <a:solidFill>
                    <a:srgbClr val="FF0000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/>
              <a:r>
                <a:t>opsoninas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Immagine 1" descr="Immagin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8060" y="1565845"/>
            <a:ext cx="11506741" cy="5184993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Figura a mano libera 13"/>
          <p:cNvSpPr/>
          <p:nvPr/>
        </p:nvSpPr>
        <p:spPr>
          <a:xfrm>
            <a:off x="1014095" y="4340509"/>
            <a:ext cx="1519759" cy="291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28" h="21600" fill="norm" stroke="1" extrusionOk="0">
                <a:moveTo>
                  <a:pt x="20028" y="0"/>
                </a:moveTo>
                <a:cubicBezTo>
                  <a:pt x="10991" y="714"/>
                  <a:pt x="1955" y="1428"/>
                  <a:pt x="191" y="5028"/>
                </a:cubicBezTo>
                <a:cubicBezTo>
                  <a:pt x="-1572" y="8628"/>
                  <a:pt x="9448" y="21600"/>
                  <a:pt x="9448" y="21600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txBody>
          <a:bodyPr lIns="50800" tIns="50800" rIns="50800" bIns="50800" anchor="ctr"/>
          <a:lstStyle/>
          <a:p>
            <a:pPr>
              <a:defRPr b="0"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84" name="CasellaDiTesto 3"/>
          <p:cNvSpPr txBox="1"/>
          <p:nvPr/>
        </p:nvSpPr>
        <p:spPr>
          <a:xfrm>
            <a:off x="22888" y="3076193"/>
            <a:ext cx="3182672" cy="12564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3800">
                <a:solidFill>
                  <a:srgbClr val="FF00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Fagolisossoma: </a:t>
            </a:r>
            <a:endParaRPr>
              <a:solidFill>
                <a:srgbClr val="EEEEEE"/>
              </a:solidFill>
            </a:endParaRPr>
          </a:p>
          <a:p>
            <a:pPr>
              <a:defRPr b="0" sz="3800">
                <a:solidFill>
                  <a:srgbClr val="FF00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killing/digestao</a:t>
            </a:r>
          </a:p>
        </p:txBody>
      </p:sp>
      <p:sp>
        <p:nvSpPr>
          <p:cNvPr id="385" name="CasellaDiTesto 8"/>
          <p:cNvSpPr txBox="1"/>
          <p:nvPr/>
        </p:nvSpPr>
        <p:spPr>
          <a:xfrm>
            <a:off x="621182" y="6733135"/>
            <a:ext cx="9184300" cy="2834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 sz="3800">
                <a:solidFill>
                  <a:srgbClr val="FF00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Agentes anti-microbianos</a:t>
            </a:r>
          </a:p>
          <a:p>
            <a:pPr marL="457200" indent="-457200" algn="l">
              <a:buSzPct val="100000"/>
              <a:buFont typeface="Arial"/>
              <a:buChar char="•"/>
              <a:defRPr b="0" sz="28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Proteinas e peptideos antimicrobianos</a:t>
            </a:r>
            <a:endParaRPr>
              <a:solidFill>
                <a:srgbClr val="EEEEEE"/>
              </a:solidFill>
            </a:endParaRPr>
          </a:p>
          <a:p>
            <a:pPr marL="457200" indent="-457200" algn="l">
              <a:buSzPct val="100000"/>
              <a:buFont typeface="Arial"/>
              <a:buChar char="•"/>
              <a:defRPr b="0" sz="28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pH acido </a:t>
            </a:r>
            <a:endParaRPr>
              <a:solidFill>
                <a:srgbClr val="EEEEEE"/>
              </a:solidFill>
            </a:endParaRPr>
          </a:p>
          <a:p>
            <a:pPr marL="457200" indent="-457200" algn="l">
              <a:buSzPct val="100000"/>
              <a:buFont typeface="Arial"/>
              <a:buChar char="•"/>
              <a:defRPr b="0" sz="28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Enzimas idroliticos ativados a pH acido (lisozima, protease)</a:t>
            </a:r>
            <a:endParaRPr>
              <a:solidFill>
                <a:srgbClr val="EEEEEE"/>
              </a:solidFill>
            </a:endParaRPr>
          </a:p>
          <a:p>
            <a:pPr marL="457200" indent="-457200" algn="l">
              <a:buSzPct val="100000"/>
              <a:buFont typeface="Arial"/>
              <a:buChar char="•"/>
              <a:defRPr b="0" sz="28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ROS produzidos via NADPH-oxidase </a:t>
            </a:r>
            <a:endParaRPr>
              <a:solidFill>
                <a:srgbClr val="EEEEEE"/>
              </a:solidFill>
            </a:endParaRPr>
          </a:p>
          <a:p>
            <a:pPr marL="457200" indent="-457200" algn="l">
              <a:buSzPct val="100000"/>
              <a:buFont typeface="Arial"/>
              <a:buChar char="•"/>
              <a:defRPr b="0" sz="28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ROS+NO (produzido via iNOS)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RNS</a:t>
            </a:r>
          </a:p>
        </p:txBody>
      </p:sp>
      <p:sp>
        <p:nvSpPr>
          <p:cNvPr id="386" name="imunidade inata"/>
          <p:cNvSpPr txBox="1"/>
          <p:nvPr/>
        </p:nvSpPr>
        <p:spPr>
          <a:xfrm>
            <a:off x="1270000" y="50800"/>
            <a:ext cx="10464800" cy="935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pc="-200"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Fagocitose &amp; Killing</a:t>
            </a:r>
          </a:p>
        </p:txBody>
      </p:sp>
      <p:sp>
        <p:nvSpPr>
          <p:cNvPr id="387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asellaDiTesto 3"/>
          <p:cNvSpPr txBox="1"/>
          <p:nvPr/>
        </p:nvSpPr>
        <p:spPr>
          <a:xfrm>
            <a:off x="520890" y="1624095"/>
            <a:ext cx="8674498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71500" indent="-571500" algn="l">
              <a:buSzPct val="100000"/>
              <a:buFont typeface="Arial"/>
              <a:buChar char="•"/>
              <a:defRPr b="0" sz="3200">
                <a:latin typeface="Helvetica"/>
                <a:ea typeface="Helvetica"/>
                <a:cs typeface="Helvetica"/>
                <a:sym typeface="Helvetica"/>
              </a:defRPr>
            </a:pPr>
            <a:r>
              <a:t>Celulas mortas (necrose, apoptose)</a:t>
            </a:r>
            <a:endParaRPr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marL="571500" indent="-571500" algn="l">
              <a:buSzPct val="100000"/>
              <a:buFont typeface="Arial"/>
              <a:buChar char="•"/>
              <a:defRPr b="0" sz="3200">
                <a:latin typeface="Helvetica"/>
                <a:ea typeface="Helvetica"/>
                <a:cs typeface="Helvetica"/>
                <a:sym typeface="Helvetica"/>
              </a:defRPr>
            </a:pPr>
            <a:r>
              <a:t>Debris celulares</a:t>
            </a:r>
            <a:endParaRPr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marL="571500" indent="-571500" algn="l">
              <a:buSzPct val="100000"/>
              <a:buFont typeface="Arial"/>
              <a:buChar char="•"/>
              <a:defRPr b="0" sz="3200">
                <a:latin typeface="Helvetica"/>
                <a:ea typeface="Helvetica"/>
                <a:cs typeface="Helvetica"/>
                <a:sym typeface="Helvetica"/>
              </a:defRPr>
            </a:pPr>
            <a:r>
              <a:t>Emacias velhas (figado/Kupffer c.; baço/Mø)</a:t>
            </a:r>
            <a:endParaRPr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marL="571500" indent="-571500" algn="l">
              <a:buSzPct val="100000"/>
              <a:buFont typeface="Arial"/>
              <a:buChar char="•"/>
              <a:defRPr b="0" sz="3200">
                <a:latin typeface="Helvetica"/>
                <a:ea typeface="Helvetica"/>
                <a:cs typeface="Helvetica"/>
                <a:sym typeface="Helvetica"/>
              </a:defRPr>
            </a:pPr>
            <a:r>
              <a:t>Complexos Ag/AC</a:t>
            </a:r>
          </a:p>
        </p:txBody>
      </p:sp>
      <p:pic>
        <p:nvPicPr>
          <p:cNvPr id="39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6204" y="4541875"/>
            <a:ext cx="9572018" cy="5036355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CasellaDiTesto 4"/>
          <p:cNvSpPr txBox="1"/>
          <p:nvPr/>
        </p:nvSpPr>
        <p:spPr>
          <a:xfrm rot="19430521">
            <a:off x="9603752" y="1611454"/>
            <a:ext cx="2874291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3800">
                <a:solidFill>
                  <a:srgbClr val="0AB8B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Silence please</a:t>
            </a:r>
          </a:p>
        </p:txBody>
      </p:sp>
      <p:sp>
        <p:nvSpPr>
          <p:cNvPr id="392" name="imunidade inata"/>
          <p:cNvSpPr txBox="1"/>
          <p:nvPr/>
        </p:nvSpPr>
        <p:spPr>
          <a:xfrm>
            <a:off x="1270000" y="50800"/>
            <a:ext cx="10464800" cy="935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pc="-200"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Fagocitose “fisiologica”</a:t>
            </a:r>
          </a:p>
        </p:txBody>
      </p:sp>
      <p:sp>
        <p:nvSpPr>
          <p:cNvPr id="393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ruppo 6"/>
          <p:cNvGrpSpPr/>
          <p:nvPr/>
        </p:nvGrpSpPr>
        <p:grpSpPr>
          <a:xfrm>
            <a:off x="-89394" y="1532354"/>
            <a:ext cx="12809899" cy="6089515"/>
            <a:chOff x="-304940" y="53812"/>
            <a:chExt cx="12809897" cy="6089513"/>
          </a:xfrm>
        </p:grpSpPr>
        <p:pic>
          <p:nvPicPr>
            <p:cNvPr id="395" name="Immagine 1" descr="Immagine 1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8313" r="0" b="13447"/>
            <a:stretch>
              <a:fillRect/>
            </a:stretch>
          </p:blipFill>
          <p:spPr>
            <a:xfrm>
              <a:off x="-304941" y="53812"/>
              <a:ext cx="12809899" cy="60895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6" name="CasellaDiTesto 4"/>
            <p:cNvSpPr txBox="1"/>
            <p:nvPr/>
          </p:nvSpPr>
          <p:spPr>
            <a:xfrm>
              <a:off x="91797" y="370573"/>
              <a:ext cx="12177744" cy="5234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b="0" sz="2800">
                  <a:solidFill>
                    <a:srgbClr val="FF0000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/>
              <a:r>
                <a:t>Reconhecimento direto do patogeno</a:t>
              </a:r>
            </a:p>
          </p:txBody>
        </p:sp>
        <p:sp>
          <p:nvSpPr>
            <p:cNvPr id="397" name="CasellaDiTesto 5"/>
            <p:cNvSpPr txBox="1"/>
            <p:nvPr/>
          </p:nvSpPr>
          <p:spPr>
            <a:xfrm>
              <a:off x="280519" y="3674558"/>
              <a:ext cx="10781341" cy="5234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b="0" sz="2800">
                  <a:solidFill>
                    <a:srgbClr val="0432FF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/>
              <a:r>
                <a:t>Reconhecimento indireto (das OPSONINAS) </a:t>
              </a:r>
            </a:p>
          </p:txBody>
        </p:sp>
      </p:grpSp>
      <p:sp>
        <p:nvSpPr>
          <p:cNvPr id="399" name="Rectangle 15"/>
          <p:cNvSpPr txBox="1"/>
          <p:nvPr/>
        </p:nvSpPr>
        <p:spPr>
          <a:xfrm>
            <a:off x="1905361" y="8214422"/>
            <a:ext cx="8211406" cy="13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i="1" sz="3200"/>
            </a:pPr>
            <a:r>
              <a:t>Produção de mediadores</a:t>
            </a:r>
            <a:endParaRPr b="0" i="0"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marL="457200" indent="-457200" algn="l">
              <a:buSzPct val="100000"/>
              <a:buFont typeface="Arial"/>
              <a:buChar char="•"/>
              <a:defRPr i="1"/>
            </a:pPr>
            <a:r>
              <a:t>Recrutar e ativar leucocitos</a:t>
            </a:r>
          </a:p>
          <a:p>
            <a:pPr marL="457200" indent="-457200" algn="l">
              <a:buSzPct val="100000"/>
              <a:buFont typeface="Arial"/>
              <a:buChar char="•"/>
              <a:defRPr i="1"/>
            </a:pPr>
            <a:r>
              <a:t>Inflamaçao </a:t>
            </a:r>
          </a:p>
        </p:txBody>
      </p:sp>
      <p:sp>
        <p:nvSpPr>
          <p:cNvPr id="400" name="Connettore 1 9"/>
          <p:cNvSpPr/>
          <p:nvPr/>
        </p:nvSpPr>
        <p:spPr>
          <a:xfrm flipH="1">
            <a:off x="311285" y="2319271"/>
            <a:ext cx="1" cy="6249095"/>
          </a:xfrm>
          <a:prstGeom prst="line">
            <a:avLst/>
          </a:prstGeom>
          <a:ln w="57150">
            <a:solidFill>
              <a:srgbClr val="000000"/>
            </a:solidFill>
            <a:prstDash val="dash"/>
          </a:ln>
        </p:spPr>
        <p:txBody>
          <a:bodyPr lIns="45718" tIns="45718" rIns="45718" bIns="45718"/>
          <a:lstStyle/>
          <a:p>
            <a:pPr>
              <a:defRPr b="0" sz="3800">
                <a:solidFill>
                  <a:srgbClr val="EEEEEE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sp>
        <p:nvSpPr>
          <p:cNvPr id="401" name="Connettore 1 12"/>
          <p:cNvSpPr/>
          <p:nvPr/>
        </p:nvSpPr>
        <p:spPr>
          <a:xfrm flipH="1">
            <a:off x="311284" y="8568366"/>
            <a:ext cx="1420240" cy="1"/>
          </a:xfrm>
          <a:prstGeom prst="line">
            <a:avLst/>
          </a:prstGeom>
          <a:ln w="57150">
            <a:solidFill>
              <a:srgbClr val="000000"/>
            </a:solidFill>
            <a:prstDash val="dash"/>
            <a:headEnd type="triangle"/>
          </a:ln>
        </p:spPr>
        <p:txBody>
          <a:bodyPr lIns="45718" tIns="45718" rIns="45718" bIns="45718"/>
          <a:lstStyle/>
          <a:p>
            <a:pPr>
              <a:defRPr b="0" sz="3800">
                <a:solidFill>
                  <a:srgbClr val="EEEEEE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grpSp>
        <p:nvGrpSpPr>
          <p:cNvPr id="404" name="Stella a 10 punte 15"/>
          <p:cNvGrpSpPr/>
          <p:nvPr/>
        </p:nvGrpSpPr>
        <p:grpSpPr>
          <a:xfrm>
            <a:off x="8179702" y="7597729"/>
            <a:ext cx="4096605" cy="2037954"/>
            <a:chOff x="105410" y="0"/>
            <a:chExt cx="4096603" cy="2037953"/>
          </a:xfrm>
        </p:grpSpPr>
        <p:sp>
          <p:nvSpPr>
            <p:cNvPr id="402" name="Stella"/>
            <p:cNvSpPr/>
            <p:nvPr/>
          </p:nvSpPr>
          <p:spPr>
            <a:xfrm>
              <a:off x="105410" y="0"/>
              <a:ext cx="4096604" cy="2037954"/>
            </a:xfrm>
            <a:prstGeom prst="star10">
              <a:avLst>
                <a:gd name="adj" fmla="val 42533"/>
                <a:gd name="hf" fmla="val 105146"/>
              </a:avLst>
            </a:prstGeom>
            <a:solidFill>
              <a:srgbClr val="FFFF00"/>
            </a:solidFill>
            <a:ln w="12700" cap="flat">
              <a:solidFill>
                <a:srgbClr val="76588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3800">
                  <a:solidFill>
                    <a:srgbClr val="EEEEEE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</a:p>
          </p:txBody>
        </p:sp>
        <p:sp>
          <p:nvSpPr>
            <p:cNvPr id="403" name="Help!!!!"/>
            <p:cNvSpPr txBox="1"/>
            <p:nvPr/>
          </p:nvSpPr>
          <p:spPr>
            <a:xfrm>
              <a:off x="671527" y="515293"/>
              <a:ext cx="2964368" cy="1007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0" sz="6000">
                  <a:solidFill>
                    <a:srgbClr val="FF0000"/>
                  </a:solidFill>
                  <a:effectLst>
                    <a:outerShdw sx="100000" sy="100000" kx="0" ky="0" algn="b" rotWithShape="0" blurRad="25400" dist="25400" dir="2388334">
                      <a:srgbClr val="000000">
                        <a:alpha val="79310"/>
                      </a:srgbClr>
                    </a:outerShdw>
                  </a:effectLst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/>
              <a:r>
                <a:t>Help!!!!</a:t>
              </a:r>
            </a:p>
          </p:txBody>
        </p:sp>
      </p:grpSp>
      <p:sp>
        <p:nvSpPr>
          <p:cNvPr id="405" name="imunidade inata"/>
          <p:cNvSpPr txBox="1"/>
          <p:nvPr/>
        </p:nvSpPr>
        <p:spPr>
          <a:xfrm>
            <a:off x="1270000" y="50800"/>
            <a:ext cx="10464800" cy="935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pc="-200"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Fagocitose</a:t>
            </a:r>
          </a:p>
        </p:txBody>
      </p:sp>
      <p:sp>
        <p:nvSpPr>
          <p:cNvPr id="406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7" name="PRMs"/>
          <p:cNvSpPr txBox="1"/>
          <p:nvPr/>
        </p:nvSpPr>
        <p:spPr>
          <a:xfrm>
            <a:off x="7287074" y="5904148"/>
            <a:ext cx="97779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PRMs</a:t>
            </a:r>
          </a:p>
        </p:txBody>
      </p:sp>
      <p:sp>
        <p:nvSpPr>
          <p:cNvPr id="408" name="ACs"/>
          <p:cNvSpPr txBox="1"/>
          <p:nvPr/>
        </p:nvSpPr>
        <p:spPr>
          <a:xfrm>
            <a:off x="7419662" y="6551341"/>
            <a:ext cx="71262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imunidade inata"/>
          <p:cNvSpPr txBox="1"/>
          <p:nvPr/>
        </p:nvSpPr>
        <p:spPr>
          <a:xfrm>
            <a:off x="1672491" y="63378"/>
            <a:ext cx="9659818" cy="863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PRRs</a:t>
            </a:r>
          </a:p>
        </p:txBody>
      </p:sp>
      <p:sp>
        <p:nvSpPr>
          <p:cNvPr id="411" name="Ovale 79"/>
          <p:cNvSpPr/>
          <p:nvPr/>
        </p:nvSpPr>
        <p:spPr>
          <a:xfrm>
            <a:off x="4412141" y="1664863"/>
            <a:ext cx="4632478" cy="293811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66691" tIns="66691" rIns="66691" bIns="66691" anchor="ctr"/>
          <a:lstStyle/>
          <a:p>
            <a:pPr defTabSz="612013">
              <a:defRPr b="0"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sp>
        <p:nvSpPr>
          <p:cNvPr id="412" name="Ovale 80"/>
          <p:cNvSpPr/>
          <p:nvPr/>
        </p:nvSpPr>
        <p:spPr>
          <a:xfrm>
            <a:off x="6855405" y="2266680"/>
            <a:ext cx="1954875" cy="1736437"/>
          </a:xfrm>
          <a:prstGeom prst="ellipse">
            <a:avLst/>
          </a:prstGeom>
          <a:solidFill>
            <a:srgbClr val="A6A6A6"/>
          </a:solidFill>
          <a:ln w="25400">
            <a:solidFill>
              <a:srgbClr val="000000"/>
            </a:solidFill>
          </a:ln>
        </p:spPr>
        <p:txBody>
          <a:bodyPr lIns="66691" tIns="66691" rIns="66691" bIns="66691" anchor="ctr"/>
          <a:lstStyle/>
          <a:p>
            <a:pPr defTabSz="612013">
              <a:defRPr b="0"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grpSp>
        <p:nvGrpSpPr>
          <p:cNvPr id="439" name="Gruppo 81"/>
          <p:cNvGrpSpPr/>
          <p:nvPr/>
        </p:nvGrpSpPr>
        <p:grpSpPr>
          <a:xfrm>
            <a:off x="5018009" y="2292350"/>
            <a:ext cx="1609841" cy="824358"/>
            <a:chOff x="0" y="0"/>
            <a:chExt cx="1609839" cy="824356"/>
          </a:xfrm>
        </p:grpSpPr>
        <p:grpSp>
          <p:nvGrpSpPr>
            <p:cNvPr id="416" name="Gruppo 111"/>
            <p:cNvGrpSpPr/>
            <p:nvPr/>
          </p:nvGrpSpPr>
          <p:grpSpPr>
            <a:xfrm>
              <a:off x="317333" y="681197"/>
              <a:ext cx="382300" cy="143160"/>
              <a:chOff x="0" y="0"/>
              <a:chExt cx="382298" cy="143159"/>
            </a:xfrm>
          </p:grpSpPr>
          <p:sp>
            <p:nvSpPr>
              <p:cNvPr id="413" name="Corda 134"/>
              <p:cNvSpPr/>
              <p:nvPr/>
            </p:nvSpPr>
            <p:spPr>
              <a:xfrm rot="16392177">
                <a:off x="-6193" y="21293"/>
                <a:ext cx="118211" cy="99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13" h="20193" fill="norm" stroke="1" extrusionOk="0">
                    <a:moveTo>
                      <a:pt x="19813" y="18564"/>
                    </a:moveTo>
                    <a:cubicBezTo>
                      <a:pt x="13872" y="21600"/>
                      <a:pt x="5928" y="20270"/>
                      <a:pt x="2070" y="15594"/>
                    </a:cubicBezTo>
                    <a:cubicBezTo>
                      <a:pt x="-1787" y="10917"/>
                      <a:pt x="-98" y="4664"/>
                      <a:pt x="5844" y="1628"/>
                    </a:cubicBezTo>
                    <a:cubicBezTo>
                      <a:pt x="7923" y="566"/>
                      <a:pt x="10349" y="0"/>
                      <a:pt x="1282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C5CDA"/>
                  </a:gs>
                  <a:gs pos="100000">
                    <a:srgbClr val="A7B3FF"/>
                  </a:gs>
                </a:gsLst>
                <a:lin ang="16200000" scaled="0"/>
              </a:gra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6691" tIns="66691" rIns="66691" bIns="66691" numCol="1" anchor="ctr">
                <a:noAutofit/>
              </a:bodyPr>
              <a:lstStyle/>
              <a:p>
                <a:pPr defTabSz="612013">
                  <a:defRPr b="0" sz="2600">
                    <a:latin typeface="Superclarendon Regular"/>
                    <a:ea typeface="Superclarendon Regular"/>
                    <a:cs typeface="Superclarendon Regular"/>
                    <a:sym typeface="Superclarendon Regular"/>
                  </a:defRPr>
                </a:pPr>
              </a:p>
            </p:txBody>
          </p:sp>
          <p:sp>
            <p:nvSpPr>
              <p:cNvPr id="414" name="Corda 135"/>
              <p:cNvSpPr/>
              <p:nvPr/>
            </p:nvSpPr>
            <p:spPr>
              <a:xfrm rot="16392177">
                <a:off x="135148" y="12100"/>
                <a:ext cx="118211" cy="99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13" h="20193" fill="norm" stroke="1" extrusionOk="0">
                    <a:moveTo>
                      <a:pt x="19813" y="18564"/>
                    </a:moveTo>
                    <a:cubicBezTo>
                      <a:pt x="13872" y="21600"/>
                      <a:pt x="5928" y="20270"/>
                      <a:pt x="2070" y="15594"/>
                    </a:cubicBezTo>
                    <a:cubicBezTo>
                      <a:pt x="-1787" y="10917"/>
                      <a:pt x="-98" y="4664"/>
                      <a:pt x="5844" y="1628"/>
                    </a:cubicBezTo>
                    <a:cubicBezTo>
                      <a:pt x="7923" y="566"/>
                      <a:pt x="10349" y="0"/>
                      <a:pt x="1282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C5CDA"/>
                  </a:gs>
                  <a:gs pos="100000">
                    <a:srgbClr val="A7B3FF"/>
                  </a:gs>
                </a:gsLst>
                <a:lin ang="16200000" scaled="0"/>
              </a:gra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6691" tIns="66691" rIns="66691" bIns="66691" numCol="1" anchor="ctr">
                <a:noAutofit/>
              </a:bodyPr>
              <a:lstStyle/>
              <a:p>
                <a:pPr defTabSz="612013">
                  <a:defRPr b="0" sz="2600">
                    <a:latin typeface="Superclarendon Regular"/>
                    <a:ea typeface="Superclarendon Regular"/>
                    <a:cs typeface="Superclarendon Regular"/>
                    <a:sym typeface="Superclarendon Regular"/>
                  </a:defRPr>
                </a:pPr>
              </a:p>
            </p:txBody>
          </p:sp>
          <p:sp>
            <p:nvSpPr>
              <p:cNvPr id="415" name="Corda 136"/>
              <p:cNvSpPr/>
              <p:nvPr/>
            </p:nvSpPr>
            <p:spPr>
              <a:xfrm rot="16392177">
                <a:off x="270281" y="31682"/>
                <a:ext cx="118210" cy="99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13" h="20193" fill="norm" stroke="1" extrusionOk="0">
                    <a:moveTo>
                      <a:pt x="19813" y="18564"/>
                    </a:moveTo>
                    <a:cubicBezTo>
                      <a:pt x="13872" y="21600"/>
                      <a:pt x="5928" y="20270"/>
                      <a:pt x="2070" y="15594"/>
                    </a:cubicBezTo>
                    <a:cubicBezTo>
                      <a:pt x="-1787" y="10917"/>
                      <a:pt x="-98" y="4664"/>
                      <a:pt x="5844" y="1628"/>
                    </a:cubicBezTo>
                    <a:cubicBezTo>
                      <a:pt x="7923" y="566"/>
                      <a:pt x="10349" y="0"/>
                      <a:pt x="1282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C5CDA"/>
                  </a:gs>
                  <a:gs pos="100000">
                    <a:srgbClr val="A7B3FF"/>
                  </a:gs>
                </a:gsLst>
                <a:lin ang="16200000" scaled="0"/>
              </a:gra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6691" tIns="66691" rIns="66691" bIns="66691" numCol="1" anchor="ctr">
                <a:noAutofit/>
              </a:bodyPr>
              <a:lstStyle/>
              <a:p>
                <a:pPr defTabSz="612013">
                  <a:defRPr b="0" sz="2600">
                    <a:latin typeface="Superclarendon Regular"/>
                    <a:ea typeface="Superclarendon Regular"/>
                    <a:cs typeface="Superclarendon Regular"/>
                    <a:sym typeface="Superclarendon Regular"/>
                  </a:defRPr>
                </a:pPr>
              </a:p>
            </p:txBody>
          </p:sp>
        </p:grpSp>
        <p:grpSp>
          <p:nvGrpSpPr>
            <p:cNvPr id="438" name="Gruppo 112"/>
            <p:cNvGrpSpPr/>
            <p:nvPr/>
          </p:nvGrpSpPr>
          <p:grpSpPr>
            <a:xfrm>
              <a:off x="-1" y="-1"/>
              <a:ext cx="1609841" cy="814262"/>
              <a:chOff x="0" y="0"/>
              <a:chExt cx="1609839" cy="814260"/>
            </a:xfrm>
          </p:grpSpPr>
          <p:grpSp>
            <p:nvGrpSpPr>
              <p:cNvPr id="420" name="Gruppo 113"/>
              <p:cNvGrpSpPr/>
              <p:nvPr/>
            </p:nvGrpSpPr>
            <p:grpSpPr>
              <a:xfrm>
                <a:off x="936711" y="90284"/>
                <a:ext cx="673129" cy="601030"/>
                <a:chOff x="0" y="0"/>
                <a:chExt cx="673128" cy="601028"/>
              </a:xfrm>
            </p:grpSpPr>
            <p:sp>
              <p:nvSpPr>
                <p:cNvPr id="417" name="Corda 131"/>
                <p:cNvSpPr/>
                <p:nvPr/>
              </p:nvSpPr>
              <p:spPr>
                <a:xfrm rot="14340000">
                  <a:off x="13927" y="451213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418" name="Arco 132"/>
                <p:cNvSpPr/>
                <p:nvPr/>
              </p:nvSpPr>
              <p:spPr>
                <a:xfrm>
                  <a:off x="131905" y="-1"/>
                  <a:ext cx="281237" cy="290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19337" fill="norm" stroke="1" extrusionOk="0">
                      <a:moveTo>
                        <a:pt x="0" y="1307"/>
                      </a:moveTo>
                      <a:cubicBezTo>
                        <a:pt x="7830" y="-2263"/>
                        <a:pt x="16846" y="1729"/>
                        <a:pt x="20137" y="10225"/>
                      </a:cubicBezTo>
                      <a:cubicBezTo>
                        <a:pt x="21251" y="13100"/>
                        <a:pt x="21600" y="16257"/>
                        <a:pt x="21144" y="19337"/>
                      </a:cubicBezTo>
                    </a:path>
                  </a:pathLst>
                </a:custGeom>
                <a:noFill/>
                <a:ln w="635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419" name="Arco 133"/>
                <p:cNvSpPr/>
                <p:nvPr/>
              </p:nvSpPr>
              <p:spPr>
                <a:xfrm rot="12334463">
                  <a:off x="353278" y="309135"/>
                  <a:ext cx="281148" cy="243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952" fill="norm" stroke="1" extrusionOk="0">
                      <a:moveTo>
                        <a:pt x="0" y="1530"/>
                      </a:moveTo>
                      <a:cubicBezTo>
                        <a:pt x="7929" y="-2648"/>
                        <a:pt x="17058" y="2024"/>
                        <a:pt x="20390" y="11965"/>
                      </a:cubicBezTo>
                      <a:cubicBezTo>
                        <a:pt x="21133" y="14181"/>
                        <a:pt x="21543" y="16550"/>
                        <a:pt x="21600" y="18952"/>
                      </a:cubicBezTo>
                    </a:path>
                  </a:pathLst>
                </a:custGeom>
                <a:noFill/>
                <a:ln w="635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</p:grpSp>
          <p:grpSp>
            <p:nvGrpSpPr>
              <p:cNvPr id="437" name="Gruppo 114"/>
              <p:cNvGrpSpPr/>
              <p:nvPr/>
            </p:nvGrpSpPr>
            <p:grpSpPr>
              <a:xfrm>
                <a:off x="-1" y="-1"/>
                <a:ext cx="1088227" cy="814262"/>
                <a:chOff x="0" y="0"/>
                <a:chExt cx="1088225" cy="814260"/>
              </a:xfrm>
            </p:grpSpPr>
            <p:sp>
              <p:nvSpPr>
                <p:cNvPr id="421" name="Goccia 115"/>
                <p:cNvSpPr/>
                <p:nvPr/>
              </p:nvSpPr>
              <p:spPr>
                <a:xfrm>
                  <a:off x="162023" y="107186"/>
                  <a:ext cx="926203" cy="5869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1558"/>
                      </a:moveTo>
                      <a:cubicBezTo>
                        <a:pt x="0" y="6012"/>
                        <a:pt x="4496" y="1517"/>
                        <a:pt x="10042" y="1517"/>
                      </a:cubicBezTo>
                      <a:cubicBezTo>
                        <a:pt x="13894" y="1517"/>
                        <a:pt x="17747" y="1011"/>
                        <a:pt x="21600" y="0"/>
                      </a:cubicBezTo>
                      <a:cubicBezTo>
                        <a:pt x="20589" y="3853"/>
                        <a:pt x="20083" y="7706"/>
                        <a:pt x="20083" y="11558"/>
                      </a:cubicBezTo>
                      <a:cubicBezTo>
                        <a:pt x="20083" y="17104"/>
                        <a:pt x="15587" y="21600"/>
                        <a:pt x="10042" y="21600"/>
                      </a:cubicBezTo>
                      <a:cubicBezTo>
                        <a:pt x="4496" y="21600"/>
                        <a:pt x="0" y="17104"/>
                        <a:pt x="0" y="115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422" name="Corda 116"/>
                <p:cNvSpPr/>
                <p:nvPr/>
              </p:nvSpPr>
              <p:spPr>
                <a:xfrm rot="3540000">
                  <a:off x="111706" y="213387"/>
                  <a:ext cx="118210" cy="993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423" name="Corda 117"/>
                <p:cNvSpPr/>
                <p:nvPr/>
              </p:nvSpPr>
              <p:spPr>
                <a:xfrm rot="3540000">
                  <a:off x="223434" y="126332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424" name="Corda 118"/>
                <p:cNvSpPr/>
                <p:nvPr/>
              </p:nvSpPr>
              <p:spPr>
                <a:xfrm rot="3540000">
                  <a:off x="346203" y="66566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425" name="Corda 119"/>
                <p:cNvSpPr/>
                <p:nvPr/>
              </p:nvSpPr>
              <p:spPr>
                <a:xfrm rot="14340000">
                  <a:off x="716140" y="688318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426" name="Corda 120"/>
                <p:cNvSpPr/>
                <p:nvPr/>
              </p:nvSpPr>
              <p:spPr>
                <a:xfrm rot="14340000">
                  <a:off x="827869" y="601264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grpSp>
              <p:nvGrpSpPr>
                <p:cNvPr id="430" name="Gruppo 121"/>
                <p:cNvGrpSpPr/>
                <p:nvPr/>
              </p:nvGrpSpPr>
              <p:grpSpPr>
                <a:xfrm>
                  <a:off x="0" y="350414"/>
                  <a:ext cx="345727" cy="393001"/>
                  <a:chOff x="0" y="0"/>
                  <a:chExt cx="345726" cy="393000"/>
                </a:xfrm>
              </p:grpSpPr>
              <p:sp>
                <p:nvSpPr>
                  <p:cNvPr id="427" name="Corda 128"/>
                  <p:cNvSpPr/>
                  <p:nvPr/>
                </p:nvSpPr>
                <p:spPr>
                  <a:xfrm rot="17725100">
                    <a:off x="25335" y="12614"/>
                    <a:ext cx="105534" cy="1227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14" h="20581" fill="norm" stroke="1" extrusionOk="0">
                        <a:moveTo>
                          <a:pt x="20414" y="17599"/>
                        </a:moveTo>
                        <a:cubicBezTo>
                          <a:pt x="15715" y="21600"/>
                          <a:pt x="8130" y="21572"/>
                          <a:pt x="3472" y="17536"/>
                        </a:cubicBezTo>
                        <a:cubicBezTo>
                          <a:pt x="-1186" y="13500"/>
                          <a:pt x="-1153" y="6984"/>
                          <a:pt x="3546" y="2983"/>
                        </a:cubicBezTo>
                        <a:cubicBezTo>
                          <a:pt x="5789" y="1072"/>
                          <a:pt x="8820" y="0"/>
                          <a:pt x="1198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428" name="Corda 129"/>
                  <p:cNvSpPr/>
                  <p:nvPr/>
                </p:nvSpPr>
                <p:spPr>
                  <a:xfrm rot="17725100">
                    <a:off x="90651" y="157958"/>
                    <a:ext cx="105534" cy="1227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14" h="20581" fill="norm" stroke="1" extrusionOk="0">
                        <a:moveTo>
                          <a:pt x="20414" y="17599"/>
                        </a:moveTo>
                        <a:cubicBezTo>
                          <a:pt x="15715" y="21600"/>
                          <a:pt x="8130" y="21572"/>
                          <a:pt x="3472" y="17536"/>
                        </a:cubicBezTo>
                        <a:cubicBezTo>
                          <a:pt x="-1186" y="13500"/>
                          <a:pt x="-1153" y="6984"/>
                          <a:pt x="3546" y="2983"/>
                        </a:cubicBezTo>
                        <a:cubicBezTo>
                          <a:pt x="5789" y="1072"/>
                          <a:pt x="8820" y="0"/>
                          <a:pt x="1198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429" name="Corda 130"/>
                  <p:cNvSpPr/>
                  <p:nvPr/>
                </p:nvSpPr>
                <p:spPr>
                  <a:xfrm rot="17725100">
                    <a:off x="214858" y="257592"/>
                    <a:ext cx="105533" cy="1227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14" h="20581" fill="norm" stroke="1" extrusionOk="0">
                        <a:moveTo>
                          <a:pt x="20414" y="17599"/>
                        </a:moveTo>
                        <a:cubicBezTo>
                          <a:pt x="15715" y="21600"/>
                          <a:pt x="8130" y="21572"/>
                          <a:pt x="3472" y="17536"/>
                        </a:cubicBezTo>
                        <a:cubicBezTo>
                          <a:pt x="-1186" y="13500"/>
                          <a:pt x="-1153" y="6984"/>
                          <a:pt x="3546" y="2983"/>
                        </a:cubicBezTo>
                        <a:cubicBezTo>
                          <a:pt x="5789" y="1072"/>
                          <a:pt x="8820" y="0"/>
                          <a:pt x="1198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</p:grpSp>
            <p:grpSp>
              <p:nvGrpSpPr>
                <p:cNvPr id="434" name="Gruppo 122"/>
                <p:cNvGrpSpPr/>
                <p:nvPr/>
              </p:nvGrpSpPr>
              <p:grpSpPr>
                <a:xfrm>
                  <a:off x="494489" y="-1"/>
                  <a:ext cx="383304" cy="152577"/>
                  <a:chOff x="0" y="0"/>
                  <a:chExt cx="383302" cy="152575"/>
                </a:xfrm>
              </p:grpSpPr>
              <p:sp>
                <p:nvSpPr>
                  <p:cNvPr id="431" name="Corda 125"/>
                  <p:cNvSpPr/>
                  <p:nvPr/>
                </p:nvSpPr>
                <p:spPr>
                  <a:xfrm rot="5146837">
                    <a:off x="270295" y="12912"/>
                    <a:ext cx="118211" cy="993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13" h="20193" fill="norm" stroke="1" extrusionOk="0">
                        <a:moveTo>
                          <a:pt x="19813" y="18564"/>
                        </a:moveTo>
                        <a:cubicBezTo>
                          <a:pt x="13872" y="21600"/>
                          <a:pt x="5928" y="20270"/>
                          <a:pt x="2070" y="15594"/>
                        </a:cubicBezTo>
                        <a:cubicBezTo>
                          <a:pt x="-1787" y="10917"/>
                          <a:pt x="-98" y="4664"/>
                          <a:pt x="5844" y="1628"/>
                        </a:cubicBezTo>
                        <a:cubicBezTo>
                          <a:pt x="7923" y="566"/>
                          <a:pt x="10349" y="0"/>
                          <a:pt x="1282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432" name="Corda 126"/>
                  <p:cNvSpPr/>
                  <p:nvPr/>
                </p:nvSpPr>
                <p:spPr>
                  <a:xfrm rot="5146837">
                    <a:off x="131327" y="40287"/>
                    <a:ext cx="118210" cy="993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13" h="20193" fill="norm" stroke="1" extrusionOk="0">
                        <a:moveTo>
                          <a:pt x="19813" y="18564"/>
                        </a:moveTo>
                        <a:cubicBezTo>
                          <a:pt x="13872" y="21600"/>
                          <a:pt x="5928" y="20270"/>
                          <a:pt x="2070" y="15594"/>
                        </a:cubicBezTo>
                        <a:cubicBezTo>
                          <a:pt x="-1787" y="10917"/>
                          <a:pt x="-98" y="4664"/>
                          <a:pt x="5844" y="1628"/>
                        </a:cubicBezTo>
                        <a:cubicBezTo>
                          <a:pt x="7923" y="566"/>
                          <a:pt x="10349" y="0"/>
                          <a:pt x="1282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433" name="Corda 127"/>
                  <p:cNvSpPr/>
                  <p:nvPr/>
                </p:nvSpPr>
                <p:spPr>
                  <a:xfrm rot="5146837">
                    <a:off x="-5203" y="38326"/>
                    <a:ext cx="118210" cy="993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13" h="20193" fill="norm" stroke="1" extrusionOk="0">
                        <a:moveTo>
                          <a:pt x="19813" y="18564"/>
                        </a:moveTo>
                        <a:cubicBezTo>
                          <a:pt x="13872" y="21600"/>
                          <a:pt x="5928" y="20270"/>
                          <a:pt x="2070" y="15594"/>
                        </a:cubicBezTo>
                        <a:cubicBezTo>
                          <a:pt x="-1787" y="10917"/>
                          <a:pt x="-98" y="4664"/>
                          <a:pt x="5844" y="1628"/>
                        </a:cubicBezTo>
                        <a:cubicBezTo>
                          <a:pt x="7923" y="566"/>
                          <a:pt x="10349" y="0"/>
                          <a:pt x="1282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</p:grpSp>
            <p:sp>
              <p:nvSpPr>
                <p:cNvPr id="435" name="Onda 2 123"/>
                <p:cNvSpPr/>
                <p:nvPr/>
              </p:nvSpPr>
              <p:spPr>
                <a:xfrm>
                  <a:off x="427388" y="360900"/>
                  <a:ext cx="367695" cy="1657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3513" fill="norm" stroke="1" extrusionOk="0">
                      <a:moveTo>
                        <a:pt x="0" y="1641"/>
                      </a:moveTo>
                      <a:cubicBezTo>
                        <a:pt x="3600" y="-4043"/>
                        <a:pt x="7200" y="7325"/>
                        <a:pt x="10800" y="1641"/>
                      </a:cubicBezTo>
                      <a:cubicBezTo>
                        <a:pt x="14400" y="-4043"/>
                        <a:pt x="18000" y="7325"/>
                        <a:pt x="21600" y="1641"/>
                      </a:cubicBezTo>
                      <a:lnTo>
                        <a:pt x="21600" y="11873"/>
                      </a:lnTo>
                      <a:cubicBezTo>
                        <a:pt x="18000" y="17557"/>
                        <a:pt x="14400" y="6189"/>
                        <a:pt x="10800" y="11873"/>
                      </a:cubicBezTo>
                      <a:cubicBezTo>
                        <a:pt x="7200" y="17557"/>
                        <a:pt x="3600" y="6189"/>
                        <a:pt x="0" y="1187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A7B3FF"/>
                    </a:gs>
                    <a:gs pos="35000">
                      <a:srgbClr val="C0C8FF"/>
                    </a:gs>
                    <a:gs pos="100000">
                      <a:srgbClr val="E7EA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436" name="Stella a 7 punte 124"/>
                <p:cNvSpPr/>
                <p:nvPr/>
              </p:nvSpPr>
              <p:spPr>
                <a:xfrm>
                  <a:off x="795082" y="161338"/>
                  <a:ext cx="166612" cy="212969"/>
                </a:xfrm>
                <a:prstGeom prst="star7">
                  <a:avLst>
                    <a:gd name="adj" fmla="val 17968"/>
                    <a:gd name="hf" fmla="val 102572"/>
                    <a:gd name="vf" fmla="val 105210"/>
                  </a:avLst>
                </a:prstGeom>
                <a:gradFill flip="none" rotWithShape="1">
                  <a:gsLst>
                    <a:gs pos="0">
                      <a:srgbClr val="A9FF3D"/>
                    </a:gs>
                    <a:gs pos="100000">
                      <a:srgbClr val="D7FFB7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</p:grpSp>
        </p:grpSp>
      </p:grpSp>
      <p:grpSp>
        <p:nvGrpSpPr>
          <p:cNvPr id="466" name="Gruppo 82"/>
          <p:cNvGrpSpPr/>
          <p:nvPr/>
        </p:nvGrpSpPr>
        <p:grpSpPr>
          <a:xfrm>
            <a:off x="3241971" y="3851987"/>
            <a:ext cx="1609841" cy="824358"/>
            <a:chOff x="0" y="0"/>
            <a:chExt cx="1609839" cy="824356"/>
          </a:xfrm>
        </p:grpSpPr>
        <p:grpSp>
          <p:nvGrpSpPr>
            <p:cNvPr id="443" name="Gruppo 85"/>
            <p:cNvGrpSpPr/>
            <p:nvPr/>
          </p:nvGrpSpPr>
          <p:grpSpPr>
            <a:xfrm>
              <a:off x="317333" y="681197"/>
              <a:ext cx="382300" cy="143160"/>
              <a:chOff x="0" y="0"/>
              <a:chExt cx="382298" cy="143159"/>
            </a:xfrm>
          </p:grpSpPr>
          <p:sp>
            <p:nvSpPr>
              <p:cNvPr id="440" name="Corda 108"/>
              <p:cNvSpPr/>
              <p:nvPr/>
            </p:nvSpPr>
            <p:spPr>
              <a:xfrm rot="16392177">
                <a:off x="-6193" y="21293"/>
                <a:ext cx="118211" cy="99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13" h="20193" fill="norm" stroke="1" extrusionOk="0">
                    <a:moveTo>
                      <a:pt x="19813" y="18564"/>
                    </a:moveTo>
                    <a:cubicBezTo>
                      <a:pt x="13872" y="21600"/>
                      <a:pt x="5928" y="20270"/>
                      <a:pt x="2070" y="15594"/>
                    </a:cubicBezTo>
                    <a:cubicBezTo>
                      <a:pt x="-1787" y="10917"/>
                      <a:pt x="-98" y="4664"/>
                      <a:pt x="5844" y="1628"/>
                    </a:cubicBezTo>
                    <a:cubicBezTo>
                      <a:pt x="7923" y="566"/>
                      <a:pt x="10349" y="0"/>
                      <a:pt x="1282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C5CDA"/>
                  </a:gs>
                  <a:gs pos="100000">
                    <a:srgbClr val="A7B3FF"/>
                  </a:gs>
                </a:gsLst>
                <a:lin ang="16200000" scaled="0"/>
              </a:gra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6691" tIns="66691" rIns="66691" bIns="66691" numCol="1" anchor="ctr">
                <a:noAutofit/>
              </a:bodyPr>
              <a:lstStyle/>
              <a:p>
                <a:pPr defTabSz="612013">
                  <a:defRPr b="0" sz="2600">
                    <a:latin typeface="Superclarendon Regular"/>
                    <a:ea typeface="Superclarendon Regular"/>
                    <a:cs typeface="Superclarendon Regular"/>
                    <a:sym typeface="Superclarendon Regular"/>
                  </a:defRPr>
                </a:pPr>
              </a:p>
            </p:txBody>
          </p:sp>
          <p:sp>
            <p:nvSpPr>
              <p:cNvPr id="441" name="Corda 109"/>
              <p:cNvSpPr/>
              <p:nvPr/>
            </p:nvSpPr>
            <p:spPr>
              <a:xfrm rot="16392177">
                <a:off x="135148" y="12100"/>
                <a:ext cx="118211" cy="99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13" h="20193" fill="norm" stroke="1" extrusionOk="0">
                    <a:moveTo>
                      <a:pt x="19813" y="18564"/>
                    </a:moveTo>
                    <a:cubicBezTo>
                      <a:pt x="13872" y="21600"/>
                      <a:pt x="5928" y="20270"/>
                      <a:pt x="2070" y="15594"/>
                    </a:cubicBezTo>
                    <a:cubicBezTo>
                      <a:pt x="-1787" y="10917"/>
                      <a:pt x="-98" y="4664"/>
                      <a:pt x="5844" y="1628"/>
                    </a:cubicBezTo>
                    <a:cubicBezTo>
                      <a:pt x="7923" y="566"/>
                      <a:pt x="10349" y="0"/>
                      <a:pt x="1282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C5CDA"/>
                  </a:gs>
                  <a:gs pos="100000">
                    <a:srgbClr val="A7B3FF"/>
                  </a:gs>
                </a:gsLst>
                <a:lin ang="16200000" scaled="0"/>
              </a:gra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6691" tIns="66691" rIns="66691" bIns="66691" numCol="1" anchor="ctr">
                <a:noAutofit/>
              </a:bodyPr>
              <a:lstStyle/>
              <a:p>
                <a:pPr defTabSz="612013">
                  <a:defRPr b="0" sz="2600">
                    <a:latin typeface="Superclarendon Regular"/>
                    <a:ea typeface="Superclarendon Regular"/>
                    <a:cs typeface="Superclarendon Regular"/>
                    <a:sym typeface="Superclarendon Regular"/>
                  </a:defRPr>
                </a:pPr>
              </a:p>
            </p:txBody>
          </p:sp>
          <p:sp>
            <p:nvSpPr>
              <p:cNvPr id="442" name="Corda 110"/>
              <p:cNvSpPr/>
              <p:nvPr/>
            </p:nvSpPr>
            <p:spPr>
              <a:xfrm rot="16392177">
                <a:off x="270281" y="31682"/>
                <a:ext cx="118210" cy="99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13" h="20193" fill="norm" stroke="1" extrusionOk="0">
                    <a:moveTo>
                      <a:pt x="19813" y="18564"/>
                    </a:moveTo>
                    <a:cubicBezTo>
                      <a:pt x="13872" y="21600"/>
                      <a:pt x="5928" y="20270"/>
                      <a:pt x="2070" y="15594"/>
                    </a:cubicBezTo>
                    <a:cubicBezTo>
                      <a:pt x="-1787" y="10917"/>
                      <a:pt x="-98" y="4664"/>
                      <a:pt x="5844" y="1628"/>
                    </a:cubicBezTo>
                    <a:cubicBezTo>
                      <a:pt x="7923" y="566"/>
                      <a:pt x="10349" y="0"/>
                      <a:pt x="1282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C5CDA"/>
                  </a:gs>
                  <a:gs pos="100000">
                    <a:srgbClr val="A7B3FF"/>
                  </a:gs>
                </a:gsLst>
                <a:lin ang="16200000" scaled="0"/>
              </a:gra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6691" tIns="66691" rIns="66691" bIns="66691" numCol="1" anchor="ctr">
                <a:noAutofit/>
              </a:bodyPr>
              <a:lstStyle/>
              <a:p>
                <a:pPr defTabSz="612013">
                  <a:defRPr b="0" sz="2600">
                    <a:latin typeface="Superclarendon Regular"/>
                    <a:ea typeface="Superclarendon Regular"/>
                    <a:cs typeface="Superclarendon Regular"/>
                    <a:sym typeface="Superclarendon Regular"/>
                  </a:defRPr>
                </a:pPr>
              </a:p>
            </p:txBody>
          </p:sp>
        </p:grpSp>
        <p:grpSp>
          <p:nvGrpSpPr>
            <p:cNvPr id="465" name="Gruppo 86"/>
            <p:cNvGrpSpPr/>
            <p:nvPr/>
          </p:nvGrpSpPr>
          <p:grpSpPr>
            <a:xfrm>
              <a:off x="-1" y="-1"/>
              <a:ext cx="1609841" cy="814262"/>
              <a:chOff x="0" y="0"/>
              <a:chExt cx="1609839" cy="814260"/>
            </a:xfrm>
          </p:grpSpPr>
          <p:grpSp>
            <p:nvGrpSpPr>
              <p:cNvPr id="447" name="Gruppo 87"/>
              <p:cNvGrpSpPr/>
              <p:nvPr/>
            </p:nvGrpSpPr>
            <p:grpSpPr>
              <a:xfrm>
                <a:off x="936711" y="90284"/>
                <a:ext cx="673129" cy="601030"/>
                <a:chOff x="0" y="0"/>
                <a:chExt cx="673128" cy="601028"/>
              </a:xfrm>
            </p:grpSpPr>
            <p:sp>
              <p:nvSpPr>
                <p:cNvPr id="444" name="Corda 105"/>
                <p:cNvSpPr/>
                <p:nvPr/>
              </p:nvSpPr>
              <p:spPr>
                <a:xfrm rot="14340000">
                  <a:off x="13927" y="451213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445" name="Arco 106"/>
                <p:cNvSpPr/>
                <p:nvPr/>
              </p:nvSpPr>
              <p:spPr>
                <a:xfrm>
                  <a:off x="131905" y="-1"/>
                  <a:ext cx="281237" cy="290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19337" fill="norm" stroke="1" extrusionOk="0">
                      <a:moveTo>
                        <a:pt x="0" y="1307"/>
                      </a:moveTo>
                      <a:cubicBezTo>
                        <a:pt x="7830" y="-2263"/>
                        <a:pt x="16846" y="1729"/>
                        <a:pt x="20137" y="10225"/>
                      </a:cubicBezTo>
                      <a:cubicBezTo>
                        <a:pt x="21251" y="13100"/>
                        <a:pt x="21600" y="16257"/>
                        <a:pt x="21144" y="19337"/>
                      </a:cubicBezTo>
                    </a:path>
                  </a:pathLst>
                </a:custGeom>
                <a:noFill/>
                <a:ln w="635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446" name="Arco 107"/>
                <p:cNvSpPr/>
                <p:nvPr/>
              </p:nvSpPr>
              <p:spPr>
                <a:xfrm rot="12334463">
                  <a:off x="353278" y="309135"/>
                  <a:ext cx="281148" cy="243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952" fill="norm" stroke="1" extrusionOk="0">
                      <a:moveTo>
                        <a:pt x="0" y="1530"/>
                      </a:moveTo>
                      <a:cubicBezTo>
                        <a:pt x="7929" y="-2648"/>
                        <a:pt x="17058" y="2024"/>
                        <a:pt x="20390" y="11965"/>
                      </a:cubicBezTo>
                      <a:cubicBezTo>
                        <a:pt x="21133" y="14181"/>
                        <a:pt x="21543" y="16550"/>
                        <a:pt x="21600" y="18952"/>
                      </a:cubicBezTo>
                    </a:path>
                  </a:pathLst>
                </a:custGeom>
                <a:noFill/>
                <a:ln w="635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</p:grpSp>
          <p:grpSp>
            <p:nvGrpSpPr>
              <p:cNvPr id="464" name="Gruppo 88"/>
              <p:cNvGrpSpPr/>
              <p:nvPr/>
            </p:nvGrpSpPr>
            <p:grpSpPr>
              <a:xfrm>
                <a:off x="-1" y="-1"/>
                <a:ext cx="1088227" cy="814262"/>
                <a:chOff x="0" y="0"/>
                <a:chExt cx="1088225" cy="814260"/>
              </a:xfrm>
            </p:grpSpPr>
            <p:sp>
              <p:nvSpPr>
                <p:cNvPr id="448" name="Goccia 89"/>
                <p:cNvSpPr/>
                <p:nvPr/>
              </p:nvSpPr>
              <p:spPr>
                <a:xfrm>
                  <a:off x="162023" y="107186"/>
                  <a:ext cx="926203" cy="5869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1558"/>
                      </a:moveTo>
                      <a:cubicBezTo>
                        <a:pt x="0" y="6012"/>
                        <a:pt x="4496" y="1517"/>
                        <a:pt x="10042" y="1517"/>
                      </a:cubicBezTo>
                      <a:cubicBezTo>
                        <a:pt x="13894" y="1517"/>
                        <a:pt x="17747" y="1011"/>
                        <a:pt x="21600" y="0"/>
                      </a:cubicBezTo>
                      <a:cubicBezTo>
                        <a:pt x="20589" y="3853"/>
                        <a:pt x="20083" y="7706"/>
                        <a:pt x="20083" y="11558"/>
                      </a:cubicBezTo>
                      <a:cubicBezTo>
                        <a:pt x="20083" y="17104"/>
                        <a:pt x="15587" y="21600"/>
                        <a:pt x="10042" y="21600"/>
                      </a:cubicBezTo>
                      <a:cubicBezTo>
                        <a:pt x="4496" y="21600"/>
                        <a:pt x="0" y="17104"/>
                        <a:pt x="0" y="115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449" name="Corda 90"/>
                <p:cNvSpPr/>
                <p:nvPr/>
              </p:nvSpPr>
              <p:spPr>
                <a:xfrm rot="3540000">
                  <a:off x="111706" y="213387"/>
                  <a:ext cx="118210" cy="993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450" name="Corda 91"/>
                <p:cNvSpPr/>
                <p:nvPr/>
              </p:nvSpPr>
              <p:spPr>
                <a:xfrm rot="3540000">
                  <a:off x="223434" y="126332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451" name="Corda 92"/>
                <p:cNvSpPr/>
                <p:nvPr/>
              </p:nvSpPr>
              <p:spPr>
                <a:xfrm rot="3540000">
                  <a:off x="346203" y="66566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452" name="Corda 93"/>
                <p:cNvSpPr/>
                <p:nvPr/>
              </p:nvSpPr>
              <p:spPr>
                <a:xfrm rot="14340000">
                  <a:off x="716140" y="688318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453" name="Corda 94"/>
                <p:cNvSpPr/>
                <p:nvPr/>
              </p:nvSpPr>
              <p:spPr>
                <a:xfrm rot="14340000">
                  <a:off x="827869" y="601264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grpSp>
              <p:nvGrpSpPr>
                <p:cNvPr id="457" name="Gruppo 95"/>
                <p:cNvGrpSpPr/>
                <p:nvPr/>
              </p:nvGrpSpPr>
              <p:grpSpPr>
                <a:xfrm>
                  <a:off x="0" y="350414"/>
                  <a:ext cx="345727" cy="393001"/>
                  <a:chOff x="0" y="0"/>
                  <a:chExt cx="345726" cy="393000"/>
                </a:xfrm>
              </p:grpSpPr>
              <p:sp>
                <p:nvSpPr>
                  <p:cNvPr id="454" name="Corda 102"/>
                  <p:cNvSpPr/>
                  <p:nvPr/>
                </p:nvSpPr>
                <p:spPr>
                  <a:xfrm rot="17725100">
                    <a:off x="25335" y="12614"/>
                    <a:ext cx="105534" cy="1227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14" h="20581" fill="norm" stroke="1" extrusionOk="0">
                        <a:moveTo>
                          <a:pt x="20414" y="17599"/>
                        </a:moveTo>
                        <a:cubicBezTo>
                          <a:pt x="15715" y="21600"/>
                          <a:pt x="8130" y="21572"/>
                          <a:pt x="3472" y="17536"/>
                        </a:cubicBezTo>
                        <a:cubicBezTo>
                          <a:pt x="-1186" y="13500"/>
                          <a:pt x="-1153" y="6984"/>
                          <a:pt x="3546" y="2983"/>
                        </a:cubicBezTo>
                        <a:cubicBezTo>
                          <a:pt x="5789" y="1072"/>
                          <a:pt x="8820" y="0"/>
                          <a:pt x="1198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455" name="Corda 103"/>
                  <p:cNvSpPr/>
                  <p:nvPr/>
                </p:nvSpPr>
                <p:spPr>
                  <a:xfrm rot="17725100">
                    <a:off x="90651" y="157958"/>
                    <a:ext cx="105534" cy="1227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14" h="20581" fill="norm" stroke="1" extrusionOk="0">
                        <a:moveTo>
                          <a:pt x="20414" y="17599"/>
                        </a:moveTo>
                        <a:cubicBezTo>
                          <a:pt x="15715" y="21600"/>
                          <a:pt x="8130" y="21572"/>
                          <a:pt x="3472" y="17536"/>
                        </a:cubicBezTo>
                        <a:cubicBezTo>
                          <a:pt x="-1186" y="13500"/>
                          <a:pt x="-1153" y="6984"/>
                          <a:pt x="3546" y="2983"/>
                        </a:cubicBezTo>
                        <a:cubicBezTo>
                          <a:pt x="5789" y="1072"/>
                          <a:pt x="8820" y="0"/>
                          <a:pt x="1198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456" name="Corda 104"/>
                  <p:cNvSpPr/>
                  <p:nvPr/>
                </p:nvSpPr>
                <p:spPr>
                  <a:xfrm rot="17725100">
                    <a:off x="214858" y="257592"/>
                    <a:ext cx="105533" cy="1227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14" h="20581" fill="norm" stroke="1" extrusionOk="0">
                        <a:moveTo>
                          <a:pt x="20414" y="17599"/>
                        </a:moveTo>
                        <a:cubicBezTo>
                          <a:pt x="15715" y="21600"/>
                          <a:pt x="8130" y="21572"/>
                          <a:pt x="3472" y="17536"/>
                        </a:cubicBezTo>
                        <a:cubicBezTo>
                          <a:pt x="-1186" y="13500"/>
                          <a:pt x="-1153" y="6984"/>
                          <a:pt x="3546" y="2983"/>
                        </a:cubicBezTo>
                        <a:cubicBezTo>
                          <a:pt x="5789" y="1072"/>
                          <a:pt x="8820" y="0"/>
                          <a:pt x="1198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</p:grpSp>
            <p:grpSp>
              <p:nvGrpSpPr>
                <p:cNvPr id="461" name="Gruppo 96"/>
                <p:cNvGrpSpPr/>
                <p:nvPr/>
              </p:nvGrpSpPr>
              <p:grpSpPr>
                <a:xfrm>
                  <a:off x="494489" y="-1"/>
                  <a:ext cx="383304" cy="152577"/>
                  <a:chOff x="0" y="0"/>
                  <a:chExt cx="383302" cy="152575"/>
                </a:xfrm>
              </p:grpSpPr>
              <p:sp>
                <p:nvSpPr>
                  <p:cNvPr id="458" name="Corda 99"/>
                  <p:cNvSpPr/>
                  <p:nvPr/>
                </p:nvSpPr>
                <p:spPr>
                  <a:xfrm rot="5146837">
                    <a:off x="270295" y="12912"/>
                    <a:ext cx="118211" cy="993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13" h="20193" fill="norm" stroke="1" extrusionOk="0">
                        <a:moveTo>
                          <a:pt x="19813" y="18564"/>
                        </a:moveTo>
                        <a:cubicBezTo>
                          <a:pt x="13872" y="21600"/>
                          <a:pt x="5928" y="20270"/>
                          <a:pt x="2070" y="15594"/>
                        </a:cubicBezTo>
                        <a:cubicBezTo>
                          <a:pt x="-1787" y="10917"/>
                          <a:pt x="-98" y="4664"/>
                          <a:pt x="5844" y="1628"/>
                        </a:cubicBezTo>
                        <a:cubicBezTo>
                          <a:pt x="7923" y="566"/>
                          <a:pt x="10349" y="0"/>
                          <a:pt x="1282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459" name="Corda 100"/>
                  <p:cNvSpPr/>
                  <p:nvPr/>
                </p:nvSpPr>
                <p:spPr>
                  <a:xfrm rot="5146837">
                    <a:off x="131327" y="40287"/>
                    <a:ext cx="118210" cy="993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13" h="20193" fill="norm" stroke="1" extrusionOk="0">
                        <a:moveTo>
                          <a:pt x="19813" y="18564"/>
                        </a:moveTo>
                        <a:cubicBezTo>
                          <a:pt x="13872" y="21600"/>
                          <a:pt x="5928" y="20270"/>
                          <a:pt x="2070" y="15594"/>
                        </a:cubicBezTo>
                        <a:cubicBezTo>
                          <a:pt x="-1787" y="10917"/>
                          <a:pt x="-98" y="4664"/>
                          <a:pt x="5844" y="1628"/>
                        </a:cubicBezTo>
                        <a:cubicBezTo>
                          <a:pt x="7923" y="566"/>
                          <a:pt x="10349" y="0"/>
                          <a:pt x="1282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460" name="Corda 101"/>
                  <p:cNvSpPr/>
                  <p:nvPr/>
                </p:nvSpPr>
                <p:spPr>
                  <a:xfrm rot="5146837">
                    <a:off x="-5203" y="38326"/>
                    <a:ext cx="118210" cy="993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13" h="20193" fill="norm" stroke="1" extrusionOk="0">
                        <a:moveTo>
                          <a:pt x="19813" y="18564"/>
                        </a:moveTo>
                        <a:cubicBezTo>
                          <a:pt x="13872" y="21600"/>
                          <a:pt x="5928" y="20270"/>
                          <a:pt x="2070" y="15594"/>
                        </a:cubicBezTo>
                        <a:cubicBezTo>
                          <a:pt x="-1787" y="10917"/>
                          <a:pt x="-98" y="4664"/>
                          <a:pt x="5844" y="1628"/>
                        </a:cubicBezTo>
                        <a:cubicBezTo>
                          <a:pt x="7923" y="566"/>
                          <a:pt x="10349" y="0"/>
                          <a:pt x="1282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</p:grpSp>
            <p:sp>
              <p:nvSpPr>
                <p:cNvPr id="462" name="Onda 2 97"/>
                <p:cNvSpPr/>
                <p:nvPr/>
              </p:nvSpPr>
              <p:spPr>
                <a:xfrm>
                  <a:off x="427388" y="360900"/>
                  <a:ext cx="367695" cy="1657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3513" fill="norm" stroke="1" extrusionOk="0">
                      <a:moveTo>
                        <a:pt x="0" y="1641"/>
                      </a:moveTo>
                      <a:cubicBezTo>
                        <a:pt x="3600" y="-4043"/>
                        <a:pt x="7200" y="7325"/>
                        <a:pt x="10800" y="1641"/>
                      </a:cubicBezTo>
                      <a:cubicBezTo>
                        <a:pt x="14400" y="-4043"/>
                        <a:pt x="18000" y="7325"/>
                        <a:pt x="21600" y="1641"/>
                      </a:cubicBezTo>
                      <a:lnTo>
                        <a:pt x="21600" y="11873"/>
                      </a:lnTo>
                      <a:cubicBezTo>
                        <a:pt x="18000" y="17557"/>
                        <a:pt x="14400" y="6189"/>
                        <a:pt x="10800" y="11873"/>
                      </a:cubicBezTo>
                      <a:cubicBezTo>
                        <a:pt x="7200" y="17557"/>
                        <a:pt x="3600" y="6189"/>
                        <a:pt x="0" y="1187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A7B3FF"/>
                    </a:gs>
                    <a:gs pos="35000">
                      <a:srgbClr val="C0C8FF"/>
                    </a:gs>
                    <a:gs pos="100000">
                      <a:srgbClr val="E7EA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463" name="Stella a 7 punte 98"/>
                <p:cNvSpPr/>
                <p:nvPr/>
              </p:nvSpPr>
              <p:spPr>
                <a:xfrm>
                  <a:off x="795082" y="161338"/>
                  <a:ext cx="166612" cy="212969"/>
                </a:xfrm>
                <a:prstGeom prst="star7">
                  <a:avLst>
                    <a:gd name="adj" fmla="val 17968"/>
                    <a:gd name="hf" fmla="val 102572"/>
                    <a:gd name="vf" fmla="val 105210"/>
                  </a:avLst>
                </a:prstGeom>
                <a:gradFill flip="none" rotWithShape="1">
                  <a:gsLst>
                    <a:gs pos="0">
                      <a:srgbClr val="A9FF3D"/>
                    </a:gs>
                    <a:gs pos="100000">
                      <a:srgbClr val="D7FFB7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</p:grpSp>
        </p:grpSp>
      </p:grpSp>
      <p:sp>
        <p:nvSpPr>
          <p:cNvPr id="467" name="Ovale 83"/>
          <p:cNvSpPr/>
          <p:nvPr/>
        </p:nvSpPr>
        <p:spPr>
          <a:xfrm>
            <a:off x="4771028" y="2089880"/>
            <a:ext cx="1954875" cy="1231292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66691" tIns="66691" rIns="66691" bIns="66691" anchor="ctr"/>
          <a:lstStyle/>
          <a:p>
            <a:pPr defTabSz="612013">
              <a:defRPr b="0"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sp>
        <p:nvSpPr>
          <p:cNvPr id="468" name="Mostrina 75"/>
          <p:cNvSpPr/>
          <p:nvPr/>
        </p:nvSpPr>
        <p:spPr>
          <a:xfrm rot="19931895">
            <a:off x="4252268" y="3519179"/>
            <a:ext cx="666493" cy="255050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3175">
            <a:solidFill>
              <a:srgbClr val="000000"/>
            </a:solidFill>
          </a:ln>
        </p:spPr>
        <p:txBody>
          <a:bodyPr lIns="66691" tIns="66691" rIns="66691" bIns="66691" anchor="ctr"/>
          <a:lstStyle/>
          <a:p>
            <a:pPr defTabSz="612013">
              <a:defRPr b="0"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sp>
        <p:nvSpPr>
          <p:cNvPr id="469" name="Mostrina 76"/>
          <p:cNvSpPr/>
          <p:nvPr/>
        </p:nvSpPr>
        <p:spPr>
          <a:xfrm rot="19931895">
            <a:off x="6361316" y="2332086"/>
            <a:ext cx="666492" cy="255050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3175">
            <a:solidFill>
              <a:srgbClr val="000000"/>
            </a:solidFill>
          </a:ln>
        </p:spPr>
        <p:txBody>
          <a:bodyPr lIns="66691" tIns="66691" rIns="66691" bIns="66691" anchor="ctr"/>
          <a:lstStyle/>
          <a:p>
            <a:pPr defTabSz="612013">
              <a:defRPr b="0"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sp>
        <p:nvSpPr>
          <p:cNvPr id="470" name="Rettangolo 2"/>
          <p:cNvSpPr txBox="1"/>
          <p:nvPr/>
        </p:nvSpPr>
        <p:spPr>
          <a:xfrm>
            <a:off x="2102233" y="2700130"/>
            <a:ext cx="2353372" cy="896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022" tIns="60022" rIns="60022" bIns="60022">
            <a:spAutoFit/>
          </a:bodyPr>
          <a:lstStyle/>
          <a:p>
            <a:pPr defTabSz="612013">
              <a:defRPr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Associados a </a:t>
            </a:r>
            <a:endParaRPr b="0"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defTabSz="612013">
              <a:defRPr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membranas  </a:t>
            </a:r>
          </a:p>
        </p:txBody>
      </p:sp>
      <p:sp>
        <p:nvSpPr>
          <p:cNvPr id="471" name="Linea"/>
          <p:cNvSpPr/>
          <p:nvPr/>
        </p:nvSpPr>
        <p:spPr>
          <a:xfrm>
            <a:off x="830121" y="912828"/>
            <a:ext cx="1134455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72" name="Freccia giù 16"/>
          <p:cNvSpPr/>
          <p:nvPr/>
        </p:nvSpPr>
        <p:spPr>
          <a:xfrm rot="2570336">
            <a:off x="4090480" y="4864866"/>
            <a:ext cx="804554" cy="1114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07"/>
                </a:moveTo>
                <a:lnTo>
                  <a:pt x="5400" y="13807"/>
                </a:lnTo>
                <a:lnTo>
                  <a:pt x="5400" y="0"/>
                </a:lnTo>
                <a:lnTo>
                  <a:pt x="16200" y="0"/>
                </a:lnTo>
                <a:lnTo>
                  <a:pt x="16200" y="13807"/>
                </a:lnTo>
                <a:lnTo>
                  <a:pt x="21600" y="13807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66691" tIns="66691" rIns="66691" bIns="66691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73" name="Freccia giù 16"/>
          <p:cNvSpPr/>
          <p:nvPr/>
        </p:nvSpPr>
        <p:spPr>
          <a:xfrm flipH="1" rot="20046346">
            <a:off x="6981391" y="4907098"/>
            <a:ext cx="804554" cy="1114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07"/>
                </a:moveTo>
                <a:lnTo>
                  <a:pt x="5400" y="13807"/>
                </a:lnTo>
                <a:lnTo>
                  <a:pt x="5400" y="0"/>
                </a:lnTo>
                <a:lnTo>
                  <a:pt x="16200" y="0"/>
                </a:lnTo>
                <a:lnTo>
                  <a:pt x="16200" y="13807"/>
                </a:lnTo>
                <a:lnTo>
                  <a:pt x="21600" y="13807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66691" tIns="66691" rIns="66691" bIns="66691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74" name="CasellaDiTesto 4"/>
          <p:cNvSpPr txBox="1"/>
          <p:nvPr/>
        </p:nvSpPr>
        <p:spPr>
          <a:xfrm>
            <a:off x="335328" y="6031569"/>
            <a:ext cx="5003145" cy="897473"/>
          </a:xfrm>
          <a:prstGeom prst="rect">
            <a:avLst/>
          </a:prstGeom>
          <a:ln w="76200">
            <a:solidFill>
              <a:schemeClr val="accent5">
                <a:hueOff val="-82419"/>
                <a:satOff val="-9513"/>
                <a:lumOff val="-16343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022" tIns="60022" rIns="60022" bIns="60022">
            <a:spAutoFit/>
          </a:bodyPr>
          <a:lstStyle/>
          <a:p>
            <a:pPr algn="l" defTabSz="612013"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t>Receptores de carboidratos (CLRs)</a:t>
            </a:r>
            <a:endParaRPr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algn="l" defTabSz="612013"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t>Receptores Scavenger</a:t>
            </a:r>
          </a:p>
        </p:txBody>
      </p:sp>
      <p:sp>
        <p:nvSpPr>
          <p:cNvPr id="475" name="Testo"/>
          <p:cNvSpPr txBox="1"/>
          <p:nvPr/>
        </p:nvSpPr>
        <p:spPr>
          <a:xfrm>
            <a:off x="6908780" y="6047825"/>
            <a:ext cx="127001" cy="802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612013">
              <a:defRPr b="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76" name="CasellaDiTesto 4"/>
          <p:cNvSpPr txBox="1"/>
          <p:nvPr/>
        </p:nvSpPr>
        <p:spPr>
          <a:xfrm>
            <a:off x="7364262" y="6031569"/>
            <a:ext cx="937161" cy="541873"/>
          </a:xfrm>
          <a:prstGeom prst="rect">
            <a:avLst/>
          </a:prstGeom>
          <a:ln w="76200">
            <a:solidFill>
              <a:schemeClr val="accent5">
                <a:hueOff val="-82419"/>
                <a:satOff val="-9513"/>
                <a:lumOff val="-16343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022" tIns="60022" rIns="60022" bIns="60022">
            <a:spAutoFit/>
          </a:bodyPr>
          <a:lstStyle>
            <a:lvl1pPr algn="l" defTabSz="612013">
              <a:defRPr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TLRs</a:t>
            </a:r>
          </a:p>
        </p:txBody>
      </p:sp>
      <p:sp>
        <p:nvSpPr>
          <p:cNvPr id="477" name="Sinalização intracelular"/>
          <p:cNvSpPr txBox="1"/>
          <p:nvPr/>
        </p:nvSpPr>
        <p:spPr>
          <a:xfrm>
            <a:off x="5260218" y="8282804"/>
            <a:ext cx="3424125" cy="970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2800"/>
              <a:t>Sinalização intracelular</a:t>
            </a:r>
            <a:r>
              <a:t> </a:t>
            </a:r>
          </a:p>
        </p:txBody>
      </p:sp>
      <p:sp>
        <p:nvSpPr>
          <p:cNvPr id="478" name="Freccia giù 16"/>
          <p:cNvSpPr/>
          <p:nvPr/>
        </p:nvSpPr>
        <p:spPr>
          <a:xfrm flipH="1" rot="20046346">
            <a:off x="5155930" y="7111329"/>
            <a:ext cx="392580" cy="1114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07"/>
                </a:moveTo>
                <a:lnTo>
                  <a:pt x="5400" y="13807"/>
                </a:lnTo>
                <a:lnTo>
                  <a:pt x="5400" y="0"/>
                </a:lnTo>
                <a:lnTo>
                  <a:pt x="16200" y="0"/>
                </a:lnTo>
                <a:lnTo>
                  <a:pt x="16200" y="13807"/>
                </a:lnTo>
                <a:lnTo>
                  <a:pt x="21600" y="13807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66691" tIns="66691" rIns="66691" bIns="66691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79" name="Freccia giù 16"/>
          <p:cNvSpPr/>
          <p:nvPr/>
        </p:nvSpPr>
        <p:spPr>
          <a:xfrm rot="21540000">
            <a:off x="7633854" y="7043010"/>
            <a:ext cx="392580" cy="1110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07"/>
                </a:moveTo>
                <a:lnTo>
                  <a:pt x="5400" y="13807"/>
                </a:lnTo>
                <a:lnTo>
                  <a:pt x="5400" y="0"/>
                </a:lnTo>
                <a:lnTo>
                  <a:pt x="16200" y="0"/>
                </a:lnTo>
                <a:lnTo>
                  <a:pt x="16200" y="13807"/>
                </a:lnTo>
                <a:lnTo>
                  <a:pt x="21600" y="13807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66691" tIns="66691" rIns="66691" bIns="66691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80" name="Fagocitose, endocitose…"/>
          <p:cNvSpPr txBox="1"/>
          <p:nvPr/>
        </p:nvSpPr>
        <p:spPr>
          <a:xfrm>
            <a:off x="70906" y="8306836"/>
            <a:ext cx="4838047" cy="934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2800"/>
              <a:t>Fagocitose, endocitose</a:t>
            </a:r>
            <a:endParaRPr sz="2800"/>
          </a:p>
          <a:p>
            <a:pPr>
              <a:defRPr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t> (Cytotoxicity in NK)</a:t>
            </a:r>
          </a:p>
        </p:txBody>
      </p:sp>
      <p:sp>
        <p:nvSpPr>
          <p:cNvPr id="481" name="Freccia giù 16"/>
          <p:cNvSpPr/>
          <p:nvPr/>
        </p:nvSpPr>
        <p:spPr>
          <a:xfrm rot="21540000">
            <a:off x="1733802" y="7043010"/>
            <a:ext cx="392580" cy="1110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07"/>
                </a:moveTo>
                <a:lnTo>
                  <a:pt x="5400" y="13807"/>
                </a:lnTo>
                <a:lnTo>
                  <a:pt x="5400" y="0"/>
                </a:lnTo>
                <a:lnTo>
                  <a:pt x="16200" y="0"/>
                </a:lnTo>
                <a:lnTo>
                  <a:pt x="16200" y="13807"/>
                </a:lnTo>
                <a:lnTo>
                  <a:pt x="21600" y="13807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66691" tIns="66691" rIns="66691" bIns="66691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imunidade inata"/>
          <p:cNvSpPr txBox="1"/>
          <p:nvPr/>
        </p:nvSpPr>
        <p:spPr>
          <a:xfrm>
            <a:off x="1367552" y="-184474"/>
            <a:ext cx="10644426" cy="1267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797627">
              <a:defRPr spc="-267" sz="4416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Receptores de fagocitose non PRRs</a:t>
            </a:r>
          </a:p>
        </p:txBody>
      </p:sp>
      <p:sp>
        <p:nvSpPr>
          <p:cNvPr id="484" name="Linea"/>
          <p:cNvSpPr/>
          <p:nvPr/>
        </p:nvSpPr>
        <p:spPr>
          <a:xfrm>
            <a:off x="1104661" y="962975"/>
            <a:ext cx="993069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85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8089" y="1109923"/>
            <a:ext cx="5250892" cy="8450653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Janaway 8th ed"/>
          <p:cNvSpPr txBox="1"/>
          <p:nvPr/>
        </p:nvSpPr>
        <p:spPr>
          <a:xfrm>
            <a:off x="2332429" y="9429376"/>
            <a:ext cx="1232155" cy="275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200"/>
            </a:lvl1pPr>
          </a:lstStyle>
          <a:p>
            <a:pPr/>
            <a:r>
              <a:t>Janaway 8th ed </a:t>
            </a:r>
          </a:p>
        </p:txBody>
      </p:sp>
      <p:sp>
        <p:nvSpPr>
          <p:cNvPr id="487" name="Reconhecimento direto…"/>
          <p:cNvSpPr txBox="1"/>
          <p:nvPr/>
        </p:nvSpPr>
        <p:spPr>
          <a:xfrm>
            <a:off x="5973478" y="2170150"/>
            <a:ext cx="5791697" cy="13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700"/>
            </a:pPr>
            <a:r>
              <a:t>Reconhecimento direto</a:t>
            </a:r>
          </a:p>
          <a:p>
            <a:pPr algn="l">
              <a:defRPr b="0" sz="2700"/>
            </a:pPr>
            <a:r>
              <a:t>Receptores de carboidrados (CLRs)</a:t>
            </a:r>
          </a:p>
          <a:p>
            <a:pPr algn="l">
              <a:defRPr b="0" sz="2700"/>
            </a:pPr>
            <a:r>
              <a:t>Receptores de varredura (</a:t>
            </a:r>
            <a:r>
              <a:rPr i="1"/>
              <a:t>Scavanger</a:t>
            </a:r>
            <a:r>
              <a:t>)</a:t>
            </a:r>
          </a:p>
        </p:txBody>
      </p:sp>
      <p:pic>
        <p:nvPicPr>
          <p:cNvPr id="488" name="Ovale Ovale" descr="Ovale Oval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2533" y="2074333"/>
            <a:ext cx="2650266" cy="1142141"/>
          </a:xfrm>
          <a:prstGeom prst="rect">
            <a:avLst/>
          </a:prstGeom>
        </p:spPr>
      </p:pic>
      <p:pic>
        <p:nvPicPr>
          <p:cNvPr id="490" name="Ovale Ovale" descr="Ovale Oval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17565" y="7037983"/>
            <a:ext cx="1322047" cy="1520958"/>
          </a:xfrm>
          <a:prstGeom prst="rect">
            <a:avLst/>
          </a:prstGeom>
        </p:spPr>
      </p:pic>
      <p:sp>
        <p:nvSpPr>
          <p:cNvPr id="492" name="Reconhecimento indireto (opsoninas)…"/>
          <p:cNvSpPr txBox="1"/>
          <p:nvPr/>
        </p:nvSpPr>
        <p:spPr>
          <a:xfrm>
            <a:off x="5927985" y="4337617"/>
            <a:ext cx="6221350" cy="134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700">
                <a:solidFill>
                  <a:srgbClr val="FF2600"/>
                </a:solidFill>
              </a:defRPr>
            </a:pPr>
            <a:r>
              <a:t>Reconhecimento indireto (opsoninas)</a:t>
            </a:r>
          </a:p>
          <a:p>
            <a:pPr algn="l">
              <a:defRPr b="0" sz="2700">
                <a:solidFill>
                  <a:srgbClr val="FF2600"/>
                </a:solidFill>
              </a:defRPr>
            </a:pPr>
            <a:r>
              <a:t>Receptores do complemento (CR)</a:t>
            </a:r>
          </a:p>
          <a:p>
            <a:pPr algn="l">
              <a:defRPr b="0" sz="2700">
                <a:solidFill>
                  <a:srgbClr val="FF2600"/>
                </a:solidFill>
              </a:defRPr>
            </a:pPr>
            <a:r>
              <a:t>Receptor dos anticorpos (FcR)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4631" y="1755685"/>
            <a:ext cx="9215509" cy="7997915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Rettangolo 3"/>
          <p:cNvSpPr/>
          <p:nvPr/>
        </p:nvSpPr>
        <p:spPr>
          <a:xfrm>
            <a:off x="6736146" y="1755685"/>
            <a:ext cx="5977729" cy="7997915"/>
          </a:xfrm>
          <a:prstGeom prst="rect">
            <a:avLst/>
          </a:prstGeom>
          <a:solidFill>
            <a:srgbClr val="FFFFFF">
              <a:alpha val="67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3800">
                <a:solidFill>
                  <a:srgbClr val="FFFFFF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sp>
        <p:nvSpPr>
          <p:cNvPr id="496" name="Rettangolo 5"/>
          <p:cNvSpPr/>
          <p:nvPr/>
        </p:nvSpPr>
        <p:spPr>
          <a:xfrm>
            <a:off x="6211282" y="1866184"/>
            <a:ext cx="524865" cy="4041226"/>
          </a:xfrm>
          <a:prstGeom prst="rect">
            <a:avLst/>
          </a:prstGeom>
          <a:solidFill>
            <a:srgbClr val="FFFFFF">
              <a:alpha val="67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3800">
                <a:solidFill>
                  <a:srgbClr val="FFFFFF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sp>
        <p:nvSpPr>
          <p:cNvPr id="497" name="CasellaDiTesto 2"/>
          <p:cNvSpPr txBox="1"/>
          <p:nvPr/>
        </p:nvSpPr>
        <p:spPr>
          <a:xfrm>
            <a:off x="42498" y="2079491"/>
            <a:ext cx="4079939" cy="1337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marL="571500" indent="-571500" algn="l">
              <a:buSzPct val="100000"/>
              <a:buFont typeface="Arial"/>
              <a:buChar char="•"/>
              <a:defRPr b="0" sz="2800">
                <a:latin typeface="Arial"/>
                <a:ea typeface="Arial"/>
                <a:cs typeface="Arial"/>
                <a:sym typeface="Arial"/>
              </a:defRPr>
            </a:pPr>
            <a:r>
              <a:t>Fagocitose</a:t>
            </a:r>
          </a:p>
          <a:p>
            <a:pPr marL="571500" indent="-571500" algn="l">
              <a:buSzPct val="100000"/>
              <a:buFont typeface="Arial"/>
              <a:buChar char="•"/>
              <a:defRPr b="0" sz="2800">
                <a:latin typeface="Arial"/>
                <a:ea typeface="Arial"/>
                <a:cs typeface="Arial"/>
                <a:sym typeface="Arial"/>
              </a:defRPr>
            </a:pPr>
            <a:r>
              <a:t>Desgranulaçao </a:t>
            </a:r>
          </a:p>
          <a:p>
            <a:pPr marL="571500" indent="-571500" algn="l">
              <a:buSzPct val="100000"/>
              <a:buFont typeface="Arial"/>
              <a:buChar char="•"/>
              <a:defRPr b="0" sz="2800">
                <a:latin typeface="Arial"/>
                <a:ea typeface="Arial"/>
                <a:cs typeface="Arial"/>
                <a:sym typeface="Arial"/>
              </a:defRPr>
            </a:pPr>
            <a:r>
              <a:t>Pro-inflamaçao  </a:t>
            </a:r>
          </a:p>
        </p:txBody>
      </p:sp>
      <p:sp>
        <p:nvSpPr>
          <p:cNvPr id="498" name="imunidade inata"/>
          <p:cNvSpPr txBox="1"/>
          <p:nvPr/>
        </p:nvSpPr>
        <p:spPr>
          <a:xfrm>
            <a:off x="538169" y="50800"/>
            <a:ext cx="11861198" cy="935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pc="-200"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Reconhecimento indireto</a:t>
            </a:r>
          </a:p>
        </p:txBody>
      </p:sp>
      <p:sp>
        <p:nvSpPr>
          <p:cNvPr id="499" name="Titolo 14"/>
          <p:cNvSpPr txBox="1"/>
          <p:nvPr/>
        </p:nvSpPr>
        <p:spPr>
          <a:xfrm>
            <a:off x="0" y="1276258"/>
            <a:ext cx="9127308" cy="684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l" defTabSz="914400">
              <a:lnSpc>
                <a:spcPct val="120000"/>
              </a:lnSpc>
              <a:defRPr spc="-100" sz="4000">
                <a:solidFill>
                  <a:srgbClr val="F141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Receptores para complemento (CR)</a:t>
            </a:r>
          </a:p>
        </p:txBody>
      </p:sp>
      <p:sp>
        <p:nvSpPr>
          <p:cNvPr id="500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imunidade inata"/>
          <p:cNvSpPr txBox="1"/>
          <p:nvPr/>
        </p:nvSpPr>
        <p:spPr>
          <a:xfrm>
            <a:off x="21527" y="-93851"/>
            <a:ext cx="13004801" cy="1109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479044">
              <a:defRPr spc="-164" sz="3936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Receptores semelhantes a lectina tipo C (CLRs)</a:t>
            </a:r>
          </a:p>
        </p:txBody>
      </p:sp>
      <p:sp>
        <p:nvSpPr>
          <p:cNvPr id="190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91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rcRect l="0" t="0" r="0" b="23650"/>
          <a:stretch>
            <a:fillRect/>
          </a:stretch>
        </p:blipFill>
        <p:spPr>
          <a:xfrm>
            <a:off x="384685" y="1529325"/>
            <a:ext cx="6187942" cy="585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modified from Invivogen"/>
          <p:cNvSpPr txBox="1"/>
          <p:nvPr/>
        </p:nvSpPr>
        <p:spPr>
          <a:xfrm>
            <a:off x="27147" y="9473286"/>
            <a:ext cx="1796797" cy="275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200"/>
            </a:lvl1pPr>
          </a:lstStyle>
          <a:p>
            <a:pPr/>
            <a:r>
              <a:t>modified from Invivogen </a:t>
            </a:r>
          </a:p>
        </p:txBody>
      </p:sp>
      <p:sp>
        <p:nvSpPr>
          <p:cNvPr id="193" name="CLEC9A"/>
          <p:cNvSpPr txBox="1"/>
          <p:nvPr/>
        </p:nvSpPr>
        <p:spPr>
          <a:xfrm>
            <a:off x="5913007" y="6905975"/>
            <a:ext cx="1221842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CLEC9A</a:t>
            </a:r>
          </a:p>
        </p:txBody>
      </p:sp>
      <p:sp>
        <p:nvSpPr>
          <p:cNvPr id="194" name="CLEC4E, CLECSF9"/>
          <p:cNvSpPr txBox="1"/>
          <p:nvPr/>
        </p:nvSpPr>
        <p:spPr>
          <a:xfrm>
            <a:off x="5756725" y="5594656"/>
            <a:ext cx="2630019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CLEC4E, CLECSF9</a:t>
            </a:r>
          </a:p>
        </p:txBody>
      </p:sp>
      <p:sp>
        <p:nvSpPr>
          <p:cNvPr id="195" name="CLEC4N, CLEC6A, CLECSF10, Nkcl"/>
          <p:cNvSpPr txBox="1"/>
          <p:nvPr/>
        </p:nvSpPr>
        <p:spPr>
          <a:xfrm>
            <a:off x="5825641" y="4905792"/>
            <a:ext cx="4829455" cy="43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CLEC4N, CLEC6A, CLECSF10, Nkcl</a:t>
            </a:r>
          </a:p>
        </p:txBody>
      </p:sp>
      <p:sp>
        <p:nvSpPr>
          <p:cNvPr id="196" name="CLEC7A, CLECSF12, BGR, CANDF4"/>
          <p:cNvSpPr txBox="1"/>
          <p:nvPr/>
        </p:nvSpPr>
        <p:spPr>
          <a:xfrm>
            <a:off x="5815163" y="4283337"/>
            <a:ext cx="4850410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CLEC7A, CLECSF12, BGR, CANDF4</a:t>
            </a:r>
          </a:p>
        </p:txBody>
      </p:sp>
      <p:sp>
        <p:nvSpPr>
          <p:cNvPr id="197" name="CD205"/>
          <p:cNvSpPr txBox="1"/>
          <p:nvPr/>
        </p:nvSpPr>
        <p:spPr>
          <a:xfrm>
            <a:off x="6643287" y="2742691"/>
            <a:ext cx="994411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CD205</a:t>
            </a:r>
          </a:p>
        </p:txBody>
      </p:sp>
      <p:sp>
        <p:nvSpPr>
          <p:cNvPr id="198" name="MRC1, CD206; MRC1L1; CLEC13D; CLEC13DL"/>
          <p:cNvSpPr txBox="1"/>
          <p:nvPr/>
        </p:nvSpPr>
        <p:spPr>
          <a:xfrm>
            <a:off x="6335304" y="3513014"/>
            <a:ext cx="6294629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MRC1, CD206; MRC1L1; CLEC13D; CLEC13DL</a:t>
            </a:r>
          </a:p>
        </p:txBody>
      </p:sp>
      <p:sp>
        <p:nvSpPr>
          <p:cNvPr id="199" name="CD209, CDSIGN, CLEC4L"/>
          <p:cNvSpPr txBox="1"/>
          <p:nvPr/>
        </p:nvSpPr>
        <p:spPr>
          <a:xfrm>
            <a:off x="5788105" y="6298570"/>
            <a:ext cx="3483865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CD209, CDSIGN, CLEC4L</a:t>
            </a:r>
          </a:p>
        </p:txBody>
      </p:sp>
      <p:sp>
        <p:nvSpPr>
          <p:cNvPr id="200" name="C-type lectin domain (CTLD)"/>
          <p:cNvSpPr txBox="1"/>
          <p:nvPr/>
        </p:nvSpPr>
        <p:spPr>
          <a:xfrm>
            <a:off x="6356361" y="1857968"/>
            <a:ext cx="3768015" cy="436396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C-type lectin domain (CTLD)</a:t>
            </a:r>
          </a:p>
        </p:txBody>
      </p:sp>
      <p:sp>
        <p:nvSpPr>
          <p:cNvPr id="201" name="Linea"/>
          <p:cNvSpPr/>
          <p:nvPr/>
        </p:nvSpPr>
        <p:spPr>
          <a:xfrm flipH="1">
            <a:off x="5807095" y="2279423"/>
            <a:ext cx="802877" cy="425076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2" name="Glu-Pro-Asn (EPN)"/>
          <p:cNvSpPr txBox="1"/>
          <p:nvPr/>
        </p:nvSpPr>
        <p:spPr>
          <a:xfrm>
            <a:off x="9433182" y="1388291"/>
            <a:ext cx="2019225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800"/>
            </a:lvl1pPr>
          </a:lstStyle>
          <a:p>
            <a:pPr/>
            <a:r>
              <a:t>Glu-Pro-Asn (EPN)</a:t>
            </a:r>
          </a:p>
        </p:txBody>
      </p:sp>
      <p:sp>
        <p:nvSpPr>
          <p:cNvPr id="203" name="Gln-Pro-Asp (QPD)"/>
          <p:cNvSpPr txBox="1"/>
          <p:nvPr/>
        </p:nvSpPr>
        <p:spPr>
          <a:xfrm>
            <a:off x="9413980" y="2387595"/>
            <a:ext cx="2057629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800"/>
            </a:lvl1pPr>
          </a:lstStyle>
          <a:p>
            <a:pPr/>
            <a:r>
              <a:t>Gln-Pro-Asp (QPD)</a:t>
            </a:r>
          </a:p>
        </p:txBody>
      </p:sp>
      <p:sp>
        <p:nvSpPr>
          <p:cNvPr id="204" name="Manose"/>
          <p:cNvSpPr txBox="1"/>
          <p:nvPr/>
        </p:nvSpPr>
        <p:spPr>
          <a:xfrm>
            <a:off x="11498527" y="1381892"/>
            <a:ext cx="982067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Manose</a:t>
            </a:r>
          </a:p>
        </p:txBody>
      </p:sp>
      <p:sp>
        <p:nvSpPr>
          <p:cNvPr id="205" name="Galactose"/>
          <p:cNvSpPr txBox="1"/>
          <p:nvPr/>
        </p:nvSpPr>
        <p:spPr>
          <a:xfrm>
            <a:off x="11445784" y="2381360"/>
            <a:ext cx="1214553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Galactose</a:t>
            </a:r>
          </a:p>
        </p:txBody>
      </p:sp>
      <p:sp>
        <p:nvSpPr>
          <p:cNvPr id="206" name="MAS… CLRs não ligam apenas Man e Gal containing molecules, mas outros carboidratos e tbm proteínas, lipídios e moléculas inorgânicas"/>
          <p:cNvSpPr txBox="1"/>
          <p:nvPr/>
        </p:nvSpPr>
        <p:spPr>
          <a:xfrm>
            <a:off x="7182168" y="8128136"/>
            <a:ext cx="5549439" cy="1465096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MAS… CLRs não ligam apenas Man e Gal containing molecules, mas outros carboidratos e tbm proteínas, lipídios e moléculas inorgânicas </a:t>
            </a:r>
          </a:p>
        </p:txBody>
      </p:sp>
      <p:pic>
        <p:nvPicPr>
          <p:cNvPr id="207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rcRect l="0" t="70853" r="0" b="4268"/>
          <a:stretch>
            <a:fillRect/>
          </a:stretch>
        </p:blipFill>
        <p:spPr>
          <a:xfrm>
            <a:off x="384685" y="7371486"/>
            <a:ext cx="6187942" cy="1908531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NKG2D"/>
          <p:cNvSpPr txBox="1"/>
          <p:nvPr/>
        </p:nvSpPr>
        <p:spPr>
          <a:xfrm>
            <a:off x="2110918" y="7497049"/>
            <a:ext cx="1068196" cy="406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0" sz="21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NKG2D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126" y="1204383"/>
            <a:ext cx="11423604" cy="8393259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imunidade inata"/>
          <p:cNvSpPr txBox="1"/>
          <p:nvPr/>
        </p:nvSpPr>
        <p:spPr>
          <a:xfrm>
            <a:off x="21527" y="-93851"/>
            <a:ext cx="13004801" cy="1109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pc="-200"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CRs </a:t>
            </a:r>
          </a:p>
        </p:txBody>
      </p:sp>
      <p:sp>
        <p:nvSpPr>
          <p:cNvPr id="504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505" name="Ovale Ovale" descr="Ovale Oval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29599" y="4879843"/>
            <a:ext cx="2905523" cy="538626"/>
          </a:xfrm>
          <a:prstGeom prst="rect">
            <a:avLst/>
          </a:prstGeom>
        </p:spPr>
      </p:pic>
      <p:pic>
        <p:nvPicPr>
          <p:cNvPr id="507" name="Ovale Ovale" descr="Ovale Oval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29599" y="2258483"/>
            <a:ext cx="2905523" cy="425253"/>
          </a:xfrm>
          <a:prstGeom prst="rect">
            <a:avLst/>
          </a:prstGeom>
        </p:spPr>
      </p:pic>
      <p:pic>
        <p:nvPicPr>
          <p:cNvPr id="509" name="Ovale Ovale" descr="Ovale Oval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83760" y="4002418"/>
            <a:ext cx="3941962" cy="8450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9954" y="1509454"/>
            <a:ext cx="6436113" cy="8153130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imunidade inata"/>
          <p:cNvSpPr txBox="1"/>
          <p:nvPr/>
        </p:nvSpPr>
        <p:spPr>
          <a:xfrm>
            <a:off x="21527" y="-93851"/>
            <a:ext cx="13004801" cy="1109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pc="-200"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CR3 &amp; Phagocytosis </a:t>
            </a:r>
          </a:p>
        </p:txBody>
      </p:sp>
      <p:sp>
        <p:nvSpPr>
          <p:cNvPr id="514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15" name="Smadar Hadas et al,  2012"/>
          <p:cNvSpPr txBox="1"/>
          <p:nvPr/>
        </p:nvSpPr>
        <p:spPr>
          <a:xfrm>
            <a:off x="10761274" y="9374716"/>
            <a:ext cx="1447429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b="0" sz="1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hlinkClick r:id="rId3" invalidUrl="" action="" tgtFrame="" tooltip="" history="1" highlightClick="0" endSnd="0"/>
              </a:rPr>
              <a:t>Smadar Hadas</a:t>
            </a:r>
            <a:r>
              <a:t> et al,  2012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8276" y="1028700"/>
            <a:ext cx="11734352" cy="5179899"/>
          </a:xfrm>
          <a:prstGeom prst="rect">
            <a:avLst/>
          </a:prstGeom>
          <a:ln w="12700">
            <a:miter lim="400000"/>
          </a:ln>
        </p:spPr>
      </p:pic>
      <p:sp>
        <p:nvSpPr>
          <p:cNvPr id="518" name="imunidade inata"/>
          <p:cNvSpPr txBox="1"/>
          <p:nvPr/>
        </p:nvSpPr>
        <p:spPr>
          <a:xfrm>
            <a:off x="21527" y="-93851"/>
            <a:ext cx="13004801" cy="1109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pc="-200"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Anaphylatoxins &amp; inflammation </a:t>
            </a:r>
          </a:p>
        </p:txBody>
      </p:sp>
      <p:sp>
        <p:nvSpPr>
          <p:cNvPr id="519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520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3944" y="4422675"/>
            <a:ext cx="4591850" cy="53283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Titolo 14"/>
          <p:cNvSpPr txBox="1"/>
          <p:nvPr/>
        </p:nvSpPr>
        <p:spPr>
          <a:xfrm>
            <a:off x="2052214" y="1443148"/>
            <a:ext cx="8158606" cy="684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l" defTabSz="914400">
              <a:lnSpc>
                <a:spcPct val="120000"/>
              </a:lnSpc>
              <a:defRPr spc="-100" sz="4000">
                <a:solidFill>
                  <a:srgbClr val="F141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Receptores para Fc dos AC (FcR)</a:t>
            </a:r>
          </a:p>
        </p:txBody>
      </p:sp>
      <p:sp>
        <p:nvSpPr>
          <p:cNvPr id="523" name="imunidade inata"/>
          <p:cNvSpPr txBox="1"/>
          <p:nvPr/>
        </p:nvSpPr>
        <p:spPr>
          <a:xfrm>
            <a:off x="571801" y="23823"/>
            <a:ext cx="11861198" cy="93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pc="-200"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Reconhecimento indireto</a:t>
            </a:r>
          </a:p>
        </p:txBody>
      </p:sp>
      <p:pic>
        <p:nvPicPr>
          <p:cNvPr id="524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rcRect l="9431" t="2666" r="1829" b="63941"/>
          <a:stretch>
            <a:fillRect/>
          </a:stretch>
        </p:blipFill>
        <p:spPr>
          <a:xfrm>
            <a:off x="23729" y="6854133"/>
            <a:ext cx="12999746" cy="2828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Immagine 12" descr="Immagin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26474" y="2611700"/>
            <a:ext cx="7863303" cy="3067880"/>
          </a:xfrm>
          <a:prstGeom prst="rect">
            <a:avLst/>
          </a:prstGeom>
          <a:ln w="12700">
            <a:miter lim="400000"/>
          </a:ln>
        </p:spPr>
      </p:pic>
      <p:sp>
        <p:nvSpPr>
          <p:cNvPr id="526" name="CasellaDiTesto 13"/>
          <p:cNvSpPr txBox="1"/>
          <p:nvPr/>
        </p:nvSpPr>
        <p:spPr>
          <a:xfrm>
            <a:off x="10125934" y="5150770"/>
            <a:ext cx="2536777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IgM, IgG, IgA, IgE</a:t>
            </a:r>
          </a:p>
        </p:txBody>
      </p:sp>
      <p:grpSp>
        <p:nvGrpSpPr>
          <p:cNvPr id="529" name="Freccia circolare a sinistra 14"/>
          <p:cNvGrpSpPr/>
          <p:nvPr/>
        </p:nvGrpSpPr>
        <p:grpSpPr>
          <a:xfrm>
            <a:off x="11234607" y="5637981"/>
            <a:ext cx="731637" cy="1201199"/>
            <a:chOff x="0" y="0"/>
            <a:chExt cx="731636" cy="1201198"/>
          </a:xfrm>
        </p:grpSpPr>
        <p:sp>
          <p:nvSpPr>
            <p:cNvPr id="527" name="Forma"/>
            <p:cNvSpPr/>
            <p:nvPr/>
          </p:nvSpPr>
          <p:spPr>
            <a:xfrm>
              <a:off x="0" y="0"/>
              <a:ext cx="731637" cy="120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0" y="18580"/>
                  </a:moveTo>
                  <a:lnTo>
                    <a:pt x="4982" y="15023"/>
                  </a:lnTo>
                  <a:lnTo>
                    <a:pt x="4982" y="16667"/>
                  </a:lnTo>
                  <a:lnTo>
                    <a:pt x="4982" y="16667"/>
                  </a:lnTo>
                  <a:cubicBezTo>
                    <a:pt x="12399" y="15853"/>
                    <a:pt x="18062" y="13305"/>
                    <a:pt x="19549" y="10112"/>
                  </a:cubicBezTo>
                  <a:cubicBezTo>
                    <a:pt x="21600" y="14515"/>
                    <a:pt x="15210" y="18834"/>
                    <a:pt x="4982" y="19956"/>
                  </a:cubicBezTo>
                  <a:lnTo>
                    <a:pt x="4982" y="21600"/>
                  </a:lnTo>
                  <a:close/>
                  <a:moveTo>
                    <a:pt x="19928" y="11757"/>
                  </a:moveTo>
                  <a:cubicBezTo>
                    <a:pt x="19928" y="7080"/>
                    <a:pt x="11006" y="3289"/>
                    <a:pt x="0" y="3289"/>
                  </a:cubicBezTo>
                  <a:lnTo>
                    <a:pt x="0" y="0"/>
                  </a:lnTo>
                  <a:cubicBezTo>
                    <a:pt x="11006" y="0"/>
                    <a:pt x="19928" y="3791"/>
                    <a:pt x="19928" y="8468"/>
                  </a:cubicBezTo>
                  <a:close/>
                </a:path>
              </a:pathLst>
            </a:cu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3000">
                  <a:solidFill>
                    <a:srgbClr val="EEEEEE"/>
                  </a:solidFill>
                  <a:effectLst>
                    <a:outerShdw sx="100000" sy="100000" kx="0" ky="0" algn="b" rotWithShape="0" blurRad="25400" dist="25400" dir="2388334">
                      <a:srgbClr val="000000">
                        <a:alpha val="79310"/>
                      </a:srgbClr>
                    </a:outerShdw>
                  </a:effectLst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</a:p>
          </p:txBody>
        </p:sp>
        <p:sp>
          <p:nvSpPr>
            <p:cNvPr id="528" name="Forma"/>
            <p:cNvSpPr/>
            <p:nvPr/>
          </p:nvSpPr>
          <p:spPr>
            <a:xfrm>
              <a:off x="0" y="0"/>
              <a:ext cx="731521" cy="653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13008"/>
                    <a:pt x="11929" y="6042"/>
                    <a:pt x="0" y="6042"/>
                  </a:cubicBezTo>
                  <a:lnTo>
                    <a:pt x="0" y="0"/>
                  </a:lnTo>
                  <a:cubicBezTo>
                    <a:pt x="11929" y="0"/>
                    <a:pt x="21600" y="6966"/>
                    <a:pt x="21600" y="1555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3000">
                  <a:solidFill>
                    <a:srgbClr val="EEEEEE"/>
                  </a:solidFill>
                  <a:effectLst>
                    <a:outerShdw sx="100000" sy="100000" kx="0" ky="0" algn="b" rotWithShape="0" blurRad="25400" dist="25400" dir="2388334">
                      <a:srgbClr val="000000">
                        <a:alpha val="79310"/>
                      </a:srgbClr>
                    </a:outerShdw>
                  </a:effectLst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</a:p>
          </p:txBody>
        </p:sp>
      </p:grpSp>
      <p:sp>
        <p:nvSpPr>
          <p:cNvPr id="530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167" y="2345266"/>
            <a:ext cx="12379474" cy="6563615"/>
          </a:xfrm>
          <a:prstGeom prst="rect">
            <a:avLst/>
          </a:prstGeom>
          <a:ln w="12700">
            <a:miter lim="400000"/>
          </a:ln>
        </p:spPr>
      </p:pic>
      <p:sp>
        <p:nvSpPr>
          <p:cNvPr id="533" name="imunidade inata"/>
          <p:cNvSpPr txBox="1"/>
          <p:nvPr/>
        </p:nvSpPr>
        <p:spPr>
          <a:xfrm>
            <a:off x="21527" y="-93851"/>
            <a:ext cx="13004801" cy="1109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pc="-200"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FcRs </a:t>
            </a:r>
          </a:p>
        </p:txBody>
      </p:sp>
      <p:sp>
        <p:nvSpPr>
          <p:cNvPr id="534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35" name="inibiçao"/>
          <p:cNvSpPr txBox="1"/>
          <p:nvPr/>
        </p:nvSpPr>
        <p:spPr>
          <a:xfrm>
            <a:off x="4815778" y="8921258"/>
            <a:ext cx="1201447" cy="43639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inibiçao </a:t>
            </a:r>
          </a:p>
        </p:txBody>
      </p:sp>
      <p:sp>
        <p:nvSpPr>
          <p:cNvPr id="536" name="ativaçao"/>
          <p:cNvSpPr txBox="1"/>
          <p:nvPr/>
        </p:nvSpPr>
        <p:spPr>
          <a:xfrm>
            <a:off x="3263427" y="8921258"/>
            <a:ext cx="1284428" cy="436396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ativaçao </a:t>
            </a:r>
          </a:p>
        </p:txBody>
      </p:sp>
      <p:sp>
        <p:nvSpPr>
          <p:cNvPr id="537" name="ativaçao"/>
          <p:cNvSpPr txBox="1"/>
          <p:nvPr/>
        </p:nvSpPr>
        <p:spPr>
          <a:xfrm>
            <a:off x="6637142" y="8921258"/>
            <a:ext cx="1284429" cy="436396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ativaçao </a:t>
            </a:r>
          </a:p>
        </p:txBody>
      </p:sp>
      <p:sp>
        <p:nvSpPr>
          <p:cNvPr id="538" name="ativaçao"/>
          <p:cNvSpPr txBox="1"/>
          <p:nvPr/>
        </p:nvSpPr>
        <p:spPr>
          <a:xfrm>
            <a:off x="8701409" y="8921258"/>
            <a:ext cx="1284429" cy="436396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ativaçao </a:t>
            </a:r>
          </a:p>
        </p:txBody>
      </p:sp>
      <p:sp>
        <p:nvSpPr>
          <p:cNvPr id="539" name="ativaçao"/>
          <p:cNvSpPr txBox="1"/>
          <p:nvPr/>
        </p:nvSpPr>
        <p:spPr>
          <a:xfrm>
            <a:off x="11052678" y="8921258"/>
            <a:ext cx="1284428" cy="436396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ativaçao </a:t>
            </a:r>
          </a:p>
        </p:txBody>
      </p:sp>
      <p:sp>
        <p:nvSpPr>
          <p:cNvPr id="540" name="CasellaDiTesto 3"/>
          <p:cNvSpPr txBox="1"/>
          <p:nvPr/>
        </p:nvSpPr>
        <p:spPr>
          <a:xfrm>
            <a:off x="1840105" y="1191764"/>
            <a:ext cx="9930694" cy="1834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381000" indent="-381000" algn="l" defTabSz="1300480">
              <a:buSzPct val="100000"/>
              <a:buChar char="✓"/>
              <a:defRPr b="0" sz="2300">
                <a:latin typeface="Arial"/>
                <a:ea typeface="Arial"/>
                <a:cs typeface="Arial"/>
                <a:sym typeface="Arial"/>
              </a:defRPr>
            </a:pPr>
            <a:r>
              <a:t>na superficie de muitos leucocitos </a:t>
            </a:r>
          </a:p>
          <a:p>
            <a:pPr marL="381000" indent="-381000" algn="l" defTabSz="1300480">
              <a:buSzPct val="100000"/>
              <a:buChar char="✓"/>
              <a:defRPr b="0" sz="2300">
                <a:latin typeface="Arial"/>
                <a:ea typeface="Arial"/>
                <a:cs typeface="Arial"/>
                <a:sym typeface="Arial"/>
              </a:defRPr>
            </a:pPr>
            <a:r>
              <a:t>induzem </a:t>
            </a:r>
          </a:p>
          <a:p>
            <a:pPr marL="381000" indent="-381000" algn="l" defTabSz="1300480">
              <a:buSzPct val="100000"/>
              <a:buChar char="-"/>
              <a:defRPr b="0" sz="2300"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FF2600"/>
                </a:solidFill>
              </a:rPr>
              <a:t>Fagocitose</a:t>
            </a:r>
            <a:r>
              <a:t> da célula opsonizada pelos AC e potenciamento do</a:t>
            </a:r>
            <a:r>
              <a:rPr i="1"/>
              <a:t> Killing</a:t>
            </a:r>
          </a:p>
          <a:p>
            <a:pPr marL="381000" indent="-381000" algn="l" defTabSz="1300480">
              <a:buSzPct val="100000"/>
              <a:buChar char="-"/>
              <a:defRPr b="0" sz="2300"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0433FF"/>
                </a:solidFill>
              </a:rPr>
              <a:t>Desgranulaçao</a:t>
            </a:r>
            <a:r>
              <a:t> de eosinofilos e mastocitos </a:t>
            </a:r>
          </a:p>
          <a:p>
            <a:pPr marL="381000" indent="-381000" algn="l" defTabSz="1300480">
              <a:buSzPct val="100000"/>
              <a:buChar char="-"/>
              <a:defRPr sz="23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ADCC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75030" y="1567975"/>
            <a:ext cx="7324056" cy="7592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86" y="1972485"/>
            <a:ext cx="5362816" cy="5081549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imunidade inata"/>
          <p:cNvSpPr txBox="1"/>
          <p:nvPr/>
        </p:nvSpPr>
        <p:spPr>
          <a:xfrm>
            <a:off x="21527" y="-93851"/>
            <a:ext cx="13004801" cy="1109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pc="-200"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FcRs </a:t>
            </a:r>
          </a:p>
        </p:txBody>
      </p:sp>
      <p:sp>
        <p:nvSpPr>
          <p:cNvPr id="545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9700" y="1295400"/>
            <a:ext cx="8850720" cy="8292037"/>
          </a:xfrm>
          <a:prstGeom prst="rect">
            <a:avLst/>
          </a:prstGeom>
          <a:ln w="12700">
            <a:miter lim="400000"/>
          </a:ln>
        </p:spPr>
      </p:pic>
      <p:sp>
        <p:nvSpPr>
          <p:cNvPr id="548" name="imunidade inata"/>
          <p:cNvSpPr txBox="1"/>
          <p:nvPr/>
        </p:nvSpPr>
        <p:spPr>
          <a:xfrm>
            <a:off x="0" y="-81151"/>
            <a:ext cx="13004801" cy="1109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pc="-200"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FcRs &amp; Functions </a:t>
            </a:r>
          </a:p>
        </p:txBody>
      </p:sp>
      <p:sp>
        <p:nvSpPr>
          <p:cNvPr id="549" name="Linea"/>
          <p:cNvSpPr/>
          <p:nvPr/>
        </p:nvSpPr>
        <p:spPr>
          <a:xfrm>
            <a:off x="1840105" y="9398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50" name="phagocyosis"/>
          <p:cNvSpPr txBox="1"/>
          <p:nvPr/>
        </p:nvSpPr>
        <p:spPr>
          <a:xfrm>
            <a:off x="6618345" y="2294377"/>
            <a:ext cx="1382498" cy="362039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phagocyosis</a:t>
            </a:r>
          </a:p>
        </p:txBody>
      </p:sp>
      <p:sp>
        <p:nvSpPr>
          <p:cNvPr id="551" name="degranulation"/>
          <p:cNvSpPr txBox="1"/>
          <p:nvPr/>
        </p:nvSpPr>
        <p:spPr>
          <a:xfrm>
            <a:off x="2980435" y="2419941"/>
            <a:ext cx="1486129" cy="362038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degranulation</a:t>
            </a:r>
          </a:p>
        </p:txBody>
      </p:sp>
      <p:sp>
        <p:nvSpPr>
          <p:cNvPr id="552" name="ADCC"/>
          <p:cNvSpPr txBox="1"/>
          <p:nvPr/>
        </p:nvSpPr>
        <p:spPr>
          <a:xfrm>
            <a:off x="6572803" y="6242098"/>
            <a:ext cx="725946" cy="362038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ADCC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imunidade inata"/>
          <p:cNvSpPr txBox="1"/>
          <p:nvPr/>
        </p:nvSpPr>
        <p:spPr>
          <a:xfrm>
            <a:off x="480249" y="-115999"/>
            <a:ext cx="12129818" cy="1256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789319">
              <a:defRPr spc="-264" sz="437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Membrane-associated PRRs &amp; non-PRRs</a:t>
            </a:r>
          </a:p>
        </p:txBody>
      </p:sp>
      <p:sp>
        <p:nvSpPr>
          <p:cNvPr id="555" name="Ovale 79"/>
          <p:cNvSpPr/>
          <p:nvPr/>
        </p:nvSpPr>
        <p:spPr>
          <a:xfrm>
            <a:off x="4412141" y="1664863"/>
            <a:ext cx="4632478" cy="293811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66691" tIns="66691" rIns="66691" bIns="66691" anchor="ctr"/>
          <a:lstStyle/>
          <a:p>
            <a:pPr defTabSz="612013">
              <a:defRPr b="0"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sp>
        <p:nvSpPr>
          <p:cNvPr id="556" name="Ovale 80"/>
          <p:cNvSpPr/>
          <p:nvPr/>
        </p:nvSpPr>
        <p:spPr>
          <a:xfrm>
            <a:off x="6855405" y="2266680"/>
            <a:ext cx="1954875" cy="1736437"/>
          </a:xfrm>
          <a:prstGeom prst="ellipse">
            <a:avLst/>
          </a:prstGeom>
          <a:solidFill>
            <a:srgbClr val="A6A6A6"/>
          </a:solidFill>
          <a:ln w="25400">
            <a:solidFill>
              <a:srgbClr val="000000"/>
            </a:solidFill>
          </a:ln>
        </p:spPr>
        <p:txBody>
          <a:bodyPr lIns="66691" tIns="66691" rIns="66691" bIns="66691" anchor="ctr"/>
          <a:lstStyle/>
          <a:p>
            <a:pPr defTabSz="612013">
              <a:defRPr b="0"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grpSp>
        <p:nvGrpSpPr>
          <p:cNvPr id="583" name="Gruppo 81"/>
          <p:cNvGrpSpPr/>
          <p:nvPr/>
        </p:nvGrpSpPr>
        <p:grpSpPr>
          <a:xfrm>
            <a:off x="5018009" y="2292350"/>
            <a:ext cx="1609841" cy="824358"/>
            <a:chOff x="0" y="0"/>
            <a:chExt cx="1609839" cy="824356"/>
          </a:xfrm>
        </p:grpSpPr>
        <p:grpSp>
          <p:nvGrpSpPr>
            <p:cNvPr id="560" name="Gruppo 111"/>
            <p:cNvGrpSpPr/>
            <p:nvPr/>
          </p:nvGrpSpPr>
          <p:grpSpPr>
            <a:xfrm>
              <a:off x="317333" y="681197"/>
              <a:ext cx="382300" cy="143160"/>
              <a:chOff x="0" y="0"/>
              <a:chExt cx="382298" cy="143159"/>
            </a:xfrm>
          </p:grpSpPr>
          <p:sp>
            <p:nvSpPr>
              <p:cNvPr id="557" name="Corda 134"/>
              <p:cNvSpPr/>
              <p:nvPr/>
            </p:nvSpPr>
            <p:spPr>
              <a:xfrm rot="16392177">
                <a:off x="-6193" y="21293"/>
                <a:ext cx="118211" cy="99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13" h="20193" fill="norm" stroke="1" extrusionOk="0">
                    <a:moveTo>
                      <a:pt x="19813" y="18564"/>
                    </a:moveTo>
                    <a:cubicBezTo>
                      <a:pt x="13872" y="21600"/>
                      <a:pt x="5928" y="20270"/>
                      <a:pt x="2070" y="15594"/>
                    </a:cubicBezTo>
                    <a:cubicBezTo>
                      <a:pt x="-1787" y="10917"/>
                      <a:pt x="-98" y="4664"/>
                      <a:pt x="5844" y="1628"/>
                    </a:cubicBezTo>
                    <a:cubicBezTo>
                      <a:pt x="7923" y="566"/>
                      <a:pt x="10349" y="0"/>
                      <a:pt x="1282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C5CDA"/>
                  </a:gs>
                  <a:gs pos="100000">
                    <a:srgbClr val="A7B3FF"/>
                  </a:gs>
                </a:gsLst>
                <a:lin ang="16200000" scaled="0"/>
              </a:gra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6691" tIns="66691" rIns="66691" bIns="66691" numCol="1" anchor="ctr">
                <a:noAutofit/>
              </a:bodyPr>
              <a:lstStyle/>
              <a:p>
                <a:pPr defTabSz="612013">
                  <a:defRPr b="0" sz="2600">
                    <a:latin typeface="Superclarendon Regular"/>
                    <a:ea typeface="Superclarendon Regular"/>
                    <a:cs typeface="Superclarendon Regular"/>
                    <a:sym typeface="Superclarendon Regular"/>
                  </a:defRPr>
                </a:pPr>
              </a:p>
            </p:txBody>
          </p:sp>
          <p:sp>
            <p:nvSpPr>
              <p:cNvPr id="558" name="Corda 135"/>
              <p:cNvSpPr/>
              <p:nvPr/>
            </p:nvSpPr>
            <p:spPr>
              <a:xfrm rot="16392177">
                <a:off x="135148" y="12100"/>
                <a:ext cx="118211" cy="99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13" h="20193" fill="norm" stroke="1" extrusionOk="0">
                    <a:moveTo>
                      <a:pt x="19813" y="18564"/>
                    </a:moveTo>
                    <a:cubicBezTo>
                      <a:pt x="13872" y="21600"/>
                      <a:pt x="5928" y="20270"/>
                      <a:pt x="2070" y="15594"/>
                    </a:cubicBezTo>
                    <a:cubicBezTo>
                      <a:pt x="-1787" y="10917"/>
                      <a:pt x="-98" y="4664"/>
                      <a:pt x="5844" y="1628"/>
                    </a:cubicBezTo>
                    <a:cubicBezTo>
                      <a:pt x="7923" y="566"/>
                      <a:pt x="10349" y="0"/>
                      <a:pt x="1282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C5CDA"/>
                  </a:gs>
                  <a:gs pos="100000">
                    <a:srgbClr val="A7B3FF"/>
                  </a:gs>
                </a:gsLst>
                <a:lin ang="16200000" scaled="0"/>
              </a:gra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6691" tIns="66691" rIns="66691" bIns="66691" numCol="1" anchor="ctr">
                <a:noAutofit/>
              </a:bodyPr>
              <a:lstStyle/>
              <a:p>
                <a:pPr defTabSz="612013">
                  <a:defRPr b="0" sz="2600">
                    <a:latin typeface="Superclarendon Regular"/>
                    <a:ea typeface="Superclarendon Regular"/>
                    <a:cs typeface="Superclarendon Regular"/>
                    <a:sym typeface="Superclarendon Regular"/>
                  </a:defRPr>
                </a:pPr>
              </a:p>
            </p:txBody>
          </p:sp>
          <p:sp>
            <p:nvSpPr>
              <p:cNvPr id="559" name="Corda 136"/>
              <p:cNvSpPr/>
              <p:nvPr/>
            </p:nvSpPr>
            <p:spPr>
              <a:xfrm rot="16392177">
                <a:off x="270281" y="31682"/>
                <a:ext cx="118210" cy="99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13" h="20193" fill="norm" stroke="1" extrusionOk="0">
                    <a:moveTo>
                      <a:pt x="19813" y="18564"/>
                    </a:moveTo>
                    <a:cubicBezTo>
                      <a:pt x="13872" y="21600"/>
                      <a:pt x="5928" y="20270"/>
                      <a:pt x="2070" y="15594"/>
                    </a:cubicBezTo>
                    <a:cubicBezTo>
                      <a:pt x="-1787" y="10917"/>
                      <a:pt x="-98" y="4664"/>
                      <a:pt x="5844" y="1628"/>
                    </a:cubicBezTo>
                    <a:cubicBezTo>
                      <a:pt x="7923" y="566"/>
                      <a:pt x="10349" y="0"/>
                      <a:pt x="1282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C5CDA"/>
                  </a:gs>
                  <a:gs pos="100000">
                    <a:srgbClr val="A7B3FF"/>
                  </a:gs>
                </a:gsLst>
                <a:lin ang="16200000" scaled="0"/>
              </a:gra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6691" tIns="66691" rIns="66691" bIns="66691" numCol="1" anchor="ctr">
                <a:noAutofit/>
              </a:bodyPr>
              <a:lstStyle/>
              <a:p>
                <a:pPr defTabSz="612013">
                  <a:defRPr b="0" sz="2600">
                    <a:latin typeface="Superclarendon Regular"/>
                    <a:ea typeface="Superclarendon Regular"/>
                    <a:cs typeface="Superclarendon Regular"/>
                    <a:sym typeface="Superclarendon Regular"/>
                  </a:defRPr>
                </a:pPr>
              </a:p>
            </p:txBody>
          </p:sp>
        </p:grpSp>
        <p:grpSp>
          <p:nvGrpSpPr>
            <p:cNvPr id="582" name="Gruppo 112"/>
            <p:cNvGrpSpPr/>
            <p:nvPr/>
          </p:nvGrpSpPr>
          <p:grpSpPr>
            <a:xfrm>
              <a:off x="-1" y="-1"/>
              <a:ext cx="1609841" cy="814262"/>
              <a:chOff x="0" y="0"/>
              <a:chExt cx="1609839" cy="814260"/>
            </a:xfrm>
          </p:grpSpPr>
          <p:grpSp>
            <p:nvGrpSpPr>
              <p:cNvPr id="564" name="Gruppo 113"/>
              <p:cNvGrpSpPr/>
              <p:nvPr/>
            </p:nvGrpSpPr>
            <p:grpSpPr>
              <a:xfrm>
                <a:off x="936711" y="90284"/>
                <a:ext cx="673129" cy="601030"/>
                <a:chOff x="0" y="0"/>
                <a:chExt cx="673128" cy="601028"/>
              </a:xfrm>
            </p:grpSpPr>
            <p:sp>
              <p:nvSpPr>
                <p:cNvPr id="561" name="Corda 131"/>
                <p:cNvSpPr/>
                <p:nvPr/>
              </p:nvSpPr>
              <p:spPr>
                <a:xfrm rot="14340000">
                  <a:off x="13927" y="451213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562" name="Arco 132"/>
                <p:cNvSpPr/>
                <p:nvPr/>
              </p:nvSpPr>
              <p:spPr>
                <a:xfrm>
                  <a:off x="131905" y="-1"/>
                  <a:ext cx="281237" cy="290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19337" fill="norm" stroke="1" extrusionOk="0">
                      <a:moveTo>
                        <a:pt x="0" y="1307"/>
                      </a:moveTo>
                      <a:cubicBezTo>
                        <a:pt x="7830" y="-2263"/>
                        <a:pt x="16846" y="1729"/>
                        <a:pt x="20137" y="10225"/>
                      </a:cubicBezTo>
                      <a:cubicBezTo>
                        <a:pt x="21251" y="13100"/>
                        <a:pt x="21600" y="16257"/>
                        <a:pt x="21144" y="19337"/>
                      </a:cubicBezTo>
                    </a:path>
                  </a:pathLst>
                </a:custGeom>
                <a:noFill/>
                <a:ln w="635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563" name="Arco 133"/>
                <p:cNvSpPr/>
                <p:nvPr/>
              </p:nvSpPr>
              <p:spPr>
                <a:xfrm rot="12334463">
                  <a:off x="353278" y="309135"/>
                  <a:ext cx="281148" cy="243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952" fill="norm" stroke="1" extrusionOk="0">
                      <a:moveTo>
                        <a:pt x="0" y="1530"/>
                      </a:moveTo>
                      <a:cubicBezTo>
                        <a:pt x="7929" y="-2648"/>
                        <a:pt x="17058" y="2024"/>
                        <a:pt x="20390" y="11965"/>
                      </a:cubicBezTo>
                      <a:cubicBezTo>
                        <a:pt x="21133" y="14181"/>
                        <a:pt x="21543" y="16550"/>
                        <a:pt x="21600" y="18952"/>
                      </a:cubicBezTo>
                    </a:path>
                  </a:pathLst>
                </a:custGeom>
                <a:noFill/>
                <a:ln w="635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</p:grpSp>
          <p:grpSp>
            <p:nvGrpSpPr>
              <p:cNvPr id="581" name="Gruppo 114"/>
              <p:cNvGrpSpPr/>
              <p:nvPr/>
            </p:nvGrpSpPr>
            <p:grpSpPr>
              <a:xfrm>
                <a:off x="-1" y="-1"/>
                <a:ext cx="1088227" cy="814262"/>
                <a:chOff x="0" y="0"/>
                <a:chExt cx="1088225" cy="814260"/>
              </a:xfrm>
            </p:grpSpPr>
            <p:sp>
              <p:nvSpPr>
                <p:cNvPr id="565" name="Goccia 115"/>
                <p:cNvSpPr/>
                <p:nvPr/>
              </p:nvSpPr>
              <p:spPr>
                <a:xfrm>
                  <a:off x="162023" y="107186"/>
                  <a:ext cx="926203" cy="5869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1558"/>
                      </a:moveTo>
                      <a:cubicBezTo>
                        <a:pt x="0" y="6012"/>
                        <a:pt x="4496" y="1517"/>
                        <a:pt x="10042" y="1517"/>
                      </a:cubicBezTo>
                      <a:cubicBezTo>
                        <a:pt x="13894" y="1517"/>
                        <a:pt x="17747" y="1011"/>
                        <a:pt x="21600" y="0"/>
                      </a:cubicBezTo>
                      <a:cubicBezTo>
                        <a:pt x="20589" y="3853"/>
                        <a:pt x="20083" y="7706"/>
                        <a:pt x="20083" y="11558"/>
                      </a:cubicBezTo>
                      <a:cubicBezTo>
                        <a:pt x="20083" y="17104"/>
                        <a:pt x="15587" y="21600"/>
                        <a:pt x="10042" y="21600"/>
                      </a:cubicBezTo>
                      <a:cubicBezTo>
                        <a:pt x="4496" y="21600"/>
                        <a:pt x="0" y="17104"/>
                        <a:pt x="0" y="115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566" name="Corda 116"/>
                <p:cNvSpPr/>
                <p:nvPr/>
              </p:nvSpPr>
              <p:spPr>
                <a:xfrm rot="3540000">
                  <a:off x="111706" y="213387"/>
                  <a:ext cx="118210" cy="993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567" name="Corda 117"/>
                <p:cNvSpPr/>
                <p:nvPr/>
              </p:nvSpPr>
              <p:spPr>
                <a:xfrm rot="3540000">
                  <a:off x="223434" y="126332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568" name="Corda 118"/>
                <p:cNvSpPr/>
                <p:nvPr/>
              </p:nvSpPr>
              <p:spPr>
                <a:xfrm rot="3540000">
                  <a:off x="346203" y="66566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569" name="Corda 119"/>
                <p:cNvSpPr/>
                <p:nvPr/>
              </p:nvSpPr>
              <p:spPr>
                <a:xfrm rot="14340000">
                  <a:off x="716140" y="688318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570" name="Corda 120"/>
                <p:cNvSpPr/>
                <p:nvPr/>
              </p:nvSpPr>
              <p:spPr>
                <a:xfrm rot="14340000">
                  <a:off x="827869" y="601264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grpSp>
              <p:nvGrpSpPr>
                <p:cNvPr id="574" name="Gruppo 121"/>
                <p:cNvGrpSpPr/>
                <p:nvPr/>
              </p:nvGrpSpPr>
              <p:grpSpPr>
                <a:xfrm>
                  <a:off x="0" y="350414"/>
                  <a:ext cx="345727" cy="393001"/>
                  <a:chOff x="0" y="0"/>
                  <a:chExt cx="345726" cy="393000"/>
                </a:xfrm>
              </p:grpSpPr>
              <p:sp>
                <p:nvSpPr>
                  <p:cNvPr id="571" name="Corda 128"/>
                  <p:cNvSpPr/>
                  <p:nvPr/>
                </p:nvSpPr>
                <p:spPr>
                  <a:xfrm rot="17725100">
                    <a:off x="25335" y="12614"/>
                    <a:ext cx="105534" cy="1227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14" h="20581" fill="norm" stroke="1" extrusionOk="0">
                        <a:moveTo>
                          <a:pt x="20414" y="17599"/>
                        </a:moveTo>
                        <a:cubicBezTo>
                          <a:pt x="15715" y="21600"/>
                          <a:pt x="8130" y="21572"/>
                          <a:pt x="3472" y="17536"/>
                        </a:cubicBezTo>
                        <a:cubicBezTo>
                          <a:pt x="-1186" y="13500"/>
                          <a:pt x="-1153" y="6984"/>
                          <a:pt x="3546" y="2983"/>
                        </a:cubicBezTo>
                        <a:cubicBezTo>
                          <a:pt x="5789" y="1072"/>
                          <a:pt x="8820" y="0"/>
                          <a:pt x="1198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572" name="Corda 129"/>
                  <p:cNvSpPr/>
                  <p:nvPr/>
                </p:nvSpPr>
                <p:spPr>
                  <a:xfrm rot="17725100">
                    <a:off x="90651" y="157958"/>
                    <a:ext cx="105534" cy="1227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14" h="20581" fill="norm" stroke="1" extrusionOk="0">
                        <a:moveTo>
                          <a:pt x="20414" y="17599"/>
                        </a:moveTo>
                        <a:cubicBezTo>
                          <a:pt x="15715" y="21600"/>
                          <a:pt x="8130" y="21572"/>
                          <a:pt x="3472" y="17536"/>
                        </a:cubicBezTo>
                        <a:cubicBezTo>
                          <a:pt x="-1186" y="13500"/>
                          <a:pt x="-1153" y="6984"/>
                          <a:pt x="3546" y="2983"/>
                        </a:cubicBezTo>
                        <a:cubicBezTo>
                          <a:pt x="5789" y="1072"/>
                          <a:pt x="8820" y="0"/>
                          <a:pt x="1198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573" name="Corda 130"/>
                  <p:cNvSpPr/>
                  <p:nvPr/>
                </p:nvSpPr>
                <p:spPr>
                  <a:xfrm rot="17725100">
                    <a:off x="214858" y="257592"/>
                    <a:ext cx="105533" cy="1227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14" h="20581" fill="norm" stroke="1" extrusionOk="0">
                        <a:moveTo>
                          <a:pt x="20414" y="17599"/>
                        </a:moveTo>
                        <a:cubicBezTo>
                          <a:pt x="15715" y="21600"/>
                          <a:pt x="8130" y="21572"/>
                          <a:pt x="3472" y="17536"/>
                        </a:cubicBezTo>
                        <a:cubicBezTo>
                          <a:pt x="-1186" y="13500"/>
                          <a:pt x="-1153" y="6984"/>
                          <a:pt x="3546" y="2983"/>
                        </a:cubicBezTo>
                        <a:cubicBezTo>
                          <a:pt x="5789" y="1072"/>
                          <a:pt x="8820" y="0"/>
                          <a:pt x="1198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</p:grpSp>
            <p:grpSp>
              <p:nvGrpSpPr>
                <p:cNvPr id="578" name="Gruppo 122"/>
                <p:cNvGrpSpPr/>
                <p:nvPr/>
              </p:nvGrpSpPr>
              <p:grpSpPr>
                <a:xfrm>
                  <a:off x="494489" y="-1"/>
                  <a:ext cx="383304" cy="152577"/>
                  <a:chOff x="0" y="0"/>
                  <a:chExt cx="383302" cy="152575"/>
                </a:xfrm>
              </p:grpSpPr>
              <p:sp>
                <p:nvSpPr>
                  <p:cNvPr id="575" name="Corda 125"/>
                  <p:cNvSpPr/>
                  <p:nvPr/>
                </p:nvSpPr>
                <p:spPr>
                  <a:xfrm rot="5146837">
                    <a:off x="270295" y="12912"/>
                    <a:ext cx="118211" cy="993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13" h="20193" fill="norm" stroke="1" extrusionOk="0">
                        <a:moveTo>
                          <a:pt x="19813" y="18564"/>
                        </a:moveTo>
                        <a:cubicBezTo>
                          <a:pt x="13872" y="21600"/>
                          <a:pt x="5928" y="20270"/>
                          <a:pt x="2070" y="15594"/>
                        </a:cubicBezTo>
                        <a:cubicBezTo>
                          <a:pt x="-1787" y="10917"/>
                          <a:pt x="-98" y="4664"/>
                          <a:pt x="5844" y="1628"/>
                        </a:cubicBezTo>
                        <a:cubicBezTo>
                          <a:pt x="7923" y="566"/>
                          <a:pt x="10349" y="0"/>
                          <a:pt x="1282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576" name="Corda 126"/>
                  <p:cNvSpPr/>
                  <p:nvPr/>
                </p:nvSpPr>
                <p:spPr>
                  <a:xfrm rot="5146837">
                    <a:off x="131327" y="40287"/>
                    <a:ext cx="118210" cy="993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13" h="20193" fill="norm" stroke="1" extrusionOk="0">
                        <a:moveTo>
                          <a:pt x="19813" y="18564"/>
                        </a:moveTo>
                        <a:cubicBezTo>
                          <a:pt x="13872" y="21600"/>
                          <a:pt x="5928" y="20270"/>
                          <a:pt x="2070" y="15594"/>
                        </a:cubicBezTo>
                        <a:cubicBezTo>
                          <a:pt x="-1787" y="10917"/>
                          <a:pt x="-98" y="4664"/>
                          <a:pt x="5844" y="1628"/>
                        </a:cubicBezTo>
                        <a:cubicBezTo>
                          <a:pt x="7923" y="566"/>
                          <a:pt x="10349" y="0"/>
                          <a:pt x="1282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577" name="Corda 127"/>
                  <p:cNvSpPr/>
                  <p:nvPr/>
                </p:nvSpPr>
                <p:spPr>
                  <a:xfrm rot="5146837">
                    <a:off x="-5203" y="38326"/>
                    <a:ext cx="118210" cy="993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13" h="20193" fill="norm" stroke="1" extrusionOk="0">
                        <a:moveTo>
                          <a:pt x="19813" y="18564"/>
                        </a:moveTo>
                        <a:cubicBezTo>
                          <a:pt x="13872" y="21600"/>
                          <a:pt x="5928" y="20270"/>
                          <a:pt x="2070" y="15594"/>
                        </a:cubicBezTo>
                        <a:cubicBezTo>
                          <a:pt x="-1787" y="10917"/>
                          <a:pt x="-98" y="4664"/>
                          <a:pt x="5844" y="1628"/>
                        </a:cubicBezTo>
                        <a:cubicBezTo>
                          <a:pt x="7923" y="566"/>
                          <a:pt x="10349" y="0"/>
                          <a:pt x="1282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</p:grpSp>
            <p:sp>
              <p:nvSpPr>
                <p:cNvPr id="579" name="Onda 2 123"/>
                <p:cNvSpPr/>
                <p:nvPr/>
              </p:nvSpPr>
              <p:spPr>
                <a:xfrm>
                  <a:off x="427388" y="360900"/>
                  <a:ext cx="367695" cy="1657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3513" fill="norm" stroke="1" extrusionOk="0">
                      <a:moveTo>
                        <a:pt x="0" y="1641"/>
                      </a:moveTo>
                      <a:cubicBezTo>
                        <a:pt x="3600" y="-4043"/>
                        <a:pt x="7200" y="7325"/>
                        <a:pt x="10800" y="1641"/>
                      </a:cubicBezTo>
                      <a:cubicBezTo>
                        <a:pt x="14400" y="-4043"/>
                        <a:pt x="18000" y="7325"/>
                        <a:pt x="21600" y="1641"/>
                      </a:cubicBezTo>
                      <a:lnTo>
                        <a:pt x="21600" y="11873"/>
                      </a:lnTo>
                      <a:cubicBezTo>
                        <a:pt x="18000" y="17557"/>
                        <a:pt x="14400" y="6189"/>
                        <a:pt x="10800" y="11873"/>
                      </a:cubicBezTo>
                      <a:cubicBezTo>
                        <a:pt x="7200" y="17557"/>
                        <a:pt x="3600" y="6189"/>
                        <a:pt x="0" y="1187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A7B3FF"/>
                    </a:gs>
                    <a:gs pos="35000">
                      <a:srgbClr val="C0C8FF"/>
                    </a:gs>
                    <a:gs pos="100000">
                      <a:srgbClr val="E7EA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580" name="Stella a 7 punte 124"/>
                <p:cNvSpPr/>
                <p:nvPr/>
              </p:nvSpPr>
              <p:spPr>
                <a:xfrm>
                  <a:off x="795082" y="161338"/>
                  <a:ext cx="166612" cy="212969"/>
                </a:xfrm>
                <a:prstGeom prst="star7">
                  <a:avLst>
                    <a:gd name="adj" fmla="val 17968"/>
                    <a:gd name="hf" fmla="val 102572"/>
                    <a:gd name="vf" fmla="val 105210"/>
                  </a:avLst>
                </a:prstGeom>
                <a:gradFill flip="none" rotWithShape="1">
                  <a:gsLst>
                    <a:gs pos="0">
                      <a:srgbClr val="A9FF3D"/>
                    </a:gs>
                    <a:gs pos="100000">
                      <a:srgbClr val="D7FFB7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</p:grpSp>
        </p:grpSp>
      </p:grpSp>
      <p:grpSp>
        <p:nvGrpSpPr>
          <p:cNvPr id="610" name="Gruppo 82"/>
          <p:cNvGrpSpPr/>
          <p:nvPr/>
        </p:nvGrpSpPr>
        <p:grpSpPr>
          <a:xfrm>
            <a:off x="3241971" y="3851987"/>
            <a:ext cx="1609841" cy="824358"/>
            <a:chOff x="0" y="0"/>
            <a:chExt cx="1609839" cy="824356"/>
          </a:xfrm>
        </p:grpSpPr>
        <p:grpSp>
          <p:nvGrpSpPr>
            <p:cNvPr id="587" name="Gruppo 85"/>
            <p:cNvGrpSpPr/>
            <p:nvPr/>
          </p:nvGrpSpPr>
          <p:grpSpPr>
            <a:xfrm>
              <a:off x="317333" y="681197"/>
              <a:ext cx="382300" cy="143160"/>
              <a:chOff x="0" y="0"/>
              <a:chExt cx="382298" cy="143159"/>
            </a:xfrm>
          </p:grpSpPr>
          <p:sp>
            <p:nvSpPr>
              <p:cNvPr id="584" name="Corda 108"/>
              <p:cNvSpPr/>
              <p:nvPr/>
            </p:nvSpPr>
            <p:spPr>
              <a:xfrm rot="16392177">
                <a:off x="-6193" y="21293"/>
                <a:ext cx="118211" cy="99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13" h="20193" fill="norm" stroke="1" extrusionOk="0">
                    <a:moveTo>
                      <a:pt x="19813" y="18564"/>
                    </a:moveTo>
                    <a:cubicBezTo>
                      <a:pt x="13872" y="21600"/>
                      <a:pt x="5928" y="20270"/>
                      <a:pt x="2070" y="15594"/>
                    </a:cubicBezTo>
                    <a:cubicBezTo>
                      <a:pt x="-1787" y="10917"/>
                      <a:pt x="-98" y="4664"/>
                      <a:pt x="5844" y="1628"/>
                    </a:cubicBezTo>
                    <a:cubicBezTo>
                      <a:pt x="7923" y="566"/>
                      <a:pt x="10349" y="0"/>
                      <a:pt x="1282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C5CDA"/>
                  </a:gs>
                  <a:gs pos="100000">
                    <a:srgbClr val="A7B3FF"/>
                  </a:gs>
                </a:gsLst>
                <a:lin ang="16200000" scaled="0"/>
              </a:gra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6691" tIns="66691" rIns="66691" bIns="66691" numCol="1" anchor="ctr">
                <a:noAutofit/>
              </a:bodyPr>
              <a:lstStyle/>
              <a:p>
                <a:pPr defTabSz="612013">
                  <a:defRPr b="0" sz="2600">
                    <a:latin typeface="Superclarendon Regular"/>
                    <a:ea typeface="Superclarendon Regular"/>
                    <a:cs typeface="Superclarendon Regular"/>
                    <a:sym typeface="Superclarendon Regular"/>
                  </a:defRPr>
                </a:pPr>
              </a:p>
            </p:txBody>
          </p:sp>
          <p:sp>
            <p:nvSpPr>
              <p:cNvPr id="585" name="Corda 109"/>
              <p:cNvSpPr/>
              <p:nvPr/>
            </p:nvSpPr>
            <p:spPr>
              <a:xfrm rot="16392177">
                <a:off x="135148" y="12100"/>
                <a:ext cx="118211" cy="99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13" h="20193" fill="norm" stroke="1" extrusionOk="0">
                    <a:moveTo>
                      <a:pt x="19813" y="18564"/>
                    </a:moveTo>
                    <a:cubicBezTo>
                      <a:pt x="13872" y="21600"/>
                      <a:pt x="5928" y="20270"/>
                      <a:pt x="2070" y="15594"/>
                    </a:cubicBezTo>
                    <a:cubicBezTo>
                      <a:pt x="-1787" y="10917"/>
                      <a:pt x="-98" y="4664"/>
                      <a:pt x="5844" y="1628"/>
                    </a:cubicBezTo>
                    <a:cubicBezTo>
                      <a:pt x="7923" y="566"/>
                      <a:pt x="10349" y="0"/>
                      <a:pt x="1282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C5CDA"/>
                  </a:gs>
                  <a:gs pos="100000">
                    <a:srgbClr val="A7B3FF"/>
                  </a:gs>
                </a:gsLst>
                <a:lin ang="16200000" scaled="0"/>
              </a:gra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6691" tIns="66691" rIns="66691" bIns="66691" numCol="1" anchor="ctr">
                <a:noAutofit/>
              </a:bodyPr>
              <a:lstStyle/>
              <a:p>
                <a:pPr defTabSz="612013">
                  <a:defRPr b="0" sz="2600">
                    <a:latin typeface="Superclarendon Regular"/>
                    <a:ea typeface="Superclarendon Regular"/>
                    <a:cs typeface="Superclarendon Regular"/>
                    <a:sym typeface="Superclarendon Regular"/>
                  </a:defRPr>
                </a:pPr>
              </a:p>
            </p:txBody>
          </p:sp>
          <p:sp>
            <p:nvSpPr>
              <p:cNvPr id="586" name="Corda 110"/>
              <p:cNvSpPr/>
              <p:nvPr/>
            </p:nvSpPr>
            <p:spPr>
              <a:xfrm rot="16392177">
                <a:off x="270281" y="31682"/>
                <a:ext cx="118210" cy="99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13" h="20193" fill="norm" stroke="1" extrusionOk="0">
                    <a:moveTo>
                      <a:pt x="19813" y="18564"/>
                    </a:moveTo>
                    <a:cubicBezTo>
                      <a:pt x="13872" y="21600"/>
                      <a:pt x="5928" y="20270"/>
                      <a:pt x="2070" y="15594"/>
                    </a:cubicBezTo>
                    <a:cubicBezTo>
                      <a:pt x="-1787" y="10917"/>
                      <a:pt x="-98" y="4664"/>
                      <a:pt x="5844" y="1628"/>
                    </a:cubicBezTo>
                    <a:cubicBezTo>
                      <a:pt x="7923" y="566"/>
                      <a:pt x="10349" y="0"/>
                      <a:pt x="1282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C5CDA"/>
                  </a:gs>
                  <a:gs pos="100000">
                    <a:srgbClr val="A7B3FF"/>
                  </a:gs>
                </a:gsLst>
                <a:lin ang="16200000" scaled="0"/>
              </a:gra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6691" tIns="66691" rIns="66691" bIns="66691" numCol="1" anchor="ctr">
                <a:noAutofit/>
              </a:bodyPr>
              <a:lstStyle/>
              <a:p>
                <a:pPr defTabSz="612013">
                  <a:defRPr b="0" sz="2600">
                    <a:latin typeface="Superclarendon Regular"/>
                    <a:ea typeface="Superclarendon Regular"/>
                    <a:cs typeface="Superclarendon Regular"/>
                    <a:sym typeface="Superclarendon Regular"/>
                  </a:defRPr>
                </a:pPr>
              </a:p>
            </p:txBody>
          </p:sp>
        </p:grpSp>
        <p:grpSp>
          <p:nvGrpSpPr>
            <p:cNvPr id="609" name="Gruppo 86"/>
            <p:cNvGrpSpPr/>
            <p:nvPr/>
          </p:nvGrpSpPr>
          <p:grpSpPr>
            <a:xfrm>
              <a:off x="-1" y="-1"/>
              <a:ext cx="1609841" cy="814262"/>
              <a:chOff x="0" y="0"/>
              <a:chExt cx="1609839" cy="814260"/>
            </a:xfrm>
          </p:grpSpPr>
          <p:grpSp>
            <p:nvGrpSpPr>
              <p:cNvPr id="591" name="Gruppo 87"/>
              <p:cNvGrpSpPr/>
              <p:nvPr/>
            </p:nvGrpSpPr>
            <p:grpSpPr>
              <a:xfrm>
                <a:off x="936711" y="90284"/>
                <a:ext cx="673129" cy="601030"/>
                <a:chOff x="0" y="0"/>
                <a:chExt cx="673128" cy="601028"/>
              </a:xfrm>
            </p:grpSpPr>
            <p:sp>
              <p:nvSpPr>
                <p:cNvPr id="588" name="Corda 105"/>
                <p:cNvSpPr/>
                <p:nvPr/>
              </p:nvSpPr>
              <p:spPr>
                <a:xfrm rot="14340000">
                  <a:off x="13927" y="451213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589" name="Arco 106"/>
                <p:cNvSpPr/>
                <p:nvPr/>
              </p:nvSpPr>
              <p:spPr>
                <a:xfrm>
                  <a:off x="131905" y="-1"/>
                  <a:ext cx="281237" cy="290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19337" fill="norm" stroke="1" extrusionOk="0">
                      <a:moveTo>
                        <a:pt x="0" y="1307"/>
                      </a:moveTo>
                      <a:cubicBezTo>
                        <a:pt x="7830" y="-2263"/>
                        <a:pt x="16846" y="1729"/>
                        <a:pt x="20137" y="10225"/>
                      </a:cubicBezTo>
                      <a:cubicBezTo>
                        <a:pt x="21251" y="13100"/>
                        <a:pt x="21600" y="16257"/>
                        <a:pt x="21144" y="19337"/>
                      </a:cubicBezTo>
                    </a:path>
                  </a:pathLst>
                </a:custGeom>
                <a:noFill/>
                <a:ln w="635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590" name="Arco 107"/>
                <p:cNvSpPr/>
                <p:nvPr/>
              </p:nvSpPr>
              <p:spPr>
                <a:xfrm rot="12334463">
                  <a:off x="353278" y="309135"/>
                  <a:ext cx="281148" cy="243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952" fill="norm" stroke="1" extrusionOk="0">
                      <a:moveTo>
                        <a:pt x="0" y="1530"/>
                      </a:moveTo>
                      <a:cubicBezTo>
                        <a:pt x="7929" y="-2648"/>
                        <a:pt x="17058" y="2024"/>
                        <a:pt x="20390" y="11965"/>
                      </a:cubicBezTo>
                      <a:cubicBezTo>
                        <a:pt x="21133" y="14181"/>
                        <a:pt x="21543" y="16550"/>
                        <a:pt x="21600" y="18952"/>
                      </a:cubicBezTo>
                    </a:path>
                  </a:pathLst>
                </a:custGeom>
                <a:noFill/>
                <a:ln w="635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</p:grpSp>
          <p:grpSp>
            <p:nvGrpSpPr>
              <p:cNvPr id="608" name="Gruppo 88"/>
              <p:cNvGrpSpPr/>
              <p:nvPr/>
            </p:nvGrpSpPr>
            <p:grpSpPr>
              <a:xfrm>
                <a:off x="-1" y="-1"/>
                <a:ext cx="1088227" cy="814262"/>
                <a:chOff x="0" y="0"/>
                <a:chExt cx="1088225" cy="814260"/>
              </a:xfrm>
            </p:grpSpPr>
            <p:sp>
              <p:nvSpPr>
                <p:cNvPr id="592" name="Goccia 89"/>
                <p:cNvSpPr/>
                <p:nvPr/>
              </p:nvSpPr>
              <p:spPr>
                <a:xfrm>
                  <a:off x="162023" y="107186"/>
                  <a:ext cx="926203" cy="5869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1558"/>
                      </a:moveTo>
                      <a:cubicBezTo>
                        <a:pt x="0" y="6012"/>
                        <a:pt x="4496" y="1517"/>
                        <a:pt x="10042" y="1517"/>
                      </a:cubicBezTo>
                      <a:cubicBezTo>
                        <a:pt x="13894" y="1517"/>
                        <a:pt x="17747" y="1011"/>
                        <a:pt x="21600" y="0"/>
                      </a:cubicBezTo>
                      <a:cubicBezTo>
                        <a:pt x="20589" y="3853"/>
                        <a:pt x="20083" y="7706"/>
                        <a:pt x="20083" y="11558"/>
                      </a:cubicBezTo>
                      <a:cubicBezTo>
                        <a:pt x="20083" y="17104"/>
                        <a:pt x="15587" y="21600"/>
                        <a:pt x="10042" y="21600"/>
                      </a:cubicBezTo>
                      <a:cubicBezTo>
                        <a:pt x="4496" y="21600"/>
                        <a:pt x="0" y="17104"/>
                        <a:pt x="0" y="115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593" name="Corda 90"/>
                <p:cNvSpPr/>
                <p:nvPr/>
              </p:nvSpPr>
              <p:spPr>
                <a:xfrm rot="3540000">
                  <a:off x="111706" y="213387"/>
                  <a:ext cx="118210" cy="993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594" name="Corda 91"/>
                <p:cNvSpPr/>
                <p:nvPr/>
              </p:nvSpPr>
              <p:spPr>
                <a:xfrm rot="3540000">
                  <a:off x="223434" y="126332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595" name="Corda 92"/>
                <p:cNvSpPr/>
                <p:nvPr/>
              </p:nvSpPr>
              <p:spPr>
                <a:xfrm rot="3540000">
                  <a:off x="346203" y="66566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596" name="Corda 93"/>
                <p:cNvSpPr/>
                <p:nvPr/>
              </p:nvSpPr>
              <p:spPr>
                <a:xfrm rot="14340000">
                  <a:off x="716140" y="688318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597" name="Corda 94"/>
                <p:cNvSpPr/>
                <p:nvPr/>
              </p:nvSpPr>
              <p:spPr>
                <a:xfrm rot="14340000">
                  <a:off x="827869" y="601264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grpSp>
              <p:nvGrpSpPr>
                <p:cNvPr id="601" name="Gruppo 95"/>
                <p:cNvGrpSpPr/>
                <p:nvPr/>
              </p:nvGrpSpPr>
              <p:grpSpPr>
                <a:xfrm>
                  <a:off x="0" y="350414"/>
                  <a:ext cx="345727" cy="393001"/>
                  <a:chOff x="0" y="0"/>
                  <a:chExt cx="345726" cy="393000"/>
                </a:xfrm>
              </p:grpSpPr>
              <p:sp>
                <p:nvSpPr>
                  <p:cNvPr id="598" name="Corda 102"/>
                  <p:cNvSpPr/>
                  <p:nvPr/>
                </p:nvSpPr>
                <p:spPr>
                  <a:xfrm rot="17725100">
                    <a:off x="25335" y="12614"/>
                    <a:ext cx="105534" cy="1227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14" h="20581" fill="norm" stroke="1" extrusionOk="0">
                        <a:moveTo>
                          <a:pt x="20414" y="17599"/>
                        </a:moveTo>
                        <a:cubicBezTo>
                          <a:pt x="15715" y="21600"/>
                          <a:pt x="8130" y="21572"/>
                          <a:pt x="3472" y="17536"/>
                        </a:cubicBezTo>
                        <a:cubicBezTo>
                          <a:pt x="-1186" y="13500"/>
                          <a:pt x="-1153" y="6984"/>
                          <a:pt x="3546" y="2983"/>
                        </a:cubicBezTo>
                        <a:cubicBezTo>
                          <a:pt x="5789" y="1072"/>
                          <a:pt x="8820" y="0"/>
                          <a:pt x="1198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599" name="Corda 103"/>
                  <p:cNvSpPr/>
                  <p:nvPr/>
                </p:nvSpPr>
                <p:spPr>
                  <a:xfrm rot="17725100">
                    <a:off x="90651" y="157958"/>
                    <a:ext cx="105534" cy="1227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14" h="20581" fill="norm" stroke="1" extrusionOk="0">
                        <a:moveTo>
                          <a:pt x="20414" y="17599"/>
                        </a:moveTo>
                        <a:cubicBezTo>
                          <a:pt x="15715" y="21600"/>
                          <a:pt x="8130" y="21572"/>
                          <a:pt x="3472" y="17536"/>
                        </a:cubicBezTo>
                        <a:cubicBezTo>
                          <a:pt x="-1186" y="13500"/>
                          <a:pt x="-1153" y="6984"/>
                          <a:pt x="3546" y="2983"/>
                        </a:cubicBezTo>
                        <a:cubicBezTo>
                          <a:pt x="5789" y="1072"/>
                          <a:pt x="8820" y="0"/>
                          <a:pt x="1198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600" name="Corda 104"/>
                  <p:cNvSpPr/>
                  <p:nvPr/>
                </p:nvSpPr>
                <p:spPr>
                  <a:xfrm rot="17725100">
                    <a:off x="214858" y="257592"/>
                    <a:ext cx="105533" cy="1227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14" h="20581" fill="norm" stroke="1" extrusionOk="0">
                        <a:moveTo>
                          <a:pt x="20414" y="17599"/>
                        </a:moveTo>
                        <a:cubicBezTo>
                          <a:pt x="15715" y="21600"/>
                          <a:pt x="8130" y="21572"/>
                          <a:pt x="3472" y="17536"/>
                        </a:cubicBezTo>
                        <a:cubicBezTo>
                          <a:pt x="-1186" y="13500"/>
                          <a:pt x="-1153" y="6984"/>
                          <a:pt x="3546" y="2983"/>
                        </a:cubicBezTo>
                        <a:cubicBezTo>
                          <a:pt x="5789" y="1072"/>
                          <a:pt x="8820" y="0"/>
                          <a:pt x="1198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</p:grpSp>
            <p:grpSp>
              <p:nvGrpSpPr>
                <p:cNvPr id="605" name="Gruppo 96"/>
                <p:cNvGrpSpPr/>
                <p:nvPr/>
              </p:nvGrpSpPr>
              <p:grpSpPr>
                <a:xfrm>
                  <a:off x="494489" y="-1"/>
                  <a:ext cx="383304" cy="152577"/>
                  <a:chOff x="0" y="0"/>
                  <a:chExt cx="383302" cy="152575"/>
                </a:xfrm>
              </p:grpSpPr>
              <p:sp>
                <p:nvSpPr>
                  <p:cNvPr id="602" name="Corda 99"/>
                  <p:cNvSpPr/>
                  <p:nvPr/>
                </p:nvSpPr>
                <p:spPr>
                  <a:xfrm rot="5146837">
                    <a:off x="270295" y="12912"/>
                    <a:ext cx="118211" cy="993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13" h="20193" fill="norm" stroke="1" extrusionOk="0">
                        <a:moveTo>
                          <a:pt x="19813" y="18564"/>
                        </a:moveTo>
                        <a:cubicBezTo>
                          <a:pt x="13872" y="21600"/>
                          <a:pt x="5928" y="20270"/>
                          <a:pt x="2070" y="15594"/>
                        </a:cubicBezTo>
                        <a:cubicBezTo>
                          <a:pt x="-1787" y="10917"/>
                          <a:pt x="-98" y="4664"/>
                          <a:pt x="5844" y="1628"/>
                        </a:cubicBezTo>
                        <a:cubicBezTo>
                          <a:pt x="7923" y="566"/>
                          <a:pt x="10349" y="0"/>
                          <a:pt x="1282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603" name="Corda 100"/>
                  <p:cNvSpPr/>
                  <p:nvPr/>
                </p:nvSpPr>
                <p:spPr>
                  <a:xfrm rot="5146837">
                    <a:off x="131327" y="40287"/>
                    <a:ext cx="118210" cy="993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13" h="20193" fill="norm" stroke="1" extrusionOk="0">
                        <a:moveTo>
                          <a:pt x="19813" y="18564"/>
                        </a:moveTo>
                        <a:cubicBezTo>
                          <a:pt x="13872" y="21600"/>
                          <a:pt x="5928" y="20270"/>
                          <a:pt x="2070" y="15594"/>
                        </a:cubicBezTo>
                        <a:cubicBezTo>
                          <a:pt x="-1787" y="10917"/>
                          <a:pt x="-98" y="4664"/>
                          <a:pt x="5844" y="1628"/>
                        </a:cubicBezTo>
                        <a:cubicBezTo>
                          <a:pt x="7923" y="566"/>
                          <a:pt x="10349" y="0"/>
                          <a:pt x="1282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604" name="Corda 101"/>
                  <p:cNvSpPr/>
                  <p:nvPr/>
                </p:nvSpPr>
                <p:spPr>
                  <a:xfrm rot="5146837">
                    <a:off x="-5203" y="38326"/>
                    <a:ext cx="118210" cy="993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13" h="20193" fill="norm" stroke="1" extrusionOk="0">
                        <a:moveTo>
                          <a:pt x="19813" y="18564"/>
                        </a:moveTo>
                        <a:cubicBezTo>
                          <a:pt x="13872" y="21600"/>
                          <a:pt x="5928" y="20270"/>
                          <a:pt x="2070" y="15594"/>
                        </a:cubicBezTo>
                        <a:cubicBezTo>
                          <a:pt x="-1787" y="10917"/>
                          <a:pt x="-98" y="4664"/>
                          <a:pt x="5844" y="1628"/>
                        </a:cubicBezTo>
                        <a:cubicBezTo>
                          <a:pt x="7923" y="566"/>
                          <a:pt x="10349" y="0"/>
                          <a:pt x="1282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</p:grpSp>
            <p:sp>
              <p:nvSpPr>
                <p:cNvPr id="606" name="Onda 2 97"/>
                <p:cNvSpPr/>
                <p:nvPr/>
              </p:nvSpPr>
              <p:spPr>
                <a:xfrm>
                  <a:off x="427388" y="360900"/>
                  <a:ext cx="367695" cy="1657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3513" fill="norm" stroke="1" extrusionOk="0">
                      <a:moveTo>
                        <a:pt x="0" y="1641"/>
                      </a:moveTo>
                      <a:cubicBezTo>
                        <a:pt x="3600" y="-4043"/>
                        <a:pt x="7200" y="7325"/>
                        <a:pt x="10800" y="1641"/>
                      </a:cubicBezTo>
                      <a:cubicBezTo>
                        <a:pt x="14400" y="-4043"/>
                        <a:pt x="18000" y="7325"/>
                        <a:pt x="21600" y="1641"/>
                      </a:cubicBezTo>
                      <a:lnTo>
                        <a:pt x="21600" y="11873"/>
                      </a:lnTo>
                      <a:cubicBezTo>
                        <a:pt x="18000" y="17557"/>
                        <a:pt x="14400" y="6189"/>
                        <a:pt x="10800" y="11873"/>
                      </a:cubicBezTo>
                      <a:cubicBezTo>
                        <a:pt x="7200" y="17557"/>
                        <a:pt x="3600" y="6189"/>
                        <a:pt x="0" y="1187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A7B3FF"/>
                    </a:gs>
                    <a:gs pos="35000">
                      <a:srgbClr val="C0C8FF"/>
                    </a:gs>
                    <a:gs pos="100000">
                      <a:srgbClr val="E7EA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607" name="Stella a 7 punte 98"/>
                <p:cNvSpPr/>
                <p:nvPr/>
              </p:nvSpPr>
              <p:spPr>
                <a:xfrm>
                  <a:off x="795082" y="161338"/>
                  <a:ext cx="166612" cy="212969"/>
                </a:xfrm>
                <a:prstGeom prst="star7">
                  <a:avLst>
                    <a:gd name="adj" fmla="val 17968"/>
                    <a:gd name="hf" fmla="val 102572"/>
                    <a:gd name="vf" fmla="val 105210"/>
                  </a:avLst>
                </a:prstGeom>
                <a:gradFill flip="none" rotWithShape="1">
                  <a:gsLst>
                    <a:gs pos="0">
                      <a:srgbClr val="A9FF3D"/>
                    </a:gs>
                    <a:gs pos="100000">
                      <a:srgbClr val="D7FFB7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</p:grpSp>
        </p:grpSp>
      </p:grpSp>
      <p:sp>
        <p:nvSpPr>
          <p:cNvPr id="611" name="Ovale 83"/>
          <p:cNvSpPr/>
          <p:nvPr/>
        </p:nvSpPr>
        <p:spPr>
          <a:xfrm>
            <a:off x="4771028" y="2089880"/>
            <a:ext cx="1954875" cy="1231292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66691" tIns="66691" rIns="66691" bIns="66691" anchor="ctr"/>
          <a:lstStyle/>
          <a:p>
            <a:pPr defTabSz="612013">
              <a:defRPr b="0"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sp>
        <p:nvSpPr>
          <p:cNvPr id="612" name="Mostrina 75"/>
          <p:cNvSpPr/>
          <p:nvPr/>
        </p:nvSpPr>
        <p:spPr>
          <a:xfrm rot="19931895">
            <a:off x="4252268" y="3519179"/>
            <a:ext cx="666493" cy="255050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3175">
            <a:solidFill>
              <a:srgbClr val="000000"/>
            </a:solidFill>
          </a:ln>
        </p:spPr>
        <p:txBody>
          <a:bodyPr lIns="66691" tIns="66691" rIns="66691" bIns="66691" anchor="ctr"/>
          <a:lstStyle/>
          <a:p>
            <a:pPr defTabSz="612013">
              <a:defRPr b="0"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sp>
        <p:nvSpPr>
          <p:cNvPr id="613" name="Mostrina 76"/>
          <p:cNvSpPr/>
          <p:nvPr/>
        </p:nvSpPr>
        <p:spPr>
          <a:xfrm rot="19931895">
            <a:off x="6361316" y="2332086"/>
            <a:ext cx="666492" cy="255050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3175">
            <a:solidFill>
              <a:srgbClr val="000000"/>
            </a:solidFill>
          </a:ln>
        </p:spPr>
        <p:txBody>
          <a:bodyPr lIns="66691" tIns="66691" rIns="66691" bIns="66691" anchor="ctr"/>
          <a:lstStyle/>
          <a:p>
            <a:pPr defTabSz="612013">
              <a:defRPr b="0"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sp>
        <p:nvSpPr>
          <p:cNvPr id="614" name="Rettangolo 2"/>
          <p:cNvSpPr txBox="1"/>
          <p:nvPr/>
        </p:nvSpPr>
        <p:spPr>
          <a:xfrm>
            <a:off x="2102233" y="2700130"/>
            <a:ext cx="2353372" cy="896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022" tIns="60022" rIns="60022" bIns="60022">
            <a:spAutoFit/>
          </a:bodyPr>
          <a:lstStyle/>
          <a:p>
            <a:pPr defTabSz="612013">
              <a:defRPr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Associados a </a:t>
            </a:r>
            <a:endParaRPr b="0"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defTabSz="612013">
              <a:defRPr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membranas  </a:t>
            </a:r>
          </a:p>
        </p:txBody>
      </p:sp>
      <p:sp>
        <p:nvSpPr>
          <p:cNvPr id="615" name="Linea"/>
          <p:cNvSpPr/>
          <p:nvPr/>
        </p:nvSpPr>
        <p:spPr>
          <a:xfrm>
            <a:off x="830121" y="912828"/>
            <a:ext cx="1134455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16" name="Freccia giù 16"/>
          <p:cNvSpPr/>
          <p:nvPr/>
        </p:nvSpPr>
        <p:spPr>
          <a:xfrm rot="2570336">
            <a:off x="4090480" y="4864866"/>
            <a:ext cx="804554" cy="1114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07"/>
                </a:moveTo>
                <a:lnTo>
                  <a:pt x="5400" y="13807"/>
                </a:lnTo>
                <a:lnTo>
                  <a:pt x="5400" y="0"/>
                </a:lnTo>
                <a:lnTo>
                  <a:pt x="16200" y="0"/>
                </a:lnTo>
                <a:lnTo>
                  <a:pt x="16200" y="13807"/>
                </a:lnTo>
                <a:lnTo>
                  <a:pt x="21600" y="13807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66691" tIns="66691" rIns="66691" bIns="66691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17" name="Freccia giù 16"/>
          <p:cNvSpPr/>
          <p:nvPr/>
        </p:nvSpPr>
        <p:spPr>
          <a:xfrm flipH="1" rot="20046346">
            <a:off x="6981391" y="4907098"/>
            <a:ext cx="804554" cy="1114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07"/>
                </a:moveTo>
                <a:lnTo>
                  <a:pt x="5400" y="13807"/>
                </a:lnTo>
                <a:lnTo>
                  <a:pt x="5400" y="0"/>
                </a:lnTo>
                <a:lnTo>
                  <a:pt x="16200" y="0"/>
                </a:lnTo>
                <a:lnTo>
                  <a:pt x="16200" y="13807"/>
                </a:lnTo>
                <a:lnTo>
                  <a:pt x="21600" y="13807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66691" tIns="66691" rIns="66691" bIns="66691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18" name="CasellaDiTesto 4"/>
          <p:cNvSpPr txBox="1"/>
          <p:nvPr/>
        </p:nvSpPr>
        <p:spPr>
          <a:xfrm>
            <a:off x="335328" y="6031569"/>
            <a:ext cx="5003145" cy="897473"/>
          </a:xfrm>
          <a:prstGeom prst="rect">
            <a:avLst/>
          </a:prstGeom>
          <a:ln w="76200">
            <a:solidFill>
              <a:schemeClr val="accent5">
                <a:hueOff val="-82419"/>
                <a:satOff val="-9513"/>
                <a:lumOff val="-16343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022" tIns="60022" rIns="60022" bIns="60022">
            <a:spAutoFit/>
          </a:bodyPr>
          <a:lstStyle/>
          <a:p>
            <a:pPr algn="l" defTabSz="612013"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t>Receptores de carboidratos (CLRs)</a:t>
            </a:r>
            <a:endParaRPr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algn="l" defTabSz="612013"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t>Receptores Scavenger</a:t>
            </a:r>
          </a:p>
        </p:txBody>
      </p:sp>
      <p:sp>
        <p:nvSpPr>
          <p:cNvPr id="619" name="Testo"/>
          <p:cNvSpPr txBox="1"/>
          <p:nvPr/>
        </p:nvSpPr>
        <p:spPr>
          <a:xfrm>
            <a:off x="6908780" y="6047825"/>
            <a:ext cx="127001" cy="802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612013">
              <a:defRPr b="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20" name="CasellaDiTesto 4"/>
          <p:cNvSpPr txBox="1"/>
          <p:nvPr/>
        </p:nvSpPr>
        <p:spPr>
          <a:xfrm>
            <a:off x="7364262" y="6031569"/>
            <a:ext cx="937161" cy="541873"/>
          </a:xfrm>
          <a:prstGeom prst="rect">
            <a:avLst/>
          </a:prstGeom>
          <a:ln w="76200">
            <a:solidFill>
              <a:schemeClr val="accent5">
                <a:hueOff val="-82419"/>
                <a:satOff val="-9513"/>
                <a:lumOff val="-16343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022" tIns="60022" rIns="60022" bIns="60022">
            <a:spAutoFit/>
          </a:bodyPr>
          <a:lstStyle>
            <a:lvl1pPr algn="l" defTabSz="612013">
              <a:defRPr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TLRs</a:t>
            </a:r>
          </a:p>
        </p:txBody>
      </p:sp>
      <p:sp>
        <p:nvSpPr>
          <p:cNvPr id="621" name="Sinalização intracelular"/>
          <p:cNvSpPr txBox="1"/>
          <p:nvPr/>
        </p:nvSpPr>
        <p:spPr>
          <a:xfrm>
            <a:off x="5260218" y="8282803"/>
            <a:ext cx="3424125" cy="970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2800"/>
              <a:t>Sinalização intracelular</a:t>
            </a:r>
            <a:r>
              <a:t> </a:t>
            </a:r>
          </a:p>
        </p:txBody>
      </p:sp>
      <p:sp>
        <p:nvSpPr>
          <p:cNvPr id="622" name="Freccia giù 16"/>
          <p:cNvSpPr/>
          <p:nvPr/>
        </p:nvSpPr>
        <p:spPr>
          <a:xfrm flipH="1" rot="20046346">
            <a:off x="5155930" y="7111329"/>
            <a:ext cx="392580" cy="1114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07"/>
                </a:moveTo>
                <a:lnTo>
                  <a:pt x="5400" y="13807"/>
                </a:lnTo>
                <a:lnTo>
                  <a:pt x="5400" y="0"/>
                </a:lnTo>
                <a:lnTo>
                  <a:pt x="16200" y="0"/>
                </a:lnTo>
                <a:lnTo>
                  <a:pt x="16200" y="13807"/>
                </a:lnTo>
                <a:lnTo>
                  <a:pt x="21600" y="13807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66691" tIns="66691" rIns="66691" bIns="66691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23" name="Freccia giù 16"/>
          <p:cNvSpPr/>
          <p:nvPr/>
        </p:nvSpPr>
        <p:spPr>
          <a:xfrm rot="21540000">
            <a:off x="7633854" y="7043010"/>
            <a:ext cx="392580" cy="1110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07"/>
                </a:moveTo>
                <a:lnTo>
                  <a:pt x="5400" y="13807"/>
                </a:lnTo>
                <a:lnTo>
                  <a:pt x="5400" y="0"/>
                </a:lnTo>
                <a:lnTo>
                  <a:pt x="16200" y="0"/>
                </a:lnTo>
                <a:lnTo>
                  <a:pt x="16200" y="13807"/>
                </a:lnTo>
                <a:lnTo>
                  <a:pt x="21600" y="13807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66691" tIns="66691" rIns="66691" bIns="66691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24" name="Fagocitose, endocitose…"/>
          <p:cNvSpPr txBox="1"/>
          <p:nvPr/>
        </p:nvSpPr>
        <p:spPr>
          <a:xfrm>
            <a:off x="70906" y="8306836"/>
            <a:ext cx="4838047" cy="934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2800"/>
              <a:t>Fagocitose, endocitose</a:t>
            </a:r>
            <a:endParaRPr sz="2800"/>
          </a:p>
          <a:p>
            <a:pPr>
              <a:defRPr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t> (Cytotoxicity in NK)</a:t>
            </a:r>
          </a:p>
        </p:txBody>
      </p:sp>
      <p:sp>
        <p:nvSpPr>
          <p:cNvPr id="625" name="Freccia giù 16"/>
          <p:cNvSpPr/>
          <p:nvPr/>
        </p:nvSpPr>
        <p:spPr>
          <a:xfrm rot="21540000">
            <a:off x="1733802" y="7043010"/>
            <a:ext cx="392580" cy="1110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07"/>
                </a:moveTo>
                <a:lnTo>
                  <a:pt x="5400" y="13807"/>
                </a:lnTo>
                <a:lnTo>
                  <a:pt x="5400" y="0"/>
                </a:lnTo>
                <a:lnTo>
                  <a:pt x="16200" y="0"/>
                </a:lnTo>
                <a:lnTo>
                  <a:pt x="16200" y="13807"/>
                </a:lnTo>
                <a:lnTo>
                  <a:pt x="21600" y="13807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66691" tIns="66691" rIns="66691" bIns="66691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26" name="CasellaDiTesto 4"/>
          <p:cNvSpPr txBox="1"/>
          <p:nvPr/>
        </p:nvSpPr>
        <p:spPr>
          <a:xfrm>
            <a:off x="9090340" y="5149713"/>
            <a:ext cx="3223905" cy="541874"/>
          </a:xfrm>
          <a:prstGeom prst="rect">
            <a:avLst/>
          </a:prstGeom>
          <a:ln w="76200">
            <a:solidFill>
              <a:schemeClr val="accent3">
                <a:hueOff val="-274225"/>
                <a:satOff val="26768"/>
                <a:lumOff val="11368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022" tIns="60022" rIns="60022" bIns="60022">
            <a:spAutoFit/>
          </a:bodyPr>
          <a:lstStyle>
            <a:lvl1pPr algn="l" defTabSz="612013">
              <a:defRPr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CRs, FcRs, opsonin R</a:t>
            </a:r>
          </a:p>
        </p:txBody>
      </p:sp>
      <p:sp>
        <p:nvSpPr>
          <p:cNvPr id="627" name="Freccia giù 16"/>
          <p:cNvSpPr/>
          <p:nvPr/>
        </p:nvSpPr>
        <p:spPr>
          <a:xfrm flipH="1" rot="20046346">
            <a:off x="8949204" y="4011651"/>
            <a:ext cx="804554" cy="1114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07"/>
                </a:moveTo>
                <a:lnTo>
                  <a:pt x="5400" y="13807"/>
                </a:lnTo>
                <a:lnTo>
                  <a:pt x="5400" y="0"/>
                </a:lnTo>
                <a:lnTo>
                  <a:pt x="16200" y="0"/>
                </a:lnTo>
                <a:lnTo>
                  <a:pt x="16200" y="13807"/>
                </a:lnTo>
                <a:lnTo>
                  <a:pt x="21600" y="13807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66691" tIns="66691" rIns="66691" bIns="66691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28" name="PRRs"/>
          <p:cNvSpPr txBox="1"/>
          <p:nvPr/>
        </p:nvSpPr>
        <p:spPr>
          <a:xfrm>
            <a:off x="5110158" y="5342309"/>
            <a:ext cx="1758246" cy="574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1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PRRs</a:t>
            </a:r>
          </a:p>
        </p:txBody>
      </p:sp>
      <p:sp>
        <p:nvSpPr>
          <p:cNvPr id="629" name="non-PRRs"/>
          <p:cNvSpPr txBox="1"/>
          <p:nvPr/>
        </p:nvSpPr>
        <p:spPr>
          <a:xfrm>
            <a:off x="9885247" y="4417153"/>
            <a:ext cx="2721554" cy="574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1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non-PRRs</a:t>
            </a:r>
          </a:p>
        </p:txBody>
      </p:sp>
      <p:sp>
        <p:nvSpPr>
          <p:cNvPr id="630" name="Freccia giù 16"/>
          <p:cNvSpPr/>
          <p:nvPr/>
        </p:nvSpPr>
        <p:spPr>
          <a:xfrm rot="21540000">
            <a:off x="10649078" y="5837801"/>
            <a:ext cx="392581" cy="1110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07"/>
                </a:moveTo>
                <a:lnTo>
                  <a:pt x="5400" y="13807"/>
                </a:lnTo>
                <a:lnTo>
                  <a:pt x="5400" y="0"/>
                </a:lnTo>
                <a:lnTo>
                  <a:pt x="16200" y="0"/>
                </a:lnTo>
                <a:lnTo>
                  <a:pt x="16200" y="13807"/>
                </a:lnTo>
                <a:lnTo>
                  <a:pt x="21600" y="13807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66691" tIns="66691" rIns="66691" bIns="66691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31" name="Fagocitose, Endocitose,…"/>
          <p:cNvSpPr txBox="1"/>
          <p:nvPr/>
        </p:nvSpPr>
        <p:spPr>
          <a:xfrm>
            <a:off x="9198014" y="6968653"/>
            <a:ext cx="3300105" cy="1859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2800"/>
              <a:t>Fagocitose, Endocitose, </a:t>
            </a:r>
            <a:endParaRPr sz="2800"/>
          </a:p>
          <a:p>
            <a:pPr>
              <a:defRPr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2800"/>
              <a:t>Desgranulação</a:t>
            </a:r>
            <a:endParaRPr sz="2800"/>
          </a:p>
          <a:p>
            <a:pPr>
              <a:defRPr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2800"/>
              <a:t>ADCC</a:t>
            </a:r>
          </a:p>
        </p:txBody>
      </p:sp>
      <p:sp>
        <p:nvSpPr>
          <p:cNvPr id="632" name="Freccia giù 16"/>
          <p:cNvSpPr/>
          <p:nvPr/>
        </p:nvSpPr>
        <p:spPr>
          <a:xfrm rot="1199172">
            <a:off x="8663596" y="5945739"/>
            <a:ext cx="392580" cy="1898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07"/>
                </a:moveTo>
                <a:lnTo>
                  <a:pt x="5400" y="13807"/>
                </a:lnTo>
                <a:lnTo>
                  <a:pt x="5400" y="0"/>
                </a:lnTo>
                <a:lnTo>
                  <a:pt x="16200" y="0"/>
                </a:lnTo>
                <a:lnTo>
                  <a:pt x="16200" y="13807"/>
                </a:lnTo>
                <a:lnTo>
                  <a:pt x="21600" y="13807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66691" tIns="66691" rIns="66691" bIns="66691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imunidade inata"/>
          <p:cNvSpPr txBox="1"/>
          <p:nvPr/>
        </p:nvSpPr>
        <p:spPr>
          <a:xfrm>
            <a:off x="1672491" y="63378"/>
            <a:ext cx="9659818" cy="863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Cytosolic PRRs</a:t>
            </a:r>
          </a:p>
        </p:txBody>
      </p:sp>
      <p:sp>
        <p:nvSpPr>
          <p:cNvPr id="635" name="Ovale 79"/>
          <p:cNvSpPr/>
          <p:nvPr/>
        </p:nvSpPr>
        <p:spPr>
          <a:xfrm>
            <a:off x="4412141" y="1664863"/>
            <a:ext cx="4632478" cy="293811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66691" tIns="66691" rIns="66691" bIns="66691" anchor="ctr"/>
          <a:lstStyle/>
          <a:p>
            <a:pPr defTabSz="612013">
              <a:defRPr b="0"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sp>
        <p:nvSpPr>
          <p:cNvPr id="636" name="Ovale 80"/>
          <p:cNvSpPr/>
          <p:nvPr/>
        </p:nvSpPr>
        <p:spPr>
          <a:xfrm>
            <a:off x="6855405" y="2266680"/>
            <a:ext cx="1954875" cy="1736437"/>
          </a:xfrm>
          <a:prstGeom prst="ellipse">
            <a:avLst/>
          </a:prstGeom>
          <a:solidFill>
            <a:srgbClr val="A6A6A6"/>
          </a:solidFill>
          <a:ln w="25400">
            <a:solidFill>
              <a:srgbClr val="000000"/>
            </a:solidFill>
          </a:ln>
        </p:spPr>
        <p:txBody>
          <a:bodyPr lIns="66691" tIns="66691" rIns="66691" bIns="66691" anchor="ctr"/>
          <a:lstStyle/>
          <a:p>
            <a:pPr defTabSz="612013">
              <a:defRPr b="0"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sp>
        <p:nvSpPr>
          <p:cNvPr id="637" name="Stella a 10 punte 84"/>
          <p:cNvSpPr/>
          <p:nvPr/>
        </p:nvSpPr>
        <p:spPr>
          <a:xfrm>
            <a:off x="5837889" y="3561113"/>
            <a:ext cx="770853" cy="789290"/>
          </a:xfrm>
          <a:prstGeom prst="star10">
            <a:avLst>
              <a:gd name="adj" fmla="val 24304"/>
              <a:gd name="hf" fmla="val 105146"/>
            </a:avLst>
          </a:prstGeom>
          <a:solidFill>
            <a:srgbClr val="CAF297"/>
          </a:solidFill>
          <a:ln w="3175">
            <a:solidFill>
              <a:srgbClr val="000000"/>
            </a:solidFill>
          </a:ln>
        </p:spPr>
        <p:txBody>
          <a:bodyPr lIns="66691" tIns="66691" rIns="66691" bIns="66691" anchor="ctr"/>
          <a:lstStyle/>
          <a:p>
            <a:pPr defTabSz="612013">
              <a:defRPr b="0"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sp>
        <p:nvSpPr>
          <p:cNvPr id="638" name="Mostrina 77"/>
          <p:cNvSpPr/>
          <p:nvPr/>
        </p:nvSpPr>
        <p:spPr>
          <a:xfrm>
            <a:off x="6607985" y="4005379"/>
            <a:ext cx="666492" cy="255051"/>
          </a:xfrm>
          <a:prstGeom prst="chevron">
            <a:avLst>
              <a:gd name="adj" fmla="val 50000"/>
            </a:avLst>
          </a:prstGeom>
          <a:solidFill>
            <a:srgbClr val="4FADF3"/>
          </a:solidFill>
          <a:ln w="3175">
            <a:solidFill>
              <a:srgbClr val="000000"/>
            </a:solidFill>
          </a:ln>
        </p:spPr>
        <p:txBody>
          <a:bodyPr lIns="66691" tIns="66691" rIns="66691" bIns="66691" anchor="ctr"/>
          <a:lstStyle/>
          <a:p>
            <a:pPr defTabSz="612013">
              <a:defRPr b="0"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sp>
        <p:nvSpPr>
          <p:cNvPr id="639" name="Rettangolo 3"/>
          <p:cNvSpPr txBox="1"/>
          <p:nvPr/>
        </p:nvSpPr>
        <p:spPr>
          <a:xfrm>
            <a:off x="7702990" y="4331187"/>
            <a:ext cx="2683250" cy="502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022" tIns="60022" rIns="60022" bIns="60022">
            <a:spAutoFit/>
          </a:bodyPr>
          <a:lstStyle>
            <a:lvl1pPr defTabSz="612013">
              <a:defRPr sz="2600">
                <a:solidFill>
                  <a:srgbClr val="0D79C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Citoplasmaticos</a:t>
            </a:r>
          </a:p>
        </p:txBody>
      </p:sp>
      <p:sp>
        <p:nvSpPr>
          <p:cNvPr id="640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41" name="Freccia giù 16"/>
          <p:cNvSpPr/>
          <p:nvPr/>
        </p:nvSpPr>
        <p:spPr>
          <a:xfrm flipH="1">
            <a:off x="6326103" y="4771777"/>
            <a:ext cx="804554" cy="1164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07"/>
                </a:moveTo>
                <a:lnTo>
                  <a:pt x="5400" y="13807"/>
                </a:lnTo>
                <a:lnTo>
                  <a:pt x="5400" y="0"/>
                </a:lnTo>
                <a:lnTo>
                  <a:pt x="16200" y="0"/>
                </a:lnTo>
                <a:lnTo>
                  <a:pt x="16200" y="13807"/>
                </a:lnTo>
                <a:lnTo>
                  <a:pt x="21600" y="13807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66691" tIns="66691" rIns="66691" bIns="66691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42" name="Testo"/>
          <p:cNvSpPr txBox="1"/>
          <p:nvPr/>
        </p:nvSpPr>
        <p:spPr>
          <a:xfrm>
            <a:off x="6908780" y="6047825"/>
            <a:ext cx="127001" cy="802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612013">
              <a:defRPr b="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43" name="CasellaDiTesto 4"/>
          <p:cNvSpPr txBox="1"/>
          <p:nvPr/>
        </p:nvSpPr>
        <p:spPr>
          <a:xfrm>
            <a:off x="3654887" y="6130757"/>
            <a:ext cx="6572687" cy="1989674"/>
          </a:xfrm>
          <a:prstGeom prst="rect">
            <a:avLst/>
          </a:prstGeom>
          <a:ln w="762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022" tIns="60022" rIns="60022" bIns="60022">
            <a:spAutoFit/>
          </a:bodyPr>
          <a:lstStyle/>
          <a:p>
            <a:pPr algn="l" defTabSz="612013">
              <a:defRPr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t>RECEPTORES DE SINALIZACAO</a:t>
            </a:r>
          </a:p>
          <a:p>
            <a:pPr algn="l" defTabSz="612013"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 algn="l" defTabSz="612013"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t>NACHT and LRRs containing receptors (NLRs)</a:t>
            </a:r>
          </a:p>
          <a:p>
            <a:pPr algn="l" defTabSz="612013"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t>PYD and HIN containing receptors (PYHIN)</a:t>
            </a:r>
          </a:p>
          <a:p>
            <a:pPr algn="l" defTabSz="612013"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t>RIG-like receptors (RLRs)</a:t>
            </a:r>
          </a:p>
        </p:txBody>
      </p:sp>
      <p:sp>
        <p:nvSpPr>
          <p:cNvPr id="646" name="Linea di collegamento"/>
          <p:cNvSpPr/>
          <p:nvPr/>
        </p:nvSpPr>
        <p:spPr>
          <a:xfrm>
            <a:off x="6570349" y="8235835"/>
            <a:ext cx="1454121" cy="980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923" fill="norm" stroke="1" extrusionOk="0">
                <a:moveTo>
                  <a:pt x="21600" y="15336"/>
                </a:moveTo>
                <a:cubicBezTo>
                  <a:pt x="9067" y="21600"/>
                  <a:pt x="1867" y="16488"/>
                  <a:pt x="0" y="0"/>
                </a:cubicBezTo>
              </a:path>
            </a:pathLst>
          </a:custGeom>
          <a:ln w="76200">
            <a:solidFill>
              <a:srgbClr val="000000"/>
            </a:solidFill>
            <a:prstDash val="sysDot"/>
            <a:miter lim="400000"/>
            <a:headEnd type="stealth"/>
          </a:ln>
        </p:spPr>
        <p:txBody>
          <a:bodyPr/>
          <a:lstStyle/>
          <a:p>
            <a:pPr/>
          </a:p>
        </p:txBody>
      </p:sp>
      <p:sp>
        <p:nvSpPr>
          <p:cNvPr id="645" name="Rettangolo 3"/>
          <p:cNvSpPr txBox="1"/>
          <p:nvPr/>
        </p:nvSpPr>
        <p:spPr>
          <a:xfrm>
            <a:off x="8199896" y="8834210"/>
            <a:ext cx="4316353" cy="502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022" tIns="60022" rIns="60022" bIns="60022">
            <a:spAutoFit/>
          </a:bodyPr>
          <a:lstStyle>
            <a:lvl1pPr defTabSz="612013">
              <a:defRPr sz="2600">
                <a:solidFill>
                  <a:srgbClr val="0D79C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morte (da célula infectada)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imunidade inata"/>
          <p:cNvSpPr txBox="1"/>
          <p:nvPr/>
        </p:nvSpPr>
        <p:spPr>
          <a:xfrm>
            <a:off x="110427" y="-4951"/>
            <a:ext cx="13004801" cy="1109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pc="-200"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Receptores com NBD e LRR (NLRs)</a:t>
            </a:r>
          </a:p>
        </p:txBody>
      </p:sp>
      <p:pic>
        <p:nvPicPr>
          <p:cNvPr id="649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rcRect l="0" t="0" r="0" b="13412"/>
          <a:stretch>
            <a:fillRect/>
          </a:stretch>
        </p:blipFill>
        <p:spPr>
          <a:xfrm>
            <a:off x="3934552" y="1105593"/>
            <a:ext cx="9027099" cy="7200193"/>
          </a:xfrm>
          <a:prstGeom prst="rect">
            <a:avLst/>
          </a:prstGeom>
          <a:ln w="12700">
            <a:miter lim="400000"/>
          </a:ln>
        </p:spPr>
      </p:pic>
      <p:sp>
        <p:nvSpPr>
          <p:cNvPr id="650" name="CasellaDiTesto 3"/>
          <p:cNvSpPr txBox="1"/>
          <p:nvPr/>
        </p:nvSpPr>
        <p:spPr>
          <a:xfrm>
            <a:off x="11680291" y="9476582"/>
            <a:ext cx="1138995" cy="298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Tuncer, 2014</a:t>
            </a:r>
          </a:p>
        </p:txBody>
      </p:sp>
      <p:sp>
        <p:nvSpPr>
          <p:cNvPr id="651" name="CasellaDiTesto 4"/>
          <p:cNvSpPr txBox="1"/>
          <p:nvPr/>
        </p:nvSpPr>
        <p:spPr>
          <a:xfrm>
            <a:off x="227800" y="1620425"/>
            <a:ext cx="3652941" cy="1514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42900" indent="-342900" algn="l">
              <a:buSzPct val="100000"/>
              <a:buChar char="-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t>22 genes em humanos</a:t>
            </a:r>
          </a:p>
          <a:p>
            <a:pPr marL="342900" indent="-342900" algn="l">
              <a:buSzPct val="100000"/>
              <a:buChar char="-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t>Citoplasmaticos</a:t>
            </a:r>
          </a:p>
          <a:p>
            <a:pPr marL="342900" indent="-342900" algn="l">
              <a:buSzPct val="100000"/>
              <a:buChar char="-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t>NBD e LRR comuns</a:t>
            </a:r>
          </a:p>
          <a:p>
            <a:pPr marL="342900" indent="-342900" algn="l">
              <a:buSzPct val="100000"/>
              <a:buChar char="-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t>N-terminal especifico</a:t>
            </a:r>
          </a:p>
        </p:txBody>
      </p:sp>
      <p:sp>
        <p:nvSpPr>
          <p:cNvPr id="652" name="CasellaDiTesto 5"/>
          <p:cNvSpPr txBox="1"/>
          <p:nvPr/>
        </p:nvSpPr>
        <p:spPr>
          <a:xfrm>
            <a:off x="152252" y="3610248"/>
            <a:ext cx="3652941" cy="1275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42900" indent="-342900" algn="l">
              <a:buSzPct val="100000"/>
              <a:buChar char="-"/>
              <a:defRPr b="0" sz="2000">
                <a:latin typeface="Arial"/>
                <a:ea typeface="Arial"/>
                <a:cs typeface="Arial"/>
                <a:sym typeface="Arial"/>
              </a:defRPr>
            </a:pPr>
            <a:r>
              <a:t>PYD pirinico (NLRP)</a:t>
            </a:r>
            <a:endParaRPr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marL="342900" indent="-342900" algn="l">
              <a:buSzPct val="100000"/>
              <a:buChar char="-"/>
              <a:defRPr b="0" sz="2000">
                <a:latin typeface="Arial"/>
                <a:ea typeface="Arial"/>
                <a:cs typeface="Arial"/>
                <a:sym typeface="Arial"/>
              </a:defRPr>
            </a:pPr>
            <a:r>
              <a:t>CARD recrutamento caspase (NLRC)</a:t>
            </a:r>
            <a:endParaRPr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653" name="CasellaDiTesto 7"/>
          <p:cNvSpPr txBox="1"/>
          <p:nvPr/>
        </p:nvSpPr>
        <p:spPr>
          <a:xfrm>
            <a:off x="4236537" y="4809129"/>
            <a:ext cx="1088133" cy="677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NLRP1, </a:t>
            </a:r>
            <a:endParaRPr b="0"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>
              <a:def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NLRP3</a:t>
            </a:r>
          </a:p>
        </p:txBody>
      </p:sp>
      <p:sp>
        <p:nvSpPr>
          <p:cNvPr id="654" name="CasellaDiTesto 8"/>
          <p:cNvSpPr txBox="1"/>
          <p:nvPr/>
        </p:nvSpPr>
        <p:spPr>
          <a:xfrm>
            <a:off x="3947192" y="5844261"/>
            <a:ext cx="1666826" cy="677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NLRC4, </a:t>
            </a:r>
            <a:endParaRPr b="0"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>
              <a:def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NOD1, NOD2</a:t>
            </a:r>
          </a:p>
        </p:txBody>
      </p:sp>
      <p:sp>
        <p:nvSpPr>
          <p:cNvPr id="655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56" name="CasellaDiTesto 5"/>
          <p:cNvSpPr txBox="1"/>
          <p:nvPr/>
        </p:nvSpPr>
        <p:spPr>
          <a:xfrm>
            <a:off x="152252" y="4977495"/>
            <a:ext cx="3652941" cy="983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42900" indent="-342900" algn="l">
              <a:buSzPct val="100000"/>
              <a:buChar char="-"/>
              <a:defRPr b="0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LRRs não é domínio de reconhecimento!</a:t>
            </a:r>
            <a:endParaRPr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657" name="CasellaDiTesto 7"/>
          <p:cNvSpPr txBox="1"/>
          <p:nvPr/>
        </p:nvSpPr>
        <p:spPr>
          <a:xfrm>
            <a:off x="4420029" y="2905049"/>
            <a:ext cx="721148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NAIP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rcRect l="0" t="0" r="53144" b="0"/>
          <a:stretch>
            <a:fillRect/>
          </a:stretch>
        </p:blipFill>
        <p:spPr>
          <a:xfrm>
            <a:off x="3029615" y="4697963"/>
            <a:ext cx="4391972" cy="1798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magine 10" descr="Immagine 10"/>
          <p:cNvPicPr>
            <a:picLocks noChangeAspect="1"/>
          </p:cNvPicPr>
          <p:nvPr/>
        </p:nvPicPr>
        <p:blipFill>
          <a:blip r:embed="rId2">
            <a:extLst/>
          </a:blip>
          <a:srcRect l="47464" t="0" r="0" b="0"/>
          <a:stretch>
            <a:fillRect/>
          </a:stretch>
        </p:blipFill>
        <p:spPr>
          <a:xfrm>
            <a:off x="2961157" y="6530808"/>
            <a:ext cx="4537137" cy="1798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magine 6" descr="Immagin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59186" y="1399773"/>
            <a:ext cx="6448334" cy="2245069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imunidade inata"/>
          <p:cNvSpPr txBox="1"/>
          <p:nvPr/>
        </p:nvSpPr>
        <p:spPr>
          <a:xfrm>
            <a:off x="-1" y="-185546"/>
            <a:ext cx="13004801" cy="1109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pc="-200"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CLRs</a:t>
            </a:r>
          </a:p>
        </p:txBody>
      </p:sp>
      <p:sp>
        <p:nvSpPr>
          <p:cNvPr id="214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5" name="C-type lectin domain (CTLD)"/>
          <p:cNvSpPr txBox="1"/>
          <p:nvPr/>
        </p:nvSpPr>
        <p:spPr>
          <a:xfrm>
            <a:off x="3345688" y="4120323"/>
            <a:ext cx="3768015" cy="436397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C-type lectin domain (CTLD)</a:t>
            </a:r>
          </a:p>
        </p:txBody>
      </p:sp>
      <p:sp>
        <p:nvSpPr>
          <p:cNvPr id="216" name="Glu-Pro-Asn (EPN)"/>
          <p:cNvSpPr txBox="1"/>
          <p:nvPr/>
        </p:nvSpPr>
        <p:spPr>
          <a:xfrm>
            <a:off x="7875003" y="4689663"/>
            <a:ext cx="2019225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800"/>
            </a:lvl1pPr>
          </a:lstStyle>
          <a:p>
            <a:pPr/>
            <a:r>
              <a:t>Glu-Pro-Asn (EPN)</a:t>
            </a:r>
          </a:p>
        </p:txBody>
      </p:sp>
      <p:sp>
        <p:nvSpPr>
          <p:cNvPr id="217" name="Gln-Pro-Asp (QPD)"/>
          <p:cNvSpPr txBox="1"/>
          <p:nvPr/>
        </p:nvSpPr>
        <p:spPr>
          <a:xfrm>
            <a:off x="7915731" y="7062131"/>
            <a:ext cx="2057629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800"/>
            </a:lvl1pPr>
          </a:lstStyle>
          <a:p>
            <a:pPr/>
            <a:r>
              <a:t>Gln-Pro-Asp (QPD)</a:t>
            </a:r>
          </a:p>
        </p:txBody>
      </p:sp>
      <p:sp>
        <p:nvSpPr>
          <p:cNvPr id="218" name="Manose"/>
          <p:cNvSpPr txBox="1"/>
          <p:nvPr/>
        </p:nvSpPr>
        <p:spPr>
          <a:xfrm>
            <a:off x="9940349" y="4683265"/>
            <a:ext cx="982066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Manose</a:t>
            </a:r>
          </a:p>
        </p:txBody>
      </p:sp>
      <p:sp>
        <p:nvSpPr>
          <p:cNvPr id="219" name="Galactose"/>
          <p:cNvSpPr txBox="1"/>
          <p:nvPr/>
        </p:nvSpPr>
        <p:spPr>
          <a:xfrm>
            <a:off x="9947535" y="7055896"/>
            <a:ext cx="1214553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Galactose</a:t>
            </a:r>
          </a:p>
        </p:txBody>
      </p:sp>
      <p:sp>
        <p:nvSpPr>
          <p:cNvPr id="220" name="Cytosolic domain"/>
          <p:cNvSpPr txBox="1"/>
          <p:nvPr/>
        </p:nvSpPr>
        <p:spPr>
          <a:xfrm>
            <a:off x="2924863" y="2592929"/>
            <a:ext cx="2360677" cy="4363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Cytosolic domain</a:t>
            </a:r>
          </a:p>
        </p:txBody>
      </p:sp>
      <p:sp>
        <p:nvSpPr>
          <p:cNvPr id="221" name="ITAM"/>
          <p:cNvSpPr txBox="1"/>
          <p:nvPr/>
        </p:nvSpPr>
        <p:spPr>
          <a:xfrm>
            <a:off x="2105717" y="1891297"/>
            <a:ext cx="66431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ITAM</a:t>
            </a:r>
          </a:p>
        </p:txBody>
      </p:sp>
      <p:sp>
        <p:nvSpPr>
          <p:cNvPr id="222" name="ITIM"/>
          <p:cNvSpPr txBox="1"/>
          <p:nvPr/>
        </p:nvSpPr>
        <p:spPr>
          <a:xfrm>
            <a:off x="2139778" y="3072369"/>
            <a:ext cx="596190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ITIM</a:t>
            </a:r>
          </a:p>
        </p:txBody>
      </p:sp>
      <p:sp>
        <p:nvSpPr>
          <p:cNvPr id="223" name="ITAM bearing FcR adaptor molecules"/>
          <p:cNvSpPr txBox="1"/>
          <p:nvPr/>
        </p:nvSpPr>
        <p:spPr>
          <a:xfrm>
            <a:off x="673089" y="2335783"/>
            <a:ext cx="2196419" cy="679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ITAM bearing FcR adaptor molecules</a:t>
            </a:r>
          </a:p>
        </p:txBody>
      </p:sp>
      <p:sp>
        <p:nvSpPr>
          <p:cNvPr id="224" name="expressos em celulas mieloides (Mø, DC) mas tbm em linfócitos e NK"/>
          <p:cNvSpPr txBox="1"/>
          <p:nvPr/>
        </p:nvSpPr>
        <p:spPr>
          <a:xfrm>
            <a:off x="954022" y="9126034"/>
            <a:ext cx="1035436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expressos em celulas mieloides (Mø, DC) mas tbm em linfócitos e NK  </a:t>
            </a:r>
          </a:p>
        </p:txBody>
      </p:sp>
      <p:sp>
        <p:nvSpPr>
          <p:cNvPr id="225" name="PAMPs"/>
          <p:cNvSpPr txBox="1"/>
          <p:nvPr/>
        </p:nvSpPr>
        <p:spPr>
          <a:xfrm>
            <a:off x="10288670" y="1854302"/>
            <a:ext cx="114726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PAMPs</a:t>
            </a:r>
          </a:p>
        </p:txBody>
      </p:sp>
      <p:sp>
        <p:nvSpPr>
          <p:cNvPr id="226" name="DAMPs"/>
          <p:cNvSpPr txBox="1"/>
          <p:nvPr/>
        </p:nvSpPr>
        <p:spPr>
          <a:xfrm>
            <a:off x="10266115" y="2291777"/>
            <a:ext cx="119237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8EFA00"/>
                </a:solidFill>
              </a:defRPr>
            </a:lvl1pPr>
          </a:lstStyle>
          <a:p>
            <a:pPr/>
            <a:r>
              <a:t>DAMPs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Immagine 3" descr="Immagin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1478" y="2334639"/>
            <a:ext cx="8288107" cy="6919429"/>
          </a:xfrm>
          <a:prstGeom prst="rect">
            <a:avLst/>
          </a:prstGeom>
          <a:ln w="12700">
            <a:miter lim="400000"/>
          </a:ln>
        </p:spPr>
      </p:pic>
      <p:sp>
        <p:nvSpPr>
          <p:cNvPr id="660" name="CasellaDiTesto 5"/>
          <p:cNvSpPr txBox="1"/>
          <p:nvPr/>
        </p:nvSpPr>
        <p:spPr>
          <a:xfrm>
            <a:off x="2032296" y="2052293"/>
            <a:ext cx="67873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MDP</a:t>
            </a:r>
          </a:p>
        </p:txBody>
      </p:sp>
      <p:sp>
        <p:nvSpPr>
          <p:cNvPr id="661" name="CasellaDiTesto 6"/>
          <p:cNvSpPr txBox="1"/>
          <p:nvPr/>
        </p:nvSpPr>
        <p:spPr>
          <a:xfrm>
            <a:off x="2929465" y="2594704"/>
            <a:ext cx="1869965" cy="8028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NOD1, NOD2</a:t>
            </a:r>
          </a:p>
        </p:txBody>
      </p:sp>
      <p:sp>
        <p:nvSpPr>
          <p:cNvPr id="662" name="CasellaDiTesto 7"/>
          <p:cNvSpPr txBox="1"/>
          <p:nvPr/>
        </p:nvSpPr>
        <p:spPr>
          <a:xfrm>
            <a:off x="5360549" y="2630250"/>
            <a:ext cx="1869965" cy="11725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NAIP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NLRC4</a:t>
            </a:r>
            <a:endParaRPr b="0"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663" name="CasellaDiTesto 8"/>
          <p:cNvSpPr txBox="1"/>
          <p:nvPr/>
        </p:nvSpPr>
        <p:spPr>
          <a:xfrm>
            <a:off x="7985218" y="2594704"/>
            <a:ext cx="1869965" cy="8028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NLRP1,</a:t>
            </a:r>
            <a:endParaRPr b="0"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NLRP3</a:t>
            </a:r>
          </a:p>
        </p:txBody>
      </p:sp>
      <p:sp>
        <p:nvSpPr>
          <p:cNvPr id="664" name="CasellaDiTesto 10"/>
          <p:cNvSpPr txBox="1"/>
          <p:nvPr/>
        </p:nvSpPr>
        <p:spPr>
          <a:xfrm>
            <a:off x="5720562" y="1488039"/>
            <a:ext cx="1060475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flagelina</a:t>
            </a:r>
          </a:p>
        </p:txBody>
      </p:sp>
      <p:sp>
        <p:nvSpPr>
          <p:cNvPr id="665" name="CasellaDiTesto 11"/>
          <p:cNvSpPr txBox="1"/>
          <p:nvPr/>
        </p:nvSpPr>
        <p:spPr>
          <a:xfrm>
            <a:off x="3357960" y="1287358"/>
            <a:ext cx="1012975" cy="677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2000">
                <a:latin typeface="Arial"/>
                <a:ea typeface="Arial"/>
                <a:cs typeface="Arial"/>
                <a:sym typeface="Arial"/>
              </a:defRPr>
            </a:pPr>
            <a:r>
              <a:t>iE-DAP </a:t>
            </a:r>
            <a:endParaRPr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>
              <a:defRPr b="0" sz="2000">
                <a:latin typeface="Arial"/>
                <a:ea typeface="Arial"/>
                <a:cs typeface="Arial"/>
                <a:sym typeface="Arial"/>
              </a:defRPr>
            </a:pPr>
            <a:r>
              <a:t>(PGN) </a:t>
            </a:r>
          </a:p>
        </p:txBody>
      </p:sp>
      <p:sp>
        <p:nvSpPr>
          <p:cNvPr id="666" name="Connettore 2 13"/>
          <p:cNvSpPr/>
          <p:nvPr/>
        </p:nvSpPr>
        <p:spPr>
          <a:xfrm>
            <a:off x="3864447" y="1985175"/>
            <a:ext cx="1" cy="705639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 b="0" sz="3800">
                <a:solidFill>
                  <a:srgbClr val="FFFFFF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sp>
        <p:nvSpPr>
          <p:cNvPr id="667" name="Connettore 2 15"/>
          <p:cNvSpPr/>
          <p:nvPr/>
        </p:nvSpPr>
        <p:spPr>
          <a:xfrm>
            <a:off x="2474648" y="2369030"/>
            <a:ext cx="857918" cy="861211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 b="0" sz="3800">
                <a:solidFill>
                  <a:srgbClr val="FFFFFF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sp>
        <p:nvSpPr>
          <p:cNvPr id="668" name="Connettore 2 17"/>
          <p:cNvSpPr/>
          <p:nvPr/>
        </p:nvSpPr>
        <p:spPr>
          <a:xfrm>
            <a:off x="6224813" y="1892171"/>
            <a:ext cx="1" cy="705638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 b="0" sz="3800">
                <a:solidFill>
                  <a:srgbClr val="FFFFFF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sp>
        <p:nvSpPr>
          <p:cNvPr id="669" name="Connettore 2 18"/>
          <p:cNvSpPr/>
          <p:nvPr/>
        </p:nvSpPr>
        <p:spPr>
          <a:xfrm>
            <a:off x="8913547" y="1869854"/>
            <a:ext cx="1" cy="705638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 b="0" sz="3800">
                <a:solidFill>
                  <a:srgbClr val="FFFFFF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sp>
        <p:nvSpPr>
          <p:cNvPr id="670" name="CasellaDiTesto 19"/>
          <p:cNvSpPr txBox="1"/>
          <p:nvPr/>
        </p:nvSpPr>
        <p:spPr>
          <a:xfrm>
            <a:off x="7985063" y="1130317"/>
            <a:ext cx="1937869" cy="677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DPP9 inhibition, ER stress?</a:t>
            </a:r>
          </a:p>
        </p:txBody>
      </p:sp>
      <p:sp>
        <p:nvSpPr>
          <p:cNvPr id="671" name="CasellaDiTesto 20"/>
          <p:cNvSpPr txBox="1"/>
          <p:nvPr/>
        </p:nvSpPr>
        <p:spPr>
          <a:xfrm>
            <a:off x="11033826" y="4002651"/>
            <a:ext cx="1456251" cy="677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 sz="2000">
                <a:latin typeface="Arial"/>
                <a:ea typeface="Arial"/>
                <a:cs typeface="Arial"/>
                <a:sym typeface="Arial"/>
              </a:defRPr>
            </a:pPr>
            <a:r>
              <a:t>PAMPs</a:t>
            </a:r>
            <a:endParaRPr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>
              <a:defRPr b="0" sz="2000">
                <a:latin typeface="Arial"/>
                <a:ea typeface="Arial"/>
                <a:cs typeface="Arial"/>
                <a:sym typeface="Arial"/>
              </a:defRPr>
            </a:pPr>
            <a:r>
              <a:t>DAMPs</a:t>
            </a:r>
          </a:p>
        </p:txBody>
      </p:sp>
      <p:sp>
        <p:nvSpPr>
          <p:cNvPr id="672" name="CasellaDiTesto 21"/>
          <p:cNvSpPr txBox="1"/>
          <p:nvPr/>
        </p:nvSpPr>
        <p:spPr>
          <a:xfrm>
            <a:off x="5093403" y="4559637"/>
            <a:ext cx="1060475" cy="3853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flagelina</a:t>
            </a:r>
          </a:p>
        </p:txBody>
      </p:sp>
      <p:sp>
        <p:nvSpPr>
          <p:cNvPr id="673" name="CasellaDiTesto 22"/>
          <p:cNvSpPr txBox="1"/>
          <p:nvPr/>
        </p:nvSpPr>
        <p:spPr>
          <a:xfrm>
            <a:off x="7870451" y="4559637"/>
            <a:ext cx="1060476" cy="3853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flagelina</a:t>
            </a:r>
          </a:p>
        </p:txBody>
      </p:sp>
      <p:sp>
        <p:nvSpPr>
          <p:cNvPr id="674" name="CasellaDiTesto 23"/>
          <p:cNvSpPr txBox="1"/>
          <p:nvPr/>
        </p:nvSpPr>
        <p:spPr>
          <a:xfrm>
            <a:off x="2517340" y="4559637"/>
            <a:ext cx="1060475" cy="3853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flagelina</a:t>
            </a:r>
          </a:p>
        </p:txBody>
      </p:sp>
      <p:sp>
        <p:nvSpPr>
          <p:cNvPr id="675" name="Connettore 2 24"/>
          <p:cNvSpPr/>
          <p:nvPr/>
        </p:nvSpPr>
        <p:spPr>
          <a:xfrm flipH="1">
            <a:off x="9448800" y="3063927"/>
            <a:ext cx="990786" cy="153407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 b="0" sz="3800">
                <a:solidFill>
                  <a:srgbClr val="FFFFFF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sp>
        <p:nvSpPr>
          <p:cNvPr id="676" name="CasellaDiTesto 26"/>
          <p:cNvSpPr txBox="1"/>
          <p:nvPr/>
        </p:nvSpPr>
        <p:spPr>
          <a:xfrm>
            <a:off x="10543106" y="4822764"/>
            <a:ext cx="2437690" cy="372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0"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Bacteria</a:t>
            </a:r>
          </a:p>
          <a:p>
            <a:pPr>
              <a:defRPr b="0"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Viruses</a:t>
            </a:r>
          </a:p>
          <a:p>
            <a:pPr>
              <a:defRPr b="0"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Fungi</a:t>
            </a:r>
            <a:endParaRPr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>
              <a:defRPr b="0"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Protozoa</a:t>
            </a:r>
          </a:p>
          <a:p>
            <a:pPr>
              <a:defRPr b="0"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Toxins</a:t>
            </a:r>
          </a:p>
          <a:p>
            <a:pPr>
              <a:defRPr b="0"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DNA, RNA</a:t>
            </a:r>
            <a:endParaRPr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>
              <a:defRPr b="0" sz="1600" u="sng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Enviromental DAMPs:</a:t>
            </a:r>
            <a:endParaRPr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>
              <a:defRPr b="0"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 silica, asbestos, alum</a:t>
            </a:r>
          </a:p>
          <a:p>
            <a:pPr>
              <a:defRPr b="0" sz="1600" u="sng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Endogenous DAMPs:</a:t>
            </a:r>
            <a:endParaRPr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>
              <a:defRPr b="0"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ATP, uric acid, ß-amyloid, </a:t>
            </a:r>
            <a:endParaRPr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>
              <a:defRPr b="0"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cholesterol crystal, </a:t>
            </a:r>
            <a:endParaRPr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>
              <a:defRPr b="0"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saturated fatty acid</a:t>
            </a:r>
          </a:p>
          <a:p>
            <a:pPr>
              <a:defRPr b="0"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 </a:t>
            </a:r>
          </a:p>
        </p:txBody>
      </p:sp>
      <p:sp>
        <p:nvSpPr>
          <p:cNvPr id="677" name="CasellaDiTesto 27"/>
          <p:cNvSpPr txBox="1"/>
          <p:nvPr/>
        </p:nvSpPr>
        <p:spPr>
          <a:xfrm>
            <a:off x="11900037" y="2514613"/>
            <a:ext cx="983505" cy="898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0" sz="1400">
                <a:solidFill>
                  <a:srgbClr val="0D79C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Efluxo K+,</a:t>
            </a:r>
            <a:endParaRPr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>
              <a:defRPr b="0" sz="1400">
                <a:solidFill>
                  <a:srgbClr val="0D79C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ROS</a:t>
            </a:r>
            <a:endParaRPr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>
              <a:defRPr b="0" sz="1400">
                <a:solidFill>
                  <a:srgbClr val="0D79C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Roptura </a:t>
            </a:r>
            <a:endParaRPr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>
              <a:defRPr b="0" sz="1400">
                <a:solidFill>
                  <a:srgbClr val="0D79C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lisossomas</a:t>
            </a:r>
          </a:p>
        </p:txBody>
      </p:sp>
      <p:sp>
        <p:nvSpPr>
          <p:cNvPr id="678" name="CasellaDiTesto 28"/>
          <p:cNvSpPr txBox="1"/>
          <p:nvPr/>
        </p:nvSpPr>
        <p:spPr>
          <a:xfrm>
            <a:off x="5777302" y="8830787"/>
            <a:ext cx="819995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morte</a:t>
            </a:r>
          </a:p>
        </p:txBody>
      </p:sp>
      <p:sp>
        <p:nvSpPr>
          <p:cNvPr id="679" name="CasellaDiTesto 29"/>
          <p:cNvSpPr txBox="1"/>
          <p:nvPr/>
        </p:nvSpPr>
        <p:spPr>
          <a:xfrm>
            <a:off x="8419381" y="8830785"/>
            <a:ext cx="819994" cy="38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morte</a:t>
            </a:r>
          </a:p>
        </p:txBody>
      </p:sp>
      <p:sp>
        <p:nvSpPr>
          <p:cNvPr id="680" name="CasellaDiTesto 30"/>
          <p:cNvSpPr txBox="1"/>
          <p:nvPr/>
        </p:nvSpPr>
        <p:spPr>
          <a:xfrm>
            <a:off x="6876660" y="7258987"/>
            <a:ext cx="1385046" cy="3853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Caspase-1</a:t>
            </a:r>
          </a:p>
        </p:txBody>
      </p:sp>
      <p:sp>
        <p:nvSpPr>
          <p:cNvPr id="681" name="CasellaDiTesto 31"/>
          <p:cNvSpPr txBox="1"/>
          <p:nvPr/>
        </p:nvSpPr>
        <p:spPr>
          <a:xfrm>
            <a:off x="9536337" y="6786043"/>
            <a:ext cx="650578" cy="38539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ASC</a:t>
            </a:r>
          </a:p>
        </p:txBody>
      </p:sp>
      <p:sp>
        <p:nvSpPr>
          <p:cNvPr id="682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83" name="imunidade inata"/>
          <p:cNvSpPr txBox="1"/>
          <p:nvPr/>
        </p:nvSpPr>
        <p:spPr>
          <a:xfrm>
            <a:off x="110427" y="-4951"/>
            <a:ext cx="13004801" cy="1109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pc="-200"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NLRs</a:t>
            </a:r>
          </a:p>
        </p:txBody>
      </p:sp>
      <p:sp>
        <p:nvSpPr>
          <p:cNvPr id="684" name="CasellaDiTesto 28"/>
          <p:cNvSpPr txBox="1"/>
          <p:nvPr/>
        </p:nvSpPr>
        <p:spPr>
          <a:xfrm>
            <a:off x="2801317" y="8685528"/>
            <a:ext cx="1714341" cy="38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NF-kB</a:t>
            </a:r>
          </a:p>
        </p:txBody>
      </p:sp>
      <p:sp>
        <p:nvSpPr>
          <p:cNvPr id="685" name="CasellaDiTesto 30"/>
          <p:cNvSpPr txBox="1"/>
          <p:nvPr/>
        </p:nvSpPr>
        <p:spPr>
          <a:xfrm>
            <a:off x="9853480" y="1604693"/>
            <a:ext cx="2968093" cy="4415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200">
                <a:solidFill>
                  <a:srgbClr val="FF0000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INFLAMASSOMA</a:t>
            </a:r>
          </a:p>
        </p:txBody>
      </p:sp>
      <p:sp>
        <p:nvSpPr>
          <p:cNvPr id="686" name="CasellaDiTesto 30"/>
          <p:cNvSpPr txBox="1"/>
          <p:nvPr/>
        </p:nvSpPr>
        <p:spPr>
          <a:xfrm>
            <a:off x="537070" y="1604693"/>
            <a:ext cx="1953033" cy="4415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200">
                <a:solidFill>
                  <a:srgbClr val="FF0000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NOD-SOMA</a:t>
            </a:r>
          </a:p>
        </p:txBody>
      </p:sp>
      <p:sp>
        <p:nvSpPr>
          <p:cNvPr id="687" name="CasellaDiTesto 20"/>
          <p:cNvSpPr txBox="1"/>
          <p:nvPr/>
        </p:nvSpPr>
        <p:spPr>
          <a:xfrm>
            <a:off x="10293083" y="2542537"/>
            <a:ext cx="1714342" cy="677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perturbação no citosol</a:t>
            </a:r>
          </a:p>
        </p:txBody>
      </p:sp>
      <p:sp>
        <p:nvSpPr>
          <p:cNvPr id="688" name="Connettore 2 24"/>
          <p:cNvSpPr/>
          <p:nvPr/>
        </p:nvSpPr>
        <p:spPr>
          <a:xfrm flipH="1" flipV="1">
            <a:off x="11438653" y="3303950"/>
            <a:ext cx="205051" cy="605362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 b="0" sz="3800">
                <a:solidFill>
                  <a:srgbClr val="FFFFFF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Receptors for DNA, RNA"/>
          <p:cNvSpPr txBox="1"/>
          <p:nvPr>
            <p:ph type="title" idx="4294967295"/>
          </p:nvPr>
        </p:nvSpPr>
        <p:spPr>
          <a:xfrm>
            <a:off x="650239" y="-92152"/>
            <a:ext cx="11704322" cy="1011256"/>
          </a:xfrm>
          <a:prstGeom prst="rect">
            <a:avLst/>
          </a:prstGeom>
        </p:spPr>
        <p:txBody>
          <a:bodyPr lIns="65023" tIns="65023" rIns="65023" bIns="65023"/>
          <a:lstStyle>
            <a:lvl1pPr defTabSz="975360">
              <a:lnSpc>
                <a:spcPct val="90000"/>
              </a:lnSpc>
              <a:defRPr b="1"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Receptors for DNA, RNA</a:t>
            </a:r>
          </a:p>
        </p:txBody>
      </p:sp>
      <p:sp>
        <p:nvSpPr>
          <p:cNvPr id="691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713" name="Gruppo"/>
          <p:cNvGrpSpPr/>
          <p:nvPr/>
        </p:nvGrpSpPr>
        <p:grpSpPr>
          <a:xfrm>
            <a:off x="-18504" y="3032597"/>
            <a:ext cx="13303814" cy="5174196"/>
            <a:chOff x="0" y="0"/>
            <a:chExt cx="13303812" cy="5174195"/>
          </a:xfrm>
        </p:grpSpPr>
        <p:pic>
          <p:nvPicPr>
            <p:cNvPr id="692" name="Immagine" descr="Immagin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8483" r="0" b="27463"/>
            <a:stretch>
              <a:fillRect/>
            </a:stretch>
          </p:blipFill>
          <p:spPr>
            <a:xfrm>
              <a:off x="1969358" y="0"/>
              <a:ext cx="9343743" cy="51115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93" name="Membrane-associated PRRs"/>
            <p:cNvSpPr/>
            <p:nvPr/>
          </p:nvSpPr>
          <p:spPr>
            <a:xfrm>
              <a:off x="0" y="1951828"/>
              <a:ext cx="216388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Membrane-associated PRRs </a:t>
              </a:r>
            </a:p>
          </p:txBody>
        </p:sp>
        <p:pic>
          <p:nvPicPr>
            <p:cNvPr id="694" name="Rettangolo arrotondato Rettangolo arrotondato" descr="Rettangolo arrotondato Rettangolo arrotondato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103" y="1285078"/>
              <a:ext cx="4110335" cy="1333501"/>
            </a:xfrm>
            <a:prstGeom prst="rect">
              <a:avLst/>
            </a:prstGeom>
            <a:effectLst/>
          </p:spPr>
        </p:pic>
        <p:pic>
          <p:nvPicPr>
            <p:cNvPr id="696" name="Rettangolo arrotondato Rettangolo arrotondato" descr="Rettangolo arrotondato Rettangolo arrotondato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404173" y="2267200"/>
              <a:ext cx="4689033" cy="1333501"/>
            </a:xfrm>
            <a:prstGeom prst="rect">
              <a:avLst/>
            </a:prstGeom>
            <a:effectLst/>
          </p:spPr>
        </p:pic>
        <p:sp>
          <p:nvSpPr>
            <p:cNvPr id="698" name="Membrane-associated PRRs"/>
            <p:cNvSpPr/>
            <p:nvPr/>
          </p:nvSpPr>
          <p:spPr>
            <a:xfrm>
              <a:off x="11139932" y="3010150"/>
              <a:ext cx="216388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Membrane-associated PRRs </a:t>
              </a:r>
            </a:p>
          </p:txBody>
        </p:sp>
        <p:pic>
          <p:nvPicPr>
            <p:cNvPr id="699" name="Rettangolo arrotondato Rettangolo arrotondato" descr="Rettangolo arrotondato Rettangolo arrotondato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41103" y="2793278"/>
              <a:ext cx="4110335" cy="1333501"/>
            </a:xfrm>
            <a:prstGeom prst="rect">
              <a:avLst/>
            </a:prstGeom>
            <a:effectLst/>
          </p:spPr>
        </p:pic>
        <p:sp>
          <p:nvSpPr>
            <p:cNvPr id="701" name="Cytosolic PRRs"/>
            <p:cNvSpPr/>
            <p:nvPr/>
          </p:nvSpPr>
          <p:spPr>
            <a:xfrm>
              <a:off x="343688" y="3460027"/>
              <a:ext cx="159183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2600"/>
                  </a:solidFill>
                </a:defRPr>
              </a:lvl1pPr>
            </a:lstStyle>
            <a:p>
              <a:pPr/>
              <a:r>
                <a:t>Cytosolic PRRs </a:t>
              </a:r>
            </a:p>
          </p:txBody>
        </p:sp>
        <p:pic>
          <p:nvPicPr>
            <p:cNvPr id="702" name="Rettangolo arrotondato Rettangolo arrotondato" descr="Rettangolo arrotondato Rettangolo arrotondato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404173" y="501637"/>
              <a:ext cx="4530607" cy="1730442"/>
            </a:xfrm>
            <a:prstGeom prst="rect">
              <a:avLst/>
            </a:prstGeom>
            <a:effectLst/>
          </p:spPr>
        </p:pic>
        <p:sp>
          <p:nvSpPr>
            <p:cNvPr id="704" name="Cytosolic PRRs"/>
            <p:cNvSpPr/>
            <p:nvPr/>
          </p:nvSpPr>
          <p:spPr>
            <a:xfrm>
              <a:off x="11161531" y="1366858"/>
              <a:ext cx="159183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2600"/>
                  </a:solidFill>
                </a:defRPr>
              </a:lvl1pPr>
            </a:lstStyle>
            <a:p>
              <a:pPr/>
              <a:r>
                <a:t>Cytosolic PRRs </a:t>
              </a:r>
            </a:p>
          </p:txBody>
        </p:sp>
        <p:sp>
          <p:nvSpPr>
            <p:cNvPr id="705" name="cell signaling…"/>
            <p:cNvSpPr/>
            <p:nvPr/>
          </p:nvSpPr>
          <p:spPr>
            <a:xfrm>
              <a:off x="5232365" y="1217821"/>
              <a:ext cx="216388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0F2"/>
            </a:solidFill>
            <a:ln w="25400" cap="flat">
              <a:solidFill>
                <a:srgbClr val="5E5E5E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</a:p>
            <a:p>
              <a:pPr/>
              <a:r>
                <a:t>cell signaling</a:t>
              </a:r>
            </a:p>
            <a:p>
              <a:pPr/>
              <a:r>
                <a:t>NF-kB </a:t>
              </a:r>
            </a:p>
            <a:p>
              <a:pPr/>
              <a:r>
                <a:t>IRFs</a:t>
              </a:r>
            </a:p>
            <a:p>
              <a:pPr/>
            </a:p>
          </p:txBody>
        </p:sp>
        <p:sp>
          <p:nvSpPr>
            <p:cNvPr id="706" name="Inflammasome"/>
            <p:cNvSpPr/>
            <p:nvPr/>
          </p:nvSpPr>
          <p:spPr>
            <a:xfrm>
              <a:off x="5122847" y="4901715"/>
              <a:ext cx="238291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Inflammasome</a:t>
              </a:r>
            </a:p>
          </p:txBody>
        </p:sp>
        <p:pic>
          <p:nvPicPr>
            <p:cNvPr id="707" name="Immagine" descr="Immagin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1944" t="73651" r="0" b="15424"/>
            <a:stretch>
              <a:fillRect/>
            </a:stretch>
          </p:blipFill>
          <p:spPr>
            <a:xfrm>
              <a:off x="8698378" y="2340993"/>
              <a:ext cx="2621397" cy="8717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08" name="Linea"/>
            <p:cNvSpPr/>
            <p:nvPr/>
          </p:nvSpPr>
          <p:spPr>
            <a:xfrm>
              <a:off x="7162788" y="2417642"/>
              <a:ext cx="1524387" cy="2756554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709" name="Linea"/>
            <p:cNvSpPr/>
            <p:nvPr/>
          </p:nvSpPr>
          <p:spPr>
            <a:xfrm>
              <a:off x="7482067" y="3741244"/>
              <a:ext cx="532280" cy="1432952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710" name="Linea"/>
            <p:cNvSpPr/>
            <p:nvPr/>
          </p:nvSpPr>
          <p:spPr>
            <a:xfrm>
              <a:off x="6943639" y="2355635"/>
              <a:ext cx="172237" cy="431373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711" name="Linea"/>
            <p:cNvSpPr/>
            <p:nvPr/>
          </p:nvSpPr>
          <p:spPr>
            <a:xfrm flipH="1">
              <a:off x="7611321" y="2100239"/>
              <a:ext cx="775478" cy="775478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712" name="Linea"/>
            <p:cNvSpPr/>
            <p:nvPr/>
          </p:nvSpPr>
          <p:spPr>
            <a:xfrm flipH="1" flipV="1">
              <a:off x="7411340" y="2364722"/>
              <a:ext cx="1023001" cy="4175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CasellaDiTesto 3"/>
          <p:cNvSpPr txBox="1"/>
          <p:nvPr/>
        </p:nvSpPr>
        <p:spPr>
          <a:xfrm>
            <a:off x="52924" y="1642140"/>
            <a:ext cx="6187228" cy="7993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lnSpc>
                <a:spcPct val="150000"/>
              </a:lnSpc>
              <a:defRPr b="0" sz="2800">
                <a:solidFill>
                  <a:srgbClr val="21274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Familia de receptores citoplasmaticos para RNA</a:t>
            </a:r>
          </a:p>
          <a:p>
            <a:pPr marL="480059" indent="-480059" algn="l" defTabSz="1300480">
              <a:lnSpc>
                <a:spcPct val="150000"/>
              </a:lnSpc>
              <a:buSzPct val="100000"/>
              <a:buChar char="✓"/>
              <a:defRPr b="0" sz="2800">
                <a:solidFill>
                  <a:srgbClr val="21274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RIG-I reconhece ssRNA </a:t>
            </a:r>
            <a:r>
              <a:rPr sz="1800"/>
              <a:t>(</a:t>
            </a:r>
            <a:r>
              <a:rPr sz="1800">
                <a:solidFill>
                  <a:srgbClr val="000000"/>
                </a:solidFill>
              </a:rPr>
              <a:t>Newcastle disease, Sendai, Influenza, Vesicular stomatitis, Japanese encephalitis, measles, Rabies, Hepatitis C, Dengue)</a:t>
            </a:r>
            <a:endParaRPr sz="1800"/>
          </a:p>
          <a:p>
            <a:pPr marL="480059" indent="-480059" algn="l" defTabSz="1300480">
              <a:lnSpc>
                <a:spcPct val="150000"/>
              </a:lnSpc>
              <a:buSzPct val="100000"/>
              <a:buChar char="✓"/>
              <a:defRPr b="0" sz="2800">
                <a:solidFill>
                  <a:srgbClr val="21274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MDA-5 reconhece dsRNA  </a:t>
            </a:r>
            <a:r>
              <a:rPr sz="1800"/>
              <a:t>(</a:t>
            </a:r>
            <a:r>
              <a:rPr sz="1800">
                <a:solidFill>
                  <a:srgbClr val="000000"/>
                </a:solidFill>
              </a:rPr>
              <a:t>Picornavirus, Encephalomyocarditis, Rabies, Sendai, Dengue, Rotavirus, murine hepaitis, murine norovirus I)</a:t>
            </a:r>
            <a:endParaRPr sz="1800">
              <a:solidFill>
                <a:srgbClr val="000000"/>
              </a:solidFill>
            </a:endParaRPr>
          </a:p>
          <a:p>
            <a:pPr algn="l" defTabSz="1300480">
              <a:lnSpc>
                <a:spcPct val="150000"/>
              </a:lnSpc>
              <a:defRPr b="0" sz="18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lnSpc>
                <a:spcPct val="150000"/>
              </a:lnSpc>
              <a:defRPr b="0" sz="2800">
                <a:solidFill>
                  <a:srgbClr val="21274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Importantes na resposta anti-viral</a:t>
            </a:r>
          </a:p>
          <a:p>
            <a:pPr marL="480059" indent="-480059" algn="l" defTabSz="1300480">
              <a:lnSpc>
                <a:spcPct val="150000"/>
              </a:lnSpc>
              <a:buSzPct val="100000"/>
              <a:buFont typeface="Arial"/>
              <a:buChar char="•"/>
              <a:defRPr b="0" sz="2800">
                <a:solidFill>
                  <a:srgbClr val="21274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Ativam NF-kB e inflamação</a:t>
            </a:r>
          </a:p>
          <a:p>
            <a:pPr marL="480059" indent="-480059" algn="l" defTabSz="1300480">
              <a:lnSpc>
                <a:spcPct val="150000"/>
              </a:lnSpc>
              <a:buSzPct val="100000"/>
              <a:buFont typeface="Arial"/>
              <a:buChar char="•"/>
              <a:defRPr b="0" sz="2800">
                <a:solidFill>
                  <a:srgbClr val="21274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Ativam IRF3/7 e produção de IFN-tipo I</a:t>
            </a:r>
          </a:p>
        </p:txBody>
      </p:sp>
      <p:pic>
        <p:nvPicPr>
          <p:cNvPr id="716" name="Immagine 5" descr="Immagin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2640" y="2342832"/>
            <a:ext cx="6732160" cy="6241588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Titolo 14"/>
          <p:cNvSpPr txBox="1"/>
          <p:nvPr/>
        </p:nvSpPr>
        <p:spPr>
          <a:xfrm>
            <a:off x="297290" y="148999"/>
            <a:ext cx="12410220" cy="870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lnSpc>
                <a:spcPct val="120000"/>
              </a:lnSpc>
              <a:defRPr spc="-133"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RIG-like receptors (RLRs)</a:t>
            </a:r>
          </a:p>
        </p:txBody>
      </p:sp>
      <p:sp>
        <p:nvSpPr>
          <p:cNvPr id="718" name="Linea"/>
          <p:cNvSpPr/>
          <p:nvPr/>
        </p:nvSpPr>
        <p:spPr>
          <a:xfrm>
            <a:off x="405093" y="1034725"/>
            <a:ext cx="12194615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Immagine 1" descr="Immagin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2945" y="1138898"/>
            <a:ext cx="10418910" cy="8655397"/>
          </a:xfrm>
          <a:prstGeom prst="rect">
            <a:avLst/>
          </a:prstGeom>
          <a:ln w="12700">
            <a:miter lim="400000"/>
          </a:ln>
        </p:spPr>
      </p:pic>
      <p:sp>
        <p:nvSpPr>
          <p:cNvPr id="721" name="imunidade inata"/>
          <p:cNvSpPr txBox="1"/>
          <p:nvPr/>
        </p:nvSpPr>
        <p:spPr>
          <a:xfrm>
            <a:off x="0" y="203200"/>
            <a:ext cx="13004800" cy="935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pc="-200"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Acao anti-viral dos IFN tipo 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PYHIN Receptors: AIM2 &amp; IFI16"/>
          <p:cNvSpPr txBox="1"/>
          <p:nvPr>
            <p:ph type="title" idx="4294967295"/>
          </p:nvPr>
        </p:nvSpPr>
        <p:spPr>
          <a:xfrm>
            <a:off x="650239" y="69287"/>
            <a:ext cx="11704322" cy="1011256"/>
          </a:xfrm>
          <a:prstGeom prst="rect">
            <a:avLst/>
          </a:prstGeom>
        </p:spPr>
        <p:txBody>
          <a:bodyPr lIns="65023" tIns="65023" rIns="65023" bIns="65023"/>
          <a:lstStyle>
            <a:lvl1pPr defTabSz="975360">
              <a:lnSpc>
                <a:spcPct val="90000"/>
              </a:lnSpc>
              <a:defRPr b="1"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PYHIN Receptors: AIM2 &amp; IFI16</a:t>
            </a:r>
          </a:p>
        </p:txBody>
      </p:sp>
      <p:grpSp>
        <p:nvGrpSpPr>
          <p:cNvPr id="729" name="Gruppo"/>
          <p:cNvGrpSpPr/>
          <p:nvPr/>
        </p:nvGrpSpPr>
        <p:grpSpPr>
          <a:xfrm>
            <a:off x="1206659" y="4555126"/>
            <a:ext cx="2810154" cy="1695231"/>
            <a:chOff x="326807" y="0"/>
            <a:chExt cx="2810152" cy="1695229"/>
          </a:xfrm>
        </p:grpSpPr>
        <p:sp>
          <p:nvSpPr>
            <p:cNvPr id="724" name="AIM2"/>
            <p:cNvSpPr/>
            <p:nvPr/>
          </p:nvSpPr>
          <p:spPr>
            <a:xfrm>
              <a:off x="326807" y="42522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2248" tIns="72248" rIns="72248" bIns="72248" numCol="1" anchor="ctr">
              <a:spAutoFit/>
            </a:bodyPr>
            <a:lstStyle>
              <a:lvl1pPr defTabSz="830862">
                <a:defRPr sz="1600"/>
              </a:lvl1pPr>
            </a:lstStyle>
            <a:p>
              <a:pPr/>
              <a:r>
                <a:t>AIM2</a:t>
              </a:r>
            </a:p>
          </p:txBody>
        </p:sp>
        <p:sp>
          <p:nvSpPr>
            <p:cNvPr id="725" name="CasellaDiTesto 101"/>
            <p:cNvSpPr/>
            <p:nvPr/>
          </p:nvSpPr>
          <p:spPr>
            <a:xfrm>
              <a:off x="1177441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650240">
                <a:defRPr b="0"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PYD</a:t>
              </a:r>
            </a:p>
          </p:txBody>
        </p:sp>
        <p:sp>
          <p:nvSpPr>
            <p:cNvPr id="726" name="CasellaDiTesto 101"/>
            <p:cNvSpPr/>
            <p:nvPr/>
          </p:nvSpPr>
          <p:spPr>
            <a:xfrm>
              <a:off x="1866960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650240">
                <a:defRPr b="0"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HIN-200</a:t>
              </a:r>
            </a:p>
          </p:txBody>
        </p:sp>
        <p:sp>
          <p:nvSpPr>
            <p:cNvPr id="727" name="Rettangolo arrotondato 66"/>
            <p:cNvSpPr/>
            <p:nvPr/>
          </p:nvSpPr>
          <p:spPr>
            <a:xfrm>
              <a:off x="917693" y="293499"/>
              <a:ext cx="468648" cy="263533"/>
            </a:xfrm>
            <a:prstGeom prst="roundRect">
              <a:avLst>
                <a:gd name="adj" fmla="val 16667"/>
              </a:avLst>
            </a:prstGeom>
            <a:solidFill>
              <a:srgbClr val="73FA7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b="0" sz="140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</a:p>
          </p:txBody>
        </p:sp>
        <p:sp>
          <p:nvSpPr>
            <p:cNvPr id="728" name="Forma"/>
            <p:cNvSpPr/>
            <p:nvPr/>
          </p:nvSpPr>
          <p:spPr>
            <a:xfrm>
              <a:off x="1433436" y="289763"/>
              <a:ext cx="831815" cy="27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600" y="371"/>
                    <a:pt x="330" y="675"/>
                    <a:pt x="0" y="675"/>
                  </a:cubicBezTo>
                  <a:lnTo>
                    <a:pt x="0" y="2026"/>
                  </a:lnTo>
                  <a:cubicBezTo>
                    <a:pt x="330" y="2026"/>
                    <a:pt x="600" y="2330"/>
                    <a:pt x="600" y="2700"/>
                  </a:cubicBezTo>
                  <a:cubicBezTo>
                    <a:pt x="600" y="3071"/>
                    <a:pt x="330" y="3375"/>
                    <a:pt x="0" y="3375"/>
                  </a:cubicBezTo>
                  <a:lnTo>
                    <a:pt x="0" y="4724"/>
                  </a:lnTo>
                  <a:cubicBezTo>
                    <a:pt x="330" y="4724"/>
                    <a:pt x="600" y="5030"/>
                    <a:pt x="600" y="5401"/>
                  </a:cubicBezTo>
                  <a:cubicBezTo>
                    <a:pt x="600" y="5772"/>
                    <a:pt x="330" y="6076"/>
                    <a:pt x="0" y="6076"/>
                  </a:cubicBezTo>
                  <a:lnTo>
                    <a:pt x="0" y="7425"/>
                  </a:lnTo>
                  <a:cubicBezTo>
                    <a:pt x="330" y="7425"/>
                    <a:pt x="600" y="7729"/>
                    <a:pt x="600" y="8100"/>
                  </a:cubicBezTo>
                  <a:cubicBezTo>
                    <a:pt x="600" y="8470"/>
                    <a:pt x="330" y="8776"/>
                    <a:pt x="0" y="8776"/>
                  </a:cubicBezTo>
                  <a:lnTo>
                    <a:pt x="0" y="10125"/>
                  </a:lnTo>
                  <a:cubicBezTo>
                    <a:pt x="330" y="10125"/>
                    <a:pt x="600" y="10429"/>
                    <a:pt x="600" y="10800"/>
                  </a:cubicBezTo>
                  <a:cubicBezTo>
                    <a:pt x="600" y="11171"/>
                    <a:pt x="330" y="11475"/>
                    <a:pt x="0" y="11475"/>
                  </a:cubicBezTo>
                  <a:lnTo>
                    <a:pt x="0" y="12826"/>
                  </a:lnTo>
                  <a:cubicBezTo>
                    <a:pt x="330" y="12826"/>
                    <a:pt x="600" y="13130"/>
                    <a:pt x="600" y="13500"/>
                  </a:cubicBezTo>
                  <a:cubicBezTo>
                    <a:pt x="600" y="13871"/>
                    <a:pt x="330" y="14175"/>
                    <a:pt x="0" y="14175"/>
                  </a:cubicBezTo>
                  <a:lnTo>
                    <a:pt x="0" y="15526"/>
                  </a:lnTo>
                  <a:cubicBezTo>
                    <a:pt x="330" y="15526"/>
                    <a:pt x="600" y="15830"/>
                    <a:pt x="600" y="16201"/>
                  </a:cubicBezTo>
                  <a:cubicBezTo>
                    <a:pt x="600" y="16572"/>
                    <a:pt x="330" y="16876"/>
                    <a:pt x="0" y="16876"/>
                  </a:cubicBezTo>
                  <a:lnTo>
                    <a:pt x="0" y="18225"/>
                  </a:lnTo>
                  <a:cubicBezTo>
                    <a:pt x="330" y="18225"/>
                    <a:pt x="600" y="18530"/>
                    <a:pt x="600" y="18901"/>
                  </a:cubicBezTo>
                  <a:cubicBezTo>
                    <a:pt x="600" y="19272"/>
                    <a:pt x="330" y="19576"/>
                    <a:pt x="0" y="19576"/>
                  </a:cubicBezTo>
                  <a:lnTo>
                    <a:pt x="0" y="20925"/>
                  </a:lnTo>
                  <a:cubicBezTo>
                    <a:pt x="330" y="20925"/>
                    <a:pt x="600" y="21229"/>
                    <a:pt x="600" y="21600"/>
                  </a:cubicBezTo>
                  <a:lnTo>
                    <a:pt x="1799" y="21600"/>
                  </a:lnTo>
                  <a:cubicBezTo>
                    <a:pt x="1799" y="21229"/>
                    <a:pt x="2068" y="20925"/>
                    <a:pt x="2398" y="20925"/>
                  </a:cubicBezTo>
                  <a:cubicBezTo>
                    <a:pt x="2728" y="20925"/>
                    <a:pt x="2999" y="21229"/>
                    <a:pt x="2999" y="21600"/>
                  </a:cubicBezTo>
                  <a:lnTo>
                    <a:pt x="4198" y="21600"/>
                  </a:lnTo>
                  <a:cubicBezTo>
                    <a:pt x="4198" y="21229"/>
                    <a:pt x="4468" y="20925"/>
                    <a:pt x="4798" y="20925"/>
                  </a:cubicBezTo>
                  <a:cubicBezTo>
                    <a:pt x="5128" y="20925"/>
                    <a:pt x="5397" y="21229"/>
                    <a:pt x="5397" y="21600"/>
                  </a:cubicBezTo>
                  <a:lnTo>
                    <a:pt x="6598" y="21600"/>
                  </a:lnTo>
                  <a:cubicBezTo>
                    <a:pt x="6598" y="21229"/>
                    <a:pt x="6868" y="20925"/>
                    <a:pt x="7198" y="20925"/>
                  </a:cubicBezTo>
                  <a:cubicBezTo>
                    <a:pt x="7527" y="20925"/>
                    <a:pt x="7797" y="21229"/>
                    <a:pt x="7797" y="21600"/>
                  </a:cubicBezTo>
                  <a:lnTo>
                    <a:pt x="8998" y="21600"/>
                  </a:lnTo>
                  <a:cubicBezTo>
                    <a:pt x="8998" y="21229"/>
                    <a:pt x="9268" y="20925"/>
                    <a:pt x="9598" y="20925"/>
                  </a:cubicBezTo>
                  <a:cubicBezTo>
                    <a:pt x="9927" y="20925"/>
                    <a:pt x="10197" y="21229"/>
                    <a:pt x="10197" y="21600"/>
                  </a:cubicBezTo>
                  <a:lnTo>
                    <a:pt x="11396" y="21600"/>
                  </a:lnTo>
                  <a:cubicBezTo>
                    <a:pt x="11396" y="21229"/>
                    <a:pt x="11668" y="20925"/>
                    <a:pt x="11997" y="20925"/>
                  </a:cubicBezTo>
                  <a:cubicBezTo>
                    <a:pt x="12327" y="20925"/>
                    <a:pt x="12597" y="21229"/>
                    <a:pt x="12597" y="21600"/>
                  </a:cubicBezTo>
                  <a:lnTo>
                    <a:pt x="13796" y="21600"/>
                  </a:lnTo>
                  <a:cubicBezTo>
                    <a:pt x="13796" y="21229"/>
                    <a:pt x="14066" y="20925"/>
                    <a:pt x="14395" y="20925"/>
                  </a:cubicBezTo>
                  <a:cubicBezTo>
                    <a:pt x="14725" y="20925"/>
                    <a:pt x="14997" y="21229"/>
                    <a:pt x="14997" y="21600"/>
                  </a:cubicBezTo>
                  <a:lnTo>
                    <a:pt x="16196" y="21600"/>
                  </a:lnTo>
                  <a:cubicBezTo>
                    <a:pt x="16196" y="21229"/>
                    <a:pt x="16466" y="20925"/>
                    <a:pt x="16795" y="20925"/>
                  </a:cubicBezTo>
                  <a:cubicBezTo>
                    <a:pt x="17125" y="20925"/>
                    <a:pt x="17395" y="21229"/>
                    <a:pt x="17395" y="21600"/>
                  </a:cubicBezTo>
                  <a:lnTo>
                    <a:pt x="18596" y="21600"/>
                  </a:lnTo>
                  <a:cubicBezTo>
                    <a:pt x="18596" y="21229"/>
                    <a:pt x="18865" y="20925"/>
                    <a:pt x="19195" y="20925"/>
                  </a:cubicBezTo>
                  <a:cubicBezTo>
                    <a:pt x="19525" y="20925"/>
                    <a:pt x="19795" y="21229"/>
                    <a:pt x="19795" y="21600"/>
                  </a:cubicBezTo>
                  <a:lnTo>
                    <a:pt x="20995" y="21600"/>
                  </a:lnTo>
                  <a:cubicBezTo>
                    <a:pt x="21001" y="21229"/>
                    <a:pt x="21270" y="20925"/>
                    <a:pt x="21600" y="20925"/>
                  </a:cubicBezTo>
                  <a:lnTo>
                    <a:pt x="21600" y="19576"/>
                  </a:lnTo>
                  <a:cubicBezTo>
                    <a:pt x="21270" y="19576"/>
                    <a:pt x="21000" y="19272"/>
                    <a:pt x="21000" y="18901"/>
                  </a:cubicBezTo>
                  <a:cubicBezTo>
                    <a:pt x="21000" y="18530"/>
                    <a:pt x="21270" y="18225"/>
                    <a:pt x="21600" y="18225"/>
                  </a:cubicBezTo>
                  <a:lnTo>
                    <a:pt x="21600" y="16876"/>
                  </a:lnTo>
                  <a:cubicBezTo>
                    <a:pt x="21270" y="16876"/>
                    <a:pt x="21000" y="16572"/>
                    <a:pt x="21000" y="16201"/>
                  </a:cubicBezTo>
                  <a:cubicBezTo>
                    <a:pt x="21000" y="15830"/>
                    <a:pt x="21270" y="15526"/>
                    <a:pt x="21600" y="15526"/>
                  </a:cubicBezTo>
                  <a:lnTo>
                    <a:pt x="21600" y="14175"/>
                  </a:lnTo>
                  <a:cubicBezTo>
                    <a:pt x="21270" y="14175"/>
                    <a:pt x="21000" y="13871"/>
                    <a:pt x="21000" y="13500"/>
                  </a:cubicBezTo>
                  <a:cubicBezTo>
                    <a:pt x="21000" y="13130"/>
                    <a:pt x="21270" y="12826"/>
                    <a:pt x="21600" y="12826"/>
                  </a:cubicBezTo>
                  <a:lnTo>
                    <a:pt x="21600" y="11475"/>
                  </a:lnTo>
                  <a:cubicBezTo>
                    <a:pt x="21270" y="11475"/>
                    <a:pt x="21000" y="11171"/>
                    <a:pt x="21000" y="10800"/>
                  </a:cubicBezTo>
                  <a:cubicBezTo>
                    <a:pt x="21000" y="10429"/>
                    <a:pt x="21270" y="10125"/>
                    <a:pt x="21600" y="10125"/>
                  </a:cubicBezTo>
                  <a:lnTo>
                    <a:pt x="21600" y="8776"/>
                  </a:lnTo>
                  <a:cubicBezTo>
                    <a:pt x="21270" y="8776"/>
                    <a:pt x="21000" y="8470"/>
                    <a:pt x="21000" y="8100"/>
                  </a:cubicBezTo>
                  <a:cubicBezTo>
                    <a:pt x="21000" y="7729"/>
                    <a:pt x="21270" y="7425"/>
                    <a:pt x="21600" y="7425"/>
                  </a:cubicBezTo>
                  <a:lnTo>
                    <a:pt x="21600" y="6076"/>
                  </a:lnTo>
                  <a:cubicBezTo>
                    <a:pt x="21270" y="6076"/>
                    <a:pt x="21000" y="5772"/>
                    <a:pt x="21000" y="5401"/>
                  </a:cubicBezTo>
                  <a:cubicBezTo>
                    <a:pt x="21000" y="5030"/>
                    <a:pt x="21270" y="4724"/>
                    <a:pt x="21600" y="4724"/>
                  </a:cubicBezTo>
                  <a:lnTo>
                    <a:pt x="21600" y="3375"/>
                  </a:lnTo>
                  <a:cubicBezTo>
                    <a:pt x="21270" y="3375"/>
                    <a:pt x="21000" y="3071"/>
                    <a:pt x="21000" y="2700"/>
                  </a:cubicBezTo>
                  <a:cubicBezTo>
                    <a:pt x="21000" y="2330"/>
                    <a:pt x="21270" y="2026"/>
                    <a:pt x="21600" y="2026"/>
                  </a:cubicBezTo>
                  <a:lnTo>
                    <a:pt x="21600" y="675"/>
                  </a:lnTo>
                  <a:cubicBezTo>
                    <a:pt x="21270" y="675"/>
                    <a:pt x="21000" y="371"/>
                    <a:pt x="21000" y="0"/>
                  </a:cubicBezTo>
                  <a:lnTo>
                    <a:pt x="19800" y="0"/>
                  </a:lnTo>
                  <a:cubicBezTo>
                    <a:pt x="19800" y="371"/>
                    <a:pt x="19530" y="675"/>
                    <a:pt x="19200" y="675"/>
                  </a:cubicBezTo>
                  <a:cubicBezTo>
                    <a:pt x="18871" y="675"/>
                    <a:pt x="18601" y="371"/>
                    <a:pt x="18601" y="0"/>
                  </a:cubicBezTo>
                  <a:lnTo>
                    <a:pt x="17402" y="0"/>
                  </a:lnTo>
                  <a:cubicBezTo>
                    <a:pt x="17402" y="371"/>
                    <a:pt x="17130" y="675"/>
                    <a:pt x="16800" y="675"/>
                  </a:cubicBezTo>
                  <a:cubicBezTo>
                    <a:pt x="16471" y="675"/>
                    <a:pt x="16201" y="371"/>
                    <a:pt x="16201" y="0"/>
                  </a:cubicBezTo>
                  <a:lnTo>
                    <a:pt x="15002" y="0"/>
                  </a:lnTo>
                  <a:cubicBezTo>
                    <a:pt x="15002" y="371"/>
                    <a:pt x="14732" y="675"/>
                    <a:pt x="14402" y="675"/>
                  </a:cubicBezTo>
                  <a:cubicBezTo>
                    <a:pt x="14073" y="675"/>
                    <a:pt x="13801" y="371"/>
                    <a:pt x="13801" y="0"/>
                  </a:cubicBezTo>
                  <a:lnTo>
                    <a:pt x="12602" y="0"/>
                  </a:lnTo>
                  <a:cubicBezTo>
                    <a:pt x="12602" y="371"/>
                    <a:pt x="12332" y="675"/>
                    <a:pt x="12002" y="675"/>
                  </a:cubicBezTo>
                  <a:cubicBezTo>
                    <a:pt x="11673" y="675"/>
                    <a:pt x="11403" y="371"/>
                    <a:pt x="11403" y="0"/>
                  </a:cubicBezTo>
                  <a:lnTo>
                    <a:pt x="10197" y="0"/>
                  </a:lnTo>
                  <a:cubicBezTo>
                    <a:pt x="10197" y="371"/>
                    <a:pt x="9927" y="675"/>
                    <a:pt x="9598" y="675"/>
                  </a:cubicBezTo>
                  <a:cubicBezTo>
                    <a:pt x="9268" y="675"/>
                    <a:pt x="8998" y="371"/>
                    <a:pt x="8998" y="0"/>
                  </a:cubicBezTo>
                  <a:lnTo>
                    <a:pt x="7797" y="0"/>
                  </a:lnTo>
                  <a:cubicBezTo>
                    <a:pt x="7797" y="371"/>
                    <a:pt x="7527" y="675"/>
                    <a:pt x="7198" y="675"/>
                  </a:cubicBezTo>
                  <a:cubicBezTo>
                    <a:pt x="6868" y="675"/>
                    <a:pt x="6598" y="371"/>
                    <a:pt x="6598" y="0"/>
                  </a:cubicBezTo>
                  <a:lnTo>
                    <a:pt x="5397" y="0"/>
                  </a:lnTo>
                  <a:cubicBezTo>
                    <a:pt x="5397" y="371"/>
                    <a:pt x="5128" y="675"/>
                    <a:pt x="4798" y="675"/>
                  </a:cubicBezTo>
                  <a:cubicBezTo>
                    <a:pt x="4468" y="675"/>
                    <a:pt x="4198" y="371"/>
                    <a:pt x="4198" y="0"/>
                  </a:cubicBezTo>
                  <a:lnTo>
                    <a:pt x="2999" y="0"/>
                  </a:lnTo>
                  <a:cubicBezTo>
                    <a:pt x="2999" y="371"/>
                    <a:pt x="2728" y="675"/>
                    <a:pt x="2398" y="675"/>
                  </a:cubicBezTo>
                  <a:cubicBezTo>
                    <a:pt x="2068" y="675"/>
                    <a:pt x="1799" y="371"/>
                    <a:pt x="1799" y="0"/>
                  </a:cubicBezTo>
                  <a:lnTo>
                    <a:pt x="600" y="0"/>
                  </a:lnTo>
                  <a:close/>
                  <a:moveTo>
                    <a:pt x="2155" y="2421"/>
                  </a:moveTo>
                  <a:lnTo>
                    <a:pt x="19438" y="2421"/>
                  </a:lnTo>
                  <a:lnTo>
                    <a:pt x="19438" y="19167"/>
                  </a:lnTo>
                  <a:lnTo>
                    <a:pt x="2155" y="19167"/>
                  </a:lnTo>
                  <a:lnTo>
                    <a:pt x="2155" y="2421"/>
                  </a:lnTo>
                  <a:close/>
                </a:path>
              </a:pathLst>
            </a:custGeom>
            <a:solidFill>
              <a:srgbClr val="9437FF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b="0"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730" name="ASC"/>
          <p:cNvSpPr txBox="1"/>
          <p:nvPr/>
        </p:nvSpPr>
        <p:spPr>
          <a:xfrm>
            <a:off x="7306184" y="4755485"/>
            <a:ext cx="578839" cy="37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defTabSz="830862">
              <a:defRPr sz="1600"/>
            </a:lvl1pPr>
          </a:lstStyle>
          <a:p>
            <a:pPr/>
            <a:r>
              <a:t>ASC</a:t>
            </a:r>
          </a:p>
        </p:txBody>
      </p:sp>
      <p:sp>
        <p:nvSpPr>
          <p:cNvPr id="731" name="pro-caspase-1"/>
          <p:cNvSpPr txBox="1"/>
          <p:nvPr/>
        </p:nvSpPr>
        <p:spPr>
          <a:xfrm>
            <a:off x="6587395" y="5197424"/>
            <a:ext cx="1568220" cy="379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defTabSz="830862">
              <a:defRPr sz="1600"/>
            </a:lvl1pPr>
          </a:lstStyle>
          <a:p>
            <a:pPr/>
            <a:r>
              <a:t>pro-caspase-1</a:t>
            </a:r>
          </a:p>
        </p:txBody>
      </p:sp>
      <p:grpSp>
        <p:nvGrpSpPr>
          <p:cNvPr id="737" name="Gruppo"/>
          <p:cNvGrpSpPr/>
          <p:nvPr/>
        </p:nvGrpSpPr>
        <p:grpSpPr>
          <a:xfrm>
            <a:off x="8164421" y="4537782"/>
            <a:ext cx="1173492" cy="612228"/>
            <a:chOff x="5582" y="0"/>
            <a:chExt cx="1173491" cy="612226"/>
          </a:xfrm>
        </p:grpSpPr>
        <p:grpSp>
          <p:nvGrpSpPr>
            <p:cNvPr id="734" name="Gruppo"/>
            <p:cNvGrpSpPr/>
            <p:nvPr/>
          </p:nvGrpSpPr>
          <p:grpSpPr>
            <a:xfrm>
              <a:off x="71566" y="348658"/>
              <a:ext cx="1019825" cy="263569"/>
              <a:chOff x="0" y="0"/>
              <a:chExt cx="1019824" cy="263568"/>
            </a:xfrm>
          </p:grpSpPr>
          <p:sp>
            <p:nvSpPr>
              <p:cNvPr id="732" name="Rettangolo arrotondato 66"/>
              <p:cNvSpPr/>
              <p:nvPr/>
            </p:nvSpPr>
            <p:spPr>
              <a:xfrm>
                <a:off x="0" y="35"/>
                <a:ext cx="468647" cy="263534"/>
              </a:xfrm>
              <a:prstGeom prst="roundRect">
                <a:avLst>
                  <a:gd name="adj" fmla="val 16667"/>
                </a:avLst>
              </a:prstGeom>
              <a:solidFill>
                <a:srgbClr val="73FA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650240">
                  <a:defRPr b="0" sz="1400">
                    <a:solidFill>
                      <a:srgbClr val="FFFFFF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pPr>
              </a:p>
            </p:txBody>
          </p:sp>
          <p:sp>
            <p:nvSpPr>
              <p:cNvPr id="733" name="Rettangolo arrotondato 66"/>
              <p:cNvSpPr/>
              <p:nvPr/>
            </p:nvSpPr>
            <p:spPr>
              <a:xfrm>
                <a:off x="551177" y="0"/>
                <a:ext cx="468648" cy="263533"/>
              </a:xfrm>
              <a:prstGeom prst="roundRect">
                <a:avLst>
                  <a:gd name="adj" fmla="val 16667"/>
                </a:avLst>
              </a:prstGeom>
              <a:solidFill>
                <a:schemeClr val="accent4">
                  <a:hueOff val="-1081314"/>
                  <a:satOff val="4338"/>
                  <a:lumOff val="-8931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650240">
                  <a:defRPr b="0" sz="1400">
                    <a:solidFill>
                      <a:srgbClr val="FFFFFF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pPr>
              </a:p>
            </p:txBody>
          </p:sp>
        </p:grpSp>
        <p:sp>
          <p:nvSpPr>
            <p:cNvPr id="735" name="CasellaDiTesto 101"/>
            <p:cNvSpPr txBox="1"/>
            <p:nvPr/>
          </p:nvSpPr>
          <p:spPr>
            <a:xfrm>
              <a:off x="532530" y="873"/>
              <a:ext cx="646544" cy="327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650240">
                <a:defRPr b="0"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CARD</a:t>
              </a:r>
            </a:p>
          </p:txBody>
        </p:sp>
        <p:sp>
          <p:nvSpPr>
            <p:cNvPr id="736" name="CasellaDiTesto 101"/>
            <p:cNvSpPr txBox="1"/>
            <p:nvPr/>
          </p:nvSpPr>
          <p:spPr>
            <a:xfrm>
              <a:off x="5582" y="0"/>
              <a:ext cx="508333" cy="327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650240">
                <a:defRPr b="0"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PYD</a:t>
              </a:r>
            </a:p>
          </p:txBody>
        </p:sp>
      </p:grpSp>
      <p:grpSp>
        <p:nvGrpSpPr>
          <p:cNvPr id="745" name="Gruppo"/>
          <p:cNvGrpSpPr/>
          <p:nvPr/>
        </p:nvGrpSpPr>
        <p:grpSpPr>
          <a:xfrm>
            <a:off x="8689323" y="5251414"/>
            <a:ext cx="1565558" cy="685217"/>
            <a:chOff x="6679" y="0"/>
            <a:chExt cx="1565556" cy="685215"/>
          </a:xfrm>
        </p:grpSpPr>
        <p:grpSp>
          <p:nvGrpSpPr>
            <p:cNvPr id="741" name="Gruppo"/>
            <p:cNvGrpSpPr/>
            <p:nvPr/>
          </p:nvGrpSpPr>
          <p:grpSpPr>
            <a:xfrm>
              <a:off x="98199" y="-1"/>
              <a:ext cx="1474038" cy="284869"/>
              <a:chOff x="0" y="0"/>
              <a:chExt cx="1474036" cy="284867"/>
            </a:xfrm>
          </p:grpSpPr>
          <p:sp>
            <p:nvSpPr>
              <p:cNvPr id="738" name="Rettangolo arrotondato 66"/>
              <p:cNvSpPr/>
              <p:nvPr/>
            </p:nvSpPr>
            <p:spPr>
              <a:xfrm>
                <a:off x="0" y="15828"/>
                <a:ext cx="468647" cy="263533"/>
              </a:xfrm>
              <a:prstGeom prst="roundRect">
                <a:avLst>
                  <a:gd name="adj" fmla="val 16667"/>
                </a:avLst>
              </a:prstGeom>
              <a:solidFill>
                <a:schemeClr val="accent4">
                  <a:hueOff val="-1081314"/>
                  <a:satOff val="4338"/>
                  <a:lumOff val="-8931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650240">
                  <a:defRPr b="0" sz="1400">
                    <a:solidFill>
                      <a:srgbClr val="FFFFFF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pPr>
              </a:p>
            </p:txBody>
          </p:sp>
          <p:sp>
            <p:nvSpPr>
              <p:cNvPr id="739" name="Ovale"/>
              <p:cNvSpPr/>
              <p:nvPr/>
            </p:nvSpPr>
            <p:spPr>
              <a:xfrm>
                <a:off x="516751" y="0"/>
                <a:ext cx="272018" cy="274546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2248" tIns="72248" rIns="72248" bIns="72248" numCol="1" anchor="ctr">
                <a:noAutofit/>
              </a:bodyPr>
              <a:lstStyle/>
              <a:p>
                <a:pPr defTabSz="830862">
                  <a:defRPr b="0" sz="3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740" name="Ovale"/>
              <p:cNvSpPr/>
              <p:nvPr/>
            </p:nvSpPr>
            <p:spPr>
              <a:xfrm>
                <a:off x="822713" y="10321"/>
                <a:ext cx="651324" cy="274547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2248" tIns="72248" rIns="72248" bIns="72248" numCol="1" anchor="ctr">
                <a:noAutofit/>
              </a:bodyPr>
              <a:lstStyle/>
              <a:p>
                <a:pPr defTabSz="830862">
                  <a:defRPr b="0" sz="3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  <p:sp>
          <p:nvSpPr>
            <p:cNvPr id="742" name="CasellaDiTesto 101"/>
            <p:cNvSpPr txBox="1"/>
            <p:nvPr/>
          </p:nvSpPr>
          <p:spPr>
            <a:xfrm>
              <a:off x="615517" y="357784"/>
              <a:ext cx="439401" cy="327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650240">
                <a:defRPr b="0"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p10</a:t>
              </a:r>
            </a:p>
          </p:txBody>
        </p:sp>
        <p:sp>
          <p:nvSpPr>
            <p:cNvPr id="743" name="CasellaDiTesto 101"/>
            <p:cNvSpPr txBox="1"/>
            <p:nvPr/>
          </p:nvSpPr>
          <p:spPr>
            <a:xfrm>
              <a:off x="1030948" y="357784"/>
              <a:ext cx="439401" cy="327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650240">
                <a:defRPr b="0"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p20</a:t>
              </a:r>
            </a:p>
          </p:txBody>
        </p:sp>
        <p:sp>
          <p:nvSpPr>
            <p:cNvPr id="744" name="CasellaDiTesto 101"/>
            <p:cNvSpPr txBox="1"/>
            <p:nvPr/>
          </p:nvSpPr>
          <p:spPr>
            <a:xfrm>
              <a:off x="6679" y="357784"/>
              <a:ext cx="646545" cy="327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650240">
                <a:defRPr b="0"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CARD</a:t>
              </a:r>
            </a:p>
          </p:txBody>
        </p:sp>
      </p:grpSp>
      <p:sp>
        <p:nvSpPr>
          <p:cNvPr id="746" name="Rettangolo"/>
          <p:cNvSpPr/>
          <p:nvPr/>
        </p:nvSpPr>
        <p:spPr>
          <a:xfrm>
            <a:off x="6278788" y="4053337"/>
            <a:ext cx="4169580" cy="2211470"/>
          </a:xfrm>
          <a:prstGeom prst="rect">
            <a:avLst/>
          </a:prstGeom>
          <a:solidFill>
            <a:srgbClr val="FF7E79">
              <a:alpha val="24250"/>
            </a:srgbClr>
          </a:solidFill>
          <a:ln w="12700">
            <a:miter lim="400000"/>
          </a:ln>
        </p:spPr>
        <p:txBody>
          <a:bodyPr lIns="72248" tIns="72248" rIns="72248" bIns="72248" anchor="ctr"/>
          <a:lstStyle/>
          <a:p>
            <a:pPr defTabSz="830862"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47" name="Didascalia"/>
          <p:cNvSpPr/>
          <p:nvPr/>
        </p:nvSpPr>
        <p:spPr>
          <a:xfrm flipH="1">
            <a:off x="5343426" y="4195386"/>
            <a:ext cx="657623" cy="2010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710" y="0"/>
                </a:moveTo>
                <a:cubicBezTo>
                  <a:pt x="11071" y="0"/>
                  <a:pt x="9738" y="436"/>
                  <a:pt x="9738" y="972"/>
                </a:cubicBezTo>
                <a:lnTo>
                  <a:pt x="9738" y="7906"/>
                </a:lnTo>
                <a:lnTo>
                  <a:pt x="0" y="10538"/>
                </a:lnTo>
                <a:lnTo>
                  <a:pt x="9738" y="13169"/>
                </a:lnTo>
                <a:lnTo>
                  <a:pt x="9738" y="20628"/>
                </a:lnTo>
                <a:cubicBezTo>
                  <a:pt x="9738" y="21164"/>
                  <a:pt x="11071" y="21600"/>
                  <a:pt x="12710" y="21600"/>
                </a:cubicBezTo>
                <a:lnTo>
                  <a:pt x="18628" y="21600"/>
                </a:lnTo>
                <a:cubicBezTo>
                  <a:pt x="20266" y="21600"/>
                  <a:pt x="21600" y="21164"/>
                  <a:pt x="21600" y="20628"/>
                </a:cubicBezTo>
                <a:lnTo>
                  <a:pt x="21600" y="972"/>
                </a:lnTo>
                <a:cubicBezTo>
                  <a:pt x="21600" y="436"/>
                  <a:pt x="20266" y="0"/>
                  <a:pt x="18628" y="0"/>
                </a:cubicBezTo>
                <a:lnTo>
                  <a:pt x="12710" y="0"/>
                </a:lnTo>
                <a:close/>
              </a:path>
            </a:pathLst>
          </a:custGeom>
          <a:solidFill>
            <a:srgbClr val="FF7E79"/>
          </a:solidFill>
          <a:ln w="12700">
            <a:miter lim="400000"/>
          </a:ln>
        </p:spPr>
        <p:txBody>
          <a:bodyPr lIns="72248" tIns="72248" rIns="72248" bIns="72248" anchor="ctr"/>
          <a:lstStyle/>
          <a:p>
            <a:pPr defTabSz="830862"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760" name="Gruppo"/>
          <p:cNvGrpSpPr/>
          <p:nvPr/>
        </p:nvGrpSpPr>
        <p:grpSpPr>
          <a:xfrm>
            <a:off x="6278787" y="7379603"/>
            <a:ext cx="3965660" cy="829307"/>
            <a:chOff x="0" y="0"/>
            <a:chExt cx="3965658" cy="829305"/>
          </a:xfrm>
        </p:grpSpPr>
        <p:sp>
          <p:nvSpPr>
            <p:cNvPr id="748" name="Ovale"/>
            <p:cNvSpPr/>
            <p:nvPr/>
          </p:nvSpPr>
          <p:spPr>
            <a:xfrm>
              <a:off x="1701753" y="71481"/>
              <a:ext cx="321643" cy="293740"/>
            </a:xfrm>
            <a:prstGeom prst="ellipse">
              <a:avLst/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b="0"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749" name="Ovale"/>
            <p:cNvSpPr/>
            <p:nvPr/>
          </p:nvSpPr>
          <p:spPr>
            <a:xfrm>
              <a:off x="1374013" y="449533"/>
              <a:ext cx="321642" cy="293740"/>
            </a:xfrm>
            <a:prstGeom prst="ellipse">
              <a:avLst/>
            </a:prstGeom>
            <a:solidFill>
              <a:srgbClr val="941751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b="0"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750" name="pro-IL-1ß"/>
            <p:cNvSpPr txBox="1"/>
            <p:nvPr/>
          </p:nvSpPr>
          <p:spPr>
            <a:xfrm>
              <a:off x="5289" y="0"/>
              <a:ext cx="1335775" cy="437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ctr">
              <a:noAutofit/>
            </a:bodyPr>
            <a:lstStyle>
              <a:lvl1pPr defTabSz="830862">
                <a:defRPr sz="1600"/>
              </a:lvl1pPr>
            </a:lstStyle>
            <a:p>
              <a:pPr/>
              <a:r>
                <a:t>pro-IL-1ß</a:t>
              </a:r>
            </a:p>
          </p:txBody>
        </p:sp>
        <p:sp>
          <p:nvSpPr>
            <p:cNvPr id="751" name="pro-IL-18"/>
            <p:cNvSpPr txBox="1"/>
            <p:nvPr/>
          </p:nvSpPr>
          <p:spPr>
            <a:xfrm>
              <a:off x="0" y="391559"/>
              <a:ext cx="1321679" cy="437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ctr">
              <a:noAutofit/>
            </a:bodyPr>
            <a:lstStyle>
              <a:lvl1pPr defTabSz="830862">
                <a:defRPr sz="1600"/>
              </a:lvl1pPr>
            </a:lstStyle>
            <a:p>
              <a:pPr/>
              <a:r>
                <a:t>pro-IL-18</a:t>
              </a:r>
            </a:p>
          </p:txBody>
        </p:sp>
        <p:sp>
          <p:nvSpPr>
            <p:cNvPr id="752" name="Ovale"/>
            <p:cNvSpPr/>
            <p:nvPr/>
          </p:nvSpPr>
          <p:spPr>
            <a:xfrm>
              <a:off x="1374013" y="72004"/>
              <a:ext cx="321642" cy="293739"/>
            </a:xfrm>
            <a:prstGeom prst="ellipse">
              <a:avLst/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b="0"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753" name="Ovale"/>
            <p:cNvSpPr/>
            <p:nvPr/>
          </p:nvSpPr>
          <p:spPr>
            <a:xfrm>
              <a:off x="1701753" y="448827"/>
              <a:ext cx="321643" cy="293740"/>
            </a:xfrm>
            <a:prstGeom prst="ellipse">
              <a:avLst/>
            </a:prstGeom>
            <a:solidFill>
              <a:srgbClr val="941751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b="0"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grpSp>
          <p:nvGrpSpPr>
            <p:cNvPr id="758" name="Gruppo"/>
            <p:cNvGrpSpPr/>
            <p:nvPr/>
          </p:nvGrpSpPr>
          <p:grpSpPr>
            <a:xfrm>
              <a:off x="2730900" y="20911"/>
              <a:ext cx="1234759" cy="787484"/>
              <a:chOff x="0" y="0"/>
              <a:chExt cx="1234758" cy="787482"/>
            </a:xfrm>
          </p:grpSpPr>
          <p:sp>
            <p:nvSpPr>
              <p:cNvPr id="754" name="Ovale"/>
              <p:cNvSpPr/>
              <p:nvPr/>
            </p:nvSpPr>
            <p:spPr>
              <a:xfrm>
                <a:off x="913116" y="72004"/>
                <a:ext cx="321643" cy="293739"/>
              </a:xfrm>
              <a:prstGeom prst="ellipse">
                <a:avLst/>
              </a:prstGeom>
              <a:solidFill>
                <a:srgbClr val="FF2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2248" tIns="72248" rIns="72248" bIns="72248" numCol="1" anchor="ctr">
                <a:noAutofit/>
              </a:bodyPr>
              <a:lstStyle/>
              <a:p>
                <a:pPr defTabSz="830862">
                  <a:defRPr b="0" sz="3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755" name="IL-1ß"/>
              <p:cNvSpPr txBox="1"/>
              <p:nvPr/>
            </p:nvSpPr>
            <p:spPr>
              <a:xfrm>
                <a:off x="0" y="0"/>
                <a:ext cx="820682" cy="437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2248" tIns="72248" rIns="72248" bIns="72248" numCol="1" anchor="ctr">
                <a:noAutofit/>
              </a:bodyPr>
              <a:lstStyle>
                <a:lvl1pPr defTabSz="830862">
                  <a:defRPr sz="1600"/>
                </a:lvl1pPr>
              </a:lstStyle>
              <a:p>
                <a:pPr/>
                <a:r>
                  <a:t>IL-1ß</a:t>
                </a:r>
              </a:p>
            </p:txBody>
          </p:sp>
          <p:sp>
            <p:nvSpPr>
              <p:cNvPr id="756" name="IL-18"/>
              <p:cNvSpPr txBox="1"/>
              <p:nvPr/>
            </p:nvSpPr>
            <p:spPr>
              <a:xfrm>
                <a:off x="70265" y="349736"/>
                <a:ext cx="680152" cy="437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2248" tIns="72248" rIns="72248" bIns="72248" numCol="1" anchor="ctr">
                <a:noAutofit/>
              </a:bodyPr>
              <a:lstStyle>
                <a:lvl1pPr defTabSz="830862">
                  <a:defRPr sz="1600"/>
                </a:lvl1pPr>
              </a:lstStyle>
              <a:p>
                <a:pPr/>
                <a:r>
                  <a:t>IL-18</a:t>
                </a:r>
              </a:p>
            </p:txBody>
          </p:sp>
          <p:sp>
            <p:nvSpPr>
              <p:cNvPr id="757" name="Ovale"/>
              <p:cNvSpPr/>
              <p:nvPr/>
            </p:nvSpPr>
            <p:spPr>
              <a:xfrm>
                <a:off x="913116" y="449350"/>
                <a:ext cx="321643" cy="293739"/>
              </a:xfrm>
              <a:prstGeom prst="ellipse">
                <a:avLst/>
              </a:prstGeom>
              <a:solidFill>
                <a:srgbClr val="9417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2248" tIns="72248" rIns="72248" bIns="72248" numCol="1" anchor="ctr">
                <a:noAutofit/>
              </a:bodyPr>
              <a:lstStyle/>
              <a:p>
                <a:pPr defTabSz="830862">
                  <a:defRPr b="0" sz="3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  <p:sp>
          <p:nvSpPr>
            <p:cNvPr id="759" name="Linea"/>
            <p:cNvSpPr/>
            <p:nvPr/>
          </p:nvSpPr>
          <p:spPr>
            <a:xfrm>
              <a:off x="2168359" y="414652"/>
              <a:ext cx="527757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b="0"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761" name="Didascalia"/>
          <p:cNvSpPr/>
          <p:nvPr/>
        </p:nvSpPr>
        <p:spPr>
          <a:xfrm flipH="1" rot="5400000">
            <a:off x="8089551" y="4742761"/>
            <a:ext cx="687388" cy="4169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215" y="0"/>
                </a:moveTo>
                <a:cubicBezTo>
                  <a:pt x="12242" y="0"/>
                  <a:pt x="9827" y="398"/>
                  <a:pt x="9827" y="888"/>
                </a:cubicBezTo>
                <a:lnTo>
                  <a:pt x="9827" y="9398"/>
                </a:lnTo>
                <a:lnTo>
                  <a:pt x="0" y="10477"/>
                </a:lnTo>
                <a:lnTo>
                  <a:pt x="9827" y="11559"/>
                </a:lnTo>
                <a:lnTo>
                  <a:pt x="9827" y="20714"/>
                </a:lnTo>
                <a:cubicBezTo>
                  <a:pt x="9827" y="21204"/>
                  <a:pt x="12242" y="21600"/>
                  <a:pt x="15215" y="21600"/>
                </a:cubicBezTo>
                <a:lnTo>
                  <a:pt x="16225" y="21600"/>
                </a:lnTo>
                <a:cubicBezTo>
                  <a:pt x="19198" y="21600"/>
                  <a:pt x="21600" y="21204"/>
                  <a:pt x="21600" y="20714"/>
                </a:cubicBezTo>
                <a:lnTo>
                  <a:pt x="21600" y="888"/>
                </a:lnTo>
                <a:cubicBezTo>
                  <a:pt x="21600" y="398"/>
                  <a:pt x="19198" y="0"/>
                  <a:pt x="16225" y="0"/>
                </a:cubicBezTo>
                <a:lnTo>
                  <a:pt x="15215" y="0"/>
                </a:lnTo>
                <a:close/>
              </a:path>
            </a:pathLst>
          </a:custGeom>
          <a:solidFill>
            <a:srgbClr val="FF7E79"/>
          </a:solidFill>
          <a:ln w="12700">
            <a:miter lim="400000"/>
          </a:ln>
        </p:spPr>
        <p:txBody>
          <a:bodyPr lIns="72248" tIns="72248" rIns="72248" bIns="72248" anchor="ctr"/>
          <a:lstStyle/>
          <a:p>
            <a:pPr defTabSz="830862"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767" name="Gruppo"/>
          <p:cNvGrpSpPr/>
          <p:nvPr/>
        </p:nvGrpSpPr>
        <p:grpSpPr>
          <a:xfrm>
            <a:off x="6847130" y="8415993"/>
            <a:ext cx="4306259" cy="1401767"/>
            <a:chOff x="464374" y="64475"/>
            <a:chExt cx="4306257" cy="1401765"/>
          </a:xfrm>
        </p:grpSpPr>
        <p:sp>
          <p:nvSpPr>
            <p:cNvPr id="762" name="Rettangolo arrotondato 66"/>
            <p:cNvSpPr/>
            <p:nvPr/>
          </p:nvSpPr>
          <p:spPr>
            <a:xfrm>
              <a:off x="1157528" y="64475"/>
              <a:ext cx="539518" cy="263533"/>
            </a:xfrm>
            <a:prstGeom prst="roundRect">
              <a:avLst>
                <a:gd name="adj" fmla="val 16667"/>
              </a:avLst>
            </a:prstGeom>
            <a:solidFill>
              <a:srgbClr val="0433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b="0" sz="140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</a:p>
          </p:txBody>
        </p:sp>
        <p:sp>
          <p:nvSpPr>
            <p:cNvPr id="763" name="GSDMD"/>
            <p:cNvSpPr/>
            <p:nvPr/>
          </p:nvSpPr>
          <p:spPr>
            <a:xfrm>
              <a:off x="464374" y="19624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2248" tIns="72248" rIns="72248" bIns="72248" numCol="1" anchor="ctr">
              <a:spAutoFit/>
            </a:bodyPr>
            <a:lstStyle>
              <a:lvl1pPr defTabSz="830862">
                <a:defRPr sz="1600"/>
              </a:lvl1pPr>
            </a:lstStyle>
            <a:p>
              <a:pPr/>
              <a:r>
                <a:t>GSDMD</a:t>
              </a:r>
            </a:p>
          </p:txBody>
        </p:sp>
        <p:sp>
          <p:nvSpPr>
            <p:cNvPr id="764" name="Linea"/>
            <p:cNvSpPr/>
            <p:nvPr/>
          </p:nvSpPr>
          <p:spPr>
            <a:xfrm>
              <a:off x="1919893" y="196240"/>
              <a:ext cx="527756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b="0"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765" name="Rettangolo arrotondato 66"/>
            <p:cNvSpPr/>
            <p:nvPr/>
          </p:nvSpPr>
          <p:spPr>
            <a:xfrm>
              <a:off x="2629026" y="67556"/>
              <a:ext cx="188292" cy="263533"/>
            </a:xfrm>
            <a:prstGeom prst="roundRect">
              <a:avLst>
                <a:gd name="adj" fmla="val 23327"/>
              </a:avLst>
            </a:prstGeom>
            <a:solidFill>
              <a:srgbClr val="0433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b="0" sz="140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</a:p>
          </p:txBody>
        </p:sp>
        <p:sp>
          <p:nvSpPr>
            <p:cNvPr id="766" name="N-terminal"/>
            <p:cNvSpPr/>
            <p:nvPr/>
          </p:nvSpPr>
          <p:spPr>
            <a:xfrm>
              <a:off x="3500632" y="18370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2248" tIns="72248" rIns="72248" bIns="72248" numCol="1" anchor="ctr">
              <a:spAutoFit/>
            </a:bodyPr>
            <a:lstStyle>
              <a:lvl1pPr defTabSz="830862">
                <a:defRPr b="0" sz="1600"/>
              </a:lvl1pPr>
            </a:lstStyle>
            <a:p>
              <a:pPr/>
              <a:r>
                <a:t>N-terminal</a:t>
              </a:r>
            </a:p>
          </p:txBody>
        </p:sp>
      </p:grpSp>
      <p:grpSp>
        <p:nvGrpSpPr>
          <p:cNvPr id="776" name="Gruppo"/>
          <p:cNvGrpSpPr/>
          <p:nvPr/>
        </p:nvGrpSpPr>
        <p:grpSpPr>
          <a:xfrm>
            <a:off x="1261253" y="5320512"/>
            <a:ext cx="3675169" cy="1659107"/>
            <a:chOff x="311770" y="0"/>
            <a:chExt cx="3675167" cy="1659105"/>
          </a:xfrm>
        </p:grpSpPr>
        <p:grpSp>
          <p:nvGrpSpPr>
            <p:cNvPr id="771" name="Gruppo"/>
            <p:cNvGrpSpPr/>
            <p:nvPr/>
          </p:nvGrpSpPr>
          <p:grpSpPr>
            <a:xfrm>
              <a:off x="885886" y="289763"/>
              <a:ext cx="2241394" cy="270934"/>
              <a:chOff x="0" y="0"/>
              <a:chExt cx="2241393" cy="270933"/>
            </a:xfrm>
          </p:grpSpPr>
          <p:sp>
            <p:nvSpPr>
              <p:cNvPr id="768" name="Rettangolo arrotondato 66"/>
              <p:cNvSpPr/>
              <p:nvPr/>
            </p:nvSpPr>
            <p:spPr>
              <a:xfrm>
                <a:off x="0" y="3700"/>
                <a:ext cx="468647" cy="263533"/>
              </a:xfrm>
              <a:prstGeom prst="roundRect">
                <a:avLst>
                  <a:gd name="adj" fmla="val 16667"/>
                </a:avLst>
              </a:prstGeom>
              <a:solidFill>
                <a:srgbClr val="73FA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650240">
                  <a:defRPr b="0" sz="1400">
                    <a:solidFill>
                      <a:srgbClr val="FFFFFF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pPr>
              </a:p>
            </p:txBody>
          </p:sp>
          <p:sp>
            <p:nvSpPr>
              <p:cNvPr id="769" name="Forma"/>
              <p:cNvSpPr/>
              <p:nvPr/>
            </p:nvSpPr>
            <p:spPr>
              <a:xfrm>
                <a:off x="523687" y="0"/>
                <a:ext cx="831814" cy="270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00" y="0"/>
                    </a:moveTo>
                    <a:cubicBezTo>
                      <a:pt x="600" y="371"/>
                      <a:pt x="330" y="675"/>
                      <a:pt x="0" y="675"/>
                    </a:cubicBezTo>
                    <a:lnTo>
                      <a:pt x="0" y="2026"/>
                    </a:lnTo>
                    <a:cubicBezTo>
                      <a:pt x="330" y="2026"/>
                      <a:pt x="600" y="2330"/>
                      <a:pt x="600" y="2700"/>
                    </a:cubicBezTo>
                    <a:cubicBezTo>
                      <a:pt x="600" y="3071"/>
                      <a:pt x="330" y="3375"/>
                      <a:pt x="0" y="3375"/>
                    </a:cubicBezTo>
                    <a:lnTo>
                      <a:pt x="0" y="4724"/>
                    </a:lnTo>
                    <a:cubicBezTo>
                      <a:pt x="330" y="4724"/>
                      <a:pt x="600" y="5030"/>
                      <a:pt x="600" y="5401"/>
                    </a:cubicBezTo>
                    <a:cubicBezTo>
                      <a:pt x="600" y="5772"/>
                      <a:pt x="330" y="6076"/>
                      <a:pt x="0" y="6076"/>
                    </a:cubicBezTo>
                    <a:lnTo>
                      <a:pt x="0" y="7425"/>
                    </a:lnTo>
                    <a:cubicBezTo>
                      <a:pt x="330" y="7425"/>
                      <a:pt x="600" y="7729"/>
                      <a:pt x="600" y="8100"/>
                    </a:cubicBezTo>
                    <a:cubicBezTo>
                      <a:pt x="600" y="8470"/>
                      <a:pt x="330" y="8776"/>
                      <a:pt x="0" y="8776"/>
                    </a:cubicBezTo>
                    <a:lnTo>
                      <a:pt x="0" y="10125"/>
                    </a:lnTo>
                    <a:cubicBezTo>
                      <a:pt x="330" y="10125"/>
                      <a:pt x="600" y="10429"/>
                      <a:pt x="600" y="10800"/>
                    </a:cubicBezTo>
                    <a:cubicBezTo>
                      <a:pt x="600" y="11171"/>
                      <a:pt x="330" y="11475"/>
                      <a:pt x="0" y="11475"/>
                    </a:cubicBezTo>
                    <a:lnTo>
                      <a:pt x="0" y="12826"/>
                    </a:lnTo>
                    <a:cubicBezTo>
                      <a:pt x="330" y="12826"/>
                      <a:pt x="600" y="13130"/>
                      <a:pt x="600" y="13500"/>
                    </a:cubicBezTo>
                    <a:cubicBezTo>
                      <a:pt x="600" y="13871"/>
                      <a:pt x="330" y="14175"/>
                      <a:pt x="0" y="14175"/>
                    </a:cubicBezTo>
                    <a:lnTo>
                      <a:pt x="0" y="15526"/>
                    </a:lnTo>
                    <a:cubicBezTo>
                      <a:pt x="330" y="15526"/>
                      <a:pt x="600" y="15830"/>
                      <a:pt x="600" y="16201"/>
                    </a:cubicBezTo>
                    <a:cubicBezTo>
                      <a:pt x="600" y="16572"/>
                      <a:pt x="330" y="16876"/>
                      <a:pt x="0" y="16876"/>
                    </a:cubicBezTo>
                    <a:lnTo>
                      <a:pt x="0" y="18225"/>
                    </a:lnTo>
                    <a:cubicBezTo>
                      <a:pt x="330" y="18225"/>
                      <a:pt x="600" y="18530"/>
                      <a:pt x="600" y="18901"/>
                    </a:cubicBezTo>
                    <a:cubicBezTo>
                      <a:pt x="600" y="19272"/>
                      <a:pt x="330" y="19576"/>
                      <a:pt x="0" y="19576"/>
                    </a:cubicBezTo>
                    <a:lnTo>
                      <a:pt x="0" y="20925"/>
                    </a:lnTo>
                    <a:cubicBezTo>
                      <a:pt x="330" y="20925"/>
                      <a:pt x="600" y="21229"/>
                      <a:pt x="600" y="21600"/>
                    </a:cubicBezTo>
                    <a:lnTo>
                      <a:pt x="1799" y="21600"/>
                    </a:lnTo>
                    <a:cubicBezTo>
                      <a:pt x="1799" y="21229"/>
                      <a:pt x="2068" y="20925"/>
                      <a:pt x="2398" y="20925"/>
                    </a:cubicBezTo>
                    <a:cubicBezTo>
                      <a:pt x="2728" y="20925"/>
                      <a:pt x="2999" y="21229"/>
                      <a:pt x="2999" y="21600"/>
                    </a:cubicBezTo>
                    <a:lnTo>
                      <a:pt x="4198" y="21600"/>
                    </a:lnTo>
                    <a:cubicBezTo>
                      <a:pt x="4198" y="21229"/>
                      <a:pt x="4468" y="20925"/>
                      <a:pt x="4798" y="20925"/>
                    </a:cubicBezTo>
                    <a:cubicBezTo>
                      <a:pt x="5128" y="20925"/>
                      <a:pt x="5397" y="21229"/>
                      <a:pt x="5397" y="21600"/>
                    </a:cubicBezTo>
                    <a:lnTo>
                      <a:pt x="6598" y="21600"/>
                    </a:lnTo>
                    <a:cubicBezTo>
                      <a:pt x="6598" y="21229"/>
                      <a:pt x="6868" y="20925"/>
                      <a:pt x="7198" y="20925"/>
                    </a:cubicBezTo>
                    <a:cubicBezTo>
                      <a:pt x="7527" y="20925"/>
                      <a:pt x="7797" y="21229"/>
                      <a:pt x="7797" y="21600"/>
                    </a:cubicBezTo>
                    <a:lnTo>
                      <a:pt x="8998" y="21600"/>
                    </a:lnTo>
                    <a:cubicBezTo>
                      <a:pt x="8998" y="21229"/>
                      <a:pt x="9268" y="20925"/>
                      <a:pt x="9598" y="20925"/>
                    </a:cubicBezTo>
                    <a:cubicBezTo>
                      <a:pt x="9927" y="20925"/>
                      <a:pt x="10197" y="21229"/>
                      <a:pt x="10197" y="21600"/>
                    </a:cubicBezTo>
                    <a:lnTo>
                      <a:pt x="11396" y="21600"/>
                    </a:lnTo>
                    <a:cubicBezTo>
                      <a:pt x="11396" y="21229"/>
                      <a:pt x="11668" y="20925"/>
                      <a:pt x="11997" y="20925"/>
                    </a:cubicBezTo>
                    <a:cubicBezTo>
                      <a:pt x="12327" y="20925"/>
                      <a:pt x="12597" y="21229"/>
                      <a:pt x="12597" y="21600"/>
                    </a:cubicBezTo>
                    <a:lnTo>
                      <a:pt x="13796" y="21600"/>
                    </a:lnTo>
                    <a:cubicBezTo>
                      <a:pt x="13796" y="21229"/>
                      <a:pt x="14066" y="20925"/>
                      <a:pt x="14395" y="20925"/>
                    </a:cubicBezTo>
                    <a:cubicBezTo>
                      <a:pt x="14725" y="20925"/>
                      <a:pt x="14997" y="21229"/>
                      <a:pt x="14997" y="21600"/>
                    </a:cubicBezTo>
                    <a:lnTo>
                      <a:pt x="16196" y="21600"/>
                    </a:lnTo>
                    <a:cubicBezTo>
                      <a:pt x="16196" y="21229"/>
                      <a:pt x="16466" y="20925"/>
                      <a:pt x="16795" y="20925"/>
                    </a:cubicBezTo>
                    <a:cubicBezTo>
                      <a:pt x="17125" y="20925"/>
                      <a:pt x="17395" y="21229"/>
                      <a:pt x="17395" y="21600"/>
                    </a:cubicBezTo>
                    <a:lnTo>
                      <a:pt x="18596" y="21600"/>
                    </a:lnTo>
                    <a:cubicBezTo>
                      <a:pt x="18596" y="21229"/>
                      <a:pt x="18865" y="20925"/>
                      <a:pt x="19195" y="20925"/>
                    </a:cubicBezTo>
                    <a:cubicBezTo>
                      <a:pt x="19525" y="20925"/>
                      <a:pt x="19795" y="21229"/>
                      <a:pt x="19795" y="21600"/>
                    </a:cubicBezTo>
                    <a:lnTo>
                      <a:pt x="20995" y="21600"/>
                    </a:lnTo>
                    <a:cubicBezTo>
                      <a:pt x="21001" y="21229"/>
                      <a:pt x="21270" y="20925"/>
                      <a:pt x="21600" y="20925"/>
                    </a:cubicBezTo>
                    <a:lnTo>
                      <a:pt x="21600" y="19576"/>
                    </a:lnTo>
                    <a:cubicBezTo>
                      <a:pt x="21270" y="19576"/>
                      <a:pt x="21000" y="19272"/>
                      <a:pt x="21000" y="18901"/>
                    </a:cubicBezTo>
                    <a:cubicBezTo>
                      <a:pt x="21000" y="18530"/>
                      <a:pt x="21270" y="18225"/>
                      <a:pt x="21600" y="18225"/>
                    </a:cubicBezTo>
                    <a:lnTo>
                      <a:pt x="21600" y="16876"/>
                    </a:lnTo>
                    <a:cubicBezTo>
                      <a:pt x="21270" y="16876"/>
                      <a:pt x="21000" y="16572"/>
                      <a:pt x="21000" y="16201"/>
                    </a:cubicBezTo>
                    <a:cubicBezTo>
                      <a:pt x="21000" y="15830"/>
                      <a:pt x="21270" y="15526"/>
                      <a:pt x="21600" y="15526"/>
                    </a:cubicBezTo>
                    <a:lnTo>
                      <a:pt x="21600" y="14175"/>
                    </a:lnTo>
                    <a:cubicBezTo>
                      <a:pt x="21270" y="14175"/>
                      <a:pt x="21000" y="13871"/>
                      <a:pt x="21000" y="13500"/>
                    </a:cubicBezTo>
                    <a:cubicBezTo>
                      <a:pt x="21000" y="13130"/>
                      <a:pt x="21270" y="12826"/>
                      <a:pt x="21600" y="12826"/>
                    </a:cubicBezTo>
                    <a:lnTo>
                      <a:pt x="21600" y="11475"/>
                    </a:lnTo>
                    <a:cubicBezTo>
                      <a:pt x="21270" y="11475"/>
                      <a:pt x="21000" y="11171"/>
                      <a:pt x="21000" y="10800"/>
                    </a:cubicBezTo>
                    <a:cubicBezTo>
                      <a:pt x="21000" y="10429"/>
                      <a:pt x="21270" y="10125"/>
                      <a:pt x="21600" y="10125"/>
                    </a:cubicBezTo>
                    <a:lnTo>
                      <a:pt x="21600" y="8776"/>
                    </a:lnTo>
                    <a:cubicBezTo>
                      <a:pt x="21270" y="8776"/>
                      <a:pt x="21000" y="8470"/>
                      <a:pt x="21000" y="8100"/>
                    </a:cubicBezTo>
                    <a:cubicBezTo>
                      <a:pt x="21000" y="7729"/>
                      <a:pt x="21270" y="7425"/>
                      <a:pt x="21600" y="7425"/>
                    </a:cubicBezTo>
                    <a:lnTo>
                      <a:pt x="21600" y="6076"/>
                    </a:lnTo>
                    <a:cubicBezTo>
                      <a:pt x="21270" y="6076"/>
                      <a:pt x="21000" y="5772"/>
                      <a:pt x="21000" y="5401"/>
                    </a:cubicBezTo>
                    <a:cubicBezTo>
                      <a:pt x="21000" y="5030"/>
                      <a:pt x="21270" y="4724"/>
                      <a:pt x="21600" y="4724"/>
                    </a:cubicBezTo>
                    <a:lnTo>
                      <a:pt x="21600" y="3375"/>
                    </a:lnTo>
                    <a:cubicBezTo>
                      <a:pt x="21270" y="3375"/>
                      <a:pt x="21000" y="3071"/>
                      <a:pt x="21000" y="2700"/>
                    </a:cubicBezTo>
                    <a:cubicBezTo>
                      <a:pt x="21000" y="2330"/>
                      <a:pt x="21270" y="2026"/>
                      <a:pt x="21600" y="2026"/>
                    </a:cubicBezTo>
                    <a:lnTo>
                      <a:pt x="21600" y="675"/>
                    </a:lnTo>
                    <a:cubicBezTo>
                      <a:pt x="21270" y="675"/>
                      <a:pt x="21000" y="371"/>
                      <a:pt x="21000" y="0"/>
                    </a:cubicBezTo>
                    <a:lnTo>
                      <a:pt x="19800" y="0"/>
                    </a:lnTo>
                    <a:cubicBezTo>
                      <a:pt x="19800" y="371"/>
                      <a:pt x="19530" y="675"/>
                      <a:pt x="19200" y="675"/>
                    </a:cubicBezTo>
                    <a:cubicBezTo>
                      <a:pt x="18871" y="675"/>
                      <a:pt x="18601" y="371"/>
                      <a:pt x="18601" y="0"/>
                    </a:cubicBezTo>
                    <a:lnTo>
                      <a:pt x="17402" y="0"/>
                    </a:lnTo>
                    <a:cubicBezTo>
                      <a:pt x="17402" y="371"/>
                      <a:pt x="17130" y="675"/>
                      <a:pt x="16800" y="675"/>
                    </a:cubicBezTo>
                    <a:cubicBezTo>
                      <a:pt x="16471" y="675"/>
                      <a:pt x="16201" y="371"/>
                      <a:pt x="16201" y="0"/>
                    </a:cubicBezTo>
                    <a:lnTo>
                      <a:pt x="15002" y="0"/>
                    </a:lnTo>
                    <a:cubicBezTo>
                      <a:pt x="15002" y="371"/>
                      <a:pt x="14732" y="675"/>
                      <a:pt x="14402" y="675"/>
                    </a:cubicBezTo>
                    <a:cubicBezTo>
                      <a:pt x="14073" y="675"/>
                      <a:pt x="13801" y="371"/>
                      <a:pt x="13801" y="0"/>
                    </a:cubicBezTo>
                    <a:lnTo>
                      <a:pt x="12602" y="0"/>
                    </a:lnTo>
                    <a:cubicBezTo>
                      <a:pt x="12602" y="371"/>
                      <a:pt x="12332" y="675"/>
                      <a:pt x="12002" y="675"/>
                    </a:cubicBezTo>
                    <a:cubicBezTo>
                      <a:pt x="11673" y="675"/>
                      <a:pt x="11403" y="371"/>
                      <a:pt x="11403" y="0"/>
                    </a:cubicBezTo>
                    <a:lnTo>
                      <a:pt x="10197" y="0"/>
                    </a:lnTo>
                    <a:cubicBezTo>
                      <a:pt x="10197" y="371"/>
                      <a:pt x="9927" y="675"/>
                      <a:pt x="9598" y="675"/>
                    </a:cubicBezTo>
                    <a:cubicBezTo>
                      <a:pt x="9268" y="675"/>
                      <a:pt x="8998" y="371"/>
                      <a:pt x="8998" y="0"/>
                    </a:cubicBezTo>
                    <a:lnTo>
                      <a:pt x="7797" y="0"/>
                    </a:lnTo>
                    <a:cubicBezTo>
                      <a:pt x="7797" y="371"/>
                      <a:pt x="7527" y="675"/>
                      <a:pt x="7198" y="675"/>
                    </a:cubicBezTo>
                    <a:cubicBezTo>
                      <a:pt x="6868" y="675"/>
                      <a:pt x="6598" y="371"/>
                      <a:pt x="6598" y="0"/>
                    </a:cubicBezTo>
                    <a:lnTo>
                      <a:pt x="5397" y="0"/>
                    </a:lnTo>
                    <a:cubicBezTo>
                      <a:pt x="5397" y="371"/>
                      <a:pt x="5128" y="675"/>
                      <a:pt x="4798" y="675"/>
                    </a:cubicBezTo>
                    <a:cubicBezTo>
                      <a:pt x="4468" y="675"/>
                      <a:pt x="4198" y="371"/>
                      <a:pt x="4198" y="0"/>
                    </a:cubicBezTo>
                    <a:lnTo>
                      <a:pt x="2999" y="0"/>
                    </a:lnTo>
                    <a:cubicBezTo>
                      <a:pt x="2999" y="371"/>
                      <a:pt x="2728" y="675"/>
                      <a:pt x="2398" y="675"/>
                    </a:cubicBezTo>
                    <a:cubicBezTo>
                      <a:pt x="2068" y="675"/>
                      <a:pt x="1799" y="371"/>
                      <a:pt x="1799" y="0"/>
                    </a:cubicBezTo>
                    <a:lnTo>
                      <a:pt x="600" y="0"/>
                    </a:lnTo>
                    <a:close/>
                    <a:moveTo>
                      <a:pt x="2155" y="2421"/>
                    </a:moveTo>
                    <a:lnTo>
                      <a:pt x="19438" y="2421"/>
                    </a:lnTo>
                    <a:lnTo>
                      <a:pt x="19438" y="19167"/>
                    </a:lnTo>
                    <a:lnTo>
                      <a:pt x="2155" y="19167"/>
                    </a:lnTo>
                    <a:lnTo>
                      <a:pt x="2155" y="2421"/>
                    </a:lnTo>
                    <a:close/>
                  </a:path>
                </a:pathLst>
              </a:custGeom>
              <a:solidFill>
                <a:srgbClr val="9437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2248" tIns="72248" rIns="72248" bIns="72248" numCol="1" anchor="ctr">
                <a:noAutofit/>
              </a:bodyPr>
              <a:lstStyle/>
              <a:p>
                <a:pPr defTabSz="830862">
                  <a:defRPr b="0" sz="3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770" name="Forma"/>
              <p:cNvSpPr/>
              <p:nvPr/>
            </p:nvSpPr>
            <p:spPr>
              <a:xfrm>
                <a:off x="1409579" y="0"/>
                <a:ext cx="831815" cy="270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00" y="0"/>
                    </a:moveTo>
                    <a:cubicBezTo>
                      <a:pt x="600" y="371"/>
                      <a:pt x="330" y="675"/>
                      <a:pt x="0" y="675"/>
                    </a:cubicBezTo>
                    <a:lnTo>
                      <a:pt x="0" y="2026"/>
                    </a:lnTo>
                    <a:cubicBezTo>
                      <a:pt x="330" y="2026"/>
                      <a:pt x="600" y="2330"/>
                      <a:pt x="600" y="2700"/>
                    </a:cubicBezTo>
                    <a:cubicBezTo>
                      <a:pt x="600" y="3071"/>
                      <a:pt x="330" y="3375"/>
                      <a:pt x="0" y="3375"/>
                    </a:cubicBezTo>
                    <a:lnTo>
                      <a:pt x="0" y="4724"/>
                    </a:lnTo>
                    <a:cubicBezTo>
                      <a:pt x="330" y="4724"/>
                      <a:pt x="600" y="5030"/>
                      <a:pt x="600" y="5401"/>
                    </a:cubicBezTo>
                    <a:cubicBezTo>
                      <a:pt x="600" y="5772"/>
                      <a:pt x="330" y="6076"/>
                      <a:pt x="0" y="6076"/>
                    </a:cubicBezTo>
                    <a:lnTo>
                      <a:pt x="0" y="7425"/>
                    </a:lnTo>
                    <a:cubicBezTo>
                      <a:pt x="330" y="7425"/>
                      <a:pt x="600" y="7729"/>
                      <a:pt x="600" y="8100"/>
                    </a:cubicBezTo>
                    <a:cubicBezTo>
                      <a:pt x="600" y="8470"/>
                      <a:pt x="330" y="8776"/>
                      <a:pt x="0" y="8776"/>
                    </a:cubicBezTo>
                    <a:lnTo>
                      <a:pt x="0" y="10125"/>
                    </a:lnTo>
                    <a:cubicBezTo>
                      <a:pt x="330" y="10125"/>
                      <a:pt x="600" y="10429"/>
                      <a:pt x="600" y="10800"/>
                    </a:cubicBezTo>
                    <a:cubicBezTo>
                      <a:pt x="600" y="11171"/>
                      <a:pt x="330" y="11475"/>
                      <a:pt x="0" y="11475"/>
                    </a:cubicBezTo>
                    <a:lnTo>
                      <a:pt x="0" y="12826"/>
                    </a:lnTo>
                    <a:cubicBezTo>
                      <a:pt x="330" y="12826"/>
                      <a:pt x="600" y="13130"/>
                      <a:pt x="600" y="13500"/>
                    </a:cubicBezTo>
                    <a:cubicBezTo>
                      <a:pt x="600" y="13871"/>
                      <a:pt x="330" y="14175"/>
                      <a:pt x="0" y="14175"/>
                    </a:cubicBezTo>
                    <a:lnTo>
                      <a:pt x="0" y="15526"/>
                    </a:lnTo>
                    <a:cubicBezTo>
                      <a:pt x="330" y="15526"/>
                      <a:pt x="600" y="15830"/>
                      <a:pt x="600" y="16201"/>
                    </a:cubicBezTo>
                    <a:cubicBezTo>
                      <a:pt x="600" y="16572"/>
                      <a:pt x="330" y="16876"/>
                      <a:pt x="0" y="16876"/>
                    </a:cubicBezTo>
                    <a:lnTo>
                      <a:pt x="0" y="18225"/>
                    </a:lnTo>
                    <a:cubicBezTo>
                      <a:pt x="330" y="18225"/>
                      <a:pt x="600" y="18530"/>
                      <a:pt x="600" y="18901"/>
                    </a:cubicBezTo>
                    <a:cubicBezTo>
                      <a:pt x="600" y="19272"/>
                      <a:pt x="330" y="19576"/>
                      <a:pt x="0" y="19576"/>
                    </a:cubicBezTo>
                    <a:lnTo>
                      <a:pt x="0" y="20925"/>
                    </a:lnTo>
                    <a:cubicBezTo>
                      <a:pt x="330" y="20925"/>
                      <a:pt x="600" y="21229"/>
                      <a:pt x="600" y="21600"/>
                    </a:cubicBezTo>
                    <a:lnTo>
                      <a:pt x="1799" y="21600"/>
                    </a:lnTo>
                    <a:cubicBezTo>
                      <a:pt x="1799" y="21229"/>
                      <a:pt x="2068" y="20925"/>
                      <a:pt x="2398" y="20925"/>
                    </a:cubicBezTo>
                    <a:cubicBezTo>
                      <a:pt x="2728" y="20925"/>
                      <a:pt x="2999" y="21229"/>
                      <a:pt x="2999" y="21600"/>
                    </a:cubicBezTo>
                    <a:lnTo>
                      <a:pt x="4198" y="21600"/>
                    </a:lnTo>
                    <a:cubicBezTo>
                      <a:pt x="4198" y="21229"/>
                      <a:pt x="4468" y="20925"/>
                      <a:pt x="4798" y="20925"/>
                    </a:cubicBezTo>
                    <a:cubicBezTo>
                      <a:pt x="5128" y="20925"/>
                      <a:pt x="5397" y="21229"/>
                      <a:pt x="5397" y="21600"/>
                    </a:cubicBezTo>
                    <a:lnTo>
                      <a:pt x="6598" y="21600"/>
                    </a:lnTo>
                    <a:cubicBezTo>
                      <a:pt x="6598" y="21229"/>
                      <a:pt x="6868" y="20925"/>
                      <a:pt x="7198" y="20925"/>
                    </a:cubicBezTo>
                    <a:cubicBezTo>
                      <a:pt x="7527" y="20925"/>
                      <a:pt x="7797" y="21229"/>
                      <a:pt x="7797" y="21600"/>
                    </a:cubicBezTo>
                    <a:lnTo>
                      <a:pt x="8998" y="21600"/>
                    </a:lnTo>
                    <a:cubicBezTo>
                      <a:pt x="8998" y="21229"/>
                      <a:pt x="9268" y="20925"/>
                      <a:pt x="9598" y="20925"/>
                    </a:cubicBezTo>
                    <a:cubicBezTo>
                      <a:pt x="9927" y="20925"/>
                      <a:pt x="10197" y="21229"/>
                      <a:pt x="10197" y="21600"/>
                    </a:cubicBezTo>
                    <a:lnTo>
                      <a:pt x="11396" y="21600"/>
                    </a:lnTo>
                    <a:cubicBezTo>
                      <a:pt x="11396" y="21229"/>
                      <a:pt x="11668" y="20925"/>
                      <a:pt x="11997" y="20925"/>
                    </a:cubicBezTo>
                    <a:cubicBezTo>
                      <a:pt x="12327" y="20925"/>
                      <a:pt x="12597" y="21229"/>
                      <a:pt x="12597" y="21600"/>
                    </a:cubicBezTo>
                    <a:lnTo>
                      <a:pt x="13796" y="21600"/>
                    </a:lnTo>
                    <a:cubicBezTo>
                      <a:pt x="13796" y="21229"/>
                      <a:pt x="14066" y="20925"/>
                      <a:pt x="14395" y="20925"/>
                    </a:cubicBezTo>
                    <a:cubicBezTo>
                      <a:pt x="14725" y="20925"/>
                      <a:pt x="14997" y="21229"/>
                      <a:pt x="14997" y="21600"/>
                    </a:cubicBezTo>
                    <a:lnTo>
                      <a:pt x="16196" y="21600"/>
                    </a:lnTo>
                    <a:cubicBezTo>
                      <a:pt x="16196" y="21229"/>
                      <a:pt x="16466" y="20925"/>
                      <a:pt x="16795" y="20925"/>
                    </a:cubicBezTo>
                    <a:cubicBezTo>
                      <a:pt x="17125" y="20925"/>
                      <a:pt x="17395" y="21229"/>
                      <a:pt x="17395" y="21600"/>
                    </a:cubicBezTo>
                    <a:lnTo>
                      <a:pt x="18596" y="21600"/>
                    </a:lnTo>
                    <a:cubicBezTo>
                      <a:pt x="18596" y="21229"/>
                      <a:pt x="18865" y="20925"/>
                      <a:pt x="19195" y="20925"/>
                    </a:cubicBezTo>
                    <a:cubicBezTo>
                      <a:pt x="19525" y="20925"/>
                      <a:pt x="19795" y="21229"/>
                      <a:pt x="19795" y="21600"/>
                    </a:cubicBezTo>
                    <a:lnTo>
                      <a:pt x="20995" y="21600"/>
                    </a:lnTo>
                    <a:cubicBezTo>
                      <a:pt x="21001" y="21229"/>
                      <a:pt x="21270" y="20925"/>
                      <a:pt x="21600" y="20925"/>
                    </a:cubicBezTo>
                    <a:lnTo>
                      <a:pt x="21600" y="19576"/>
                    </a:lnTo>
                    <a:cubicBezTo>
                      <a:pt x="21270" y="19576"/>
                      <a:pt x="21000" y="19272"/>
                      <a:pt x="21000" y="18901"/>
                    </a:cubicBezTo>
                    <a:cubicBezTo>
                      <a:pt x="21000" y="18530"/>
                      <a:pt x="21270" y="18225"/>
                      <a:pt x="21600" y="18225"/>
                    </a:cubicBezTo>
                    <a:lnTo>
                      <a:pt x="21600" y="16876"/>
                    </a:lnTo>
                    <a:cubicBezTo>
                      <a:pt x="21270" y="16876"/>
                      <a:pt x="21000" y="16572"/>
                      <a:pt x="21000" y="16201"/>
                    </a:cubicBezTo>
                    <a:cubicBezTo>
                      <a:pt x="21000" y="15830"/>
                      <a:pt x="21270" y="15526"/>
                      <a:pt x="21600" y="15526"/>
                    </a:cubicBezTo>
                    <a:lnTo>
                      <a:pt x="21600" y="14175"/>
                    </a:lnTo>
                    <a:cubicBezTo>
                      <a:pt x="21270" y="14175"/>
                      <a:pt x="21000" y="13871"/>
                      <a:pt x="21000" y="13500"/>
                    </a:cubicBezTo>
                    <a:cubicBezTo>
                      <a:pt x="21000" y="13130"/>
                      <a:pt x="21270" y="12826"/>
                      <a:pt x="21600" y="12826"/>
                    </a:cubicBezTo>
                    <a:lnTo>
                      <a:pt x="21600" y="11475"/>
                    </a:lnTo>
                    <a:cubicBezTo>
                      <a:pt x="21270" y="11475"/>
                      <a:pt x="21000" y="11171"/>
                      <a:pt x="21000" y="10800"/>
                    </a:cubicBezTo>
                    <a:cubicBezTo>
                      <a:pt x="21000" y="10429"/>
                      <a:pt x="21270" y="10125"/>
                      <a:pt x="21600" y="10125"/>
                    </a:cubicBezTo>
                    <a:lnTo>
                      <a:pt x="21600" y="8776"/>
                    </a:lnTo>
                    <a:cubicBezTo>
                      <a:pt x="21270" y="8776"/>
                      <a:pt x="21000" y="8470"/>
                      <a:pt x="21000" y="8100"/>
                    </a:cubicBezTo>
                    <a:cubicBezTo>
                      <a:pt x="21000" y="7729"/>
                      <a:pt x="21270" y="7425"/>
                      <a:pt x="21600" y="7425"/>
                    </a:cubicBezTo>
                    <a:lnTo>
                      <a:pt x="21600" y="6076"/>
                    </a:lnTo>
                    <a:cubicBezTo>
                      <a:pt x="21270" y="6076"/>
                      <a:pt x="21000" y="5772"/>
                      <a:pt x="21000" y="5401"/>
                    </a:cubicBezTo>
                    <a:cubicBezTo>
                      <a:pt x="21000" y="5030"/>
                      <a:pt x="21270" y="4724"/>
                      <a:pt x="21600" y="4724"/>
                    </a:cubicBezTo>
                    <a:lnTo>
                      <a:pt x="21600" y="3375"/>
                    </a:lnTo>
                    <a:cubicBezTo>
                      <a:pt x="21270" y="3375"/>
                      <a:pt x="21000" y="3071"/>
                      <a:pt x="21000" y="2700"/>
                    </a:cubicBezTo>
                    <a:cubicBezTo>
                      <a:pt x="21000" y="2330"/>
                      <a:pt x="21270" y="2026"/>
                      <a:pt x="21600" y="2026"/>
                    </a:cubicBezTo>
                    <a:lnTo>
                      <a:pt x="21600" y="675"/>
                    </a:lnTo>
                    <a:cubicBezTo>
                      <a:pt x="21270" y="675"/>
                      <a:pt x="21000" y="371"/>
                      <a:pt x="21000" y="0"/>
                    </a:cubicBezTo>
                    <a:lnTo>
                      <a:pt x="19800" y="0"/>
                    </a:lnTo>
                    <a:cubicBezTo>
                      <a:pt x="19800" y="371"/>
                      <a:pt x="19530" y="675"/>
                      <a:pt x="19200" y="675"/>
                    </a:cubicBezTo>
                    <a:cubicBezTo>
                      <a:pt x="18871" y="675"/>
                      <a:pt x="18601" y="371"/>
                      <a:pt x="18601" y="0"/>
                    </a:cubicBezTo>
                    <a:lnTo>
                      <a:pt x="17402" y="0"/>
                    </a:lnTo>
                    <a:cubicBezTo>
                      <a:pt x="17402" y="371"/>
                      <a:pt x="17130" y="675"/>
                      <a:pt x="16800" y="675"/>
                    </a:cubicBezTo>
                    <a:cubicBezTo>
                      <a:pt x="16471" y="675"/>
                      <a:pt x="16201" y="371"/>
                      <a:pt x="16201" y="0"/>
                    </a:cubicBezTo>
                    <a:lnTo>
                      <a:pt x="15002" y="0"/>
                    </a:lnTo>
                    <a:cubicBezTo>
                      <a:pt x="15002" y="371"/>
                      <a:pt x="14732" y="675"/>
                      <a:pt x="14402" y="675"/>
                    </a:cubicBezTo>
                    <a:cubicBezTo>
                      <a:pt x="14073" y="675"/>
                      <a:pt x="13801" y="371"/>
                      <a:pt x="13801" y="0"/>
                    </a:cubicBezTo>
                    <a:lnTo>
                      <a:pt x="12602" y="0"/>
                    </a:lnTo>
                    <a:cubicBezTo>
                      <a:pt x="12602" y="371"/>
                      <a:pt x="12332" y="675"/>
                      <a:pt x="12002" y="675"/>
                    </a:cubicBezTo>
                    <a:cubicBezTo>
                      <a:pt x="11673" y="675"/>
                      <a:pt x="11403" y="371"/>
                      <a:pt x="11403" y="0"/>
                    </a:cubicBezTo>
                    <a:lnTo>
                      <a:pt x="10197" y="0"/>
                    </a:lnTo>
                    <a:cubicBezTo>
                      <a:pt x="10197" y="371"/>
                      <a:pt x="9927" y="675"/>
                      <a:pt x="9598" y="675"/>
                    </a:cubicBezTo>
                    <a:cubicBezTo>
                      <a:pt x="9268" y="675"/>
                      <a:pt x="8998" y="371"/>
                      <a:pt x="8998" y="0"/>
                    </a:cubicBezTo>
                    <a:lnTo>
                      <a:pt x="7797" y="0"/>
                    </a:lnTo>
                    <a:cubicBezTo>
                      <a:pt x="7797" y="371"/>
                      <a:pt x="7527" y="675"/>
                      <a:pt x="7198" y="675"/>
                    </a:cubicBezTo>
                    <a:cubicBezTo>
                      <a:pt x="6868" y="675"/>
                      <a:pt x="6598" y="371"/>
                      <a:pt x="6598" y="0"/>
                    </a:cubicBezTo>
                    <a:lnTo>
                      <a:pt x="5397" y="0"/>
                    </a:lnTo>
                    <a:cubicBezTo>
                      <a:pt x="5397" y="371"/>
                      <a:pt x="5128" y="675"/>
                      <a:pt x="4798" y="675"/>
                    </a:cubicBezTo>
                    <a:cubicBezTo>
                      <a:pt x="4468" y="675"/>
                      <a:pt x="4198" y="371"/>
                      <a:pt x="4198" y="0"/>
                    </a:cubicBezTo>
                    <a:lnTo>
                      <a:pt x="2999" y="0"/>
                    </a:lnTo>
                    <a:cubicBezTo>
                      <a:pt x="2999" y="371"/>
                      <a:pt x="2728" y="675"/>
                      <a:pt x="2398" y="675"/>
                    </a:cubicBezTo>
                    <a:cubicBezTo>
                      <a:pt x="2068" y="675"/>
                      <a:pt x="1799" y="371"/>
                      <a:pt x="1799" y="0"/>
                    </a:cubicBezTo>
                    <a:lnTo>
                      <a:pt x="600" y="0"/>
                    </a:lnTo>
                    <a:close/>
                    <a:moveTo>
                      <a:pt x="2155" y="2421"/>
                    </a:moveTo>
                    <a:lnTo>
                      <a:pt x="19438" y="2421"/>
                    </a:lnTo>
                    <a:lnTo>
                      <a:pt x="19438" y="19167"/>
                    </a:lnTo>
                    <a:lnTo>
                      <a:pt x="2155" y="19167"/>
                    </a:lnTo>
                    <a:lnTo>
                      <a:pt x="2155" y="2421"/>
                    </a:lnTo>
                    <a:close/>
                  </a:path>
                </a:pathLst>
              </a:custGeom>
              <a:solidFill>
                <a:srgbClr val="9437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2248" tIns="72248" rIns="72248" bIns="72248" numCol="1" anchor="ctr">
                <a:noAutofit/>
              </a:bodyPr>
              <a:lstStyle/>
              <a:p>
                <a:pPr defTabSz="830862">
                  <a:defRPr b="0" sz="3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  <p:sp>
          <p:nvSpPr>
            <p:cNvPr id="772" name="IFI16"/>
            <p:cNvSpPr/>
            <p:nvPr/>
          </p:nvSpPr>
          <p:spPr>
            <a:xfrm>
              <a:off x="311770" y="38910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2248" tIns="72248" rIns="72248" bIns="72248" numCol="1" anchor="ctr">
              <a:spAutoFit/>
            </a:bodyPr>
            <a:lstStyle>
              <a:lvl1pPr defTabSz="830862">
                <a:defRPr sz="1600"/>
              </a:lvl1pPr>
            </a:lstStyle>
            <a:p>
              <a:pPr/>
              <a:r>
                <a:t>IFI16</a:t>
              </a:r>
            </a:p>
          </p:txBody>
        </p:sp>
        <p:sp>
          <p:nvSpPr>
            <p:cNvPr id="773" name="CasellaDiTesto 101"/>
            <p:cNvSpPr/>
            <p:nvPr/>
          </p:nvSpPr>
          <p:spPr>
            <a:xfrm>
              <a:off x="1145634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650240">
                <a:defRPr b="0"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PYD</a:t>
              </a:r>
            </a:p>
          </p:txBody>
        </p:sp>
        <p:sp>
          <p:nvSpPr>
            <p:cNvPr id="774" name="CasellaDiTesto 101"/>
            <p:cNvSpPr/>
            <p:nvPr/>
          </p:nvSpPr>
          <p:spPr>
            <a:xfrm>
              <a:off x="1835153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650240">
                <a:defRPr b="0"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HIN-200</a:t>
              </a:r>
            </a:p>
          </p:txBody>
        </p:sp>
        <p:sp>
          <p:nvSpPr>
            <p:cNvPr id="775" name="CasellaDiTesto 101"/>
            <p:cNvSpPr/>
            <p:nvPr/>
          </p:nvSpPr>
          <p:spPr>
            <a:xfrm>
              <a:off x="2716938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650240">
                <a:defRPr b="0"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HIN-200</a:t>
              </a:r>
            </a:p>
          </p:txBody>
        </p:sp>
      </p:grpSp>
      <p:sp>
        <p:nvSpPr>
          <p:cNvPr id="777" name="non self dsDNA…"/>
          <p:cNvSpPr txBox="1"/>
          <p:nvPr/>
        </p:nvSpPr>
        <p:spPr>
          <a:xfrm>
            <a:off x="50220" y="1742567"/>
            <a:ext cx="5155386" cy="1762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/>
          <a:p>
            <a:pPr defTabSz="830862">
              <a:defRPr sz="1800"/>
            </a:pPr>
            <a:r>
              <a:t>non self dsDNA</a:t>
            </a:r>
          </a:p>
          <a:p>
            <a:pPr defTabSz="650174">
              <a:defRPr b="0" i="1" sz="1800">
                <a:solidFill>
                  <a:srgbClr val="21274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i="0"/>
              <a:t>L.</a:t>
            </a:r>
            <a:r>
              <a:t>monocytogenes, M. tuberculosis, Plasmodium spp</a:t>
            </a:r>
            <a:r>
              <a:rPr i="0"/>
              <a:t>, </a:t>
            </a:r>
            <a:r>
              <a:t>F. tularensis, S pneumoniae, M. tuberculosis, S. aureus, A. fumigatus, vaccinia virus,CMV, HPV</a:t>
            </a:r>
          </a:p>
          <a:p>
            <a:pPr defTabSz="650174">
              <a:defRPr b="0" i="1" sz="1800">
                <a:solidFill>
                  <a:srgbClr val="21274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self dsDNA DNA </a:t>
            </a:r>
            <a:r>
              <a:t>(SLE, acute pancreatitis)</a:t>
            </a:r>
          </a:p>
        </p:txBody>
      </p:sp>
      <p:sp>
        <p:nvSpPr>
          <p:cNvPr id="778" name="Didascalia"/>
          <p:cNvSpPr/>
          <p:nvPr/>
        </p:nvSpPr>
        <p:spPr>
          <a:xfrm flipH="1" rot="5400000">
            <a:off x="2389577" y="1723816"/>
            <a:ext cx="710804" cy="4680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39" y="0"/>
                </a:moveTo>
                <a:lnTo>
                  <a:pt x="10939" y="10096"/>
                </a:lnTo>
                <a:lnTo>
                  <a:pt x="0" y="11059"/>
                </a:lnTo>
                <a:lnTo>
                  <a:pt x="10939" y="12023"/>
                </a:lnTo>
                <a:lnTo>
                  <a:pt x="10939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0939" y="0"/>
                </a:lnTo>
                <a:close/>
              </a:path>
            </a:pathLst>
          </a:custGeom>
          <a:solidFill>
            <a:srgbClr val="EE7B77"/>
          </a:solidFill>
          <a:ln w="12700">
            <a:miter lim="400000"/>
          </a:ln>
        </p:spPr>
        <p:txBody>
          <a:bodyPr lIns="72248" tIns="72248" rIns="72248" bIns="72248" anchor="ctr"/>
          <a:lstStyle/>
          <a:p>
            <a:pPr defTabSz="830862"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79" name="Didascalia"/>
          <p:cNvSpPr/>
          <p:nvPr/>
        </p:nvSpPr>
        <p:spPr>
          <a:xfrm rot="5400000">
            <a:off x="2391918" y="4082663"/>
            <a:ext cx="706438" cy="4640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73" y="0"/>
                </a:moveTo>
                <a:lnTo>
                  <a:pt x="10873" y="9778"/>
                </a:lnTo>
                <a:lnTo>
                  <a:pt x="0" y="10751"/>
                </a:lnTo>
                <a:lnTo>
                  <a:pt x="10873" y="11723"/>
                </a:lnTo>
                <a:lnTo>
                  <a:pt x="10873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0873" y="0"/>
                </a:lnTo>
                <a:close/>
              </a:path>
            </a:pathLst>
          </a:custGeom>
          <a:solidFill>
            <a:srgbClr val="EE7B77"/>
          </a:solidFill>
          <a:ln w="12700">
            <a:miter lim="400000"/>
          </a:ln>
        </p:spPr>
        <p:txBody>
          <a:bodyPr lIns="72248" tIns="72248" rIns="72248" bIns="72248" anchor="ctr"/>
          <a:lstStyle/>
          <a:p>
            <a:pPr defTabSz="830862"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80" name="non self dsDNA, ssDNA…"/>
          <p:cNvSpPr txBox="1"/>
          <p:nvPr/>
        </p:nvSpPr>
        <p:spPr>
          <a:xfrm>
            <a:off x="568838" y="6926171"/>
            <a:ext cx="4118150" cy="962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/>
          <a:p>
            <a:pPr defTabSz="830862">
              <a:defRPr sz="1800"/>
            </a:pPr>
            <a:r>
              <a:t>non self dsDNA, ssDNA</a:t>
            </a:r>
          </a:p>
          <a:p>
            <a:pPr defTabSz="650174">
              <a:defRPr b="0" i="1" sz="1800">
                <a:solidFill>
                  <a:srgbClr val="21274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HSV-1, KSHV, EBV, HCMV, HIV-1</a:t>
            </a:r>
          </a:p>
          <a:p>
            <a:pPr defTabSz="650174">
              <a:defRPr b="0" i="1" sz="1800">
                <a:solidFill>
                  <a:srgbClr val="21274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self dsDNA DNA </a:t>
            </a:r>
            <a:r>
              <a:t>(SLE)</a:t>
            </a:r>
          </a:p>
        </p:txBody>
      </p:sp>
      <p:sp>
        <p:nvSpPr>
          <p:cNvPr id="781" name="IFN-I"/>
          <p:cNvSpPr txBox="1"/>
          <p:nvPr/>
        </p:nvSpPr>
        <p:spPr>
          <a:xfrm>
            <a:off x="4515138" y="8577544"/>
            <a:ext cx="745745" cy="4363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IFN-I</a:t>
            </a:r>
          </a:p>
        </p:txBody>
      </p:sp>
      <p:sp>
        <p:nvSpPr>
          <p:cNvPr id="782" name="Linea"/>
          <p:cNvSpPr/>
          <p:nvPr/>
        </p:nvSpPr>
        <p:spPr>
          <a:xfrm>
            <a:off x="4073634" y="6008686"/>
            <a:ext cx="717562" cy="220718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83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5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3902" y="1135372"/>
            <a:ext cx="10498846" cy="8209379"/>
          </a:xfrm>
          <a:prstGeom prst="rect">
            <a:avLst/>
          </a:prstGeom>
          <a:ln w="12700">
            <a:miter lim="400000"/>
          </a:ln>
        </p:spPr>
      </p:pic>
      <p:sp>
        <p:nvSpPr>
          <p:cNvPr id="786" name="Kanneganti, PHYSIOLOGY 2020"/>
          <p:cNvSpPr txBox="1"/>
          <p:nvPr/>
        </p:nvSpPr>
        <p:spPr>
          <a:xfrm>
            <a:off x="10415554" y="9399581"/>
            <a:ext cx="2442801" cy="345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65024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  <a:r>
              <a:t>Kanneganti, </a:t>
            </a:r>
            <a:r>
              <a:rPr sz="1400"/>
              <a:t>PHYSIOLOGY</a:t>
            </a:r>
            <a:r>
              <a:t> 2020</a:t>
            </a:r>
          </a:p>
        </p:txBody>
      </p:sp>
      <p:sp>
        <p:nvSpPr>
          <p:cNvPr id="787" name="IRF1-…"/>
          <p:cNvSpPr txBox="1"/>
          <p:nvPr/>
        </p:nvSpPr>
        <p:spPr>
          <a:xfrm>
            <a:off x="272478" y="2000160"/>
            <a:ext cx="1442276" cy="3203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650240">
              <a:defRPr b="0" sz="18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IRF1-</a:t>
            </a:r>
          </a:p>
          <a:p>
            <a:pPr algn="l" defTabSz="650240">
              <a:defRPr b="0" sz="18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dependent </a:t>
            </a:r>
            <a:r>
              <a:rPr b="1"/>
              <a:t>GBPs </a:t>
            </a:r>
            <a:r>
              <a:t>and </a:t>
            </a:r>
            <a:r>
              <a:rPr b="1"/>
              <a:t>IRGB10 </a:t>
            </a:r>
            <a:r>
              <a:t>facilitate the release of bacterial DNA into the cytosol for </a:t>
            </a:r>
            <a:r>
              <a:rPr b="1"/>
              <a:t>AIM2 </a:t>
            </a:r>
            <a:r>
              <a:t>detection</a:t>
            </a:r>
          </a:p>
        </p:txBody>
      </p:sp>
      <p:sp>
        <p:nvSpPr>
          <p:cNvPr id="788" name="IFI16 is localized…"/>
          <p:cNvSpPr txBox="1"/>
          <p:nvPr/>
        </p:nvSpPr>
        <p:spPr>
          <a:xfrm>
            <a:off x="272478" y="6310940"/>
            <a:ext cx="1442276" cy="2365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650240">
              <a:defRPr b="0" sz="18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IFI16 </a:t>
            </a:r>
            <a:r>
              <a:t>is localized</a:t>
            </a:r>
          </a:p>
          <a:p>
            <a:pPr algn="l" defTabSz="650240">
              <a:defRPr b="0" sz="18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 the nucleus and senses dsDNA directly from there.</a:t>
            </a:r>
          </a:p>
        </p:txBody>
      </p:sp>
      <p:sp>
        <p:nvSpPr>
          <p:cNvPr id="789" name="IFI16 in the cytosol senses dsDNA and activates STING pathway"/>
          <p:cNvSpPr txBox="1"/>
          <p:nvPr/>
        </p:nvSpPr>
        <p:spPr>
          <a:xfrm>
            <a:off x="11471057" y="1705073"/>
            <a:ext cx="1442276" cy="2085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650240">
              <a:defRPr b="0" sz="18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IFI16 </a:t>
            </a:r>
            <a:r>
              <a:t>in the cytosol senses dsDNA and activates STING pathway</a:t>
            </a:r>
          </a:p>
        </p:txBody>
      </p:sp>
      <p:sp>
        <p:nvSpPr>
          <p:cNvPr id="790" name="PYHIN Receptors: AIM2 &amp; IFI16"/>
          <p:cNvSpPr txBox="1"/>
          <p:nvPr>
            <p:ph type="title" idx="4294967295"/>
          </p:nvPr>
        </p:nvSpPr>
        <p:spPr>
          <a:xfrm>
            <a:off x="650239" y="69287"/>
            <a:ext cx="11704322" cy="1011256"/>
          </a:xfrm>
          <a:prstGeom prst="rect">
            <a:avLst/>
          </a:prstGeom>
        </p:spPr>
        <p:txBody>
          <a:bodyPr lIns="65023" tIns="65023" rIns="65023" bIns="65023"/>
          <a:lstStyle>
            <a:lvl1pPr defTabSz="975360">
              <a:lnSpc>
                <a:spcPct val="90000"/>
              </a:lnSpc>
              <a:defRPr b="1"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PYHIN Receptors: AIM2 &amp; IFI16</a:t>
            </a:r>
          </a:p>
        </p:txBody>
      </p:sp>
      <p:sp>
        <p:nvSpPr>
          <p:cNvPr id="791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Rettangolo"/>
          <p:cNvSpPr/>
          <p:nvPr/>
        </p:nvSpPr>
        <p:spPr>
          <a:xfrm>
            <a:off x="7596392" y="1824284"/>
            <a:ext cx="3947597" cy="5090124"/>
          </a:xfrm>
          <a:prstGeom prst="rect">
            <a:avLst/>
          </a:prstGeom>
          <a:solidFill>
            <a:srgbClr val="D3F5A9">
              <a:alpha val="22831"/>
            </a:srgb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l" defTabSz="650174">
              <a:defRPr b="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807" name="Gruppo"/>
          <p:cNvGrpSpPr/>
          <p:nvPr/>
        </p:nvGrpSpPr>
        <p:grpSpPr>
          <a:xfrm rot="10800000">
            <a:off x="8362396" y="3118401"/>
            <a:ext cx="1407107" cy="2834343"/>
            <a:chOff x="-1080048" y="321219"/>
            <a:chExt cx="1407106" cy="2834342"/>
          </a:xfrm>
        </p:grpSpPr>
        <p:grpSp>
          <p:nvGrpSpPr>
            <p:cNvPr id="805" name="Gruppo"/>
            <p:cNvGrpSpPr/>
            <p:nvPr/>
          </p:nvGrpSpPr>
          <p:grpSpPr>
            <a:xfrm rot="5400000">
              <a:off x="-969773" y="1858731"/>
              <a:ext cx="2319449" cy="274214"/>
              <a:chOff x="0" y="0"/>
              <a:chExt cx="2319447" cy="274213"/>
            </a:xfrm>
          </p:grpSpPr>
          <p:grpSp>
            <p:nvGrpSpPr>
              <p:cNvPr id="796" name="Gruppo"/>
              <p:cNvGrpSpPr/>
              <p:nvPr/>
            </p:nvGrpSpPr>
            <p:grpSpPr>
              <a:xfrm>
                <a:off x="0" y="0"/>
                <a:ext cx="612157" cy="270384"/>
                <a:chOff x="0" y="0"/>
                <a:chExt cx="612156" cy="270383"/>
              </a:xfrm>
            </p:grpSpPr>
            <p:sp>
              <p:nvSpPr>
                <p:cNvPr id="794" name="Diamante 87"/>
                <p:cNvSpPr/>
                <p:nvPr/>
              </p:nvSpPr>
              <p:spPr>
                <a:xfrm>
                  <a:off x="308103" y="0"/>
                  <a:ext cx="304054" cy="267122"/>
                </a:xfrm>
                <a:prstGeom prst="diamond">
                  <a:avLst/>
                </a:prstGeom>
                <a:solidFill>
                  <a:srgbClr val="D783FF"/>
                </a:solidFill>
                <a:ln w="12700" cap="flat">
                  <a:solidFill>
                    <a:srgbClr val="7D60A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650240">
                    <a:defRPr b="0" sz="1400">
                      <a:solidFill>
                        <a:srgbClr val="FFFFFF"/>
                      </a:solidFill>
                      <a:latin typeface="Avenir Book"/>
                      <a:ea typeface="Avenir Book"/>
                      <a:cs typeface="Avenir Book"/>
                      <a:sym typeface="Avenir Book"/>
                    </a:defRPr>
                  </a:pPr>
                </a:p>
              </p:txBody>
            </p:sp>
            <p:sp>
              <p:nvSpPr>
                <p:cNvPr id="795" name="Diamante 88"/>
                <p:cNvSpPr/>
                <p:nvPr/>
              </p:nvSpPr>
              <p:spPr>
                <a:xfrm>
                  <a:off x="0" y="3261"/>
                  <a:ext cx="304053" cy="267123"/>
                </a:xfrm>
                <a:prstGeom prst="diamond">
                  <a:avLst/>
                </a:prstGeom>
                <a:solidFill>
                  <a:srgbClr val="D783FF"/>
                </a:solidFill>
                <a:ln w="12700" cap="flat">
                  <a:solidFill>
                    <a:srgbClr val="7D60A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650240">
                    <a:defRPr b="0" sz="1400">
                      <a:solidFill>
                        <a:srgbClr val="FFFFFF"/>
                      </a:solidFill>
                      <a:latin typeface="Avenir Book"/>
                      <a:ea typeface="Avenir Book"/>
                      <a:cs typeface="Avenir Book"/>
                      <a:sym typeface="Avenir Book"/>
                    </a:defRPr>
                  </a:pPr>
                </a:p>
              </p:txBody>
            </p:sp>
          </p:grpSp>
          <p:grpSp>
            <p:nvGrpSpPr>
              <p:cNvPr id="803" name="Gruppo"/>
              <p:cNvGrpSpPr/>
              <p:nvPr/>
            </p:nvGrpSpPr>
            <p:grpSpPr>
              <a:xfrm>
                <a:off x="1533332" y="9501"/>
                <a:ext cx="786116" cy="263534"/>
                <a:chOff x="0" y="0"/>
                <a:chExt cx="786114" cy="263532"/>
              </a:xfrm>
            </p:grpSpPr>
            <p:sp>
              <p:nvSpPr>
                <p:cNvPr id="797" name="Ovale 67"/>
                <p:cNvSpPr/>
                <p:nvPr/>
              </p:nvSpPr>
              <p:spPr>
                <a:xfrm>
                  <a:off x="0" y="-1"/>
                  <a:ext cx="151175" cy="263534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4A7EBB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650240">
                    <a:defRPr b="0" sz="1400">
                      <a:solidFill>
                        <a:srgbClr val="FFFFFF"/>
                      </a:solidFill>
                      <a:latin typeface="Avenir Book"/>
                      <a:ea typeface="Avenir Book"/>
                      <a:cs typeface="Avenir Book"/>
                      <a:sym typeface="Avenir Book"/>
                    </a:defRPr>
                  </a:pPr>
                </a:p>
              </p:txBody>
            </p:sp>
            <p:sp>
              <p:nvSpPr>
                <p:cNvPr id="798" name="Ovale 68"/>
                <p:cNvSpPr/>
                <p:nvPr/>
              </p:nvSpPr>
              <p:spPr>
                <a:xfrm>
                  <a:off x="126988" y="-1"/>
                  <a:ext cx="151175" cy="263534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4A7EBB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650240">
                    <a:defRPr b="0" sz="1400">
                      <a:solidFill>
                        <a:srgbClr val="FFFFFF"/>
                      </a:solidFill>
                      <a:latin typeface="Avenir Book"/>
                      <a:ea typeface="Avenir Book"/>
                      <a:cs typeface="Avenir Book"/>
                      <a:sym typeface="Avenir Book"/>
                    </a:defRPr>
                  </a:pPr>
                </a:p>
              </p:txBody>
            </p:sp>
            <p:sp>
              <p:nvSpPr>
                <p:cNvPr id="799" name="Ovale 69"/>
                <p:cNvSpPr/>
                <p:nvPr/>
              </p:nvSpPr>
              <p:spPr>
                <a:xfrm>
                  <a:off x="253976" y="-1"/>
                  <a:ext cx="151175" cy="263534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4A7EBB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650240">
                    <a:defRPr b="0" sz="1400">
                      <a:solidFill>
                        <a:srgbClr val="FFFFFF"/>
                      </a:solidFill>
                      <a:latin typeface="Avenir Book"/>
                      <a:ea typeface="Avenir Book"/>
                      <a:cs typeface="Avenir Book"/>
                      <a:sym typeface="Avenir Book"/>
                    </a:defRPr>
                  </a:pPr>
                </a:p>
              </p:txBody>
            </p:sp>
            <p:sp>
              <p:nvSpPr>
                <p:cNvPr id="800" name="Ovale 70"/>
                <p:cNvSpPr/>
                <p:nvPr/>
              </p:nvSpPr>
              <p:spPr>
                <a:xfrm>
                  <a:off x="380964" y="-1"/>
                  <a:ext cx="151175" cy="263534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4A7EBB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650240">
                    <a:defRPr b="0" sz="1400">
                      <a:solidFill>
                        <a:srgbClr val="FFFFFF"/>
                      </a:solidFill>
                      <a:latin typeface="Avenir Book"/>
                      <a:ea typeface="Avenir Book"/>
                      <a:cs typeface="Avenir Book"/>
                      <a:sym typeface="Avenir Book"/>
                    </a:defRPr>
                  </a:pPr>
                </a:p>
              </p:txBody>
            </p:sp>
            <p:sp>
              <p:nvSpPr>
                <p:cNvPr id="801" name="Ovale 71"/>
                <p:cNvSpPr/>
                <p:nvPr/>
              </p:nvSpPr>
              <p:spPr>
                <a:xfrm>
                  <a:off x="507952" y="-1"/>
                  <a:ext cx="151175" cy="263534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4A7EBB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650240">
                    <a:defRPr b="0" sz="1400">
                      <a:solidFill>
                        <a:srgbClr val="FFFFFF"/>
                      </a:solidFill>
                      <a:latin typeface="Avenir Book"/>
                      <a:ea typeface="Avenir Book"/>
                      <a:cs typeface="Avenir Book"/>
                      <a:sym typeface="Avenir Book"/>
                    </a:defRPr>
                  </a:pPr>
                </a:p>
              </p:txBody>
            </p:sp>
            <p:sp>
              <p:nvSpPr>
                <p:cNvPr id="802" name="Ovale 72"/>
                <p:cNvSpPr/>
                <p:nvPr/>
              </p:nvSpPr>
              <p:spPr>
                <a:xfrm>
                  <a:off x="634940" y="-1"/>
                  <a:ext cx="151175" cy="263534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4A7EBB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650240">
                    <a:defRPr b="0" sz="1400">
                      <a:solidFill>
                        <a:srgbClr val="FFFFFF"/>
                      </a:solidFill>
                      <a:latin typeface="Avenir Book"/>
                      <a:ea typeface="Avenir Book"/>
                      <a:cs typeface="Avenir Book"/>
                      <a:sym typeface="Avenir Book"/>
                    </a:defRPr>
                  </a:pPr>
                </a:p>
              </p:txBody>
            </p:sp>
          </p:grpSp>
          <p:sp>
            <p:nvSpPr>
              <p:cNvPr id="804" name="Rettangolo 64"/>
              <p:cNvSpPr/>
              <p:nvPr/>
            </p:nvSpPr>
            <p:spPr>
              <a:xfrm flipH="1" rot="10800000">
                <a:off x="694964" y="8323"/>
                <a:ext cx="764847" cy="265891"/>
              </a:xfrm>
              <a:prstGeom prst="rect">
                <a:avLst/>
              </a:prstGeom>
              <a:solidFill>
                <a:srgbClr val="FF0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650240">
                  <a:defRPr b="0" sz="1400">
                    <a:solidFill>
                      <a:srgbClr val="FFFFFF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pPr>
              </a:p>
            </p:txBody>
          </p:sp>
        </p:grpSp>
        <p:sp>
          <p:nvSpPr>
            <p:cNvPr id="806" name="NAIP"/>
            <p:cNvSpPr/>
            <p:nvPr/>
          </p:nvSpPr>
          <p:spPr>
            <a:xfrm flipH="1">
              <a:off x="-1080049" y="32121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2248" tIns="72248" rIns="72248" bIns="72248" numCol="1" anchor="ctr">
              <a:spAutoFit/>
            </a:bodyPr>
            <a:lstStyle>
              <a:lvl1pPr defTabSz="830862">
                <a:defRPr sz="1600"/>
              </a:lvl1pPr>
            </a:lstStyle>
            <a:p>
              <a:pPr/>
              <a:r>
                <a:t>NAIP</a:t>
              </a:r>
            </a:p>
          </p:txBody>
        </p:sp>
      </p:grpSp>
      <p:grpSp>
        <p:nvGrpSpPr>
          <p:cNvPr id="819" name="Gruppo"/>
          <p:cNvGrpSpPr/>
          <p:nvPr/>
        </p:nvGrpSpPr>
        <p:grpSpPr>
          <a:xfrm rot="10800000">
            <a:off x="8000217" y="3479993"/>
            <a:ext cx="1402946" cy="2870468"/>
            <a:chOff x="-1080048" y="419263"/>
            <a:chExt cx="1402945" cy="2870466"/>
          </a:xfrm>
        </p:grpSpPr>
        <p:grpSp>
          <p:nvGrpSpPr>
            <p:cNvPr id="817" name="Gruppo"/>
            <p:cNvGrpSpPr/>
            <p:nvPr/>
          </p:nvGrpSpPr>
          <p:grpSpPr>
            <a:xfrm rot="5400000">
              <a:off x="-900382" y="2066452"/>
              <a:ext cx="2180668" cy="265891"/>
              <a:chOff x="0" y="0"/>
              <a:chExt cx="2180666" cy="265890"/>
            </a:xfrm>
          </p:grpSpPr>
          <p:grpSp>
            <p:nvGrpSpPr>
              <p:cNvPr id="814" name="Gruppo"/>
              <p:cNvGrpSpPr/>
              <p:nvPr/>
            </p:nvGrpSpPr>
            <p:grpSpPr>
              <a:xfrm>
                <a:off x="1394551" y="1178"/>
                <a:ext cx="786116" cy="263534"/>
                <a:chOff x="0" y="0"/>
                <a:chExt cx="786114" cy="263532"/>
              </a:xfrm>
            </p:grpSpPr>
            <p:sp>
              <p:nvSpPr>
                <p:cNvPr id="808" name="Ovale 67"/>
                <p:cNvSpPr/>
                <p:nvPr/>
              </p:nvSpPr>
              <p:spPr>
                <a:xfrm>
                  <a:off x="0" y="-1"/>
                  <a:ext cx="151175" cy="263534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4A7EBB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650240">
                    <a:defRPr b="0" sz="1400">
                      <a:solidFill>
                        <a:srgbClr val="FFFFFF"/>
                      </a:solidFill>
                      <a:latin typeface="Avenir Book"/>
                      <a:ea typeface="Avenir Book"/>
                      <a:cs typeface="Avenir Book"/>
                      <a:sym typeface="Avenir Book"/>
                    </a:defRPr>
                  </a:pPr>
                </a:p>
              </p:txBody>
            </p:sp>
            <p:sp>
              <p:nvSpPr>
                <p:cNvPr id="809" name="Ovale 68"/>
                <p:cNvSpPr/>
                <p:nvPr/>
              </p:nvSpPr>
              <p:spPr>
                <a:xfrm>
                  <a:off x="126988" y="-1"/>
                  <a:ext cx="151175" cy="263534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4A7EBB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650240">
                    <a:defRPr b="0" sz="1400">
                      <a:solidFill>
                        <a:srgbClr val="FFFFFF"/>
                      </a:solidFill>
                      <a:latin typeface="Avenir Book"/>
                      <a:ea typeface="Avenir Book"/>
                      <a:cs typeface="Avenir Book"/>
                      <a:sym typeface="Avenir Book"/>
                    </a:defRPr>
                  </a:pPr>
                </a:p>
              </p:txBody>
            </p:sp>
            <p:sp>
              <p:nvSpPr>
                <p:cNvPr id="810" name="Ovale 69"/>
                <p:cNvSpPr/>
                <p:nvPr/>
              </p:nvSpPr>
              <p:spPr>
                <a:xfrm>
                  <a:off x="253976" y="-1"/>
                  <a:ext cx="151175" cy="263534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4A7EBB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650240">
                    <a:defRPr b="0" sz="1400">
                      <a:solidFill>
                        <a:srgbClr val="FFFFFF"/>
                      </a:solidFill>
                      <a:latin typeface="Avenir Book"/>
                      <a:ea typeface="Avenir Book"/>
                      <a:cs typeface="Avenir Book"/>
                      <a:sym typeface="Avenir Book"/>
                    </a:defRPr>
                  </a:pPr>
                </a:p>
              </p:txBody>
            </p:sp>
            <p:sp>
              <p:nvSpPr>
                <p:cNvPr id="811" name="Ovale 70"/>
                <p:cNvSpPr/>
                <p:nvPr/>
              </p:nvSpPr>
              <p:spPr>
                <a:xfrm>
                  <a:off x="380964" y="-1"/>
                  <a:ext cx="151175" cy="263534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4A7EBB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650240">
                    <a:defRPr b="0" sz="1400">
                      <a:solidFill>
                        <a:srgbClr val="FFFFFF"/>
                      </a:solidFill>
                      <a:latin typeface="Avenir Book"/>
                      <a:ea typeface="Avenir Book"/>
                      <a:cs typeface="Avenir Book"/>
                      <a:sym typeface="Avenir Book"/>
                    </a:defRPr>
                  </a:pPr>
                </a:p>
              </p:txBody>
            </p:sp>
            <p:sp>
              <p:nvSpPr>
                <p:cNvPr id="812" name="Ovale 71"/>
                <p:cNvSpPr/>
                <p:nvPr/>
              </p:nvSpPr>
              <p:spPr>
                <a:xfrm>
                  <a:off x="507952" y="-1"/>
                  <a:ext cx="151175" cy="263534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4A7EBB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650240">
                    <a:defRPr b="0" sz="1400">
                      <a:solidFill>
                        <a:srgbClr val="FFFFFF"/>
                      </a:solidFill>
                      <a:latin typeface="Avenir Book"/>
                      <a:ea typeface="Avenir Book"/>
                      <a:cs typeface="Avenir Book"/>
                      <a:sym typeface="Avenir Book"/>
                    </a:defRPr>
                  </a:pPr>
                </a:p>
              </p:txBody>
            </p:sp>
            <p:sp>
              <p:nvSpPr>
                <p:cNvPr id="813" name="Ovale 72"/>
                <p:cNvSpPr/>
                <p:nvPr/>
              </p:nvSpPr>
              <p:spPr>
                <a:xfrm>
                  <a:off x="634940" y="-1"/>
                  <a:ext cx="151175" cy="263534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4A7EBB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650240">
                    <a:defRPr b="0" sz="1400">
                      <a:solidFill>
                        <a:srgbClr val="FFFFFF"/>
                      </a:solidFill>
                      <a:latin typeface="Avenir Book"/>
                      <a:ea typeface="Avenir Book"/>
                      <a:cs typeface="Avenir Book"/>
                      <a:sym typeface="Avenir Book"/>
                    </a:defRPr>
                  </a:pPr>
                </a:p>
              </p:txBody>
            </p:sp>
          </p:grpSp>
          <p:sp>
            <p:nvSpPr>
              <p:cNvPr id="815" name="Rettangolo 64"/>
              <p:cNvSpPr/>
              <p:nvPr/>
            </p:nvSpPr>
            <p:spPr>
              <a:xfrm flipH="1" rot="10800000">
                <a:off x="556183" y="0"/>
                <a:ext cx="764846" cy="265891"/>
              </a:xfrm>
              <a:prstGeom prst="rect">
                <a:avLst/>
              </a:prstGeom>
              <a:solidFill>
                <a:srgbClr val="FF0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650240">
                  <a:defRPr b="0" sz="1400">
                    <a:solidFill>
                      <a:srgbClr val="FFFFFF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pPr>
              </a:p>
            </p:txBody>
          </p:sp>
          <p:sp>
            <p:nvSpPr>
              <p:cNvPr id="816" name="Rettangolo arrotondato 66"/>
              <p:cNvSpPr/>
              <p:nvPr/>
            </p:nvSpPr>
            <p:spPr>
              <a:xfrm>
                <a:off x="0" y="1179"/>
                <a:ext cx="468647" cy="263533"/>
              </a:xfrm>
              <a:prstGeom prst="roundRect">
                <a:avLst>
                  <a:gd name="adj" fmla="val 16667"/>
                </a:avLst>
              </a:prstGeom>
              <a:solidFill>
                <a:schemeClr val="accent4">
                  <a:hueOff val="-1081314"/>
                  <a:satOff val="4338"/>
                  <a:lumOff val="-8931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650240">
                  <a:defRPr b="0" sz="1400">
                    <a:solidFill>
                      <a:srgbClr val="FFFFFF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pPr>
              </a:p>
            </p:txBody>
          </p:sp>
        </p:grpSp>
        <p:sp>
          <p:nvSpPr>
            <p:cNvPr id="818" name="NLRC4"/>
            <p:cNvSpPr/>
            <p:nvPr/>
          </p:nvSpPr>
          <p:spPr>
            <a:xfrm flipH="1">
              <a:off x="-1080049" y="41926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2248" tIns="72248" rIns="72248" bIns="72248" numCol="1" anchor="ctr">
              <a:spAutoFit/>
            </a:bodyPr>
            <a:lstStyle>
              <a:lvl1pPr defTabSz="830862">
                <a:defRPr sz="1600"/>
              </a:lvl1pPr>
            </a:lstStyle>
            <a:p>
              <a:pPr/>
              <a:r>
                <a:t>NLRC4</a:t>
              </a:r>
            </a:p>
          </p:txBody>
        </p:sp>
      </p:grpSp>
      <p:grpSp>
        <p:nvGrpSpPr>
          <p:cNvPr id="829" name="Gruppo"/>
          <p:cNvGrpSpPr/>
          <p:nvPr/>
        </p:nvGrpSpPr>
        <p:grpSpPr>
          <a:xfrm rot="16200000">
            <a:off x="5193860" y="4417208"/>
            <a:ext cx="2180667" cy="265892"/>
            <a:chOff x="0" y="0"/>
            <a:chExt cx="2180666" cy="265890"/>
          </a:xfrm>
        </p:grpSpPr>
        <p:grpSp>
          <p:nvGrpSpPr>
            <p:cNvPr id="826" name="Gruppo"/>
            <p:cNvGrpSpPr/>
            <p:nvPr/>
          </p:nvGrpSpPr>
          <p:grpSpPr>
            <a:xfrm>
              <a:off x="1394551" y="1178"/>
              <a:ext cx="786116" cy="263534"/>
              <a:chOff x="0" y="0"/>
              <a:chExt cx="786114" cy="263532"/>
            </a:xfrm>
          </p:grpSpPr>
          <p:sp>
            <p:nvSpPr>
              <p:cNvPr id="820" name="Ovale 67"/>
              <p:cNvSpPr/>
              <p:nvPr/>
            </p:nvSpPr>
            <p:spPr>
              <a:xfrm>
                <a:off x="0" y="-1"/>
                <a:ext cx="151175" cy="263534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650240">
                  <a:defRPr b="0" sz="1400">
                    <a:solidFill>
                      <a:srgbClr val="FFFFFF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pPr>
              </a:p>
            </p:txBody>
          </p:sp>
          <p:sp>
            <p:nvSpPr>
              <p:cNvPr id="821" name="Ovale 68"/>
              <p:cNvSpPr/>
              <p:nvPr/>
            </p:nvSpPr>
            <p:spPr>
              <a:xfrm>
                <a:off x="126988" y="-1"/>
                <a:ext cx="151175" cy="263534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650240">
                  <a:defRPr b="0" sz="1400">
                    <a:solidFill>
                      <a:srgbClr val="FFFFFF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pPr>
              </a:p>
            </p:txBody>
          </p:sp>
          <p:sp>
            <p:nvSpPr>
              <p:cNvPr id="822" name="Ovale 69"/>
              <p:cNvSpPr/>
              <p:nvPr/>
            </p:nvSpPr>
            <p:spPr>
              <a:xfrm>
                <a:off x="253976" y="-1"/>
                <a:ext cx="151175" cy="263534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650240">
                  <a:defRPr b="0" sz="1400">
                    <a:solidFill>
                      <a:srgbClr val="FFFFFF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pPr>
              </a:p>
            </p:txBody>
          </p:sp>
          <p:sp>
            <p:nvSpPr>
              <p:cNvPr id="823" name="Ovale 70"/>
              <p:cNvSpPr/>
              <p:nvPr/>
            </p:nvSpPr>
            <p:spPr>
              <a:xfrm>
                <a:off x="380964" y="-1"/>
                <a:ext cx="151175" cy="263534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650240">
                  <a:defRPr b="0" sz="1400">
                    <a:solidFill>
                      <a:srgbClr val="FFFFFF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pPr>
              </a:p>
            </p:txBody>
          </p:sp>
          <p:sp>
            <p:nvSpPr>
              <p:cNvPr id="824" name="Ovale 71"/>
              <p:cNvSpPr/>
              <p:nvPr/>
            </p:nvSpPr>
            <p:spPr>
              <a:xfrm>
                <a:off x="507952" y="-1"/>
                <a:ext cx="151175" cy="263534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650240">
                  <a:defRPr b="0" sz="1400">
                    <a:solidFill>
                      <a:srgbClr val="FFFFFF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pPr>
              </a:p>
            </p:txBody>
          </p:sp>
          <p:sp>
            <p:nvSpPr>
              <p:cNvPr id="825" name="Ovale 72"/>
              <p:cNvSpPr/>
              <p:nvPr/>
            </p:nvSpPr>
            <p:spPr>
              <a:xfrm>
                <a:off x="634940" y="-1"/>
                <a:ext cx="151175" cy="263534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650240">
                  <a:defRPr b="0" sz="1400">
                    <a:solidFill>
                      <a:srgbClr val="FFFFFF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pPr>
              </a:p>
            </p:txBody>
          </p:sp>
        </p:grpSp>
        <p:sp>
          <p:nvSpPr>
            <p:cNvPr id="827" name="Rettangolo 64"/>
            <p:cNvSpPr/>
            <p:nvPr/>
          </p:nvSpPr>
          <p:spPr>
            <a:xfrm flipH="1" rot="10800000">
              <a:off x="556182" y="0"/>
              <a:ext cx="764847" cy="265891"/>
            </a:xfrm>
            <a:prstGeom prst="rect">
              <a:avLst/>
            </a:prstGeom>
            <a:solidFill>
              <a:srgbClr val="FF008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b="0" sz="140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</a:p>
          </p:txBody>
        </p:sp>
        <p:sp>
          <p:nvSpPr>
            <p:cNvPr id="828" name="Rettangolo arrotondato 66"/>
            <p:cNvSpPr/>
            <p:nvPr/>
          </p:nvSpPr>
          <p:spPr>
            <a:xfrm>
              <a:off x="0" y="1179"/>
              <a:ext cx="468647" cy="263533"/>
            </a:xfrm>
            <a:prstGeom prst="roundRect">
              <a:avLst>
                <a:gd name="adj" fmla="val 16667"/>
              </a:avLst>
            </a:prstGeom>
            <a:solidFill>
              <a:srgbClr val="73FA7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b="0" sz="140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</a:p>
          </p:txBody>
        </p:sp>
      </p:grpSp>
      <p:grpSp>
        <p:nvGrpSpPr>
          <p:cNvPr id="843" name="Gruppo"/>
          <p:cNvGrpSpPr/>
          <p:nvPr/>
        </p:nvGrpSpPr>
        <p:grpSpPr>
          <a:xfrm>
            <a:off x="4348179" y="2388323"/>
            <a:ext cx="1405468" cy="3887025"/>
            <a:chOff x="54485" y="0"/>
            <a:chExt cx="1405466" cy="3887023"/>
          </a:xfrm>
        </p:grpSpPr>
        <p:grpSp>
          <p:nvGrpSpPr>
            <p:cNvPr id="841" name="Gruppo"/>
            <p:cNvGrpSpPr/>
            <p:nvPr/>
          </p:nvGrpSpPr>
          <p:grpSpPr>
            <a:xfrm rot="5400000">
              <a:off x="-1505769" y="1560253"/>
              <a:ext cx="3391442" cy="270935"/>
              <a:chOff x="0" y="0"/>
              <a:chExt cx="3391441" cy="270933"/>
            </a:xfrm>
          </p:grpSpPr>
          <p:grpSp>
            <p:nvGrpSpPr>
              <p:cNvPr id="836" name="Gruppo"/>
              <p:cNvGrpSpPr/>
              <p:nvPr/>
            </p:nvGrpSpPr>
            <p:grpSpPr>
              <a:xfrm>
                <a:off x="1394551" y="3700"/>
                <a:ext cx="786116" cy="263534"/>
                <a:chOff x="0" y="0"/>
                <a:chExt cx="786114" cy="263532"/>
              </a:xfrm>
            </p:grpSpPr>
            <p:sp>
              <p:nvSpPr>
                <p:cNvPr id="830" name="Ovale 67"/>
                <p:cNvSpPr/>
                <p:nvPr/>
              </p:nvSpPr>
              <p:spPr>
                <a:xfrm>
                  <a:off x="0" y="-1"/>
                  <a:ext cx="151175" cy="263534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4A7EBB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650240">
                    <a:defRPr b="0" sz="1400">
                      <a:solidFill>
                        <a:srgbClr val="FFFFFF"/>
                      </a:solidFill>
                      <a:latin typeface="Avenir Book"/>
                      <a:ea typeface="Avenir Book"/>
                      <a:cs typeface="Avenir Book"/>
                      <a:sym typeface="Avenir Book"/>
                    </a:defRPr>
                  </a:pPr>
                </a:p>
              </p:txBody>
            </p:sp>
            <p:sp>
              <p:nvSpPr>
                <p:cNvPr id="831" name="Ovale 68"/>
                <p:cNvSpPr/>
                <p:nvPr/>
              </p:nvSpPr>
              <p:spPr>
                <a:xfrm>
                  <a:off x="126988" y="-1"/>
                  <a:ext cx="151175" cy="263534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4A7EBB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650240">
                    <a:defRPr b="0" sz="1400">
                      <a:solidFill>
                        <a:srgbClr val="FFFFFF"/>
                      </a:solidFill>
                      <a:latin typeface="Avenir Book"/>
                      <a:ea typeface="Avenir Book"/>
                      <a:cs typeface="Avenir Book"/>
                      <a:sym typeface="Avenir Book"/>
                    </a:defRPr>
                  </a:pPr>
                </a:p>
              </p:txBody>
            </p:sp>
            <p:sp>
              <p:nvSpPr>
                <p:cNvPr id="832" name="Ovale 69"/>
                <p:cNvSpPr/>
                <p:nvPr/>
              </p:nvSpPr>
              <p:spPr>
                <a:xfrm>
                  <a:off x="253976" y="-1"/>
                  <a:ext cx="151175" cy="263534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4A7EBB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650240">
                    <a:defRPr b="0" sz="1400">
                      <a:solidFill>
                        <a:srgbClr val="FFFFFF"/>
                      </a:solidFill>
                      <a:latin typeface="Avenir Book"/>
                      <a:ea typeface="Avenir Book"/>
                      <a:cs typeface="Avenir Book"/>
                      <a:sym typeface="Avenir Book"/>
                    </a:defRPr>
                  </a:pPr>
                </a:p>
              </p:txBody>
            </p:sp>
            <p:sp>
              <p:nvSpPr>
                <p:cNvPr id="833" name="Ovale 70"/>
                <p:cNvSpPr/>
                <p:nvPr/>
              </p:nvSpPr>
              <p:spPr>
                <a:xfrm>
                  <a:off x="380964" y="-1"/>
                  <a:ext cx="151175" cy="263534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4A7EBB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650240">
                    <a:defRPr b="0" sz="1400">
                      <a:solidFill>
                        <a:srgbClr val="FFFFFF"/>
                      </a:solidFill>
                      <a:latin typeface="Avenir Book"/>
                      <a:ea typeface="Avenir Book"/>
                      <a:cs typeface="Avenir Book"/>
                      <a:sym typeface="Avenir Book"/>
                    </a:defRPr>
                  </a:pPr>
                </a:p>
              </p:txBody>
            </p:sp>
            <p:sp>
              <p:nvSpPr>
                <p:cNvPr id="834" name="Ovale 71"/>
                <p:cNvSpPr/>
                <p:nvPr/>
              </p:nvSpPr>
              <p:spPr>
                <a:xfrm>
                  <a:off x="507952" y="-1"/>
                  <a:ext cx="151175" cy="263534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4A7EBB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650240">
                    <a:defRPr b="0" sz="1400">
                      <a:solidFill>
                        <a:srgbClr val="FFFFFF"/>
                      </a:solidFill>
                      <a:latin typeface="Avenir Book"/>
                      <a:ea typeface="Avenir Book"/>
                      <a:cs typeface="Avenir Book"/>
                      <a:sym typeface="Avenir Book"/>
                    </a:defRPr>
                  </a:pPr>
                </a:p>
              </p:txBody>
            </p:sp>
            <p:sp>
              <p:nvSpPr>
                <p:cNvPr id="835" name="Ovale 72"/>
                <p:cNvSpPr/>
                <p:nvPr/>
              </p:nvSpPr>
              <p:spPr>
                <a:xfrm>
                  <a:off x="634940" y="-1"/>
                  <a:ext cx="151175" cy="263534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4A7EBB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650240">
                    <a:defRPr b="0" sz="1400">
                      <a:solidFill>
                        <a:srgbClr val="FFFFFF"/>
                      </a:solidFill>
                      <a:latin typeface="Avenir Book"/>
                      <a:ea typeface="Avenir Book"/>
                      <a:cs typeface="Avenir Book"/>
                      <a:sym typeface="Avenir Book"/>
                    </a:defRPr>
                  </a:pPr>
                </a:p>
              </p:txBody>
            </p:sp>
          </p:grpSp>
          <p:sp>
            <p:nvSpPr>
              <p:cNvPr id="837" name="Rettangolo 64"/>
              <p:cNvSpPr/>
              <p:nvPr/>
            </p:nvSpPr>
            <p:spPr>
              <a:xfrm flipH="1" rot="10800000">
                <a:off x="556182" y="2522"/>
                <a:ext cx="764847" cy="265891"/>
              </a:xfrm>
              <a:prstGeom prst="rect">
                <a:avLst/>
              </a:prstGeom>
              <a:solidFill>
                <a:srgbClr val="FF0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650240">
                  <a:defRPr b="0" sz="1400">
                    <a:solidFill>
                      <a:srgbClr val="FFFFFF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pPr>
              </a:p>
            </p:txBody>
          </p:sp>
          <p:sp>
            <p:nvSpPr>
              <p:cNvPr id="838" name="Rettangolo arrotondato 66"/>
              <p:cNvSpPr/>
              <p:nvPr/>
            </p:nvSpPr>
            <p:spPr>
              <a:xfrm>
                <a:off x="0" y="3701"/>
                <a:ext cx="468647" cy="263533"/>
              </a:xfrm>
              <a:prstGeom prst="roundRect">
                <a:avLst>
                  <a:gd name="adj" fmla="val 16667"/>
                </a:avLst>
              </a:prstGeom>
              <a:solidFill>
                <a:srgbClr val="73FA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650240">
                  <a:defRPr b="0" sz="1400">
                    <a:solidFill>
                      <a:srgbClr val="FFFFFF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pPr>
              </a:p>
            </p:txBody>
          </p:sp>
          <p:sp>
            <p:nvSpPr>
              <p:cNvPr id="839" name="Rettangolo arrotondato 66"/>
              <p:cNvSpPr/>
              <p:nvPr/>
            </p:nvSpPr>
            <p:spPr>
              <a:xfrm>
                <a:off x="2922794" y="3700"/>
                <a:ext cx="468648" cy="263534"/>
              </a:xfrm>
              <a:prstGeom prst="roundRect">
                <a:avLst>
                  <a:gd name="adj" fmla="val 16667"/>
                </a:avLst>
              </a:prstGeom>
              <a:solidFill>
                <a:schemeClr val="accent4">
                  <a:hueOff val="-1081314"/>
                  <a:satOff val="4338"/>
                  <a:lumOff val="-8931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830862">
                  <a:defRPr b="0" sz="3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840" name="Trapezio"/>
              <p:cNvSpPr/>
              <p:nvPr/>
            </p:nvSpPr>
            <p:spPr>
              <a:xfrm>
                <a:off x="2228686" y="0"/>
                <a:ext cx="637492" cy="270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72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627" y="0"/>
                    </a:lnTo>
                    <a:lnTo>
                      <a:pt x="2972" y="0"/>
                    </a:lnTo>
                    <a:close/>
                  </a:path>
                </a:pathLst>
              </a:custGeom>
              <a:solidFill>
                <a:srgbClr val="7979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2248" tIns="72248" rIns="72248" bIns="72248" numCol="1" anchor="ctr">
                <a:noAutofit/>
              </a:bodyPr>
              <a:lstStyle/>
              <a:p>
                <a:pPr defTabSz="830862">
                  <a:defRPr b="0" sz="3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  <p:sp>
          <p:nvSpPr>
            <p:cNvPr id="842" name="NLRP1"/>
            <p:cNvSpPr/>
            <p:nvPr/>
          </p:nvSpPr>
          <p:spPr>
            <a:xfrm flipV="1">
              <a:off x="189951" y="261702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2248" tIns="72248" rIns="72248" bIns="72248" numCol="1" anchor="ctr">
              <a:spAutoFit/>
            </a:bodyPr>
            <a:lstStyle>
              <a:lvl1pPr defTabSz="830862">
                <a:defRPr sz="1600"/>
              </a:lvl1pPr>
            </a:lstStyle>
            <a:p>
              <a:pPr/>
              <a:r>
                <a:t>NLRP1</a:t>
              </a:r>
            </a:p>
          </p:txBody>
        </p:sp>
      </p:grpSp>
      <p:sp>
        <p:nvSpPr>
          <p:cNvPr id="844" name="NLRP3"/>
          <p:cNvSpPr txBox="1"/>
          <p:nvPr/>
        </p:nvSpPr>
        <p:spPr>
          <a:xfrm rot="16200000">
            <a:off x="5610414" y="5933141"/>
            <a:ext cx="1347558" cy="37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>
            <a:lvl1pPr defTabSz="830862">
              <a:defRPr sz="1600"/>
            </a:lvl1pPr>
          </a:lstStyle>
          <a:p>
            <a:pPr/>
            <a:r>
              <a:t>NLRP3 </a:t>
            </a:r>
          </a:p>
        </p:txBody>
      </p:sp>
      <p:grpSp>
        <p:nvGrpSpPr>
          <p:cNvPr id="850" name="Gruppo"/>
          <p:cNvGrpSpPr/>
          <p:nvPr/>
        </p:nvGrpSpPr>
        <p:grpSpPr>
          <a:xfrm rot="10800000">
            <a:off x="10570089" y="2866822"/>
            <a:ext cx="1414725" cy="2935924"/>
            <a:chOff x="-1080048" y="311770"/>
            <a:chExt cx="1414724" cy="2935922"/>
          </a:xfrm>
        </p:grpSpPr>
        <p:grpSp>
          <p:nvGrpSpPr>
            <p:cNvPr id="848" name="Gruppo"/>
            <p:cNvGrpSpPr/>
            <p:nvPr/>
          </p:nvGrpSpPr>
          <p:grpSpPr>
            <a:xfrm rot="5400000">
              <a:off x="-921488" y="1991530"/>
              <a:ext cx="2241394" cy="270934"/>
              <a:chOff x="0" y="0"/>
              <a:chExt cx="2241393" cy="270933"/>
            </a:xfrm>
          </p:grpSpPr>
          <p:sp>
            <p:nvSpPr>
              <p:cNvPr id="845" name="Rettangolo arrotondato 66"/>
              <p:cNvSpPr/>
              <p:nvPr/>
            </p:nvSpPr>
            <p:spPr>
              <a:xfrm>
                <a:off x="0" y="3700"/>
                <a:ext cx="468647" cy="263533"/>
              </a:xfrm>
              <a:prstGeom prst="roundRect">
                <a:avLst>
                  <a:gd name="adj" fmla="val 16667"/>
                </a:avLst>
              </a:prstGeom>
              <a:solidFill>
                <a:srgbClr val="73FA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650240">
                  <a:defRPr b="0" sz="1400">
                    <a:solidFill>
                      <a:srgbClr val="FFFFFF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pPr>
              </a:p>
            </p:txBody>
          </p:sp>
          <p:sp>
            <p:nvSpPr>
              <p:cNvPr id="846" name="Forma"/>
              <p:cNvSpPr/>
              <p:nvPr/>
            </p:nvSpPr>
            <p:spPr>
              <a:xfrm>
                <a:off x="523687" y="0"/>
                <a:ext cx="831814" cy="270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00" y="0"/>
                    </a:moveTo>
                    <a:cubicBezTo>
                      <a:pt x="600" y="371"/>
                      <a:pt x="330" y="675"/>
                      <a:pt x="0" y="675"/>
                    </a:cubicBezTo>
                    <a:lnTo>
                      <a:pt x="0" y="2026"/>
                    </a:lnTo>
                    <a:cubicBezTo>
                      <a:pt x="330" y="2026"/>
                      <a:pt x="600" y="2330"/>
                      <a:pt x="600" y="2700"/>
                    </a:cubicBezTo>
                    <a:cubicBezTo>
                      <a:pt x="600" y="3071"/>
                      <a:pt x="330" y="3375"/>
                      <a:pt x="0" y="3375"/>
                    </a:cubicBezTo>
                    <a:lnTo>
                      <a:pt x="0" y="4724"/>
                    </a:lnTo>
                    <a:cubicBezTo>
                      <a:pt x="330" y="4724"/>
                      <a:pt x="600" y="5030"/>
                      <a:pt x="600" y="5401"/>
                    </a:cubicBezTo>
                    <a:cubicBezTo>
                      <a:pt x="600" y="5772"/>
                      <a:pt x="330" y="6076"/>
                      <a:pt x="0" y="6076"/>
                    </a:cubicBezTo>
                    <a:lnTo>
                      <a:pt x="0" y="7425"/>
                    </a:lnTo>
                    <a:cubicBezTo>
                      <a:pt x="330" y="7425"/>
                      <a:pt x="600" y="7729"/>
                      <a:pt x="600" y="8100"/>
                    </a:cubicBezTo>
                    <a:cubicBezTo>
                      <a:pt x="600" y="8470"/>
                      <a:pt x="330" y="8776"/>
                      <a:pt x="0" y="8776"/>
                    </a:cubicBezTo>
                    <a:lnTo>
                      <a:pt x="0" y="10125"/>
                    </a:lnTo>
                    <a:cubicBezTo>
                      <a:pt x="330" y="10125"/>
                      <a:pt x="600" y="10429"/>
                      <a:pt x="600" y="10800"/>
                    </a:cubicBezTo>
                    <a:cubicBezTo>
                      <a:pt x="600" y="11171"/>
                      <a:pt x="330" y="11475"/>
                      <a:pt x="0" y="11475"/>
                    </a:cubicBezTo>
                    <a:lnTo>
                      <a:pt x="0" y="12826"/>
                    </a:lnTo>
                    <a:cubicBezTo>
                      <a:pt x="330" y="12826"/>
                      <a:pt x="600" y="13130"/>
                      <a:pt x="600" y="13500"/>
                    </a:cubicBezTo>
                    <a:cubicBezTo>
                      <a:pt x="600" y="13871"/>
                      <a:pt x="330" y="14175"/>
                      <a:pt x="0" y="14175"/>
                    </a:cubicBezTo>
                    <a:lnTo>
                      <a:pt x="0" y="15526"/>
                    </a:lnTo>
                    <a:cubicBezTo>
                      <a:pt x="330" y="15526"/>
                      <a:pt x="600" y="15830"/>
                      <a:pt x="600" y="16201"/>
                    </a:cubicBezTo>
                    <a:cubicBezTo>
                      <a:pt x="600" y="16572"/>
                      <a:pt x="330" y="16876"/>
                      <a:pt x="0" y="16876"/>
                    </a:cubicBezTo>
                    <a:lnTo>
                      <a:pt x="0" y="18225"/>
                    </a:lnTo>
                    <a:cubicBezTo>
                      <a:pt x="330" y="18225"/>
                      <a:pt x="600" y="18530"/>
                      <a:pt x="600" y="18901"/>
                    </a:cubicBezTo>
                    <a:cubicBezTo>
                      <a:pt x="600" y="19272"/>
                      <a:pt x="330" y="19576"/>
                      <a:pt x="0" y="19576"/>
                    </a:cubicBezTo>
                    <a:lnTo>
                      <a:pt x="0" y="20925"/>
                    </a:lnTo>
                    <a:cubicBezTo>
                      <a:pt x="330" y="20925"/>
                      <a:pt x="600" y="21229"/>
                      <a:pt x="600" y="21600"/>
                    </a:cubicBezTo>
                    <a:lnTo>
                      <a:pt x="1799" y="21600"/>
                    </a:lnTo>
                    <a:cubicBezTo>
                      <a:pt x="1799" y="21229"/>
                      <a:pt x="2068" y="20925"/>
                      <a:pt x="2398" y="20925"/>
                    </a:cubicBezTo>
                    <a:cubicBezTo>
                      <a:pt x="2728" y="20925"/>
                      <a:pt x="2999" y="21229"/>
                      <a:pt x="2999" y="21600"/>
                    </a:cubicBezTo>
                    <a:lnTo>
                      <a:pt x="4198" y="21600"/>
                    </a:lnTo>
                    <a:cubicBezTo>
                      <a:pt x="4198" y="21229"/>
                      <a:pt x="4468" y="20925"/>
                      <a:pt x="4798" y="20925"/>
                    </a:cubicBezTo>
                    <a:cubicBezTo>
                      <a:pt x="5128" y="20925"/>
                      <a:pt x="5397" y="21229"/>
                      <a:pt x="5397" y="21600"/>
                    </a:cubicBezTo>
                    <a:lnTo>
                      <a:pt x="6598" y="21600"/>
                    </a:lnTo>
                    <a:cubicBezTo>
                      <a:pt x="6598" y="21229"/>
                      <a:pt x="6868" y="20925"/>
                      <a:pt x="7198" y="20925"/>
                    </a:cubicBezTo>
                    <a:cubicBezTo>
                      <a:pt x="7527" y="20925"/>
                      <a:pt x="7797" y="21229"/>
                      <a:pt x="7797" y="21600"/>
                    </a:cubicBezTo>
                    <a:lnTo>
                      <a:pt x="8998" y="21600"/>
                    </a:lnTo>
                    <a:cubicBezTo>
                      <a:pt x="8998" y="21229"/>
                      <a:pt x="9268" y="20925"/>
                      <a:pt x="9598" y="20925"/>
                    </a:cubicBezTo>
                    <a:cubicBezTo>
                      <a:pt x="9927" y="20925"/>
                      <a:pt x="10197" y="21229"/>
                      <a:pt x="10197" y="21600"/>
                    </a:cubicBezTo>
                    <a:lnTo>
                      <a:pt x="11396" y="21600"/>
                    </a:lnTo>
                    <a:cubicBezTo>
                      <a:pt x="11396" y="21229"/>
                      <a:pt x="11668" y="20925"/>
                      <a:pt x="11997" y="20925"/>
                    </a:cubicBezTo>
                    <a:cubicBezTo>
                      <a:pt x="12327" y="20925"/>
                      <a:pt x="12597" y="21229"/>
                      <a:pt x="12597" y="21600"/>
                    </a:cubicBezTo>
                    <a:lnTo>
                      <a:pt x="13796" y="21600"/>
                    </a:lnTo>
                    <a:cubicBezTo>
                      <a:pt x="13796" y="21229"/>
                      <a:pt x="14066" y="20925"/>
                      <a:pt x="14395" y="20925"/>
                    </a:cubicBezTo>
                    <a:cubicBezTo>
                      <a:pt x="14725" y="20925"/>
                      <a:pt x="14997" y="21229"/>
                      <a:pt x="14997" y="21600"/>
                    </a:cubicBezTo>
                    <a:lnTo>
                      <a:pt x="16196" y="21600"/>
                    </a:lnTo>
                    <a:cubicBezTo>
                      <a:pt x="16196" y="21229"/>
                      <a:pt x="16466" y="20925"/>
                      <a:pt x="16795" y="20925"/>
                    </a:cubicBezTo>
                    <a:cubicBezTo>
                      <a:pt x="17125" y="20925"/>
                      <a:pt x="17395" y="21229"/>
                      <a:pt x="17395" y="21600"/>
                    </a:cubicBezTo>
                    <a:lnTo>
                      <a:pt x="18596" y="21600"/>
                    </a:lnTo>
                    <a:cubicBezTo>
                      <a:pt x="18596" y="21229"/>
                      <a:pt x="18865" y="20925"/>
                      <a:pt x="19195" y="20925"/>
                    </a:cubicBezTo>
                    <a:cubicBezTo>
                      <a:pt x="19525" y="20925"/>
                      <a:pt x="19795" y="21229"/>
                      <a:pt x="19795" y="21600"/>
                    </a:cubicBezTo>
                    <a:lnTo>
                      <a:pt x="20995" y="21600"/>
                    </a:lnTo>
                    <a:cubicBezTo>
                      <a:pt x="21001" y="21229"/>
                      <a:pt x="21270" y="20925"/>
                      <a:pt x="21600" y="20925"/>
                    </a:cubicBezTo>
                    <a:lnTo>
                      <a:pt x="21600" y="19576"/>
                    </a:lnTo>
                    <a:cubicBezTo>
                      <a:pt x="21270" y="19576"/>
                      <a:pt x="21000" y="19272"/>
                      <a:pt x="21000" y="18901"/>
                    </a:cubicBezTo>
                    <a:cubicBezTo>
                      <a:pt x="21000" y="18530"/>
                      <a:pt x="21270" y="18225"/>
                      <a:pt x="21600" y="18225"/>
                    </a:cubicBezTo>
                    <a:lnTo>
                      <a:pt x="21600" y="16876"/>
                    </a:lnTo>
                    <a:cubicBezTo>
                      <a:pt x="21270" y="16876"/>
                      <a:pt x="21000" y="16572"/>
                      <a:pt x="21000" y="16201"/>
                    </a:cubicBezTo>
                    <a:cubicBezTo>
                      <a:pt x="21000" y="15830"/>
                      <a:pt x="21270" y="15526"/>
                      <a:pt x="21600" y="15526"/>
                    </a:cubicBezTo>
                    <a:lnTo>
                      <a:pt x="21600" y="14175"/>
                    </a:lnTo>
                    <a:cubicBezTo>
                      <a:pt x="21270" y="14175"/>
                      <a:pt x="21000" y="13871"/>
                      <a:pt x="21000" y="13500"/>
                    </a:cubicBezTo>
                    <a:cubicBezTo>
                      <a:pt x="21000" y="13130"/>
                      <a:pt x="21270" y="12826"/>
                      <a:pt x="21600" y="12826"/>
                    </a:cubicBezTo>
                    <a:lnTo>
                      <a:pt x="21600" y="11475"/>
                    </a:lnTo>
                    <a:cubicBezTo>
                      <a:pt x="21270" y="11475"/>
                      <a:pt x="21000" y="11171"/>
                      <a:pt x="21000" y="10800"/>
                    </a:cubicBezTo>
                    <a:cubicBezTo>
                      <a:pt x="21000" y="10429"/>
                      <a:pt x="21270" y="10125"/>
                      <a:pt x="21600" y="10125"/>
                    </a:cubicBezTo>
                    <a:lnTo>
                      <a:pt x="21600" y="8776"/>
                    </a:lnTo>
                    <a:cubicBezTo>
                      <a:pt x="21270" y="8776"/>
                      <a:pt x="21000" y="8470"/>
                      <a:pt x="21000" y="8100"/>
                    </a:cubicBezTo>
                    <a:cubicBezTo>
                      <a:pt x="21000" y="7729"/>
                      <a:pt x="21270" y="7425"/>
                      <a:pt x="21600" y="7425"/>
                    </a:cubicBezTo>
                    <a:lnTo>
                      <a:pt x="21600" y="6076"/>
                    </a:lnTo>
                    <a:cubicBezTo>
                      <a:pt x="21270" y="6076"/>
                      <a:pt x="21000" y="5772"/>
                      <a:pt x="21000" y="5401"/>
                    </a:cubicBezTo>
                    <a:cubicBezTo>
                      <a:pt x="21000" y="5030"/>
                      <a:pt x="21270" y="4724"/>
                      <a:pt x="21600" y="4724"/>
                    </a:cubicBezTo>
                    <a:lnTo>
                      <a:pt x="21600" y="3375"/>
                    </a:lnTo>
                    <a:cubicBezTo>
                      <a:pt x="21270" y="3375"/>
                      <a:pt x="21000" y="3071"/>
                      <a:pt x="21000" y="2700"/>
                    </a:cubicBezTo>
                    <a:cubicBezTo>
                      <a:pt x="21000" y="2330"/>
                      <a:pt x="21270" y="2026"/>
                      <a:pt x="21600" y="2026"/>
                    </a:cubicBezTo>
                    <a:lnTo>
                      <a:pt x="21600" y="675"/>
                    </a:lnTo>
                    <a:cubicBezTo>
                      <a:pt x="21270" y="675"/>
                      <a:pt x="21000" y="371"/>
                      <a:pt x="21000" y="0"/>
                    </a:cubicBezTo>
                    <a:lnTo>
                      <a:pt x="19800" y="0"/>
                    </a:lnTo>
                    <a:cubicBezTo>
                      <a:pt x="19800" y="371"/>
                      <a:pt x="19530" y="675"/>
                      <a:pt x="19200" y="675"/>
                    </a:cubicBezTo>
                    <a:cubicBezTo>
                      <a:pt x="18871" y="675"/>
                      <a:pt x="18601" y="371"/>
                      <a:pt x="18601" y="0"/>
                    </a:cubicBezTo>
                    <a:lnTo>
                      <a:pt x="17402" y="0"/>
                    </a:lnTo>
                    <a:cubicBezTo>
                      <a:pt x="17402" y="371"/>
                      <a:pt x="17130" y="675"/>
                      <a:pt x="16800" y="675"/>
                    </a:cubicBezTo>
                    <a:cubicBezTo>
                      <a:pt x="16471" y="675"/>
                      <a:pt x="16201" y="371"/>
                      <a:pt x="16201" y="0"/>
                    </a:cubicBezTo>
                    <a:lnTo>
                      <a:pt x="15002" y="0"/>
                    </a:lnTo>
                    <a:cubicBezTo>
                      <a:pt x="15002" y="371"/>
                      <a:pt x="14732" y="675"/>
                      <a:pt x="14402" y="675"/>
                    </a:cubicBezTo>
                    <a:cubicBezTo>
                      <a:pt x="14073" y="675"/>
                      <a:pt x="13801" y="371"/>
                      <a:pt x="13801" y="0"/>
                    </a:cubicBezTo>
                    <a:lnTo>
                      <a:pt x="12602" y="0"/>
                    </a:lnTo>
                    <a:cubicBezTo>
                      <a:pt x="12602" y="371"/>
                      <a:pt x="12332" y="675"/>
                      <a:pt x="12002" y="675"/>
                    </a:cubicBezTo>
                    <a:cubicBezTo>
                      <a:pt x="11673" y="675"/>
                      <a:pt x="11403" y="371"/>
                      <a:pt x="11403" y="0"/>
                    </a:cubicBezTo>
                    <a:lnTo>
                      <a:pt x="10197" y="0"/>
                    </a:lnTo>
                    <a:cubicBezTo>
                      <a:pt x="10197" y="371"/>
                      <a:pt x="9927" y="675"/>
                      <a:pt x="9598" y="675"/>
                    </a:cubicBezTo>
                    <a:cubicBezTo>
                      <a:pt x="9268" y="675"/>
                      <a:pt x="8998" y="371"/>
                      <a:pt x="8998" y="0"/>
                    </a:cubicBezTo>
                    <a:lnTo>
                      <a:pt x="7797" y="0"/>
                    </a:lnTo>
                    <a:cubicBezTo>
                      <a:pt x="7797" y="371"/>
                      <a:pt x="7527" y="675"/>
                      <a:pt x="7198" y="675"/>
                    </a:cubicBezTo>
                    <a:cubicBezTo>
                      <a:pt x="6868" y="675"/>
                      <a:pt x="6598" y="371"/>
                      <a:pt x="6598" y="0"/>
                    </a:cubicBezTo>
                    <a:lnTo>
                      <a:pt x="5397" y="0"/>
                    </a:lnTo>
                    <a:cubicBezTo>
                      <a:pt x="5397" y="371"/>
                      <a:pt x="5128" y="675"/>
                      <a:pt x="4798" y="675"/>
                    </a:cubicBezTo>
                    <a:cubicBezTo>
                      <a:pt x="4468" y="675"/>
                      <a:pt x="4198" y="371"/>
                      <a:pt x="4198" y="0"/>
                    </a:cubicBezTo>
                    <a:lnTo>
                      <a:pt x="2999" y="0"/>
                    </a:lnTo>
                    <a:cubicBezTo>
                      <a:pt x="2999" y="371"/>
                      <a:pt x="2728" y="675"/>
                      <a:pt x="2398" y="675"/>
                    </a:cubicBezTo>
                    <a:cubicBezTo>
                      <a:pt x="2068" y="675"/>
                      <a:pt x="1799" y="371"/>
                      <a:pt x="1799" y="0"/>
                    </a:cubicBezTo>
                    <a:lnTo>
                      <a:pt x="600" y="0"/>
                    </a:lnTo>
                    <a:close/>
                    <a:moveTo>
                      <a:pt x="2155" y="2421"/>
                    </a:moveTo>
                    <a:lnTo>
                      <a:pt x="19438" y="2421"/>
                    </a:lnTo>
                    <a:lnTo>
                      <a:pt x="19438" y="19167"/>
                    </a:lnTo>
                    <a:lnTo>
                      <a:pt x="2155" y="19167"/>
                    </a:lnTo>
                    <a:lnTo>
                      <a:pt x="2155" y="2421"/>
                    </a:lnTo>
                    <a:close/>
                  </a:path>
                </a:pathLst>
              </a:custGeom>
              <a:solidFill>
                <a:srgbClr val="9437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2248" tIns="72248" rIns="72248" bIns="72248" numCol="1" anchor="ctr">
                <a:noAutofit/>
              </a:bodyPr>
              <a:lstStyle/>
              <a:p>
                <a:pPr defTabSz="830862">
                  <a:defRPr b="0" sz="3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847" name="Forma"/>
              <p:cNvSpPr/>
              <p:nvPr/>
            </p:nvSpPr>
            <p:spPr>
              <a:xfrm>
                <a:off x="1409579" y="0"/>
                <a:ext cx="831815" cy="270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00" y="0"/>
                    </a:moveTo>
                    <a:cubicBezTo>
                      <a:pt x="600" y="371"/>
                      <a:pt x="330" y="675"/>
                      <a:pt x="0" y="675"/>
                    </a:cubicBezTo>
                    <a:lnTo>
                      <a:pt x="0" y="2026"/>
                    </a:lnTo>
                    <a:cubicBezTo>
                      <a:pt x="330" y="2026"/>
                      <a:pt x="600" y="2330"/>
                      <a:pt x="600" y="2700"/>
                    </a:cubicBezTo>
                    <a:cubicBezTo>
                      <a:pt x="600" y="3071"/>
                      <a:pt x="330" y="3375"/>
                      <a:pt x="0" y="3375"/>
                    </a:cubicBezTo>
                    <a:lnTo>
                      <a:pt x="0" y="4724"/>
                    </a:lnTo>
                    <a:cubicBezTo>
                      <a:pt x="330" y="4724"/>
                      <a:pt x="600" y="5030"/>
                      <a:pt x="600" y="5401"/>
                    </a:cubicBezTo>
                    <a:cubicBezTo>
                      <a:pt x="600" y="5772"/>
                      <a:pt x="330" y="6076"/>
                      <a:pt x="0" y="6076"/>
                    </a:cubicBezTo>
                    <a:lnTo>
                      <a:pt x="0" y="7425"/>
                    </a:lnTo>
                    <a:cubicBezTo>
                      <a:pt x="330" y="7425"/>
                      <a:pt x="600" y="7729"/>
                      <a:pt x="600" y="8100"/>
                    </a:cubicBezTo>
                    <a:cubicBezTo>
                      <a:pt x="600" y="8470"/>
                      <a:pt x="330" y="8776"/>
                      <a:pt x="0" y="8776"/>
                    </a:cubicBezTo>
                    <a:lnTo>
                      <a:pt x="0" y="10125"/>
                    </a:lnTo>
                    <a:cubicBezTo>
                      <a:pt x="330" y="10125"/>
                      <a:pt x="600" y="10429"/>
                      <a:pt x="600" y="10800"/>
                    </a:cubicBezTo>
                    <a:cubicBezTo>
                      <a:pt x="600" y="11171"/>
                      <a:pt x="330" y="11475"/>
                      <a:pt x="0" y="11475"/>
                    </a:cubicBezTo>
                    <a:lnTo>
                      <a:pt x="0" y="12826"/>
                    </a:lnTo>
                    <a:cubicBezTo>
                      <a:pt x="330" y="12826"/>
                      <a:pt x="600" y="13130"/>
                      <a:pt x="600" y="13500"/>
                    </a:cubicBezTo>
                    <a:cubicBezTo>
                      <a:pt x="600" y="13871"/>
                      <a:pt x="330" y="14175"/>
                      <a:pt x="0" y="14175"/>
                    </a:cubicBezTo>
                    <a:lnTo>
                      <a:pt x="0" y="15526"/>
                    </a:lnTo>
                    <a:cubicBezTo>
                      <a:pt x="330" y="15526"/>
                      <a:pt x="600" y="15830"/>
                      <a:pt x="600" y="16201"/>
                    </a:cubicBezTo>
                    <a:cubicBezTo>
                      <a:pt x="600" y="16572"/>
                      <a:pt x="330" y="16876"/>
                      <a:pt x="0" y="16876"/>
                    </a:cubicBezTo>
                    <a:lnTo>
                      <a:pt x="0" y="18225"/>
                    </a:lnTo>
                    <a:cubicBezTo>
                      <a:pt x="330" y="18225"/>
                      <a:pt x="600" y="18530"/>
                      <a:pt x="600" y="18901"/>
                    </a:cubicBezTo>
                    <a:cubicBezTo>
                      <a:pt x="600" y="19272"/>
                      <a:pt x="330" y="19576"/>
                      <a:pt x="0" y="19576"/>
                    </a:cubicBezTo>
                    <a:lnTo>
                      <a:pt x="0" y="20925"/>
                    </a:lnTo>
                    <a:cubicBezTo>
                      <a:pt x="330" y="20925"/>
                      <a:pt x="600" y="21229"/>
                      <a:pt x="600" y="21600"/>
                    </a:cubicBezTo>
                    <a:lnTo>
                      <a:pt x="1799" y="21600"/>
                    </a:lnTo>
                    <a:cubicBezTo>
                      <a:pt x="1799" y="21229"/>
                      <a:pt x="2068" y="20925"/>
                      <a:pt x="2398" y="20925"/>
                    </a:cubicBezTo>
                    <a:cubicBezTo>
                      <a:pt x="2728" y="20925"/>
                      <a:pt x="2999" y="21229"/>
                      <a:pt x="2999" y="21600"/>
                    </a:cubicBezTo>
                    <a:lnTo>
                      <a:pt x="4198" y="21600"/>
                    </a:lnTo>
                    <a:cubicBezTo>
                      <a:pt x="4198" y="21229"/>
                      <a:pt x="4468" y="20925"/>
                      <a:pt x="4798" y="20925"/>
                    </a:cubicBezTo>
                    <a:cubicBezTo>
                      <a:pt x="5128" y="20925"/>
                      <a:pt x="5397" y="21229"/>
                      <a:pt x="5397" y="21600"/>
                    </a:cubicBezTo>
                    <a:lnTo>
                      <a:pt x="6598" y="21600"/>
                    </a:lnTo>
                    <a:cubicBezTo>
                      <a:pt x="6598" y="21229"/>
                      <a:pt x="6868" y="20925"/>
                      <a:pt x="7198" y="20925"/>
                    </a:cubicBezTo>
                    <a:cubicBezTo>
                      <a:pt x="7527" y="20925"/>
                      <a:pt x="7797" y="21229"/>
                      <a:pt x="7797" y="21600"/>
                    </a:cubicBezTo>
                    <a:lnTo>
                      <a:pt x="8998" y="21600"/>
                    </a:lnTo>
                    <a:cubicBezTo>
                      <a:pt x="8998" y="21229"/>
                      <a:pt x="9268" y="20925"/>
                      <a:pt x="9598" y="20925"/>
                    </a:cubicBezTo>
                    <a:cubicBezTo>
                      <a:pt x="9927" y="20925"/>
                      <a:pt x="10197" y="21229"/>
                      <a:pt x="10197" y="21600"/>
                    </a:cubicBezTo>
                    <a:lnTo>
                      <a:pt x="11396" y="21600"/>
                    </a:lnTo>
                    <a:cubicBezTo>
                      <a:pt x="11396" y="21229"/>
                      <a:pt x="11668" y="20925"/>
                      <a:pt x="11997" y="20925"/>
                    </a:cubicBezTo>
                    <a:cubicBezTo>
                      <a:pt x="12327" y="20925"/>
                      <a:pt x="12597" y="21229"/>
                      <a:pt x="12597" y="21600"/>
                    </a:cubicBezTo>
                    <a:lnTo>
                      <a:pt x="13796" y="21600"/>
                    </a:lnTo>
                    <a:cubicBezTo>
                      <a:pt x="13796" y="21229"/>
                      <a:pt x="14066" y="20925"/>
                      <a:pt x="14395" y="20925"/>
                    </a:cubicBezTo>
                    <a:cubicBezTo>
                      <a:pt x="14725" y="20925"/>
                      <a:pt x="14997" y="21229"/>
                      <a:pt x="14997" y="21600"/>
                    </a:cubicBezTo>
                    <a:lnTo>
                      <a:pt x="16196" y="21600"/>
                    </a:lnTo>
                    <a:cubicBezTo>
                      <a:pt x="16196" y="21229"/>
                      <a:pt x="16466" y="20925"/>
                      <a:pt x="16795" y="20925"/>
                    </a:cubicBezTo>
                    <a:cubicBezTo>
                      <a:pt x="17125" y="20925"/>
                      <a:pt x="17395" y="21229"/>
                      <a:pt x="17395" y="21600"/>
                    </a:cubicBezTo>
                    <a:lnTo>
                      <a:pt x="18596" y="21600"/>
                    </a:lnTo>
                    <a:cubicBezTo>
                      <a:pt x="18596" y="21229"/>
                      <a:pt x="18865" y="20925"/>
                      <a:pt x="19195" y="20925"/>
                    </a:cubicBezTo>
                    <a:cubicBezTo>
                      <a:pt x="19525" y="20925"/>
                      <a:pt x="19795" y="21229"/>
                      <a:pt x="19795" y="21600"/>
                    </a:cubicBezTo>
                    <a:lnTo>
                      <a:pt x="20995" y="21600"/>
                    </a:lnTo>
                    <a:cubicBezTo>
                      <a:pt x="21001" y="21229"/>
                      <a:pt x="21270" y="20925"/>
                      <a:pt x="21600" y="20925"/>
                    </a:cubicBezTo>
                    <a:lnTo>
                      <a:pt x="21600" y="19576"/>
                    </a:lnTo>
                    <a:cubicBezTo>
                      <a:pt x="21270" y="19576"/>
                      <a:pt x="21000" y="19272"/>
                      <a:pt x="21000" y="18901"/>
                    </a:cubicBezTo>
                    <a:cubicBezTo>
                      <a:pt x="21000" y="18530"/>
                      <a:pt x="21270" y="18225"/>
                      <a:pt x="21600" y="18225"/>
                    </a:cubicBezTo>
                    <a:lnTo>
                      <a:pt x="21600" y="16876"/>
                    </a:lnTo>
                    <a:cubicBezTo>
                      <a:pt x="21270" y="16876"/>
                      <a:pt x="21000" y="16572"/>
                      <a:pt x="21000" y="16201"/>
                    </a:cubicBezTo>
                    <a:cubicBezTo>
                      <a:pt x="21000" y="15830"/>
                      <a:pt x="21270" y="15526"/>
                      <a:pt x="21600" y="15526"/>
                    </a:cubicBezTo>
                    <a:lnTo>
                      <a:pt x="21600" y="14175"/>
                    </a:lnTo>
                    <a:cubicBezTo>
                      <a:pt x="21270" y="14175"/>
                      <a:pt x="21000" y="13871"/>
                      <a:pt x="21000" y="13500"/>
                    </a:cubicBezTo>
                    <a:cubicBezTo>
                      <a:pt x="21000" y="13130"/>
                      <a:pt x="21270" y="12826"/>
                      <a:pt x="21600" y="12826"/>
                    </a:cubicBezTo>
                    <a:lnTo>
                      <a:pt x="21600" y="11475"/>
                    </a:lnTo>
                    <a:cubicBezTo>
                      <a:pt x="21270" y="11475"/>
                      <a:pt x="21000" y="11171"/>
                      <a:pt x="21000" y="10800"/>
                    </a:cubicBezTo>
                    <a:cubicBezTo>
                      <a:pt x="21000" y="10429"/>
                      <a:pt x="21270" y="10125"/>
                      <a:pt x="21600" y="10125"/>
                    </a:cubicBezTo>
                    <a:lnTo>
                      <a:pt x="21600" y="8776"/>
                    </a:lnTo>
                    <a:cubicBezTo>
                      <a:pt x="21270" y="8776"/>
                      <a:pt x="21000" y="8470"/>
                      <a:pt x="21000" y="8100"/>
                    </a:cubicBezTo>
                    <a:cubicBezTo>
                      <a:pt x="21000" y="7729"/>
                      <a:pt x="21270" y="7425"/>
                      <a:pt x="21600" y="7425"/>
                    </a:cubicBezTo>
                    <a:lnTo>
                      <a:pt x="21600" y="6076"/>
                    </a:lnTo>
                    <a:cubicBezTo>
                      <a:pt x="21270" y="6076"/>
                      <a:pt x="21000" y="5772"/>
                      <a:pt x="21000" y="5401"/>
                    </a:cubicBezTo>
                    <a:cubicBezTo>
                      <a:pt x="21000" y="5030"/>
                      <a:pt x="21270" y="4724"/>
                      <a:pt x="21600" y="4724"/>
                    </a:cubicBezTo>
                    <a:lnTo>
                      <a:pt x="21600" y="3375"/>
                    </a:lnTo>
                    <a:cubicBezTo>
                      <a:pt x="21270" y="3375"/>
                      <a:pt x="21000" y="3071"/>
                      <a:pt x="21000" y="2700"/>
                    </a:cubicBezTo>
                    <a:cubicBezTo>
                      <a:pt x="21000" y="2330"/>
                      <a:pt x="21270" y="2026"/>
                      <a:pt x="21600" y="2026"/>
                    </a:cubicBezTo>
                    <a:lnTo>
                      <a:pt x="21600" y="675"/>
                    </a:lnTo>
                    <a:cubicBezTo>
                      <a:pt x="21270" y="675"/>
                      <a:pt x="21000" y="371"/>
                      <a:pt x="21000" y="0"/>
                    </a:cubicBezTo>
                    <a:lnTo>
                      <a:pt x="19800" y="0"/>
                    </a:lnTo>
                    <a:cubicBezTo>
                      <a:pt x="19800" y="371"/>
                      <a:pt x="19530" y="675"/>
                      <a:pt x="19200" y="675"/>
                    </a:cubicBezTo>
                    <a:cubicBezTo>
                      <a:pt x="18871" y="675"/>
                      <a:pt x="18601" y="371"/>
                      <a:pt x="18601" y="0"/>
                    </a:cubicBezTo>
                    <a:lnTo>
                      <a:pt x="17402" y="0"/>
                    </a:lnTo>
                    <a:cubicBezTo>
                      <a:pt x="17402" y="371"/>
                      <a:pt x="17130" y="675"/>
                      <a:pt x="16800" y="675"/>
                    </a:cubicBezTo>
                    <a:cubicBezTo>
                      <a:pt x="16471" y="675"/>
                      <a:pt x="16201" y="371"/>
                      <a:pt x="16201" y="0"/>
                    </a:cubicBezTo>
                    <a:lnTo>
                      <a:pt x="15002" y="0"/>
                    </a:lnTo>
                    <a:cubicBezTo>
                      <a:pt x="15002" y="371"/>
                      <a:pt x="14732" y="675"/>
                      <a:pt x="14402" y="675"/>
                    </a:cubicBezTo>
                    <a:cubicBezTo>
                      <a:pt x="14073" y="675"/>
                      <a:pt x="13801" y="371"/>
                      <a:pt x="13801" y="0"/>
                    </a:cubicBezTo>
                    <a:lnTo>
                      <a:pt x="12602" y="0"/>
                    </a:lnTo>
                    <a:cubicBezTo>
                      <a:pt x="12602" y="371"/>
                      <a:pt x="12332" y="675"/>
                      <a:pt x="12002" y="675"/>
                    </a:cubicBezTo>
                    <a:cubicBezTo>
                      <a:pt x="11673" y="675"/>
                      <a:pt x="11403" y="371"/>
                      <a:pt x="11403" y="0"/>
                    </a:cubicBezTo>
                    <a:lnTo>
                      <a:pt x="10197" y="0"/>
                    </a:lnTo>
                    <a:cubicBezTo>
                      <a:pt x="10197" y="371"/>
                      <a:pt x="9927" y="675"/>
                      <a:pt x="9598" y="675"/>
                    </a:cubicBezTo>
                    <a:cubicBezTo>
                      <a:pt x="9268" y="675"/>
                      <a:pt x="8998" y="371"/>
                      <a:pt x="8998" y="0"/>
                    </a:cubicBezTo>
                    <a:lnTo>
                      <a:pt x="7797" y="0"/>
                    </a:lnTo>
                    <a:cubicBezTo>
                      <a:pt x="7797" y="371"/>
                      <a:pt x="7527" y="675"/>
                      <a:pt x="7198" y="675"/>
                    </a:cubicBezTo>
                    <a:cubicBezTo>
                      <a:pt x="6868" y="675"/>
                      <a:pt x="6598" y="371"/>
                      <a:pt x="6598" y="0"/>
                    </a:cubicBezTo>
                    <a:lnTo>
                      <a:pt x="5397" y="0"/>
                    </a:lnTo>
                    <a:cubicBezTo>
                      <a:pt x="5397" y="371"/>
                      <a:pt x="5128" y="675"/>
                      <a:pt x="4798" y="675"/>
                    </a:cubicBezTo>
                    <a:cubicBezTo>
                      <a:pt x="4468" y="675"/>
                      <a:pt x="4198" y="371"/>
                      <a:pt x="4198" y="0"/>
                    </a:cubicBezTo>
                    <a:lnTo>
                      <a:pt x="2999" y="0"/>
                    </a:lnTo>
                    <a:cubicBezTo>
                      <a:pt x="2999" y="371"/>
                      <a:pt x="2728" y="675"/>
                      <a:pt x="2398" y="675"/>
                    </a:cubicBezTo>
                    <a:cubicBezTo>
                      <a:pt x="2068" y="675"/>
                      <a:pt x="1799" y="371"/>
                      <a:pt x="1799" y="0"/>
                    </a:cubicBezTo>
                    <a:lnTo>
                      <a:pt x="600" y="0"/>
                    </a:lnTo>
                    <a:close/>
                    <a:moveTo>
                      <a:pt x="2155" y="2421"/>
                    </a:moveTo>
                    <a:lnTo>
                      <a:pt x="19438" y="2421"/>
                    </a:lnTo>
                    <a:lnTo>
                      <a:pt x="19438" y="19167"/>
                    </a:lnTo>
                    <a:lnTo>
                      <a:pt x="2155" y="19167"/>
                    </a:lnTo>
                    <a:lnTo>
                      <a:pt x="2155" y="2421"/>
                    </a:lnTo>
                    <a:close/>
                  </a:path>
                </a:pathLst>
              </a:custGeom>
              <a:solidFill>
                <a:srgbClr val="9437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2248" tIns="72248" rIns="72248" bIns="72248" numCol="1" anchor="ctr">
                <a:noAutofit/>
              </a:bodyPr>
              <a:lstStyle/>
              <a:p>
                <a:pPr defTabSz="830862">
                  <a:defRPr b="0" sz="3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  <p:sp>
          <p:nvSpPr>
            <p:cNvPr id="849" name="IFI16"/>
            <p:cNvSpPr/>
            <p:nvPr/>
          </p:nvSpPr>
          <p:spPr>
            <a:xfrm flipH="1">
              <a:off x="-1080049" y="31177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2248" tIns="72248" rIns="72248" bIns="72248" numCol="1" anchor="ctr">
              <a:spAutoFit/>
            </a:bodyPr>
            <a:lstStyle>
              <a:lvl1pPr defTabSz="830862">
                <a:defRPr sz="1600"/>
              </a:lvl1pPr>
            </a:lstStyle>
            <a:p>
              <a:pPr/>
              <a:r>
                <a:t>IFI16</a:t>
              </a:r>
            </a:p>
          </p:txBody>
        </p:sp>
      </p:grpSp>
      <p:grpSp>
        <p:nvGrpSpPr>
          <p:cNvPr id="857" name="Gruppo"/>
          <p:cNvGrpSpPr/>
          <p:nvPr/>
        </p:nvGrpSpPr>
        <p:grpSpPr>
          <a:xfrm rot="16200000">
            <a:off x="735875" y="4874085"/>
            <a:ext cx="3463968" cy="371252"/>
            <a:chOff x="0" y="36648"/>
            <a:chExt cx="3463966" cy="371251"/>
          </a:xfrm>
        </p:grpSpPr>
        <p:grpSp>
          <p:nvGrpSpPr>
            <p:cNvPr id="855" name="Gruppo"/>
            <p:cNvGrpSpPr/>
            <p:nvPr/>
          </p:nvGrpSpPr>
          <p:grpSpPr>
            <a:xfrm>
              <a:off x="1188305" y="36648"/>
              <a:ext cx="2275662" cy="371253"/>
              <a:chOff x="0" y="0"/>
              <a:chExt cx="2275661" cy="371251"/>
            </a:xfrm>
          </p:grpSpPr>
          <p:sp>
            <p:nvSpPr>
              <p:cNvPr id="851" name="Rettangolo 64"/>
              <p:cNvSpPr/>
              <p:nvPr/>
            </p:nvSpPr>
            <p:spPr>
              <a:xfrm flipH="1" rot="10800000">
                <a:off x="550497" y="52680"/>
                <a:ext cx="399024" cy="265891"/>
              </a:xfrm>
              <a:prstGeom prst="rect">
                <a:avLst/>
              </a:prstGeom>
              <a:solidFill>
                <a:srgbClr val="FFFB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650240">
                  <a:defRPr b="0" sz="1400">
                    <a:solidFill>
                      <a:srgbClr val="FFFFFF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pPr>
              </a:p>
            </p:txBody>
          </p:sp>
          <p:sp>
            <p:nvSpPr>
              <p:cNvPr id="852" name="Rettangolo arrotondato 66"/>
              <p:cNvSpPr/>
              <p:nvPr/>
            </p:nvSpPr>
            <p:spPr>
              <a:xfrm>
                <a:off x="0" y="53858"/>
                <a:ext cx="468647" cy="263534"/>
              </a:xfrm>
              <a:prstGeom prst="roundRect">
                <a:avLst>
                  <a:gd name="adj" fmla="val 16667"/>
                </a:avLst>
              </a:prstGeom>
              <a:solidFill>
                <a:srgbClr val="73FA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650240">
                  <a:defRPr b="0" sz="1400">
                    <a:solidFill>
                      <a:srgbClr val="FFFFFF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pPr>
              </a:p>
            </p:txBody>
          </p:sp>
          <p:sp>
            <p:nvSpPr>
              <p:cNvPr id="853" name="Lampadina"/>
              <p:cNvSpPr/>
              <p:nvPr/>
            </p:nvSpPr>
            <p:spPr>
              <a:xfrm rot="5400000">
                <a:off x="1701697" y="-202712"/>
                <a:ext cx="371253" cy="776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5" h="21560" fill="norm" stroke="1" extrusionOk="0">
                    <a:moveTo>
                      <a:pt x="12718" y="5"/>
                    </a:moveTo>
                    <a:cubicBezTo>
                      <a:pt x="12566" y="11"/>
                      <a:pt x="12413" y="25"/>
                      <a:pt x="12260" y="47"/>
                    </a:cubicBezTo>
                    <a:lnTo>
                      <a:pt x="1648" y="1579"/>
                    </a:lnTo>
                    <a:cubicBezTo>
                      <a:pt x="432" y="1755"/>
                      <a:pt x="-264" y="2379"/>
                      <a:pt x="95" y="2974"/>
                    </a:cubicBezTo>
                    <a:cubicBezTo>
                      <a:pt x="390" y="3463"/>
                      <a:pt x="1304" y="3779"/>
                      <a:pt x="2296" y="3779"/>
                    </a:cubicBezTo>
                    <a:cubicBezTo>
                      <a:pt x="2511" y="3779"/>
                      <a:pt x="2730" y="3765"/>
                      <a:pt x="2947" y="3734"/>
                    </a:cubicBezTo>
                    <a:lnTo>
                      <a:pt x="13562" y="2201"/>
                    </a:lnTo>
                    <a:cubicBezTo>
                      <a:pt x="14778" y="2025"/>
                      <a:pt x="15471" y="1401"/>
                      <a:pt x="15112" y="806"/>
                    </a:cubicBezTo>
                    <a:cubicBezTo>
                      <a:pt x="14798" y="286"/>
                      <a:pt x="13783" y="-40"/>
                      <a:pt x="12718" y="5"/>
                    </a:cubicBezTo>
                    <a:close/>
                    <a:moveTo>
                      <a:pt x="18602" y="1859"/>
                    </a:moveTo>
                    <a:cubicBezTo>
                      <a:pt x="18450" y="1865"/>
                      <a:pt x="18295" y="1878"/>
                      <a:pt x="18143" y="1899"/>
                    </a:cubicBezTo>
                    <a:lnTo>
                      <a:pt x="1789" y="4202"/>
                    </a:lnTo>
                    <a:cubicBezTo>
                      <a:pt x="571" y="4373"/>
                      <a:pt x="-136" y="4995"/>
                      <a:pt x="215" y="5591"/>
                    </a:cubicBezTo>
                    <a:cubicBezTo>
                      <a:pt x="505" y="6083"/>
                      <a:pt x="1426" y="6405"/>
                      <a:pt x="2423" y="6405"/>
                    </a:cubicBezTo>
                    <a:cubicBezTo>
                      <a:pt x="2634" y="6405"/>
                      <a:pt x="2845" y="6389"/>
                      <a:pt x="3057" y="6359"/>
                    </a:cubicBezTo>
                    <a:lnTo>
                      <a:pt x="19414" y="4059"/>
                    </a:lnTo>
                    <a:cubicBezTo>
                      <a:pt x="20633" y="3887"/>
                      <a:pt x="21336" y="3265"/>
                      <a:pt x="20985" y="2669"/>
                    </a:cubicBezTo>
                    <a:cubicBezTo>
                      <a:pt x="20678" y="2148"/>
                      <a:pt x="19665" y="1818"/>
                      <a:pt x="18602" y="1859"/>
                    </a:cubicBezTo>
                    <a:close/>
                    <a:moveTo>
                      <a:pt x="17334" y="4739"/>
                    </a:moveTo>
                    <a:cubicBezTo>
                      <a:pt x="17182" y="4745"/>
                      <a:pt x="17028" y="4758"/>
                      <a:pt x="16876" y="4779"/>
                    </a:cubicBezTo>
                    <a:lnTo>
                      <a:pt x="1662" y="6922"/>
                    </a:lnTo>
                    <a:cubicBezTo>
                      <a:pt x="443" y="7093"/>
                      <a:pt x="-260" y="7716"/>
                      <a:pt x="91" y="8311"/>
                    </a:cubicBezTo>
                    <a:cubicBezTo>
                      <a:pt x="381" y="8804"/>
                      <a:pt x="1298" y="9123"/>
                      <a:pt x="2296" y="9123"/>
                    </a:cubicBezTo>
                    <a:cubicBezTo>
                      <a:pt x="2506" y="9123"/>
                      <a:pt x="2721" y="9109"/>
                      <a:pt x="2933" y="9079"/>
                    </a:cubicBezTo>
                    <a:lnTo>
                      <a:pt x="18147" y="6939"/>
                    </a:lnTo>
                    <a:cubicBezTo>
                      <a:pt x="19366" y="6767"/>
                      <a:pt x="20068" y="6145"/>
                      <a:pt x="19718" y="5549"/>
                    </a:cubicBezTo>
                    <a:cubicBezTo>
                      <a:pt x="19410" y="5028"/>
                      <a:pt x="18397" y="4698"/>
                      <a:pt x="17334" y="4739"/>
                    </a:cubicBezTo>
                    <a:close/>
                    <a:moveTo>
                      <a:pt x="17461" y="7420"/>
                    </a:moveTo>
                    <a:cubicBezTo>
                      <a:pt x="17309" y="7426"/>
                      <a:pt x="17155" y="7441"/>
                      <a:pt x="17003" y="7463"/>
                    </a:cubicBezTo>
                    <a:lnTo>
                      <a:pt x="1789" y="9603"/>
                    </a:lnTo>
                    <a:cubicBezTo>
                      <a:pt x="571" y="9775"/>
                      <a:pt x="-136" y="10397"/>
                      <a:pt x="215" y="10993"/>
                    </a:cubicBezTo>
                    <a:cubicBezTo>
                      <a:pt x="505" y="11485"/>
                      <a:pt x="1426" y="11805"/>
                      <a:pt x="2423" y="11805"/>
                    </a:cubicBezTo>
                    <a:cubicBezTo>
                      <a:pt x="2634" y="11805"/>
                      <a:pt x="2845" y="11791"/>
                      <a:pt x="3057" y="11761"/>
                    </a:cubicBezTo>
                    <a:lnTo>
                      <a:pt x="3088" y="11757"/>
                    </a:lnTo>
                    <a:lnTo>
                      <a:pt x="3088" y="12997"/>
                    </a:lnTo>
                    <a:lnTo>
                      <a:pt x="1603" y="12997"/>
                    </a:lnTo>
                    <a:lnTo>
                      <a:pt x="1603" y="14929"/>
                    </a:lnTo>
                    <a:lnTo>
                      <a:pt x="1603" y="15384"/>
                    </a:lnTo>
                    <a:lnTo>
                      <a:pt x="3071" y="17745"/>
                    </a:lnTo>
                    <a:lnTo>
                      <a:pt x="3074" y="17740"/>
                    </a:lnTo>
                    <a:cubicBezTo>
                      <a:pt x="3092" y="17918"/>
                      <a:pt x="3392" y="18060"/>
                      <a:pt x="3760" y="18060"/>
                    </a:cubicBezTo>
                    <a:lnTo>
                      <a:pt x="4590" y="18060"/>
                    </a:lnTo>
                    <a:cubicBezTo>
                      <a:pt x="4587" y="18072"/>
                      <a:pt x="4579" y="18085"/>
                      <a:pt x="4579" y="18097"/>
                    </a:cubicBezTo>
                    <a:lnTo>
                      <a:pt x="4579" y="18648"/>
                    </a:lnTo>
                    <a:cubicBezTo>
                      <a:pt x="4579" y="18830"/>
                      <a:pt x="4856" y="18982"/>
                      <a:pt x="5213" y="19010"/>
                    </a:cubicBezTo>
                    <a:cubicBezTo>
                      <a:pt x="5128" y="19064"/>
                      <a:pt x="5075" y="19130"/>
                      <a:pt x="5075" y="19204"/>
                    </a:cubicBezTo>
                    <a:lnTo>
                      <a:pt x="5075" y="19687"/>
                    </a:lnTo>
                    <a:cubicBezTo>
                      <a:pt x="5075" y="19864"/>
                      <a:pt x="5372" y="20009"/>
                      <a:pt x="5733" y="20009"/>
                    </a:cubicBezTo>
                    <a:lnTo>
                      <a:pt x="5940" y="20009"/>
                    </a:lnTo>
                    <a:lnTo>
                      <a:pt x="5940" y="20450"/>
                    </a:lnTo>
                    <a:cubicBezTo>
                      <a:pt x="5940" y="20621"/>
                      <a:pt x="6224" y="20762"/>
                      <a:pt x="6574" y="20762"/>
                    </a:cubicBezTo>
                    <a:lnTo>
                      <a:pt x="7686" y="20762"/>
                    </a:lnTo>
                    <a:cubicBezTo>
                      <a:pt x="7803" y="21211"/>
                      <a:pt x="8712" y="21560"/>
                      <a:pt x="9815" y="21560"/>
                    </a:cubicBezTo>
                    <a:cubicBezTo>
                      <a:pt x="10918" y="21560"/>
                      <a:pt x="11827" y="21211"/>
                      <a:pt x="11944" y="20762"/>
                    </a:cubicBezTo>
                    <a:lnTo>
                      <a:pt x="13053" y="20762"/>
                    </a:lnTo>
                    <a:cubicBezTo>
                      <a:pt x="13402" y="20762"/>
                      <a:pt x="13690" y="20621"/>
                      <a:pt x="13690" y="20450"/>
                    </a:cubicBezTo>
                    <a:lnTo>
                      <a:pt x="13690" y="20009"/>
                    </a:lnTo>
                    <a:lnTo>
                      <a:pt x="13896" y="20009"/>
                    </a:lnTo>
                    <a:cubicBezTo>
                      <a:pt x="14258" y="20009"/>
                      <a:pt x="14554" y="19864"/>
                      <a:pt x="14554" y="19687"/>
                    </a:cubicBezTo>
                    <a:lnTo>
                      <a:pt x="14554" y="19204"/>
                    </a:lnTo>
                    <a:cubicBezTo>
                      <a:pt x="14554" y="19130"/>
                      <a:pt x="14502" y="19064"/>
                      <a:pt x="14417" y="19010"/>
                    </a:cubicBezTo>
                    <a:cubicBezTo>
                      <a:pt x="14774" y="18982"/>
                      <a:pt x="15047" y="18830"/>
                      <a:pt x="15047" y="18648"/>
                    </a:cubicBezTo>
                    <a:lnTo>
                      <a:pt x="15047" y="18097"/>
                    </a:lnTo>
                    <a:cubicBezTo>
                      <a:pt x="15047" y="18085"/>
                      <a:pt x="15043" y="18072"/>
                      <a:pt x="15040" y="18060"/>
                    </a:cubicBezTo>
                    <a:lnTo>
                      <a:pt x="15870" y="18060"/>
                    </a:lnTo>
                    <a:cubicBezTo>
                      <a:pt x="16186" y="18060"/>
                      <a:pt x="16452" y="17954"/>
                      <a:pt x="16531" y="17811"/>
                    </a:cubicBezTo>
                    <a:lnTo>
                      <a:pt x="16559" y="17853"/>
                    </a:lnTo>
                    <a:lnTo>
                      <a:pt x="18026" y="15492"/>
                    </a:lnTo>
                    <a:lnTo>
                      <a:pt x="18026" y="15384"/>
                    </a:lnTo>
                    <a:lnTo>
                      <a:pt x="18026" y="15037"/>
                    </a:lnTo>
                    <a:lnTo>
                      <a:pt x="18026" y="12997"/>
                    </a:lnTo>
                    <a:lnTo>
                      <a:pt x="16611" y="12997"/>
                    </a:lnTo>
                    <a:lnTo>
                      <a:pt x="16611" y="9854"/>
                    </a:lnTo>
                    <a:lnTo>
                      <a:pt x="18274" y="9620"/>
                    </a:lnTo>
                    <a:cubicBezTo>
                      <a:pt x="19493" y="9449"/>
                      <a:pt x="20196" y="8826"/>
                      <a:pt x="19845" y="8231"/>
                    </a:cubicBezTo>
                    <a:cubicBezTo>
                      <a:pt x="19539" y="7709"/>
                      <a:pt x="18525" y="7379"/>
                      <a:pt x="17461" y="7420"/>
                    </a:cubicBezTo>
                    <a:close/>
                    <a:moveTo>
                      <a:pt x="12019" y="10499"/>
                    </a:moveTo>
                    <a:lnTo>
                      <a:pt x="12019" y="12997"/>
                    </a:lnTo>
                    <a:lnTo>
                      <a:pt x="7679" y="12997"/>
                    </a:lnTo>
                    <a:lnTo>
                      <a:pt x="7679" y="11111"/>
                    </a:lnTo>
                    <a:lnTo>
                      <a:pt x="12019" y="1049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2248" tIns="72248" rIns="72248" bIns="72248" numCol="1" anchor="ctr">
                <a:noAutofit/>
              </a:bodyPr>
              <a:lstStyle/>
              <a:p>
                <a:pPr defTabSz="830862">
                  <a:defRPr b="0" sz="3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854" name="Rettangolo 64"/>
              <p:cNvSpPr/>
              <p:nvPr/>
            </p:nvSpPr>
            <p:spPr>
              <a:xfrm flipH="1" rot="10800000">
                <a:off x="1032646" y="52680"/>
                <a:ext cx="399024" cy="265891"/>
              </a:xfrm>
              <a:prstGeom prst="rect">
                <a:avLst/>
              </a:prstGeom>
              <a:solidFill>
                <a:srgbClr val="0433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650240">
                  <a:defRPr b="0" sz="1400">
                    <a:solidFill>
                      <a:srgbClr val="FFFFFF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pPr>
              </a:p>
            </p:txBody>
          </p:sp>
        </p:grpSp>
        <p:sp>
          <p:nvSpPr>
            <p:cNvPr id="856" name="pyrin"/>
            <p:cNvSpPr/>
            <p:nvPr/>
          </p:nvSpPr>
          <p:spPr>
            <a:xfrm>
              <a:off x="0" y="189951"/>
              <a:ext cx="93421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ctr">
              <a:spAutoFit/>
            </a:bodyPr>
            <a:lstStyle>
              <a:lvl1pPr defTabSz="830862">
                <a:defRPr sz="1600"/>
              </a:lvl1pPr>
            </a:lstStyle>
            <a:p>
              <a:pPr/>
              <a:r>
                <a:t>pyrin</a:t>
              </a:r>
            </a:p>
          </p:txBody>
        </p:sp>
      </p:grpSp>
      <p:grpSp>
        <p:nvGrpSpPr>
          <p:cNvPr id="862" name="Gruppo"/>
          <p:cNvGrpSpPr/>
          <p:nvPr/>
        </p:nvGrpSpPr>
        <p:grpSpPr>
          <a:xfrm rot="10800000">
            <a:off x="9821446" y="3696910"/>
            <a:ext cx="1405468" cy="2010692"/>
            <a:chOff x="-1080048" y="326807"/>
            <a:chExt cx="1405466" cy="2010691"/>
          </a:xfrm>
        </p:grpSpPr>
        <p:sp>
          <p:nvSpPr>
            <p:cNvPr id="858" name="AIM2"/>
            <p:cNvSpPr/>
            <p:nvPr/>
          </p:nvSpPr>
          <p:spPr>
            <a:xfrm flipH="1">
              <a:off x="-1080049" y="32680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2248" tIns="72248" rIns="72248" bIns="72248" numCol="1" anchor="ctr">
              <a:spAutoFit/>
            </a:bodyPr>
            <a:lstStyle>
              <a:lvl1pPr defTabSz="830862">
                <a:defRPr sz="1600"/>
              </a:lvl1pPr>
            </a:lstStyle>
            <a:p>
              <a:pPr/>
              <a:r>
                <a:t>AIM2</a:t>
              </a:r>
            </a:p>
          </p:txBody>
        </p:sp>
        <p:grpSp>
          <p:nvGrpSpPr>
            <p:cNvPr id="861" name="Gruppo"/>
            <p:cNvGrpSpPr/>
            <p:nvPr/>
          </p:nvGrpSpPr>
          <p:grpSpPr>
            <a:xfrm rot="5400000">
              <a:off x="-483827" y="1528254"/>
              <a:ext cx="1347558" cy="270934"/>
              <a:chOff x="0" y="0"/>
              <a:chExt cx="1347556" cy="270933"/>
            </a:xfrm>
          </p:grpSpPr>
          <p:sp>
            <p:nvSpPr>
              <p:cNvPr id="859" name="Rettangolo arrotondato 66"/>
              <p:cNvSpPr/>
              <p:nvPr/>
            </p:nvSpPr>
            <p:spPr>
              <a:xfrm>
                <a:off x="0" y="3736"/>
                <a:ext cx="468647" cy="263533"/>
              </a:xfrm>
              <a:prstGeom prst="roundRect">
                <a:avLst>
                  <a:gd name="adj" fmla="val 16667"/>
                </a:avLst>
              </a:prstGeom>
              <a:solidFill>
                <a:srgbClr val="73FA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650240">
                  <a:defRPr b="0" sz="1400">
                    <a:solidFill>
                      <a:srgbClr val="FFFFFF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pPr>
              </a:p>
            </p:txBody>
          </p:sp>
          <p:sp>
            <p:nvSpPr>
              <p:cNvPr id="860" name="Forma"/>
              <p:cNvSpPr/>
              <p:nvPr/>
            </p:nvSpPr>
            <p:spPr>
              <a:xfrm>
                <a:off x="515743" y="0"/>
                <a:ext cx="831814" cy="270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00" y="0"/>
                    </a:moveTo>
                    <a:cubicBezTo>
                      <a:pt x="600" y="371"/>
                      <a:pt x="330" y="675"/>
                      <a:pt x="0" y="675"/>
                    </a:cubicBezTo>
                    <a:lnTo>
                      <a:pt x="0" y="2026"/>
                    </a:lnTo>
                    <a:cubicBezTo>
                      <a:pt x="330" y="2026"/>
                      <a:pt x="600" y="2330"/>
                      <a:pt x="600" y="2700"/>
                    </a:cubicBezTo>
                    <a:cubicBezTo>
                      <a:pt x="600" y="3071"/>
                      <a:pt x="330" y="3375"/>
                      <a:pt x="0" y="3375"/>
                    </a:cubicBezTo>
                    <a:lnTo>
                      <a:pt x="0" y="4724"/>
                    </a:lnTo>
                    <a:cubicBezTo>
                      <a:pt x="330" y="4724"/>
                      <a:pt x="600" y="5030"/>
                      <a:pt x="600" y="5401"/>
                    </a:cubicBezTo>
                    <a:cubicBezTo>
                      <a:pt x="600" y="5772"/>
                      <a:pt x="330" y="6076"/>
                      <a:pt x="0" y="6076"/>
                    </a:cubicBezTo>
                    <a:lnTo>
                      <a:pt x="0" y="7425"/>
                    </a:lnTo>
                    <a:cubicBezTo>
                      <a:pt x="330" y="7425"/>
                      <a:pt x="600" y="7729"/>
                      <a:pt x="600" y="8100"/>
                    </a:cubicBezTo>
                    <a:cubicBezTo>
                      <a:pt x="600" y="8470"/>
                      <a:pt x="330" y="8776"/>
                      <a:pt x="0" y="8776"/>
                    </a:cubicBezTo>
                    <a:lnTo>
                      <a:pt x="0" y="10125"/>
                    </a:lnTo>
                    <a:cubicBezTo>
                      <a:pt x="330" y="10125"/>
                      <a:pt x="600" y="10429"/>
                      <a:pt x="600" y="10800"/>
                    </a:cubicBezTo>
                    <a:cubicBezTo>
                      <a:pt x="600" y="11171"/>
                      <a:pt x="330" y="11475"/>
                      <a:pt x="0" y="11475"/>
                    </a:cubicBezTo>
                    <a:lnTo>
                      <a:pt x="0" y="12826"/>
                    </a:lnTo>
                    <a:cubicBezTo>
                      <a:pt x="330" y="12826"/>
                      <a:pt x="600" y="13130"/>
                      <a:pt x="600" y="13500"/>
                    </a:cubicBezTo>
                    <a:cubicBezTo>
                      <a:pt x="600" y="13871"/>
                      <a:pt x="330" y="14175"/>
                      <a:pt x="0" y="14175"/>
                    </a:cubicBezTo>
                    <a:lnTo>
                      <a:pt x="0" y="15526"/>
                    </a:lnTo>
                    <a:cubicBezTo>
                      <a:pt x="330" y="15526"/>
                      <a:pt x="600" y="15830"/>
                      <a:pt x="600" y="16201"/>
                    </a:cubicBezTo>
                    <a:cubicBezTo>
                      <a:pt x="600" y="16572"/>
                      <a:pt x="330" y="16876"/>
                      <a:pt x="0" y="16876"/>
                    </a:cubicBezTo>
                    <a:lnTo>
                      <a:pt x="0" y="18225"/>
                    </a:lnTo>
                    <a:cubicBezTo>
                      <a:pt x="330" y="18225"/>
                      <a:pt x="600" y="18530"/>
                      <a:pt x="600" y="18901"/>
                    </a:cubicBezTo>
                    <a:cubicBezTo>
                      <a:pt x="600" y="19272"/>
                      <a:pt x="330" y="19576"/>
                      <a:pt x="0" y="19576"/>
                    </a:cubicBezTo>
                    <a:lnTo>
                      <a:pt x="0" y="20925"/>
                    </a:lnTo>
                    <a:cubicBezTo>
                      <a:pt x="330" y="20925"/>
                      <a:pt x="600" y="21229"/>
                      <a:pt x="600" y="21600"/>
                    </a:cubicBezTo>
                    <a:lnTo>
                      <a:pt x="1799" y="21600"/>
                    </a:lnTo>
                    <a:cubicBezTo>
                      <a:pt x="1799" y="21229"/>
                      <a:pt x="2068" y="20925"/>
                      <a:pt x="2398" y="20925"/>
                    </a:cubicBezTo>
                    <a:cubicBezTo>
                      <a:pt x="2728" y="20925"/>
                      <a:pt x="2999" y="21229"/>
                      <a:pt x="2999" y="21600"/>
                    </a:cubicBezTo>
                    <a:lnTo>
                      <a:pt x="4198" y="21600"/>
                    </a:lnTo>
                    <a:cubicBezTo>
                      <a:pt x="4198" y="21229"/>
                      <a:pt x="4468" y="20925"/>
                      <a:pt x="4798" y="20925"/>
                    </a:cubicBezTo>
                    <a:cubicBezTo>
                      <a:pt x="5128" y="20925"/>
                      <a:pt x="5397" y="21229"/>
                      <a:pt x="5397" y="21600"/>
                    </a:cubicBezTo>
                    <a:lnTo>
                      <a:pt x="6598" y="21600"/>
                    </a:lnTo>
                    <a:cubicBezTo>
                      <a:pt x="6598" y="21229"/>
                      <a:pt x="6868" y="20925"/>
                      <a:pt x="7198" y="20925"/>
                    </a:cubicBezTo>
                    <a:cubicBezTo>
                      <a:pt x="7527" y="20925"/>
                      <a:pt x="7797" y="21229"/>
                      <a:pt x="7797" y="21600"/>
                    </a:cubicBezTo>
                    <a:lnTo>
                      <a:pt x="8998" y="21600"/>
                    </a:lnTo>
                    <a:cubicBezTo>
                      <a:pt x="8998" y="21229"/>
                      <a:pt x="9268" y="20925"/>
                      <a:pt x="9598" y="20925"/>
                    </a:cubicBezTo>
                    <a:cubicBezTo>
                      <a:pt x="9927" y="20925"/>
                      <a:pt x="10197" y="21229"/>
                      <a:pt x="10197" y="21600"/>
                    </a:cubicBezTo>
                    <a:lnTo>
                      <a:pt x="11396" y="21600"/>
                    </a:lnTo>
                    <a:cubicBezTo>
                      <a:pt x="11396" y="21229"/>
                      <a:pt x="11668" y="20925"/>
                      <a:pt x="11997" y="20925"/>
                    </a:cubicBezTo>
                    <a:cubicBezTo>
                      <a:pt x="12327" y="20925"/>
                      <a:pt x="12597" y="21229"/>
                      <a:pt x="12597" y="21600"/>
                    </a:cubicBezTo>
                    <a:lnTo>
                      <a:pt x="13796" y="21600"/>
                    </a:lnTo>
                    <a:cubicBezTo>
                      <a:pt x="13796" y="21229"/>
                      <a:pt x="14066" y="20925"/>
                      <a:pt x="14395" y="20925"/>
                    </a:cubicBezTo>
                    <a:cubicBezTo>
                      <a:pt x="14725" y="20925"/>
                      <a:pt x="14997" y="21229"/>
                      <a:pt x="14997" y="21600"/>
                    </a:cubicBezTo>
                    <a:lnTo>
                      <a:pt x="16196" y="21600"/>
                    </a:lnTo>
                    <a:cubicBezTo>
                      <a:pt x="16196" y="21229"/>
                      <a:pt x="16466" y="20925"/>
                      <a:pt x="16795" y="20925"/>
                    </a:cubicBezTo>
                    <a:cubicBezTo>
                      <a:pt x="17125" y="20925"/>
                      <a:pt x="17395" y="21229"/>
                      <a:pt x="17395" y="21600"/>
                    </a:cubicBezTo>
                    <a:lnTo>
                      <a:pt x="18596" y="21600"/>
                    </a:lnTo>
                    <a:cubicBezTo>
                      <a:pt x="18596" y="21229"/>
                      <a:pt x="18865" y="20925"/>
                      <a:pt x="19195" y="20925"/>
                    </a:cubicBezTo>
                    <a:cubicBezTo>
                      <a:pt x="19525" y="20925"/>
                      <a:pt x="19795" y="21229"/>
                      <a:pt x="19795" y="21600"/>
                    </a:cubicBezTo>
                    <a:lnTo>
                      <a:pt x="20995" y="21600"/>
                    </a:lnTo>
                    <a:cubicBezTo>
                      <a:pt x="21001" y="21229"/>
                      <a:pt x="21270" y="20925"/>
                      <a:pt x="21600" y="20925"/>
                    </a:cubicBezTo>
                    <a:lnTo>
                      <a:pt x="21600" y="19576"/>
                    </a:lnTo>
                    <a:cubicBezTo>
                      <a:pt x="21270" y="19576"/>
                      <a:pt x="21000" y="19272"/>
                      <a:pt x="21000" y="18901"/>
                    </a:cubicBezTo>
                    <a:cubicBezTo>
                      <a:pt x="21000" y="18530"/>
                      <a:pt x="21270" y="18225"/>
                      <a:pt x="21600" y="18225"/>
                    </a:cubicBezTo>
                    <a:lnTo>
                      <a:pt x="21600" y="16876"/>
                    </a:lnTo>
                    <a:cubicBezTo>
                      <a:pt x="21270" y="16876"/>
                      <a:pt x="21000" y="16572"/>
                      <a:pt x="21000" y="16201"/>
                    </a:cubicBezTo>
                    <a:cubicBezTo>
                      <a:pt x="21000" y="15830"/>
                      <a:pt x="21270" y="15526"/>
                      <a:pt x="21600" y="15526"/>
                    </a:cubicBezTo>
                    <a:lnTo>
                      <a:pt x="21600" y="14175"/>
                    </a:lnTo>
                    <a:cubicBezTo>
                      <a:pt x="21270" y="14175"/>
                      <a:pt x="21000" y="13871"/>
                      <a:pt x="21000" y="13500"/>
                    </a:cubicBezTo>
                    <a:cubicBezTo>
                      <a:pt x="21000" y="13130"/>
                      <a:pt x="21270" y="12826"/>
                      <a:pt x="21600" y="12826"/>
                    </a:cubicBezTo>
                    <a:lnTo>
                      <a:pt x="21600" y="11475"/>
                    </a:lnTo>
                    <a:cubicBezTo>
                      <a:pt x="21270" y="11475"/>
                      <a:pt x="21000" y="11171"/>
                      <a:pt x="21000" y="10800"/>
                    </a:cubicBezTo>
                    <a:cubicBezTo>
                      <a:pt x="21000" y="10429"/>
                      <a:pt x="21270" y="10125"/>
                      <a:pt x="21600" y="10125"/>
                    </a:cubicBezTo>
                    <a:lnTo>
                      <a:pt x="21600" y="8776"/>
                    </a:lnTo>
                    <a:cubicBezTo>
                      <a:pt x="21270" y="8776"/>
                      <a:pt x="21000" y="8470"/>
                      <a:pt x="21000" y="8100"/>
                    </a:cubicBezTo>
                    <a:cubicBezTo>
                      <a:pt x="21000" y="7729"/>
                      <a:pt x="21270" y="7425"/>
                      <a:pt x="21600" y="7425"/>
                    </a:cubicBezTo>
                    <a:lnTo>
                      <a:pt x="21600" y="6076"/>
                    </a:lnTo>
                    <a:cubicBezTo>
                      <a:pt x="21270" y="6076"/>
                      <a:pt x="21000" y="5772"/>
                      <a:pt x="21000" y="5401"/>
                    </a:cubicBezTo>
                    <a:cubicBezTo>
                      <a:pt x="21000" y="5030"/>
                      <a:pt x="21270" y="4724"/>
                      <a:pt x="21600" y="4724"/>
                    </a:cubicBezTo>
                    <a:lnTo>
                      <a:pt x="21600" y="3375"/>
                    </a:lnTo>
                    <a:cubicBezTo>
                      <a:pt x="21270" y="3375"/>
                      <a:pt x="21000" y="3071"/>
                      <a:pt x="21000" y="2700"/>
                    </a:cubicBezTo>
                    <a:cubicBezTo>
                      <a:pt x="21000" y="2330"/>
                      <a:pt x="21270" y="2026"/>
                      <a:pt x="21600" y="2026"/>
                    </a:cubicBezTo>
                    <a:lnTo>
                      <a:pt x="21600" y="675"/>
                    </a:lnTo>
                    <a:cubicBezTo>
                      <a:pt x="21270" y="675"/>
                      <a:pt x="21000" y="371"/>
                      <a:pt x="21000" y="0"/>
                    </a:cubicBezTo>
                    <a:lnTo>
                      <a:pt x="19800" y="0"/>
                    </a:lnTo>
                    <a:cubicBezTo>
                      <a:pt x="19800" y="371"/>
                      <a:pt x="19530" y="675"/>
                      <a:pt x="19200" y="675"/>
                    </a:cubicBezTo>
                    <a:cubicBezTo>
                      <a:pt x="18871" y="675"/>
                      <a:pt x="18601" y="371"/>
                      <a:pt x="18601" y="0"/>
                    </a:cubicBezTo>
                    <a:lnTo>
                      <a:pt x="17402" y="0"/>
                    </a:lnTo>
                    <a:cubicBezTo>
                      <a:pt x="17402" y="371"/>
                      <a:pt x="17130" y="675"/>
                      <a:pt x="16800" y="675"/>
                    </a:cubicBezTo>
                    <a:cubicBezTo>
                      <a:pt x="16471" y="675"/>
                      <a:pt x="16201" y="371"/>
                      <a:pt x="16201" y="0"/>
                    </a:cubicBezTo>
                    <a:lnTo>
                      <a:pt x="15002" y="0"/>
                    </a:lnTo>
                    <a:cubicBezTo>
                      <a:pt x="15002" y="371"/>
                      <a:pt x="14732" y="675"/>
                      <a:pt x="14402" y="675"/>
                    </a:cubicBezTo>
                    <a:cubicBezTo>
                      <a:pt x="14073" y="675"/>
                      <a:pt x="13801" y="371"/>
                      <a:pt x="13801" y="0"/>
                    </a:cubicBezTo>
                    <a:lnTo>
                      <a:pt x="12602" y="0"/>
                    </a:lnTo>
                    <a:cubicBezTo>
                      <a:pt x="12602" y="371"/>
                      <a:pt x="12332" y="675"/>
                      <a:pt x="12002" y="675"/>
                    </a:cubicBezTo>
                    <a:cubicBezTo>
                      <a:pt x="11673" y="675"/>
                      <a:pt x="11403" y="371"/>
                      <a:pt x="11403" y="0"/>
                    </a:cubicBezTo>
                    <a:lnTo>
                      <a:pt x="10197" y="0"/>
                    </a:lnTo>
                    <a:cubicBezTo>
                      <a:pt x="10197" y="371"/>
                      <a:pt x="9927" y="675"/>
                      <a:pt x="9598" y="675"/>
                    </a:cubicBezTo>
                    <a:cubicBezTo>
                      <a:pt x="9268" y="675"/>
                      <a:pt x="8998" y="371"/>
                      <a:pt x="8998" y="0"/>
                    </a:cubicBezTo>
                    <a:lnTo>
                      <a:pt x="7797" y="0"/>
                    </a:lnTo>
                    <a:cubicBezTo>
                      <a:pt x="7797" y="371"/>
                      <a:pt x="7527" y="675"/>
                      <a:pt x="7198" y="675"/>
                    </a:cubicBezTo>
                    <a:cubicBezTo>
                      <a:pt x="6868" y="675"/>
                      <a:pt x="6598" y="371"/>
                      <a:pt x="6598" y="0"/>
                    </a:cubicBezTo>
                    <a:lnTo>
                      <a:pt x="5397" y="0"/>
                    </a:lnTo>
                    <a:cubicBezTo>
                      <a:pt x="5397" y="371"/>
                      <a:pt x="5128" y="675"/>
                      <a:pt x="4798" y="675"/>
                    </a:cubicBezTo>
                    <a:cubicBezTo>
                      <a:pt x="4468" y="675"/>
                      <a:pt x="4198" y="371"/>
                      <a:pt x="4198" y="0"/>
                    </a:cubicBezTo>
                    <a:lnTo>
                      <a:pt x="2999" y="0"/>
                    </a:lnTo>
                    <a:cubicBezTo>
                      <a:pt x="2999" y="371"/>
                      <a:pt x="2728" y="675"/>
                      <a:pt x="2398" y="675"/>
                    </a:cubicBezTo>
                    <a:cubicBezTo>
                      <a:pt x="2068" y="675"/>
                      <a:pt x="1799" y="371"/>
                      <a:pt x="1799" y="0"/>
                    </a:cubicBezTo>
                    <a:lnTo>
                      <a:pt x="600" y="0"/>
                    </a:lnTo>
                    <a:close/>
                    <a:moveTo>
                      <a:pt x="2155" y="2421"/>
                    </a:moveTo>
                    <a:lnTo>
                      <a:pt x="19438" y="2421"/>
                    </a:lnTo>
                    <a:lnTo>
                      <a:pt x="19438" y="19167"/>
                    </a:lnTo>
                    <a:lnTo>
                      <a:pt x="2155" y="19167"/>
                    </a:lnTo>
                    <a:lnTo>
                      <a:pt x="2155" y="2421"/>
                    </a:lnTo>
                    <a:close/>
                  </a:path>
                </a:pathLst>
              </a:custGeom>
              <a:solidFill>
                <a:srgbClr val="9437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2248" tIns="72248" rIns="72248" bIns="72248" numCol="1" anchor="ctr">
                <a:noAutofit/>
              </a:bodyPr>
              <a:lstStyle/>
              <a:p>
                <a:pPr defTabSz="830862">
                  <a:defRPr b="0" sz="3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</p:grpSp>
      <p:grpSp>
        <p:nvGrpSpPr>
          <p:cNvPr id="881" name="Gruppo"/>
          <p:cNvGrpSpPr/>
          <p:nvPr/>
        </p:nvGrpSpPr>
        <p:grpSpPr>
          <a:xfrm>
            <a:off x="3756997" y="7814822"/>
            <a:ext cx="4871980" cy="2572856"/>
            <a:chOff x="0" y="0"/>
            <a:chExt cx="4871979" cy="2572855"/>
          </a:xfrm>
        </p:grpSpPr>
        <p:grpSp>
          <p:nvGrpSpPr>
            <p:cNvPr id="879" name="Gruppo"/>
            <p:cNvGrpSpPr/>
            <p:nvPr/>
          </p:nvGrpSpPr>
          <p:grpSpPr>
            <a:xfrm>
              <a:off x="1040191" y="231438"/>
              <a:ext cx="3831789" cy="2341418"/>
              <a:chOff x="784109" y="0"/>
              <a:chExt cx="3831787" cy="2341417"/>
            </a:xfrm>
          </p:grpSpPr>
          <p:sp>
            <p:nvSpPr>
              <p:cNvPr id="863" name="ASC"/>
              <p:cNvSpPr/>
              <p:nvPr/>
            </p:nvSpPr>
            <p:spPr>
              <a:xfrm>
                <a:off x="1008207" y="407655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72248" tIns="72248" rIns="72248" bIns="72248" numCol="1" anchor="ctr">
                <a:spAutoFit/>
              </a:bodyPr>
              <a:lstStyle>
                <a:lvl1pPr defTabSz="830862">
                  <a:defRPr sz="1600"/>
                </a:lvl1pPr>
              </a:lstStyle>
              <a:p>
                <a:pPr/>
                <a:r>
                  <a:t>ASC</a:t>
                </a:r>
              </a:p>
            </p:txBody>
          </p:sp>
          <p:sp>
            <p:nvSpPr>
              <p:cNvPr id="864" name="pro-caspase-1"/>
              <p:cNvSpPr/>
              <p:nvPr/>
            </p:nvSpPr>
            <p:spPr>
              <a:xfrm>
                <a:off x="784109" y="849594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72248" tIns="72248" rIns="72248" bIns="72248" numCol="1" anchor="ctr">
                <a:spAutoFit/>
              </a:bodyPr>
              <a:lstStyle>
                <a:lvl1pPr defTabSz="830862">
                  <a:defRPr sz="1600"/>
                </a:lvl1pPr>
              </a:lstStyle>
              <a:p>
                <a:pPr/>
                <a:r>
                  <a:t>pro-caspase-1</a:t>
                </a:r>
              </a:p>
            </p:txBody>
          </p:sp>
          <p:grpSp>
            <p:nvGrpSpPr>
              <p:cNvPr id="870" name="Gruppo"/>
              <p:cNvGrpSpPr/>
              <p:nvPr/>
            </p:nvGrpSpPr>
            <p:grpSpPr>
              <a:xfrm>
                <a:off x="1643009" y="-1"/>
                <a:ext cx="2054236" cy="1270875"/>
                <a:chOff x="65983" y="0"/>
                <a:chExt cx="2054235" cy="1270873"/>
              </a:xfrm>
            </p:grpSpPr>
            <p:grpSp>
              <p:nvGrpSpPr>
                <p:cNvPr id="867" name="Gruppo"/>
                <p:cNvGrpSpPr/>
                <p:nvPr/>
              </p:nvGrpSpPr>
              <p:grpSpPr>
                <a:xfrm>
                  <a:off x="65983" y="348658"/>
                  <a:ext cx="1019825" cy="263569"/>
                  <a:chOff x="0" y="0"/>
                  <a:chExt cx="1019824" cy="263568"/>
                </a:xfrm>
              </p:grpSpPr>
              <p:sp>
                <p:nvSpPr>
                  <p:cNvPr id="865" name="Rettangolo arrotondato 66"/>
                  <p:cNvSpPr/>
                  <p:nvPr/>
                </p:nvSpPr>
                <p:spPr>
                  <a:xfrm>
                    <a:off x="0" y="35"/>
                    <a:ext cx="468647" cy="26353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73FA7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defTabSz="650240">
                      <a:defRPr b="0" sz="1400">
                        <a:solidFill>
                          <a:srgbClr val="FFFFFF"/>
                        </a:solidFill>
                        <a:latin typeface="Avenir Book"/>
                        <a:ea typeface="Avenir Book"/>
                        <a:cs typeface="Avenir Book"/>
                        <a:sym typeface="Avenir Book"/>
                      </a:defRPr>
                    </a:pPr>
                  </a:p>
                </p:txBody>
              </p:sp>
              <p:sp>
                <p:nvSpPr>
                  <p:cNvPr id="866" name="Rettangolo arrotondato 66"/>
                  <p:cNvSpPr/>
                  <p:nvPr/>
                </p:nvSpPr>
                <p:spPr>
                  <a:xfrm>
                    <a:off x="551177" y="0"/>
                    <a:ext cx="468648" cy="26353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4">
                      <a:hueOff val="-1081314"/>
                      <a:satOff val="4338"/>
                      <a:lumOff val="-8931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defTabSz="650240">
                      <a:defRPr b="0" sz="1400">
                        <a:solidFill>
                          <a:srgbClr val="FFFFFF"/>
                        </a:solidFill>
                        <a:latin typeface="Avenir Book"/>
                        <a:ea typeface="Avenir Book"/>
                        <a:cs typeface="Avenir Book"/>
                        <a:sym typeface="Avenir Book"/>
                      </a:defRPr>
                    </a:pPr>
                  </a:p>
                </p:txBody>
              </p:sp>
            </p:grpSp>
            <p:sp>
              <p:nvSpPr>
                <p:cNvPr id="868" name="CasellaDiTesto 101"/>
                <p:cNvSpPr/>
                <p:nvPr/>
              </p:nvSpPr>
              <p:spPr>
                <a:xfrm>
                  <a:off x="850219" y="873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t">
                  <a:spAutoFit/>
                </a:bodyPr>
                <a:lstStyle>
                  <a:lvl1pPr defTabSz="650240">
                    <a:defRPr b="0" sz="1400"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/>
                  <a:r>
                    <a:t>CARD</a:t>
                  </a:r>
                </a:p>
              </p:txBody>
            </p:sp>
            <p:sp>
              <p:nvSpPr>
                <p:cNvPr id="869" name="CasellaDiTesto 101"/>
                <p:cNvSpPr/>
                <p:nvPr/>
              </p:nvSpPr>
              <p:spPr>
                <a:xfrm>
                  <a:off x="254165" y="0"/>
                  <a:ext cx="1270001" cy="127000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t">
                  <a:spAutoFit/>
                </a:bodyPr>
                <a:lstStyle>
                  <a:lvl1pPr defTabSz="650240">
                    <a:defRPr b="0" sz="1400"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/>
                  <a:r>
                    <a:t>PYD</a:t>
                  </a:r>
                </a:p>
              </p:txBody>
            </p:sp>
          </p:grpSp>
          <p:grpSp>
            <p:nvGrpSpPr>
              <p:cNvPr id="878" name="Gruppo"/>
              <p:cNvGrpSpPr/>
              <p:nvPr/>
            </p:nvGrpSpPr>
            <p:grpSpPr>
              <a:xfrm>
                <a:off x="2193448" y="713632"/>
                <a:ext cx="2422449" cy="1627786"/>
                <a:chOff x="91519" y="0"/>
                <a:chExt cx="2422448" cy="1627784"/>
              </a:xfrm>
            </p:grpSpPr>
            <p:grpSp>
              <p:nvGrpSpPr>
                <p:cNvPr id="874" name="Gruppo"/>
                <p:cNvGrpSpPr/>
                <p:nvPr/>
              </p:nvGrpSpPr>
              <p:grpSpPr>
                <a:xfrm>
                  <a:off x="91519" y="-1"/>
                  <a:ext cx="1474038" cy="284869"/>
                  <a:chOff x="0" y="0"/>
                  <a:chExt cx="1474036" cy="284867"/>
                </a:xfrm>
              </p:grpSpPr>
              <p:sp>
                <p:nvSpPr>
                  <p:cNvPr id="871" name="Rettangolo arrotondato 66"/>
                  <p:cNvSpPr/>
                  <p:nvPr/>
                </p:nvSpPr>
                <p:spPr>
                  <a:xfrm>
                    <a:off x="0" y="15828"/>
                    <a:ext cx="468647" cy="26353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4">
                      <a:hueOff val="-1081314"/>
                      <a:satOff val="4338"/>
                      <a:lumOff val="-8931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defTabSz="650240">
                      <a:defRPr b="0" sz="1400">
                        <a:solidFill>
                          <a:srgbClr val="FFFFFF"/>
                        </a:solidFill>
                        <a:latin typeface="Avenir Book"/>
                        <a:ea typeface="Avenir Book"/>
                        <a:cs typeface="Avenir Book"/>
                        <a:sym typeface="Avenir Book"/>
                      </a:defRPr>
                    </a:pPr>
                  </a:p>
                </p:txBody>
              </p:sp>
              <p:sp>
                <p:nvSpPr>
                  <p:cNvPr id="872" name="Ovale"/>
                  <p:cNvSpPr/>
                  <p:nvPr/>
                </p:nvSpPr>
                <p:spPr>
                  <a:xfrm>
                    <a:off x="516751" y="0"/>
                    <a:ext cx="272018" cy="27454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72248" tIns="72248" rIns="72248" bIns="72248" numCol="1" anchor="ctr">
                    <a:noAutofit/>
                  </a:bodyPr>
                  <a:lstStyle/>
                  <a:p>
                    <a:pPr defTabSz="830862">
                      <a:defRPr b="0" sz="300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873" name="Ovale"/>
                  <p:cNvSpPr/>
                  <p:nvPr/>
                </p:nvSpPr>
                <p:spPr>
                  <a:xfrm>
                    <a:off x="822713" y="10321"/>
                    <a:ext cx="651324" cy="27454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72248" tIns="72248" rIns="72248" bIns="72248" numCol="1" anchor="ctr">
                    <a:noAutofit/>
                  </a:bodyPr>
                  <a:lstStyle/>
                  <a:p>
                    <a:pPr defTabSz="830862">
                      <a:defRPr b="0" sz="300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Helvetica Neue Medium"/>
                      </a:defRPr>
                    </a:pPr>
                  </a:p>
                </p:txBody>
              </p:sp>
            </p:grpSp>
            <p:sp>
              <p:nvSpPr>
                <p:cNvPr id="875" name="CasellaDiTesto 101"/>
                <p:cNvSpPr/>
                <p:nvPr/>
              </p:nvSpPr>
              <p:spPr>
                <a:xfrm>
                  <a:off x="828537" y="357784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t">
                  <a:spAutoFit/>
                </a:bodyPr>
                <a:lstStyle>
                  <a:lvl1pPr defTabSz="650240">
                    <a:defRPr b="0" sz="1400"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/>
                  <a:r>
                    <a:t>p10</a:t>
                  </a:r>
                </a:p>
              </p:txBody>
            </p:sp>
            <p:sp>
              <p:nvSpPr>
                <p:cNvPr id="876" name="CasellaDiTesto 101"/>
                <p:cNvSpPr/>
                <p:nvPr/>
              </p:nvSpPr>
              <p:spPr>
                <a:xfrm>
                  <a:off x="1243968" y="357784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t">
                  <a:spAutoFit/>
                </a:bodyPr>
                <a:lstStyle>
                  <a:lvl1pPr defTabSz="650240">
                    <a:defRPr b="0" sz="1400"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/>
                  <a:r>
                    <a:t>p20</a:t>
                  </a:r>
                </a:p>
              </p:txBody>
            </p:sp>
            <p:sp>
              <p:nvSpPr>
                <p:cNvPr id="877" name="CasellaDiTesto 101"/>
                <p:cNvSpPr/>
                <p:nvPr/>
              </p:nvSpPr>
              <p:spPr>
                <a:xfrm>
                  <a:off x="323271" y="357784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t">
                  <a:spAutoFit/>
                </a:bodyPr>
                <a:lstStyle>
                  <a:lvl1pPr defTabSz="650240">
                    <a:defRPr b="0" sz="1400"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/>
                  <a:r>
                    <a:t>CARD</a:t>
                  </a:r>
                </a:p>
              </p:txBody>
            </p:sp>
          </p:grpSp>
        </p:grpSp>
        <p:sp>
          <p:nvSpPr>
            <p:cNvPr id="880" name="Rettangolo"/>
            <p:cNvSpPr/>
            <p:nvPr/>
          </p:nvSpPr>
          <p:spPr>
            <a:xfrm>
              <a:off x="0" y="0"/>
              <a:ext cx="4169580" cy="1694721"/>
            </a:xfrm>
            <a:prstGeom prst="rect">
              <a:avLst/>
            </a:prstGeom>
            <a:solidFill>
              <a:srgbClr val="FF7E79">
                <a:alpha val="2425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b="0"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894" name="Gruppo"/>
          <p:cNvGrpSpPr/>
          <p:nvPr/>
        </p:nvGrpSpPr>
        <p:grpSpPr>
          <a:xfrm>
            <a:off x="8275125" y="7897317"/>
            <a:ext cx="3965660" cy="829307"/>
            <a:chOff x="0" y="0"/>
            <a:chExt cx="3965658" cy="829305"/>
          </a:xfrm>
        </p:grpSpPr>
        <p:sp>
          <p:nvSpPr>
            <p:cNvPr id="882" name="Ovale"/>
            <p:cNvSpPr/>
            <p:nvPr/>
          </p:nvSpPr>
          <p:spPr>
            <a:xfrm>
              <a:off x="1701753" y="71481"/>
              <a:ext cx="321643" cy="293740"/>
            </a:xfrm>
            <a:prstGeom prst="ellipse">
              <a:avLst/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b="0"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883" name="Ovale"/>
            <p:cNvSpPr/>
            <p:nvPr/>
          </p:nvSpPr>
          <p:spPr>
            <a:xfrm>
              <a:off x="1374013" y="449533"/>
              <a:ext cx="321642" cy="293740"/>
            </a:xfrm>
            <a:prstGeom prst="ellipse">
              <a:avLst/>
            </a:prstGeom>
            <a:solidFill>
              <a:srgbClr val="941751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b="0"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884" name="pro-IL-1ß"/>
            <p:cNvSpPr txBox="1"/>
            <p:nvPr/>
          </p:nvSpPr>
          <p:spPr>
            <a:xfrm>
              <a:off x="5289" y="0"/>
              <a:ext cx="1335775" cy="437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ctr">
              <a:noAutofit/>
            </a:bodyPr>
            <a:lstStyle>
              <a:lvl1pPr defTabSz="830862">
                <a:defRPr sz="1600"/>
              </a:lvl1pPr>
            </a:lstStyle>
            <a:p>
              <a:pPr/>
              <a:r>
                <a:t>pro-IL-1ß</a:t>
              </a:r>
            </a:p>
          </p:txBody>
        </p:sp>
        <p:sp>
          <p:nvSpPr>
            <p:cNvPr id="885" name="pro-IL-18"/>
            <p:cNvSpPr txBox="1"/>
            <p:nvPr/>
          </p:nvSpPr>
          <p:spPr>
            <a:xfrm>
              <a:off x="0" y="391559"/>
              <a:ext cx="1321679" cy="437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ctr">
              <a:noAutofit/>
            </a:bodyPr>
            <a:lstStyle>
              <a:lvl1pPr defTabSz="830862">
                <a:defRPr sz="1600"/>
              </a:lvl1pPr>
            </a:lstStyle>
            <a:p>
              <a:pPr/>
              <a:r>
                <a:t>pro-IL-18</a:t>
              </a:r>
            </a:p>
          </p:txBody>
        </p:sp>
        <p:sp>
          <p:nvSpPr>
            <p:cNvPr id="886" name="Ovale"/>
            <p:cNvSpPr/>
            <p:nvPr/>
          </p:nvSpPr>
          <p:spPr>
            <a:xfrm>
              <a:off x="1374013" y="72004"/>
              <a:ext cx="321642" cy="293739"/>
            </a:xfrm>
            <a:prstGeom prst="ellipse">
              <a:avLst/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b="0"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887" name="Ovale"/>
            <p:cNvSpPr/>
            <p:nvPr/>
          </p:nvSpPr>
          <p:spPr>
            <a:xfrm>
              <a:off x="1701753" y="448827"/>
              <a:ext cx="321643" cy="293740"/>
            </a:xfrm>
            <a:prstGeom prst="ellipse">
              <a:avLst/>
            </a:prstGeom>
            <a:solidFill>
              <a:srgbClr val="941751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b="0"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grpSp>
          <p:nvGrpSpPr>
            <p:cNvPr id="892" name="Gruppo"/>
            <p:cNvGrpSpPr/>
            <p:nvPr/>
          </p:nvGrpSpPr>
          <p:grpSpPr>
            <a:xfrm>
              <a:off x="2730900" y="20911"/>
              <a:ext cx="1234759" cy="787484"/>
              <a:chOff x="0" y="0"/>
              <a:chExt cx="1234758" cy="787482"/>
            </a:xfrm>
          </p:grpSpPr>
          <p:sp>
            <p:nvSpPr>
              <p:cNvPr id="888" name="Ovale"/>
              <p:cNvSpPr/>
              <p:nvPr/>
            </p:nvSpPr>
            <p:spPr>
              <a:xfrm>
                <a:off x="913116" y="72004"/>
                <a:ext cx="321643" cy="293739"/>
              </a:xfrm>
              <a:prstGeom prst="ellipse">
                <a:avLst/>
              </a:prstGeom>
              <a:solidFill>
                <a:srgbClr val="FF2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2248" tIns="72248" rIns="72248" bIns="72248" numCol="1" anchor="ctr">
                <a:noAutofit/>
              </a:bodyPr>
              <a:lstStyle/>
              <a:p>
                <a:pPr defTabSz="830862">
                  <a:defRPr b="0" sz="3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889" name="IL-1ß"/>
              <p:cNvSpPr txBox="1"/>
              <p:nvPr/>
            </p:nvSpPr>
            <p:spPr>
              <a:xfrm>
                <a:off x="0" y="0"/>
                <a:ext cx="820682" cy="437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2248" tIns="72248" rIns="72248" bIns="72248" numCol="1" anchor="ctr">
                <a:noAutofit/>
              </a:bodyPr>
              <a:lstStyle>
                <a:lvl1pPr defTabSz="830862">
                  <a:defRPr sz="1600"/>
                </a:lvl1pPr>
              </a:lstStyle>
              <a:p>
                <a:pPr/>
                <a:r>
                  <a:t>IL-1ß</a:t>
                </a:r>
              </a:p>
            </p:txBody>
          </p:sp>
          <p:sp>
            <p:nvSpPr>
              <p:cNvPr id="890" name="IL-18"/>
              <p:cNvSpPr txBox="1"/>
              <p:nvPr/>
            </p:nvSpPr>
            <p:spPr>
              <a:xfrm>
                <a:off x="70265" y="349736"/>
                <a:ext cx="680152" cy="437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2248" tIns="72248" rIns="72248" bIns="72248" numCol="1" anchor="ctr">
                <a:noAutofit/>
              </a:bodyPr>
              <a:lstStyle>
                <a:lvl1pPr defTabSz="830862">
                  <a:defRPr sz="1600"/>
                </a:lvl1pPr>
              </a:lstStyle>
              <a:p>
                <a:pPr/>
                <a:r>
                  <a:t>IL-18</a:t>
                </a:r>
              </a:p>
            </p:txBody>
          </p:sp>
          <p:sp>
            <p:nvSpPr>
              <p:cNvPr id="891" name="Ovale"/>
              <p:cNvSpPr/>
              <p:nvPr/>
            </p:nvSpPr>
            <p:spPr>
              <a:xfrm>
                <a:off x="913116" y="449350"/>
                <a:ext cx="321643" cy="293739"/>
              </a:xfrm>
              <a:prstGeom prst="ellipse">
                <a:avLst/>
              </a:prstGeom>
              <a:solidFill>
                <a:srgbClr val="9417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2248" tIns="72248" rIns="72248" bIns="72248" numCol="1" anchor="ctr">
                <a:noAutofit/>
              </a:bodyPr>
              <a:lstStyle/>
              <a:p>
                <a:pPr defTabSz="830862">
                  <a:defRPr b="0" sz="3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  <p:sp>
          <p:nvSpPr>
            <p:cNvPr id="893" name="Linea"/>
            <p:cNvSpPr/>
            <p:nvPr/>
          </p:nvSpPr>
          <p:spPr>
            <a:xfrm>
              <a:off x="2168359" y="414652"/>
              <a:ext cx="527757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b="0"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895" name="Didascalia"/>
          <p:cNvSpPr/>
          <p:nvPr/>
        </p:nvSpPr>
        <p:spPr>
          <a:xfrm flipH="1" rot="5400000">
            <a:off x="5977547" y="2109636"/>
            <a:ext cx="613570" cy="10616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77" y="0"/>
                </a:moveTo>
                <a:cubicBezTo>
                  <a:pt x="11647" y="0"/>
                  <a:pt x="8942" y="156"/>
                  <a:pt x="8942" y="349"/>
                </a:cubicBezTo>
                <a:lnTo>
                  <a:pt x="8942" y="10334"/>
                </a:lnTo>
                <a:lnTo>
                  <a:pt x="0" y="10758"/>
                </a:lnTo>
                <a:lnTo>
                  <a:pt x="8942" y="11183"/>
                </a:lnTo>
                <a:lnTo>
                  <a:pt x="8942" y="21252"/>
                </a:lnTo>
                <a:cubicBezTo>
                  <a:pt x="8942" y="21444"/>
                  <a:pt x="11647" y="21600"/>
                  <a:pt x="14977" y="21600"/>
                </a:cubicBezTo>
                <a:lnTo>
                  <a:pt x="15564" y="21600"/>
                </a:lnTo>
                <a:cubicBezTo>
                  <a:pt x="18895" y="21600"/>
                  <a:pt x="21600" y="21444"/>
                  <a:pt x="21600" y="21252"/>
                </a:cubicBezTo>
                <a:lnTo>
                  <a:pt x="21600" y="349"/>
                </a:lnTo>
                <a:cubicBezTo>
                  <a:pt x="21600" y="156"/>
                  <a:pt x="18895" y="0"/>
                  <a:pt x="15564" y="0"/>
                </a:cubicBezTo>
                <a:lnTo>
                  <a:pt x="14977" y="0"/>
                </a:lnTo>
                <a:close/>
              </a:path>
            </a:pathLst>
          </a:custGeom>
          <a:solidFill>
            <a:srgbClr val="FF7E79"/>
          </a:solidFill>
          <a:ln w="12700">
            <a:miter lim="400000"/>
          </a:ln>
        </p:spPr>
        <p:txBody>
          <a:bodyPr lIns="72248" tIns="72248" rIns="72248" bIns="72248" anchor="ctr"/>
          <a:lstStyle/>
          <a:p>
            <a:pPr defTabSz="830862"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901" name="Gruppo"/>
          <p:cNvGrpSpPr/>
          <p:nvPr/>
        </p:nvGrpSpPr>
        <p:grpSpPr>
          <a:xfrm>
            <a:off x="8877579" y="9101258"/>
            <a:ext cx="4306259" cy="1401767"/>
            <a:chOff x="464374" y="64475"/>
            <a:chExt cx="4306257" cy="1401765"/>
          </a:xfrm>
        </p:grpSpPr>
        <p:sp>
          <p:nvSpPr>
            <p:cNvPr id="896" name="Rettangolo arrotondato 66"/>
            <p:cNvSpPr/>
            <p:nvPr/>
          </p:nvSpPr>
          <p:spPr>
            <a:xfrm>
              <a:off x="1157528" y="64475"/>
              <a:ext cx="539518" cy="263533"/>
            </a:xfrm>
            <a:prstGeom prst="roundRect">
              <a:avLst>
                <a:gd name="adj" fmla="val 16667"/>
              </a:avLst>
            </a:prstGeom>
            <a:solidFill>
              <a:srgbClr val="0433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b="0" sz="140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</a:p>
          </p:txBody>
        </p:sp>
        <p:sp>
          <p:nvSpPr>
            <p:cNvPr id="897" name="GSDMD"/>
            <p:cNvSpPr/>
            <p:nvPr/>
          </p:nvSpPr>
          <p:spPr>
            <a:xfrm>
              <a:off x="464374" y="19624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2248" tIns="72248" rIns="72248" bIns="72248" numCol="1" anchor="ctr">
              <a:spAutoFit/>
            </a:bodyPr>
            <a:lstStyle>
              <a:lvl1pPr defTabSz="830862">
                <a:defRPr sz="1600"/>
              </a:lvl1pPr>
            </a:lstStyle>
            <a:p>
              <a:pPr/>
              <a:r>
                <a:t>GSDMD</a:t>
              </a:r>
            </a:p>
          </p:txBody>
        </p:sp>
        <p:sp>
          <p:nvSpPr>
            <p:cNvPr id="898" name="Linea"/>
            <p:cNvSpPr/>
            <p:nvPr/>
          </p:nvSpPr>
          <p:spPr>
            <a:xfrm>
              <a:off x="1919893" y="196240"/>
              <a:ext cx="527756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b="0"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899" name="Rettangolo arrotondato 66"/>
            <p:cNvSpPr/>
            <p:nvPr/>
          </p:nvSpPr>
          <p:spPr>
            <a:xfrm>
              <a:off x="2629026" y="67556"/>
              <a:ext cx="188292" cy="263533"/>
            </a:xfrm>
            <a:prstGeom prst="roundRect">
              <a:avLst>
                <a:gd name="adj" fmla="val 23327"/>
              </a:avLst>
            </a:prstGeom>
            <a:solidFill>
              <a:srgbClr val="0433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b="0" sz="140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</a:p>
          </p:txBody>
        </p:sp>
        <p:sp>
          <p:nvSpPr>
            <p:cNvPr id="900" name="N-terminal"/>
            <p:cNvSpPr/>
            <p:nvPr/>
          </p:nvSpPr>
          <p:spPr>
            <a:xfrm>
              <a:off x="3500632" y="18370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2248" tIns="72248" rIns="72248" bIns="72248" numCol="1" anchor="ctr">
              <a:spAutoFit/>
            </a:bodyPr>
            <a:lstStyle>
              <a:lvl1pPr defTabSz="830862">
                <a:defRPr b="0" sz="1600"/>
              </a:lvl1pPr>
            </a:lstStyle>
            <a:p>
              <a:pPr/>
              <a:r>
                <a:t>N-terminal</a:t>
              </a:r>
            </a:p>
          </p:txBody>
        </p:sp>
      </p:grpSp>
      <p:grpSp>
        <p:nvGrpSpPr>
          <p:cNvPr id="904" name="Gruppo"/>
          <p:cNvGrpSpPr/>
          <p:nvPr/>
        </p:nvGrpSpPr>
        <p:grpSpPr>
          <a:xfrm>
            <a:off x="8059078" y="1969011"/>
            <a:ext cx="586341" cy="890982"/>
            <a:chOff x="0" y="0"/>
            <a:chExt cx="586339" cy="890980"/>
          </a:xfrm>
        </p:grpSpPr>
        <p:sp>
          <p:nvSpPr>
            <p:cNvPr id="902" name="Batterio"/>
            <p:cNvSpPr/>
            <p:nvPr/>
          </p:nvSpPr>
          <p:spPr>
            <a:xfrm>
              <a:off x="-1" y="0"/>
              <a:ext cx="391083" cy="84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fill="norm" stroke="1" extrusionOk="0">
                  <a:moveTo>
                    <a:pt x="8276" y="0"/>
                  </a:moveTo>
                  <a:cubicBezTo>
                    <a:pt x="8218" y="0"/>
                    <a:pt x="8160" y="11"/>
                    <a:pt x="8101" y="27"/>
                  </a:cubicBezTo>
                  <a:cubicBezTo>
                    <a:pt x="8055" y="43"/>
                    <a:pt x="8018" y="69"/>
                    <a:pt x="8007" y="91"/>
                  </a:cubicBezTo>
                  <a:cubicBezTo>
                    <a:pt x="8007" y="112"/>
                    <a:pt x="8019" y="134"/>
                    <a:pt x="8054" y="150"/>
                  </a:cubicBezTo>
                  <a:cubicBezTo>
                    <a:pt x="8287" y="274"/>
                    <a:pt x="8427" y="398"/>
                    <a:pt x="8462" y="522"/>
                  </a:cubicBezTo>
                  <a:cubicBezTo>
                    <a:pt x="8485" y="581"/>
                    <a:pt x="8486" y="646"/>
                    <a:pt x="8451" y="711"/>
                  </a:cubicBezTo>
                  <a:cubicBezTo>
                    <a:pt x="8440" y="754"/>
                    <a:pt x="8405" y="802"/>
                    <a:pt x="8382" y="845"/>
                  </a:cubicBezTo>
                  <a:cubicBezTo>
                    <a:pt x="8370" y="867"/>
                    <a:pt x="8357" y="894"/>
                    <a:pt x="8346" y="921"/>
                  </a:cubicBezTo>
                  <a:cubicBezTo>
                    <a:pt x="8311" y="996"/>
                    <a:pt x="8265" y="1083"/>
                    <a:pt x="8265" y="1180"/>
                  </a:cubicBezTo>
                  <a:cubicBezTo>
                    <a:pt x="8265" y="1272"/>
                    <a:pt x="8301" y="1373"/>
                    <a:pt x="8371" y="1470"/>
                  </a:cubicBezTo>
                  <a:cubicBezTo>
                    <a:pt x="8383" y="1486"/>
                    <a:pt x="8392" y="1503"/>
                    <a:pt x="8404" y="1514"/>
                  </a:cubicBezTo>
                  <a:cubicBezTo>
                    <a:pt x="8474" y="1605"/>
                    <a:pt x="8380" y="1708"/>
                    <a:pt x="8182" y="1751"/>
                  </a:cubicBezTo>
                  <a:cubicBezTo>
                    <a:pt x="8077" y="1773"/>
                    <a:pt x="7973" y="1800"/>
                    <a:pt x="7868" y="1827"/>
                  </a:cubicBezTo>
                  <a:cubicBezTo>
                    <a:pt x="7810" y="1843"/>
                    <a:pt x="7741" y="1847"/>
                    <a:pt x="7682" y="1847"/>
                  </a:cubicBezTo>
                  <a:cubicBezTo>
                    <a:pt x="7507" y="1847"/>
                    <a:pt x="7354" y="1800"/>
                    <a:pt x="7296" y="1719"/>
                  </a:cubicBezTo>
                  <a:cubicBezTo>
                    <a:pt x="7226" y="1627"/>
                    <a:pt x="7121" y="1547"/>
                    <a:pt x="7004" y="1477"/>
                  </a:cubicBezTo>
                  <a:cubicBezTo>
                    <a:pt x="6771" y="1347"/>
                    <a:pt x="6467" y="1260"/>
                    <a:pt x="6024" y="1195"/>
                  </a:cubicBezTo>
                  <a:cubicBezTo>
                    <a:pt x="6001" y="1195"/>
                    <a:pt x="5989" y="1190"/>
                    <a:pt x="5966" y="1190"/>
                  </a:cubicBezTo>
                  <a:cubicBezTo>
                    <a:pt x="5872" y="1190"/>
                    <a:pt x="5779" y="1217"/>
                    <a:pt x="5732" y="1254"/>
                  </a:cubicBezTo>
                  <a:cubicBezTo>
                    <a:pt x="5697" y="1281"/>
                    <a:pt x="5687" y="1309"/>
                    <a:pt x="5710" y="1330"/>
                  </a:cubicBezTo>
                  <a:cubicBezTo>
                    <a:pt x="5722" y="1352"/>
                    <a:pt x="5759" y="1368"/>
                    <a:pt x="5805" y="1379"/>
                  </a:cubicBezTo>
                  <a:cubicBezTo>
                    <a:pt x="6120" y="1454"/>
                    <a:pt x="6350" y="1541"/>
                    <a:pt x="6490" y="1648"/>
                  </a:cubicBezTo>
                  <a:cubicBezTo>
                    <a:pt x="6560" y="1702"/>
                    <a:pt x="6609" y="1757"/>
                    <a:pt x="6644" y="1827"/>
                  </a:cubicBezTo>
                  <a:cubicBezTo>
                    <a:pt x="6678" y="1891"/>
                    <a:pt x="6713" y="1960"/>
                    <a:pt x="6713" y="2036"/>
                  </a:cubicBezTo>
                  <a:lnTo>
                    <a:pt x="6713" y="2052"/>
                  </a:lnTo>
                  <a:cubicBezTo>
                    <a:pt x="6713" y="2101"/>
                    <a:pt x="6725" y="2134"/>
                    <a:pt x="6702" y="2177"/>
                  </a:cubicBezTo>
                  <a:cubicBezTo>
                    <a:pt x="6678" y="2209"/>
                    <a:pt x="6633" y="2246"/>
                    <a:pt x="6574" y="2273"/>
                  </a:cubicBezTo>
                  <a:cubicBezTo>
                    <a:pt x="6341" y="2381"/>
                    <a:pt x="6131" y="2494"/>
                    <a:pt x="5933" y="2618"/>
                  </a:cubicBezTo>
                  <a:cubicBezTo>
                    <a:pt x="5874" y="2656"/>
                    <a:pt x="5782" y="2677"/>
                    <a:pt x="5689" y="2677"/>
                  </a:cubicBezTo>
                  <a:cubicBezTo>
                    <a:pt x="5642" y="2677"/>
                    <a:pt x="5582" y="2673"/>
                    <a:pt x="5536" y="2662"/>
                  </a:cubicBezTo>
                  <a:cubicBezTo>
                    <a:pt x="5466" y="2646"/>
                    <a:pt x="5441" y="2635"/>
                    <a:pt x="5441" y="2635"/>
                  </a:cubicBezTo>
                  <a:cubicBezTo>
                    <a:pt x="5359" y="2597"/>
                    <a:pt x="5269" y="2548"/>
                    <a:pt x="5164" y="2478"/>
                  </a:cubicBezTo>
                  <a:lnTo>
                    <a:pt x="5105" y="2440"/>
                  </a:lnTo>
                  <a:cubicBezTo>
                    <a:pt x="5024" y="2386"/>
                    <a:pt x="4930" y="2327"/>
                    <a:pt x="4825" y="2273"/>
                  </a:cubicBezTo>
                  <a:cubicBezTo>
                    <a:pt x="4685" y="2198"/>
                    <a:pt x="4522" y="2139"/>
                    <a:pt x="4358" y="2096"/>
                  </a:cubicBezTo>
                  <a:cubicBezTo>
                    <a:pt x="4195" y="2053"/>
                    <a:pt x="4006" y="2025"/>
                    <a:pt x="3808" y="2009"/>
                  </a:cubicBezTo>
                  <a:cubicBezTo>
                    <a:pt x="3680" y="1998"/>
                    <a:pt x="3540" y="1993"/>
                    <a:pt x="3400" y="1993"/>
                  </a:cubicBezTo>
                  <a:cubicBezTo>
                    <a:pt x="3342" y="1993"/>
                    <a:pt x="3298" y="1993"/>
                    <a:pt x="3239" y="1993"/>
                  </a:cubicBezTo>
                  <a:cubicBezTo>
                    <a:pt x="3134" y="1993"/>
                    <a:pt x="3029" y="2042"/>
                    <a:pt x="3017" y="2096"/>
                  </a:cubicBezTo>
                  <a:cubicBezTo>
                    <a:pt x="3005" y="2123"/>
                    <a:pt x="3015" y="2149"/>
                    <a:pt x="3050" y="2170"/>
                  </a:cubicBezTo>
                  <a:cubicBezTo>
                    <a:pt x="3073" y="2186"/>
                    <a:pt x="3120" y="2199"/>
                    <a:pt x="3167" y="2204"/>
                  </a:cubicBezTo>
                  <a:cubicBezTo>
                    <a:pt x="3516" y="2225"/>
                    <a:pt x="3809" y="2274"/>
                    <a:pt x="4019" y="2344"/>
                  </a:cubicBezTo>
                  <a:cubicBezTo>
                    <a:pt x="4124" y="2381"/>
                    <a:pt x="4218" y="2424"/>
                    <a:pt x="4300" y="2483"/>
                  </a:cubicBezTo>
                  <a:cubicBezTo>
                    <a:pt x="4358" y="2527"/>
                    <a:pt x="4416" y="2575"/>
                    <a:pt x="4486" y="2623"/>
                  </a:cubicBezTo>
                  <a:lnTo>
                    <a:pt x="4544" y="2667"/>
                  </a:lnTo>
                  <a:cubicBezTo>
                    <a:pt x="4626" y="2737"/>
                    <a:pt x="4732" y="2812"/>
                    <a:pt x="4872" y="2882"/>
                  </a:cubicBezTo>
                  <a:cubicBezTo>
                    <a:pt x="4896" y="2893"/>
                    <a:pt x="4951" y="2926"/>
                    <a:pt x="5033" y="2963"/>
                  </a:cubicBezTo>
                  <a:cubicBezTo>
                    <a:pt x="5196" y="3039"/>
                    <a:pt x="5243" y="3152"/>
                    <a:pt x="5149" y="3255"/>
                  </a:cubicBezTo>
                  <a:cubicBezTo>
                    <a:pt x="5021" y="3389"/>
                    <a:pt x="4895" y="3528"/>
                    <a:pt x="4825" y="3620"/>
                  </a:cubicBezTo>
                  <a:cubicBezTo>
                    <a:pt x="4790" y="3658"/>
                    <a:pt x="4721" y="3686"/>
                    <a:pt x="4639" y="3686"/>
                  </a:cubicBezTo>
                  <a:cubicBezTo>
                    <a:pt x="4581" y="3686"/>
                    <a:pt x="4533" y="3680"/>
                    <a:pt x="4486" y="3664"/>
                  </a:cubicBezTo>
                  <a:cubicBezTo>
                    <a:pt x="4416" y="3637"/>
                    <a:pt x="4381" y="3620"/>
                    <a:pt x="4369" y="3615"/>
                  </a:cubicBezTo>
                  <a:lnTo>
                    <a:pt x="4347" y="3598"/>
                  </a:lnTo>
                  <a:cubicBezTo>
                    <a:pt x="4266" y="3550"/>
                    <a:pt x="4158" y="3497"/>
                    <a:pt x="4041" y="3448"/>
                  </a:cubicBezTo>
                  <a:cubicBezTo>
                    <a:pt x="3913" y="3394"/>
                    <a:pt x="3762" y="3351"/>
                    <a:pt x="3622" y="3324"/>
                  </a:cubicBezTo>
                  <a:cubicBezTo>
                    <a:pt x="3482" y="3297"/>
                    <a:pt x="3331" y="3287"/>
                    <a:pt x="3156" y="3287"/>
                  </a:cubicBezTo>
                  <a:cubicBezTo>
                    <a:pt x="3027" y="3287"/>
                    <a:pt x="2899" y="3292"/>
                    <a:pt x="2747" y="3308"/>
                  </a:cubicBezTo>
                  <a:cubicBezTo>
                    <a:pt x="2654" y="3319"/>
                    <a:pt x="2598" y="3362"/>
                    <a:pt x="2598" y="3416"/>
                  </a:cubicBezTo>
                  <a:cubicBezTo>
                    <a:pt x="2610" y="3465"/>
                    <a:pt x="2665" y="3502"/>
                    <a:pt x="2758" y="3502"/>
                  </a:cubicBezTo>
                  <a:cubicBezTo>
                    <a:pt x="3027" y="3502"/>
                    <a:pt x="3251" y="3529"/>
                    <a:pt x="3414" y="3578"/>
                  </a:cubicBezTo>
                  <a:cubicBezTo>
                    <a:pt x="3508" y="3605"/>
                    <a:pt x="3589" y="3637"/>
                    <a:pt x="3659" y="3686"/>
                  </a:cubicBezTo>
                  <a:cubicBezTo>
                    <a:pt x="3717" y="3723"/>
                    <a:pt x="3774" y="3765"/>
                    <a:pt x="3844" y="3808"/>
                  </a:cubicBezTo>
                  <a:lnTo>
                    <a:pt x="3892" y="3840"/>
                  </a:lnTo>
                  <a:cubicBezTo>
                    <a:pt x="3927" y="3867"/>
                    <a:pt x="4054" y="3948"/>
                    <a:pt x="4194" y="4029"/>
                  </a:cubicBezTo>
                  <a:cubicBezTo>
                    <a:pt x="4299" y="4088"/>
                    <a:pt x="4324" y="4169"/>
                    <a:pt x="4289" y="4245"/>
                  </a:cubicBezTo>
                  <a:cubicBezTo>
                    <a:pt x="4266" y="4282"/>
                    <a:pt x="4253" y="4309"/>
                    <a:pt x="4242" y="4325"/>
                  </a:cubicBezTo>
                  <a:cubicBezTo>
                    <a:pt x="4195" y="4385"/>
                    <a:pt x="4079" y="4428"/>
                    <a:pt x="3939" y="4428"/>
                  </a:cubicBezTo>
                  <a:cubicBezTo>
                    <a:pt x="3834" y="4428"/>
                    <a:pt x="3682" y="4428"/>
                    <a:pt x="3600" y="4433"/>
                  </a:cubicBezTo>
                  <a:cubicBezTo>
                    <a:pt x="3390" y="4449"/>
                    <a:pt x="3202" y="4477"/>
                    <a:pt x="3050" y="4499"/>
                  </a:cubicBezTo>
                  <a:lnTo>
                    <a:pt x="3028" y="4504"/>
                  </a:lnTo>
                  <a:cubicBezTo>
                    <a:pt x="2888" y="4525"/>
                    <a:pt x="2748" y="4547"/>
                    <a:pt x="2620" y="4558"/>
                  </a:cubicBezTo>
                  <a:cubicBezTo>
                    <a:pt x="2527" y="4569"/>
                    <a:pt x="2432" y="4568"/>
                    <a:pt x="2350" y="4568"/>
                  </a:cubicBezTo>
                  <a:cubicBezTo>
                    <a:pt x="2304" y="4568"/>
                    <a:pt x="2258" y="4568"/>
                    <a:pt x="2212" y="4563"/>
                  </a:cubicBezTo>
                  <a:cubicBezTo>
                    <a:pt x="1967" y="4552"/>
                    <a:pt x="1677" y="4499"/>
                    <a:pt x="1373" y="4413"/>
                  </a:cubicBezTo>
                  <a:cubicBezTo>
                    <a:pt x="1338" y="4402"/>
                    <a:pt x="1314" y="4401"/>
                    <a:pt x="1279" y="4401"/>
                  </a:cubicBezTo>
                  <a:cubicBezTo>
                    <a:pt x="1220" y="4401"/>
                    <a:pt x="1161" y="4418"/>
                    <a:pt x="1115" y="4440"/>
                  </a:cubicBezTo>
                  <a:cubicBezTo>
                    <a:pt x="1045" y="4483"/>
                    <a:pt x="1059" y="4542"/>
                    <a:pt x="1140" y="4575"/>
                  </a:cubicBezTo>
                  <a:cubicBezTo>
                    <a:pt x="1362" y="4666"/>
                    <a:pt x="1675" y="4778"/>
                    <a:pt x="2095" y="4832"/>
                  </a:cubicBezTo>
                  <a:cubicBezTo>
                    <a:pt x="2247" y="4854"/>
                    <a:pt x="2420" y="4864"/>
                    <a:pt x="2583" y="4864"/>
                  </a:cubicBezTo>
                  <a:cubicBezTo>
                    <a:pt x="2618" y="4864"/>
                    <a:pt x="2654" y="4864"/>
                    <a:pt x="2689" y="4864"/>
                  </a:cubicBezTo>
                  <a:cubicBezTo>
                    <a:pt x="2864" y="4859"/>
                    <a:pt x="3051" y="4843"/>
                    <a:pt x="3203" y="4832"/>
                  </a:cubicBezTo>
                  <a:lnTo>
                    <a:pt x="3239" y="4827"/>
                  </a:lnTo>
                  <a:cubicBezTo>
                    <a:pt x="3391" y="4816"/>
                    <a:pt x="3541" y="4805"/>
                    <a:pt x="3680" y="4805"/>
                  </a:cubicBezTo>
                  <a:cubicBezTo>
                    <a:pt x="3739" y="4805"/>
                    <a:pt x="3798" y="4822"/>
                    <a:pt x="3844" y="4844"/>
                  </a:cubicBezTo>
                  <a:cubicBezTo>
                    <a:pt x="3879" y="4866"/>
                    <a:pt x="3893" y="4892"/>
                    <a:pt x="3881" y="4925"/>
                  </a:cubicBezTo>
                  <a:cubicBezTo>
                    <a:pt x="3823" y="5033"/>
                    <a:pt x="3729" y="5225"/>
                    <a:pt x="3659" y="5398"/>
                  </a:cubicBezTo>
                  <a:cubicBezTo>
                    <a:pt x="3624" y="5479"/>
                    <a:pt x="3436" y="5523"/>
                    <a:pt x="3272" y="5490"/>
                  </a:cubicBezTo>
                  <a:cubicBezTo>
                    <a:pt x="3202" y="5474"/>
                    <a:pt x="3157" y="5469"/>
                    <a:pt x="3134" y="5464"/>
                  </a:cubicBezTo>
                  <a:cubicBezTo>
                    <a:pt x="2947" y="5426"/>
                    <a:pt x="2737" y="5403"/>
                    <a:pt x="2551" y="5398"/>
                  </a:cubicBezTo>
                  <a:cubicBezTo>
                    <a:pt x="2516" y="5398"/>
                    <a:pt x="2469" y="5398"/>
                    <a:pt x="2434" y="5398"/>
                  </a:cubicBezTo>
                  <a:cubicBezTo>
                    <a:pt x="2131" y="5398"/>
                    <a:pt x="1827" y="5431"/>
                    <a:pt x="1454" y="5501"/>
                  </a:cubicBezTo>
                  <a:cubicBezTo>
                    <a:pt x="1349" y="5522"/>
                    <a:pt x="1302" y="5577"/>
                    <a:pt x="1337" y="5625"/>
                  </a:cubicBezTo>
                  <a:cubicBezTo>
                    <a:pt x="1360" y="5663"/>
                    <a:pt x="1441" y="5689"/>
                    <a:pt x="1523" y="5689"/>
                  </a:cubicBezTo>
                  <a:cubicBezTo>
                    <a:pt x="1535" y="5689"/>
                    <a:pt x="1547" y="5689"/>
                    <a:pt x="1570" y="5689"/>
                  </a:cubicBezTo>
                  <a:cubicBezTo>
                    <a:pt x="1769" y="5668"/>
                    <a:pt x="1957" y="5657"/>
                    <a:pt x="2132" y="5657"/>
                  </a:cubicBezTo>
                  <a:cubicBezTo>
                    <a:pt x="2260" y="5657"/>
                    <a:pt x="2374" y="5662"/>
                    <a:pt x="2467" y="5672"/>
                  </a:cubicBezTo>
                  <a:cubicBezTo>
                    <a:pt x="2595" y="5688"/>
                    <a:pt x="2726" y="5711"/>
                    <a:pt x="2842" y="5743"/>
                  </a:cubicBezTo>
                  <a:cubicBezTo>
                    <a:pt x="2959" y="5775"/>
                    <a:pt x="3075" y="5812"/>
                    <a:pt x="3192" y="5861"/>
                  </a:cubicBezTo>
                  <a:lnTo>
                    <a:pt x="3250" y="5878"/>
                  </a:lnTo>
                  <a:cubicBezTo>
                    <a:pt x="3379" y="5926"/>
                    <a:pt x="3448" y="6001"/>
                    <a:pt x="3436" y="6076"/>
                  </a:cubicBezTo>
                  <a:cubicBezTo>
                    <a:pt x="3390" y="6265"/>
                    <a:pt x="3354" y="6454"/>
                    <a:pt x="3331" y="6642"/>
                  </a:cubicBezTo>
                  <a:cubicBezTo>
                    <a:pt x="3319" y="6707"/>
                    <a:pt x="3215" y="6756"/>
                    <a:pt x="3086" y="6762"/>
                  </a:cubicBezTo>
                  <a:cubicBezTo>
                    <a:pt x="3051" y="6762"/>
                    <a:pt x="3016" y="6762"/>
                    <a:pt x="2981" y="6762"/>
                  </a:cubicBezTo>
                  <a:cubicBezTo>
                    <a:pt x="2887" y="6762"/>
                    <a:pt x="2808" y="6756"/>
                    <a:pt x="2715" y="6745"/>
                  </a:cubicBezTo>
                  <a:cubicBezTo>
                    <a:pt x="2575" y="6729"/>
                    <a:pt x="2432" y="6703"/>
                    <a:pt x="2292" y="6676"/>
                  </a:cubicBezTo>
                  <a:lnTo>
                    <a:pt x="2248" y="6664"/>
                  </a:lnTo>
                  <a:cubicBezTo>
                    <a:pt x="2108" y="6637"/>
                    <a:pt x="1942" y="6605"/>
                    <a:pt x="1767" y="6583"/>
                  </a:cubicBezTo>
                  <a:cubicBezTo>
                    <a:pt x="1592" y="6562"/>
                    <a:pt x="1420" y="6551"/>
                    <a:pt x="1257" y="6551"/>
                  </a:cubicBezTo>
                  <a:cubicBezTo>
                    <a:pt x="1233" y="6551"/>
                    <a:pt x="1196" y="6551"/>
                    <a:pt x="1173" y="6551"/>
                  </a:cubicBezTo>
                  <a:cubicBezTo>
                    <a:pt x="835" y="6557"/>
                    <a:pt x="509" y="6606"/>
                    <a:pt x="112" y="6703"/>
                  </a:cubicBezTo>
                  <a:cubicBezTo>
                    <a:pt x="19" y="6724"/>
                    <a:pt x="-29" y="6782"/>
                    <a:pt x="18" y="6831"/>
                  </a:cubicBezTo>
                  <a:cubicBezTo>
                    <a:pt x="53" y="6863"/>
                    <a:pt x="123" y="6885"/>
                    <a:pt x="193" y="6885"/>
                  </a:cubicBezTo>
                  <a:cubicBezTo>
                    <a:pt x="216" y="6885"/>
                    <a:pt x="228" y="6885"/>
                    <a:pt x="251" y="6880"/>
                  </a:cubicBezTo>
                  <a:cubicBezTo>
                    <a:pt x="519" y="6836"/>
                    <a:pt x="766" y="6816"/>
                    <a:pt x="987" y="6816"/>
                  </a:cubicBezTo>
                  <a:cubicBezTo>
                    <a:pt x="1045" y="6816"/>
                    <a:pt x="1093" y="6815"/>
                    <a:pt x="1151" y="6821"/>
                  </a:cubicBezTo>
                  <a:cubicBezTo>
                    <a:pt x="1279" y="6826"/>
                    <a:pt x="1408" y="6842"/>
                    <a:pt x="1548" y="6874"/>
                  </a:cubicBezTo>
                  <a:cubicBezTo>
                    <a:pt x="1665" y="6901"/>
                    <a:pt x="1792" y="6934"/>
                    <a:pt x="1920" y="6972"/>
                  </a:cubicBezTo>
                  <a:lnTo>
                    <a:pt x="1942" y="6977"/>
                  </a:lnTo>
                  <a:cubicBezTo>
                    <a:pt x="2094" y="7020"/>
                    <a:pt x="2247" y="7063"/>
                    <a:pt x="2445" y="7095"/>
                  </a:cubicBezTo>
                  <a:cubicBezTo>
                    <a:pt x="2632" y="7127"/>
                    <a:pt x="2830" y="7149"/>
                    <a:pt x="3028" y="7154"/>
                  </a:cubicBezTo>
                  <a:cubicBezTo>
                    <a:pt x="3168" y="7159"/>
                    <a:pt x="3298" y="7219"/>
                    <a:pt x="3298" y="7289"/>
                  </a:cubicBezTo>
                  <a:cubicBezTo>
                    <a:pt x="3298" y="7337"/>
                    <a:pt x="3309" y="7434"/>
                    <a:pt x="3309" y="7531"/>
                  </a:cubicBezTo>
                  <a:cubicBezTo>
                    <a:pt x="3309" y="7607"/>
                    <a:pt x="3158" y="7656"/>
                    <a:pt x="3006" y="7629"/>
                  </a:cubicBezTo>
                  <a:lnTo>
                    <a:pt x="2992" y="7629"/>
                  </a:lnTo>
                  <a:cubicBezTo>
                    <a:pt x="2863" y="7607"/>
                    <a:pt x="2724" y="7586"/>
                    <a:pt x="2573" y="7570"/>
                  </a:cubicBezTo>
                  <a:cubicBezTo>
                    <a:pt x="2479" y="7559"/>
                    <a:pt x="2385" y="7558"/>
                    <a:pt x="2292" y="7558"/>
                  </a:cubicBezTo>
                  <a:cubicBezTo>
                    <a:pt x="2210" y="7558"/>
                    <a:pt x="2140" y="7564"/>
                    <a:pt x="2059" y="7570"/>
                  </a:cubicBezTo>
                  <a:cubicBezTo>
                    <a:pt x="1685" y="7602"/>
                    <a:pt x="1382" y="7698"/>
                    <a:pt x="1184" y="7774"/>
                  </a:cubicBezTo>
                  <a:cubicBezTo>
                    <a:pt x="1114" y="7801"/>
                    <a:pt x="1091" y="7855"/>
                    <a:pt x="1126" y="7898"/>
                  </a:cubicBezTo>
                  <a:cubicBezTo>
                    <a:pt x="1161" y="7930"/>
                    <a:pt x="1220" y="7947"/>
                    <a:pt x="1279" y="7947"/>
                  </a:cubicBezTo>
                  <a:cubicBezTo>
                    <a:pt x="1302" y="7947"/>
                    <a:pt x="1336" y="7941"/>
                    <a:pt x="1359" y="7935"/>
                  </a:cubicBezTo>
                  <a:cubicBezTo>
                    <a:pt x="1627" y="7871"/>
                    <a:pt x="1875" y="7834"/>
                    <a:pt x="2073" y="7834"/>
                  </a:cubicBezTo>
                  <a:lnTo>
                    <a:pt x="2084" y="7834"/>
                  </a:lnTo>
                  <a:cubicBezTo>
                    <a:pt x="2189" y="7834"/>
                    <a:pt x="2304" y="7845"/>
                    <a:pt x="2408" y="7866"/>
                  </a:cubicBezTo>
                  <a:cubicBezTo>
                    <a:pt x="2502" y="7882"/>
                    <a:pt x="2595" y="7908"/>
                    <a:pt x="2700" y="7935"/>
                  </a:cubicBezTo>
                  <a:lnTo>
                    <a:pt x="2758" y="7952"/>
                  </a:lnTo>
                  <a:cubicBezTo>
                    <a:pt x="2828" y="7968"/>
                    <a:pt x="2994" y="8006"/>
                    <a:pt x="3134" y="8028"/>
                  </a:cubicBezTo>
                  <a:cubicBezTo>
                    <a:pt x="3274" y="8055"/>
                    <a:pt x="3377" y="8119"/>
                    <a:pt x="3389" y="8189"/>
                  </a:cubicBezTo>
                  <a:cubicBezTo>
                    <a:pt x="3401" y="8233"/>
                    <a:pt x="3402" y="8276"/>
                    <a:pt x="3425" y="8319"/>
                  </a:cubicBezTo>
                  <a:cubicBezTo>
                    <a:pt x="3460" y="8416"/>
                    <a:pt x="3343" y="8508"/>
                    <a:pt x="3145" y="8535"/>
                  </a:cubicBezTo>
                  <a:cubicBezTo>
                    <a:pt x="2993" y="8556"/>
                    <a:pt x="2876" y="8582"/>
                    <a:pt x="2806" y="8599"/>
                  </a:cubicBezTo>
                  <a:cubicBezTo>
                    <a:pt x="2619" y="8642"/>
                    <a:pt x="2468" y="8690"/>
                    <a:pt x="2328" y="8738"/>
                  </a:cubicBezTo>
                  <a:lnTo>
                    <a:pt x="2306" y="8743"/>
                  </a:lnTo>
                  <a:cubicBezTo>
                    <a:pt x="2178" y="8786"/>
                    <a:pt x="2059" y="8826"/>
                    <a:pt x="1942" y="8858"/>
                  </a:cubicBezTo>
                  <a:cubicBezTo>
                    <a:pt x="1814" y="8890"/>
                    <a:pt x="1688" y="8911"/>
                    <a:pt x="1559" y="8922"/>
                  </a:cubicBezTo>
                  <a:cubicBezTo>
                    <a:pt x="1466" y="8933"/>
                    <a:pt x="1373" y="8932"/>
                    <a:pt x="1268" y="8932"/>
                  </a:cubicBezTo>
                  <a:cubicBezTo>
                    <a:pt x="1081" y="8932"/>
                    <a:pt x="881" y="8922"/>
                    <a:pt x="659" y="8895"/>
                  </a:cubicBezTo>
                  <a:cubicBezTo>
                    <a:pt x="647" y="8895"/>
                    <a:pt x="627" y="8895"/>
                    <a:pt x="615" y="8895"/>
                  </a:cubicBezTo>
                  <a:cubicBezTo>
                    <a:pt x="534" y="8895"/>
                    <a:pt x="461" y="8921"/>
                    <a:pt x="426" y="8959"/>
                  </a:cubicBezTo>
                  <a:cubicBezTo>
                    <a:pt x="391" y="9007"/>
                    <a:pt x="452" y="9062"/>
                    <a:pt x="557" y="9083"/>
                  </a:cubicBezTo>
                  <a:cubicBezTo>
                    <a:pt x="802" y="9132"/>
                    <a:pt x="1162" y="9191"/>
                    <a:pt x="1570" y="9191"/>
                  </a:cubicBezTo>
                  <a:cubicBezTo>
                    <a:pt x="1594" y="9191"/>
                    <a:pt x="1605" y="9191"/>
                    <a:pt x="1629" y="9191"/>
                  </a:cubicBezTo>
                  <a:cubicBezTo>
                    <a:pt x="1815" y="9191"/>
                    <a:pt x="2025" y="9170"/>
                    <a:pt x="2212" y="9137"/>
                  </a:cubicBezTo>
                  <a:cubicBezTo>
                    <a:pt x="2375" y="9110"/>
                    <a:pt x="2538" y="9072"/>
                    <a:pt x="2678" y="9035"/>
                  </a:cubicBezTo>
                  <a:lnTo>
                    <a:pt x="2784" y="9008"/>
                  </a:lnTo>
                  <a:cubicBezTo>
                    <a:pt x="2901" y="8981"/>
                    <a:pt x="3003" y="8955"/>
                    <a:pt x="3108" y="8944"/>
                  </a:cubicBezTo>
                  <a:cubicBezTo>
                    <a:pt x="3178" y="8938"/>
                    <a:pt x="3260" y="8932"/>
                    <a:pt x="3342" y="8932"/>
                  </a:cubicBezTo>
                  <a:lnTo>
                    <a:pt x="3356" y="8932"/>
                  </a:lnTo>
                  <a:cubicBezTo>
                    <a:pt x="3496" y="8932"/>
                    <a:pt x="3624" y="8982"/>
                    <a:pt x="3659" y="9046"/>
                  </a:cubicBezTo>
                  <a:cubicBezTo>
                    <a:pt x="3717" y="9181"/>
                    <a:pt x="3774" y="9327"/>
                    <a:pt x="3844" y="9477"/>
                  </a:cubicBezTo>
                  <a:cubicBezTo>
                    <a:pt x="3856" y="9510"/>
                    <a:pt x="3858" y="9546"/>
                    <a:pt x="3823" y="9578"/>
                  </a:cubicBezTo>
                  <a:cubicBezTo>
                    <a:pt x="3764" y="9627"/>
                    <a:pt x="3659" y="9654"/>
                    <a:pt x="3531" y="9654"/>
                  </a:cubicBezTo>
                  <a:cubicBezTo>
                    <a:pt x="3531" y="9654"/>
                    <a:pt x="3495" y="9654"/>
                    <a:pt x="3484" y="9654"/>
                  </a:cubicBezTo>
                  <a:lnTo>
                    <a:pt x="3447" y="9654"/>
                  </a:lnTo>
                  <a:cubicBezTo>
                    <a:pt x="3237" y="9654"/>
                    <a:pt x="3039" y="9671"/>
                    <a:pt x="2864" y="9703"/>
                  </a:cubicBezTo>
                  <a:cubicBezTo>
                    <a:pt x="2549" y="9757"/>
                    <a:pt x="2257" y="9844"/>
                    <a:pt x="1942" y="9989"/>
                  </a:cubicBezTo>
                  <a:cubicBezTo>
                    <a:pt x="1860" y="10022"/>
                    <a:pt x="1861" y="10086"/>
                    <a:pt x="1931" y="10124"/>
                  </a:cubicBezTo>
                  <a:cubicBezTo>
                    <a:pt x="1966" y="10146"/>
                    <a:pt x="2026" y="10156"/>
                    <a:pt x="2084" y="10156"/>
                  </a:cubicBezTo>
                  <a:cubicBezTo>
                    <a:pt x="2119" y="10156"/>
                    <a:pt x="2166" y="10150"/>
                    <a:pt x="2201" y="10139"/>
                  </a:cubicBezTo>
                  <a:cubicBezTo>
                    <a:pt x="2492" y="10042"/>
                    <a:pt x="2761" y="9984"/>
                    <a:pt x="3017" y="9962"/>
                  </a:cubicBezTo>
                  <a:cubicBezTo>
                    <a:pt x="3087" y="9957"/>
                    <a:pt x="3155" y="9951"/>
                    <a:pt x="3225" y="9951"/>
                  </a:cubicBezTo>
                  <a:cubicBezTo>
                    <a:pt x="3283" y="9951"/>
                    <a:pt x="3355" y="9950"/>
                    <a:pt x="3425" y="9956"/>
                  </a:cubicBezTo>
                  <a:cubicBezTo>
                    <a:pt x="3554" y="9966"/>
                    <a:pt x="3682" y="9983"/>
                    <a:pt x="3834" y="9999"/>
                  </a:cubicBezTo>
                  <a:lnTo>
                    <a:pt x="3881" y="10004"/>
                  </a:lnTo>
                  <a:cubicBezTo>
                    <a:pt x="4068" y="10026"/>
                    <a:pt x="4205" y="10090"/>
                    <a:pt x="4264" y="10171"/>
                  </a:cubicBezTo>
                  <a:cubicBezTo>
                    <a:pt x="4322" y="10247"/>
                    <a:pt x="4417" y="10388"/>
                    <a:pt x="4522" y="10528"/>
                  </a:cubicBezTo>
                  <a:cubicBezTo>
                    <a:pt x="4546" y="10560"/>
                    <a:pt x="4557" y="10598"/>
                    <a:pt x="4533" y="10636"/>
                  </a:cubicBezTo>
                  <a:cubicBezTo>
                    <a:pt x="4498" y="10706"/>
                    <a:pt x="4382" y="10754"/>
                    <a:pt x="4231" y="10771"/>
                  </a:cubicBezTo>
                  <a:cubicBezTo>
                    <a:pt x="4068" y="10787"/>
                    <a:pt x="3926" y="10792"/>
                    <a:pt x="3786" y="10797"/>
                  </a:cubicBezTo>
                  <a:lnTo>
                    <a:pt x="3739" y="10797"/>
                  </a:lnTo>
                  <a:cubicBezTo>
                    <a:pt x="3587" y="10803"/>
                    <a:pt x="3414" y="10808"/>
                    <a:pt x="3239" y="10824"/>
                  </a:cubicBezTo>
                  <a:cubicBezTo>
                    <a:pt x="3041" y="10841"/>
                    <a:pt x="2841" y="10877"/>
                    <a:pt x="2678" y="10920"/>
                  </a:cubicBezTo>
                  <a:cubicBezTo>
                    <a:pt x="2387" y="10996"/>
                    <a:pt x="2140" y="11109"/>
                    <a:pt x="1884" y="11276"/>
                  </a:cubicBezTo>
                  <a:cubicBezTo>
                    <a:pt x="1825" y="11319"/>
                    <a:pt x="1838" y="11378"/>
                    <a:pt x="1931" y="11410"/>
                  </a:cubicBezTo>
                  <a:cubicBezTo>
                    <a:pt x="1966" y="11421"/>
                    <a:pt x="2012" y="11432"/>
                    <a:pt x="2059" y="11432"/>
                  </a:cubicBezTo>
                  <a:cubicBezTo>
                    <a:pt x="2105" y="11432"/>
                    <a:pt x="2166" y="11421"/>
                    <a:pt x="2201" y="11405"/>
                  </a:cubicBezTo>
                  <a:cubicBezTo>
                    <a:pt x="2457" y="11287"/>
                    <a:pt x="2700" y="11206"/>
                    <a:pt x="2933" y="11168"/>
                  </a:cubicBezTo>
                  <a:cubicBezTo>
                    <a:pt x="3062" y="11146"/>
                    <a:pt x="3191" y="11136"/>
                    <a:pt x="3331" y="11131"/>
                  </a:cubicBezTo>
                  <a:cubicBezTo>
                    <a:pt x="3354" y="11131"/>
                    <a:pt x="3377" y="11131"/>
                    <a:pt x="3400" y="11131"/>
                  </a:cubicBezTo>
                  <a:cubicBezTo>
                    <a:pt x="3516" y="11131"/>
                    <a:pt x="3636" y="11136"/>
                    <a:pt x="3764" y="11141"/>
                  </a:cubicBezTo>
                  <a:lnTo>
                    <a:pt x="3786" y="11141"/>
                  </a:lnTo>
                  <a:cubicBezTo>
                    <a:pt x="3891" y="11146"/>
                    <a:pt x="4008" y="11153"/>
                    <a:pt x="4136" y="11153"/>
                  </a:cubicBezTo>
                  <a:cubicBezTo>
                    <a:pt x="4206" y="11153"/>
                    <a:pt x="4277" y="11153"/>
                    <a:pt x="4347" y="11148"/>
                  </a:cubicBezTo>
                  <a:cubicBezTo>
                    <a:pt x="4429" y="11142"/>
                    <a:pt x="4566" y="11130"/>
                    <a:pt x="4741" y="11114"/>
                  </a:cubicBezTo>
                  <a:cubicBezTo>
                    <a:pt x="4764" y="11114"/>
                    <a:pt x="4791" y="11109"/>
                    <a:pt x="4814" y="11109"/>
                  </a:cubicBezTo>
                  <a:cubicBezTo>
                    <a:pt x="4954" y="11109"/>
                    <a:pt x="5069" y="11147"/>
                    <a:pt x="5127" y="11207"/>
                  </a:cubicBezTo>
                  <a:cubicBezTo>
                    <a:pt x="5186" y="11271"/>
                    <a:pt x="5243" y="11331"/>
                    <a:pt x="5313" y="11395"/>
                  </a:cubicBezTo>
                  <a:cubicBezTo>
                    <a:pt x="5348" y="11433"/>
                    <a:pt x="5359" y="11480"/>
                    <a:pt x="5324" y="11518"/>
                  </a:cubicBezTo>
                  <a:cubicBezTo>
                    <a:pt x="5278" y="11572"/>
                    <a:pt x="5186" y="11610"/>
                    <a:pt x="5069" y="11621"/>
                  </a:cubicBezTo>
                  <a:cubicBezTo>
                    <a:pt x="5046" y="11621"/>
                    <a:pt x="5022" y="11626"/>
                    <a:pt x="5011" y="11626"/>
                  </a:cubicBezTo>
                  <a:cubicBezTo>
                    <a:pt x="4812" y="11647"/>
                    <a:pt x="4624" y="11680"/>
                    <a:pt x="4449" y="11723"/>
                  </a:cubicBezTo>
                  <a:cubicBezTo>
                    <a:pt x="4100" y="11815"/>
                    <a:pt x="3846" y="11945"/>
                    <a:pt x="3648" y="12064"/>
                  </a:cubicBezTo>
                  <a:cubicBezTo>
                    <a:pt x="3613" y="12085"/>
                    <a:pt x="3600" y="12106"/>
                    <a:pt x="3600" y="12128"/>
                  </a:cubicBezTo>
                  <a:cubicBezTo>
                    <a:pt x="3612" y="12149"/>
                    <a:pt x="3635" y="12170"/>
                    <a:pt x="3670" y="12187"/>
                  </a:cubicBezTo>
                  <a:cubicBezTo>
                    <a:pt x="3705" y="12197"/>
                    <a:pt x="3739" y="12203"/>
                    <a:pt x="3786" y="12203"/>
                  </a:cubicBezTo>
                  <a:cubicBezTo>
                    <a:pt x="3833" y="12203"/>
                    <a:pt x="3878" y="12192"/>
                    <a:pt x="3925" y="12181"/>
                  </a:cubicBezTo>
                  <a:cubicBezTo>
                    <a:pt x="4216" y="12063"/>
                    <a:pt x="4449" y="11994"/>
                    <a:pt x="4683" y="11956"/>
                  </a:cubicBezTo>
                  <a:cubicBezTo>
                    <a:pt x="4811" y="11934"/>
                    <a:pt x="4940" y="11923"/>
                    <a:pt x="5080" y="11917"/>
                  </a:cubicBezTo>
                  <a:cubicBezTo>
                    <a:pt x="5092" y="11917"/>
                    <a:pt x="5116" y="11917"/>
                    <a:pt x="5127" y="11917"/>
                  </a:cubicBezTo>
                  <a:cubicBezTo>
                    <a:pt x="5256" y="11917"/>
                    <a:pt x="5385" y="11923"/>
                    <a:pt x="5525" y="11934"/>
                  </a:cubicBezTo>
                  <a:cubicBezTo>
                    <a:pt x="5560" y="11934"/>
                    <a:pt x="5606" y="11939"/>
                    <a:pt x="5641" y="11939"/>
                  </a:cubicBezTo>
                  <a:cubicBezTo>
                    <a:pt x="5758" y="11944"/>
                    <a:pt x="5850" y="11976"/>
                    <a:pt x="5896" y="12025"/>
                  </a:cubicBezTo>
                  <a:cubicBezTo>
                    <a:pt x="5955" y="12090"/>
                    <a:pt x="6014" y="12154"/>
                    <a:pt x="6060" y="12219"/>
                  </a:cubicBezTo>
                  <a:cubicBezTo>
                    <a:pt x="6107" y="12278"/>
                    <a:pt x="6060" y="12349"/>
                    <a:pt x="5944" y="12387"/>
                  </a:cubicBezTo>
                  <a:cubicBezTo>
                    <a:pt x="5897" y="12403"/>
                    <a:pt x="5837" y="12413"/>
                    <a:pt x="5791" y="12424"/>
                  </a:cubicBezTo>
                  <a:cubicBezTo>
                    <a:pt x="5686" y="12445"/>
                    <a:pt x="5569" y="12462"/>
                    <a:pt x="5441" y="12468"/>
                  </a:cubicBezTo>
                  <a:cubicBezTo>
                    <a:pt x="5394" y="12468"/>
                    <a:pt x="5361" y="12468"/>
                    <a:pt x="5302" y="12468"/>
                  </a:cubicBezTo>
                  <a:cubicBezTo>
                    <a:pt x="5209" y="12468"/>
                    <a:pt x="5117" y="12466"/>
                    <a:pt x="4989" y="12461"/>
                  </a:cubicBezTo>
                  <a:cubicBezTo>
                    <a:pt x="4896" y="12461"/>
                    <a:pt x="4788" y="12456"/>
                    <a:pt x="4683" y="12456"/>
                  </a:cubicBezTo>
                  <a:cubicBezTo>
                    <a:pt x="4589" y="12456"/>
                    <a:pt x="4509" y="12456"/>
                    <a:pt x="4439" y="12461"/>
                  </a:cubicBezTo>
                  <a:cubicBezTo>
                    <a:pt x="4240" y="12472"/>
                    <a:pt x="4041" y="12494"/>
                    <a:pt x="3866" y="12532"/>
                  </a:cubicBezTo>
                  <a:cubicBezTo>
                    <a:pt x="3505" y="12602"/>
                    <a:pt x="3215" y="12704"/>
                    <a:pt x="2959" y="12796"/>
                  </a:cubicBezTo>
                  <a:cubicBezTo>
                    <a:pt x="2912" y="12812"/>
                    <a:pt x="2890" y="12833"/>
                    <a:pt x="2890" y="12860"/>
                  </a:cubicBezTo>
                  <a:cubicBezTo>
                    <a:pt x="2890" y="12882"/>
                    <a:pt x="2913" y="12903"/>
                    <a:pt x="2948" y="12914"/>
                  </a:cubicBezTo>
                  <a:cubicBezTo>
                    <a:pt x="2983" y="12925"/>
                    <a:pt x="3029" y="12936"/>
                    <a:pt x="3075" y="12936"/>
                  </a:cubicBezTo>
                  <a:cubicBezTo>
                    <a:pt x="3110" y="12936"/>
                    <a:pt x="3157" y="12930"/>
                    <a:pt x="3192" y="12919"/>
                  </a:cubicBezTo>
                  <a:cubicBezTo>
                    <a:pt x="3449" y="12854"/>
                    <a:pt x="3739" y="12784"/>
                    <a:pt x="4030" y="12757"/>
                  </a:cubicBezTo>
                  <a:cubicBezTo>
                    <a:pt x="4124" y="12747"/>
                    <a:pt x="4218" y="12747"/>
                    <a:pt x="4311" y="12747"/>
                  </a:cubicBezTo>
                  <a:cubicBezTo>
                    <a:pt x="4358" y="12747"/>
                    <a:pt x="4392" y="12747"/>
                    <a:pt x="4439" y="12752"/>
                  </a:cubicBezTo>
                  <a:cubicBezTo>
                    <a:pt x="4567" y="12758"/>
                    <a:pt x="4709" y="12774"/>
                    <a:pt x="4872" y="12796"/>
                  </a:cubicBezTo>
                  <a:lnTo>
                    <a:pt x="4963" y="12806"/>
                  </a:lnTo>
                  <a:cubicBezTo>
                    <a:pt x="5103" y="12822"/>
                    <a:pt x="5256" y="12844"/>
                    <a:pt x="5419" y="12855"/>
                  </a:cubicBezTo>
                  <a:cubicBezTo>
                    <a:pt x="5536" y="12866"/>
                    <a:pt x="5663" y="12872"/>
                    <a:pt x="5780" y="12872"/>
                  </a:cubicBezTo>
                  <a:cubicBezTo>
                    <a:pt x="5873" y="12872"/>
                    <a:pt x="5968" y="12865"/>
                    <a:pt x="6049" y="12860"/>
                  </a:cubicBezTo>
                  <a:cubicBezTo>
                    <a:pt x="6119" y="12855"/>
                    <a:pt x="6176" y="12850"/>
                    <a:pt x="6246" y="12845"/>
                  </a:cubicBezTo>
                  <a:cubicBezTo>
                    <a:pt x="6258" y="12845"/>
                    <a:pt x="6281" y="12838"/>
                    <a:pt x="6305" y="12838"/>
                  </a:cubicBezTo>
                  <a:cubicBezTo>
                    <a:pt x="6410" y="12838"/>
                    <a:pt x="6504" y="12877"/>
                    <a:pt x="6527" y="12926"/>
                  </a:cubicBezTo>
                  <a:cubicBezTo>
                    <a:pt x="6609" y="13103"/>
                    <a:pt x="6654" y="13275"/>
                    <a:pt x="6665" y="13448"/>
                  </a:cubicBezTo>
                  <a:cubicBezTo>
                    <a:pt x="6665" y="13475"/>
                    <a:pt x="6642" y="13507"/>
                    <a:pt x="6607" y="13528"/>
                  </a:cubicBezTo>
                  <a:cubicBezTo>
                    <a:pt x="6560" y="13550"/>
                    <a:pt x="6505" y="13560"/>
                    <a:pt x="6447" y="13565"/>
                  </a:cubicBezTo>
                  <a:cubicBezTo>
                    <a:pt x="6412" y="13565"/>
                    <a:pt x="6375" y="13565"/>
                    <a:pt x="6352" y="13565"/>
                  </a:cubicBezTo>
                  <a:cubicBezTo>
                    <a:pt x="6340" y="13565"/>
                    <a:pt x="6315" y="13565"/>
                    <a:pt x="6315" y="13565"/>
                  </a:cubicBezTo>
                  <a:cubicBezTo>
                    <a:pt x="6187" y="13555"/>
                    <a:pt x="6059" y="13528"/>
                    <a:pt x="5907" y="13507"/>
                  </a:cubicBezTo>
                  <a:lnTo>
                    <a:pt x="5896" y="13507"/>
                  </a:lnTo>
                  <a:cubicBezTo>
                    <a:pt x="5733" y="13480"/>
                    <a:pt x="5548" y="13454"/>
                    <a:pt x="5350" y="13437"/>
                  </a:cubicBezTo>
                  <a:cubicBezTo>
                    <a:pt x="5233" y="13427"/>
                    <a:pt x="5105" y="13421"/>
                    <a:pt x="4989" y="13421"/>
                  </a:cubicBezTo>
                  <a:cubicBezTo>
                    <a:pt x="4907" y="13421"/>
                    <a:pt x="4823" y="13420"/>
                    <a:pt x="4741" y="13426"/>
                  </a:cubicBezTo>
                  <a:cubicBezTo>
                    <a:pt x="4379" y="13447"/>
                    <a:pt x="4078" y="13490"/>
                    <a:pt x="3775" y="13539"/>
                  </a:cubicBezTo>
                  <a:lnTo>
                    <a:pt x="3706" y="13550"/>
                  </a:lnTo>
                  <a:cubicBezTo>
                    <a:pt x="3636" y="13561"/>
                    <a:pt x="3576" y="13587"/>
                    <a:pt x="3553" y="13619"/>
                  </a:cubicBezTo>
                  <a:cubicBezTo>
                    <a:pt x="3530" y="13646"/>
                    <a:pt x="3543" y="13680"/>
                    <a:pt x="3589" y="13707"/>
                  </a:cubicBezTo>
                  <a:cubicBezTo>
                    <a:pt x="3636" y="13739"/>
                    <a:pt x="3715" y="13754"/>
                    <a:pt x="3808" y="13754"/>
                  </a:cubicBezTo>
                  <a:cubicBezTo>
                    <a:pt x="3831" y="13754"/>
                    <a:pt x="3843" y="13754"/>
                    <a:pt x="3866" y="13754"/>
                  </a:cubicBezTo>
                  <a:cubicBezTo>
                    <a:pt x="4088" y="13732"/>
                    <a:pt x="4358" y="13717"/>
                    <a:pt x="4603" y="13717"/>
                  </a:cubicBezTo>
                  <a:cubicBezTo>
                    <a:pt x="4661" y="13717"/>
                    <a:pt x="4708" y="13717"/>
                    <a:pt x="4767" y="13722"/>
                  </a:cubicBezTo>
                  <a:cubicBezTo>
                    <a:pt x="4895" y="13727"/>
                    <a:pt x="5022" y="13744"/>
                    <a:pt x="5138" y="13766"/>
                  </a:cubicBezTo>
                  <a:cubicBezTo>
                    <a:pt x="5255" y="13787"/>
                    <a:pt x="5374" y="13819"/>
                    <a:pt x="5514" y="13862"/>
                  </a:cubicBezTo>
                  <a:lnTo>
                    <a:pt x="5572" y="13879"/>
                  </a:lnTo>
                  <a:cubicBezTo>
                    <a:pt x="5700" y="13916"/>
                    <a:pt x="5840" y="13959"/>
                    <a:pt x="5991" y="13996"/>
                  </a:cubicBezTo>
                  <a:cubicBezTo>
                    <a:pt x="6096" y="14023"/>
                    <a:pt x="6294" y="14051"/>
                    <a:pt x="6399" y="14067"/>
                  </a:cubicBezTo>
                  <a:cubicBezTo>
                    <a:pt x="6516" y="14083"/>
                    <a:pt x="6598" y="14143"/>
                    <a:pt x="6574" y="14197"/>
                  </a:cubicBezTo>
                  <a:cubicBezTo>
                    <a:pt x="6551" y="14256"/>
                    <a:pt x="6528" y="14309"/>
                    <a:pt x="6505" y="14369"/>
                  </a:cubicBezTo>
                  <a:cubicBezTo>
                    <a:pt x="6482" y="14422"/>
                    <a:pt x="6399" y="14467"/>
                    <a:pt x="6283" y="14488"/>
                  </a:cubicBezTo>
                  <a:lnTo>
                    <a:pt x="6199" y="14503"/>
                  </a:lnTo>
                  <a:cubicBezTo>
                    <a:pt x="6047" y="14530"/>
                    <a:pt x="5934" y="14551"/>
                    <a:pt x="5805" y="14562"/>
                  </a:cubicBezTo>
                  <a:cubicBezTo>
                    <a:pt x="5724" y="14568"/>
                    <a:pt x="5628" y="14574"/>
                    <a:pt x="5546" y="14574"/>
                  </a:cubicBezTo>
                  <a:cubicBezTo>
                    <a:pt x="5511" y="14574"/>
                    <a:pt x="5465" y="14574"/>
                    <a:pt x="5430" y="14574"/>
                  </a:cubicBezTo>
                  <a:cubicBezTo>
                    <a:pt x="5138" y="14563"/>
                    <a:pt x="4834" y="14515"/>
                    <a:pt x="4566" y="14466"/>
                  </a:cubicBezTo>
                  <a:cubicBezTo>
                    <a:pt x="4531" y="14461"/>
                    <a:pt x="4499" y="14454"/>
                    <a:pt x="4464" y="14454"/>
                  </a:cubicBezTo>
                  <a:cubicBezTo>
                    <a:pt x="4394" y="14454"/>
                    <a:pt x="4321" y="14466"/>
                    <a:pt x="4275" y="14493"/>
                  </a:cubicBezTo>
                  <a:cubicBezTo>
                    <a:pt x="4228" y="14515"/>
                    <a:pt x="4219" y="14542"/>
                    <a:pt x="4231" y="14574"/>
                  </a:cubicBezTo>
                  <a:cubicBezTo>
                    <a:pt x="4242" y="14606"/>
                    <a:pt x="4288" y="14633"/>
                    <a:pt x="4358" y="14655"/>
                  </a:cubicBezTo>
                  <a:cubicBezTo>
                    <a:pt x="4662" y="14730"/>
                    <a:pt x="4976" y="14805"/>
                    <a:pt x="5350" y="14848"/>
                  </a:cubicBezTo>
                  <a:cubicBezTo>
                    <a:pt x="5431" y="14859"/>
                    <a:pt x="5618" y="14875"/>
                    <a:pt x="5816" y="14885"/>
                  </a:cubicBezTo>
                  <a:cubicBezTo>
                    <a:pt x="5979" y="14896"/>
                    <a:pt x="6082" y="14972"/>
                    <a:pt x="6024" y="15047"/>
                  </a:cubicBezTo>
                  <a:cubicBezTo>
                    <a:pt x="5919" y="15176"/>
                    <a:pt x="5814" y="15307"/>
                    <a:pt x="5732" y="15377"/>
                  </a:cubicBezTo>
                  <a:cubicBezTo>
                    <a:pt x="5686" y="15420"/>
                    <a:pt x="5607" y="15446"/>
                    <a:pt x="5514" y="15451"/>
                  </a:cubicBezTo>
                  <a:cubicBezTo>
                    <a:pt x="5467" y="15451"/>
                    <a:pt x="5429" y="15446"/>
                    <a:pt x="5382" y="15441"/>
                  </a:cubicBezTo>
                  <a:cubicBezTo>
                    <a:pt x="5231" y="15403"/>
                    <a:pt x="5092" y="15376"/>
                    <a:pt x="5022" y="15360"/>
                  </a:cubicBezTo>
                  <a:cubicBezTo>
                    <a:pt x="4835" y="15328"/>
                    <a:pt x="4637" y="15307"/>
                    <a:pt x="4439" y="15296"/>
                  </a:cubicBezTo>
                  <a:cubicBezTo>
                    <a:pt x="4380" y="15296"/>
                    <a:pt x="4312" y="15290"/>
                    <a:pt x="4242" y="15290"/>
                  </a:cubicBezTo>
                  <a:cubicBezTo>
                    <a:pt x="4137" y="15290"/>
                    <a:pt x="4043" y="15291"/>
                    <a:pt x="3950" y="15296"/>
                  </a:cubicBezTo>
                  <a:lnTo>
                    <a:pt x="3939" y="15296"/>
                  </a:lnTo>
                  <a:cubicBezTo>
                    <a:pt x="3858" y="15296"/>
                    <a:pt x="3773" y="15301"/>
                    <a:pt x="3691" y="15301"/>
                  </a:cubicBezTo>
                  <a:cubicBezTo>
                    <a:pt x="3633" y="15301"/>
                    <a:pt x="3589" y="15302"/>
                    <a:pt x="3542" y="15296"/>
                  </a:cubicBezTo>
                  <a:cubicBezTo>
                    <a:pt x="3414" y="15291"/>
                    <a:pt x="3295" y="15274"/>
                    <a:pt x="3167" y="15253"/>
                  </a:cubicBezTo>
                  <a:cubicBezTo>
                    <a:pt x="2887" y="15199"/>
                    <a:pt x="2610" y="15096"/>
                    <a:pt x="2423" y="15020"/>
                  </a:cubicBezTo>
                  <a:cubicBezTo>
                    <a:pt x="2388" y="15004"/>
                    <a:pt x="2328" y="15000"/>
                    <a:pt x="2281" y="15000"/>
                  </a:cubicBezTo>
                  <a:cubicBezTo>
                    <a:pt x="2246" y="15000"/>
                    <a:pt x="2213" y="15004"/>
                    <a:pt x="2190" y="15015"/>
                  </a:cubicBezTo>
                  <a:cubicBezTo>
                    <a:pt x="2155" y="15026"/>
                    <a:pt x="2132" y="15042"/>
                    <a:pt x="2132" y="15064"/>
                  </a:cubicBezTo>
                  <a:cubicBezTo>
                    <a:pt x="2132" y="15085"/>
                    <a:pt x="2143" y="15113"/>
                    <a:pt x="2190" y="15135"/>
                  </a:cubicBezTo>
                  <a:cubicBezTo>
                    <a:pt x="2411" y="15248"/>
                    <a:pt x="2665" y="15366"/>
                    <a:pt x="2992" y="15463"/>
                  </a:cubicBezTo>
                  <a:cubicBezTo>
                    <a:pt x="3155" y="15511"/>
                    <a:pt x="3330" y="15549"/>
                    <a:pt x="3516" y="15571"/>
                  </a:cubicBezTo>
                  <a:cubicBezTo>
                    <a:pt x="3691" y="15592"/>
                    <a:pt x="3844" y="15603"/>
                    <a:pt x="4019" y="15620"/>
                  </a:cubicBezTo>
                  <a:cubicBezTo>
                    <a:pt x="4171" y="15630"/>
                    <a:pt x="4311" y="15640"/>
                    <a:pt x="4428" y="15657"/>
                  </a:cubicBezTo>
                  <a:cubicBezTo>
                    <a:pt x="4544" y="15673"/>
                    <a:pt x="4651" y="15695"/>
                    <a:pt x="4756" y="15727"/>
                  </a:cubicBezTo>
                  <a:cubicBezTo>
                    <a:pt x="4791" y="15738"/>
                    <a:pt x="4826" y="15748"/>
                    <a:pt x="4872" y="15764"/>
                  </a:cubicBezTo>
                  <a:cubicBezTo>
                    <a:pt x="5059" y="15834"/>
                    <a:pt x="5117" y="15959"/>
                    <a:pt x="4989" y="16056"/>
                  </a:cubicBezTo>
                  <a:cubicBezTo>
                    <a:pt x="4931" y="16104"/>
                    <a:pt x="4858" y="16152"/>
                    <a:pt x="4799" y="16200"/>
                  </a:cubicBezTo>
                  <a:cubicBezTo>
                    <a:pt x="4659" y="16308"/>
                    <a:pt x="4533" y="16422"/>
                    <a:pt x="4417" y="16535"/>
                  </a:cubicBezTo>
                  <a:cubicBezTo>
                    <a:pt x="4347" y="16606"/>
                    <a:pt x="4205" y="16648"/>
                    <a:pt x="4041" y="16653"/>
                  </a:cubicBezTo>
                  <a:cubicBezTo>
                    <a:pt x="3983" y="16653"/>
                    <a:pt x="3928" y="16653"/>
                    <a:pt x="3881" y="16653"/>
                  </a:cubicBezTo>
                  <a:cubicBezTo>
                    <a:pt x="3834" y="16653"/>
                    <a:pt x="3809" y="16653"/>
                    <a:pt x="3797" y="16653"/>
                  </a:cubicBezTo>
                  <a:cubicBezTo>
                    <a:pt x="3669" y="16643"/>
                    <a:pt x="3552" y="16626"/>
                    <a:pt x="3447" y="16605"/>
                  </a:cubicBezTo>
                  <a:cubicBezTo>
                    <a:pt x="3342" y="16583"/>
                    <a:pt x="3227" y="16546"/>
                    <a:pt x="3075" y="16492"/>
                  </a:cubicBezTo>
                  <a:cubicBezTo>
                    <a:pt x="3040" y="16481"/>
                    <a:pt x="3005" y="16471"/>
                    <a:pt x="2970" y="16455"/>
                  </a:cubicBezTo>
                  <a:cubicBezTo>
                    <a:pt x="2865" y="16417"/>
                    <a:pt x="2747" y="16372"/>
                    <a:pt x="2631" y="16340"/>
                  </a:cubicBezTo>
                  <a:cubicBezTo>
                    <a:pt x="2456" y="16286"/>
                    <a:pt x="2259" y="16249"/>
                    <a:pt x="2084" y="16232"/>
                  </a:cubicBezTo>
                  <a:cubicBezTo>
                    <a:pt x="1968" y="16222"/>
                    <a:pt x="1852" y="16217"/>
                    <a:pt x="1723" y="16217"/>
                  </a:cubicBezTo>
                  <a:cubicBezTo>
                    <a:pt x="1653" y="16217"/>
                    <a:pt x="1571" y="16217"/>
                    <a:pt x="1501" y="16222"/>
                  </a:cubicBezTo>
                  <a:cubicBezTo>
                    <a:pt x="1326" y="16233"/>
                    <a:pt x="1150" y="16254"/>
                    <a:pt x="940" y="16286"/>
                  </a:cubicBezTo>
                  <a:cubicBezTo>
                    <a:pt x="835" y="16302"/>
                    <a:pt x="767" y="16362"/>
                    <a:pt x="790" y="16416"/>
                  </a:cubicBezTo>
                  <a:cubicBezTo>
                    <a:pt x="802" y="16464"/>
                    <a:pt x="883" y="16497"/>
                    <a:pt x="976" y="16497"/>
                  </a:cubicBezTo>
                  <a:cubicBezTo>
                    <a:pt x="988" y="16497"/>
                    <a:pt x="997" y="16497"/>
                    <a:pt x="1009" y="16497"/>
                  </a:cubicBezTo>
                  <a:cubicBezTo>
                    <a:pt x="1149" y="16486"/>
                    <a:pt x="1289" y="16475"/>
                    <a:pt x="1417" y="16475"/>
                  </a:cubicBezTo>
                  <a:cubicBezTo>
                    <a:pt x="1592" y="16475"/>
                    <a:pt x="1758" y="16487"/>
                    <a:pt x="1909" y="16514"/>
                  </a:cubicBezTo>
                  <a:cubicBezTo>
                    <a:pt x="2026" y="16535"/>
                    <a:pt x="2142" y="16566"/>
                    <a:pt x="2259" y="16610"/>
                  </a:cubicBezTo>
                  <a:cubicBezTo>
                    <a:pt x="2341" y="16642"/>
                    <a:pt x="2433" y="16680"/>
                    <a:pt x="2514" y="16717"/>
                  </a:cubicBezTo>
                  <a:lnTo>
                    <a:pt x="2598" y="16756"/>
                  </a:lnTo>
                  <a:cubicBezTo>
                    <a:pt x="2715" y="16805"/>
                    <a:pt x="2863" y="16869"/>
                    <a:pt x="3050" y="16918"/>
                  </a:cubicBezTo>
                  <a:cubicBezTo>
                    <a:pt x="3225" y="16966"/>
                    <a:pt x="3438" y="16997"/>
                    <a:pt x="3648" y="17014"/>
                  </a:cubicBezTo>
                  <a:cubicBezTo>
                    <a:pt x="3683" y="17014"/>
                    <a:pt x="3704" y="17020"/>
                    <a:pt x="3739" y="17020"/>
                  </a:cubicBezTo>
                  <a:cubicBezTo>
                    <a:pt x="3820" y="17026"/>
                    <a:pt x="3893" y="17047"/>
                    <a:pt x="3939" y="17074"/>
                  </a:cubicBezTo>
                  <a:cubicBezTo>
                    <a:pt x="3986" y="17107"/>
                    <a:pt x="4009" y="17144"/>
                    <a:pt x="3998" y="17182"/>
                  </a:cubicBezTo>
                  <a:cubicBezTo>
                    <a:pt x="3951" y="17317"/>
                    <a:pt x="3928" y="17451"/>
                    <a:pt x="3939" y="17586"/>
                  </a:cubicBezTo>
                  <a:cubicBezTo>
                    <a:pt x="3939" y="17624"/>
                    <a:pt x="3916" y="17656"/>
                    <a:pt x="3881" y="17672"/>
                  </a:cubicBezTo>
                  <a:cubicBezTo>
                    <a:pt x="3846" y="17688"/>
                    <a:pt x="3808" y="17694"/>
                    <a:pt x="3750" y="17694"/>
                  </a:cubicBezTo>
                  <a:cubicBezTo>
                    <a:pt x="3715" y="17694"/>
                    <a:pt x="3668" y="17687"/>
                    <a:pt x="3633" y="17682"/>
                  </a:cubicBezTo>
                  <a:lnTo>
                    <a:pt x="3622" y="17682"/>
                  </a:lnTo>
                  <a:cubicBezTo>
                    <a:pt x="3575" y="17677"/>
                    <a:pt x="3541" y="17666"/>
                    <a:pt x="3495" y="17660"/>
                  </a:cubicBezTo>
                  <a:cubicBezTo>
                    <a:pt x="3378" y="17639"/>
                    <a:pt x="3248" y="17612"/>
                    <a:pt x="3108" y="17596"/>
                  </a:cubicBezTo>
                  <a:cubicBezTo>
                    <a:pt x="2933" y="17575"/>
                    <a:pt x="2772" y="17559"/>
                    <a:pt x="2609" y="17559"/>
                  </a:cubicBezTo>
                  <a:cubicBezTo>
                    <a:pt x="2574" y="17559"/>
                    <a:pt x="2549" y="17559"/>
                    <a:pt x="2514" y="17559"/>
                  </a:cubicBezTo>
                  <a:cubicBezTo>
                    <a:pt x="2328" y="17565"/>
                    <a:pt x="2129" y="17585"/>
                    <a:pt x="1942" y="17623"/>
                  </a:cubicBezTo>
                  <a:cubicBezTo>
                    <a:pt x="1779" y="17655"/>
                    <a:pt x="1618" y="17704"/>
                    <a:pt x="1443" y="17763"/>
                  </a:cubicBezTo>
                  <a:cubicBezTo>
                    <a:pt x="1361" y="17795"/>
                    <a:pt x="1327" y="17855"/>
                    <a:pt x="1373" y="17909"/>
                  </a:cubicBezTo>
                  <a:cubicBezTo>
                    <a:pt x="1408" y="17947"/>
                    <a:pt x="1478" y="17968"/>
                    <a:pt x="1548" y="17968"/>
                  </a:cubicBezTo>
                  <a:cubicBezTo>
                    <a:pt x="1572" y="17968"/>
                    <a:pt x="1605" y="17962"/>
                    <a:pt x="1629" y="17957"/>
                  </a:cubicBezTo>
                  <a:cubicBezTo>
                    <a:pt x="1908" y="17886"/>
                    <a:pt x="2175" y="17849"/>
                    <a:pt x="2408" y="17849"/>
                  </a:cubicBezTo>
                  <a:cubicBezTo>
                    <a:pt x="2432" y="17849"/>
                    <a:pt x="2469" y="17849"/>
                    <a:pt x="2492" y="17849"/>
                  </a:cubicBezTo>
                  <a:cubicBezTo>
                    <a:pt x="2621" y="17854"/>
                    <a:pt x="2750" y="17871"/>
                    <a:pt x="2890" y="17898"/>
                  </a:cubicBezTo>
                  <a:cubicBezTo>
                    <a:pt x="2971" y="17914"/>
                    <a:pt x="3063" y="17935"/>
                    <a:pt x="3145" y="17957"/>
                  </a:cubicBezTo>
                  <a:cubicBezTo>
                    <a:pt x="3191" y="17967"/>
                    <a:pt x="3250" y="17984"/>
                    <a:pt x="3309" y="17995"/>
                  </a:cubicBezTo>
                  <a:cubicBezTo>
                    <a:pt x="3460" y="18028"/>
                    <a:pt x="3635" y="18065"/>
                    <a:pt x="3844" y="18086"/>
                  </a:cubicBezTo>
                  <a:cubicBezTo>
                    <a:pt x="3868" y="18086"/>
                    <a:pt x="3879" y="18091"/>
                    <a:pt x="3903" y="18091"/>
                  </a:cubicBezTo>
                  <a:cubicBezTo>
                    <a:pt x="4008" y="18102"/>
                    <a:pt x="4102" y="18140"/>
                    <a:pt x="4125" y="18189"/>
                  </a:cubicBezTo>
                  <a:cubicBezTo>
                    <a:pt x="4148" y="18221"/>
                    <a:pt x="4160" y="18253"/>
                    <a:pt x="4183" y="18280"/>
                  </a:cubicBezTo>
                  <a:cubicBezTo>
                    <a:pt x="4218" y="18328"/>
                    <a:pt x="4172" y="18383"/>
                    <a:pt x="4067" y="18404"/>
                  </a:cubicBezTo>
                  <a:lnTo>
                    <a:pt x="4056" y="18404"/>
                  </a:lnTo>
                  <a:cubicBezTo>
                    <a:pt x="3858" y="18447"/>
                    <a:pt x="3668" y="18501"/>
                    <a:pt x="3516" y="18566"/>
                  </a:cubicBezTo>
                  <a:cubicBezTo>
                    <a:pt x="3365" y="18631"/>
                    <a:pt x="3249" y="18707"/>
                    <a:pt x="3156" y="18771"/>
                  </a:cubicBezTo>
                  <a:cubicBezTo>
                    <a:pt x="3121" y="18793"/>
                    <a:pt x="3100" y="18814"/>
                    <a:pt x="3065" y="18835"/>
                  </a:cubicBezTo>
                  <a:cubicBezTo>
                    <a:pt x="3006" y="18878"/>
                    <a:pt x="2948" y="18916"/>
                    <a:pt x="2890" y="18948"/>
                  </a:cubicBezTo>
                  <a:cubicBezTo>
                    <a:pt x="2796" y="19002"/>
                    <a:pt x="2700" y="19046"/>
                    <a:pt x="2583" y="19078"/>
                  </a:cubicBezTo>
                  <a:cubicBezTo>
                    <a:pt x="2362" y="19148"/>
                    <a:pt x="2073" y="19185"/>
                    <a:pt x="1723" y="19191"/>
                  </a:cubicBezTo>
                  <a:cubicBezTo>
                    <a:pt x="1677" y="19191"/>
                    <a:pt x="1627" y="19201"/>
                    <a:pt x="1592" y="19218"/>
                  </a:cubicBezTo>
                  <a:cubicBezTo>
                    <a:pt x="1557" y="19239"/>
                    <a:pt x="1537" y="19266"/>
                    <a:pt x="1548" y="19293"/>
                  </a:cubicBezTo>
                  <a:cubicBezTo>
                    <a:pt x="1560" y="19347"/>
                    <a:pt x="1651" y="19401"/>
                    <a:pt x="1756" y="19406"/>
                  </a:cubicBezTo>
                  <a:cubicBezTo>
                    <a:pt x="1884" y="19417"/>
                    <a:pt x="2015" y="19418"/>
                    <a:pt x="2132" y="19418"/>
                  </a:cubicBezTo>
                  <a:cubicBezTo>
                    <a:pt x="2423" y="19418"/>
                    <a:pt x="2678" y="19391"/>
                    <a:pt x="2911" y="19342"/>
                  </a:cubicBezTo>
                  <a:cubicBezTo>
                    <a:pt x="3086" y="19304"/>
                    <a:pt x="3237" y="19251"/>
                    <a:pt x="3389" y="19175"/>
                  </a:cubicBezTo>
                  <a:cubicBezTo>
                    <a:pt x="3494" y="19127"/>
                    <a:pt x="3577" y="19077"/>
                    <a:pt x="3659" y="19029"/>
                  </a:cubicBezTo>
                  <a:cubicBezTo>
                    <a:pt x="3682" y="19013"/>
                    <a:pt x="3715" y="18996"/>
                    <a:pt x="3739" y="18980"/>
                  </a:cubicBezTo>
                  <a:cubicBezTo>
                    <a:pt x="3855" y="18910"/>
                    <a:pt x="3948" y="18868"/>
                    <a:pt x="4041" y="18835"/>
                  </a:cubicBezTo>
                  <a:cubicBezTo>
                    <a:pt x="4135" y="18798"/>
                    <a:pt x="4241" y="18771"/>
                    <a:pt x="4369" y="18750"/>
                  </a:cubicBezTo>
                  <a:cubicBezTo>
                    <a:pt x="4404" y="18744"/>
                    <a:pt x="4429" y="18738"/>
                    <a:pt x="4464" y="18738"/>
                  </a:cubicBezTo>
                  <a:cubicBezTo>
                    <a:pt x="4557" y="18738"/>
                    <a:pt x="4636" y="18761"/>
                    <a:pt x="4683" y="18798"/>
                  </a:cubicBezTo>
                  <a:cubicBezTo>
                    <a:pt x="4869" y="18944"/>
                    <a:pt x="5105" y="19078"/>
                    <a:pt x="5350" y="19207"/>
                  </a:cubicBezTo>
                  <a:cubicBezTo>
                    <a:pt x="5513" y="19288"/>
                    <a:pt x="5479" y="19438"/>
                    <a:pt x="4989" y="19541"/>
                  </a:cubicBezTo>
                  <a:cubicBezTo>
                    <a:pt x="4557" y="19632"/>
                    <a:pt x="4196" y="19714"/>
                    <a:pt x="3939" y="19859"/>
                  </a:cubicBezTo>
                  <a:cubicBezTo>
                    <a:pt x="3718" y="19988"/>
                    <a:pt x="3589" y="20149"/>
                    <a:pt x="3542" y="20354"/>
                  </a:cubicBezTo>
                  <a:cubicBezTo>
                    <a:pt x="3530" y="20403"/>
                    <a:pt x="3611" y="20457"/>
                    <a:pt x="3728" y="20474"/>
                  </a:cubicBezTo>
                  <a:cubicBezTo>
                    <a:pt x="3751" y="20479"/>
                    <a:pt x="3773" y="20479"/>
                    <a:pt x="3808" y="20479"/>
                  </a:cubicBezTo>
                  <a:cubicBezTo>
                    <a:pt x="3890" y="20479"/>
                    <a:pt x="3960" y="20457"/>
                    <a:pt x="3983" y="20420"/>
                  </a:cubicBezTo>
                  <a:cubicBezTo>
                    <a:pt x="4076" y="20263"/>
                    <a:pt x="4230" y="20139"/>
                    <a:pt x="4417" y="20053"/>
                  </a:cubicBezTo>
                  <a:cubicBezTo>
                    <a:pt x="4650" y="19950"/>
                    <a:pt x="4917" y="19918"/>
                    <a:pt x="5197" y="19869"/>
                  </a:cubicBezTo>
                  <a:cubicBezTo>
                    <a:pt x="5348" y="19842"/>
                    <a:pt x="5536" y="19810"/>
                    <a:pt x="5710" y="19756"/>
                  </a:cubicBezTo>
                  <a:cubicBezTo>
                    <a:pt x="5792" y="19735"/>
                    <a:pt x="5910" y="19687"/>
                    <a:pt x="6039" y="19639"/>
                  </a:cubicBezTo>
                  <a:cubicBezTo>
                    <a:pt x="6143" y="19595"/>
                    <a:pt x="6304" y="19590"/>
                    <a:pt x="6432" y="19633"/>
                  </a:cubicBezTo>
                  <a:cubicBezTo>
                    <a:pt x="6630" y="19698"/>
                    <a:pt x="6842" y="19752"/>
                    <a:pt x="7052" y="19800"/>
                  </a:cubicBezTo>
                  <a:cubicBezTo>
                    <a:pt x="7215" y="19838"/>
                    <a:pt x="7320" y="19913"/>
                    <a:pt x="7343" y="19994"/>
                  </a:cubicBezTo>
                  <a:cubicBezTo>
                    <a:pt x="7355" y="20015"/>
                    <a:pt x="7353" y="20031"/>
                    <a:pt x="7365" y="20053"/>
                  </a:cubicBezTo>
                  <a:cubicBezTo>
                    <a:pt x="7377" y="20107"/>
                    <a:pt x="7402" y="20156"/>
                    <a:pt x="7402" y="20204"/>
                  </a:cubicBezTo>
                  <a:cubicBezTo>
                    <a:pt x="7413" y="20274"/>
                    <a:pt x="7400" y="20334"/>
                    <a:pt x="7365" y="20393"/>
                  </a:cubicBezTo>
                  <a:cubicBezTo>
                    <a:pt x="7295" y="20511"/>
                    <a:pt x="7122" y="20630"/>
                    <a:pt x="6866" y="20743"/>
                  </a:cubicBezTo>
                  <a:cubicBezTo>
                    <a:pt x="6831" y="20759"/>
                    <a:pt x="6808" y="20780"/>
                    <a:pt x="6808" y="20802"/>
                  </a:cubicBezTo>
                  <a:cubicBezTo>
                    <a:pt x="6808" y="20829"/>
                    <a:pt x="6830" y="20851"/>
                    <a:pt x="6877" y="20873"/>
                  </a:cubicBezTo>
                  <a:cubicBezTo>
                    <a:pt x="6923" y="20894"/>
                    <a:pt x="6993" y="20910"/>
                    <a:pt x="7063" y="20910"/>
                  </a:cubicBezTo>
                  <a:cubicBezTo>
                    <a:pt x="7109" y="20910"/>
                    <a:pt x="7155" y="20904"/>
                    <a:pt x="7190" y="20893"/>
                  </a:cubicBezTo>
                  <a:cubicBezTo>
                    <a:pt x="7563" y="20780"/>
                    <a:pt x="7823" y="20646"/>
                    <a:pt x="7963" y="20501"/>
                  </a:cubicBezTo>
                  <a:cubicBezTo>
                    <a:pt x="8033" y="20420"/>
                    <a:pt x="8079" y="20328"/>
                    <a:pt x="8090" y="20231"/>
                  </a:cubicBezTo>
                  <a:cubicBezTo>
                    <a:pt x="8090" y="20220"/>
                    <a:pt x="8090" y="20198"/>
                    <a:pt x="8101" y="20160"/>
                  </a:cubicBezTo>
                  <a:cubicBezTo>
                    <a:pt x="8113" y="20090"/>
                    <a:pt x="8252" y="20037"/>
                    <a:pt x="8404" y="20048"/>
                  </a:cubicBezTo>
                  <a:cubicBezTo>
                    <a:pt x="8765" y="20075"/>
                    <a:pt x="9185" y="20101"/>
                    <a:pt x="9512" y="20107"/>
                  </a:cubicBezTo>
                  <a:cubicBezTo>
                    <a:pt x="9617" y="20107"/>
                    <a:pt x="9700" y="20144"/>
                    <a:pt x="9723" y="20192"/>
                  </a:cubicBezTo>
                  <a:cubicBezTo>
                    <a:pt x="9747" y="20252"/>
                    <a:pt x="9746" y="20307"/>
                    <a:pt x="9734" y="20366"/>
                  </a:cubicBezTo>
                  <a:cubicBezTo>
                    <a:pt x="9722" y="20420"/>
                    <a:pt x="9676" y="20484"/>
                    <a:pt x="9617" y="20559"/>
                  </a:cubicBezTo>
                  <a:cubicBezTo>
                    <a:pt x="9606" y="20576"/>
                    <a:pt x="9593" y="20592"/>
                    <a:pt x="9581" y="20608"/>
                  </a:cubicBezTo>
                  <a:cubicBezTo>
                    <a:pt x="9534" y="20668"/>
                    <a:pt x="9489" y="20732"/>
                    <a:pt x="9443" y="20802"/>
                  </a:cubicBezTo>
                  <a:cubicBezTo>
                    <a:pt x="9384" y="20899"/>
                    <a:pt x="9372" y="20990"/>
                    <a:pt x="9395" y="21076"/>
                  </a:cubicBezTo>
                  <a:cubicBezTo>
                    <a:pt x="9418" y="21163"/>
                    <a:pt x="9466" y="21249"/>
                    <a:pt x="9559" y="21336"/>
                  </a:cubicBezTo>
                  <a:cubicBezTo>
                    <a:pt x="9641" y="21411"/>
                    <a:pt x="9747" y="21486"/>
                    <a:pt x="9887" y="21561"/>
                  </a:cubicBezTo>
                  <a:cubicBezTo>
                    <a:pt x="9934" y="21583"/>
                    <a:pt x="10002" y="21600"/>
                    <a:pt x="10084" y="21600"/>
                  </a:cubicBezTo>
                  <a:cubicBezTo>
                    <a:pt x="10131" y="21600"/>
                    <a:pt x="10165" y="21594"/>
                    <a:pt x="10212" y="21588"/>
                  </a:cubicBezTo>
                  <a:cubicBezTo>
                    <a:pt x="10270" y="21577"/>
                    <a:pt x="10317" y="21556"/>
                    <a:pt x="10328" y="21529"/>
                  </a:cubicBezTo>
                  <a:cubicBezTo>
                    <a:pt x="10340" y="21508"/>
                    <a:pt x="10341" y="21487"/>
                    <a:pt x="10317" y="21465"/>
                  </a:cubicBezTo>
                  <a:cubicBezTo>
                    <a:pt x="10142" y="21325"/>
                    <a:pt x="10050" y="21190"/>
                    <a:pt x="10062" y="21066"/>
                  </a:cubicBezTo>
                  <a:cubicBezTo>
                    <a:pt x="10062" y="21007"/>
                    <a:pt x="10096" y="20947"/>
                    <a:pt x="10142" y="20883"/>
                  </a:cubicBezTo>
                  <a:cubicBezTo>
                    <a:pt x="10177" y="20834"/>
                    <a:pt x="10234" y="20786"/>
                    <a:pt x="10281" y="20738"/>
                  </a:cubicBezTo>
                  <a:cubicBezTo>
                    <a:pt x="10304" y="20722"/>
                    <a:pt x="10316" y="20706"/>
                    <a:pt x="10339" y="20684"/>
                  </a:cubicBezTo>
                  <a:cubicBezTo>
                    <a:pt x="10432" y="20592"/>
                    <a:pt x="10494" y="20510"/>
                    <a:pt x="10529" y="20435"/>
                  </a:cubicBezTo>
                  <a:cubicBezTo>
                    <a:pt x="10540" y="20403"/>
                    <a:pt x="10550" y="20334"/>
                    <a:pt x="10551" y="20253"/>
                  </a:cubicBezTo>
                  <a:cubicBezTo>
                    <a:pt x="10551" y="20156"/>
                    <a:pt x="10702" y="20070"/>
                    <a:pt x="10900" y="20043"/>
                  </a:cubicBezTo>
                  <a:cubicBezTo>
                    <a:pt x="11157" y="20010"/>
                    <a:pt x="11412" y="19972"/>
                    <a:pt x="11564" y="19945"/>
                  </a:cubicBezTo>
                  <a:cubicBezTo>
                    <a:pt x="11587" y="19940"/>
                    <a:pt x="11613" y="19940"/>
                    <a:pt x="11637" y="19940"/>
                  </a:cubicBezTo>
                  <a:cubicBezTo>
                    <a:pt x="11742" y="19940"/>
                    <a:pt x="11833" y="19977"/>
                    <a:pt x="11844" y="20026"/>
                  </a:cubicBezTo>
                  <a:cubicBezTo>
                    <a:pt x="11856" y="20069"/>
                    <a:pt x="11869" y="20107"/>
                    <a:pt x="11881" y="20128"/>
                  </a:cubicBezTo>
                  <a:cubicBezTo>
                    <a:pt x="11916" y="20225"/>
                    <a:pt x="11984" y="20317"/>
                    <a:pt x="12078" y="20393"/>
                  </a:cubicBezTo>
                  <a:cubicBezTo>
                    <a:pt x="12171" y="20468"/>
                    <a:pt x="12301" y="20539"/>
                    <a:pt x="12453" y="20603"/>
                  </a:cubicBezTo>
                  <a:cubicBezTo>
                    <a:pt x="12581" y="20657"/>
                    <a:pt x="12744" y="20705"/>
                    <a:pt x="12930" y="20748"/>
                  </a:cubicBezTo>
                  <a:cubicBezTo>
                    <a:pt x="12965" y="20753"/>
                    <a:pt x="13001" y="20758"/>
                    <a:pt x="13036" y="20758"/>
                  </a:cubicBezTo>
                  <a:cubicBezTo>
                    <a:pt x="13118" y="20758"/>
                    <a:pt x="13197" y="20743"/>
                    <a:pt x="13244" y="20716"/>
                  </a:cubicBezTo>
                  <a:cubicBezTo>
                    <a:pt x="13291" y="20695"/>
                    <a:pt x="13302" y="20667"/>
                    <a:pt x="13302" y="20640"/>
                  </a:cubicBezTo>
                  <a:cubicBezTo>
                    <a:pt x="13302" y="20619"/>
                    <a:pt x="13280" y="20597"/>
                    <a:pt x="13233" y="20586"/>
                  </a:cubicBezTo>
                  <a:cubicBezTo>
                    <a:pt x="12953" y="20489"/>
                    <a:pt x="12754" y="20376"/>
                    <a:pt x="12661" y="20268"/>
                  </a:cubicBezTo>
                  <a:cubicBezTo>
                    <a:pt x="12614" y="20214"/>
                    <a:pt x="12592" y="20149"/>
                    <a:pt x="12581" y="20085"/>
                  </a:cubicBezTo>
                  <a:cubicBezTo>
                    <a:pt x="12569" y="20031"/>
                    <a:pt x="12581" y="19977"/>
                    <a:pt x="12581" y="19923"/>
                  </a:cubicBezTo>
                  <a:lnTo>
                    <a:pt x="12581" y="19864"/>
                  </a:lnTo>
                  <a:cubicBezTo>
                    <a:pt x="12581" y="19853"/>
                    <a:pt x="12580" y="19843"/>
                    <a:pt x="12591" y="19832"/>
                  </a:cubicBezTo>
                  <a:cubicBezTo>
                    <a:pt x="12626" y="19757"/>
                    <a:pt x="12720" y="19687"/>
                    <a:pt x="12872" y="19639"/>
                  </a:cubicBezTo>
                  <a:cubicBezTo>
                    <a:pt x="13035" y="19590"/>
                    <a:pt x="13187" y="19531"/>
                    <a:pt x="13339" y="19477"/>
                  </a:cubicBezTo>
                  <a:cubicBezTo>
                    <a:pt x="13385" y="19461"/>
                    <a:pt x="13444" y="19450"/>
                    <a:pt x="13503" y="19450"/>
                  </a:cubicBezTo>
                  <a:cubicBezTo>
                    <a:pt x="13584" y="19450"/>
                    <a:pt x="13663" y="19471"/>
                    <a:pt x="13721" y="19504"/>
                  </a:cubicBezTo>
                  <a:cubicBezTo>
                    <a:pt x="13768" y="19536"/>
                    <a:pt x="13816" y="19563"/>
                    <a:pt x="13874" y="19590"/>
                  </a:cubicBezTo>
                  <a:cubicBezTo>
                    <a:pt x="14026" y="19670"/>
                    <a:pt x="14201" y="19734"/>
                    <a:pt x="14399" y="19788"/>
                  </a:cubicBezTo>
                  <a:cubicBezTo>
                    <a:pt x="14597" y="19842"/>
                    <a:pt x="14796" y="19876"/>
                    <a:pt x="14971" y="19903"/>
                  </a:cubicBezTo>
                  <a:lnTo>
                    <a:pt x="15062" y="19913"/>
                  </a:lnTo>
                  <a:cubicBezTo>
                    <a:pt x="15202" y="19934"/>
                    <a:pt x="15331" y="19955"/>
                    <a:pt x="15460" y="19977"/>
                  </a:cubicBezTo>
                  <a:cubicBezTo>
                    <a:pt x="15611" y="20009"/>
                    <a:pt x="15729" y="20042"/>
                    <a:pt x="15846" y="20085"/>
                  </a:cubicBezTo>
                  <a:cubicBezTo>
                    <a:pt x="16056" y="20171"/>
                    <a:pt x="16218" y="20290"/>
                    <a:pt x="16334" y="20452"/>
                  </a:cubicBezTo>
                  <a:cubicBezTo>
                    <a:pt x="16358" y="20489"/>
                    <a:pt x="16439" y="20511"/>
                    <a:pt x="16520" y="20511"/>
                  </a:cubicBezTo>
                  <a:cubicBezTo>
                    <a:pt x="16544" y="20511"/>
                    <a:pt x="16570" y="20511"/>
                    <a:pt x="16593" y="20506"/>
                  </a:cubicBezTo>
                  <a:cubicBezTo>
                    <a:pt x="16722" y="20489"/>
                    <a:pt x="16802" y="20436"/>
                    <a:pt x="16779" y="20388"/>
                  </a:cubicBezTo>
                  <a:cubicBezTo>
                    <a:pt x="16721" y="20178"/>
                    <a:pt x="16579" y="20020"/>
                    <a:pt x="16334" y="19891"/>
                  </a:cubicBezTo>
                  <a:cubicBezTo>
                    <a:pt x="16206" y="19821"/>
                    <a:pt x="16044" y="19756"/>
                    <a:pt x="15846" y="19702"/>
                  </a:cubicBezTo>
                  <a:cubicBezTo>
                    <a:pt x="15694" y="19659"/>
                    <a:pt x="15530" y="19627"/>
                    <a:pt x="15391" y="19595"/>
                  </a:cubicBezTo>
                  <a:lnTo>
                    <a:pt x="15310" y="19580"/>
                  </a:lnTo>
                  <a:cubicBezTo>
                    <a:pt x="15124" y="19536"/>
                    <a:pt x="14993" y="19504"/>
                    <a:pt x="14888" y="19472"/>
                  </a:cubicBezTo>
                  <a:cubicBezTo>
                    <a:pt x="14783" y="19434"/>
                    <a:pt x="14692" y="19396"/>
                    <a:pt x="14611" y="19347"/>
                  </a:cubicBezTo>
                  <a:cubicBezTo>
                    <a:pt x="14517" y="19293"/>
                    <a:pt x="14434" y="19228"/>
                    <a:pt x="14341" y="19137"/>
                  </a:cubicBezTo>
                  <a:cubicBezTo>
                    <a:pt x="14294" y="19088"/>
                    <a:pt x="14307" y="19030"/>
                    <a:pt x="14388" y="18992"/>
                  </a:cubicBezTo>
                  <a:cubicBezTo>
                    <a:pt x="14517" y="18917"/>
                    <a:pt x="14751" y="18776"/>
                    <a:pt x="14960" y="18647"/>
                  </a:cubicBezTo>
                  <a:cubicBezTo>
                    <a:pt x="15054" y="18588"/>
                    <a:pt x="15238" y="18582"/>
                    <a:pt x="15343" y="18642"/>
                  </a:cubicBezTo>
                  <a:cubicBezTo>
                    <a:pt x="15401" y="18674"/>
                    <a:pt x="15448" y="18695"/>
                    <a:pt x="15460" y="18701"/>
                  </a:cubicBezTo>
                  <a:cubicBezTo>
                    <a:pt x="15600" y="18771"/>
                    <a:pt x="15774" y="18824"/>
                    <a:pt x="15937" y="18867"/>
                  </a:cubicBezTo>
                  <a:cubicBezTo>
                    <a:pt x="16240" y="18937"/>
                    <a:pt x="16591" y="18975"/>
                    <a:pt x="17034" y="18975"/>
                  </a:cubicBezTo>
                  <a:cubicBezTo>
                    <a:pt x="17139" y="18975"/>
                    <a:pt x="17234" y="18933"/>
                    <a:pt x="17246" y="18884"/>
                  </a:cubicBezTo>
                  <a:cubicBezTo>
                    <a:pt x="17257" y="18836"/>
                    <a:pt x="17186" y="18792"/>
                    <a:pt x="17093" y="18787"/>
                  </a:cubicBezTo>
                  <a:cubicBezTo>
                    <a:pt x="16743" y="18760"/>
                    <a:pt x="16453" y="18712"/>
                    <a:pt x="16254" y="18642"/>
                  </a:cubicBezTo>
                  <a:cubicBezTo>
                    <a:pt x="16149" y="18604"/>
                    <a:pt x="16056" y="18561"/>
                    <a:pt x="15963" y="18507"/>
                  </a:cubicBezTo>
                  <a:cubicBezTo>
                    <a:pt x="15881" y="18453"/>
                    <a:pt x="15799" y="18388"/>
                    <a:pt x="15729" y="18324"/>
                  </a:cubicBezTo>
                  <a:cubicBezTo>
                    <a:pt x="15648" y="18237"/>
                    <a:pt x="15647" y="18135"/>
                    <a:pt x="15740" y="18054"/>
                  </a:cubicBezTo>
                  <a:cubicBezTo>
                    <a:pt x="15845" y="17963"/>
                    <a:pt x="15951" y="17866"/>
                    <a:pt x="16021" y="17807"/>
                  </a:cubicBezTo>
                  <a:cubicBezTo>
                    <a:pt x="16103" y="17726"/>
                    <a:pt x="16325" y="17704"/>
                    <a:pt x="16477" y="17763"/>
                  </a:cubicBezTo>
                  <a:cubicBezTo>
                    <a:pt x="16512" y="17779"/>
                    <a:pt x="16545" y="17789"/>
                    <a:pt x="16557" y="17795"/>
                  </a:cubicBezTo>
                  <a:cubicBezTo>
                    <a:pt x="16720" y="17854"/>
                    <a:pt x="16896" y="17904"/>
                    <a:pt x="17071" y="17936"/>
                  </a:cubicBezTo>
                  <a:cubicBezTo>
                    <a:pt x="17316" y="17979"/>
                    <a:pt x="17573" y="18000"/>
                    <a:pt x="17876" y="18000"/>
                  </a:cubicBezTo>
                  <a:cubicBezTo>
                    <a:pt x="17969" y="18000"/>
                    <a:pt x="18074" y="18001"/>
                    <a:pt x="18179" y="17995"/>
                  </a:cubicBezTo>
                  <a:cubicBezTo>
                    <a:pt x="18284" y="17990"/>
                    <a:pt x="18375" y="17946"/>
                    <a:pt x="18375" y="17893"/>
                  </a:cubicBezTo>
                  <a:cubicBezTo>
                    <a:pt x="18375" y="17844"/>
                    <a:pt x="18305" y="17807"/>
                    <a:pt x="18200" y="17802"/>
                  </a:cubicBezTo>
                  <a:cubicBezTo>
                    <a:pt x="17839" y="17785"/>
                    <a:pt x="17547" y="17746"/>
                    <a:pt x="17326" y="17687"/>
                  </a:cubicBezTo>
                  <a:cubicBezTo>
                    <a:pt x="17209" y="17655"/>
                    <a:pt x="17106" y="17618"/>
                    <a:pt x="17012" y="17569"/>
                  </a:cubicBezTo>
                  <a:cubicBezTo>
                    <a:pt x="16931" y="17521"/>
                    <a:pt x="16847" y="17467"/>
                    <a:pt x="16754" y="17413"/>
                  </a:cubicBezTo>
                  <a:cubicBezTo>
                    <a:pt x="16754" y="17413"/>
                    <a:pt x="16707" y="17381"/>
                    <a:pt x="16695" y="17371"/>
                  </a:cubicBezTo>
                  <a:cubicBezTo>
                    <a:pt x="16602" y="17311"/>
                    <a:pt x="16593" y="17235"/>
                    <a:pt x="16652" y="17165"/>
                  </a:cubicBezTo>
                  <a:cubicBezTo>
                    <a:pt x="16780" y="17020"/>
                    <a:pt x="16896" y="16868"/>
                    <a:pt x="17012" y="16717"/>
                  </a:cubicBezTo>
                  <a:cubicBezTo>
                    <a:pt x="17047" y="16680"/>
                    <a:pt x="17116" y="16648"/>
                    <a:pt x="17209" y="16648"/>
                  </a:cubicBezTo>
                  <a:cubicBezTo>
                    <a:pt x="17221" y="16648"/>
                    <a:pt x="17245" y="16648"/>
                    <a:pt x="17257" y="16648"/>
                  </a:cubicBezTo>
                  <a:cubicBezTo>
                    <a:pt x="17385" y="16659"/>
                    <a:pt x="17490" y="16675"/>
                    <a:pt x="17606" y="16707"/>
                  </a:cubicBezTo>
                  <a:cubicBezTo>
                    <a:pt x="17723" y="16740"/>
                    <a:pt x="17851" y="16782"/>
                    <a:pt x="17967" y="16825"/>
                  </a:cubicBezTo>
                  <a:lnTo>
                    <a:pt x="18004" y="16837"/>
                  </a:lnTo>
                  <a:cubicBezTo>
                    <a:pt x="18120" y="16880"/>
                    <a:pt x="18260" y="16933"/>
                    <a:pt x="18412" y="16977"/>
                  </a:cubicBezTo>
                  <a:cubicBezTo>
                    <a:pt x="18587" y="17025"/>
                    <a:pt x="18772" y="17063"/>
                    <a:pt x="18959" y="17079"/>
                  </a:cubicBezTo>
                  <a:cubicBezTo>
                    <a:pt x="19099" y="17095"/>
                    <a:pt x="19252" y="17101"/>
                    <a:pt x="19403" y="17101"/>
                  </a:cubicBezTo>
                  <a:cubicBezTo>
                    <a:pt x="19601" y="17101"/>
                    <a:pt x="19810" y="17089"/>
                    <a:pt x="20067" y="17062"/>
                  </a:cubicBezTo>
                  <a:cubicBezTo>
                    <a:pt x="20171" y="17052"/>
                    <a:pt x="20242" y="17004"/>
                    <a:pt x="20231" y="16950"/>
                  </a:cubicBezTo>
                  <a:cubicBezTo>
                    <a:pt x="20219" y="16907"/>
                    <a:pt x="20138" y="16874"/>
                    <a:pt x="20045" y="16874"/>
                  </a:cubicBezTo>
                  <a:lnTo>
                    <a:pt x="20034" y="16874"/>
                  </a:lnTo>
                  <a:cubicBezTo>
                    <a:pt x="19975" y="16874"/>
                    <a:pt x="19917" y="16874"/>
                    <a:pt x="19859" y="16874"/>
                  </a:cubicBezTo>
                  <a:cubicBezTo>
                    <a:pt x="19579" y="16874"/>
                    <a:pt x="19332" y="16858"/>
                    <a:pt x="19134" y="16820"/>
                  </a:cubicBezTo>
                  <a:cubicBezTo>
                    <a:pt x="19005" y="16798"/>
                    <a:pt x="18889" y="16767"/>
                    <a:pt x="18784" y="16724"/>
                  </a:cubicBezTo>
                  <a:cubicBezTo>
                    <a:pt x="18679" y="16686"/>
                    <a:pt x="18586" y="16631"/>
                    <a:pt x="18481" y="16583"/>
                  </a:cubicBezTo>
                  <a:lnTo>
                    <a:pt x="18459" y="16573"/>
                  </a:lnTo>
                  <a:cubicBezTo>
                    <a:pt x="18343" y="16513"/>
                    <a:pt x="18214" y="16448"/>
                    <a:pt x="18051" y="16394"/>
                  </a:cubicBezTo>
                  <a:cubicBezTo>
                    <a:pt x="17911" y="16346"/>
                    <a:pt x="17759" y="16309"/>
                    <a:pt x="17595" y="16276"/>
                  </a:cubicBezTo>
                  <a:cubicBezTo>
                    <a:pt x="17456" y="16249"/>
                    <a:pt x="17374" y="16174"/>
                    <a:pt x="17421" y="16109"/>
                  </a:cubicBezTo>
                  <a:cubicBezTo>
                    <a:pt x="17479" y="16007"/>
                    <a:pt x="17549" y="15899"/>
                    <a:pt x="17595" y="15791"/>
                  </a:cubicBezTo>
                  <a:cubicBezTo>
                    <a:pt x="17630" y="15727"/>
                    <a:pt x="17736" y="15684"/>
                    <a:pt x="17876" y="15673"/>
                  </a:cubicBezTo>
                  <a:lnTo>
                    <a:pt x="17887" y="15673"/>
                  </a:lnTo>
                  <a:cubicBezTo>
                    <a:pt x="18050" y="15663"/>
                    <a:pt x="18203" y="15652"/>
                    <a:pt x="18343" y="15652"/>
                  </a:cubicBezTo>
                  <a:lnTo>
                    <a:pt x="18364" y="15652"/>
                  </a:lnTo>
                  <a:cubicBezTo>
                    <a:pt x="18504" y="15652"/>
                    <a:pt x="18623" y="15662"/>
                    <a:pt x="18751" y="15678"/>
                  </a:cubicBezTo>
                  <a:cubicBezTo>
                    <a:pt x="18996" y="15711"/>
                    <a:pt x="19252" y="15786"/>
                    <a:pt x="19520" y="15899"/>
                  </a:cubicBezTo>
                  <a:cubicBezTo>
                    <a:pt x="19555" y="15915"/>
                    <a:pt x="19601" y="15921"/>
                    <a:pt x="19647" y="15921"/>
                  </a:cubicBezTo>
                  <a:cubicBezTo>
                    <a:pt x="19694" y="15921"/>
                    <a:pt x="19739" y="15910"/>
                    <a:pt x="19786" y="15894"/>
                  </a:cubicBezTo>
                  <a:cubicBezTo>
                    <a:pt x="19868" y="15856"/>
                    <a:pt x="19881" y="15802"/>
                    <a:pt x="19811" y="15759"/>
                  </a:cubicBezTo>
                  <a:cubicBezTo>
                    <a:pt x="19531" y="15598"/>
                    <a:pt x="19273" y="15494"/>
                    <a:pt x="18969" y="15424"/>
                  </a:cubicBezTo>
                  <a:cubicBezTo>
                    <a:pt x="18795" y="15387"/>
                    <a:pt x="18599" y="15354"/>
                    <a:pt x="18401" y="15343"/>
                  </a:cubicBezTo>
                  <a:cubicBezTo>
                    <a:pt x="18343" y="15338"/>
                    <a:pt x="18225" y="15333"/>
                    <a:pt x="18073" y="15333"/>
                  </a:cubicBezTo>
                  <a:cubicBezTo>
                    <a:pt x="18015" y="15333"/>
                    <a:pt x="17955" y="15318"/>
                    <a:pt x="17920" y="15296"/>
                  </a:cubicBezTo>
                  <a:cubicBezTo>
                    <a:pt x="17885" y="15275"/>
                    <a:pt x="17876" y="15247"/>
                    <a:pt x="17876" y="15221"/>
                  </a:cubicBezTo>
                  <a:cubicBezTo>
                    <a:pt x="17911" y="15134"/>
                    <a:pt x="17967" y="14988"/>
                    <a:pt x="18026" y="14848"/>
                  </a:cubicBezTo>
                  <a:cubicBezTo>
                    <a:pt x="18061" y="14762"/>
                    <a:pt x="18270" y="14708"/>
                    <a:pt x="18445" y="14746"/>
                  </a:cubicBezTo>
                  <a:cubicBezTo>
                    <a:pt x="18491" y="14756"/>
                    <a:pt x="18517" y="14763"/>
                    <a:pt x="18529" y="14763"/>
                  </a:cubicBezTo>
                  <a:cubicBezTo>
                    <a:pt x="18715" y="14795"/>
                    <a:pt x="18925" y="14811"/>
                    <a:pt x="19112" y="14816"/>
                  </a:cubicBezTo>
                  <a:cubicBezTo>
                    <a:pt x="19123" y="14816"/>
                    <a:pt x="19147" y="14816"/>
                    <a:pt x="19159" y="14816"/>
                  </a:cubicBezTo>
                  <a:cubicBezTo>
                    <a:pt x="19486" y="14816"/>
                    <a:pt x="19810" y="14778"/>
                    <a:pt x="20183" y="14697"/>
                  </a:cubicBezTo>
                  <a:cubicBezTo>
                    <a:pt x="20288" y="14675"/>
                    <a:pt x="20335" y="14622"/>
                    <a:pt x="20289" y="14574"/>
                  </a:cubicBezTo>
                  <a:cubicBezTo>
                    <a:pt x="20266" y="14536"/>
                    <a:pt x="20185" y="14515"/>
                    <a:pt x="20103" y="14515"/>
                  </a:cubicBezTo>
                  <a:cubicBezTo>
                    <a:pt x="20091" y="14515"/>
                    <a:pt x="20067" y="14515"/>
                    <a:pt x="20056" y="14520"/>
                  </a:cubicBezTo>
                  <a:cubicBezTo>
                    <a:pt x="19822" y="14547"/>
                    <a:pt x="19623" y="14562"/>
                    <a:pt x="19436" y="14562"/>
                  </a:cubicBezTo>
                  <a:cubicBezTo>
                    <a:pt x="19331" y="14562"/>
                    <a:pt x="19241" y="14557"/>
                    <a:pt x="19159" y="14552"/>
                  </a:cubicBezTo>
                  <a:cubicBezTo>
                    <a:pt x="19031" y="14541"/>
                    <a:pt x="18901" y="14520"/>
                    <a:pt x="18773" y="14488"/>
                  </a:cubicBezTo>
                  <a:cubicBezTo>
                    <a:pt x="18656" y="14456"/>
                    <a:pt x="18539" y="14418"/>
                    <a:pt x="18423" y="14380"/>
                  </a:cubicBezTo>
                  <a:lnTo>
                    <a:pt x="18401" y="14374"/>
                  </a:lnTo>
                  <a:cubicBezTo>
                    <a:pt x="18366" y="14363"/>
                    <a:pt x="18330" y="14352"/>
                    <a:pt x="18295" y="14342"/>
                  </a:cubicBezTo>
                  <a:cubicBezTo>
                    <a:pt x="18202" y="14309"/>
                    <a:pt x="18141" y="14261"/>
                    <a:pt x="18153" y="14207"/>
                  </a:cubicBezTo>
                  <a:cubicBezTo>
                    <a:pt x="18165" y="14148"/>
                    <a:pt x="18179" y="14089"/>
                    <a:pt x="18179" y="14035"/>
                  </a:cubicBezTo>
                  <a:cubicBezTo>
                    <a:pt x="18190" y="13987"/>
                    <a:pt x="18270" y="13943"/>
                    <a:pt x="18386" y="13943"/>
                  </a:cubicBezTo>
                  <a:cubicBezTo>
                    <a:pt x="18386" y="13943"/>
                    <a:pt x="18459" y="13943"/>
                    <a:pt x="18459" y="13943"/>
                  </a:cubicBezTo>
                  <a:cubicBezTo>
                    <a:pt x="18669" y="13943"/>
                    <a:pt x="18888" y="13928"/>
                    <a:pt x="19086" y="13895"/>
                  </a:cubicBezTo>
                  <a:cubicBezTo>
                    <a:pt x="19296" y="13863"/>
                    <a:pt x="19472" y="13813"/>
                    <a:pt x="19600" y="13781"/>
                  </a:cubicBezTo>
                  <a:lnTo>
                    <a:pt x="19626" y="13776"/>
                  </a:lnTo>
                  <a:cubicBezTo>
                    <a:pt x="19754" y="13744"/>
                    <a:pt x="19881" y="13712"/>
                    <a:pt x="19997" y="13685"/>
                  </a:cubicBezTo>
                  <a:cubicBezTo>
                    <a:pt x="20126" y="13658"/>
                    <a:pt x="20266" y="13641"/>
                    <a:pt x="20395" y="13641"/>
                  </a:cubicBezTo>
                  <a:cubicBezTo>
                    <a:pt x="20430" y="13641"/>
                    <a:pt x="20465" y="13641"/>
                    <a:pt x="20500" y="13641"/>
                  </a:cubicBezTo>
                  <a:cubicBezTo>
                    <a:pt x="20722" y="13641"/>
                    <a:pt x="20989" y="13668"/>
                    <a:pt x="21280" y="13717"/>
                  </a:cubicBezTo>
                  <a:cubicBezTo>
                    <a:pt x="21303" y="13722"/>
                    <a:pt x="21326" y="13722"/>
                    <a:pt x="21349" y="13722"/>
                  </a:cubicBezTo>
                  <a:cubicBezTo>
                    <a:pt x="21419" y="13722"/>
                    <a:pt x="21489" y="13700"/>
                    <a:pt x="21524" y="13668"/>
                  </a:cubicBezTo>
                  <a:cubicBezTo>
                    <a:pt x="21571" y="13620"/>
                    <a:pt x="21537" y="13560"/>
                    <a:pt x="21444" y="13533"/>
                  </a:cubicBezTo>
                  <a:cubicBezTo>
                    <a:pt x="21059" y="13431"/>
                    <a:pt x="20733" y="13378"/>
                    <a:pt x="20395" y="13362"/>
                  </a:cubicBezTo>
                  <a:cubicBezTo>
                    <a:pt x="20348" y="13362"/>
                    <a:pt x="20299" y="13357"/>
                    <a:pt x="20252" y="13357"/>
                  </a:cubicBezTo>
                  <a:cubicBezTo>
                    <a:pt x="20101" y="13357"/>
                    <a:pt x="19952" y="13367"/>
                    <a:pt x="19800" y="13384"/>
                  </a:cubicBezTo>
                  <a:cubicBezTo>
                    <a:pt x="19626" y="13405"/>
                    <a:pt x="19459" y="13431"/>
                    <a:pt x="19319" y="13458"/>
                  </a:cubicBezTo>
                  <a:lnTo>
                    <a:pt x="19276" y="13464"/>
                  </a:lnTo>
                  <a:cubicBezTo>
                    <a:pt x="19136" y="13491"/>
                    <a:pt x="18993" y="13513"/>
                    <a:pt x="18853" y="13523"/>
                  </a:cubicBezTo>
                  <a:cubicBezTo>
                    <a:pt x="18771" y="13529"/>
                    <a:pt x="18704" y="13533"/>
                    <a:pt x="18634" y="13533"/>
                  </a:cubicBezTo>
                  <a:cubicBezTo>
                    <a:pt x="18588" y="13533"/>
                    <a:pt x="18539" y="13534"/>
                    <a:pt x="18492" y="13528"/>
                  </a:cubicBezTo>
                  <a:lnTo>
                    <a:pt x="18481" y="13528"/>
                  </a:lnTo>
                  <a:cubicBezTo>
                    <a:pt x="18330" y="13518"/>
                    <a:pt x="18223" y="13459"/>
                    <a:pt x="18211" y="13384"/>
                  </a:cubicBezTo>
                  <a:cubicBezTo>
                    <a:pt x="18211" y="13211"/>
                    <a:pt x="18203" y="13044"/>
                    <a:pt x="18168" y="12877"/>
                  </a:cubicBezTo>
                  <a:cubicBezTo>
                    <a:pt x="18168" y="12839"/>
                    <a:pt x="18190" y="12806"/>
                    <a:pt x="18237" y="12779"/>
                  </a:cubicBezTo>
                  <a:cubicBezTo>
                    <a:pt x="18400" y="12704"/>
                    <a:pt x="18539" y="12769"/>
                    <a:pt x="19017" y="12796"/>
                  </a:cubicBezTo>
                  <a:cubicBezTo>
                    <a:pt x="19215" y="12807"/>
                    <a:pt x="19424" y="12800"/>
                    <a:pt x="19611" y="12784"/>
                  </a:cubicBezTo>
                  <a:cubicBezTo>
                    <a:pt x="19937" y="12752"/>
                    <a:pt x="20252" y="12678"/>
                    <a:pt x="20602" y="12549"/>
                  </a:cubicBezTo>
                  <a:cubicBezTo>
                    <a:pt x="20684" y="12516"/>
                    <a:pt x="20708" y="12457"/>
                    <a:pt x="20650" y="12414"/>
                  </a:cubicBezTo>
                  <a:cubicBezTo>
                    <a:pt x="20615" y="12387"/>
                    <a:pt x="20544" y="12370"/>
                    <a:pt x="20486" y="12370"/>
                  </a:cubicBezTo>
                  <a:cubicBezTo>
                    <a:pt x="20451" y="12370"/>
                    <a:pt x="20430" y="12375"/>
                    <a:pt x="20395" y="12380"/>
                  </a:cubicBezTo>
                  <a:cubicBezTo>
                    <a:pt x="19462" y="12623"/>
                    <a:pt x="19089" y="12478"/>
                    <a:pt x="18343" y="12360"/>
                  </a:cubicBezTo>
                  <a:cubicBezTo>
                    <a:pt x="18156" y="12333"/>
                    <a:pt x="18028" y="12258"/>
                    <a:pt x="17993" y="12171"/>
                  </a:cubicBezTo>
                  <a:cubicBezTo>
                    <a:pt x="17946" y="12037"/>
                    <a:pt x="17888" y="11907"/>
                    <a:pt x="17818" y="11777"/>
                  </a:cubicBezTo>
                  <a:cubicBezTo>
                    <a:pt x="17783" y="11702"/>
                    <a:pt x="17852" y="11622"/>
                    <a:pt x="18004" y="11579"/>
                  </a:cubicBezTo>
                  <a:cubicBezTo>
                    <a:pt x="18039" y="11568"/>
                    <a:pt x="18074" y="11563"/>
                    <a:pt x="18120" y="11552"/>
                  </a:cubicBezTo>
                  <a:cubicBezTo>
                    <a:pt x="18237" y="11530"/>
                    <a:pt x="18354" y="11514"/>
                    <a:pt x="18470" y="11503"/>
                  </a:cubicBezTo>
                  <a:cubicBezTo>
                    <a:pt x="18529" y="11498"/>
                    <a:pt x="18586" y="11498"/>
                    <a:pt x="18656" y="11498"/>
                  </a:cubicBezTo>
                  <a:cubicBezTo>
                    <a:pt x="18726" y="11498"/>
                    <a:pt x="18806" y="11498"/>
                    <a:pt x="18911" y="11503"/>
                  </a:cubicBezTo>
                  <a:lnTo>
                    <a:pt x="18984" y="11503"/>
                  </a:lnTo>
                  <a:cubicBezTo>
                    <a:pt x="19101" y="11508"/>
                    <a:pt x="19228" y="11508"/>
                    <a:pt x="19356" y="11508"/>
                  </a:cubicBezTo>
                  <a:cubicBezTo>
                    <a:pt x="19391" y="11508"/>
                    <a:pt x="19437" y="11508"/>
                    <a:pt x="19472" y="11508"/>
                  </a:cubicBezTo>
                  <a:cubicBezTo>
                    <a:pt x="19682" y="11503"/>
                    <a:pt x="19881" y="11487"/>
                    <a:pt x="20056" y="11449"/>
                  </a:cubicBezTo>
                  <a:cubicBezTo>
                    <a:pt x="20370" y="11390"/>
                    <a:pt x="20661" y="11292"/>
                    <a:pt x="20941" y="11131"/>
                  </a:cubicBezTo>
                  <a:cubicBezTo>
                    <a:pt x="21011" y="11093"/>
                    <a:pt x="21012" y="11029"/>
                    <a:pt x="20930" y="10991"/>
                  </a:cubicBezTo>
                  <a:cubicBezTo>
                    <a:pt x="20884" y="10970"/>
                    <a:pt x="20836" y="10959"/>
                    <a:pt x="20777" y="10959"/>
                  </a:cubicBezTo>
                  <a:cubicBezTo>
                    <a:pt x="20731" y="10959"/>
                    <a:pt x="20696" y="10963"/>
                    <a:pt x="20661" y="10979"/>
                  </a:cubicBezTo>
                  <a:cubicBezTo>
                    <a:pt x="20392" y="11087"/>
                    <a:pt x="20126" y="11153"/>
                    <a:pt x="19870" y="11180"/>
                  </a:cubicBezTo>
                  <a:cubicBezTo>
                    <a:pt x="19776" y="11190"/>
                    <a:pt x="19694" y="11195"/>
                    <a:pt x="19589" y="11195"/>
                  </a:cubicBezTo>
                  <a:cubicBezTo>
                    <a:pt x="19542" y="11195"/>
                    <a:pt x="19497" y="11195"/>
                    <a:pt x="19451" y="11190"/>
                  </a:cubicBezTo>
                  <a:cubicBezTo>
                    <a:pt x="19322" y="11184"/>
                    <a:pt x="19193" y="11174"/>
                    <a:pt x="19053" y="11158"/>
                  </a:cubicBezTo>
                  <a:lnTo>
                    <a:pt x="18995" y="11153"/>
                  </a:lnTo>
                  <a:cubicBezTo>
                    <a:pt x="18832" y="11137"/>
                    <a:pt x="18644" y="11121"/>
                    <a:pt x="18434" y="11121"/>
                  </a:cubicBezTo>
                  <a:cubicBezTo>
                    <a:pt x="18224" y="11121"/>
                    <a:pt x="18013" y="11136"/>
                    <a:pt x="17803" y="11168"/>
                  </a:cubicBezTo>
                  <a:cubicBezTo>
                    <a:pt x="17768" y="11173"/>
                    <a:pt x="17747" y="11179"/>
                    <a:pt x="17712" y="11185"/>
                  </a:cubicBezTo>
                  <a:cubicBezTo>
                    <a:pt x="17665" y="11190"/>
                    <a:pt x="17617" y="11195"/>
                    <a:pt x="17570" y="11190"/>
                  </a:cubicBezTo>
                  <a:cubicBezTo>
                    <a:pt x="17477" y="11184"/>
                    <a:pt x="17397" y="11147"/>
                    <a:pt x="17362" y="11104"/>
                  </a:cubicBezTo>
                  <a:cubicBezTo>
                    <a:pt x="17316" y="11050"/>
                    <a:pt x="17267" y="11001"/>
                    <a:pt x="17220" y="10947"/>
                  </a:cubicBezTo>
                  <a:cubicBezTo>
                    <a:pt x="17138" y="10856"/>
                    <a:pt x="17058" y="10769"/>
                    <a:pt x="16976" y="10683"/>
                  </a:cubicBezTo>
                  <a:cubicBezTo>
                    <a:pt x="16953" y="10661"/>
                    <a:pt x="16964" y="10635"/>
                    <a:pt x="16987" y="10619"/>
                  </a:cubicBezTo>
                  <a:cubicBezTo>
                    <a:pt x="17010" y="10597"/>
                    <a:pt x="17060" y="10587"/>
                    <a:pt x="17118" y="10582"/>
                  </a:cubicBezTo>
                  <a:cubicBezTo>
                    <a:pt x="17223" y="10577"/>
                    <a:pt x="17313" y="10571"/>
                    <a:pt x="17395" y="10565"/>
                  </a:cubicBezTo>
                  <a:cubicBezTo>
                    <a:pt x="17593" y="10549"/>
                    <a:pt x="17793" y="10517"/>
                    <a:pt x="17956" y="10474"/>
                  </a:cubicBezTo>
                  <a:cubicBezTo>
                    <a:pt x="18318" y="10383"/>
                    <a:pt x="18574" y="10252"/>
                    <a:pt x="18784" y="10139"/>
                  </a:cubicBezTo>
                  <a:cubicBezTo>
                    <a:pt x="18819" y="10118"/>
                    <a:pt x="18831" y="10097"/>
                    <a:pt x="18831" y="10075"/>
                  </a:cubicBezTo>
                  <a:cubicBezTo>
                    <a:pt x="18831" y="10054"/>
                    <a:pt x="18797" y="10032"/>
                    <a:pt x="18762" y="10016"/>
                  </a:cubicBezTo>
                  <a:cubicBezTo>
                    <a:pt x="18727" y="10005"/>
                    <a:pt x="18680" y="9994"/>
                    <a:pt x="18645" y="9994"/>
                  </a:cubicBezTo>
                  <a:cubicBezTo>
                    <a:pt x="18598" y="9994"/>
                    <a:pt x="18553" y="10000"/>
                    <a:pt x="18518" y="10016"/>
                  </a:cubicBezTo>
                  <a:cubicBezTo>
                    <a:pt x="18226" y="10129"/>
                    <a:pt x="17978" y="10199"/>
                    <a:pt x="17745" y="10237"/>
                  </a:cubicBezTo>
                  <a:cubicBezTo>
                    <a:pt x="17617" y="10258"/>
                    <a:pt x="17491" y="10269"/>
                    <a:pt x="17351" y="10269"/>
                  </a:cubicBezTo>
                  <a:lnTo>
                    <a:pt x="17337" y="10269"/>
                  </a:lnTo>
                  <a:cubicBezTo>
                    <a:pt x="17208" y="10269"/>
                    <a:pt x="17071" y="10263"/>
                    <a:pt x="16896" y="10252"/>
                  </a:cubicBezTo>
                  <a:cubicBezTo>
                    <a:pt x="16861" y="10252"/>
                    <a:pt x="16824" y="10247"/>
                    <a:pt x="16801" y="10247"/>
                  </a:cubicBezTo>
                  <a:cubicBezTo>
                    <a:pt x="16673" y="10242"/>
                    <a:pt x="16556" y="10198"/>
                    <a:pt x="16509" y="10144"/>
                  </a:cubicBezTo>
                  <a:cubicBezTo>
                    <a:pt x="16451" y="10080"/>
                    <a:pt x="16369" y="9972"/>
                    <a:pt x="16287" y="9865"/>
                  </a:cubicBezTo>
                  <a:cubicBezTo>
                    <a:pt x="16217" y="9773"/>
                    <a:pt x="16267" y="9675"/>
                    <a:pt x="16418" y="9605"/>
                  </a:cubicBezTo>
                  <a:cubicBezTo>
                    <a:pt x="16535" y="9552"/>
                    <a:pt x="16638" y="9509"/>
                    <a:pt x="16684" y="9488"/>
                  </a:cubicBezTo>
                  <a:cubicBezTo>
                    <a:pt x="16801" y="9434"/>
                    <a:pt x="16907" y="9380"/>
                    <a:pt x="17012" y="9343"/>
                  </a:cubicBezTo>
                  <a:cubicBezTo>
                    <a:pt x="17117" y="9305"/>
                    <a:pt x="17233" y="9272"/>
                    <a:pt x="17373" y="9250"/>
                  </a:cubicBezTo>
                  <a:cubicBezTo>
                    <a:pt x="17571" y="9218"/>
                    <a:pt x="17817" y="9201"/>
                    <a:pt x="18120" y="9201"/>
                  </a:cubicBezTo>
                  <a:cubicBezTo>
                    <a:pt x="18179" y="9201"/>
                    <a:pt x="18226" y="9201"/>
                    <a:pt x="18284" y="9201"/>
                  </a:cubicBezTo>
                  <a:lnTo>
                    <a:pt x="18295" y="9201"/>
                  </a:lnTo>
                  <a:cubicBezTo>
                    <a:pt x="18389" y="9201"/>
                    <a:pt x="18469" y="9175"/>
                    <a:pt x="18492" y="9132"/>
                  </a:cubicBezTo>
                  <a:cubicBezTo>
                    <a:pt x="18504" y="9111"/>
                    <a:pt x="18494" y="9083"/>
                    <a:pt x="18470" y="9067"/>
                  </a:cubicBezTo>
                  <a:cubicBezTo>
                    <a:pt x="18447" y="9045"/>
                    <a:pt x="18401" y="9035"/>
                    <a:pt x="18343" y="9030"/>
                  </a:cubicBezTo>
                  <a:cubicBezTo>
                    <a:pt x="18074" y="9003"/>
                    <a:pt x="17840" y="8986"/>
                    <a:pt x="17595" y="8986"/>
                  </a:cubicBezTo>
                  <a:cubicBezTo>
                    <a:pt x="17479" y="8986"/>
                    <a:pt x="17362" y="8992"/>
                    <a:pt x="17246" y="8998"/>
                  </a:cubicBezTo>
                  <a:cubicBezTo>
                    <a:pt x="17047" y="9014"/>
                    <a:pt x="16860" y="9040"/>
                    <a:pt x="16673" y="9083"/>
                  </a:cubicBezTo>
                  <a:cubicBezTo>
                    <a:pt x="16498" y="9127"/>
                    <a:pt x="16347" y="9175"/>
                    <a:pt x="16207" y="9223"/>
                  </a:cubicBezTo>
                  <a:cubicBezTo>
                    <a:pt x="16195" y="9229"/>
                    <a:pt x="16184" y="9235"/>
                    <a:pt x="16149" y="9240"/>
                  </a:cubicBezTo>
                  <a:cubicBezTo>
                    <a:pt x="16009" y="9278"/>
                    <a:pt x="15835" y="9250"/>
                    <a:pt x="15777" y="9174"/>
                  </a:cubicBezTo>
                  <a:cubicBezTo>
                    <a:pt x="15684" y="9040"/>
                    <a:pt x="15576" y="8901"/>
                    <a:pt x="15529" y="8809"/>
                  </a:cubicBezTo>
                  <a:cubicBezTo>
                    <a:pt x="15506" y="8777"/>
                    <a:pt x="15519" y="8743"/>
                    <a:pt x="15565" y="8716"/>
                  </a:cubicBezTo>
                  <a:cubicBezTo>
                    <a:pt x="15600" y="8689"/>
                    <a:pt x="15670" y="8675"/>
                    <a:pt x="15740" y="8669"/>
                  </a:cubicBezTo>
                  <a:cubicBezTo>
                    <a:pt x="15845" y="8664"/>
                    <a:pt x="15916" y="8658"/>
                    <a:pt x="15963" y="8658"/>
                  </a:cubicBezTo>
                  <a:cubicBezTo>
                    <a:pt x="16161" y="8652"/>
                    <a:pt x="16359" y="8631"/>
                    <a:pt x="16546" y="8599"/>
                  </a:cubicBezTo>
                  <a:cubicBezTo>
                    <a:pt x="16919" y="8534"/>
                    <a:pt x="17211" y="8431"/>
                    <a:pt x="17468" y="8334"/>
                  </a:cubicBezTo>
                  <a:cubicBezTo>
                    <a:pt x="17515" y="8318"/>
                    <a:pt x="17537" y="8297"/>
                    <a:pt x="17537" y="8270"/>
                  </a:cubicBezTo>
                  <a:cubicBezTo>
                    <a:pt x="17537" y="8249"/>
                    <a:pt x="17526" y="8227"/>
                    <a:pt x="17479" y="8211"/>
                  </a:cubicBezTo>
                  <a:cubicBezTo>
                    <a:pt x="17444" y="8195"/>
                    <a:pt x="17395" y="8184"/>
                    <a:pt x="17337" y="8184"/>
                  </a:cubicBezTo>
                  <a:cubicBezTo>
                    <a:pt x="17302" y="8184"/>
                    <a:pt x="17270" y="8189"/>
                    <a:pt x="17235" y="8200"/>
                  </a:cubicBezTo>
                  <a:cubicBezTo>
                    <a:pt x="17025" y="8259"/>
                    <a:pt x="16707" y="8334"/>
                    <a:pt x="16404" y="8361"/>
                  </a:cubicBezTo>
                  <a:cubicBezTo>
                    <a:pt x="16322" y="8367"/>
                    <a:pt x="16240" y="8373"/>
                    <a:pt x="16170" y="8373"/>
                  </a:cubicBezTo>
                  <a:cubicBezTo>
                    <a:pt x="16112" y="8373"/>
                    <a:pt x="16054" y="8372"/>
                    <a:pt x="15996" y="8366"/>
                  </a:cubicBezTo>
                  <a:cubicBezTo>
                    <a:pt x="15844" y="8355"/>
                    <a:pt x="15683" y="8335"/>
                    <a:pt x="15555" y="8319"/>
                  </a:cubicBezTo>
                  <a:lnTo>
                    <a:pt x="15460" y="8307"/>
                  </a:lnTo>
                  <a:cubicBezTo>
                    <a:pt x="15331" y="8291"/>
                    <a:pt x="15239" y="8244"/>
                    <a:pt x="15216" y="8184"/>
                  </a:cubicBezTo>
                  <a:cubicBezTo>
                    <a:pt x="15146" y="8039"/>
                    <a:pt x="15098" y="7893"/>
                    <a:pt x="15052" y="7753"/>
                  </a:cubicBezTo>
                  <a:cubicBezTo>
                    <a:pt x="15028" y="7683"/>
                    <a:pt x="15109" y="7617"/>
                    <a:pt x="15237" y="7585"/>
                  </a:cubicBezTo>
                  <a:cubicBezTo>
                    <a:pt x="15342" y="7563"/>
                    <a:pt x="15436" y="7549"/>
                    <a:pt x="15529" y="7538"/>
                  </a:cubicBezTo>
                  <a:cubicBezTo>
                    <a:pt x="15611" y="7527"/>
                    <a:pt x="15694" y="7521"/>
                    <a:pt x="15788" y="7521"/>
                  </a:cubicBezTo>
                  <a:cubicBezTo>
                    <a:pt x="15823" y="7521"/>
                    <a:pt x="15858" y="7521"/>
                    <a:pt x="15904" y="7521"/>
                  </a:cubicBezTo>
                  <a:cubicBezTo>
                    <a:pt x="16033" y="7526"/>
                    <a:pt x="16171" y="7543"/>
                    <a:pt x="16334" y="7565"/>
                  </a:cubicBezTo>
                  <a:cubicBezTo>
                    <a:pt x="16509" y="7586"/>
                    <a:pt x="16684" y="7601"/>
                    <a:pt x="16870" y="7612"/>
                  </a:cubicBezTo>
                  <a:cubicBezTo>
                    <a:pt x="16929" y="7612"/>
                    <a:pt x="16976" y="7619"/>
                    <a:pt x="17034" y="7619"/>
                  </a:cubicBezTo>
                  <a:cubicBezTo>
                    <a:pt x="17174" y="7619"/>
                    <a:pt x="17328" y="7613"/>
                    <a:pt x="17468" y="7597"/>
                  </a:cubicBezTo>
                  <a:cubicBezTo>
                    <a:pt x="17853" y="7559"/>
                    <a:pt x="18179" y="7478"/>
                    <a:pt x="18459" y="7408"/>
                  </a:cubicBezTo>
                  <a:cubicBezTo>
                    <a:pt x="18506" y="7397"/>
                    <a:pt x="18539" y="7376"/>
                    <a:pt x="18550" y="7354"/>
                  </a:cubicBezTo>
                  <a:cubicBezTo>
                    <a:pt x="18562" y="7333"/>
                    <a:pt x="18553" y="7312"/>
                    <a:pt x="18518" y="7295"/>
                  </a:cubicBezTo>
                  <a:cubicBezTo>
                    <a:pt x="18483" y="7274"/>
                    <a:pt x="18424" y="7262"/>
                    <a:pt x="18354" y="7262"/>
                  </a:cubicBezTo>
                  <a:cubicBezTo>
                    <a:pt x="18330" y="7262"/>
                    <a:pt x="18305" y="7263"/>
                    <a:pt x="18270" y="7268"/>
                  </a:cubicBezTo>
                  <a:cubicBezTo>
                    <a:pt x="18013" y="7312"/>
                    <a:pt x="17687" y="7359"/>
                    <a:pt x="17384" y="7359"/>
                  </a:cubicBezTo>
                  <a:lnTo>
                    <a:pt x="17373" y="7359"/>
                  </a:lnTo>
                  <a:cubicBezTo>
                    <a:pt x="17280" y="7359"/>
                    <a:pt x="17175" y="7360"/>
                    <a:pt x="17082" y="7349"/>
                  </a:cubicBezTo>
                  <a:cubicBezTo>
                    <a:pt x="16930" y="7333"/>
                    <a:pt x="16778" y="7305"/>
                    <a:pt x="16557" y="7257"/>
                  </a:cubicBezTo>
                  <a:lnTo>
                    <a:pt x="16520" y="7247"/>
                  </a:lnTo>
                  <a:cubicBezTo>
                    <a:pt x="16380" y="7214"/>
                    <a:pt x="16229" y="7181"/>
                    <a:pt x="16054" y="7154"/>
                  </a:cubicBezTo>
                  <a:cubicBezTo>
                    <a:pt x="15844" y="7122"/>
                    <a:pt x="15637" y="7105"/>
                    <a:pt x="15427" y="7100"/>
                  </a:cubicBezTo>
                  <a:cubicBezTo>
                    <a:pt x="15415" y="7100"/>
                    <a:pt x="15391" y="7100"/>
                    <a:pt x="15380" y="7100"/>
                  </a:cubicBezTo>
                  <a:cubicBezTo>
                    <a:pt x="15356" y="7100"/>
                    <a:pt x="15334" y="7100"/>
                    <a:pt x="15310" y="7100"/>
                  </a:cubicBezTo>
                  <a:lnTo>
                    <a:pt x="15296" y="7100"/>
                  </a:lnTo>
                  <a:cubicBezTo>
                    <a:pt x="15179" y="7100"/>
                    <a:pt x="15063" y="7075"/>
                    <a:pt x="14993" y="7026"/>
                  </a:cubicBezTo>
                  <a:cubicBezTo>
                    <a:pt x="14947" y="6999"/>
                    <a:pt x="14935" y="6961"/>
                    <a:pt x="14935" y="6923"/>
                  </a:cubicBezTo>
                  <a:cubicBezTo>
                    <a:pt x="14947" y="6821"/>
                    <a:pt x="14959" y="6719"/>
                    <a:pt x="14982" y="6622"/>
                  </a:cubicBezTo>
                  <a:cubicBezTo>
                    <a:pt x="15006" y="6541"/>
                    <a:pt x="15146" y="6481"/>
                    <a:pt x="15332" y="6481"/>
                  </a:cubicBezTo>
                  <a:cubicBezTo>
                    <a:pt x="15402" y="6481"/>
                    <a:pt x="15474" y="6475"/>
                    <a:pt x="15544" y="6475"/>
                  </a:cubicBezTo>
                  <a:cubicBezTo>
                    <a:pt x="15730" y="6465"/>
                    <a:pt x="15891" y="6443"/>
                    <a:pt x="16043" y="6427"/>
                  </a:cubicBezTo>
                  <a:lnTo>
                    <a:pt x="16090" y="6422"/>
                  </a:lnTo>
                  <a:cubicBezTo>
                    <a:pt x="16254" y="6400"/>
                    <a:pt x="16395" y="6390"/>
                    <a:pt x="16535" y="6385"/>
                  </a:cubicBezTo>
                  <a:cubicBezTo>
                    <a:pt x="16558" y="6385"/>
                    <a:pt x="16592" y="6385"/>
                    <a:pt x="16615" y="6385"/>
                  </a:cubicBezTo>
                  <a:cubicBezTo>
                    <a:pt x="16720" y="6385"/>
                    <a:pt x="16824" y="6389"/>
                    <a:pt x="16929" y="6400"/>
                  </a:cubicBezTo>
                  <a:cubicBezTo>
                    <a:pt x="17208" y="6432"/>
                    <a:pt x="17491" y="6508"/>
                    <a:pt x="17759" y="6583"/>
                  </a:cubicBezTo>
                  <a:cubicBezTo>
                    <a:pt x="17794" y="6594"/>
                    <a:pt x="17841" y="6600"/>
                    <a:pt x="17876" y="6600"/>
                  </a:cubicBezTo>
                  <a:cubicBezTo>
                    <a:pt x="17923" y="6600"/>
                    <a:pt x="17969" y="6594"/>
                    <a:pt x="17993" y="6583"/>
                  </a:cubicBezTo>
                  <a:cubicBezTo>
                    <a:pt x="18028" y="6567"/>
                    <a:pt x="18051" y="6551"/>
                    <a:pt x="18051" y="6529"/>
                  </a:cubicBezTo>
                  <a:cubicBezTo>
                    <a:pt x="18051" y="6508"/>
                    <a:pt x="18028" y="6482"/>
                    <a:pt x="17993" y="6465"/>
                  </a:cubicBezTo>
                  <a:cubicBezTo>
                    <a:pt x="17725" y="6358"/>
                    <a:pt x="17468" y="6255"/>
                    <a:pt x="17118" y="6179"/>
                  </a:cubicBezTo>
                  <a:cubicBezTo>
                    <a:pt x="16943" y="6141"/>
                    <a:pt x="16744" y="6109"/>
                    <a:pt x="16546" y="6098"/>
                  </a:cubicBezTo>
                  <a:cubicBezTo>
                    <a:pt x="16429" y="6093"/>
                    <a:pt x="16300" y="6088"/>
                    <a:pt x="16149" y="6088"/>
                  </a:cubicBezTo>
                  <a:cubicBezTo>
                    <a:pt x="16090" y="6088"/>
                    <a:pt x="16042" y="6088"/>
                    <a:pt x="15996" y="6088"/>
                  </a:cubicBezTo>
                  <a:cubicBezTo>
                    <a:pt x="15926" y="6088"/>
                    <a:pt x="15869" y="6088"/>
                    <a:pt x="15799" y="6088"/>
                  </a:cubicBezTo>
                  <a:cubicBezTo>
                    <a:pt x="15694" y="6088"/>
                    <a:pt x="15614" y="6089"/>
                    <a:pt x="15544" y="6083"/>
                  </a:cubicBezTo>
                  <a:cubicBezTo>
                    <a:pt x="15532" y="6083"/>
                    <a:pt x="15530" y="6083"/>
                    <a:pt x="15518" y="6083"/>
                  </a:cubicBezTo>
                  <a:cubicBezTo>
                    <a:pt x="15413" y="6072"/>
                    <a:pt x="15331" y="6034"/>
                    <a:pt x="15296" y="5986"/>
                  </a:cubicBezTo>
                  <a:cubicBezTo>
                    <a:pt x="15272" y="5953"/>
                    <a:pt x="15272" y="5920"/>
                    <a:pt x="15296" y="5888"/>
                  </a:cubicBezTo>
                  <a:cubicBezTo>
                    <a:pt x="15412" y="5710"/>
                    <a:pt x="15555" y="5522"/>
                    <a:pt x="15729" y="5339"/>
                  </a:cubicBezTo>
                  <a:cubicBezTo>
                    <a:pt x="15811" y="5247"/>
                    <a:pt x="15997" y="5188"/>
                    <a:pt x="16207" y="5177"/>
                  </a:cubicBezTo>
                  <a:cubicBezTo>
                    <a:pt x="16289" y="5172"/>
                    <a:pt x="16370" y="5172"/>
                    <a:pt x="16440" y="5172"/>
                  </a:cubicBezTo>
                  <a:cubicBezTo>
                    <a:pt x="16475" y="5172"/>
                    <a:pt x="16510" y="5172"/>
                    <a:pt x="16557" y="5172"/>
                  </a:cubicBezTo>
                  <a:cubicBezTo>
                    <a:pt x="16697" y="5178"/>
                    <a:pt x="16826" y="5188"/>
                    <a:pt x="16954" y="5209"/>
                  </a:cubicBezTo>
                  <a:cubicBezTo>
                    <a:pt x="17071" y="5231"/>
                    <a:pt x="17197" y="5263"/>
                    <a:pt x="17384" y="5317"/>
                  </a:cubicBezTo>
                  <a:lnTo>
                    <a:pt x="17468" y="5344"/>
                  </a:lnTo>
                  <a:cubicBezTo>
                    <a:pt x="17596" y="5382"/>
                    <a:pt x="17746" y="5431"/>
                    <a:pt x="17898" y="5469"/>
                  </a:cubicBezTo>
                  <a:cubicBezTo>
                    <a:pt x="18108" y="5517"/>
                    <a:pt x="18319" y="5549"/>
                    <a:pt x="18529" y="5560"/>
                  </a:cubicBezTo>
                  <a:cubicBezTo>
                    <a:pt x="18598" y="5565"/>
                    <a:pt x="18655" y="5565"/>
                    <a:pt x="18725" y="5565"/>
                  </a:cubicBezTo>
                  <a:cubicBezTo>
                    <a:pt x="19040" y="5565"/>
                    <a:pt x="19369" y="5528"/>
                    <a:pt x="19742" y="5442"/>
                  </a:cubicBezTo>
                  <a:cubicBezTo>
                    <a:pt x="19847" y="5420"/>
                    <a:pt x="19905" y="5354"/>
                    <a:pt x="19870" y="5295"/>
                  </a:cubicBezTo>
                  <a:cubicBezTo>
                    <a:pt x="19846" y="5247"/>
                    <a:pt x="19765" y="5214"/>
                    <a:pt x="19684" y="5214"/>
                  </a:cubicBezTo>
                  <a:cubicBezTo>
                    <a:pt x="19672" y="5214"/>
                    <a:pt x="19649" y="5216"/>
                    <a:pt x="19626" y="5221"/>
                  </a:cubicBezTo>
                  <a:cubicBezTo>
                    <a:pt x="19404" y="5253"/>
                    <a:pt x="19193" y="5268"/>
                    <a:pt x="19006" y="5268"/>
                  </a:cubicBezTo>
                  <a:cubicBezTo>
                    <a:pt x="18878" y="5268"/>
                    <a:pt x="18750" y="5264"/>
                    <a:pt x="18645" y="5248"/>
                  </a:cubicBezTo>
                  <a:cubicBezTo>
                    <a:pt x="18505" y="5232"/>
                    <a:pt x="18377" y="5199"/>
                    <a:pt x="18237" y="5155"/>
                  </a:cubicBezTo>
                  <a:cubicBezTo>
                    <a:pt x="18132" y="5123"/>
                    <a:pt x="18025" y="5081"/>
                    <a:pt x="17920" y="5038"/>
                  </a:cubicBezTo>
                  <a:lnTo>
                    <a:pt x="17829" y="4999"/>
                  </a:lnTo>
                  <a:cubicBezTo>
                    <a:pt x="17689" y="4945"/>
                    <a:pt x="17514" y="4881"/>
                    <a:pt x="17304" y="4832"/>
                  </a:cubicBezTo>
                  <a:cubicBezTo>
                    <a:pt x="17106" y="4784"/>
                    <a:pt x="16870" y="4757"/>
                    <a:pt x="16637" y="4746"/>
                  </a:cubicBezTo>
                  <a:cubicBezTo>
                    <a:pt x="16625" y="4746"/>
                    <a:pt x="16593" y="4747"/>
                    <a:pt x="16546" y="4741"/>
                  </a:cubicBezTo>
                  <a:cubicBezTo>
                    <a:pt x="16348" y="4736"/>
                    <a:pt x="16205" y="4654"/>
                    <a:pt x="16229" y="4563"/>
                  </a:cubicBezTo>
                  <a:cubicBezTo>
                    <a:pt x="16275" y="4423"/>
                    <a:pt x="16311" y="4197"/>
                    <a:pt x="16334" y="4009"/>
                  </a:cubicBezTo>
                  <a:cubicBezTo>
                    <a:pt x="16346" y="3923"/>
                    <a:pt x="16523" y="3858"/>
                    <a:pt x="16710" y="3874"/>
                  </a:cubicBezTo>
                  <a:cubicBezTo>
                    <a:pt x="16745" y="3880"/>
                    <a:pt x="16780" y="3879"/>
                    <a:pt x="16826" y="3884"/>
                  </a:cubicBezTo>
                  <a:cubicBezTo>
                    <a:pt x="16966" y="3895"/>
                    <a:pt x="17105" y="3911"/>
                    <a:pt x="17257" y="3916"/>
                  </a:cubicBezTo>
                  <a:cubicBezTo>
                    <a:pt x="17315" y="3916"/>
                    <a:pt x="17373" y="3921"/>
                    <a:pt x="17431" y="3921"/>
                  </a:cubicBezTo>
                  <a:cubicBezTo>
                    <a:pt x="17583" y="3921"/>
                    <a:pt x="17722" y="3911"/>
                    <a:pt x="17851" y="3894"/>
                  </a:cubicBezTo>
                  <a:cubicBezTo>
                    <a:pt x="18200" y="3851"/>
                    <a:pt x="18518" y="3749"/>
                    <a:pt x="18809" y="3593"/>
                  </a:cubicBezTo>
                  <a:cubicBezTo>
                    <a:pt x="18879" y="3555"/>
                    <a:pt x="18879" y="3492"/>
                    <a:pt x="18809" y="3443"/>
                  </a:cubicBezTo>
                  <a:cubicBezTo>
                    <a:pt x="18762" y="3416"/>
                    <a:pt x="18703" y="3399"/>
                    <a:pt x="18645" y="3399"/>
                  </a:cubicBezTo>
                  <a:cubicBezTo>
                    <a:pt x="18610" y="3399"/>
                    <a:pt x="18563" y="3405"/>
                    <a:pt x="18539" y="3416"/>
                  </a:cubicBezTo>
                  <a:cubicBezTo>
                    <a:pt x="18271" y="3519"/>
                    <a:pt x="17991" y="3582"/>
                    <a:pt x="17723" y="3598"/>
                  </a:cubicBezTo>
                  <a:cubicBezTo>
                    <a:pt x="17676" y="3603"/>
                    <a:pt x="17631" y="3605"/>
                    <a:pt x="17585" y="3605"/>
                  </a:cubicBezTo>
                  <a:cubicBezTo>
                    <a:pt x="17503" y="3605"/>
                    <a:pt x="17408" y="3598"/>
                    <a:pt x="17315" y="3593"/>
                  </a:cubicBezTo>
                  <a:cubicBezTo>
                    <a:pt x="17210" y="3582"/>
                    <a:pt x="17103" y="3567"/>
                    <a:pt x="16987" y="3556"/>
                  </a:cubicBezTo>
                  <a:cubicBezTo>
                    <a:pt x="16940" y="3551"/>
                    <a:pt x="16906" y="3544"/>
                    <a:pt x="16859" y="3539"/>
                  </a:cubicBezTo>
                  <a:cubicBezTo>
                    <a:pt x="16848" y="3539"/>
                    <a:pt x="16767" y="3528"/>
                    <a:pt x="16662" y="3517"/>
                  </a:cubicBezTo>
                  <a:cubicBezTo>
                    <a:pt x="16429" y="3490"/>
                    <a:pt x="16241" y="3416"/>
                    <a:pt x="16160" y="3313"/>
                  </a:cubicBezTo>
                  <a:cubicBezTo>
                    <a:pt x="16031" y="3163"/>
                    <a:pt x="15880" y="2995"/>
                    <a:pt x="15740" y="2888"/>
                  </a:cubicBezTo>
                  <a:cubicBezTo>
                    <a:pt x="15705" y="2855"/>
                    <a:pt x="15695" y="2822"/>
                    <a:pt x="15719" y="2790"/>
                  </a:cubicBezTo>
                  <a:cubicBezTo>
                    <a:pt x="15742" y="2758"/>
                    <a:pt x="15788" y="2732"/>
                    <a:pt x="15846" y="2716"/>
                  </a:cubicBezTo>
                  <a:cubicBezTo>
                    <a:pt x="15963" y="2689"/>
                    <a:pt x="16020" y="2677"/>
                    <a:pt x="16043" y="2672"/>
                  </a:cubicBezTo>
                  <a:cubicBezTo>
                    <a:pt x="16078" y="2667"/>
                    <a:pt x="16113" y="2661"/>
                    <a:pt x="16160" y="2655"/>
                  </a:cubicBezTo>
                  <a:cubicBezTo>
                    <a:pt x="16299" y="2639"/>
                    <a:pt x="16427" y="2623"/>
                    <a:pt x="16579" y="2601"/>
                  </a:cubicBezTo>
                  <a:cubicBezTo>
                    <a:pt x="16789" y="2569"/>
                    <a:pt x="16964" y="2520"/>
                    <a:pt x="17103" y="2467"/>
                  </a:cubicBezTo>
                  <a:cubicBezTo>
                    <a:pt x="17383" y="2359"/>
                    <a:pt x="17585" y="2203"/>
                    <a:pt x="17701" y="2009"/>
                  </a:cubicBezTo>
                  <a:cubicBezTo>
                    <a:pt x="17736" y="1960"/>
                    <a:pt x="17664" y="1901"/>
                    <a:pt x="17559" y="1874"/>
                  </a:cubicBezTo>
                  <a:cubicBezTo>
                    <a:pt x="17524" y="1863"/>
                    <a:pt x="17477" y="1859"/>
                    <a:pt x="17442" y="1859"/>
                  </a:cubicBezTo>
                  <a:cubicBezTo>
                    <a:pt x="17372" y="1859"/>
                    <a:pt x="17313" y="1875"/>
                    <a:pt x="17278" y="1908"/>
                  </a:cubicBezTo>
                  <a:cubicBezTo>
                    <a:pt x="17127" y="2053"/>
                    <a:pt x="16943" y="2166"/>
                    <a:pt x="16710" y="2231"/>
                  </a:cubicBezTo>
                  <a:cubicBezTo>
                    <a:pt x="16605" y="2263"/>
                    <a:pt x="16474" y="2284"/>
                    <a:pt x="16334" y="2300"/>
                  </a:cubicBezTo>
                  <a:cubicBezTo>
                    <a:pt x="16229" y="2311"/>
                    <a:pt x="16112" y="2321"/>
                    <a:pt x="15996" y="2327"/>
                  </a:cubicBezTo>
                  <a:cubicBezTo>
                    <a:pt x="15961" y="2332"/>
                    <a:pt x="15915" y="2333"/>
                    <a:pt x="15868" y="2339"/>
                  </a:cubicBezTo>
                  <a:cubicBezTo>
                    <a:pt x="15821" y="2344"/>
                    <a:pt x="15659" y="2359"/>
                    <a:pt x="15449" y="2381"/>
                  </a:cubicBezTo>
                  <a:cubicBezTo>
                    <a:pt x="15239" y="2402"/>
                    <a:pt x="15018" y="2381"/>
                    <a:pt x="14855" y="2317"/>
                  </a:cubicBezTo>
                  <a:cubicBezTo>
                    <a:pt x="14656" y="2241"/>
                    <a:pt x="14468" y="2166"/>
                    <a:pt x="14363" y="2128"/>
                  </a:cubicBezTo>
                  <a:cubicBezTo>
                    <a:pt x="14246" y="2085"/>
                    <a:pt x="14212" y="2009"/>
                    <a:pt x="14293" y="1945"/>
                  </a:cubicBezTo>
                  <a:cubicBezTo>
                    <a:pt x="14422" y="1848"/>
                    <a:pt x="14517" y="1741"/>
                    <a:pt x="14563" y="1638"/>
                  </a:cubicBezTo>
                  <a:cubicBezTo>
                    <a:pt x="14610" y="1530"/>
                    <a:pt x="14611" y="1428"/>
                    <a:pt x="14611" y="1342"/>
                  </a:cubicBezTo>
                  <a:cubicBezTo>
                    <a:pt x="14611" y="1315"/>
                    <a:pt x="14611" y="1293"/>
                    <a:pt x="14611" y="1266"/>
                  </a:cubicBezTo>
                  <a:cubicBezTo>
                    <a:pt x="14611" y="1207"/>
                    <a:pt x="14599" y="1147"/>
                    <a:pt x="14611" y="1093"/>
                  </a:cubicBezTo>
                  <a:cubicBezTo>
                    <a:pt x="14622" y="1012"/>
                    <a:pt x="14655" y="949"/>
                    <a:pt x="14702" y="884"/>
                  </a:cubicBezTo>
                  <a:cubicBezTo>
                    <a:pt x="14807" y="755"/>
                    <a:pt x="15028" y="630"/>
                    <a:pt x="15354" y="517"/>
                  </a:cubicBezTo>
                  <a:cubicBezTo>
                    <a:pt x="15401" y="501"/>
                    <a:pt x="15427" y="480"/>
                    <a:pt x="15427" y="458"/>
                  </a:cubicBezTo>
                  <a:cubicBezTo>
                    <a:pt x="15427" y="431"/>
                    <a:pt x="15415" y="404"/>
                    <a:pt x="15369" y="382"/>
                  </a:cubicBezTo>
                  <a:cubicBezTo>
                    <a:pt x="15310" y="355"/>
                    <a:pt x="15229" y="333"/>
                    <a:pt x="15135" y="333"/>
                  </a:cubicBezTo>
                  <a:cubicBezTo>
                    <a:pt x="15100" y="333"/>
                    <a:pt x="15053" y="340"/>
                    <a:pt x="15030" y="345"/>
                  </a:cubicBezTo>
                  <a:cubicBezTo>
                    <a:pt x="14575" y="453"/>
                    <a:pt x="14258" y="586"/>
                    <a:pt x="14071" y="743"/>
                  </a:cubicBezTo>
                  <a:cubicBezTo>
                    <a:pt x="13966" y="829"/>
                    <a:pt x="13899" y="926"/>
                    <a:pt x="13852" y="1039"/>
                  </a:cubicBezTo>
                  <a:cubicBezTo>
                    <a:pt x="13829" y="1120"/>
                    <a:pt x="13817" y="1201"/>
                    <a:pt x="13805" y="1271"/>
                  </a:cubicBezTo>
                  <a:lnTo>
                    <a:pt x="13794" y="1325"/>
                  </a:lnTo>
                  <a:cubicBezTo>
                    <a:pt x="13783" y="1422"/>
                    <a:pt x="13756" y="1491"/>
                    <a:pt x="13721" y="1551"/>
                  </a:cubicBezTo>
                  <a:cubicBezTo>
                    <a:pt x="13686" y="1610"/>
                    <a:pt x="13642" y="1658"/>
                    <a:pt x="13572" y="1712"/>
                  </a:cubicBezTo>
                  <a:cubicBezTo>
                    <a:pt x="13514" y="1755"/>
                    <a:pt x="13418" y="1788"/>
                    <a:pt x="13313" y="1788"/>
                  </a:cubicBezTo>
                  <a:cubicBezTo>
                    <a:pt x="13266" y="1788"/>
                    <a:pt x="13221" y="1783"/>
                    <a:pt x="13186" y="1778"/>
                  </a:cubicBezTo>
                  <a:cubicBezTo>
                    <a:pt x="12871" y="1713"/>
                    <a:pt x="12543" y="1654"/>
                    <a:pt x="12205" y="1611"/>
                  </a:cubicBezTo>
                  <a:cubicBezTo>
                    <a:pt x="12100" y="1601"/>
                    <a:pt x="12019" y="1562"/>
                    <a:pt x="11972" y="1519"/>
                  </a:cubicBezTo>
                  <a:cubicBezTo>
                    <a:pt x="11925" y="1476"/>
                    <a:pt x="11925" y="1427"/>
                    <a:pt x="11972" y="1384"/>
                  </a:cubicBezTo>
                  <a:cubicBezTo>
                    <a:pt x="11984" y="1373"/>
                    <a:pt x="11997" y="1362"/>
                    <a:pt x="11997" y="1357"/>
                  </a:cubicBezTo>
                  <a:cubicBezTo>
                    <a:pt x="12091" y="1265"/>
                    <a:pt x="12138" y="1174"/>
                    <a:pt x="12161" y="1088"/>
                  </a:cubicBezTo>
                  <a:cubicBezTo>
                    <a:pt x="12196" y="926"/>
                    <a:pt x="12102" y="754"/>
                    <a:pt x="11892" y="571"/>
                  </a:cubicBezTo>
                  <a:cubicBezTo>
                    <a:pt x="11857" y="538"/>
                    <a:pt x="11763" y="512"/>
                    <a:pt x="11669" y="512"/>
                  </a:cubicBezTo>
                  <a:cubicBezTo>
                    <a:pt x="11646" y="512"/>
                    <a:pt x="11623" y="512"/>
                    <a:pt x="11600" y="517"/>
                  </a:cubicBezTo>
                  <a:cubicBezTo>
                    <a:pt x="11542" y="522"/>
                    <a:pt x="11496" y="539"/>
                    <a:pt x="11473" y="566"/>
                  </a:cubicBezTo>
                  <a:cubicBezTo>
                    <a:pt x="11449" y="587"/>
                    <a:pt x="11450" y="608"/>
                    <a:pt x="11462" y="630"/>
                  </a:cubicBezTo>
                  <a:cubicBezTo>
                    <a:pt x="11567" y="781"/>
                    <a:pt x="11600" y="927"/>
                    <a:pt x="11542" y="1046"/>
                  </a:cubicBezTo>
                  <a:cubicBezTo>
                    <a:pt x="11519" y="1105"/>
                    <a:pt x="11459" y="1158"/>
                    <a:pt x="11378" y="1217"/>
                  </a:cubicBezTo>
                  <a:cubicBezTo>
                    <a:pt x="11320" y="1260"/>
                    <a:pt x="11252" y="1304"/>
                    <a:pt x="11170" y="1352"/>
                  </a:cubicBezTo>
                  <a:lnTo>
                    <a:pt x="11097" y="1396"/>
                  </a:lnTo>
                  <a:cubicBezTo>
                    <a:pt x="10981" y="1466"/>
                    <a:pt x="10807" y="1509"/>
                    <a:pt x="10609" y="1509"/>
                  </a:cubicBezTo>
                  <a:cubicBezTo>
                    <a:pt x="10329" y="1509"/>
                    <a:pt x="10039" y="1519"/>
                    <a:pt x="9771" y="1536"/>
                  </a:cubicBezTo>
                  <a:cubicBezTo>
                    <a:pt x="9747" y="1536"/>
                    <a:pt x="9710" y="1541"/>
                    <a:pt x="9687" y="1541"/>
                  </a:cubicBezTo>
                  <a:cubicBezTo>
                    <a:pt x="9442" y="1541"/>
                    <a:pt x="9233" y="1477"/>
                    <a:pt x="9151" y="1369"/>
                  </a:cubicBezTo>
                  <a:cubicBezTo>
                    <a:pt x="9151" y="1363"/>
                    <a:pt x="9140" y="1357"/>
                    <a:pt x="9140" y="1352"/>
                  </a:cubicBezTo>
                  <a:cubicBezTo>
                    <a:pt x="9093" y="1298"/>
                    <a:pt x="9068" y="1239"/>
                    <a:pt x="9056" y="1185"/>
                  </a:cubicBezTo>
                  <a:cubicBezTo>
                    <a:pt x="9045" y="1131"/>
                    <a:pt x="9058" y="1066"/>
                    <a:pt x="9093" y="980"/>
                  </a:cubicBezTo>
                  <a:cubicBezTo>
                    <a:pt x="9093" y="964"/>
                    <a:pt x="9104" y="948"/>
                    <a:pt x="9104" y="926"/>
                  </a:cubicBezTo>
                  <a:cubicBezTo>
                    <a:pt x="9127" y="861"/>
                    <a:pt x="9150" y="797"/>
                    <a:pt x="9162" y="727"/>
                  </a:cubicBezTo>
                  <a:cubicBezTo>
                    <a:pt x="9174" y="630"/>
                    <a:pt x="9151" y="534"/>
                    <a:pt x="9093" y="453"/>
                  </a:cubicBezTo>
                  <a:cubicBezTo>
                    <a:pt x="8988" y="297"/>
                    <a:pt x="8779" y="157"/>
                    <a:pt x="8429" y="22"/>
                  </a:cubicBezTo>
                  <a:cubicBezTo>
                    <a:pt x="8394" y="6"/>
                    <a:pt x="8335" y="0"/>
                    <a:pt x="82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5DCEAF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650174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925" name="Linea di collegamento"/>
            <p:cNvSpPr/>
            <p:nvPr/>
          </p:nvSpPr>
          <p:spPr>
            <a:xfrm>
              <a:off x="307391" y="753402"/>
              <a:ext cx="278949" cy="137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246" y="19478"/>
                    <a:pt x="5046" y="12278"/>
                    <a:pt x="0" y="0"/>
                  </a:cubicBezTo>
                </a:path>
              </a:pathLst>
            </a:custGeom>
            <a:noFill/>
            <a:ln w="50800" cap="flat">
              <a:solidFill>
                <a:srgbClr val="00FA92"/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/>
            </a:p>
          </p:txBody>
        </p:sp>
      </p:grpSp>
      <p:sp>
        <p:nvSpPr>
          <p:cNvPr id="905" name="DNA"/>
          <p:cNvSpPr/>
          <p:nvPr/>
        </p:nvSpPr>
        <p:spPr>
          <a:xfrm rot="3171526">
            <a:off x="10566856" y="2091152"/>
            <a:ext cx="295915" cy="8112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0" y="1446"/>
                  <a:pt x="2597" y="2786"/>
                  <a:pt x="6740" y="3591"/>
                </a:cubicBezTo>
                <a:cubicBezTo>
                  <a:pt x="2597" y="4395"/>
                  <a:pt x="0" y="5732"/>
                  <a:pt x="0" y="7189"/>
                </a:cubicBezTo>
                <a:cubicBezTo>
                  <a:pt x="0" y="8647"/>
                  <a:pt x="2599" y="9985"/>
                  <a:pt x="6750" y="10788"/>
                </a:cubicBezTo>
                <a:cubicBezTo>
                  <a:pt x="2599" y="11592"/>
                  <a:pt x="0" y="12931"/>
                  <a:pt x="0" y="14389"/>
                </a:cubicBezTo>
                <a:cubicBezTo>
                  <a:pt x="0" y="15850"/>
                  <a:pt x="2611" y="17189"/>
                  <a:pt x="6773" y="17992"/>
                </a:cubicBezTo>
                <a:cubicBezTo>
                  <a:pt x="2611" y="18800"/>
                  <a:pt x="0" y="20150"/>
                  <a:pt x="0" y="21600"/>
                </a:cubicBezTo>
                <a:lnTo>
                  <a:pt x="2993" y="21600"/>
                </a:lnTo>
                <a:cubicBezTo>
                  <a:pt x="2993" y="21321"/>
                  <a:pt x="3129" y="21049"/>
                  <a:pt x="3382" y="20790"/>
                </a:cubicBezTo>
                <a:lnTo>
                  <a:pt x="18214" y="20790"/>
                </a:lnTo>
                <a:cubicBezTo>
                  <a:pt x="18467" y="21049"/>
                  <a:pt x="18602" y="21321"/>
                  <a:pt x="18602" y="21600"/>
                </a:cubicBezTo>
                <a:lnTo>
                  <a:pt x="21600" y="21600"/>
                </a:lnTo>
                <a:cubicBezTo>
                  <a:pt x="21600" y="20150"/>
                  <a:pt x="18986" y="18801"/>
                  <a:pt x="14823" y="17994"/>
                </a:cubicBezTo>
                <a:cubicBezTo>
                  <a:pt x="18986" y="17191"/>
                  <a:pt x="21600" y="15850"/>
                  <a:pt x="21600" y="14389"/>
                </a:cubicBezTo>
                <a:cubicBezTo>
                  <a:pt x="21600" y="12931"/>
                  <a:pt x="18996" y="11592"/>
                  <a:pt x="14846" y="10788"/>
                </a:cubicBezTo>
                <a:cubicBezTo>
                  <a:pt x="18997" y="9985"/>
                  <a:pt x="21600" y="8647"/>
                  <a:pt x="21600" y="7189"/>
                </a:cubicBezTo>
                <a:cubicBezTo>
                  <a:pt x="21600" y="5732"/>
                  <a:pt x="19003" y="4395"/>
                  <a:pt x="14860" y="3591"/>
                </a:cubicBezTo>
                <a:cubicBezTo>
                  <a:pt x="19003" y="2786"/>
                  <a:pt x="21600" y="1446"/>
                  <a:pt x="21600" y="0"/>
                </a:cubicBezTo>
                <a:lnTo>
                  <a:pt x="18602" y="0"/>
                </a:lnTo>
                <a:cubicBezTo>
                  <a:pt x="18602" y="257"/>
                  <a:pt x="18479" y="510"/>
                  <a:pt x="18246" y="756"/>
                </a:cubicBezTo>
                <a:lnTo>
                  <a:pt x="3349" y="756"/>
                </a:lnTo>
                <a:cubicBezTo>
                  <a:pt x="3117" y="510"/>
                  <a:pt x="2993" y="257"/>
                  <a:pt x="2993" y="0"/>
                </a:cubicBezTo>
                <a:lnTo>
                  <a:pt x="0" y="0"/>
                </a:lnTo>
                <a:close/>
                <a:moveTo>
                  <a:pt x="4252" y="1404"/>
                </a:moveTo>
                <a:lnTo>
                  <a:pt x="17348" y="1404"/>
                </a:lnTo>
                <a:cubicBezTo>
                  <a:pt x="16021" y="2117"/>
                  <a:pt x="13716" y="2709"/>
                  <a:pt x="10807" y="3027"/>
                </a:cubicBezTo>
                <a:lnTo>
                  <a:pt x="10798" y="3026"/>
                </a:lnTo>
                <a:lnTo>
                  <a:pt x="10788" y="3027"/>
                </a:lnTo>
                <a:cubicBezTo>
                  <a:pt x="7879" y="2709"/>
                  <a:pt x="5579" y="2117"/>
                  <a:pt x="4252" y="1404"/>
                </a:cubicBezTo>
                <a:close/>
                <a:moveTo>
                  <a:pt x="10798" y="4161"/>
                </a:moveTo>
                <a:cubicBezTo>
                  <a:pt x="13712" y="4479"/>
                  <a:pt x="16020" y="5064"/>
                  <a:pt x="17348" y="5778"/>
                </a:cubicBezTo>
                <a:lnTo>
                  <a:pt x="4247" y="5778"/>
                </a:lnTo>
                <a:cubicBezTo>
                  <a:pt x="5576" y="5064"/>
                  <a:pt x="7883" y="4479"/>
                  <a:pt x="10798" y="4161"/>
                </a:cubicBezTo>
                <a:close/>
                <a:moveTo>
                  <a:pt x="3349" y="6426"/>
                </a:moveTo>
                <a:lnTo>
                  <a:pt x="18246" y="6426"/>
                </a:lnTo>
                <a:cubicBezTo>
                  <a:pt x="18479" y="6673"/>
                  <a:pt x="18602" y="6929"/>
                  <a:pt x="18602" y="7189"/>
                </a:cubicBezTo>
                <a:cubicBezTo>
                  <a:pt x="18602" y="7444"/>
                  <a:pt x="18484" y="7695"/>
                  <a:pt x="18260" y="7938"/>
                </a:cubicBezTo>
                <a:lnTo>
                  <a:pt x="3340" y="7938"/>
                </a:lnTo>
                <a:cubicBezTo>
                  <a:pt x="3116" y="7695"/>
                  <a:pt x="2993" y="7444"/>
                  <a:pt x="2993" y="7189"/>
                </a:cubicBezTo>
                <a:cubicBezTo>
                  <a:pt x="2993" y="6929"/>
                  <a:pt x="3117" y="6673"/>
                  <a:pt x="3349" y="6426"/>
                </a:cubicBezTo>
                <a:close/>
                <a:moveTo>
                  <a:pt x="4224" y="8586"/>
                </a:moveTo>
                <a:lnTo>
                  <a:pt x="17376" y="8586"/>
                </a:lnTo>
                <a:cubicBezTo>
                  <a:pt x="16052" y="9306"/>
                  <a:pt x="13731" y="9898"/>
                  <a:pt x="10798" y="10218"/>
                </a:cubicBezTo>
                <a:cubicBezTo>
                  <a:pt x="7864" y="9898"/>
                  <a:pt x="5548" y="9306"/>
                  <a:pt x="4224" y="8586"/>
                </a:cubicBezTo>
                <a:close/>
                <a:moveTo>
                  <a:pt x="10798" y="11360"/>
                </a:moveTo>
                <a:cubicBezTo>
                  <a:pt x="13688" y="11676"/>
                  <a:pt x="15982" y="12255"/>
                  <a:pt x="17316" y="12960"/>
                </a:cubicBezTo>
                <a:lnTo>
                  <a:pt x="4284" y="12960"/>
                </a:lnTo>
                <a:cubicBezTo>
                  <a:pt x="5618" y="12255"/>
                  <a:pt x="7908" y="11676"/>
                  <a:pt x="10798" y="11360"/>
                </a:cubicBezTo>
                <a:close/>
                <a:moveTo>
                  <a:pt x="3368" y="13608"/>
                </a:moveTo>
                <a:lnTo>
                  <a:pt x="18232" y="13608"/>
                </a:lnTo>
                <a:cubicBezTo>
                  <a:pt x="18476" y="13861"/>
                  <a:pt x="18602" y="14123"/>
                  <a:pt x="18602" y="14389"/>
                </a:cubicBezTo>
                <a:cubicBezTo>
                  <a:pt x="18602" y="14638"/>
                  <a:pt x="18492" y="14883"/>
                  <a:pt x="18278" y="15120"/>
                </a:cubicBezTo>
                <a:lnTo>
                  <a:pt x="3322" y="15120"/>
                </a:lnTo>
                <a:cubicBezTo>
                  <a:pt x="3108" y="14883"/>
                  <a:pt x="2993" y="14638"/>
                  <a:pt x="2993" y="14389"/>
                </a:cubicBezTo>
                <a:cubicBezTo>
                  <a:pt x="2993" y="14123"/>
                  <a:pt x="3124" y="13861"/>
                  <a:pt x="3368" y="13608"/>
                </a:cubicBezTo>
                <a:close/>
                <a:moveTo>
                  <a:pt x="4191" y="15768"/>
                </a:moveTo>
                <a:lnTo>
                  <a:pt x="17409" y="15768"/>
                </a:lnTo>
                <a:cubicBezTo>
                  <a:pt x="16090" y="16496"/>
                  <a:pt x="13756" y="17094"/>
                  <a:pt x="10798" y="17417"/>
                </a:cubicBezTo>
                <a:cubicBezTo>
                  <a:pt x="7840" y="17094"/>
                  <a:pt x="5510" y="16496"/>
                  <a:pt x="4191" y="15768"/>
                </a:cubicBezTo>
                <a:close/>
                <a:moveTo>
                  <a:pt x="10798" y="18571"/>
                </a:moveTo>
                <a:cubicBezTo>
                  <a:pt x="13669" y="18884"/>
                  <a:pt x="15951" y="19445"/>
                  <a:pt x="17288" y="20142"/>
                </a:cubicBezTo>
                <a:lnTo>
                  <a:pt x="4307" y="20142"/>
                </a:lnTo>
                <a:cubicBezTo>
                  <a:pt x="5645" y="19445"/>
                  <a:pt x="7926" y="18884"/>
                  <a:pt x="10798" y="18571"/>
                </a:cubicBezTo>
                <a:close/>
              </a:path>
            </a:pathLst>
          </a:custGeom>
          <a:solidFill>
            <a:srgbClr val="4E67C8"/>
          </a:solidFill>
          <a:ln w="12700">
            <a:solidFill>
              <a:srgbClr val="4E67C8"/>
            </a:solidFill>
            <a:miter/>
          </a:ln>
        </p:spPr>
        <p:txBody>
          <a:bodyPr lIns="65023" tIns="65023" rIns="65023" bIns="65023" anchor="ctr"/>
          <a:lstStyle/>
          <a:p>
            <a:pPr algn="l" defTabSz="650174">
              <a:defRPr b="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6" name="DNA"/>
          <p:cNvSpPr/>
          <p:nvPr/>
        </p:nvSpPr>
        <p:spPr>
          <a:xfrm rot="3171526">
            <a:off x="9675149" y="2940076"/>
            <a:ext cx="295915" cy="8112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0" y="1446"/>
                  <a:pt x="2597" y="2786"/>
                  <a:pt x="6740" y="3591"/>
                </a:cubicBezTo>
                <a:cubicBezTo>
                  <a:pt x="2597" y="4395"/>
                  <a:pt x="0" y="5732"/>
                  <a:pt x="0" y="7189"/>
                </a:cubicBezTo>
                <a:cubicBezTo>
                  <a:pt x="0" y="8647"/>
                  <a:pt x="2599" y="9985"/>
                  <a:pt x="6750" y="10788"/>
                </a:cubicBezTo>
                <a:cubicBezTo>
                  <a:pt x="2599" y="11592"/>
                  <a:pt x="0" y="12931"/>
                  <a:pt x="0" y="14389"/>
                </a:cubicBezTo>
                <a:cubicBezTo>
                  <a:pt x="0" y="15850"/>
                  <a:pt x="2611" y="17189"/>
                  <a:pt x="6773" y="17992"/>
                </a:cubicBezTo>
                <a:cubicBezTo>
                  <a:pt x="2611" y="18800"/>
                  <a:pt x="0" y="20150"/>
                  <a:pt x="0" y="21600"/>
                </a:cubicBezTo>
                <a:lnTo>
                  <a:pt x="2993" y="21600"/>
                </a:lnTo>
                <a:cubicBezTo>
                  <a:pt x="2993" y="21321"/>
                  <a:pt x="3129" y="21049"/>
                  <a:pt x="3382" y="20790"/>
                </a:cubicBezTo>
                <a:lnTo>
                  <a:pt x="18214" y="20790"/>
                </a:lnTo>
                <a:cubicBezTo>
                  <a:pt x="18467" y="21049"/>
                  <a:pt x="18602" y="21321"/>
                  <a:pt x="18602" y="21600"/>
                </a:cubicBezTo>
                <a:lnTo>
                  <a:pt x="21600" y="21600"/>
                </a:lnTo>
                <a:cubicBezTo>
                  <a:pt x="21600" y="20150"/>
                  <a:pt x="18986" y="18801"/>
                  <a:pt x="14823" y="17994"/>
                </a:cubicBezTo>
                <a:cubicBezTo>
                  <a:pt x="18986" y="17191"/>
                  <a:pt x="21600" y="15850"/>
                  <a:pt x="21600" y="14389"/>
                </a:cubicBezTo>
                <a:cubicBezTo>
                  <a:pt x="21600" y="12931"/>
                  <a:pt x="18996" y="11592"/>
                  <a:pt x="14846" y="10788"/>
                </a:cubicBezTo>
                <a:cubicBezTo>
                  <a:pt x="18997" y="9985"/>
                  <a:pt x="21600" y="8647"/>
                  <a:pt x="21600" y="7189"/>
                </a:cubicBezTo>
                <a:cubicBezTo>
                  <a:pt x="21600" y="5732"/>
                  <a:pt x="19003" y="4395"/>
                  <a:pt x="14860" y="3591"/>
                </a:cubicBezTo>
                <a:cubicBezTo>
                  <a:pt x="19003" y="2786"/>
                  <a:pt x="21600" y="1446"/>
                  <a:pt x="21600" y="0"/>
                </a:cubicBezTo>
                <a:lnTo>
                  <a:pt x="18602" y="0"/>
                </a:lnTo>
                <a:cubicBezTo>
                  <a:pt x="18602" y="257"/>
                  <a:pt x="18479" y="510"/>
                  <a:pt x="18246" y="756"/>
                </a:cubicBezTo>
                <a:lnTo>
                  <a:pt x="3349" y="756"/>
                </a:lnTo>
                <a:cubicBezTo>
                  <a:pt x="3117" y="510"/>
                  <a:pt x="2993" y="257"/>
                  <a:pt x="2993" y="0"/>
                </a:cubicBezTo>
                <a:lnTo>
                  <a:pt x="0" y="0"/>
                </a:lnTo>
                <a:close/>
                <a:moveTo>
                  <a:pt x="4252" y="1404"/>
                </a:moveTo>
                <a:lnTo>
                  <a:pt x="17348" y="1404"/>
                </a:lnTo>
                <a:cubicBezTo>
                  <a:pt x="16021" y="2117"/>
                  <a:pt x="13716" y="2709"/>
                  <a:pt x="10807" y="3027"/>
                </a:cubicBezTo>
                <a:lnTo>
                  <a:pt x="10798" y="3026"/>
                </a:lnTo>
                <a:lnTo>
                  <a:pt x="10788" y="3027"/>
                </a:lnTo>
                <a:cubicBezTo>
                  <a:pt x="7879" y="2709"/>
                  <a:pt x="5579" y="2117"/>
                  <a:pt x="4252" y="1404"/>
                </a:cubicBezTo>
                <a:close/>
                <a:moveTo>
                  <a:pt x="10798" y="4161"/>
                </a:moveTo>
                <a:cubicBezTo>
                  <a:pt x="13712" y="4479"/>
                  <a:pt x="16020" y="5064"/>
                  <a:pt x="17348" y="5778"/>
                </a:cubicBezTo>
                <a:lnTo>
                  <a:pt x="4247" y="5778"/>
                </a:lnTo>
                <a:cubicBezTo>
                  <a:pt x="5576" y="5064"/>
                  <a:pt x="7883" y="4479"/>
                  <a:pt x="10798" y="4161"/>
                </a:cubicBezTo>
                <a:close/>
                <a:moveTo>
                  <a:pt x="3349" y="6426"/>
                </a:moveTo>
                <a:lnTo>
                  <a:pt x="18246" y="6426"/>
                </a:lnTo>
                <a:cubicBezTo>
                  <a:pt x="18479" y="6673"/>
                  <a:pt x="18602" y="6929"/>
                  <a:pt x="18602" y="7189"/>
                </a:cubicBezTo>
                <a:cubicBezTo>
                  <a:pt x="18602" y="7444"/>
                  <a:pt x="18484" y="7695"/>
                  <a:pt x="18260" y="7938"/>
                </a:cubicBezTo>
                <a:lnTo>
                  <a:pt x="3340" y="7938"/>
                </a:lnTo>
                <a:cubicBezTo>
                  <a:pt x="3116" y="7695"/>
                  <a:pt x="2993" y="7444"/>
                  <a:pt x="2993" y="7189"/>
                </a:cubicBezTo>
                <a:cubicBezTo>
                  <a:pt x="2993" y="6929"/>
                  <a:pt x="3117" y="6673"/>
                  <a:pt x="3349" y="6426"/>
                </a:cubicBezTo>
                <a:close/>
                <a:moveTo>
                  <a:pt x="4224" y="8586"/>
                </a:moveTo>
                <a:lnTo>
                  <a:pt x="17376" y="8586"/>
                </a:lnTo>
                <a:cubicBezTo>
                  <a:pt x="16052" y="9306"/>
                  <a:pt x="13731" y="9898"/>
                  <a:pt x="10798" y="10218"/>
                </a:cubicBezTo>
                <a:cubicBezTo>
                  <a:pt x="7864" y="9898"/>
                  <a:pt x="5548" y="9306"/>
                  <a:pt x="4224" y="8586"/>
                </a:cubicBezTo>
                <a:close/>
                <a:moveTo>
                  <a:pt x="10798" y="11360"/>
                </a:moveTo>
                <a:cubicBezTo>
                  <a:pt x="13688" y="11676"/>
                  <a:pt x="15982" y="12255"/>
                  <a:pt x="17316" y="12960"/>
                </a:cubicBezTo>
                <a:lnTo>
                  <a:pt x="4284" y="12960"/>
                </a:lnTo>
                <a:cubicBezTo>
                  <a:pt x="5618" y="12255"/>
                  <a:pt x="7908" y="11676"/>
                  <a:pt x="10798" y="11360"/>
                </a:cubicBezTo>
                <a:close/>
                <a:moveTo>
                  <a:pt x="3368" y="13608"/>
                </a:moveTo>
                <a:lnTo>
                  <a:pt x="18232" y="13608"/>
                </a:lnTo>
                <a:cubicBezTo>
                  <a:pt x="18476" y="13861"/>
                  <a:pt x="18602" y="14123"/>
                  <a:pt x="18602" y="14389"/>
                </a:cubicBezTo>
                <a:cubicBezTo>
                  <a:pt x="18602" y="14638"/>
                  <a:pt x="18492" y="14883"/>
                  <a:pt x="18278" y="15120"/>
                </a:cubicBezTo>
                <a:lnTo>
                  <a:pt x="3322" y="15120"/>
                </a:lnTo>
                <a:cubicBezTo>
                  <a:pt x="3108" y="14883"/>
                  <a:pt x="2993" y="14638"/>
                  <a:pt x="2993" y="14389"/>
                </a:cubicBezTo>
                <a:cubicBezTo>
                  <a:pt x="2993" y="14123"/>
                  <a:pt x="3124" y="13861"/>
                  <a:pt x="3368" y="13608"/>
                </a:cubicBezTo>
                <a:close/>
                <a:moveTo>
                  <a:pt x="4191" y="15768"/>
                </a:moveTo>
                <a:lnTo>
                  <a:pt x="17409" y="15768"/>
                </a:lnTo>
                <a:cubicBezTo>
                  <a:pt x="16090" y="16496"/>
                  <a:pt x="13756" y="17094"/>
                  <a:pt x="10798" y="17417"/>
                </a:cubicBezTo>
                <a:cubicBezTo>
                  <a:pt x="7840" y="17094"/>
                  <a:pt x="5510" y="16496"/>
                  <a:pt x="4191" y="15768"/>
                </a:cubicBezTo>
                <a:close/>
                <a:moveTo>
                  <a:pt x="10798" y="18571"/>
                </a:moveTo>
                <a:cubicBezTo>
                  <a:pt x="13669" y="18884"/>
                  <a:pt x="15951" y="19445"/>
                  <a:pt x="17288" y="20142"/>
                </a:cubicBezTo>
                <a:lnTo>
                  <a:pt x="4307" y="20142"/>
                </a:lnTo>
                <a:cubicBezTo>
                  <a:pt x="5645" y="19445"/>
                  <a:pt x="7926" y="18884"/>
                  <a:pt x="10798" y="18571"/>
                </a:cubicBezTo>
                <a:close/>
              </a:path>
            </a:pathLst>
          </a:custGeom>
          <a:solidFill>
            <a:srgbClr val="4E67C8"/>
          </a:solidFill>
          <a:ln w="12700">
            <a:solidFill>
              <a:srgbClr val="4E67C8"/>
            </a:solidFill>
            <a:miter/>
          </a:ln>
        </p:spPr>
        <p:txBody>
          <a:bodyPr lIns="65023" tIns="65023" rIns="65023" bIns="65023" anchor="ctr"/>
          <a:lstStyle/>
          <a:p>
            <a:pPr algn="l" defTabSz="650174">
              <a:defRPr b="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7" name="Forbici"/>
          <p:cNvSpPr/>
          <p:nvPr/>
        </p:nvSpPr>
        <p:spPr>
          <a:xfrm>
            <a:off x="3823811" y="4615087"/>
            <a:ext cx="428185" cy="387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600" fill="norm" stroke="1" extrusionOk="0">
                <a:moveTo>
                  <a:pt x="7558" y="0"/>
                </a:moveTo>
                <a:cubicBezTo>
                  <a:pt x="6594" y="0"/>
                  <a:pt x="5708" y="535"/>
                  <a:pt x="5187" y="1430"/>
                </a:cubicBezTo>
                <a:cubicBezTo>
                  <a:pt x="4779" y="2130"/>
                  <a:pt x="4642" y="2965"/>
                  <a:pt x="4801" y="3782"/>
                </a:cubicBezTo>
                <a:cubicBezTo>
                  <a:pt x="4959" y="4599"/>
                  <a:pt x="5393" y="5298"/>
                  <a:pt x="6024" y="5750"/>
                </a:cubicBezTo>
                <a:cubicBezTo>
                  <a:pt x="6171" y="5856"/>
                  <a:pt x="6329" y="5946"/>
                  <a:pt x="6494" y="6021"/>
                </a:cubicBezTo>
                <a:lnTo>
                  <a:pt x="6531" y="6043"/>
                </a:lnTo>
                <a:lnTo>
                  <a:pt x="8917" y="7674"/>
                </a:lnTo>
                <a:lnTo>
                  <a:pt x="9567" y="10332"/>
                </a:lnTo>
                <a:lnTo>
                  <a:pt x="7116" y="10766"/>
                </a:lnTo>
                <a:lnTo>
                  <a:pt x="4762" y="8996"/>
                </a:lnTo>
                <a:cubicBezTo>
                  <a:pt x="4633" y="8859"/>
                  <a:pt x="4494" y="8735"/>
                  <a:pt x="4347" y="8630"/>
                </a:cubicBezTo>
                <a:cubicBezTo>
                  <a:pt x="3876" y="8292"/>
                  <a:pt x="3345" y="8133"/>
                  <a:pt x="2821" y="8133"/>
                </a:cubicBezTo>
                <a:cubicBezTo>
                  <a:pt x="1896" y="8133"/>
                  <a:pt x="989" y="8636"/>
                  <a:pt x="451" y="9560"/>
                </a:cubicBezTo>
                <a:cubicBezTo>
                  <a:pt x="43" y="10260"/>
                  <a:pt x="-94" y="11096"/>
                  <a:pt x="64" y="11913"/>
                </a:cubicBezTo>
                <a:cubicBezTo>
                  <a:pt x="223" y="12730"/>
                  <a:pt x="658" y="13429"/>
                  <a:pt x="1289" y="13881"/>
                </a:cubicBezTo>
                <a:cubicBezTo>
                  <a:pt x="2594" y="14816"/>
                  <a:pt x="4341" y="14400"/>
                  <a:pt x="5184" y="12953"/>
                </a:cubicBezTo>
                <a:cubicBezTo>
                  <a:pt x="5255" y="12830"/>
                  <a:pt x="5321" y="12696"/>
                  <a:pt x="5379" y="12558"/>
                </a:cubicBezTo>
                <a:lnTo>
                  <a:pt x="5506" y="12248"/>
                </a:lnTo>
                <a:lnTo>
                  <a:pt x="5755" y="12448"/>
                </a:lnTo>
                <a:cubicBezTo>
                  <a:pt x="6327" y="12907"/>
                  <a:pt x="7269" y="12731"/>
                  <a:pt x="7279" y="12729"/>
                </a:cubicBezTo>
                <a:lnTo>
                  <a:pt x="7316" y="12726"/>
                </a:lnTo>
                <a:lnTo>
                  <a:pt x="12082" y="12582"/>
                </a:lnTo>
                <a:lnTo>
                  <a:pt x="12682" y="12569"/>
                </a:lnTo>
                <a:lnTo>
                  <a:pt x="12680" y="12563"/>
                </a:lnTo>
                <a:lnTo>
                  <a:pt x="21506" y="12295"/>
                </a:lnTo>
                <a:cubicBezTo>
                  <a:pt x="20790" y="11514"/>
                  <a:pt x="20217" y="11228"/>
                  <a:pt x="20211" y="11225"/>
                </a:cubicBezTo>
                <a:lnTo>
                  <a:pt x="20169" y="11199"/>
                </a:lnTo>
                <a:cubicBezTo>
                  <a:pt x="19557" y="10730"/>
                  <a:pt x="18046" y="10594"/>
                  <a:pt x="17516" y="10582"/>
                </a:cubicBezTo>
                <a:lnTo>
                  <a:pt x="12692" y="10205"/>
                </a:lnTo>
                <a:lnTo>
                  <a:pt x="11802" y="10233"/>
                </a:lnTo>
                <a:lnTo>
                  <a:pt x="10602" y="7052"/>
                </a:lnTo>
                <a:cubicBezTo>
                  <a:pt x="10511" y="6749"/>
                  <a:pt x="10178" y="5898"/>
                  <a:pt x="9735" y="5603"/>
                </a:cubicBezTo>
                <a:lnTo>
                  <a:pt x="9476" y="5432"/>
                </a:lnTo>
                <a:lnTo>
                  <a:pt x="9675" y="5180"/>
                </a:lnTo>
                <a:cubicBezTo>
                  <a:pt x="9764" y="5066"/>
                  <a:pt x="9846" y="4944"/>
                  <a:pt x="9918" y="4820"/>
                </a:cubicBezTo>
                <a:cubicBezTo>
                  <a:pt x="10761" y="3373"/>
                  <a:pt x="10386" y="1435"/>
                  <a:pt x="9082" y="500"/>
                </a:cubicBezTo>
                <a:cubicBezTo>
                  <a:pt x="8626" y="173"/>
                  <a:pt x="8099" y="0"/>
                  <a:pt x="7558" y="0"/>
                </a:cubicBezTo>
                <a:close/>
                <a:moveTo>
                  <a:pt x="7556" y="939"/>
                </a:moveTo>
                <a:cubicBezTo>
                  <a:pt x="7935" y="939"/>
                  <a:pt x="8304" y="1059"/>
                  <a:pt x="8623" y="1288"/>
                </a:cubicBezTo>
                <a:cubicBezTo>
                  <a:pt x="9065" y="1605"/>
                  <a:pt x="9367" y="2094"/>
                  <a:pt x="9478" y="2666"/>
                </a:cubicBezTo>
                <a:cubicBezTo>
                  <a:pt x="9589" y="3237"/>
                  <a:pt x="9493" y="3822"/>
                  <a:pt x="9208" y="4311"/>
                </a:cubicBezTo>
                <a:cubicBezTo>
                  <a:pt x="8843" y="4937"/>
                  <a:pt x="8223" y="5311"/>
                  <a:pt x="7549" y="5311"/>
                </a:cubicBezTo>
                <a:cubicBezTo>
                  <a:pt x="7170" y="5311"/>
                  <a:pt x="6801" y="5191"/>
                  <a:pt x="6482" y="4962"/>
                </a:cubicBezTo>
                <a:cubicBezTo>
                  <a:pt x="6041" y="4645"/>
                  <a:pt x="5736" y="4156"/>
                  <a:pt x="5626" y="3584"/>
                </a:cubicBezTo>
                <a:cubicBezTo>
                  <a:pt x="5515" y="3013"/>
                  <a:pt x="5612" y="2428"/>
                  <a:pt x="5898" y="1939"/>
                </a:cubicBezTo>
                <a:cubicBezTo>
                  <a:pt x="6262" y="1313"/>
                  <a:pt x="6882" y="939"/>
                  <a:pt x="7556" y="939"/>
                </a:cubicBezTo>
                <a:close/>
                <a:moveTo>
                  <a:pt x="2791" y="9070"/>
                </a:moveTo>
                <a:cubicBezTo>
                  <a:pt x="3178" y="9063"/>
                  <a:pt x="3555" y="9181"/>
                  <a:pt x="3887" y="9419"/>
                </a:cubicBezTo>
                <a:cubicBezTo>
                  <a:pt x="4800" y="10073"/>
                  <a:pt x="5063" y="11429"/>
                  <a:pt x="4473" y="12442"/>
                </a:cubicBezTo>
                <a:cubicBezTo>
                  <a:pt x="4096" y="13089"/>
                  <a:pt x="3462" y="13443"/>
                  <a:pt x="2815" y="13443"/>
                </a:cubicBezTo>
                <a:cubicBezTo>
                  <a:pt x="2448" y="13443"/>
                  <a:pt x="2078" y="13329"/>
                  <a:pt x="1748" y="13093"/>
                </a:cubicBezTo>
                <a:cubicBezTo>
                  <a:pt x="835" y="12438"/>
                  <a:pt x="572" y="11082"/>
                  <a:pt x="1162" y="10069"/>
                </a:cubicBezTo>
                <a:cubicBezTo>
                  <a:pt x="1447" y="9579"/>
                  <a:pt x="1888" y="9242"/>
                  <a:pt x="2403" y="9119"/>
                </a:cubicBezTo>
                <a:cubicBezTo>
                  <a:pt x="2532" y="9088"/>
                  <a:pt x="2662" y="9073"/>
                  <a:pt x="2791" y="9070"/>
                </a:cubicBezTo>
                <a:close/>
                <a:moveTo>
                  <a:pt x="10915" y="10738"/>
                </a:moveTo>
                <a:cubicBezTo>
                  <a:pt x="10966" y="10732"/>
                  <a:pt x="11019" y="10734"/>
                  <a:pt x="11071" y="10744"/>
                </a:cubicBezTo>
                <a:cubicBezTo>
                  <a:pt x="11140" y="10758"/>
                  <a:pt x="11209" y="10786"/>
                  <a:pt x="11272" y="10832"/>
                </a:cubicBezTo>
                <a:cubicBezTo>
                  <a:pt x="11525" y="11013"/>
                  <a:pt x="11597" y="11385"/>
                  <a:pt x="11434" y="11665"/>
                </a:cubicBezTo>
                <a:cubicBezTo>
                  <a:pt x="11271" y="11945"/>
                  <a:pt x="10933" y="12026"/>
                  <a:pt x="10681" y="11846"/>
                </a:cubicBezTo>
                <a:cubicBezTo>
                  <a:pt x="10429" y="11665"/>
                  <a:pt x="10357" y="11291"/>
                  <a:pt x="10520" y="11011"/>
                </a:cubicBezTo>
                <a:cubicBezTo>
                  <a:pt x="10611" y="10853"/>
                  <a:pt x="10759" y="10759"/>
                  <a:pt x="10915" y="10738"/>
                </a:cubicBezTo>
                <a:close/>
                <a:moveTo>
                  <a:pt x="12892" y="13124"/>
                </a:moveTo>
                <a:lnTo>
                  <a:pt x="10607" y="13169"/>
                </a:lnTo>
                <a:lnTo>
                  <a:pt x="10748" y="13544"/>
                </a:lnTo>
                <a:lnTo>
                  <a:pt x="13033" y="18256"/>
                </a:lnTo>
                <a:cubicBezTo>
                  <a:pt x="13267" y="18800"/>
                  <a:pt x="14000" y="20272"/>
                  <a:pt x="14636" y="20698"/>
                </a:cubicBezTo>
                <a:lnTo>
                  <a:pt x="14676" y="20730"/>
                </a:lnTo>
                <a:cubicBezTo>
                  <a:pt x="14681" y="20735"/>
                  <a:pt x="15151" y="21197"/>
                  <a:pt x="16088" y="21600"/>
                </a:cubicBezTo>
                <a:lnTo>
                  <a:pt x="12892" y="13124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4E67C8"/>
            </a:solidFill>
            <a:miter/>
          </a:ln>
        </p:spPr>
        <p:txBody>
          <a:bodyPr lIns="65023" tIns="65023" rIns="65023" bIns="65023" anchor="ctr"/>
          <a:lstStyle/>
          <a:p>
            <a:pPr algn="l" defTabSz="650174">
              <a:defRPr b="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8" name="DPP-9"/>
          <p:cNvSpPr txBox="1"/>
          <p:nvPr/>
        </p:nvSpPr>
        <p:spPr>
          <a:xfrm>
            <a:off x="3334769" y="3161124"/>
            <a:ext cx="883913" cy="431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174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DPP-9</a:t>
            </a:r>
          </a:p>
        </p:txBody>
      </p:sp>
      <p:sp>
        <p:nvSpPr>
          <p:cNvPr id="909" name="Linea"/>
          <p:cNvSpPr/>
          <p:nvPr/>
        </p:nvSpPr>
        <p:spPr>
          <a:xfrm flipV="1">
            <a:off x="3804112" y="3615511"/>
            <a:ext cx="1" cy="832016"/>
          </a:xfrm>
          <a:prstGeom prst="line">
            <a:avLst/>
          </a:prstGeom>
          <a:ln w="50800">
            <a:solidFill>
              <a:srgbClr val="000000"/>
            </a:solidFill>
            <a:miter/>
            <a:headEnd type="triangle" len="sm"/>
          </a:ln>
        </p:spPr>
        <p:txBody>
          <a:bodyPr lIns="65023" tIns="65023" rIns="65023" bIns="65023"/>
          <a:lstStyle/>
          <a:p>
            <a:pPr algn="l" defTabSz="650174">
              <a:defRPr b="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0" name="Linea"/>
          <p:cNvSpPr/>
          <p:nvPr/>
        </p:nvSpPr>
        <p:spPr>
          <a:xfrm flipV="1">
            <a:off x="3804112" y="2315031"/>
            <a:ext cx="1" cy="832016"/>
          </a:xfrm>
          <a:prstGeom prst="line">
            <a:avLst/>
          </a:prstGeom>
          <a:ln w="50800">
            <a:solidFill>
              <a:srgbClr val="000000"/>
            </a:solidFill>
            <a:miter/>
            <a:headEnd type="triangle" len="sm"/>
          </a:ln>
        </p:spPr>
        <p:txBody>
          <a:bodyPr lIns="65023" tIns="65023" rIns="65023" bIns="65023"/>
          <a:lstStyle/>
          <a:p>
            <a:pPr algn="l" defTabSz="650174">
              <a:defRPr b="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1" name="PKN1/2"/>
          <p:cNvSpPr txBox="1"/>
          <p:nvPr/>
        </p:nvSpPr>
        <p:spPr>
          <a:xfrm>
            <a:off x="1122682" y="3547574"/>
            <a:ext cx="1082004" cy="431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174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PKN1/2</a:t>
            </a:r>
          </a:p>
        </p:txBody>
      </p:sp>
      <p:sp>
        <p:nvSpPr>
          <p:cNvPr id="912" name="Linea"/>
          <p:cNvSpPr/>
          <p:nvPr/>
        </p:nvSpPr>
        <p:spPr>
          <a:xfrm flipV="1">
            <a:off x="1697673" y="2730462"/>
            <a:ext cx="1" cy="832016"/>
          </a:xfrm>
          <a:prstGeom prst="line">
            <a:avLst/>
          </a:prstGeom>
          <a:ln w="50800">
            <a:solidFill>
              <a:srgbClr val="000000"/>
            </a:solidFill>
            <a:miter/>
            <a:headEnd type="triangle" len="sm"/>
          </a:ln>
        </p:spPr>
        <p:txBody>
          <a:bodyPr lIns="65023" tIns="65023" rIns="65023" bIns="65023"/>
          <a:lstStyle/>
          <a:p>
            <a:pPr algn="l" defTabSz="650174">
              <a:defRPr b="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3" name="Linea"/>
          <p:cNvSpPr/>
          <p:nvPr/>
        </p:nvSpPr>
        <p:spPr>
          <a:xfrm flipV="1">
            <a:off x="1697673" y="3994818"/>
            <a:ext cx="1" cy="832016"/>
          </a:xfrm>
          <a:prstGeom prst="line">
            <a:avLst/>
          </a:prstGeom>
          <a:ln w="50800">
            <a:solidFill>
              <a:srgbClr val="000000"/>
            </a:solidFill>
            <a:miter/>
            <a:headEnd type="triangle" len="sm"/>
          </a:ln>
        </p:spPr>
        <p:txBody>
          <a:bodyPr lIns="65023" tIns="65023" rIns="65023" bIns="65023"/>
          <a:lstStyle/>
          <a:p>
            <a:pPr algn="l" defTabSz="650174">
              <a:defRPr b="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918" name="Gruppo"/>
          <p:cNvGrpSpPr/>
          <p:nvPr/>
        </p:nvGrpSpPr>
        <p:grpSpPr>
          <a:xfrm rot="2054941">
            <a:off x="1351790" y="5038498"/>
            <a:ext cx="801666" cy="670636"/>
            <a:chOff x="0" y="0"/>
            <a:chExt cx="801665" cy="670635"/>
          </a:xfrm>
        </p:grpSpPr>
        <p:grpSp>
          <p:nvGrpSpPr>
            <p:cNvPr id="916" name="Gruppo"/>
            <p:cNvGrpSpPr/>
            <p:nvPr/>
          </p:nvGrpSpPr>
          <p:grpSpPr>
            <a:xfrm>
              <a:off x="0" y="0"/>
              <a:ext cx="801666" cy="372534"/>
              <a:chOff x="0" y="0"/>
              <a:chExt cx="801665" cy="372532"/>
            </a:xfrm>
          </p:grpSpPr>
          <p:sp>
            <p:nvSpPr>
              <p:cNvPr id="914" name="Luna"/>
              <p:cNvSpPr/>
              <p:nvPr/>
            </p:nvSpPr>
            <p:spPr>
              <a:xfrm rot="16338571">
                <a:off x="42794" y="-27340"/>
                <a:ext cx="355607" cy="42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8" h="21485" fill="norm" stroke="1" extrusionOk="0">
                    <a:moveTo>
                      <a:pt x="13153" y="1"/>
                    </a:moveTo>
                    <a:cubicBezTo>
                      <a:pt x="5786" y="84"/>
                      <a:pt x="-102" y="4961"/>
                      <a:pt x="1" y="10894"/>
                    </a:cubicBezTo>
                    <a:cubicBezTo>
                      <a:pt x="104" y="16826"/>
                      <a:pt x="6160" y="21567"/>
                      <a:pt x="13526" y="21484"/>
                    </a:cubicBezTo>
                    <a:cubicBezTo>
                      <a:pt x="16532" y="21450"/>
                      <a:pt x="19291" y="20618"/>
                      <a:pt x="21498" y="19241"/>
                    </a:cubicBezTo>
                    <a:cubicBezTo>
                      <a:pt x="21470" y="19242"/>
                      <a:pt x="21445" y="19243"/>
                      <a:pt x="21417" y="19243"/>
                    </a:cubicBezTo>
                    <a:cubicBezTo>
                      <a:pt x="15526" y="19309"/>
                      <a:pt x="10682" y="15517"/>
                      <a:pt x="10599" y="10773"/>
                    </a:cubicBezTo>
                    <a:cubicBezTo>
                      <a:pt x="10517" y="6028"/>
                      <a:pt x="15226" y="2129"/>
                      <a:pt x="21117" y="2062"/>
                    </a:cubicBezTo>
                    <a:cubicBezTo>
                      <a:pt x="21144" y="2062"/>
                      <a:pt x="21172" y="2062"/>
                      <a:pt x="21200" y="2062"/>
                    </a:cubicBezTo>
                    <a:cubicBezTo>
                      <a:pt x="18946" y="736"/>
                      <a:pt x="16159" y="-33"/>
                      <a:pt x="13153" y="1"/>
                    </a:cubicBezTo>
                    <a:close/>
                  </a:path>
                </a:pathLst>
              </a:custGeom>
              <a:solidFill>
                <a:srgbClr val="9437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2248" tIns="72248" rIns="72248" bIns="72248" numCol="1" anchor="ctr">
                <a:noAutofit/>
              </a:bodyPr>
              <a:lstStyle/>
              <a:p>
                <a:pPr defTabSz="830862">
                  <a:defRPr b="0" sz="3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915" name="Luna"/>
              <p:cNvSpPr/>
              <p:nvPr/>
            </p:nvSpPr>
            <p:spPr>
              <a:xfrm rot="16338571">
                <a:off x="403264" y="-27340"/>
                <a:ext cx="355607" cy="42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8" h="21485" fill="norm" stroke="1" extrusionOk="0">
                    <a:moveTo>
                      <a:pt x="13153" y="1"/>
                    </a:moveTo>
                    <a:cubicBezTo>
                      <a:pt x="5786" y="84"/>
                      <a:pt x="-102" y="4961"/>
                      <a:pt x="1" y="10894"/>
                    </a:cubicBezTo>
                    <a:cubicBezTo>
                      <a:pt x="104" y="16826"/>
                      <a:pt x="6160" y="21567"/>
                      <a:pt x="13526" y="21484"/>
                    </a:cubicBezTo>
                    <a:cubicBezTo>
                      <a:pt x="16532" y="21450"/>
                      <a:pt x="19291" y="20618"/>
                      <a:pt x="21498" y="19241"/>
                    </a:cubicBezTo>
                    <a:cubicBezTo>
                      <a:pt x="21470" y="19242"/>
                      <a:pt x="21445" y="19243"/>
                      <a:pt x="21417" y="19243"/>
                    </a:cubicBezTo>
                    <a:cubicBezTo>
                      <a:pt x="15526" y="19309"/>
                      <a:pt x="10682" y="15517"/>
                      <a:pt x="10599" y="10773"/>
                    </a:cubicBezTo>
                    <a:cubicBezTo>
                      <a:pt x="10517" y="6028"/>
                      <a:pt x="15226" y="2129"/>
                      <a:pt x="21117" y="2062"/>
                    </a:cubicBezTo>
                    <a:cubicBezTo>
                      <a:pt x="21144" y="2062"/>
                      <a:pt x="21172" y="2062"/>
                      <a:pt x="21200" y="2062"/>
                    </a:cubicBezTo>
                    <a:cubicBezTo>
                      <a:pt x="18946" y="736"/>
                      <a:pt x="16159" y="-33"/>
                      <a:pt x="13153" y="1"/>
                    </a:cubicBezTo>
                    <a:close/>
                  </a:path>
                </a:pathLst>
              </a:custGeom>
              <a:solidFill>
                <a:srgbClr val="9437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2248" tIns="72248" rIns="72248" bIns="72248" numCol="1" anchor="ctr">
                <a:noAutofit/>
              </a:bodyPr>
              <a:lstStyle/>
              <a:p>
                <a:pPr defTabSz="830862">
                  <a:defRPr b="0" sz="3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  <p:sp>
          <p:nvSpPr>
            <p:cNvPr id="917" name="CasellaDiTesto 101"/>
            <p:cNvSpPr txBox="1"/>
            <p:nvPr/>
          </p:nvSpPr>
          <p:spPr>
            <a:xfrm>
              <a:off x="68466" y="348132"/>
              <a:ext cx="664733" cy="3225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>
              <a:lvl1pPr defTabSz="650240"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14-3-3</a:t>
              </a:r>
            </a:p>
          </p:txBody>
        </p:sp>
      </p:grpSp>
      <p:sp>
        <p:nvSpPr>
          <p:cNvPr id="919" name="reconhecimento direto"/>
          <p:cNvSpPr txBox="1"/>
          <p:nvPr/>
        </p:nvSpPr>
        <p:spPr>
          <a:xfrm>
            <a:off x="8121419" y="1383853"/>
            <a:ext cx="2720341" cy="472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174">
              <a:defRPr b="0" sz="2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reconhecimento direto</a:t>
            </a:r>
          </a:p>
        </p:txBody>
      </p:sp>
      <p:sp>
        <p:nvSpPr>
          <p:cNvPr id="920" name="Rettangolo"/>
          <p:cNvSpPr/>
          <p:nvPr/>
        </p:nvSpPr>
        <p:spPr>
          <a:xfrm>
            <a:off x="1024397" y="1824284"/>
            <a:ext cx="3947597" cy="5090124"/>
          </a:xfrm>
          <a:prstGeom prst="rect">
            <a:avLst/>
          </a:prstGeom>
          <a:solidFill>
            <a:srgbClr val="FFD479">
              <a:alpha val="22831"/>
            </a:srgb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l" defTabSz="650174">
              <a:defRPr b="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1" name="alteração da homeostasia"/>
          <p:cNvSpPr txBox="1"/>
          <p:nvPr/>
        </p:nvSpPr>
        <p:spPr>
          <a:xfrm>
            <a:off x="815395" y="1372348"/>
            <a:ext cx="4055329" cy="472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650174">
              <a:defRPr b="0" sz="2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alteração da homeostasia   </a:t>
            </a:r>
          </a:p>
        </p:txBody>
      </p:sp>
      <p:sp>
        <p:nvSpPr>
          <p:cNvPr id="922" name="perturbação do citosol"/>
          <p:cNvSpPr txBox="1"/>
          <p:nvPr/>
        </p:nvSpPr>
        <p:spPr>
          <a:xfrm>
            <a:off x="5366800" y="2306945"/>
            <a:ext cx="1834787" cy="815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650174">
              <a:defRPr b="0" sz="2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perturbação do citosol </a:t>
            </a:r>
          </a:p>
        </p:txBody>
      </p:sp>
      <p:sp>
        <p:nvSpPr>
          <p:cNvPr id="923" name="Titolo 1"/>
          <p:cNvSpPr txBox="1"/>
          <p:nvPr/>
        </p:nvSpPr>
        <p:spPr>
          <a:xfrm>
            <a:off x="655371" y="63592"/>
            <a:ext cx="11574273" cy="870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975360">
              <a:lnSpc>
                <a:spcPct val="90000"/>
              </a:lnSpc>
              <a:defRPr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Inflamassoma 2020</a:t>
            </a:r>
          </a:p>
        </p:txBody>
      </p:sp>
      <p:sp>
        <p:nvSpPr>
          <p:cNvPr id="924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0862" y="1490133"/>
            <a:ext cx="11343076" cy="6773335"/>
          </a:xfrm>
          <a:prstGeom prst="rect">
            <a:avLst/>
          </a:prstGeom>
          <a:ln w="12700">
            <a:miter lim="400000"/>
          </a:ln>
        </p:spPr>
      </p:pic>
      <p:sp>
        <p:nvSpPr>
          <p:cNvPr id="928" name="Titolo 1"/>
          <p:cNvSpPr txBox="1"/>
          <p:nvPr/>
        </p:nvSpPr>
        <p:spPr>
          <a:xfrm>
            <a:off x="655371" y="63592"/>
            <a:ext cx="11574273" cy="870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975360">
              <a:lnSpc>
                <a:spcPct val="90000"/>
              </a:lnSpc>
              <a:defRPr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HAMPs &amp; inflamassoma</a:t>
            </a:r>
          </a:p>
        </p:txBody>
      </p:sp>
      <p:sp>
        <p:nvSpPr>
          <p:cNvPr id="929" name="Linea"/>
          <p:cNvSpPr/>
          <p:nvPr/>
        </p:nvSpPr>
        <p:spPr>
          <a:xfrm>
            <a:off x="405093" y="1034725"/>
            <a:ext cx="12194615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rcRect l="0" t="1268" r="0" b="0"/>
          <a:stretch>
            <a:fillRect/>
          </a:stretch>
        </p:blipFill>
        <p:spPr>
          <a:xfrm>
            <a:off x="1199356" y="984048"/>
            <a:ext cx="10606070" cy="8358468"/>
          </a:xfrm>
          <a:prstGeom prst="rect">
            <a:avLst/>
          </a:prstGeom>
          <a:ln w="12700">
            <a:miter lim="400000"/>
          </a:ln>
        </p:spPr>
      </p:pic>
      <p:sp>
        <p:nvSpPr>
          <p:cNvPr id="932" name="Nettea 2011"/>
          <p:cNvSpPr txBox="1"/>
          <p:nvPr/>
        </p:nvSpPr>
        <p:spPr>
          <a:xfrm>
            <a:off x="10415554" y="9399581"/>
            <a:ext cx="893636" cy="295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b="0" sz="1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Nettea 2011</a:t>
            </a:r>
          </a:p>
        </p:txBody>
      </p:sp>
      <p:sp>
        <p:nvSpPr>
          <p:cNvPr id="933" name="imunidade inata"/>
          <p:cNvSpPr txBox="1"/>
          <p:nvPr/>
        </p:nvSpPr>
        <p:spPr>
          <a:xfrm>
            <a:off x="1672491" y="63378"/>
            <a:ext cx="9659818" cy="863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Resumindo PRRs</a:t>
            </a:r>
          </a:p>
        </p:txBody>
      </p:sp>
      <p:sp>
        <p:nvSpPr>
          <p:cNvPr id="934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436" y="2548903"/>
            <a:ext cx="11981927" cy="5005445"/>
          </a:xfrm>
          <a:prstGeom prst="rect">
            <a:avLst/>
          </a:prstGeom>
          <a:ln w="12700">
            <a:miter lim="400000"/>
          </a:ln>
        </p:spPr>
      </p:pic>
      <p:sp>
        <p:nvSpPr>
          <p:cNvPr id="937" name="Drummond, R. A., &amp; Brown, G. D. (2013)"/>
          <p:cNvSpPr txBox="1"/>
          <p:nvPr/>
        </p:nvSpPr>
        <p:spPr>
          <a:xfrm>
            <a:off x="9830601" y="9044019"/>
            <a:ext cx="2713584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b="0" sz="120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Drummond, R. A., &amp; Brown, G. D. (2013)</a:t>
            </a:r>
          </a:p>
        </p:txBody>
      </p:sp>
      <p:sp>
        <p:nvSpPr>
          <p:cNvPr id="938" name="Genetics of CLRs"/>
          <p:cNvSpPr txBox="1"/>
          <p:nvPr/>
        </p:nvSpPr>
        <p:spPr>
          <a:xfrm>
            <a:off x="3553491" y="596438"/>
            <a:ext cx="6157266" cy="842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FFFFFF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Genetics of CLRs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5780" y="1377485"/>
            <a:ext cx="11385840" cy="8262521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PLA…"/>
          <p:cNvSpPr txBox="1"/>
          <p:nvPr/>
        </p:nvSpPr>
        <p:spPr>
          <a:xfrm>
            <a:off x="-111437" y="1901789"/>
            <a:ext cx="843827" cy="616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700"/>
            </a:pPr>
            <a:r>
              <a:t>PLA</a:t>
            </a:r>
          </a:p>
          <a:p>
            <a:pPr>
              <a:defRPr b="0" i="1" sz="1700"/>
            </a:pPr>
            <a:r>
              <a:t>Y.pestis</a:t>
            </a:r>
          </a:p>
        </p:txBody>
      </p:sp>
      <p:sp>
        <p:nvSpPr>
          <p:cNvPr id="230" name="High mannose…"/>
          <p:cNvSpPr txBox="1"/>
          <p:nvPr/>
        </p:nvSpPr>
        <p:spPr>
          <a:xfrm>
            <a:off x="837417" y="960284"/>
            <a:ext cx="1597318" cy="8954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700"/>
            </a:pPr>
            <a:r>
              <a:t>High mannose</a:t>
            </a:r>
          </a:p>
          <a:p>
            <a:pPr>
              <a:defRPr sz="1700"/>
            </a:pPr>
            <a:r>
              <a:t>Omega-1 </a:t>
            </a:r>
          </a:p>
          <a:p>
            <a:pPr>
              <a:defRPr sz="1700"/>
            </a:pPr>
            <a:r>
              <a:t>ManLam</a:t>
            </a:r>
          </a:p>
        </p:txBody>
      </p:sp>
      <p:sp>
        <p:nvSpPr>
          <p:cNvPr id="231" name="F-actin"/>
          <p:cNvSpPr txBox="1"/>
          <p:nvPr/>
        </p:nvSpPr>
        <p:spPr>
          <a:xfrm>
            <a:off x="2318047" y="1361826"/>
            <a:ext cx="837782" cy="3620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EFA00"/>
                </a:solidFill>
              </a:defRPr>
            </a:lvl1pPr>
          </a:lstStyle>
          <a:p>
            <a:pPr/>
            <a:r>
              <a:t>F-actin</a:t>
            </a:r>
          </a:p>
        </p:txBody>
      </p:sp>
      <p:sp>
        <p:nvSpPr>
          <p:cNvPr id="232" name="ß-glucan…"/>
          <p:cNvSpPr txBox="1"/>
          <p:nvPr/>
        </p:nvSpPr>
        <p:spPr>
          <a:xfrm>
            <a:off x="3200542" y="611146"/>
            <a:ext cx="1466737" cy="8702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700"/>
            </a:pPr>
            <a:r>
              <a:t>ß-glucan</a:t>
            </a:r>
          </a:p>
          <a:p>
            <a:pPr>
              <a:defRPr b="0" i="1" sz="1700"/>
            </a:pPr>
            <a:r>
              <a:t>L infantum, Mtb</a:t>
            </a:r>
          </a:p>
        </p:txBody>
      </p:sp>
      <p:sp>
        <p:nvSpPr>
          <p:cNvPr id="233" name="a-mannan, glicoproteins…"/>
          <p:cNvSpPr txBox="1"/>
          <p:nvPr/>
        </p:nvSpPr>
        <p:spPr>
          <a:xfrm>
            <a:off x="4489947" y="51147"/>
            <a:ext cx="1466738" cy="13909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700"/>
            </a:pPr>
            <a:r>
              <a:t>a-mannan, glicoproteins</a:t>
            </a:r>
          </a:p>
          <a:p>
            <a:pPr>
              <a:defRPr b="0" i="1" sz="1700"/>
            </a:pPr>
            <a:r>
              <a:t>Mtb, C albicans, S massoni</a:t>
            </a:r>
          </a:p>
        </p:txBody>
      </p:sp>
      <p:sp>
        <p:nvSpPr>
          <p:cNvPr id="234" name="a-mannose, glicolipids…"/>
          <p:cNvSpPr txBox="1"/>
          <p:nvPr/>
        </p:nvSpPr>
        <p:spPr>
          <a:xfrm>
            <a:off x="5905441" y="283024"/>
            <a:ext cx="1466738" cy="11369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700"/>
            </a:pPr>
            <a:r>
              <a:t>a-mannose, glicolipids</a:t>
            </a:r>
          </a:p>
          <a:p>
            <a:pPr>
              <a:defRPr b="0" i="1" sz="1700"/>
            </a:pPr>
            <a:r>
              <a:t>Mtb, C albicans</a:t>
            </a:r>
          </a:p>
        </p:txBody>
      </p:sp>
      <p:sp>
        <p:nvSpPr>
          <p:cNvPr id="235" name="TDM…"/>
          <p:cNvSpPr txBox="1"/>
          <p:nvPr/>
        </p:nvSpPr>
        <p:spPr>
          <a:xfrm>
            <a:off x="6967780" y="1496560"/>
            <a:ext cx="602019" cy="6162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700"/>
            </a:pPr>
            <a:r>
              <a:t>TDM</a:t>
            </a:r>
          </a:p>
          <a:p>
            <a:pPr>
              <a:defRPr b="0" sz="1700"/>
            </a:pPr>
            <a:r>
              <a:t>Mtb</a:t>
            </a:r>
          </a:p>
        </p:txBody>
      </p:sp>
      <p:sp>
        <p:nvSpPr>
          <p:cNvPr id="236" name="??"/>
          <p:cNvSpPr txBox="1"/>
          <p:nvPr/>
        </p:nvSpPr>
        <p:spPr>
          <a:xfrm>
            <a:off x="8087583" y="1623668"/>
            <a:ext cx="354382" cy="3620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/>
            </a:lvl1pPr>
          </a:lstStyle>
          <a:p>
            <a:pPr/>
            <a:r>
              <a:t>??</a:t>
            </a:r>
          </a:p>
        </p:txBody>
      </p:sp>
      <p:sp>
        <p:nvSpPr>
          <p:cNvPr id="237" name="??…"/>
          <p:cNvSpPr txBox="1"/>
          <p:nvPr/>
        </p:nvSpPr>
        <p:spPr>
          <a:xfrm>
            <a:off x="9451261" y="1496560"/>
            <a:ext cx="458014" cy="6162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700"/>
            </a:pPr>
            <a:r>
              <a:t>??</a:t>
            </a:r>
          </a:p>
          <a:p>
            <a:pPr>
              <a:defRPr b="0" sz="1700"/>
            </a:pPr>
            <a:r>
              <a:t>HIV</a:t>
            </a:r>
          </a:p>
        </p:txBody>
      </p:sp>
      <p:sp>
        <p:nvSpPr>
          <p:cNvPr id="238" name="High mannose…"/>
          <p:cNvSpPr txBox="1"/>
          <p:nvPr/>
        </p:nvSpPr>
        <p:spPr>
          <a:xfrm>
            <a:off x="10283525" y="178147"/>
            <a:ext cx="1597318" cy="11369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700"/>
            </a:pPr>
            <a:r>
              <a:t>High mannose</a:t>
            </a:r>
          </a:p>
          <a:p>
            <a:pPr>
              <a:defRPr sz="1700"/>
            </a:pPr>
            <a:r>
              <a:t>SlpA</a:t>
            </a:r>
          </a:p>
          <a:p>
            <a:pPr>
              <a:defRPr b="0" sz="1700"/>
            </a:pPr>
            <a:r>
              <a:t>HIV, Measles</a:t>
            </a:r>
          </a:p>
          <a:p>
            <a:pPr>
              <a:defRPr b="0" sz="1700"/>
            </a:pPr>
            <a:r>
              <a:t>Mtb</a:t>
            </a:r>
          </a:p>
        </p:txBody>
      </p:sp>
      <p:sp>
        <p:nvSpPr>
          <p:cNvPr id="239" name="PKC"/>
          <p:cNvSpPr txBox="1"/>
          <p:nvPr/>
        </p:nvSpPr>
        <p:spPr>
          <a:xfrm>
            <a:off x="4876428" y="6114868"/>
            <a:ext cx="693776" cy="436397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PKC</a:t>
            </a:r>
          </a:p>
        </p:txBody>
      </p:sp>
      <p:sp>
        <p:nvSpPr>
          <p:cNvPr id="240" name="Modified from Hoving, Wilson,&amp; Brown 2018"/>
          <p:cNvSpPr txBox="1"/>
          <p:nvPr/>
        </p:nvSpPr>
        <p:spPr>
          <a:xfrm>
            <a:off x="10254169" y="9466497"/>
            <a:ext cx="2626615" cy="250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000"/>
            </a:lvl1pPr>
          </a:lstStyle>
          <a:p>
            <a:pPr/>
            <a:r>
              <a:t>Modified from Hoving, Wilson,&amp; Brown 2018</a:t>
            </a:r>
          </a:p>
        </p:txBody>
      </p:sp>
      <p:sp>
        <p:nvSpPr>
          <p:cNvPr id="241" name="ativaçao"/>
          <p:cNvSpPr txBox="1"/>
          <p:nvPr/>
        </p:nvSpPr>
        <p:spPr>
          <a:xfrm>
            <a:off x="6602210" y="8060251"/>
            <a:ext cx="1284428" cy="436396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ativaçao </a:t>
            </a:r>
          </a:p>
        </p:txBody>
      </p:sp>
      <p:sp>
        <p:nvSpPr>
          <p:cNvPr id="242" name="inibiçao"/>
          <p:cNvSpPr txBox="1"/>
          <p:nvPr/>
        </p:nvSpPr>
        <p:spPr>
          <a:xfrm>
            <a:off x="9623070" y="8060251"/>
            <a:ext cx="1201446" cy="43639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inibiçao </a:t>
            </a:r>
          </a:p>
        </p:txBody>
      </p:sp>
      <p:pic>
        <p:nvPicPr>
          <p:cNvPr id="24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rcRect l="64383" t="26015" r="25987" b="52068"/>
          <a:stretch>
            <a:fillRect/>
          </a:stretch>
        </p:blipFill>
        <p:spPr>
          <a:xfrm>
            <a:off x="11943667" y="3517952"/>
            <a:ext cx="1096352" cy="1810828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PKC"/>
          <p:cNvSpPr txBox="1"/>
          <p:nvPr/>
        </p:nvSpPr>
        <p:spPr>
          <a:xfrm>
            <a:off x="5647607" y="4537791"/>
            <a:ext cx="693777" cy="436396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PKC</a:t>
            </a:r>
          </a:p>
        </p:txBody>
      </p:sp>
      <p:sp>
        <p:nvSpPr>
          <p:cNvPr id="245" name="NKG2D"/>
          <p:cNvSpPr txBox="1"/>
          <p:nvPr/>
        </p:nvSpPr>
        <p:spPr>
          <a:xfrm>
            <a:off x="11957653" y="2899649"/>
            <a:ext cx="1068197" cy="406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0" sz="21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NKG2D</a:t>
            </a:r>
          </a:p>
        </p:txBody>
      </p:sp>
      <p:sp>
        <p:nvSpPr>
          <p:cNvPr id="246" name="Dap10"/>
          <p:cNvSpPr txBox="1"/>
          <p:nvPr/>
        </p:nvSpPr>
        <p:spPr>
          <a:xfrm>
            <a:off x="11971610" y="5332070"/>
            <a:ext cx="104028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Dap10</a:t>
            </a:r>
          </a:p>
        </p:txBody>
      </p:sp>
      <p:sp>
        <p:nvSpPr>
          <p:cNvPr id="247" name="MICA/B…"/>
          <p:cNvSpPr txBox="1"/>
          <p:nvPr/>
        </p:nvSpPr>
        <p:spPr>
          <a:xfrm>
            <a:off x="11854465" y="1908683"/>
            <a:ext cx="1172973" cy="729234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MICA/B</a:t>
            </a:r>
          </a:p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ULBP1-6</a:t>
            </a:r>
          </a:p>
        </p:txBody>
      </p:sp>
      <p:sp>
        <p:nvSpPr>
          <p:cNvPr id="248" name="PI3K…"/>
          <p:cNvSpPr txBox="1"/>
          <p:nvPr/>
        </p:nvSpPr>
        <p:spPr>
          <a:xfrm>
            <a:off x="12078417" y="6037479"/>
            <a:ext cx="725069" cy="779297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PI3K</a:t>
            </a:r>
          </a:p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AKT</a:t>
            </a:r>
          </a:p>
        </p:txBody>
      </p:sp>
      <p:sp>
        <p:nvSpPr>
          <p:cNvPr id="249" name="ativaçao"/>
          <p:cNvSpPr txBox="1"/>
          <p:nvPr/>
        </p:nvSpPr>
        <p:spPr>
          <a:xfrm>
            <a:off x="11747937" y="8060251"/>
            <a:ext cx="1284429" cy="436396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ativaçao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720" y="3105149"/>
            <a:ext cx="12033360" cy="4922739"/>
          </a:xfrm>
          <a:prstGeom prst="rect">
            <a:avLst/>
          </a:prstGeom>
          <a:ln w="12700">
            <a:miter lim="400000"/>
          </a:ln>
        </p:spPr>
      </p:pic>
      <p:sp>
        <p:nvSpPr>
          <p:cNvPr id="941" name="Nettea 2011"/>
          <p:cNvSpPr txBox="1"/>
          <p:nvPr/>
        </p:nvSpPr>
        <p:spPr>
          <a:xfrm>
            <a:off x="11745221" y="9010410"/>
            <a:ext cx="893637" cy="295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b="0" sz="1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Nettea 2011</a:t>
            </a:r>
          </a:p>
        </p:txBody>
      </p:sp>
      <p:sp>
        <p:nvSpPr>
          <p:cNvPr id="942" name="Genetics of PRRs"/>
          <p:cNvSpPr txBox="1"/>
          <p:nvPr/>
        </p:nvSpPr>
        <p:spPr>
          <a:xfrm>
            <a:off x="3531139" y="596438"/>
            <a:ext cx="6227370" cy="842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FFFFFF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Genetics of PRRs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imunidade inata"/>
          <p:cNvSpPr txBox="1"/>
          <p:nvPr/>
        </p:nvSpPr>
        <p:spPr>
          <a:xfrm>
            <a:off x="1672491" y="63378"/>
            <a:ext cx="9659818" cy="863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Resumindo…</a:t>
            </a:r>
          </a:p>
        </p:txBody>
      </p:sp>
      <p:sp>
        <p:nvSpPr>
          <p:cNvPr id="945" name="Ovale 79"/>
          <p:cNvSpPr/>
          <p:nvPr/>
        </p:nvSpPr>
        <p:spPr>
          <a:xfrm>
            <a:off x="4412141" y="1664863"/>
            <a:ext cx="4632478" cy="293811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66691" tIns="66691" rIns="66691" bIns="66691" anchor="ctr"/>
          <a:lstStyle/>
          <a:p>
            <a:pPr defTabSz="612013">
              <a:defRPr b="0"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sp>
        <p:nvSpPr>
          <p:cNvPr id="946" name="Ovale 80"/>
          <p:cNvSpPr/>
          <p:nvPr/>
        </p:nvSpPr>
        <p:spPr>
          <a:xfrm>
            <a:off x="6855405" y="2266680"/>
            <a:ext cx="1954875" cy="1736437"/>
          </a:xfrm>
          <a:prstGeom prst="ellipse">
            <a:avLst/>
          </a:prstGeom>
          <a:solidFill>
            <a:srgbClr val="A6A6A6"/>
          </a:solidFill>
          <a:ln w="25400">
            <a:solidFill>
              <a:srgbClr val="000000"/>
            </a:solidFill>
          </a:ln>
        </p:spPr>
        <p:txBody>
          <a:bodyPr lIns="66691" tIns="66691" rIns="66691" bIns="66691" anchor="ctr"/>
          <a:lstStyle/>
          <a:p>
            <a:pPr defTabSz="612013">
              <a:defRPr b="0"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grpSp>
        <p:nvGrpSpPr>
          <p:cNvPr id="973" name="Gruppo 81"/>
          <p:cNvGrpSpPr/>
          <p:nvPr/>
        </p:nvGrpSpPr>
        <p:grpSpPr>
          <a:xfrm>
            <a:off x="5018009" y="2292350"/>
            <a:ext cx="1609841" cy="824358"/>
            <a:chOff x="0" y="0"/>
            <a:chExt cx="1609839" cy="824356"/>
          </a:xfrm>
        </p:grpSpPr>
        <p:grpSp>
          <p:nvGrpSpPr>
            <p:cNvPr id="950" name="Gruppo 111"/>
            <p:cNvGrpSpPr/>
            <p:nvPr/>
          </p:nvGrpSpPr>
          <p:grpSpPr>
            <a:xfrm>
              <a:off x="317333" y="681197"/>
              <a:ext cx="382300" cy="143160"/>
              <a:chOff x="0" y="0"/>
              <a:chExt cx="382298" cy="143159"/>
            </a:xfrm>
          </p:grpSpPr>
          <p:sp>
            <p:nvSpPr>
              <p:cNvPr id="947" name="Corda 134"/>
              <p:cNvSpPr/>
              <p:nvPr/>
            </p:nvSpPr>
            <p:spPr>
              <a:xfrm rot="16392177">
                <a:off x="-6193" y="21293"/>
                <a:ext cx="118211" cy="99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13" h="20193" fill="norm" stroke="1" extrusionOk="0">
                    <a:moveTo>
                      <a:pt x="19813" y="18564"/>
                    </a:moveTo>
                    <a:cubicBezTo>
                      <a:pt x="13872" y="21600"/>
                      <a:pt x="5928" y="20270"/>
                      <a:pt x="2070" y="15594"/>
                    </a:cubicBezTo>
                    <a:cubicBezTo>
                      <a:pt x="-1787" y="10917"/>
                      <a:pt x="-98" y="4664"/>
                      <a:pt x="5844" y="1628"/>
                    </a:cubicBezTo>
                    <a:cubicBezTo>
                      <a:pt x="7923" y="566"/>
                      <a:pt x="10349" y="0"/>
                      <a:pt x="1282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C5CDA"/>
                  </a:gs>
                  <a:gs pos="100000">
                    <a:srgbClr val="A7B3FF"/>
                  </a:gs>
                </a:gsLst>
                <a:lin ang="16200000" scaled="0"/>
              </a:gra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6691" tIns="66691" rIns="66691" bIns="66691" numCol="1" anchor="ctr">
                <a:noAutofit/>
              </a:bodyPr>
              <a:lstStyle/>
              <a:p>
                <a:pPr defTabSz="612013">
                  <a:defRPr b="0" sz="2600">
                    <a:latin typeface="Superclarendon Regular"/>
                    <a:ea typeface="Superclarendon Regular"/>
                    <a:cs typeface="Superclarendon Regular"/>
                    <a:sym typeface="Superclarendon Regular"/>
                  </a:defRPr>
                </a:pPr>
              </a:p>
            </p:txBody>
          </p:sp>
          <p:sp>
            <p:nvSpPr>
              <p:cNvPr id="948" name="Corda 135"/>
              <p:cNvSpPr/>
              <p:nvPr/>
            </p:nvSpPr>
            <p:spPr>
              <a:xfrm rot="16392177">
                <a:off x="135148" y="12100"/>
                <a:ext cx="118211" cy="99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13" h="20193" fill="norm" stroke="1" extrusionOk="0">
                    <a:moveTo>
                      <a:pt x="19813" y="18564"/>
                    </a:moveTo>
                    <a:cubicBezTo>
                      <a:pt x="13872" y="21600"/>
                      <a:pt x="5928" y="20270"/>
                      <a:pt x="2070" y="15594"/>
                    </a:cubicBezTo>
                    <a:cubicBezTo>
                      <a:pt x="-1787" y="10917"/>
                      <a:pt x="-98" y="4664"/>
                      <a:pt x="5844" y="1628"/>
                    </a:cubicBezTo>
                    <a:cubicBezTo>
                      <a:pt x="7923" y="566"/>
                      <a:pt x="10349" y="0"/>
                      <a:pt x="1282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C5CDA"/>
                  </a:gs>
                  <a:gs pos="100000">
                    <a:srgbClr val="A7B3FF"/>
                  </a:gs>
                </a:gsLst>
                <a:lin ang="16200000" scaled="0"/>
              </a:gra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6691" tIns="66691" rIns="66691" bIns="66691" numCol="1" anchor="ctr">
                <a:noAutofit/>
              </a:bodyPr>
              <a:lstStyle/>
              <a:p>
                <a:pPr defTabSz="612013">
                  <a:defRPr b="0" sz="2600">
                    <a:latin typeface="Superclarendon Regular"/>
                    <a:ea typeface="Superclarendon Regular"/>
                    <a:cs typeface="Superclarendon Regular"/>
                    <a:sym typeface="Superclarendon Regular"/>
                  </a:defRPr>
                </a:pPr>
              </a:p>
            </p:txBody>
          </p:sp>
          <p:sp>
            <p:nvSpPr>
              <p:cNvPr id="949" name="Corda 136"/>
              <p:cNvSpPr/>
              <p:nvPr/>
            </p:nvSpPr>
            <p:spPr>
              <a:xfrm rot="16392177">
                <a:off x="270281" y="31682"/>
                <a:ext cx="118210" cy="99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13" h="20193" fill="norm" stroke="1" extrusionOk="0">
                    <a:moveTo>
                      <a:pt x="19813" y="18564"/>
                    </a:moveTo>
                    <a:cubicBezTo>
                      <a:pt x="13872" y="21600"/>
                      <a:pt x="5928" y="20270"/>
                      <a:pt x="2070" y="15594"/>
                    </a:cubicBezTo>
                    <a:cubicBezTo>
                      <a:pt x="-1787" y="10917"/>
                      <a:pt x="-98" y="4664"/>
                      <a:pt x="5844" y="1628"/>
                    </a:cubicBezTo>
                    <a:cubicBezTo>
                      <a:pt x="7923" y="566"/>
                      <a:pt x="10349" y="0"/>
                      <a:pt x="1282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C5CDA"/>
                  </a:gs>
                  <a:gs pos="100000">
                    <a:srgbClr val="A7B3FF"/>
                  </a:gs>
                </a:gsLst>
                <a:lin ang="16200000" scaled="0"/>
              </a:gra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6691" tIns="66691" rIns="66691" bIns="66691" numCol="1" anchor="ctr">
                <a:noAutofit/>
              </a:bodyPr>
              <a:lstStyle/>
              <a:p>
                <a:pPr defTabSz="612013">
                  <a:defRPr b="0" sz="2600">
                    <a:latin typeface="Superclarendon Regular"/>
                    <a:ea typeface="Superclarendon Regular"/>
                    <a:cs typeface="Superclarendon Regular"/>
                    <a:sym typeface="Superclarendon Regular"/>
                  </a:defRPr>
                </a:pPr>
              </a:p>
            </p:txBody>
          </p:sp>
        </p:grpSp>
        <p:grpSp>
          <p:nvGrpSpPr>
            <p:cNvPr id="972" name="Gruppo 112"/>
            <p:cNvGrpSpPr/>
            <p:nvPr/>
          </p:nvGrpSpPr>
          <p:grpSpPr>
            <a:xfrm>
              <a:off x="-1" y="-1"/>
              <a:ext cx="1609841" cy="814262"/>
              <a:chOff x="0" y="0"/>
              <a:chExt cx="1609839" cy="814260"/>
            </a:xfrm>
          </p:grpSpPr>
          <p:grpSp>
            <p:nvGrpSpPr>
              <p:cNvPr id="954" name="Gruppo 113"/>
              <p:cNvGrpSpPr/>
              <p:nvPr/>
            </p:nvGrpSpPr>
            <p:grpSpPr>
              <a:xfrm>
                <a:off x="936711" y="90284"/>
                <a:ext cx="673129" cy="601030"/>
                <a:chOff x="0" y="0"/>
                <a:chExt cx="673128" cy="601028"/>
              </a:xfrm>
            </p:grpSpPr>
            <p:sp>
              <p:nvSpPr>
                <p:cNvPr id="951" name="Corda 131"/>
                <p:cNvSpPr/>
                <p:nvPr/>
              </p:nvSpPr>
              <p:spPr>
                <a:xfrm rot="14340000">
                  <a:off x="13927" y="451213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952" name="Arco 132"/>
                <p:cNvSpPr/>
                <p:nvPr/>
              </p:nvSpPr>
              <p:spPr>
                <a:xfrm>
                  <a:off x="131905" y="-1"/>
                  <a:ext cx="281237" cy="290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19337" fill="norm" stroke="1" extrusionOk="0">
                      <a:moveTo>
                        <a:pt x="0" y="1307"/>
                      </a:moveTo>
                      <a:cubicBezTo>
                        <a:pt x="7830" y="-2263"/>
                        <a:pt x="16846" y="1729"/>
                        <a:pt x="20137" y="10225"/>
                      </a:cubicBezTo>
                      <a:cubicBezTo>
                        <a:pt x="21251" y="13100"/>
                        <a:pt x="21600" y="16257"/>
                        <a:pt x="21144" y="19337"/>
                      </a:cubicBezTo>
                    </a:path>
                  </a:pathLst>
                </a:custGeom>
                <a:noFill/>
                <a:ln w="635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953" name="Arco 133"/>
                <p:cNvSpPr/>
                <p:nvPr/>
              </p:nvSpPr>
              <p:spPr>
                <a:xfrm rot="12334463">
                  <a:off x="353278" y="309135"/>
                  <a:ext cx="281148" cy="243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952" fill="norm" stroke="1" extrusionOk="0">
                      <a:moveTo>
                        <a:pt x="0" y="1530"/>
                      </a:moveTo>
                      <a:cubicBezTo>
                        <a:pt x="7929" y="-2648"/>
                        <a:pt x="17058" y="2024"/>
                        <a:pt x="20390" y="11965"/>
                      </a:cubicBezTo>
                      <a:cubicBezTo>
                        <a:pt x="21133" y="14181"/>
                        <a:pt x="21543" y="16550"/>
                        <a:pt x="21600" y="18952"/>
                      </a:cubicBezTo>
                    </a:path>
                  </a:pathLst>
                </a:custGeom>
                <a:noFill/>
                <a:ln w="635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</p:grpSp>
          <p:grpSp>
            <p:nvGrpSpPr>
              <p:cNvPr id="971" name="Gruppo 114"/>
              <p:cNvGrpSpPr/>
              <p:nvPr/>
            </p:nvGrpSpPr>
            <p:grpSpPr>
              <a:xfrm>
                <a:off x="-1" y="-1"/>
                <a:ext cx="1088227" cy="814262"/>
                <a:chOff x="0" y="0"/>
                <a:chExt cx="1088225" cy="814260"/>
              </a:xfrm>
            </p:grpSpPr>
            <p:sp>
              <p:nvSpPr>
                <p:cNvPr id="955" name="Goccia 115"/>
                <p:cNvSpPr/>
                <p:nvPr/>
              </p:nvSpPr>
              <p:spPr>
                <a:xfrm>
                  <a:off x="162023" y="107186"/>
                  <a:ext cx="926203" cy="5869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1558"/>
                      </a:moveTo>
                      <a:cubicBezTo>
                        <a:pt x="0" y="6012"/>
                        <a:pt x="4496" y="1517"/>
                        <a:pt x="10042" y="1517"/>
                      </a:cubicBezTo>
                      <a:cubicBezTo>
                        <a:pt x="13894" y="1517"/>
                        <a:pt x="17747" y="1011"/>
                        <a:pt x="21600" y="0"/>
                      </a:cubicBezTo>
                      <a:cubicBezTo>
                        <a:pt x="20589" y="3853"/>
                        <a:pt x="20083" y="7706"/>
                        <a:pt x="20083" y="11558"/>
                      </a:cubicBezTo>
                      <a:cubicBezTo>
                        <a:pt x="20083" y="17104"/>
                        <a:pt x="15587" y="21600"/>
                        <a:pt x="10042" y="21600"/>
                      </a:cubicBezTo>
                      <a:cubicBezTo>
                        <a:pt x="4496" y="21600"/>
                        <a:pt x="0" y="17104"/>
                        <a:pt x="0" y="115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956" name="Corda 116"/>
                <p:cNvSpPr/>
                <p:nvPr/>
              </p:nvSpPr>
              <p:spPr>
                <a:xfrm rot="3540000">
                  <a:off x="111706" y="213387"/>
                  <a:ext cx="118210" cy="993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957" name="Corda 117"/>
                <p:cNvSpPr/>
                <p:nvPr/>
              </p:nvSpPr>
              <p:spPr>
                <a:xfrm rot="3540000">
                  <a:off x="223434" y="126332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958" name="Corda 118"/>
                <p:cNvSpPr/>
                <p:nvPr/>
              </p:nvSpPr>
              <p:spPr>
                <a:xfrm rot="3540000">
                  <a:off x="346203" y="66566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959" name="Corda 119"/>
                <p:cNvSpPr/>
                <p:nvPr/>
              </p:nvSpPr>
              <p:spPr>
                <a:xfrm rot="14340000">
                  <a:off x="716140" y="688318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960" name="Corda 120"/>
                <p:cNvSpPr/>
                <p:nvPr/>
              </p:nvSpPr>
              <p:spPr>
                <a:xfrm rot="14340000">
                  <a:off x="827869" y="601264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grpSp>
              <p:nvGrpSpPr>
                <p:cNvPr id="964" name="Gruppo 121"/>
                <p:cNvGrpSpPr/>
                <p:nvPr/>
              </p:nvGrpSpPr>
              <p:grpSpPr>
                <a:xfrm>
                  <a:off x="0" y="350414"/>
                  <a:ext cx="345727" cy="393001"/>
                  <a:chOff x="0" y="0"/>
                  <a:chExt cx="345726" cy="393000"/>
                </a:xfrm>
              </p:grpSpPr>
              <p:sp>
                <p:nvSpPr>
                  <p:cNvPr id="961" name="Corda 128"/>
                  <p:cNvSpPr/>
                  <p:nvPr/>
                </p:nvSpPr>
                <p:spPr>
                  <a:xfrm rot="17725100">
                    <a:off x="25335" y="12614"/>
                    <a:ext cx="105534" cy="1227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14" h="20581" fill="norm" stroke="1" extrusionOk="0">
                        <a:moveTo>
                          <a:pt x="20414" y="17599"/>
                        </a:moveTo>
                        <a:cubicBezTo>
                          <a:pt x="15715" y="21600"/>
                          <a:pt x="8130" y="21572"/>
                          <a:pt x="3472" y="17536"/>
                        </a:cubicBezTo>
                        <a:cubicBezTo>
                          <a:pt x="-1186" y="13500"/>
                          <a:pt x="-1153" y="6984"/>
                          <a:pt x="3546" y="2983"/>
                        </a:cubicBezTo>
                        <a:cubicBezTo>
                          <a:pt x="5789" y="1072"/>
                          <a:pt x="8820" y="0"/>
                          <a:pt x="1198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962" name="Corda 129"/>
                  <p:cNvSpPr/>
                  <p:nvPr/>
                </p:nvSpPr>
                <p:spPr>
                  <a:xfrm rot="17725100">
                    <a:off x="90651" y="157958"/>
                    <a:ext cx="105534" cy="1227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14" h="20581" fill="norm" stroke="1" extrusionOk="0">
                        <a:moveTo>
                          <a:pt x="20414" y="17599"/>
                        </a:moveTo>
                        <a:cubicBezTo>
                          <a:pt x="15715" y="21600"/>
                          <a:pt x="8130" y="21572"/>
                          <a:pt x="3472" y="17536"/>
                        </a:cubicBezTo>
                        <a:cubicBezTo>
                          <a:pt x="-1186" y="13500"/>
                          <a:pt x="-1153" y="6984"/>
                          <a:pt x="3546" y="2983"/>
                        </a:cubicBezTo>
                        <a:cubicBezTo>
                          <a:pt x="5789" y="1072"/>
                          <a:pt x="8820" y="0"/>
                          <a:pt x="1198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963" name="Corda 130"/>
                  <p:cNvSpPr/>
                  <p:nvPr/>
                </p:nvSpPr>
                <p:spPr>
                  <a:xfrm rot="17725100">
                    <a:off x="214858" y="257592"/>
                    <a:ext cx="105533" cy="1227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14" h="20581" fill="norm" stroke="1" extrusionOk="0">
                        <a:moveTo>
                          <a:pt x="20414" y="17599"/>
                        </a:moveTo>
                        <a:cubicBezTo>
                          <a:pt x="15715" y="21600"/>
                          <a:pt x="8130" y="21572"/>
                          <a:pt x="3472" y="17536"/>
                        </a:cubicBezTo>
                        <a:cubicBezTo>
                          <a:pt x="-1186" y="13500"/>
                          <a:pt x="-1153" y="6984"/>
                          <a:pt x="3546" y="2983"/>
                        </a:cubicBezTo>
                        <a:cubicBezTo>
                          <a:pt x="5789" y="1072"/>
                          <a:pt x="8820" y="0"/>
                          <a:pt x="1198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</p:grpSp>
            <p:grpSp>
              <p:nvGrpSpPr>
                <p:cNvPr id="968" name="Gruppo 122"/>
                <p:cNvGrpSpPr/>
                <p:nvPr/>
              </p:nvGrpSpPr>
              <p:grpSpPr>
                <a:xfrm>
                  <a:off x="494489" y="-1"/>
                  <a:ext cx="383304" cy="152577"/>
                  <a:chOff x="0" y="0"/>
                  <a:chExt cx="383302" cy="152575"/>
                </a:xfrm>
              </p:grpSpPr>
              <p:sp>
                <p:nvSpPr>
                  <p:cNvPr id="965" name="Corda 125"/>
                  <p:cNvSpPr/>
                  <p:nvPr/>
                </p:nvSpPr>
                <p:spPr>
                  <a:xfrm rot="5146837">
                    <a:off x="270295" y="12912"/>
                    <a:ext cx="118211" cy="993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13" h="20193" fill="norm" stroke="1" extrusionOk="0">
                        <a:moveTo>
                          <a:pt x="19813" y="18564"/>
                        </a:moveTo>
                        <a:cubicBezTo>
                          <a:pt x="13872" y="21600"/>
                          <a:pt x="5928" y="20270"/>
                          <a:pt x="2070" y="15594"/>
                        </a:cubicBezTo>
                        <a:cubicBezTo>
                          <a:pt x="-1787" y="10917"/>
                          <a:pt x="-98" y="4664"/>
                          <a:pt x="5844" y="1628"/>
                        </a:cubicBezTo>
                        <a:cubicBezTo>
                          <a:pt x="7923" y="566"/>
                          <a:pt x="10349" y="0"/>
                          <a:pt x="1282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966" name="Corda 126"/>
                  <p:cNvSpPr/>
                  <p:nvPr/>
                </p:nvSpPr>
                <p:spPr>
                  <a:xfrm rot="5146837">
                    <a:off x="131327" y="40287"/>
                    <a:ext cx="118210" cy="993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13" h="20193" fill="norm" stroke="1" extrusionOk="0">
                        <a:moveTo>
                          <a:pt x="19813" y="18564"/>
                        </a:moveTo>
                        <a:cubicBezTo>
                          <a:pt x="13872" y="21600"/>
                          <a:pt x="5928" y="20270"/>
                          <a:pt x="2070" y="15594"/>
                        </a:cubicBezTo>
                        <a:cubicBezTo>
                          <a:pt x="-1787" y="10917"/>
                          <a:pt x="-98" y="4664"/>
                          <a:pt x="5844" y="1628"/>
                        </a:cubicBezTo>
                        <a:cubicBezTo>
                          <a:pt x="7923" y="566"/>
                          <a:pt x="10349" y="0"/>
                          <a:pt x="1282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967" name="Corda 127"/>
                  <p:cNvSpPr/>
                  <p:nvPr/>
                </p:nvSpPr>
                <p:spPr>
                  <a:xfrm rot="5146837">
                    <a:off x="-5203" y="38326"/>
                    <a:ext cx="118210" cy="993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13" h="20193" fill="norm" stroke="1" extrusionOk="0">
                        <a:moveTo>
                          <a:pt x="19813" y="18564"/>
                        </a:moveTo>
                        <a:cubicBezTo>
                          <a:pt x="13872" y="21600"/>
                          <a:pt x="5928" y="20270"/>
                          <a:pt x="2070" y="15594"/>
                        </a:cubicBezTo>
                        <a:cubicBezTo>
                          <a:pt x="-1787" y="10917"/>
                          <a:pt x="-98" y="4664"/>
                          <a:pt x="5844" y="1628"/>
                        </a:cubicBezTo>
                        <a:cubicBezTo>
                          <a:pt x="7923" y="566"/>
                          <a:pt x="10349" y="0"/>
                          <a:pt x="1282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</p:grpSp>
            <p:sp>
              <p:nvSpPr>
                <p:cNvPr id="969" name="Onda 2 123"/>
                <p:cNvSpPr/>
                <p:nvPr/>
              </p:nvSpPr>
              <p:spPr>
                <a:xfrm>
                  <a:off x="427388" y="360900"/>
                  <a:ext cx="367695" cy="1657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3513" fill="norm" stroke="1" extrusionOk="0">
                      <a:moveTo>
                        <a:pt x="0" y="1641"/>
                      </a:moveTo>
                      <a:cubicBezTo>
                        <a:pt x="3600" y="-4043"/>
                        <a:pt x="7200" y="7325"/>
                        <a:pt x="10800" y="1641"/>
                      </a:cubicBezTo>
                      <a:cubicBezTo>
                        <a:pt x="14400" y="-4043"/>
                        <a:pt x="18000" y="7325"/>
                        <a:pt x="21600" y="1641"/>
                      </a:cubicBezTo>
                      <a:lnTo>
                        <a:pt x="21600" y="11873"/>
                      </a:lnTo>
                      <a:cubicBezTo>
                        <a:pt x="18000" y="17557"/>
                        <a:pt x="14400" y="6189"/>
                        <a:pt x="10800" y="11873"/>
                      </a:cubicBezTo>
                      <a:cubicBezTo>
                        <a:pt x="7200" y="17557"/>
                        <a:pt x="3600" y="6189"/>
                        <a:pt x="0" y="1187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A7B3FF"/>
                    </a:gs>
                    <a:gs pos="35000">
                      <a:srgbClr val="C0C8FF"/>
                    </a:gs>
                    <a:gs pos="100000">
                      <a:srgbClr val="E7EA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970" name="Stella a 7 punte 124"/>
                <p:cNvSpPr/>
                <p:nvPr/>
              </p:nvSpPr>
              <p:spPr>
                <a:xfrm>
                  <a:off x="795082" y="161338"/>
                  <a:ext cx="166612" cy="212969"/>
                </a:xfrm>
                <a:prstGeom prst="star7">
                  <a:avLst>
                    <a:gd name="adj" fmla="val 17968"/>
                    <a:gd name="hf" fmla="val 102572"/>
                    <a:gd name="vf" fmla="val 105210"/>
                  </a:avLst>
                </a:prstGeom>
                <a:gradFill flip="none" rotWithShape="1">
                  <a:gsLst>
                    <a:gs pos="0">
                      <a:srgbClr val="A9FF3D"/>
                    </a:gs>
                    <a:gs pos="100000">
                      <a:srgbClr val="D7FFB7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</p:grpSp>
        </p:grpSp>
      </p:grpSp>
      <p:grpSp>
        <p:nvGrpSpPr>
          <p:cNvPr id="1000" name="Gruppo 82"/>
          <p:cNvGrpSpPr/>
          <p:nvPr/>
        </p:nvGrpSpPr>
        <p:grpSpPr>
          <a:xfrm>
            <a:off x="3241971" y="3851987"/>
            <a:ext cx="1609841" cy="824358"/>
            <a:chOff x="0" y="0"/>
            <a:chExt cx="1609839" cy="824356"/>
          </a:xfrm>
        </p:grpSpPr>
        <p:grpSp>
          <p:nvGrpSpPr>
            <p:cNvPr id="977" name="Gruppo 85"/>
            <p:cNvGrpSpPr/>
            <p:nvPr/>
          </p:nvGrpSpPr>
          <p:grpSpPr>
            <a:xfrm>
              <a:off x="317333" y="681197"/>
              <a:ext cx="382300" cy="143160"/>
              <a:chOff x="0" y="0"/>
              <a:chExt cx="382298" cy="143159"/>
            </a:xfrm>
          </p:grpSpPr>
          <p:sp>
            <p:nvSpPr>
              <p:cNvPr id="974" name="Corda 108"/>
              <p:cNvSpPr/>
              <p:nvPr/>
            </p:nvSpPr>
            <p:spPr>
              <a:xfrm rot="16392177">
                <a:off x="-6193" y="21293"/>
                <a:ext cx="118211" cy="99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13" h="20193" fill="norm" stroke="1" extrusionOk="0">
                    <a:moveTo>
                      <a:pt x="19813" y="18564"/>
                    </a:moveTo>
                    <a:cubicBezTo>
                      <a:pt x="13872" y="21600"/>
                      <a:pt x="5928" y="20270"/>
                      <a:pt x="2070" y="15594"/>
                    </a:cubicBezTo>
                    <a:cubicBezTo>
                      <a:pt x="-1787" y="10917"/>
                      <a:pt x="-98" y="4664"/>
                      <a:pt x="5844" y="1628"/>
                    </a:cubicBezTo>
                    <a:cubicBezTo>
                      <a:pt x="7923" y="566"/>
                      <a:pt x="10349" y="0"/>
                      <a:pt x="1282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C5CDA"/>
                  </a:gs>
                  <a:gs pos="100000">
                    <a:srgbClr val="A7B3FF"/>
                  </a:gs>
                </a:gsLst>
                <a:lin ang="16200000" scaled="0"/>
              </a:gra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6691" tIns="66691" rIns="66691" bIns="66691" numCol="1" anchor="ctr">
                <a:noAutofit/>
              </a:bodyPr>
              <a:lstStyle/>
              <a:p>
                <a:pPr defTabSz="612013">
                  <a:defRPr b="0" sz="2600">
                    <a:latin typeface="Superclarendon Regular"/>
                    <a:ea typeface="Superclarendon Regular"/>
                    <a:cs typeface="Superclarendon Regular"/>
                    <a:sym typeface="Superclarendon Regular"/>
                  </a:defRPr>
                </a:pPr>
              </a:p>
            </p:txBody>
          </p:sp>
          <p:sp>
            <p:nvSpPr>
              <p:cNvPr id="975" name="Corda 109"/>
              <p:cNvSpPr/>
              <p:nvPr/>
            </p:nvSpPr>
            <p:spPr>
              <a:xfrm rot="16392177">
                <a:off x="135148" y="12100"/>
                <a:ext cx="118211" cy="99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13" h="20193" fill="norm" stroke="1" extrusionOk="0">
                    <a:moveTo>
                      <a:pt x="19813" y="18564"/>
                    </a:moveTo>
                    <a:cubicBezTo>
                      <a:pt x="13872" y="21600"/>
                      <a:pt x="5928" y="20270"/>
                      <a:pt x="2070" y="15594"/>
                    </a:cubicBezTo>
                    <a:cubicBezTo>
                      <a:pt x="-1787" y="10917"/>
                      <a:pt x="-98" y="4664"/>
                      <a:pt x="5844" y="1628"/>
                    </a:cubicBezTo>
                    <a:cubicBezTo>
                      <a:pt x="7923" y="566"/>
                      <a:pt x="10349" y="0"/>
                      <a:pt x="1282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C5CDA"/>
                  </a:gs>
                  <a:gs pos="100000">
                    <a:srgbClr val="A7B3FF"/>
                  </a:gs>
                </a:gsLst>
                <a:lin ang="16200000" scaled="0"/>
              </a:gra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6691" tIns="66691" rIns="66691" bIns="66691" numCol="1" anchor="ctr">
                <a:noAutofit/>
              </a:bodyPr>
              <a:lstStyle/>
              <a:p>
                <a:pPr defTabSz="612013">
                  <a:defRPr b="0" sz="2600">
                    <a:latin typeface="Superclarendon Regular"/>
                    <a:ea typeface="Superclarendon Regular"/>
                    <a:cs typeface="Superclarendon Regular"/>
                    <a:sym typeface="Superclarendon Regular"/>
                  </a:defRPr>
                </a:pPr>
              </a:p>
            </p:txBody>
          </p:sp>
          <p:sp>
            <p:nvSpPr>
              <p:cNvPr id="976" name="Corda 110"/>
              <p:cNvSpPr/>
              <p:nvPr/>
            </p:nvSpPr>
            <p:spPr>
              <a:xfrm rot="16392177">
                <a:off x="270281" y="31682"/>
                <a:ext cx="118210" cy="99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13" h="20193" fill="norm" stroke="1" extrusionOk="0">
                    <a:moveTo>
                      <a:pt x="19813" y="18564"/>
                    </a:moveTo>
                    <a:cubicBezTo>
                      <a:pt x="13872" y="21600"/>
                      <a:pt x="5928" y="20270"/>
                      <a:pt x="2070" y="15594"/>
                    </a:cubicBezTo>
                    <a:cubicBezTo>
                      <a:pt x="-1787" y="10917"/>
                      <a:pt x="-98" y="4664"/>
                      <a:pt x="5844" y="1628"/>
                    </a:cubicBezTo>
                    <a:cubicBezTo>
                      <a:pt x="7923" y="566"/>
                      <a:pt x="10349" y="0"/>
                      <a:pt x="1282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C5CDA"/>
                  </a:gs>
                  <a:gs pos="100000">
                    <a:srgbClr val="A7B3FF"/>
                  </a:gs>
                </a:gsLst>
                <a:lin ang="16200000" scaled="0"/>
              </a:gra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6691" tIns="66691" rIns="66691" bIns="66691" numCol="1" anchor="ctr">
                <a:noAutofit/>
              </a:bodyPr>
              <a:lstStyle/>
              <a:p>
                <a:pPr defTabSz="612013">
                  <a:defRPr b="0" sz="2600">
                    <a:latin typeface="Superclarendon Regular"/>
                    <a:ea typeface="Superclarendon Regular"/>
                    <a:cs typeface="Superclarendon Regular"/>
                    <a:sym typeface="Superclarendon Regular"/>
                  </a:defRPr>
                </a:pPr>
              </a:p>
            </p:txBody>
          </p:sp>
        </p:grpSp>
        <p:grpSp>
          <p:nvGrpSpPr>
            <p:cNvPr id="999" name="Gruppo 86"/>
            <p:cNvGrpSpPr/>
            <p:nvPr/>
          </p:nvGrpSpPr>
          <p:grpSpPr>
            <a:xfrm>
              <a:off x="-1" y="-1"/>
              <a:ext cx="1609841" cy="814262"/>
              <a:chOff x="0" y="0"/>
              <a:chExt cx="1609839" cy="814260"/>
            </a:xfrm>
          </p:grpSpPr>
          <p:grpSp>
            <p:nvGrpSpPr>
              <p:cNvPr id="981" name="Gruppo 87"/>
              <p:cNvGrpSpPr/>
              <p:nvPr/>
            </p:nvGrpSpPr>
            <p:grpSpPr>
              <a:xfrm>
                <a:off x="936711" y="90284"/>
                <a:ext cx="673129" cy="601030"/>
                <a:chOff x="0" y="0"/>
                <a:chExt cx="673128" cy="601028"/>
              </a:xfrm>
            </p:grpSpPr>
            <p:sp>
              <p:nvSpPr>
                <p:cNvPr id="978" name="Corda 105"/>
                <p:cNvSpPr/>
                <p:nvPr/>
              </p:nvSpPr>
              <p:spPr>
                <a:xfrm rot="14340000">
                  <a:off x="13927" y="451213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979" name="Arco 106"/>
                <p:cNvSpPr/>
                <p:nvPr/>
              </p:nvSpPr>
              <p:spPr>
                <a:xfrm>
                  <a:off x="131905" y="-1"/>
                  <a:ext cx="281237" cy="290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19337" fill="norm" stroke="1" extrusionOk="0">
                      <a:moveTo>
                        <a:pt x="0" y="1307"/>
                      </a:moveTo>
                      <a:cubicBezTo>
                        <a:pt x="7830" y="-2263"/>
                        <a:pt x="16846" y="1729"/>
                        <a:pt x="20137" y="10225"/>
                      </a:cubicBezTo>
                      <a:cubicBezTo>
                        <a:pt x="21251" y="13100"/>
                        <a:pt x="21600" y="16257"/>
                        <a:pt x="21144" y="19337"/>
                      </a:cubicBezTo>
                    </a:path>
                  </a:pathLst>
                </a:custGeom>
                <a:noFill/>
                <a:ln w="635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980" name="Arco 107"/>
                <p:cNvSpPr/>
                <p:nvPr/>
              </p:nvSpPr>
              <p:spPr>
                <a:xfrm rot="12334463">
                  <a:off x="353278" y="309135"/>
                  <a:ext cx="281148" cy="243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952" fill="norm" stroke="1" extrusionOk="0">
                      <a:moveTo>
                        <a:pt x="0" y="1530"/>
                      </a:moveTo>
                      <a:cubicBezTo>
                        <a:pt x="7929" y="-2648"/>
                        <a:pt x="17058" y="2024"/>
                        <a:pt x="20390" y="11965"/>
                      </a:cubicBezTo>
                      <a:cubicBezTo>
                        <a:pt x="21133" y="14181"/>
                        <a:pt x="21543" y="16550"/>
                        <a:pt x="21600" y="18952"/>
                      </a:cubicBezTo>
                    </a:path>
                  </a:pathLst>
                </a:custGeom>
                <a:noFill/>
                <a:ln w="635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</p:grpSp>
          <p:grpSp>
            <p:nvGrpSpPr>
              <p:cNvPr id="998" name="Gruppo 88"/>
              <p:cNvGrpSpPr/>
              <p:nvPr/>
            </p:nvGrpSpPr>
            <p:grpSpPr>
              <a:xfrm>
                <a:off x="-1" y="-1"/>
                <a:ext cx="1088227" cy="814262"/>
                <a:chOff x="0" y="0"/>
                <a:chExt cx="1088225" cy="814260"/>
              </a:xfrm>
            </p:grpSpPr>
            <p:sp>
              <p:nvSpPr>
                <p:cNvPr id="982" name="Goccia 89"/>
                <p:cNvSpPr/>
                <p:nvPr/>
              </p:nvSpPr>
              <p:spPr>
                <a:xfrm>
                  <a:off x="162023" y="107186"/>
                  <a:ext cx="926203" cy="5869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1558"/>
                      </a:moveTo>
                      <a:cubicBezTo>
                        <a:pt x="0" y="6012"/>
                        <a:pt x="4496" y="1517"/>
                        <a:pt x="10042" y="1517"/>
                      </a:cubicBezTo>
                      <a:cubicBezTo>
                        <a:pt x="13894" y="1517"/>
                        <a:pt x="17747" y="1011"/>
                        <a:pt x="21600" y="0"/>
                      </a:cubicBezTo>
                      <a:cubicBezTo>
                        <a:pt x="20589" y="3853"/>
                        <a:pt x="20083" y="7706"/>
                        <a:pt x="20083" y="11558"/>
                      </a:cubicBezTo>
                      <a:cubicBezTo>
                        <a:pt x="20083" y="17104"/>
                        <a:pt x="15587" y="21600"/>
                        <a:pt x="10042" y="21600"/>
                      </a:cubicBezTo>
                      <a:cubicBezTo>
                        <a:pt x="4496" y="21600"/>
                        <a:pt x="0" y="17104"/>
                        <a:pt x="0" y="115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983" name="Corda 90"/>
                <p:cNvSpPr/>
                <p:nvPr/>
              </p:nvSpPr>
              <p:spPr>
                <a:xfrm rot="3540000">
                  <a:off x="111706" y="213387"/>
                  <a:ext cx="118210" cy="993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984" name="Corda 91"/>
                <p:cNvSpPr/>
                <p:nvPr/>
              </p:nvSpPr>
              <p:spPr>
                <a:xfrm rot="3540000">
                  <a:off x="223434" y="126332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985" name="Corda 92"/>
                <p:cNvSpPr/>
                <p:nvPr/>
              </p:nvSpPr>
              <p:spPr>
                <a:xfrm rot="3540000">
                  <a:off x="346203" y="66566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986" name="Corda 93"/>
                <p:cNvSpPr/>
                <p:nvPr/>
              </p:nvSpPr>
              <p:spPr>
                <a:xfrm rot="14340000">
                  <a:off x="716140" y="688318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987" name="Corda 94"/>
                <p:cNvSpPr/>
                <p:nvPr/>
              </p:nvSpPr>
              <p:spPr>
                <a:xfrm rot="14340000">
                  <a:off x="827869" y="601264"/>
                  <a:ext cx="118211" cy="99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grpSp>
              <p:nvGrpSpPr>
                <p:cNvPr id="991" name="Gruppo 95"/>
                <p:cNvGrpSpPr/>
                <p:nvPr/>
              </p:nvGrpSpPr>
              <p:grpSpPr>
                <a:xfrm>
                  <a:off x="0" y="350414"/>
                  <a:ext cx="345727" cy="393001"/>
                  <a:chOff x="0" y="0"/>
                  <a:chExt cx="345726" cy="393000"/>
                </a:xfrm>
              </p:grpSpPr>
              <p:sp>
                <p:nvSpPr>
                  <p:cNvPr id="988" name="Corda 102"/>
                  <p:cNvSpPr/>
                  <p:nvPr/>
                </p:nvSpPr>
                <p:spPr>
                  <a:xfrm rot="17725100">
                    <a:off x="25335" y="12614"/>
                    <a:ext cx="105534" cy="1227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14" h="20581" fill="norm" stroke="1" extrusionOk="0">
                        <a:moveTo>
                          <a:pt x="20414" y="17599"/>
                        </a:moveTo>
                        <a:cubicBezTo>
                          <a:pt x="15715" y="21600"/>
                          <a:pt x="8130" y="21572"/>
                          <a:pt x="3472" y="17536"/>
                        </a:cubicBezTo>
                        <a:cubicBezTo>
                          <a:pt x="-1186" y="13500"/>
                          <a:pt x="-1153" y="6984"/>
                          <a:pt x="3546" y="2983"/>
                        </a:cubicBezTo>
                        <a:cubicBezTo>
                          <a:pt x="5789" y="1072"/>
                          <a:pt x="8820" y="0"/>
                          <a:pt x="1198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989" name="Corda 103"/>
                  <p:cNvSpPr/>
                  <p:nvPr/>
                </p:nvSpPr>
                <p:spPr>
                  <a:xfrm rot="17725100">
                    <a:off x="90651" y="157958"/>
                    <a:ext cx="105534" cy="1227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14" h="20581" fill="norm" stroke="1" extrusionOk="0">
                        <a:moveTo>
                          <a:pt x="20414" y="17599"/>
                        </a:moveTo>
                        <a:cubicBezTo>
                          <a:pt x="15715" y="21600"/>
                          <a:pt x="8130" y="21572"/>
                          <a:pt x="3472" y="17536"/>
                        </a:cubicBezTo>
                        <a:cubicBezTo>
                          <a:pt x="-1186" y="13500"/>
                          <a:pt x="-1153" y="6984"/>
                          <a:pt x="3546" y="2983"/>
                        </a:cubicBezTo>
                        <a:cubicBezTo>
                          <a:pt x="5789" y="1072"/>
                          <a:pt x="8820" y="0"/>
                          <a:pt x="1198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990" name="Corda 104"/>
                  <p:cNvSpPr/>
                  <p:nvPr/>
                </p:nvSpPr>
                <p:spPr>
                  <a:xfrm rot="17725100">
                    <a:off x="214858" y="257592"/>
                    <a:ext cx="105533" cy="1227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14" h="20581" fill="norm" stroke="1" extrusionOk="0">
                        <a:moveTo>
                          <a:pt x="20414" y="17599"/>
                        </a:moveTo>
                        <a:cubicBezTo>
                          <a:pt x="15715" y="21600"/>
                          <a:pt x="8130" y="21572"/>
                          <a:pt x="3472" y="17536"/>
                        </a:cubicBezTo>
                        <a:cubicBezTo>
                          <a:pt x="-1186" y="13500"/>
                          <a:pt x="-1153" y="6984"/>
                          <a:pt x="3546" y="2983"/>
                        </a:cubicBezTo>
                        <a:cubicBezTo>
                          <a:pt x="5789" y="1072"/>
                          <a:pt x="8820" y="0"/>
                          <a:pt x="1198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</p:grpSp>
            <p:grpSp>
              <p:nvGrpSpPr>
                <p:cNvPr id="995" name="Gruppo 96"/>
                <p:cNvGrpSpPr/>
                <p:nvPr/>
              </p:nvGrpSpPr>
              <p:grpSpPr>
                <a:xfrm>
                  <a:off x="494489" y="-1"/>
                  <a:ext cx="383304" cy="152577"/>
                  <a:chOff x="0" y="0"/>
                  <a:chExt cx="383302" cy="152575"/>
                </a:xfrm>
              </p:grpSpPr>
              <p:sp>
                <p:nvSpPr>
                  <p:cNvPr id="992" name="Corda 99"/>
                  <p:cNvSpPr/>
                  <p:nvPr/>
                </p:nvSpPr>
                <p:spPr>
                  <a:xfrm rot="5146837">
                    <a:off x="270295" y="12912"/>
                    <a:ext cx="118211" cy="993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13" h="20193" fill="norm" stroke="1" extrusionOk="0">
                        <a:moveTo>
                          <a:pt x="19813" y="18564"/>
                        </a:moveTo>
                        <a:cubicBezTo>
                          <a:pt x="13872" y="21600"/>
                          <a:pt x="5928" y="20270"/>
                          <a:pt x="2070" y="15594"/>
                        </a:cubicBezTo>
                        <a:cubicBezTo>
                          <a:pt x="-1787" y="10917"/>
                          <a:pt x="-98" y="4664"/>
                          <a:pt x="5844" y="1628"/>
                        </a:cubicBezTo>
                        <a:cubicBezTo>
                          <a:pt x="7923" y="566"/>
                          <a:pt x="10349" y="0"/>
                          <a:pt x="1282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993" name="Corda 100"/>
                  <p:cNvSpPr/>
                  <p:nvPr/>
                </p:nvSpPr>
                <p:spPr>
                  <a:xfrm rot="5146837">
                    <a:off x="131327" y="40287"/>
                    <a:ext cx="118210" cy="993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13" h="20193" fill="norm" stroke="1" extrusionOk="0">
                        <a:moveTo>
                          <a:pt x="19813" y="18564"/>
                        </a:moveTo>
                        <a:cubicBezTo>
                          <a:pt x="13872" y="21600"/>
                          <a:pt x="5928" y="20270"/>
                          <a:pt x="2070" y="15594"/>
                        </a:cubicBezTo>
                        <a:cubicBezTo>
                          <a:pt x="-1787" y="10917"/>
                          <a:pt x="-98" y="4664"/>
                          <a:pt x="5844" y="1628"/>
                        </a:cubicBezTo>
                        <a:cubicBezTo>
                          <a:pt x="7923" y="566"/>
                          <a:pt x="10349" y="0"/>
                          <a:pt x="1282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994" name="Corda 101"/>
                  <p:cNvSpPr/>
                  <p:nvPr/>
                </p:nvSpPr>
                <p:spPr>
                  <a:xfrm rot="5146837">
                    <a:off x="-5203" y="38326"/>
                    <a:ext cx="118210" cy="993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13" h="20193" fill="norm" stroke="1" extrusionOk="0">
                        <a:moveTo>
                          <a:pt x="19813" y="18564"/>
                        </a:moveTo>
                        <a:cubicBezTo>
                          <a:pt x="13872" y="21600"/>
                          <a:pt x="5928" y="20270"/>
                          <a:pt x="2070" y="15594"/>
                        </a:cubicBezTo>
                        <a:cubicBezTo>
                          <a:pt x="-1787" y="10917"/>
                          <a:pt x="-98" y="4664"/>
                          <a:pt x="5844" y="1628"/>
                        </a:cubicBezTo>
                        <a:cubicBezTo>
                          <a:pt x="7923" y="566"/>
                          <a:pt x="10349" y="0"/>
                          <a:pt x="1282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66691" tIns="66691" rIns="66691" bIns="66691" numCol="1" anchor="ctr">
                    <a:noAutofit/>
                  </a:bodyPr>
                  <a:lstStyle/>
                  <a:p>
                    <a:pPr defTabSz="612013">
                      <a:defRPr b="0" sz="26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</p:grpSp>
            <p:sp>
              <p:nvSpPr>
                <p:cNvPr id="996" name="Onda 2 97"/>
                <p:cNvSpPr/>
                <p:nvPr/>
              </p:nvSpPr>
              <p:spPr>
                <a:xfrm>
                  <a:off x="427388" y="360900"/>
                  <a:ext cx="367695" cy="1657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3513" fill="norm" stroke="1" extrusionOk="0">
                      <a:moveTo>
                        <a:pt x="0" y="1641"/>
                      </a:moveTo>
                      <a:cubicBezTo>
                        <a:pt x="3600" y="-4043"/>
                        <a:pt x="7200" y="7325"/>
                        <a:pt x="10800" y="1641"/>
                      </a:cubicBezTo>
                      <a:cubicBezTo>
                        <a:pt x="14400" y="-4043"/>
                        <a:pt x="18000" y="7325"/>
                        <a:pt x="21600" y="1641"/>
                      </a:cubicBezTo>
                      <a:lnTo>
                        <a:pt x="21600" y="11873"/>
                      </a:lnTo>
                      <a:cubicBezTo>
                        <a:pt x="18000" y="17557"/>
                        <a:pt x="14400" y="6189"/>
                        <a:pt x="10800" y="11873"/>
                      </a:cubicBezTo>
                      <a:cubicBezTo>
                        <a:pt x="7200" y="17557"/>
                        <a:pt x="3600" y="6189"/>
                        <a:pt x="0" y="1187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A7B3FF"/>
                    </a:gs>
                    <a:gs pos="35000">
                      <a:srgbClr val="C0C8FF"/>
                    </a:gs>
                    <a:gs pos="100000">
                      <a:srgbClr val="E7EAFF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997" name="Stella a 7 punte 98"/>
                <p:cNvSpPr/>
                <p:nvPr/>
              </p:nvSpPr>
              <p:spPr>
                <a:xfrm>
                  <a:off x="795082" y="161338"/>
                  <a:ext cx="166612" cy="212969"/>
                </a:xfrm>
                <a:prstGeom prst="star7">
                  <a:avLst>
                    <a:gd name="adj" fmla="val 17968"/>
                    <a:gd name="hf" fmla="val 102572"/>
                    <a:gd name="vf" fmla="val 105210"/>
                  </a:avLst>
                </a:prstGeom>
                <a:gradFill flip="none" rotWithShape="1">
                  <a:gsLst>
                    <a:gs pos="0">
                      <a:srgbClr val="A9FF3D"/>
                    </a:gs>
                    <a:gs pos="100000">
                      <a:srgbClr val="D7FFB7"/>
                    </a:gs>
                  </a:gsLst>
                  <a:lin ang="16200000" scaled="0"/>
                </a:gra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6691" tIns="66691" rIns="66691" bIns="66691" numCol="1" anchor="ctr">
                  <a:noAutofit/>
                </a:bodyPr>
                <a:lstStyle/>
                <a:p>
                  <a:pPr defTabSz="612013">
                    <a:defRPr b="0" sz="26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</p:grpSp>
        </p:grpSp>
      </p:grpSp>
      <p:sp>
        <p:nvSpPr>
          <p:cNvPr id="1001" name="Ovale 83"/>
          <p:cNvSpPr/>
          <p:nvPr/>
        </p:nvSpPr>
        <p:spPr>
          <a:xfrm>
            <a:off x="4771028" y="2089880"/>
            <a:ext cx="1954875" cy="1231292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66691" tIns="66691" rIns="66691" bIns="66691" anchor="ctr"/>
          <a:lstStyle/>
          <a:p>
            <a:pPr defTabSz="612013">
              <a:defRPr b="0"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sp>
        <p:nvSpPr>
          <p:cNvPr id="1002" name="Stella a 10 punte 84"/>
          <p:cNvSpPr/>
          <p:nvPr/>
        </p:nvSpPr>
        <p:spPr>
          <a:xfrm>
            <a:off x="5837889" y="3561113"/>
            <a:ext cx="770853" cy="789290"/>
          </a:xfrm>
          <a:prstGeom prst="star10">
            <a:avLst>
              <a:gd name="adj" fmla="val 24304"/>
              <a:gd name="hf" fmla="val 105146"/>
            </a:avLst>
          </a:prstGeom>
          <a:solidFill>
            <a:srgbClr val="CAF297"/>
          </a:solidFill>
          <a:ln w="3175">
            <a:solidFill>
              <a:srgbClr val="000000"/>
            </a:solidFill>
          </a:ln>
        </p:spPr>
        <p:txBody>
          <a:bodyPr lIns="66691" tIns="66691" rIns="66691" bIns="66691" anchor="ctr"/>
          <a:lstStyle/>
          <a:p>
            <a:pPr defTabSz="612013">
              <a:defRPr b="0"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sp>
        <p:nvSpPr>
          <p:cNvPr id="1003" name="Mostrina 75"/>
          <p:cNvSpPr/>
          <p:nvPr/>
        </p:nvSpPr>
        <p:spPr>
          <a:xfrm rot="19931895">
            <a:off x="4252268" y="3519179"/>
            <a:ext cx="666493" cy="255050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3175">
            <a:solidFill>
              <a:srgbClr val="000000"/>
            </a:solidFill>
          </a:ln>
        </p:spPr>
        <p:txBody>
          <a:bodyPr lIns="66691" tIns="66691" rIns="66691" bIns="66691" anchor="ctr"/>
          <a:lstStyle/>
          <a:p>
            <a:pPr defTabSz="612013">
              <a:defRPr b="0"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sp>
        <p:nvSpPr>
          <p:cNvPr id="1004" name="Mostrina 76"/>
          <p:cNvSpPr/>
          <p:nvPr/>
        </p:nvSpPr>
        <p:spPr>
          <a:xfrm rot="19931895">
            <a:off x="6361316" y="2332086"/>
            <a:ext cx="666492" cy="255050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3175">
            <a:solidFill>
              <a:srgbClr val="000000"/>
            </a:solidFill>
          </a:ln>
        </p:spPr>
        <p:txBody>
          <a:bodyPr lIns="66691" tIns="66691" rIns="66691" bIns="66691" anchor="ctr"/>
          <a:lstStyle/>
          <a:p>
            <a:pPr defTabSz="612013">
              <a:defRPr b="0"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sp>
        <p:nvSpPr>
          <p:cNvPr id="1005" name="Mostrina 77"/>
          <p:cNvSpPr/>
          <p:nvPr/>
        </p:nvSpPr>
        <p:spPr>
          <a:xfrm>
            <a:off x="6607985" y="4005379"/>
            <a:ext cx="666492" cy="255051"/>
          </a:xfrm>
          <a:prstGeom prst="chevron">
            <a:avLst>
              <a:gd name="adj" fmla="val 50000"/>
            </a:avLst>
          </a:prstGeom>
          <a:solidFill>
            <a:srgbClr val="4FADF3"/>
          </a:solidFill>
          <a:ln w="3175">
            <a:solidFill>
              <a:srgbClr val="000000"/>
            </a:solidFill>
          </a:ln>
        </p:spPr>
        <p:txBody>
          <a:bodyPr lIns="66691" tIns="66691" rIns="66691" bIns="66691" anchor="ctr"/>
          <a:lstStyle/>
          <a:p>
            <a:pPr defTabSz="612013">
              <a:defRPr b="0" sz="2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</p:txBody>
      </p:sp>
      <p:sp>
        <p:nvSpPr>
          <p:cNvPr id="1006" name="Rettangolo 2"/>
          <p:cNvSpPr txBox="1"/>
          <p:nvPr/>
        </p:nvSpPr>
        <p:spPr>
          <a:xfrm>
            <a:off x="2102233" y="2700130"/>
            <a:ext cx="2353372" cy="896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022" tIns="60022" rIns="60022" bIns="60022">
            <a:spAutoFit/>
          </a:bodyPr>
          <a:lstStyle/>
          <a:p>
            <a:pPr defTabSz="612013">
              <a:defRPr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Associados a </a:t>
            </a:r>
            <a:endParaRPr b="0"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defTabSz="612013">
              <a:defRPr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membranas  </a:t>
            </a:r>
          </a:p>
        </p:txBody>
      </p:sp>
      <p:sp>
        <p:nvSpPr>
          <p:cNvPr id="1007" name="Rettangolo 3"/>
          <p:cNvSpPr txBox="1"/>
          <p:nvPr/>
        </p:nvSpPr>
        <p:spPr>
          <a:xfrm>
            <a:off x="7702990" y="4331187"/>
            <a:ext cx="2683250" cy="502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022" tIns="60022" rIns="60022" bIns="60022">
            <a:spAutoFit/>
          </a:bodyPr>
          <a:lstStyle>
            <a:lvl1pPr defTabSz="612013">
              <a:defRPr sz="2600">
                <a:solidFill>
                  <a:srgbClr val="0D79C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Citoplasmaticos</a:t>
            </a:r>
          </a:p>
        </p:txBody>
      </p:sp>
      <p:sp>
        <p:nvSpPr>
          <p:cNvPr id="1008" name="Parentesi graffa chiusa 138"/>
          <p:cNvSpPr/>
          <p:nvPr/>
        </p:nvSpPr>
        <p:spPr>
          <a:xfrm rot="5400000">
            <a:off x="5875797" y="1713492"/>
            <a:ext cx="1175640" cy="8747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108"/>
                  <a:pt x="10800" y="242"/>
                </a:cubicBezTo>
                <a:lnTo>
                  <a:pt x="10800" y="10558"/>
                </a:lnTo>
                <a:cubicBezTo>
                  <a:pt x="10800" y="10692"/>
                  <a:pt x="15635" y="10800"/>
                  <a:pt x="21600" y="10800"/>
                </a:cubicBezTo>
                <a:cubicBezTo>
                  <a:pt x="15635" y="10800"/>
                  <a:pt x="10800" y="10908"/>
                  <a:pt x="10800" y="11042"/>
                </a:cubicBezTo>
                <a:lnTo>
                  <a:pt x="10800" y="21358"/>
                </a:lnTo>
                <a:cubicBezTo>
                  <a:pt x="10800" y="21492"/>
                  <a:pt x="5965" y="21600"/>
                  <a:pt x="0" y="21600"/>
                </a:cubicBezTo>
              </a:path>
            </a:pathLst>
          </a:custGeom>
          <a:ln w="88900">
            <a:solidFill>
              <a:srgbClr val="4E67C8"/>
            </a:solidFill>
          </a:ln>
        </p:spPr>
        <p:txBody>
          <a:bodyPr lIns="66691" tIns="66691" rIns="66691" bIns="66691"/>
          <a:lstStyle/>
          <a:p>
            <a:pPr algn="l" defTabSz="914368">
              <a:defRPr b="0" sz="16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</a:p>
        </p:txBody>
      </p:sp>
      <p:sp>
        <p:nvSpPr>
          <p:cNvPr id="1009" name="CasellaDiTesto 139"/>
          <p:cNvSpPr txBox="1"/>
          <p:nvPr/>
        </p:nvSpPr>
        <p:spPr>
          <a:xfrm>
            <a:off x="2981667" y="6686208"/>
            <a:ext cx="7347347" cy="612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892" tIns="46892" rIns="46892" bIns="46892" anchor="ctr">
            <a:spAutoFit/>
          </a:bodyPr>
          <a:lstStyle>
            <a:lvl1pPr defTabSz="584179"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Ativação do sistema imune inato </a:t>
            </a:r>
          </a:p>
        </p:txBody>
      </p:sp>
      <p:sp>
        <p:nvSpPr>
          <p:cNvPr id="1010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011" name="PRRs…"/>
          <p:cNvSpPr txBox="1"/>
          <p:nvPr/>
        </p:nvSpPr>
        <p:spPr>
          <a:xfrm>
            <a:off x="374239" y="1316569"/>
            <a:ext cx="3482024" cy="994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400"/>
            </a:pPr>
            <a:r>
              <a:t>PRRs </a:t>
            </a:r>
          </a:p>
          <a:p>
            <a:pPr algn="l">
              <a:defRPr sz="2500"/>
            </a:pPr>
            <a:r>
              <a:t>(padrões moleculares)</a:t>
            </a:r>
          </a:p>
        </p:txBody>
      </p:sp>
      <p:sp>
        <p:nvSpPr>
          <p:cNvPr id="1012" name="Rettangolo 2"/>
          <p:cNvSpPr txBox="1"/>
          <p:nvPr/>
        </p:nvSpPr>
        <p:spPr>
          <a:xfrm>
            <a:off x="424163" y="2574446"/>
            <a:ext cx="2059933" cy="1290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022" tIns="60022" rIns="60022" bIns="60022">
            <a:spAutoFit/>
          </a:bodyPr>
          <a:lstStyle/>
          <a:p>
            <a:pPr defTabSz="612013">
              <a:defRPr b="0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TLRs</a:t>
            </a:r>
          </a:p>
          <a:p>
            <a:pPr defTabSz="612013">
              <a:defRPr b="0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CLRs</a:t>
            </a:r>
          </a:p>
          <a:p>
            <a:pPr defTabSz="612013">
              <a:defRPr b="0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Scavangers  </a:t>
            </a:r>
          </a:p>
        </p:txBody>
      </p:sp>
      <p:sp>
        <p:nvSpPr>
          <p:cNvPr id="1013" name="Rettangolo 2"/>
          <p:cNvSpPr txBox="1"/>
          <p:nvPr/>
        </p:nvSpPr>
        <p:spPr>
          <a:xfrm>
            <a:off x="10427455" y="3618994"/>
            <a:ext cx="1141887" cy="1290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022" tIns="60022" rIns="60022" bIns="60022">
            <a:spAutoFit/>
          </a:bodyPr>
          <a:lstStyle/>
          <a:p>
            <a:pPr defTabSz="612013">
              <a:defRPr b="0" sz="2600">
                <a:solidFill>
                  <a:schemeClr val="accent1">
                    <a:lumOff val="-1357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NLRs</a:t>
            </a:r>
          </a:p>
          <a:p>
            <a:pPr defTabSz="612013">
              <a:defRPr b="0" sz="2600">
                <a:solidFill>
                  <a:schemeClr val="accent1">
                    <a:lumOff val="-1357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PYHIN</a:t>
            </a:r>
          </a:p>
          <a:p>
            <a:pPr defTabSz="612013">
              <a:defRPr b="0" sz="2600">
                <a:solidFill>
                  <a:schemeClr val="accent1">
                    <a:lumOff val="-1357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RLRs  </a:t>
            </a:r>
          </a:p>
        </p:txBody>
      </p:sp>
      <p:sp>
        <p:nvSpPr>
          <p:cNvPr id="1014" name="Receptores de Opsoninas (PRMs, AC, S. complemento)"/>
          <p:cNvSpPr txBox="1"/>
          <p:nvPr/>
        </p:nvSpPr>
        <p:spPr>
          <a:xfrm>
            <a:off x="277443" y="4068444"/>
            <a:ext cx="2353373" cy="1616712"/>
          </a:xfrm>
          <a:prstGeom prst="rect">
            <a:avLst/>
          </a:prstGeom>
          <a:solidFill>
            <a:srgbClr val="D4FB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i="1" sz="2500"/>
            </a:lvl1pPr>
          </a:lstStyle>
          <a:p>
            <a:pPr/>
            <a:r>
              <a:t>Receptores de Opsoninas (PRMs, AC, S. complemento)</a:t>
            </a:r>
          </a:p>
        </p:txBody>
      </p:sp>
      <p:sp>
        <p:nvSpPr>
          <p:cNvPr id="1015" name="Sinalização intracelular…"/>
          <p:cNvSpPr txBox="1"/>
          <p:nvPr/>
        </p:nvSpPr>
        <p:spPr>
          <a:xfrm>
            <a:off x="221626" y="7772791"/>
            <a:ext cx="6114585" cy="1934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Sinalização intracelular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t>NF-kB (mediadores pro-inflamatorios, moléculas antimicrobianas)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t>IRFs (IFN-I, fatores anti-virais)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t>inflamassoma (IL-1ß/18, pyroptose)</a:t>
            </a:r>
          </a:p>
        </p:txBody>
      </p:sp>
      <p:sp>
        <p:nvSpPr>
          <p:cNvPr id="1016" name="Linea"/>
          <p:cNvSpPr/>
          <p:nvPr/>
        </p:nvSpPr>
        <p:spPr>
          <a:xfrm flipH="1">
            <a:off x="2444049" y="7307754"/>
            <a:ext cx="3203311" cy="377577"/>
          </a:xfrm>
          <a:prstGeom prst="line">
            <a:avLst/>
          </a:prstGeom>
          <a:ln w="635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017" name="Linea"/>
          <p:cNvSpPr/>
          <p:nvPr/>
        </p:nvSpPr>
        <p:spPr>
          <a:xfrm>
            <a:off x="6218736" y="7360683"/>
            <a:ext cx="589779" cy="589778"/>
          </a:xfrm>
          <a:prstGeom prst="line">
            <a:avLst/>
          </a:prstGeom>
          <a:ln w="635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018" name="Fagocitose &amp; killing"/>
          <p:cNvSpPr txBox="1"/>
          <p:nvPr/>
        </p:nvSpPr>
        <p:spPr>
          <a:xfrm>
            <a:off x="6401325" y="7956941"/>
            <a:ext cx="309657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Fagocitose &amp; killing</a:t>
            </a:r>
          </a:p>
        </p:txBody>
      </p:sp>
      <p:sp>
        <p:nvSpPr>
          <p:cNvPr id="1019" name="Desgranulaçao…"/>
          <p:cNvSpPr txBox="1"/>
          <p:nvPr/>
        </p:nvSpPr>
        <p:spPr>
          <a:xfrm>
            <a:off x="6887078" y="8354170"/>
            <a:ext cx="3096574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Desgranulaçao</a:t>
            </a:r>
          </a:p>
          <a:p>
            <a:pPr algn="l"/>
            <a:r>
              <a:t>Citotoxicidade</a:t>
            </a:r>
          </a:p>
          <a:p>
            <a:pPr algn="l"/>
            <a:r>
              <a:t>ADCC</a:t>
            </a:r>
          </a:p>
        </p:txBody>
      </p:sp>
      <p:sp>
        <p:nvSpPr>
          <p:cNvPr id="1020" name="Linea"/>
          <p:cNvSpPr/>
          <p:nvPr/>
        </p:nvSpPr>
        <p:spPr>
          <a:xfrm>
            <a:off x="9843579" y="7407279"/>
            <a:ext cx="589779" cy="589779"/>
          </a:xfrm>
          <a:prstGeom prst="line">
            <a:avLst/>
          </a:prstGeom>
          <a:ln w="635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021" name="Morte celular"/>
          <p:cNvSpPr txBox="1"/>
          <p:nvPr/>
        </p:nvSpPr>
        <p:spPr>
          <a:xfrm>
            <a:off x="9821713" y="8083449"/>
            <a:ext cx="235337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Morte celular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imunidade inata"/>
          <p:cNvSpPr txBox="1"/>
          <p:nvPr/>
        </p:nvSpPr>
        <p:spPr>
          <a:xfrm>
            <a:off x="1672491" y="63378"/>
            <a:ext cx="9659818" cy="863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Atividade de hoje</a:t>
            </a:r>
          </a:p>
        </p:txBody>
      </p:sp>
      <p:sp>
        <p:nvSpPr>
          <p:cNvPr id="1024" name="Escolher um artigo sobre um Rec CLR ou Scavanger e ativação por DAMPs…"/>
          <p:cNvSpPr txBox="1"/>
          <p:nvPr/>
        </p:nvSpPr>
        <p:spPr>
          <a:xfrm>
            <a:off x="448643" y="2020027"/>
            <a:ext cx="11664326" cy="1991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209999"/>
              </a:lnSpc>
            </a:pPr>
            <a:r>
              <a:t>Escolher um artigo sobre um Rec CLR ou Scavanger e ativação por DAMPs</a:t>
            </a:r>
          </a:p>
          <a:p>
            <a:pPr marL="333375" indent="-333375" algn="l">
              <a:lnSpc>
                <a:spcPct val="209999"/>
              </a:lnSpc>
              <a:buSzPct val="145000"/>
              <a:buChar char="-"/>
              <a:defRPr b="0"/>
            </a:pPr>
            <a:r>
              <a:t>fazer um resumo dos principais achados (1 pagina Word) e</a:t>
            </a:r>
            <a:r>
              <a:rPr b="1" u="sng"/>
              <a:t> enviar ate 18 horas</a:t>
            </a:r>
            <a:endParaRPr b="1" u="sng"/>
          </a:p>
          <a:p>
            <a:pPr marL="333375" indent="-333375" algn="l">
              <a:lnSpc>
                <a:spcPct val="209999"/>
              </a:lnSpc>
              <a:buSzPct val="145000"/>
              <a:buChar char="-"/>
              <a:defRPr b="0"/>
            </a:pPr>
            <a:r>
              <a:t>apresentar a informação amanha na aula em 1 min</a:t>
            </a:r>
          </a:p>
        </p:txBody>
      </p:sp>
      <p:sp>
        <p:nvSpPr>
          <p:cNvPr id="1025" name="PAY ATTENTION!!!!…"/>
          <p:cNvSpPr txBox="1"/>
          <p:nvPr/>
        </p:nvSpPr>
        <p:spPr>
          <a:xfrm>
            <a:off x="6762982" y="5104932"/>
            <a:ext cx="4013124" cy="2770776"/>
          </a:xfrm>
          <a:prstGeom prst="rect">
            <a:avLst/>
          </a:prstGeom>
          <a:solidFill>
            <a:srgbClr val="D4FB79"/>
          </a:solidFill>
          <a:ln w="12700">
            <a:miter lim="400000"/>
          </a:ln>
          <a:effectLst>
            <a:outerShdw sx="100000" sy="100000" kx="0" ky="0" algn="b" rotWithShape="0" blurRad="63500" dist="116219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209999"/>
              </a:lnSpc>
              <a:defRPr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t>PAY ATTENTION!!!!</a:t>
            </a:r>
          </a:p>
          <a:p>
            <a:pPr algn="l">
              <a:lnSpc>
                <a:spcPct val="209999"/>
              </a:lnSpc>
              <a:defRPr b="0"/>
            </a:pPr>
            <a:r>
              <a:t>No duplicate papers</a:t>
            </a:r>
          </a:p>
          <a:p>
            <a:pPr algn="l">
              <a:lnSpc>
                <a:spcPct val="209999"/>
              </a:lnSpc>
              <a:defRPr b="0"/>
            </a:pPr>
            <a:r>
              <a:t>No plagiarism!!</a:t>
            </a:r>
          </a:p>
        </p:txBody>
      </p:sp>
      <p:sp>
        <p:nvSpPr>
          <p:cNvPr id="1026" name="Puntina"/>
          <p:cNvSpPr/>
          <p:nvPr/>
        </p:nvSpPr>
        <p:spPr>
          <a:xfrm rot="2114421">
            <a:off x="10667600" y="4094595"/>
            <a:ext cx="685397" cy="153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2" y="0"/>
                </a:moveTo>
                <a:cubicBezTo>
                  <a:pt x="156" y="1501"/>
                  <a:pt x="1266" y="2873"/>
                  <a:pt x="3100" y="3888"/>
                </a:cubicBezTo>
                <a:lnTo>
                  <a:pt x="3100" y="9202"/>
                </a:lnTo>
                <a:cubicBezTo>
                  <a:pt x="1217" y="10196"/>
                  <a:pt x="36" y="11557"/>
                  <a:pt x="0" y="13058"/>
                </a:cubicBezTo>
                <a:lnTo>
                  <a:pt x="9703" y="13058"/>
                </a:lnTo>
                <a:lnTo>
                  <a:pt x="9703" y="20228"/>
                </a:lnTo>
                <a:lnTo>
                  <a:pt x="10800" y="21600"/>
                </a:lnTo>
                <a:lnTo>
                  <a:pt x="11897" y="20228"/>
                </a:lnTo>
                <a:lnTo>
                  <a:pt x="11897" y="13051"/>
                </a:lnTo>
                <a:lnTo>
                  <a:pt x="21600" y="13051"/>
                </a:lnTo>
                <a:cubicBezTo>
                  <a:pt x="21564" y="11550"/>
                  <a:pt x="20383" y="10190"/>
                  <a:pt x="18500" y="9197"/>
                </a:cubicBezTo>
                <a:lnTo>
                  <a:pt x="18500" y="3888"/>
                </a:lnTo>
                <a:cubicBezTo>
                  <a:pt x="20334" y="2873"/>
                  <a:pt x="21444" y="1507"/>
                  <a:pt x="21408" y="0"/>
                </a:cubicBezTo>
                <a:cubicBezTo>
                  <a:pt x="21082" y="0"/>
                  <a:pt x="192" y="0"/>
                  <a:pt x="192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63500" dist="116219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uppo"/>
          <p:cNvGrpSpPr/>
          <p:nvPr/>
        </p:nvGrpSpPr>
        <p:grpSpPr>
          <a:xfrm>
            <a:off x="118306" y="1364922"/>
            <a:ext cx="12768188" cy="7876577"/>
            <a:chOff x="0" y="0"/>
            <a:chExt cx="12768187" cy="7876576"/>
          </a:xfrm>
        </p:grpSpPr>
        <p:pic>
          <p:nvPicPr>
            <p:cNvPr id="251" name="Immagine" descr="Immagin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768188" cy="78181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2" name="Rettangolo"/>
            <p:cNvSpPr/>
            <p:nvPr/>
          </p:nvSpPr>
          <p:spPr>
            <a:xfrm>
              <a:off x="124739" y="6839277"/>
              <a:ext cx="7555641" cy="10373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54" name="Brown et al.Nature Reviews | Immunology 2018"/>
          <p:cNvSpPr txBox="1"/>
          <p:nvPr/>
        </p:nvSpPr>
        <p:spPr>
          <a:xfrm>
            <a:off x="9800080" y="9424164"/>
            <a:ext cx="2798192" cy="250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1000"/>
            </a:pPr>
            <a:r>
              <a:t>Brown et al.Nature Reviews | </a:t>
            </a:r>
            <a:r>
              <a:rPr>
                <a:solidFill>
                  <a:srgbClr val="877EB4"/>
                </a:solidFill>
              </a:rPr>
              <a:t>Immunology</a:t>
            </a:r>
            <a:r>
              <a:t> 2018</a:t>
            </a:r>
          </a:p>
        </p:txBody>
      </p:sp>
      <p:sp>
        <p:nvSpPr>
          <p:cNvPr id="255" name="imunidade inata"/>
          <p:cNvSpPr txBox="1"/>
          <p:nvPr/>
        </p:nvSpPr>
        <p:spPr>
          <a:xfrm>
            <a:off x="-1" y="-185546"/>
            <a:ext cx="13004801" cy="1109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pc="-200"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CLRs in antimicrobial immunity</a:t>
            </a:r>
          </a:p>
        </p:txBody>
      </p:sp>
      <p:sp>
        <p:nvSpPr>
          <p:cNvPr id="256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7" name="ativaçao"/>
          <p:cNvSpPr txBox="1"/>
          <p:nvPr/>
        </p:nvSpPr>
        <p:spPr>
          <a:xfrm>
            <a:off x="646908" y="2643079"/>
            <a:ext cx="1284428" cy="436396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ativaçao </a:t>
            </a:r>
          </a:p>
        </p:txBody>
      </p:sp>
      <p:sp>
        <p:nvSpPr>
          <p:cNvPr id="258" name="phagocyosis"/>
          <p:cNvSpPr txBox="1"/>
          <p:nvPr/>
        </p:nvSpPr>
        <p:spPr>
          <a:xfrm>
            <a:off x="4017385" y="3980517"/>
            <a:ext cx="1382498" cy="362038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phagocyosis</a:t>
            </a:r>
          </a:p>
        </p:txBody>
      </p:sp>
      <p:sp>
        <p:nvSpPr>
          <p:cNvPr id="259" name="lipid mediators"/>
          <p:cNvSpPr txBox="1"/>
          <p:nvPr/>
        </p:nvSpPr>
        <p:spPr>
          <a:xfrm>
            <a:off x="4953415" y="3228572"/>
            <a:ext cx="1594080" cy="362038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lipid mediators</a:t>
            </a:r>
          </a:p>
        </p:txBody>
      </p:sp>
      <p:sp>
        <p:nvSpPr>
          <p:cNvPr id="260" name="inflammasome"/>
          <p:cNvSpPr txBox="1"/>
          <p:nvPr/>
        </p:nvSpPr>
        <p:spPr>
          <a:xfrm>
            <a:off x="1752614" y="5632217"/>
            <a:ext cx="1574001" cy="362039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inflammasome</a:t>
            </a:r>
          </a:p>
        </p:txBody>
      </p:sp>
      <p:sp>
        <p:nvSpPr>
          <p:cNvPr id="261" name="NF-kB"/>
          <p:cNvSpPr txBox="1"/>
          <p:nvPr/>
        </p:nvSpPr>
        <p:spPr>
          <a:xfrm>
            <a:off x="5770020" y="5983790"/>
            <a:ext cx="750126" cy="362039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NF-kB</a:t>
            </a:r>
          </a:p>
        </p:txBody>
      </p:sp>
      <p:sp>
        <p:nvSpPr>
          <p:cNvPr id="262" name="In NK : induce cytotoxicity and cytokines production…"/>
          <p:cNvSpPr txBox="1"/>
          <p:nvPr/>
        </p:nvSpPr>
        <p:spPr>
          <a:xfrm>
            <a:off x="318414" y="8854795"/>
            <a:ext cx="8633766" cy="832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In NK : </a:t>
            </a:r>
            <a:r>
              <a:rPr b="0"/>
              <a:t>induce cytotoxicity and cytokines production</a:t>
            </a:r>
            <a:endParaRPr b="0"/>
          </a:p>
          <a:p>
            <a:pPr algn="l"/>
            <a:r>
              <a:t>In B lymphcytes:</a:t>
            </a:r>
            <a:r>
              <a:rPr b="0"/>
              <a:t> induce cytokine production, inflammasome  </a:t>
            </a:r>
          </a:p>
        </p:txBody>
      </p:sp>
      <p:sp>
        <p:nvSpPr>
          <p:cNvPr id="263" name="Phagocytes, DC"/>
          <p:cNvSpPr txBox="1"/>
          <p:nvPr/>
        </p:nvSpPr>
        <p:spPr>
          <a:xfrm>
            <a:off x="4527444" y="1242670"/>
            <a:ext cx="244602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Phagocytes, DC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imunidade inata"/>
          <p:cNvSpPr txBox="1"/>
          <p:nvPr/>
        </p:nvSpPr>
        <p:spPr>
          <a:xfrm>
            <a:off x="1672492" y="84591"/>
            <a:ext cx="9659818" cy="863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Receptores de fagocitose</a:t>
            </a:r>
          </a:p>
        </p:txBody>
      </p:sp>
      <p:sp>
        <p:nvSpPr>
          <p:cNvPr id="266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67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8089" y="1109923"/>
            <a:ext cx="5250892" cy="8450653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Janaway 8th ed"/>
          <p:cNvSpPr txBox="1"/>
          <p:nvPr/>
        </p:nvSpPr>
        <p:spPr>
          <a:xfrm>
            <a:off x="2332429" y="9429376"/>
            <a:ext cx="1232155" cy="275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200"/>
            </a:lvl1pPr>
          </a:lstStyle>
          <a:p>
            <a:pPr/>
            <a:r>
              <a:t>Janaway 8th ed </a:t>
            </a:r>
          </a:p>
        </p:txBody>
      </p:sp>
      <p:sp>
        <p:nvSpPr>
          <p:cNvPr id="269" name="Reconhecimento direto…"/>
          <p:cNvSpPr txBox="1"/>
          <p:nvPr/>
        </p:nvSpPr>
        <p:spPr>
          <a:xfrm>
            <a:off x="6108945" y="2299267"/>
            <a:ext cx="5791697" cy="17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700"/>
            </a:pPr>
            <a:r>
              <a:t>Reconhecimento direto</a:t>
            </a:r>
          </a:p>
          <a:p>
            <a:pPr algn="l">
              <a:defRPr b="0" sz="2700"/>
            </a:pPr>
            <a:r>
              <a:t>Receptores de carboidrados (CLRs)</a:t>
            </a:r>
          </a:p>
          <a:p>
            <a:pPr algn="l">
              <a:defRPr b="0" sz="2700"/>
            </a:pPr>
          </a:p>
          <a:p>
            <a:pPr algn="l">
              <a:defRPr b="0" sz="2700"/>
            </a:pPr>
            <a:r>
              <a:t>Receptores de varredura (</a:t>
            </a:r>
            <a:r>
              <a:rPr i="1"/>
              <a:t>Scavanger</a:t>
            </a:r>
            <a:r>
              <a:t>)</a:t>
            </a:r>
          </a:p>
        </p:txBody>
      </p:sp>
      <p:pic>
        <p:nvPicPr>
          <p:cNvPr id="270" name="Ovale Ovale" descr="Ovale Oval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333" y="2167466"/>
            <a:ext cx="2259212" cy="1142141"/>
          </a:xfrm>
          <a:prstGeom prst="rect">
            <a:avLst/>
          </a:prstGeom>
        </p:spPr>
      </p:pic>
      <p:pic>
        <p:nvPicPr>
          <p:cNvPr id="272" name="Ovale Ovale" descr="Ovale Oval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333" y="3818466"/>
            <a:ext cx="2259212" cy="1142141"/>
          </a:xfrm>
          <a:prstGeom prst="rect">
            <a:avLst/>
          </a:prstGeom>
        </p:spPr>
      </p:pic>
      <p:pic>
        <p:nvPicPr>
          <p:cNvPr id="274" name="Ovale Ovale" descr="Ovale Oval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399" y="5198533"/>
            <a:ext cx="2259212" cy="36471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2733" y="2059516"/>
            <a:ext cx="11328401" cy="712470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imunidade inata"/>
          <p:cNvSpPr txBox="1"/>
          <p:nvPr/>
        </p:nvSpPr>
        <p:spPr>
          <a:xfrm>
            <a:off x="21527" y="-93851"/>
            <a:ext cx="13004801" cy="1109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defRPr spc="-200"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t>Receptores “</a:t>
            </a:r>
            <a:r>
              <a:rPr i="1"/>
              <a:t>Scavanger</a:t>
            </a:r>
            <a:r>
              <a:t>”</a:t>
            </a:r>
          </a:p>
        </p:txBody>
      </p:sp>
      <p:sp>
        <p:nvSpPr>
          <p:cNvPr id="279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0" name="Linea"/>
          <p:cNvSpPr/>
          <p:nvPr/>
        </p:nvSpPr>
        <p:spPr>
          <a:xfrm flipV="1">
            <a:off x="1122570" y="5037666"/>
            <a:ext cx="663897" cy="1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1" name="Linea"/>
          <p:cNvSpPr/>
          <p:nvPr/>
        </p:nvSpPr>
        <p:spPr>
          <a:xfrm>
            <a:off x="1467587" y="5774266"/>
            <a:ext cx="386613" cy="1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2" name="Linea"/>
          <p:cNvSpPr/>
          <p:nvPr/>
        </p:nvSpPr>
        <p:spPr>
          <a:xfrm>
            <a:off x="1404087" y="6121400"/>
            <a:ext cx="386613" cy="0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3" name="Linea"/>
          <p:cNvSpPr/>
          <p:nvPr/>
        </p:nvSpPr>
        <p:spPr>
          <a:xfrm>
            <a:off x="1273912" y="2962056"/>
            <a:ext cx="386613" cy="1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4" name="Canton et al. (2013)"/>
          <p:cNvSpPr txBox="1"/>
          <p:nvPr/>
        </p:nvSpPr>
        <p:spPr>
          <a:xfrm>
            <a:off x="9949134" y="9382685"/>
            <a:ext cx="133320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b="0" sz="120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Canton et al. (2013)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asellaDiTesto 3"/>
          <p:cNvSpPr txBox="1"/>
          <p:nvPr/>
        </p:nvSpPr>
        <p:spPr>
          <a:xfrm>
            <a:off x="256602" y="2582320"/>
            <a:ext cx="3833223" cy="2253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algn="l"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t>PAMPs: LPS, acido lipoteicoico, acidos nucleicos, ß-glucanas e proteinas.</a:t>
            </a:r>
            <a:endParaRPr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algn="l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t>DAMPs: LDL, HDL</a:t>
            </a:r>
          </a:p>
        </p:txBody>
      </p:sp>
      <p:grpSp>
        <p:nvGrpSpPr>
          <p:cNvPr id="319" name="Gruppo 41"/>
          <p:cNvGrpSpPr/>
          <p:nvPr/>
        </p:nvGrpSpPr>
        <p:grpSpPr>
          <a:xfrm>
            <a:off x="5601920" y="1018846"/>
            <a:ext cx="7223935" cy="5499052"/>
            <a:chOff x="0" y="0"/>
            <a:chExt cx="7223934" cy="5499051"/>
          </a:xfrm>
        </p:grpSpPr>
        <p:pic>
          <p:nvPicPr>
            <p:cNvPr id="287" name="Immagine 2" descr="Immagin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59718" y="1476880"/>
              <a:ext cx="6764217" cy="40221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8" name="CasellaDiTesto 1"/>
            <p:cNvSpPr txBox="1"/>
            <p:nvPr/>
          </p:nvSpPr>
          <p:spPr>
            <a:xfrm>
              <a:off x="0" y="895857"/>
              <a:ext cx="2014267" cy="313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solidFill>
                    <a:srgbClr val="568D1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Parede celular</a:t>
              </a:r>
            </a:p>
          </p:txBody>
        </p:sp>
        <p:grpSp>
          <p:nvGrpSpPr>
            <p:cNvPr id="315" name="Gruppo 11"/>
            <p:cNvGrpSpPr/>
            <p:nvPr/>
          </p:nvGrpSpPr>
          <p:grpSpPr>
            <a:xfrm>
              <a:off x="1201677" y="-1"/>
              <a:ext cx="1420123" cy="727209"/>
              <a:chOff x="0" y="0"/>
              <a:chExt cx="1420122" cy="727207"/>
            </a:xfrm>
          </p:grpSpPr>
          <p:grpSp>
            <p:nvGrpSpPr>
              <p:cNvPr id="292" name="Gruppo 12"/>
              <p:cNvGrpSpPr/>
              <p:nvPr/>
            </p:nvGrpSpPr>
            <p:grpSpPr>
              <a:xfrm>
                <a:off x="279935" y="600919"/>
                <a:ext cx="337247" cy="126289"/>
                <a:chOff x="0" y="0"/>
                <a:chExt cx="337246" cy="126287"/>
              </a:xfrm>
            </p:grpSpPr>
            <p:sp>
              <p:nvSpPr>
                <p:cNvPr id="289" name="Corda 35"/>
                <p:cNvSpPr/>
                <p:nvPr/>
              </p:nvSpPr>
              <p:spPr>
                <a:xfrm rot="16392177">
                  <a:off x="-5462" y="18783"/>
                  <a:ext cx="104279" cy="876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b="0" sz="38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290" name="Corda 36"/>
                <p:cNvSpPr/>
                <p:nvPr/>
              </p:nvSpPr>
              <p:spPr>
                <a:xfrm rot="16392177">
                  <a:off x="119221" y="10674"/>
                  <a:ext cx="104280" cy="876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b="0" sz="38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  <p:sp>
              <p:nvSpPr>
                <p:cNvPr id="291" name="Corda 37"/>
                <p:cNvSpPr/>
                <p:nvPr/>
              </p:nvSpPr>
              <p:spPr>
                <a:xfrm rot="16392177">
                  <a:off x="238429" y="27948"/>
                  <a:ext cx="104280" cy="876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0193" fill="norm" stroke="1" extrusionOk="0">
                      <a:moveTo>
                        <a:pt x="19813" y="18564"/>
                      </a:moveTo>
                      <a:cubicBezTo>
                        <a:pt x="13872" y="21600"/>
                        <a:pt x="5928" y="20270"/>
                        <a:pt x="2070" y="15594"/>
                      </a:cubicBezTo>
                      <a:cubicBezTo>
                        <a:pt x="-1787" y="10917"/>
                        <a:pt x="-98" y="4664"/>
                        <a:pt x="5844" y="1628"/>
                      </a:cubicBezTo>
                      <a:cubicBezTo>
                        <a:pt x="7923" y="566"/>
                        <a:pt x="10349" y="0"/>
                        <a:pt x="128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C5CDA"/>
                    </a:gs>
                    <a:gs pos="100000">
                      <a:srgbClr val="A7B3FF"/>
                    </a:gs>
                  </a:gsLst>
                  <a:lin ang="16200000" scaled="0"/>
                </a:gra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b="0" sz="3800">
                      <a:latin typeface="Superclarendon Regular"/>
                      <a:ea typeface="Superclarendon Regular"/>
                      <a:cs typeface="Superclarendon Regular"/>
                      <a:sym typeface="Superclarendon Regular"/>
                    </a:defRPr>
                  </a:pPr>
                </a:p>
              </p:txBody>
            </p:sp>
          </p:grpSp>
          <p:grpSp>
            <p:nvGrpSpPr>
              <p:cNvPr id="314" name="Gruppo 13"/>
              <p:cNvGrpSpPr/>
              <p:nvPr/>
            </p:nvGrpSpPr>
            <p:grpSpPr>
              <a:xfrm>
                <a:off x="0" y="0"/>
                <a:ext cx="1420123" cy="718302"/>
                <a:chOff x="0" y="0"/>
                <a:chExt cx="1420122" cy="718301"/>
              </a:xfrm>
            </p:grpSpPr>
            <p:grpSp>
              <p:nvGrpSpPr>
                <p:cNvPr id="296" name="Gruppo 14"/>
                <p:cNvGrpSpPr/>
                <p:nvPr/>
              </p:nvGrpSpPr>
              <p:grpSpPr>
                <a:xfrm>
                  <a:off x="826320" y="79644"/>
                  <a:ext cx="593803" cy="530199"/>
                  <a:chOff x="0" y="0"/>
                  <a:chExt cx="593802" cy="530198"/>
                </a:xfrm>
              </p:grpSpPr>
              <p:sp>
                <p:nvSpPr>
                  <p:cNvPr id="293" name="Corda 32"/>
                  <p:cNvSpPr/>
                  <p:nvPr/>
                </p:nvSpPr>
                <p:spPr>
                  <a:xfrm rot="14340000">
                    <a:off x="12286" y="398037"/>
                    <a:ext cx="104280" cy="876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13" h="20193" fill="norm" stroke="1" extrusionOk="0">
                        <a:moveTo>
                          <a:pt x="19813" y="18564"/>
                        </a:moveTo>
                        <a:cubicBezTo>
                          <a:pt x="13872" y="21600"/>
                          <a:pt x="5928" y="20270"/>
                          <a:pt x="2070" y="15594"/>
                        </a:cubicBezTo>
                        <a:cubicBezTo>
                          <a:pt x="-1787" y="10917"/>
                          <a:pt x="-98" y="4664"/>
                          <a:pt x="5844" y="1628"/>
                        </a:cubicBezTo>
                        <a:cubicBezTo>
                          <a:pt x="7923" y="566"/>
                          <a:pt x="10349" y="0"/>
                          <a:pt x="1282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b="0" sz="38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294" name="Arco 33"/>
                  <p:cNvSpPr/>
                  <p:nvPr/>
                </p:nvSpPr>
                <p:spPr>
                  <a:xfrm>
                    <a:off x="116361" y="-1"/>
                    <a:ext cx="248095" cy="25607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39" h="19337" fill="norm" stroke="1" extrusionOk="0">
                        <a:moveTo>
                          <a:pt x="0" y="1307"/>
                        </a:moveTo>
                        <a:lnTo>
                          <a:pt x="0" y="1307"/>
                        </a:lnTo>
                        <a:cubicBezTo>
                          <a:pt x="7830" y="-2263"/>
                          <a:pt x="16846" y="1729"/>
                          <a:pt x="20137" y="10225"/>
                        </a:cubicBezTo>
                        <a:cubicBezTo>
                          <a:pt x="21251" y="13100"/>
                          <a:pt x="21600" y="16257"/>
                          <a:pt x="21144" y="19337"/>
                        </a:cubicBezTo>
                      </a:path>
                    </a:pathLst>
                  </a:custGeom>
                  <a:noFill/>
                  <a:ln w="5715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b="0" sz="38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295" name="Arco 34"/>
                  <p:cNvSpPr/>
                  <p:nvPr/>
                </p:nvSpPr>
                <p:spPr>
                  <a:xfrm rot="12334463">
                    <a:off x="311645" y="272703"/>
                    <a:ext cx="248016" cy="2144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8952" fill="norm" stroke="1" extrusionOk="0">
                        <a:moveTo>
                          <a:pt x="0" y="1530"/>
                        </a:moveTo>
                        <a:lnTo>
                          <a:pt x="0" y="1530"/>
                        </a:lnTo>
                        <a:cubicBezTo>
                          <a:pt x="7929" y="-2648"/>
                          <a:pt x="17058" y="2024"/>
                          <a:pt x="20390" y="11965"/>
                        </a:cubicBezTo>
                        <a:cubicBezTo>
                          <a:pt x="21133" y="14181"/>
                          <a:pt x="21543" y="16550"/>
                          <a:pt x="21600" y="18952"/>
                        </a:cubicBezTo>
                      </a:path>
                    </a:pathLst>
                  </a:custGeom>
                  <a:noFill/>
                  <a:ln w="5715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b="0" sz="38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</p:grpSp>
            <p:grpSp>
              <p:nvGrpSpPr>
                <p:cNvPr id="313" name="Gruppo 15"/>
                <p:cNvGrpSpPr/>
                <p:nvPr/>
              </p:nvGrpSpPr>
              <p:grpSpPr>
                <a:xfrm>
                  <a:off x="0" y="0"/>
                  <a:ext cx="959980" cy="718302"/>
                  <a:chOff x="0" y="0"/>
                  <a:chExt cx="959979" cy="718301"/>
                </a:xfrm>
              </p:grpSpPr>
              <p:sp>
                <p:nvSpPr>
                  <p:cNvPr id="297" name="Goccia 16"/>
                  <p:cNvSpPr/>
                  <p:nvPr/>
                </p:nvSpPr>
                <p:spPr>
                  <a:xfrm>
                    <a:off x="142929" y="94554"/>
                    <a:ext cx="817051" cy="5177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11558"/>
                        </a:moveTo>
                        <a:cubicBezTo>
                          <a:pt x="0" y="6012"/>
                          <a:pt x="4496" y="1517"/>
                          <a:pt x="10042" y="1517"/>
                        </a:cubicBezTo>
                        <a:cubicBezTo>
                          <a:pt x="13894" y="1517"/>
                          <a:pt x="17747" y="1011"/>
                          <a:pt x="21600" y="0"/>
                        </a:cubicBezTo>
                        <a:cubicBezTo>
                          <a:pt x="20589" y="3853"/>
                          <a:pt x="20083" y="7706"/>
                          <a:pt x="20083" y="11558"/>
                        </a:cubicBezTo>
                        <a:cubicBezTo>
                          <a:pt x="20083" y="17104"/>
                          <a:pt x="15588" y="21600"/>
                          <a:pt x="10042" y="21600"/>
                        </a:cubicBezTo>
                        <a:cubicBezTo>
                          <a:pt x="4496" y="21600"/>
                          <a:pt x="0" y="17104"/>
                          <a:pt x="0" y="1155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4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b="0" sz="38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298" name="Corda 17"/>
                  <p:cNvSpPr/>
                  <p:nvPr/>
                </p:nvSpPr>
                <p:spPr>
                  <a:xfrm rot="3540000">
                    <a:off x="98541" y="188239"/>
                    <a:ext cx="104280" cy="8766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13" h="20193" fill="norm" stroke="1" extrusionOk="0">
                        <a:moveTo>
                          <a:pt x="19813" y="18564"/>
                        </a:moveTo>
                        <a:cubicBezTo>
                          <a:pt x="13872" y="21600"/>
                          <a:pt x="5928" y="20270"/>
                          <a:pt x="2070" y="15594"/>
                        </a:cubicBezTo>
                        <a:cubicBezTo>
                          <a:pt x="-1787" y="10917"/>
                          <a:pt x="-98" y="4664"/>
                          <a:pt x="5844" y="1628"/>
                        </a:cubicBezTo>
                        <a:cubicBezTo>
                          <a:pt x="7923" y="566"/>
                          <a:pt x="10349" y="0"/>
                          <a:pt x="1282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b="0" sz="38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299" name="Corda 18"/>
                  <p:cNvSpPr/>
                  <p:nvPr/>
                </p:nvSpPr>
                <p:spPr>
                  <a:xfrm rot="3540000">
                    <a:off x="197103" y="111444"/>
                    <a:ext cx="104279" cy="8766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13" h="20193" fill="norm" stroke="1" extrusionOk="0">
                        <a:moveTo>
                          <a:pt x="19813" y="18564"/>
                        </a:moveTo>
                        <a:cubicBezTo>
                          <a:pt x="13872" y="21600"/>
                          <a:pt x="5928" y="20270"/>
                          <a:pt x="2070" y="15594"/>
                        </a:cubicBezTo>
                        <a:cubicBezTo>
                          <a:pt x="-1787" y="10917"/>
                          <a:pt x="-98" y="4664"/>
                          <a:pt x="5844" y="1628"/>
                        </a:cubicBezTo>
                        <a:cubicBezTo>
                          <a:pt x="7923" y="566"/>
                          <a:pt x="10349" y="0"/>
                          <a:pt x="1282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b="0" sz="38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300" name="Corda 19"/>
                  <p:cNvSpPr/>
                  <p:nvPr/>
                </p:nvSpPr>
                <p:spPr>
                  <a:xfrm rot="3540000">
                    <a:off x="305404" y="58720"/>
                    <a:ext cx="104279" cy="876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13" h="20193" fill="norm" stroke="1" extrusionOk="0">
                        <a:moveTo>
                          <a:pt x="19813" y="18564"/>
                        </a:moveTo>
                        <a:cubicBezTo>
                          <a:pt x="13872" y="21600"/>
                          <a:pt x="5928" y="20270"/>
                          <a:pt x="2070" y="15594"/>
                        </a:cubicBezTo>
                        <a:cubicBezTo>
                          <a:pt x="-1787" y="10917"/>
                          <a:pt x="-98" y="4664"/>
                          <a:pt x="5844" y="1628"/>
                        </a:cubicBezTo>
                        <a:cubicBezTo>
                          <a:pt x="7923" y="566"/>
                          <a:pt x="10349" y="0"/>
                          <a:pt x="1282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b="0" sz="38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301" name="Corda 20"/>
                  <p:cNvSpPr/>
                  <p:nvPr/>
                </p:nvSpPr>
                <p:spPr>
                  <a:xfrm rot="14340000">
                    <a:off x="631744" y="607200"/>
                    <a:ext cx="104279" cy="876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13" h="20193" fill="norm" stroke="1" extrusionOk="0">
                        <a:moveTo>
                          <a:pt x="19813" y="18564"/>
                        </a:moveTo>
                        <a:cubicBezTo>
                          <a:pt x="13872" y="21600"/>
                          <a:pt x="5928" y="20270"/>
                          <a:pt x="2070" y="15594"/>
                        </a:cubicBezTo>
                        <a:cubicBezTo>
                          <a:pt x="-1787" y="10917"/>
                          <a:pt x="-98" y="4664"/>
                          <a:pt x="5844" y="1628"/>
                        </a:cubicBezTo>
                        <a:cubicBezTo>
                          <a:pt x="7923" y="566"/>
                          <a:pt x="10349" y="0"/>
                          <a:pt x="1282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b="0" sz="38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302" name="Corda 21"/>
                  <p:cNvSpPr/>
                  <p:nvPr/>
                </p:nvSpPr>
                <p:spPr>
                  <a:xfrm rot="14340000">
                    <a:off x="730305" y="530405"/>
                    <a:ext cx="104280" cy="876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13" h="20193" fill="norm" stroke="1" extrusionOk="0">
                        <a:moveTo>
                          <a:pt x="19813" y="18564"/>
                        </a:moveTo>
                        <a:cubicBezTo>
                          <a:pt x="13872" y="21600"/>
                          <a:pt x="5928" y="20270"/>
                          <a:pt x="2070" y="15594"/>
                        </a:cubicBezTo>
                        <a:cubicBezTo>
                          <a:pt x="-1787" y="10917"/>
                          <a:pt x="-98" y="4664"/>
                          <a:pt x="5844" y="1628"/>
                        </a:cubicBezTo>
                        <a:cubicBezTo>
                          <a:pt x="7923" y="566"/>
                          <a:pt x="10349" y="0"/>
                          <a:pt x="1282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C5CDA"/>
                      </a:gs>
                      <a:gs pos="100000">
                        <a:srgbClr val="A7B3FF"/>
                      </a:gs>
                    </a:gsLst>
                    <a:lin ang="16200000" scaled="0"/>
                  </a:gra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b="0" sz="38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grpSp>
                <p:nvGrpSpPr>
                  <p:cNvPr id="306" name="Gruppo 22"/>
                  <p:cNvGrpSpPr/>
                  <p:nvPr/>
                </p:nvGrpSpPr>
                <p:grpSpPr>
                  <a:xfrm>
                    <a:off x="0" y="309118"/>
                    <a:ext cx="304984" cy="346687"/>
                    <a:chOff x="0" y="0"/>
                    <a:chExt cx="304983" cy="346686"/>
                  </a:xfrm>
                </p:grpSpPr>
                <p:sp>
                  <p:nvSpPr>
                    <p:cNvPr id="303" name="Corda 29"/>
                    <p:cNvSpPr/>
                    <p:nvPr/>
                  </p:nvSpPr>
                  <p:spPr>
                    <a:xfrm rot="17725100">
                      <a:off x="22349" y="11128"/>
                      <a:ext cx="93097" cy="1083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414" h="20581" fill="norm" stroke="1" extrusionOk="0">
                          <a:moveTo>
                            <a:pt x="20414" y="17599"/>
                          </a:moveTo>
                          <a:cubicBezTo>
                            <a:pt x="15715" y="21600"/>
                            <a:pt x="8130" y="21572"/>
                            <a:pt x="3472" y="17536"/>
                          </a:cubicBezTo>
                          <a:cubicBezTo>
                            <a:pt x="-1186" y="13500"/>
                            <a:pt x="-1153" y="6984"/>
                            <a:pt x="3546" y="2983"/>
                          </a:cubicBezTo>
                          <a:cubicBezTo>
                            <a:pt x="5789" y="1072"/>
                            <a:pt x="8820" y="0"/>
                            <a:pt x="11980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3C5CDA"/>
                        </a:gs>
                        <a:gs pos="100000">
                          <a:srgbClr val="A7B3FF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b="0" sz="3800">
                          <a:latin typeface="Superclarendon Regular"/>
                          <a:ea typeface="Superclarendon Regular"/>
                          <a:cs typeface="Superclarendon Regular"/>
                          <a:sym typeface="Superclarendon Regular"/>
                        </a:defRPr>
                      </a:pPr>
                    </a:p>
                  </p:txBody>
                </p:sp>
                <p:sp>
                  <p:nvSpPr>
                    <p:cNvPr id="304" name="Corda 30"/>
                    <p:cNvSpPr/>
                    <p:nvPr/>
                  </p:nvSpPr>
                  <p:spPr>
                    <a:xfrm rot="17725100">
                      <a:off x="79968" y="139343"/>
                      <a:ext cx="93097" cy="1083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414" h="20581" fill="norm" stroke="1" extrusionOk="0">
                          <a:moveTo>
                            <a:pt x="20414" y="17599"/>
                          </a:moveTo>
                          <a:cubicBezTo>
                            <a:pt x="15715" y="21600"/>
                            <a:pt x="8130" y="21572"/>
                            <a:pt x="3472" y="17536"/>
                          </a:cubicBezTo>
                          <a:cubicBezTo>
                            <a:pt x="-1186" y="13500"/>
                            <a:pt x="-1153" y="6984"/>
                            <a:pt x="3546" y="2983"/>
                          </a:cubicBezTo>
                          <a:cubicBezTo>
                            <a:pt x="5789" y="1072"/>
                            <a:pt x="8820" y="0"/>
                            <a:pt x="11980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3C5CDA"/>
                        </a:gs>
                        <a:gs pos="100000">
                          <a:srgbClr val="A7B3FF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b="0" sz="3800">
                          <a:latin typeface="Superclarendon Regular"/>
                          <a:ea typeface="Superclarendon Regular"/>
                          <a:cs typeface="Superclarendon Regular"/>
                          <a:sym typeface="Superclarendon Regular"/>
                        </a:defRPr>
                      </a:pPr>
                    </a:p>
                  </p:txBody>
                </p:sp>
                <p:sp>
                  <p:nvSpPr>
                    <p:cNvPr id="305" name="Corda 31"/>
                    <p:cNvSpPr/>
                    <p:nvPr/>
                  </p:nvSpPr>
                  <p:spPr>
                    <a:xfrm rot="17725100">
                      <a:off x="189537" y="227235"/>
                      <a:ext cx="93097" cy="1083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414" h="20581" fill="norm" stroke="1" extrusionOk="0">
                          <a:moveTo>
                            <a:pt x="20414" y="17599"/>
                          </a:moveTo>
                          <a:cubicBezTo>
                            <a:pt x="15715" y="21600"/>
                            <a:pt x="8130" y="21572"/>
                            <a:pt x="3472" y="17536"/>
                          </a:cubicBezTo>
                          <a:cubicBezTo>
                            <a:pt x="-1186" y="13500"/>
                            <a:pt x="-1153" y="6984"/>
                            <a:pt x="3546" y="2983"/>
                          </a:cubicBezTo>
                          <a:cubicBezTo>
                            <a:pt x="5789" y="1072"/>
                            <a:pt x="8820" y="0"/>
                            <a:pt x="11980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3C5CDA"/>
                        </a:gs>
                        <a:gs pos="100000">
                          <a:srgbClr val="A7B3FF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b="0" sz="3800">
                          <a:latin typeface="Superclarendon Regular"/>
                          <a:ea typeface="Superclarendon Regular"/>
                          <a:cs typeface="Superclarendon Regular"/>
                          <a:sym typeface="Superclarendon Regular"/>
                        </a:defRPr>
                      </a:pPr>
                    </a:p>
                  </p:txBody>
                </p:sp>
              </p:grpSp>
              <p:grpSp>
                <p:nvGrpSpPr>
                  <p:cNvPr id="310" name="Gruppo 23"/>
                  <p:cNvGrpSpPr/>
                  <p:nvPr/>
                </p:nvGrpSpPr>
                <p:grpSpPr>
                  <a:xfrm>
                    <a:off x="436214" y="0"/>
                    <a:ext cx="338133" cy="134595"/>
                    <a:chOff x="0" y="0"/>
                    <a:chExt cx="338132" cy="134594"/>
                  </a:xfrm>
                </p:grpSpPr>
                <p:sp>
                  <p:nvSpPr>
                    <p:cNvPr id="307" name="Corda 26"/>
                    <p:cNvSpPr/>
                    <p:nvPr/>
                  </p:nvSpPr>
                  <p:spPr>
                    <a:xfrm rot="5146837">
                      <a:off x="238442" y="11390"/>
                      <a:ext cx="104280" cy="8766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813" h="20193" fill="norm" stroke="1" extrusionOk="0">
                          <a:moveTo>
                            <a:pt x="19813" y="18564"/>
                          </a:moveTo>
                          <a:cubicBezTo>
                            <a:pt x="13872" y="21600"/>
                            <a:pt x="5928" y="20270"/>
                            <a:pt x="2070" y="15594"/>
                          </a:cubicBezTo>
                          <a:cubicBezTo>
                            <a:pt x="-1787" y="10917"/>
                            <a:pt x="-98" y="4664"/>
                            <a:pt x="5844" y="1628"/>
                          </a:cubicBezTo>
                          <a:cubicBezTo>
                            <a:pt x="7923" y="566"/>
                            <a:pt x="10349" y="0"/>
                            <a:pt x="12828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3C5CDA"/>
                        </a:gs>
                        <a:gs pos="100000">
                          <a:srgbClr val="A7B3FF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b="0" sz="3800">
                          <a:latin typeface="Superclarendon Regular"/>
                          <a:ea typeface="Superclarendon Regular"/>
                          <a:cs typeface="Superclarendon Regular"/>
                          <a:sym typeface="Superclarendon Regular"/>
                        </a:defRPr>
                      </a:pPr>
                    </a:p>
                  </p:txBody>
                </p:sp>
                <p:sp>
                  <p:nvSpPr>
                    <p:cNvPr id="308" name="Corda 27"/>
                    <p:cNvSpPr/>
                    <p:nvPr/>
                  </p:nvSpPr>
                  <p:spPr>
                    <a:xfrm rot="5146837">
                      <a:off x="115851" y="35538"/>
                      <a:ext cx="104279" cy="8766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813" h="20193" fill="norm" stroke="1" extrusionOk="0">
                          <a:moveTo>
                            <a:pt x="19813" y="18564"/>
                          </a:moveTo>
                          <a:cubicBezTo>
                            <a:pt x="13872" y="21600"/>
                            <a:pt x="5928" y="20270"/>
                            <a:pt x="2070" y="15594"/>
                          </a:cubicBezTo>
                          <a:cubicBezTo>
                            <a:pt x="-1787" y="10917"/>
                            <a:pt x="-98" y="4664"/>
                            <a:pt x="5844" y="1628"/>
                          </a:cubicBezTo>
                          <a:cubicBezTo>
                            <a:pt x="7923" y="566"/>
                            <a:pt x="10349" y="0"/>
                            <a:pt x="12828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3C5CDA"/>
                        </a:gs>
                        <a:gs pos="100000">
                          <a:srgbClr val="A7B3FF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b="0" sz="3800">
                          <a:latin typeface="Superclarendon Regular"/>
                          <a:ea typeface="Superclarendon Regular"/>
                          <a:cs typeface="Superclarendon Regular"/>
                          <a:sym typeface="Superclarendon Regular"/>
                        </a:defRPr>
                      </a:pPr>
                    </a:p>
                  </p:txBody>
                </p:sp>
                <p:sp>
                  <p:nvSpPr>
                    <p:cNvPr id="309" name="Corda 28"/>
                    <p:cNvSpPr/>
                    <p:nvPr/>
                  </p:nvSpPr>
                  <p:spPr>
                    <a:xfrm rot="5146837">
                      <a:off x="-4590" y="33809"/>
                      <a:ext cx="104280" cy="8766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813" h="20193" fill="norm" stroke="1" extrusionOk="0">
                          <a:moveTo>
                            <a:pt x="19813" y="18564"/>
                          </a:moveTo>
                          <a:cubicBezTo>
                            <a:pt x="13872" y="21600"/>
                            <a:pt x="5928" y="20270"/>
                            <a:pt x="2070" y="15594"/>
                          </a:cubicBezTo>
                          <a:cubicBezTo>
                            <a:pt x="-1787" y="10917"/>
                            <a:pt x="-98" y="4664"/>
                            <a:pt x="5844" y="1628"/>
                          </a:cubicBezTo>
                          <a:cubicBezTo>
                            <a:pt x="7923" y="566"/>
                            <a:pt x="10349" y="0"/>
                            <a:pt x="12828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3C5CDA"/>
                        </a:gs>
                        <a:gs pos="100000">
                          <a:srgbClr val="A7B3FF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b="0" sz="3800">
                          <a:latin typeface="Superclarendon Regular"/>
                          <a:ea typeface="Superclarendon Regular"/>
                          <a:cs typeface="Superclarendon Regular"/>
                          <a:sym typeface="Superclarendon Regular"/>
                        </a:defRPr>
                      </a:pPr>
                    </a:p>
                  </p:txBody>
                </p:sp>
              </p:grpSp>
              <p:sp>
                <p:nvSpPr>
                  <p:cNvPr id="311" name="Onda 2 24"/>
                  <p:cNvSpPr/>
                  <p:nvPr/>
                </p:nvSpPr>
                <p:spPr>
                  <a:xfrm>
                    <a:off x="377021" y="318368"/>
                    <a:ext cx="324362" cy="1461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3513" fill="norm" stroke="1" extrusionOk="0">
                        <a:moveTo>
                          <a:pt x="0" y="1641"/>
                        </a:moveTo>
                        <a:cubicBezTo>
                          <a:pt x="3600" y="-4043"/>
                          <a:pt x="7200" y="7325"/>
                          <a:pt x="10800" y="1641"/>
                        </a:cubicBezTo>
                        <a:cubicBezTo>
                          <a:pt x="14400" y="-4043"/>
                          <a:pt x="18000" y="7325"/>
                          <a:pt x="21600" y="1641"/>
                        </a:cubicBezTo>
                        <a:lnTo>
                          <a:pt x="21600" y="11873"/>
                        </a:lnTo>
                        <a:cubicBezTo>
                          <a:pt x="18000" y="17557"/>
                          <a:pt x="14400" y="6189"/>
                          <a:pt x="10800" y="11873"/>
                        </a:cubicBezTo>
                        <a:cubicBezTo>
                          <a:pt x="7200" y="17557"/>
                          <a:pt x="3600" y="6189"/>
                          <a:pt x="0" y="1187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A7B3FF"/>
                      </a:gs>
                      <a:gs pos="35000">
                        <a:srgbClr val="C0C8FF"/>
                      </a:gs>
                      <a:gs pos="100000">
                        <a:srgbClr val="E7EAFF"/>
                      </a:gs>
                    </a:gsLst>
                    <a:lin ang="16200000" scaled="0"/>
                  </a:gra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b="0" sz="38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  <p:sp>
                <p:nvSpPr>
                  <p:cNvPr id="312" name="Stella a 7 punte 25"/>
                  <p:cNvSpPr/>
                  <p:nvPr/>
                </p:nvSpPr>
                <p:spPr>
                  <a:xfrm>
                    <a:off x="701382" y="142324"/>
                    <a:ext cx="146978" cy="187872"/>
                  </a:xfrm>
                  <a:prstGeom prst="star7">
                    <a:avLst>
                      <a:gd name="adj" fmla="val 17968"/>
                      <a:gd name="hf" fmla="val 102572"/>
                      <a:gd name="vf" fmla="val 105210"/>
                    </a:avLst>
                  </a:prstGeom>
                  <a:gradFill flip="none" rotWithShape="1">
                    <a:gsLst>
                      <a:gs pos="0">
                        <a:srgbClr val="A9FF3D"/>
                      </a:gs>
                      <a:gs pos="100000">
                        <a:srgbClr val="D7FFB7"/>
                      </a:gs>
                    </a:gsLst>
                    <a:lin ang="16200000" scaled="0"/>
                  </a:gra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b="0" sz="3800">
                        <a:latin typeface="Superclarendon Regular"/>
                        <a:ea typeface="Superclarendon Regular"/>
                        <a:cs typeface="Superclarendon Regular"/>
                        <a:sym typeface="Superclarendon Regular"/>
                      </a:defRPr>
                    </a:pPr>
                  </a:p>
                </p:txBody>
              </p:sp>
            </p:grpSp>
          </p:grpSp>
        </p:grpSp>
        <p:sp>
          <p:nvSpPr>
            <p:cNvPr id="316" name="CasellaDiTesto 38"/>
            <p:cNvSpPr txBox="1"/>
            <p:nvPr/>
          </p:nvSpPr>
          <p:spPr>
            <a:xfrm>
              <a:off x="1954696" y="878145"/>
              <a:ext cx="2642695" cy="313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solidFill>
                    <a:srgbClr val="FF2F9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Diacilglicerol (DAG)</a:t>
              </a:r>
            </a:p>
          </p:txBody>
        </p:sp>
        <p:sp>
          <p:nvSpPr>
            <p:cNvPr id="317" name="Connettore 2 6"/>
            <p:cNvSpPr/>
            <p:nvPr/>
          </p:nvSpPr>
          <p:spPr>
            <a:xfrm flipH="1">
              <a:off x="798258" y="472073"/>
              <a:ext cx="484489" cy="413614"/>
            </a:xfrm>
            <a:prstGeom prst="line">
              <a:avLst/>
            </a:prstGeom>
            <a:noFill/>
            <a:ln w="57150" cap="flat">
              <a:solidFill>
                <a:srgbClr val="008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 sz="3800">
                  <a:solidFill>
                    <a:srgbClr val="FFFFFF"/>
                  </a:solidFill>
                  <a:latin typeface="Superclarendon Regular"/>
                  <a:ea typeface="Superclarendon Regular"/>
                  <a:cs typeface="Superclarendon Regular"/>
                  <a:sym typeface="Superclarendon Regular"/>
                </a:defRPr>
              </a:pPr>
            </a:p>
          </p:txBody>
        </p:sp>
        <p:sp>
          <p:nvSpPr>
            <p:cNvPr id="318" name="Connettore 2 39"/>
            <p:cNvSpPr/>
            <p:nvPr/>
          </p:nvSpPr>
          <p:spPr>
            <a:xfrm>
              <a:off x="2061170" y="578329"/>
              <a:ext cx="516300" cy="413613"/>
            </a:xfrm>
            <a:prstGeom prst="line">
              <a:avLst/>
            </a:prstGeom>
            <a:noFill/>
            <a:ln w="57150" cap="flat">
              <a:solidFill>
                <a:srgbClr val="FF2F92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 sz="3800">
                  <a:solidFill>
                    <a:srgbClr val="FFFFFF"/>
                  </a:solidFill>
                  <a:latin typeface="Superclarendon Regular"/>
                  <a:ea typeface="Superclarendon Regular"/>
                  <a:cs typeface="Superclarendon Regular"/>
                  <a:sym typeface="Superclarendon Regular"/>
                </a:defRPr>
              </a:pPr>
            </a:p>
          </p:txBody>
        </p:sp>
      </p:grpSp>
      <p:sp>
        <p:nvSpPr>
          <p:cNvPr id="320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21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092" y="6402328"/>
            <a:ext cx="12668720" cy="3411856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Canton et al. (2013)"/>
          <p:cNvSpPr txBox="1"/>
          <p:nvPr/>
        </p:nvSpPr>
        <p:spPr>
          <a:xfrm>
            <a:off x="11269934" y="9416552"/>
            <a:ext cx="133320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b="0" sz="120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Canton et al. (2013)</a:t>
            </a:r>
          </a:p>
        </p:txBody>
      </p:sp>
      <p:sp>
        <p:nvSpPr>
          <p:cNvPr id="323" name="imunidade inata"/>
          <p:cNvSpPr txBox="1"/>
          <p:nvPr/>
        </p:nvSpPr>
        <p:spPr>
          <a:xfrm>
            <a:off x="21527" y="-93851"/>
            <a:ext cx="13004801" cy="1109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defRPr spc="-200"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t>Receptores “</a:t>
            </a:r>
            <a:r>
              <a:rPr i="1"/>
              <a:t>Scavanger</a:t>
            </a:r>
            <a:r>
              <a:t>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595" y="2429933"/>
            <a:ext cx="12697610" cy="5780570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7" name="CasellaDiTesto 3"/>
          <p:cNvSpPr txBox="1"/>
          <p:nvPr/>
        </p:nvSpPr>
        <p:spPr>
          <a:xfrm>
            <a:off x="375136" y="1400455"/>
            <a:ext cx="11716152" cy="831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l">
              <a:defRPr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Os Rec Scavanger interagem com diferentes ligantes dependendo da célula e do contexto e esta interação determina a via de sinalização intracelular</a:t>
            </a:r>
          </a:p>
        </p:txBody>
      </p:sp>
      <p:sp>
        <p:nvSpPr>
          <p:cNvPr id="328" name="Canton et al. (2013)"/>
          <p:cNvSpPr txBox="1"/>
          <p:nvPr/>
        </p:nvSpPr>
        <p:spPr>
          <a:xfrm>
            <a:off x="11269934" y="9416552"/>
            <a:ext cx="133320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b="0" sz="120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Canton et al. (2013)</a:t>
            </a:r>
          </a:p>
        </p:txBody>
      </p:sp>
      <p:sp>
        <p:nvSpPr>
          <p:cNvPr id="329" name="imunidade inata"/>
          <p:cNvSpPr txBox="1"/>
          <p:nvPr/>
        </p:nvSpPr>
        <p:spPr>
          <a:xfrm>
            <a:off x="21527" y="-93851"/>
            <a:ext cx="13004801" cy="1109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defRPr spc="-200"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t>Receptores “</a:t>
            </a:r>
            <a:r>
              <a:rPr i="1"/>
              <a:t>Scavanger</a:t>
            </a:r>
            <a:r>
              <a:t>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