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4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3" r:id="rId16"/>
    <p:sldId id="272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59" r:id="rId2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FF15D5-F093-4FE3-8D86-15A5ECA74A27}" v="99" dt="2023-11-06T12:30:39.0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ylvia Barrera" userId="95a697363e2de7b4" providerId="LiveId" clId="{34FF15D5-F093-4FE3-8D86-15A5ECA74A27}"/>
    <pc:docChg chg="custSel modSld">
      <pc:chgData name="Sylvia Barrera" userId="95a697363e2de7b4" providerId="LiveId" clId="{34FF15D5-F093-4FE3-8D86-15A5ECA74A27}" dt="2023-11-06T12:31:14.202" v="103" actId="14100"/>
      <pc:docMkLst>
        <pc:docMk/>
      </pc:docMkLst>
      <pc:sldChg chg="modSp mod modAnim">
        <pc:chgData name="Sylvia Barrera" userId="95a697363e2de7b4" providerId="LiveId" clId="{34FF15D5-F093-4FE3-8D86-15A5ECA74A27}" dt="2023-11-06T12:31:14.202" v="103" actId="14100"/>
        <pc:sldMkLst>
          <pc:docMk/>
          <pc:sldMk cId="2569492730" sldId="277"/>
        </pc:sldMkLst>
        <pc:spChg chg="mod">
          <ac:chgData name="Sylvia Barrera" userId="95a697363e2de7b4" providerId="LiveId" clId="{34FF15D5-F093-4FE3-8D86-15A5ECA74A27}" dt="2023-11-06T12:30:39.050" v="102" actId="20577"/>
          <ac:spMkLst>
            <pc:docMk/>
            <pc:sldMk cId="2569492730" sldId="277"/>
            <ac:spMk id="4" creationId="{66FD4207-09B1-4FBC-9635-23E020798663}"/>
          </ac:spMkLst>
        </pc:spChg>
        <pc:picChg chg="mod">
          <ac:chgData name="Sylvia Barrera" userId="95a697363e2de7b4" providerId="LiveId" clId="{34FF15D5-F093-4FE3-8D86-15A5ECA74A27}" dt="2023-11-06T12:31:14.202" v="103" actId="14100"/>
          <ac:picMkLst>
            <pc:docMk/>
            <pc:sldMk cId="2569492730" sldId="277"/>
            <ac:picMk id="10" creationId="{3A4BC0BC-9310-441F-B840-BFB351C2CD61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2DC438-B808-4999-8DBB-1CA70DB35F75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EC6CA60-449C-46C6-8DFB-B07DD3AE773D}">
      <dgm:prSet phldrT="[Texto]"/>
      <dgm:spPr/>
      <dgm:t>
        <a:bodyPr/>
        <a:lstStyle/>
        <a:p>
          <a:r>
            <a:rPr lang="pt-BR" dirty="0"/>
            <a:t>biologia</a:t>
          </a:r>
        </a:p>
      </dgm:t>
    </dgm:pt>
    <dgm:pt modelId="{BE84F355-77EA-45D2-910A-044B87A8BD59}" type="parTrans" cxnId="{C40A64D0-1C32-4FB5-8D52-BCB3910ED641}">
      <dgm:prSet/>
      <dgm:spPr/>
      <dgm:t>
        <a:bodyPr/>
        <a:lstStyle/>
        <a:p>
          <a:endParaRPr lang="pt-BR"/>
        </a:p>
      </dgm:t>
    </dgm:pt>
    <dgm:pt modelId="{88F37720-EEE0-44B2-B468-40AA6F329F86}" type="sibTrans" cxnId="{C40A64D0-1C32-4FB5-8D52-BCB3910ED641}">
      <dgm:prSet/>
      <dgm:spPr/>
      <dgm:t>
        <a:bodyPr/>
        <a:lstStyle/>
        <a:p>
          <a:endParaRPr lang="pt-BR"/>
        </a:p>
      </dgm:t>
    </dgm:pt>
    <dgm:pt modelId="{520C762B-25B1-4BD7-9941-B5CCEAA34784}">
      <dgm:prSet phldrT="[Texto]"/>
      <dgm:spPr/>
      <dgm:t>
        <a:bodyPr/>
        <a:lstStyle/>
        <a:p>
          <a:r>
            <a:rPr lang="pt-BR" dirty="0"/>
            <a:t>psicologia</a:t>
          </a:r>
        </a:p>
      </dgm:t>
    </dgm:pt>
    <dgm:pt modelId="{C7AE2632-BEBC-4F47-A2DA-6F1B7B2D0065}" type="parTrans" cxnId="{FE404FEE-B63C-411C-9319-47B0BE3A5EDD}">
      <dgm:prSet/>
      <dgm:spPr/>
      <dgm:t>
        <a:bodyPr/>
        <a:lstStyle/>
        <a:p>
          <a:endParaRPr lang="pt-BR"/>
        </a:p>
      </dgm:t>
    </dgm:pt>
    <dgm:pt modelId="{C18D2D84-E72D-407E-87C4-6C885C53BA20}" type="sibTrans" cxnId="{FE404FEE-B63C-411C-9319-47B0BE3A5EDD}">
      <dgm:prSet/>
      <dgm:spPr/>
      <dgm:t>
        <a:bodyPr/>
        <a:lstStyle/>
        <a:p>
          <a:endParaRPr lang="pt-BR"/>
        </a:p>
      </dgm:t>
    </dgm:pt>
    <dgm:pt modelId="{7CB04BB9-3180-45A8-8DA1-22396E3679FE}">
      <dgm:prSet phldrT="[Texto]"/>
      <dgm:spPr/>
      <dgm:t>
        <a:bodyPr/>
        <a:lstStyle/>
        <a:p>
          <a:r>
            <a:rPr lang="pt-BR" dirty="0"/>
            <a:t>filosofia</a:t>
          </a:r>
        </a:p>
      </dgm:t>
    </dgm:pt>
    <dgm:pt modelId="{EFF768DA-6830-4C30-90A1-2A437E3755BD}" type="parTrans" cxnId="{01674F70-1511-4702-AE12-5B1F60AD03E9}">
      <dgm:prSet/>
      <dgm:spPr/>
      <dgm:t>
        <a:bodyPr/>
        <a:lstStyle/>
        <a:p>
          <a:endParaRPr lang="pt-BR"/>
        </a:p>
      </dgm:t>
    </dgm:pt>
    <dgm:pt modelId="{BF824C67-D56C-44CA-9BD6-3419CA57E96A}" type="sibTrans" cxnId="{01674F70-1511-4702-AE12-5B1F60AD03E9}">
      <dgm:prSet/>
      <dgm:spPr/>
      <dgm:t>
        <a:bodyPr/>
        <a:lstStyle/>
        <a:p>
          <a:endParaRPr lang="pt-BR"/>
        </a:p>
      </dgm:t>
    </dgm:pt>
    <dgm:pt modelId="{F4D27756-1153-4651-8806-3747087D7231}" type="pres">
      <dgm:prSet presAssocID="{A02DC438-B808-4999-8DBB-1CA70DB35F75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8B56A336-FDAE-431C-A48F-AA4515441200}" type="pres">
      <dgm:prSet presAssocID="{0EC6CA60-449C-46C6-8DFB-B07DD3AE773D}" presName="Accent1" presStyleCnt="0"/>
      <dgm:spPr/>
    </dgm:pt>
    <dgm:pt modelId="{73184DAB-F1AB-441C-BE1F-D6E0B80EC19B}" type="pres">
      <dgm:prSet presAssocID="{0EC6CA60-449C-46C6-8DFB-B07DD3AE773D}" presName="Accent" presStyleLbl="node1" presStyleIdx="0" presStyleCnt="3"/>
      <dgm:spPr/>
    </dgm:pt>
    <dgm:pt modelId="{1AA63655-23C1-4734-8D88-67CB3DBE3D6A}" type="pres">
      <dgm:prSet presAssocID="{0EC6CA60-449C-46C6-8DFB-B07DD3AE773D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260566D0-E61A-4E14-ACAB-EA21781908DE}" type="pres">
      <dgm:prSet presAssocID="{520C762B-25B1-4BD7-9941-B5CCEAA34784}" presName="Accent2" presStyleCnt="0"/>
      <dgm:spPr/>
    </dgm:pt>
    <dgm:pt modelId="{B74C5307-AE7B-406E-A56F-D8E9A400DE9C}" type="pres">
      <dgm:prSet presAssocID="{520C762B-25B1-4BD7-9941-B5CCEAA34784}" presName="Accent" presStyleLbl="node1" presStyleIdx="1" presStyleCnt="3" custLinFactNeighborX="3107" custLinFactNeighborY="2377"/>
      <dgm:spPr/>
    </dgm:pt>
    <dgm:pt modelId="{76055CE4-7A05-439B-B4DD-6656E4CDA161}" type="pres">
      <dgm:prSet presAssocID="{520C762B-25B1-4BD7-9941-B5CCEAA34784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0A72269E-5AB5-40B7-8951-9A623ECC3544}" type="pres">
      <dgm:prSet presAssocID="{7CB04BB9-3180-45A8-8DA1-22396E3679FE}" presName="Accent3" presStyleCnt="0"/>
      <dgm:spPr/>
    </dgm:pt>
    <dgm:pt modelId="{48BC34FC-F6A1-4145-8D9A-FE6BFDD507E8}" type="pres">
      <dgm:prSet presAssocID="{7CB04BB9-3180-45A8-8DA1-22396E3679FE}" presName="Accent" presStyleLbl="node1" presStyleIdx="2" presStyleCnt="3" custLinFactNeighborX="2529" custLinFactNeighborY="771"/>
      <dgm:spPr/>
    </dgm:pt>
    <dgm:pt modelId="{9196E92A-33EE-4111-902E-9C8DAC003A12}" type="pres">
      <dgm:prSet presAssocID="{7CB04BB9-3180-45A8-8DA1-22396E3679FE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2275A60D-E2DE-4C89-AB67-13D856448162}" type="presOf" srcId="{A02DC438-B808-4999-8DBB-1CA70DB35F75}" destId="{F4D27756-1153-4651-8806-3747087D7231}" srcOrd="0" destOrd="0" presId="urn:microsoft.com/office/officeart/2009/layout/CircleArrowProcess"/>
    <dgm:cxn modelId="{D8B13C6F-6138-497A-9F8D-69CB5729E8C6}" type="presOf" srcId="{0EC6CA60-449C-46C6-8DFB-B07DD3AE773D}" destId="{1AA63655-23C1-4734-8D88-67CB3DBE3D6A}" srcOrd="0" destOrd="0" presId="urn:microsoft.com/office/officeart/2009/layout/CircleArrowProcess"/>
    <dgm:cxn modelId="{01674F70-1511-4702-AE12-5B1F60AD03E9}" srcId="{A02DC438-B808-4999-8DBB-1CA70DB35F75}" destId="{7CB04BB9-3180-45A8-8DA1-22396E3679FE}" srcOrd="2" destOrd="0" parTransId="{EFF768DA-6830-4C30-90A1-2A437E3755BD}" sibTransId="{BF824C67-D56C-44CA-9BD6-3419CA57E96A}"/>
    <dgm:cxn modelId="{62ECB8AE-B7D2-4FDA-86F6-345B5466917F}" type="presOf" srcId="{520C762B-25B1-4BD7-9941-B5CCEAA34784}" destId="{76055CE4-7A05-439B-B4DD-6656E4CDA161}" srcOrd="0" destOrd="0" presId="urn:microsoft.com/office/officeart/2009/layout/CircleArrowProcess"/>
    <dgm:cxn modelId="{C40A64D0-1C32-4FB5-8D52-BCB3910ED641}" srcId="{A02DC438-B808-4999-8DBB-1CA70DB35F75}" destId="{0EC6CA60-449C-46C6-8DFB-B07DD3AE773D}" srcOrd="0" destOrd="0" parTransId="{BE84F355-77EA-45D2-910A-044B87A8BD59}" sibTransId="{88F37720-EEE0-44B2-B468-40AA6F329F86}"/>
    <dgm:cxn modelId="{62B3CFD2-D97E-4563-8384-E800224D91BA}" type="presOf" srcId="{7CB04BB9-3180-45A8-8DA1-22396E3679FE}" destId="{9196E92A-33EE-4111-902E-9C8DAC003A12}" srcOrd="0" destOrd="0" presId="urn:microsoft.com/office/officeart/2009/layout/CircleArrowProcess"/>
    <dgm:cxn modelId="{FE404FEE-B63C-411C-9319-47B0BE3A5EDD}" srcId="{A02DC438-B808-4999-8DBB-1CA70DB35F75}" destId="{520C762B-25B1-4BD7-9941-B5CCEAA34784}" srcOrd="1" destOrd="0" parTransId="{C7AE2632-BEBC-4F47-A2DA-6F1B7B2D0065}" sibTransId="{C18D2D84-E72D-407E-87C4-6C885C53BA20}"/>
    <dgm:cxn modelId="{1081DB30-AFD4-43A5-96ED-21F047D47256}" type="presParOf" srcId="{F4D27756-1153-4651-8806-3747087D7231}" destId="{8B56A336-FDAE-431C-A48F-AA4515441200}" srcOrd="0" destOrd="0" presId="urn:microsoft.com/office/officeart/2009/layout/CircleArrowProcess"/>
    <dgm:cxn modelId="{0882CE92-1A37-41BC-94A0-E79C14C8908D}" type="presParOf" srcId="{8B56A336-FDAE-431C-A48F-AA4515441200}" destId="{73184DAB-F1AB-441C-BE1F-D6E0B80EC19B}" srcOrd="0" destOrd="0" presId="urn:microsoft.com/office/officeart/2009/layout/CircleArrowProcess"/>
    <dgm:cxn modelId="{2416918D-AAB5-4FC2-A6C0-90AABB7DEA0F}" type="presParOf" srcId="{F4D27756-1153-4651-8806-3747087D7231}" destId="{1AA63655-23C1-4734-8D88-67CB3DBE3D6A}" srcOrd="1" destOrd="0" presId="urn:microsoft.com/office/officeart/2009/layout/CircleArrowProcess"/>
    <dgm:cxn modelId="{35B47208-8023-4DA0-89A5-6A840C973D36}" type="presParOf" srcId="{F4D27756-1153-4651-8806-3747087D7231}" destId="{260566D0-E61A-4E14-ACAB-EA21781908DE}" srcOrd="2" destOrd="0" presId="urn:microsoft.com/office/officeart/2009/layout/CircleArrowProcess"/>
    <dgm:cxn modelId="{668099D8-0714-4E79-A5E0-5CBDC240ADCF}" type="presParOf" srcId="{260566D0-E61A-4E14-ACAB-EA21781908DE}" destId="{B74C5307-AE7B-406E-A56F-D8E9A400DE9C}" srcOrd="0" destOrd="0" presId="urn:microsoft.com/office/officeart/2009/layout/CircleArrowProcess"/>
    <dgm:cxn modelId="{A21CEF57-4755-4C5F-9A58-B6C7DADF4E24}" type="presParOf" srcId="{F4D27756-1153-4651-8806-3747087D7231}" destId="{76055CE4-7A05-439B-B4DD-6656E4CDA161}" srcOrd="3" destOrd="0" presId="urn:microsoft.com/office/officeart/2009/layout/CircleArrowProcess"/>
    <dgm:cxn modelId="{C1A67A50-74D6-49EC-A6B9-D39B47AF0584}" type="presParOf" srcId="{F4D27756-1153-4651-8806-3747087D7231}" destId="{0A72269E-5AB5-40B7-8951-9A623ECC3544}" srcOrd="4" destOrd="0" presId="urn:microsoft.com/office/officeart/2009/layout/CircleArrowProcess"/>
    <dgm:cxn modelId="{1B7E4D56-70BE-485C-971E-9E4CEEF9334C}" type="presParOf" srcId="{0A72269E-5AB5-40B7-8951-9A623ECC3544}" destId="{48BC34FC-F6A1-4145-8D9A-FE6BFDD507E8}" srcOrd="0" destOrd="0" presId="urn:microsoft.com/office/officeart/2009/layout/CircleArrowProcess"/>
    <dgm:cxn modelId="{DA84FCD9-4F29-4763-843F-E3ABDA6EFF45}" type="presParOf" srcId="{F4D27756-1153-4651-8806-3747087D7231}" destId="{9196E92A-33EE-4111-902E-9C8DAC003A12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33B06E-7B2D-47E1-8E9A-79B7F42E7467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47CA2B7-5BA8-4EE1-8F7D-24D2241CF27A}">
      <dgm:prSet phldrT="[Texto]"/>
      <dgm:spPr/>
      <dgm:t>
        <a:bodyPr/>
        <a:lstStyle/>
        <a:p>
          <a:r>
            <a:rPr lang="pt-BR" dirty="0"/>
            <a:t>Filosofia</a:t>
          </a:r>
        </a:p>
      </dgm:t>
    </dgm:pt>
    <dgm:pt modelId="{5EE90CC9-AB86-4917-904A-DD55149A105A}" type="parTrans" cxnId="{E20BA9AA-4026-48BE-95FD-430A99B63A1A}">
      <dgm:prSet/>
      <dgm:spPr/>
      <dgm:t>
        <a:bodyPr/>
        <a:lstStyle/>
        <a:p>
          <a:endParaRPr lang="pt-BR"/>
        </a:p>
      </dgm:t>
    </dgm:pt>
    <dgm:pt modelId="{2D2D619E-C660-4B71-98EA-4A1ACAD93152}" type="sibTrans" cxnId="{E20BA9AA-4026-48BE-95FD-430A99B63A1A}">
      <dgm:prSet/>
      <dgm:spPr/>
      <dgm:t>
        <a:bodyPr/>
        <a:lstStyle/>
        <a:p>
          <a:endParaRPr lang="pt-BR"/>
        </a:p>
      </dgm:t>
    </dgm:pt>
    <dgm:pt modelId="{8E576707-537B-4DE4-8FDF-C0AFD9101E16}">
      <dgm:prSet phldrT="[Texto]"/>
      <dgm:spPr/>
      <dgm:t>
        <a:bodyPr/>
        <a:lstStyle/>
        <a:p>
          <a:r>
            <a:rPr lang="pt-BR" dirty="0"/>
            <a:t>Biologia</a:t>
          </a:r>
        </a:p>
      </dgm:t>
    </dgm:pt>
    <dgm:pt modelId="{559F61BA-6E65-412C-B23D-B45A91065236}" type="parTrans" cxnId="{EBD30266-4739-42E1-92C8-D00F55B33DFD}">
      <dgm:prSet/>
      <dgm:spPr/>
      <dgm:t>
        <a:bodyPr/>
        <a:lstStyle/>
        <a:p>
          <a:endParaRPr lang="pt-BR"/>
        </a:p>
      </dgm:t>
    </dgm:pt>
    <dgm:pt modelId="{BF37095E-8ABD-40AA-9CB4-E92B3666E001}" type="sibTrans" cxnId="{EBD30266-4739-42E1-92C8-D00F55B33DFD}">
      <dgm:prSet/>
      <dgm:spPr/>
      <dgm:t>
        <a:bodyPr/>
        <a:lstStyle/>
        <a:p>
          <a:endParaRPr lang="pt-BR"/>
        </a:p>
      </dgm:t>
    </dgm:pt>
    <dgm:pt modelId="{291B7AF0-4E14-4C48-AAF8-2D01962B1168}">
      <dgm:prSet phldrT="[Texto]"/>
      <dgm:spPr/>
      <dgm:t>
        <a:bodyPr/>
        <a:lstStyle/>
        <a:p>
          <a:r>
            <a:rPr lang="pt-BR" dirty="0"/>
            <a:t>Psicologia</a:t>
          </a:r>
        </a:p>
      </dgm:t>
    </dgm:pt>
    <dgm:pt modelId="{48C61BC0-F6E4-4D95-A743-2E1157247360}" type="parTrans" cxnId="{60469E96-1D4A-4ACF-807E-2ADA382B0A0E}">
      <dgm:prSet/>
      <dgm:spPr/>
      <dgm:t>
        <a:bodyPr/>
        <a:lstStyle/>
        <a:p>
          <a:endParaRPr lang="pt-BR"/>
        </a:p>
      </dgm:t>
    </dgm:pt>
    <dgm:pt modelId="{205F2F10-1612-4603-9AF3-DD405B2AA515}" type="sibTrans" cxnId="{60469E96-1D4A-4ACF-807E-2ADA382B0A0E}">
      <dgm:prSet/>
      <dgm:spPr/>
      <dgm:t>
        <a:bodyPr/>
        <a:lstStyle/>
        <a:p>
          <a:endParaRPr lang="pt-BR"/>
        </a:p>
      </dgm:t>
    </dgm:pt>
    <dgm:pt modelId="{BD81F5A3-F009-4C9A-A3EF-A248F3E799CF}" type="pres">
      <dgm:prSet presAssocID="{BD33B06E-7B2D-47E1-8E9A-79B7F42E7467}" presName="Name0" presStyleCnt="0">
        <dgm:presLayoutVars>
          <dgm:dir/>
          <dgm:resizeHandles val="exact"/>
        </dgm:presLayoutVars>
      </dgm:prSet>
      <dgm:spPr/>
    </dgm:pt>
    <dgm:pt modelId="{FA35A010-96FB-46DE-B460-9FA411A53B9F}" type="pres">
      <dgm:prSet presAssocID="{A47CA2B7-5BA8-4EE1-8F7D-24D2241CF27A}" presName="node" presStyleLbl="node1" presStyleIdx="0" presStyleCnt="3">
        <dgm:presLayoutVars>
          <dgm:bulletEnabled val="1"/>
        </dgm:presLayoutVars>
      </dgm:prSet>
      <dgm:spPr/>
    </dgm:pt>
    <dgm:pt modelId="{2302B294-2CC0-4ADA-BA1C-179E0E6479FF}" type="pres">
      <dgm:prSet presAssocID="{2D2D619E-C660-4B71-98EA-4A1ACAD93152}" presName="sibTrans" presStyleLbl="sibTrans2D1" presStyleIdx="0" presStyleCnt="3"/>
      <dgm:spPr/>
    </dgm:pt>
    <dgm:pt modelId="{4A995260-74E7-4762-8929-CD820FC907CF}" type="pres">
      <dgm:prSet presAssocID="{2D2D619E-C660-4B71-98EA-4A1ACAD93152}" presName="connectorText" presStyleLbl="sibTrans2D1" presStyleIdx="0" presStyleCnt="3"/>
      <dgm:spPr/>
    </dgm:pt>
    <dgm:pt modelId="{6A7A7823-A8FE-47BB-86D1-D4ACEF7329BE}" type="pres">
      <dgm:prSet presAssocID="{8E576707-537B-4DE4-8FDF-C0AFD9101E16}" presName="node" presStyleLbl="node1" presStyleIdx="1" presStyleCnt="3">
        <dgm:presLayoutVars>
          <dgm:bulletEnabled val="1"/>
        </dgm:presLayoutVars>
      </dgm:prSet>
      <dgm:spPr/>
    </dgm:pt>
    <dgm:pt modelId="{392D1413-09BC-4CC7-82DA-68E31024FBBF}" type="pres">
      <dgm:prSet presAssocID="{BF37095E-8ABD-40AA-9CB4-E92B3666E001}" presName="sibTrans" presStyleLbl="sibTrans2D1" presStyleIdx="1" presStyleCnt="3"/>
      <dgm:spPr/>
    </dgm:pt>
    <dgm:pt modelId="{55F9528B-E5EC-4E1B-A2B4-6BFFF8B2B56C}" type="pres">
      <dgm:prSet presAssocID="{BF37095E-8ABD-40AA-9CB4-E92B3666E001}" presName="connectorText" presStyleLbl="sibTrans2D1" presStyleIdx="1" presStyleCnt="3"/>
      <dgm:spPr/>
    </dgm:pt>
    <dgm:pt modelId="{EE0F803A-4972-4650-8619-053BB04931CB}" type="pres">
      <dgm:prSet presAssocID="{291B7AF0-4E14-4C48-AAF8-2D01962B1168}" presName="node" presStyleLbl="node1" presStyleIdx="2" presStyleCnt="3">
        <dgm:presLayoutVars>
          <dgm:bulletEnabled val="1"/>
        </dgm:presLayoutVars>
      </dgm:prSet>
      <dgm:spPr/>
    </dgm:pt>
    <dgm:pt modelId="{5EDE5D23-F3B5-4DC3-945A-B0301B023E5C}" type="pres">
      <dgm:prSet presAssocID="{205F2F10-1612-4603-9AF3-DD405B2AA515}" presName="sibTrans" presStyleLbl="sibTrans2D1" presStyleIdx="2" presStyleCnt="3"/>
      <dgm:spPr/>
    </dgm:pt>
    <dgm:pt modelId="{0AABF4E0-EC89-435D-B7FF-4098CA41E404}" type="pres">
      <dgm:prSet presAssocID="{205F2F10-1612-4603-9AF3-DD405B2AA515}" presName="connectorText" presStyleLbl="sibTrans2D1" presStyleIdx="2" presStyleCnt="3"/>
      <dgm:spPr/>
    </dgm:pt>
  </dgm:ptLst>
  <dgm:cxnLst>
    <dgm:cxn modelId="{4B9B5902-EA61-471E-98E4-AF236818D26B}" type="presOf" srcId="{BF37095E-8ABD-40AA-9CB4-E92B3666E001}" destId="{392D1413-09BC-4CC7-82DA-68E31024FBBF}" srcOrd="0" destOrd="0" presId="urn:microsoft.com/office/officeart/2005/8/layout/cycle7"/>
    <dgm:cxn modelId="{AA372820-1E58-4BAF-A1A4-6087CF4A8726}" type="presOf" srcId="{291B7AF0-4E14-4C48-AAF8-2D01962B1168}" destId="{EE0F803A-4972-4650-8619-053BB04931CB}" srcOrd="0" destOrd="0" presId="urn:microsoft.com/office/officeart/2005/8/layout/cycle7"/>
    <dgm:cxn modelId="{C2154C28-7496-498C-9465-35072E755BC5}" type="presOf" srcId="{2D2D619E-C660-4B71-98EA-4A1ACAD93152}" destId="{2302B294-2CC0-4ADA-BA1C-179E0E6479FF}" srcOrd="0" destOrd="0" presId="urn:microsoft.com/office/officeart/2005/8/layout/cycle7"/>
    <dgm:cxn modelId="{79F65664-576C-4540-84BC-A792ADDF520E}" type="presOf" srcId="{205F2F10-1612-4603-9AF3-DD405B2AA515}" destId="{0AABF4E0-EC89-435D-B7FF-4098CA41E404}" srcOrd="1" destOrd="0" presId="urn:microsoft.com/office/officeart/2005/8/layout/cycle7"/>
    <dgm:cxn modelId="{EBD30266-4739-42E1-92C8-D00F55B33DFD}" srcId="{BD33B06E-7B2D-47E1-8E9A-79B7F42E7467}" destId="{8E576707-537B-4DE4-8FDF-C0AFD9101E16}" srcOrd="1" destOrd="0" parTransId="{559F61BA-6E65-412C-B23D-B45A91065236}" sibTransId="{BF37095E-8ABD-40AA-9CB4-E92B3666E001}"/>
    <dgm:cxn modelId="{E67B0756-C538-40D2-9AC5-B4728680E794}" type="presOf" srcId="{2D2D619E-C660-4B71-98EA-4A1ACAD93152}" destId="{4A995260-74E7-4762-8929-CD820FC907CF}" srcOrd="1" destOrd="0" presId="urn:microsoft.com/office/officeart/2005/8/layout/cycle7"/>
    <dgm:cxn modelId="{E12C388D-793C-4AB6-A33F-7165F912AE4A}" type="presOf" srcId="{8E576707-537B-4DE4-8FDF-C0AFD9101E16}" destId="{6A7A7823-A8FE-47BB-86D1-D4ACEF7329BE}" srcOrd="0" destOrd="0" presId="urn:microsoft.com/office/officeart/2005/8/layout/cycle7"/>
    <dgm:cxn modelId="{60469E96-1D4A-4ACF-807E-2ADA382B0A0E}" srcId="{BD33B06E-7B2D-47E1-8E9A-79B7F42E7467}" destId="{291B7AF0-4E14-4C48-AAF8-2D01962B1168}" srcOrd="2" destOrd="0" parTransId="{48C61BC0-F6E4-4D95-A743-2E1157247360}" sibTransId="{205F2F10-1612-4603-9AF3-DD405B2AA515}"/>
    <dgm:cxn modelId="{CC93409F-9509-4B01-917F-7BD8B8FC218F}" type="presOf" srcId="{A47CA2B7-5BA8-4EE1-8F7D-24D2241CF27A}" destId="{FA35A010-96FB-46DE-B460-9FA411A53B9F}" srcOrd="0" destOrd="0" presId="urn:microsoft.com/office/officeart/2005/8/layout/cycle7"/>
    <dgm:cxn modelId="{E20BA9AA-4026-48BE-95FD-430A99B63A1A}" srcId="{BD33B06E-7B2D-47E1-8E9A-79B7F42E7467}" destId="{A47CA2B7-5BA8-4EE1-8F7D-24D2241CF27A}" srcOrd="0" destOrd="0" parTransId="{5EE90CC9-AB86-4917-904A-DD55149A105A}" sibTransId="{2D2D619E-C660-4B71-98EA-4A1ACAD93152}"/>
    <dgm:cxn modelId="{EFDBC2AE-9CFE-4D37-A6A1-A65418A430A0}" type="presOf" srcId="{BD33B06E-7B2D-47E1-8E9A-79B7F42E7467}" destId="{BD81F5A3-F009-4C9A-A3EF-A248F3E799CF}" srcOrd="0" destOrd="0" presId="urn:microsoft.com/office/officeart/2005/8/layout/cycle7"/>
    <dgm:cxn modelId="{051CB0CF-ED59-49ED-B196-FEB03338FE55}" type="presOf" srcId="{BF37095E-8ABD-40AA-9CB4-E92B3666E001}" destId="{55F9528B-E5EC-4E1B-A2B4-6BFFF8B2B56C}" srcOrd="1" destOrd="0" presId="urn:microsoft.com/office/officeart/2005/8/layout/cycle7"/>
    <dgm:cxn modelId="{9E3035E2-7B83-483B-834E-2E357D1C2C9D}" type="presOf" srcId="{205F2F10-1612-4603-9AF3-DD405B2AA515}" destId="{5EDE5D23-F3B5-4DC3-945A-B0301B023E5C}" srcOrd="0" destOrd="0" presId="urn:microsoft.com/office/officeart/2005/8/layout/cycle7"/>
    <dgm:cxn modelId="{9587B798-7437-4FB4-B53F-79032A7F766C}" type="presParOf" srcId="{BD81F5A3-F009-4C9A-A3EF-A248F3E799CF}" destId="{FA35A010-96FB-46DE-B460-9FA411A53B9F}" srcOrd="0" destOrd="0" presId="urn:microsoft.com/office/officeart/2005/8/layout/cycle7"/>
    <dgm:cxn modelId="{F87B64D5-9619-4919-9FC6-D18F3BC3E99D}" type="presParOf" srcId="{BD81F5A3-F009-4C9A-A3EF-A248F3E799CF}" destId="{2302B294-2CC0-4ADA-BA1C-179E0E6479FF}" srcOrd="1" destOrd="0" presId="urn:microsoft.com/office/officeart/2005/8/layout/cycle7"/>
    <dgm:cxn modelId="{9D5E222E-3E20-4A11-9451-6265589E0F5E}" type="presParOf" srcId="{2302B294-2CC0-4ADA-BA1C-179E0E6479FF}" destId="{4A995260-74E7-4762-8929-CD820FC907CF}" srcOrd="0" destOrd="0" presId="urn:microsoft.com/office/officeart/2005/8/layout/cycle7"/>
    <dgm:cxn modelId="{5EF5EB07-61DF-4362-98B2-8CD6E67D2B64}" type="presParOf" srcId="{BD81F5A3-F009-4C9A-A3EF-A248F3E799CF}" destId="{6A7A7823-A8FE-47BB-86D1-D4ACEF7329BE}" srcOrd="2" destOrd="0" presId="urn:microsoft.com/office/officeart/2005/8/layout/cycle7"/>
    <dgm:cxn modelId="{5FAA6BD5-3FF5-43A5-9763-2F71F7191814}" type="presParOf" srcId="{BD81F5A3-F009-4C9A-A3EF-A248F3E799CF}" destId="{392D1413-09BC-4CC7-82DA-68E31024FBBF}" srcOrd="3" destOrd="0" presId="urn:microsoft.com/office/officeart/2005/8/layout/cycle7"/>
    <dgm:cxn modelId="{6F2D3426-4A44-4B20-94AB-4EAF87ECFA15}" type="presParOf" srcId="{392D1413-09BC-4CC7-82DA-68E31024FBBF}" destId="{55F9528B-E5EC-4E1B-A2B4-6BFFF8B2B56C}" srcOrd="0" destOrd="0" presId="urn:microsoft.com/office/officeart/2005/8/layout/cycle7"/>
    <dgm:cxn modelId="{85293742-9BB9-4938-92B4-73D557632ACA}" type="presParOf" srcId="{BD81F5A3-F009-4C9A-A3EF-A248F3E799CF}" destId="{EE0F803A-4972-4650-8619-053BB04931CB}" srcOrd="4" destOrd="0" presId="urn:microsoft.com/office/officeart/2005/8/layout/cycle7"/>
    <dgm:cxn modelId="{985D10E7-B432-4623-9955-AC7525A740E3}" type="presParOf" srcId="{BD81F5A3-F009-4C9A-A3EF-A248F3E799CF}" destId="{5EDE5D23-F3B5-4DC3-945A-B0301B023E5C}" srcOrd="5" destOrd="0" presId="urn:microsoft.com/office/officeart/2005/8/layout/cycle7"/>
    <dgm:cxn modelId="{C00DC962-AB29-4404-956D-4FA3F83B9D29}" type="presParOf" srcId="{5EDE5D23-F3B5-4DC3-945A-B0301B023E5C}" destId="{0AABF4E0-EC89-435D-B7FF-4098CA41E404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2FC8FFA-583F-40AF-A85C-2FCCBB771FD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EC37161B-7140-4A42-AF39-C115F76707EE}">
      <dgm:prSet phldrT="[Texto]"/>
      <dgm:spPr/>
      <dgm:t>
        <a:bodyPr/>
        <a:lstStyle/>
        <a:p>
          <a:r>
            <a:rPr lang="pt-BR" b="1" dirty="0">
              <a:solidFill>
                <a:srgbClr val="FFFF00"/>
              </a:solidFill>
            </a:rPr>
            <a:t>Reflexos</a:t>
          </a:r>
        </a:p>
      </dgm:t>
    </dgm:pt>
    <dgm:pt modelId="{729EB4AC-0120-41D3-BDFC-BCF3A79760BC}" type="parTrans" cxnId="{D71E780A-C108-431F-A29C-2F627A6EF340}">
      <dgm:prSet/>
      <dgm:spPr/>
      <dgm:t>
        <a:bodyPr/>
        <a:lstStyle/>
        <a:p>
          <a:endParaRPr lang="pt-BR"/>
        </a:p>
      </dgm:t>
    </dgm:pt>
    <dgm:pt modelId="{FFE6C53F-7EEB-4ACE-A66B-3E8B4328EF79}" type="sibTrans" cxnId="{D71E780A-C108-431F-A29C-2F627A6EF340}">
      <dgm:prSet/>
      <dgm:spPr/>
      <dgm:t>
        <a:bodyPr/>
        <a:lstStyle/>
        <a:p>
          <a:endParaRPr lang="pt-BR"/>
        </a:p>
      </dgm:t>
    </dgm:pt>
    <dgm:pt modelId="{2FED614E-C167-4346-8D97-29D232A48916}">
      <dgm:prSet phldrT="[Texto]"/>
      <dgm:spPr/>
      <dgm:t>
        <a:bodyPr/>
        <a:lstStyle/>
        <a:p>
          <a:r>
            <a:rPr lang="pt-BR" b="1" dirty="0">
              <a:solidFill>
                <a:srgbClr val="FFC000"/>
              </a:solidFill>
            </a:rPr>
            <a:t>Esquemas de ação</a:t>
          </a:r>
        </a:p>
      </dgm:t>
    </dgm:pt>
    <dgm:pt modelId="{583C9577-30A8-42BA-970E-84666BB0203F}" type="parTrans" cxnId="{F37EA253-1A4C-4024-84B9-5C29BAC28F43}">
      <dgm:prSet/>
      <dgm:spPr/>
      <dgm:t>
        <a:bodyPr/>
        <a:lstStyle/>
        <a:p>
          <a:endParaRPr lang="pt-BR"/>
        </a:p>
      </dgm:t>
    </dgm:pt>
    <dgm:pt modelId="{D2A40D12-7594-4A6A-B073-A6C67F843DB1}" type="sibTrans" cxnId="{F37EA253-1A4C-4024-84B9-5C29BAC28F43}">
      <dgm:prSet/>
      <dgm:spPr/>
      <dgm:t>
        <a:bodyPr/>
        <a:lstStyle/>
        <a:p>
          <a:endParaRPr lang="pt-BR"/>
        </a:p>
      </dgm:t>
    </dgm:pt>
    <dgm:pt modelId="{0E2AD096-AA16-4E05-BEB1-B109601533DE}">
      <dgm:prSet phldrT="[Texto]"/>
      <dgm:spPr/>
      <dgm:t>
        <a:bodyPr/>
        <a:lstStyle/>
        <a:p>
          <a:r>
            <a:rPr lang="pt-BR" b="1" dirty="0">
              <a:solidFill>
                <a:schemeClr val="accent1">
                  <a:lumMod val="40000"/>
                  <a:lumOff val="60000"/>
                </a:schemeClr>
              </a:solidFill>
            </a:rPr>
            <a:t>Esquemas mentais</a:t>
          </a:r>
        </a:p>
      </dgm:t>
    </dgm:pt>
    <dgm:pt modelId="{7AA5BACA-424C-4DAF-BE37-F53E6E2166FF}" type="parTrans" cxnId="{086FC4A2-AF91-47D6-A90F-2560560E61DA}">
      <dgm:prSet/>
      <dgm:spPr/>
      <dgm:t>
        <a:bodyPr/>
        <a:lstStyle/>
        <a:p>
          <a:endParaRPr lang="pt-BR"/>
        </a:p>
      </dgm:t>
    </dgm:pt>
    <dgm:pt modelId="{783E00B9-8735-4CA2-8CC3-27800F944ECC}" type="sibTrans" cxnId="{086FC4A2-AF91-47D6-A90F-2560560E61DA}">
      <dgm:prSet/>
      <dgm:spPr/>
      <dgm:t>
        <a:bodyPr/>
        <a:lstStyle/>
        <a:p>
          <a:endParaRPr lang="pt-BR"/>
        </a:p>
      </dgm:t>
    </dgm:pt>
    <dgm:pt modelId="{231864FB-6AB0-4120-9848-DBBE3EFD3258}" type="pres">
      <dgm:prSet presAssocID="{42FC8FFA-583F-40AF-A85C-2FCCBB771FDB}" presName="Name0" presStyleCnt="0">
        <dgm:presLayoutVars>
          <dgm:dir/>
          <dgm:animLvl val="lvl"/>
          <dgm:resizeHandles val="exact"/>
        </dgm:presLayoutVars>
      </dgm:prSet>
      <dgm:spPr/>
    </dgm:pt>
    <dgm:pt modelId="{28AD0962-8B59-445A-BC4B-E865AF51388E}" type="pres">
      <dgm:prSet presAssocID="{EC37161B-7140-4A42-AF39-C115F76707EE}" presName="parTxOnly" presStyleLbl="node1" presStyleIdx="0" presStyleCnt="3" custLinFactNeighborX="-820" custLinFactNeighborY="675">
        <dgm:presLayoutVars>
          <dgm:chMax val="0"/>
          <dgm:chPref val="0"/>
          <dgm:bulletEnabled val="1"/>
        </dgm:presLayoutVars>
      </dgm:prSet>
      <dgm:spPr/>
    </dgm:pt>
    <dgm:pt modelId="{4392D17D-5025-4C5D-8BAE-B3CDE11FBFEB}" type="pres">
      <dgm:prSet presAssocID="{FFE6C53F-7EEB-4ACE-A66B-3E8B4328EF79}" presName="parTxOnlySpace" presStyleCnt="0"/>
      <dgm:spPr/>
    </dgm:pt>
    <dgm:pt modelId="{F87C0BA6-214B-4327-B64E-30221AA7D660}" type="pres">
      <dgm:prSet presAssocID="{2FED614E-C167-4346-8D97-29D232A48916}" presName="parTxOnly" presStyleLbl="node1" presStyleIdx="1" presStyleCnt="3" custLinFactNeighborY="0">
        <dgm:presLayoutVars>
          <dgm:chMax val="0"/>
          <dgm:chPref val="0"/>
          <dgm:bulletEnabled val="1"/>
        </dgm:presLayoutVars>
      </dgm:prSet>
      <dgm:spPr/>
    </dgm:pt>
    <dgm:pt modelId="{766FB20C-DBF5-45F3-8EED-B4148495118B}" type="pres">
      <dgm:prSet presAssocID="{D2A40D12-7594-4A6A-B073-A6C67F843DB1}" presName="parTxOnlySpace" presStyleCnt="0"/>
      <dgm:spPr/>
    </dgm:pt>
    <dgm:pt modelId="{F2CFEB4A-02F3-48A6-9331-0A7085FC7725}" type="pres">
      <dgm:prSet presAssocID="{0E2AD096-AA16-4E05-BEB1-B109601533DE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D71E780A-C108-431F-A29C-2F627A6EF340}" srcId="{42FC8FFA-583F-40AF-A85C-2FCCBB771FDB}" destId="{EC37161B-7140-4A42-AF39-C115F76707EE}" srcOrd="0" destOrd="0" parTransId="{729EB4AC-0120-41D3-BDFC-BCF3A79760BC}" sibTransId="{FFE6C53F-7EEB-4ACE-A66B-3E8B4328EF79}"/>
    <dgm:cxn modelId="{57A9EA25-8FC9-4CB7-8188-D75762419B5E}" type="presOf" srcId="{0E2AD096-AA16-4E05-BEB1-B109601533DE}" destId="{F2CFEB4A-02F3-48A6-9331-0A7085FC7725}" srcOrd="0" destOrd="0" presId="urn:microsoft.com/office/officeart/2005/8/layout/chevron1"/>
    <dgm:cxn modelId="{8E09C568-A687-4F66-8240-090ADB187DBC}" type="presOf" srcId="{EC37161B-7140-4A42-AF39-C115F76707EE}" destId="{28AD0962-8B59-445A-BC4B-E865AF51388E}" srcOrd="0" destOrd="0" presId="urn:microsoft.com/office/officeart/2005/8/layout/chevron1"/>
    <dgm:cxn modelId="{F37EA253-1A4C-4024-84B9-5C29BAC28F43}" srcId="{42FC8FFA-583F-40AF-A85C-2FCCBB771FDB}" destId="{2FED614E-C167-4346-8D97-29D232A48916}" srcOrd="1" destOrd="0" parTransId="{583C9577-30A8-42BA-970E-84666BB0203F}" sibTransId="{D2A40D12-7594-4A6A-B073-A6C67F843DB1}"/>
    <dgm:cxn modelId="{D09B438E-60E0-4451-AA7E-3072D261999C}" type="presOf" srcId="{2FED614E-C167-4346-8D97-29D232A48916}" destId="{F87C0BA6-214B-4327-B64E-30221AA7D660}" srcOrd="0" destOrd="0" presId="urn:microsoft.com/office/officeart/2005/8/layout/chevron1"/>
    <dgm:cxn modelId="{086FC4A2-AF91-47D6-A90F-2560560E61DA}" srcId="{42FC8FFA-583F-40AF-A85C-2FCCBB771FDB}" destId="{0E2AD096-AA16-4E05-BEB1-B109601533DE}" srcOrd="2" destOrd="0" parTransId="{7AA5BACA-424C-4DAF-BE37-F53E6E2166FF}" sibTransId="{783E00B9-8735-4CA2-8CC3-27800F944ECC}"/>
    <dgm:cxn modelId="{9AB916D3-55CD-4D2A-A91E-D8E3A4A9E919}" type="presOf" srcId="{42FC8FFA-583F-40AF-A85C-2FCCBB771FDB}" destId="{231864FB-6AB0-4120-9848-DBBE3EFD3258}" srcOrd="0" destOrd="0" presId="urn:microsoft.com/office/officeart/2005/8/layout/chevron1"/>
    <dgm:cxn modelId="{B0832AAB-B5F6-42AB-84BB-EA7048176C17}" type="presParOf" srcId="{231864FB-6AB0-4120-9848-DBBE3EFD3258}" destId="{28AD0962-8B59-445A-BC4B-E865AF51388E}" srcOrd="0" destOrd="0" presId="urn:microsoft.com/office/officeart/2005/8/layout/chevron1"/>
    <dgm:cxn modelId="{03144F86-40B9-49E8-951A-21CF5E199333}" type="presParOf" srcId="{231864FB-6AB0-4120-9848-DBBE3EFD3258}" destId="{4392D17D-5025-4C5D-8BAE-B3CDE11FBFEB}" srcOrd="1" destOrd="0" presId="urn:microsoft.com/office/officeart/2005/8/layout/chevron1"/>
    <dgm:cxn modelId="{67628921-818D-4025-BC47-EACB15829F9F}" type="presParOf" srcId="{231864FB-6AB0-4120-9848-DBBE3EFD3258}" destId="{F87C0BA6-214B-4327-B64E-30221AA7D660}" srcOrd="2" destOrd="0" presId="urn:microsoft.com/office/officeart/2005/8/layout/chevron1"/>
    <dgm:cxn modelId="{D9048C09-0271-4075-BF41-EAE667AFB262}" type="presParOf" srcId="{231864FB-6AB0-4120-9848-DBBE3EFD3258}" destId="{766FB20C-DBF5-45F3-8EED-B4148495118B}" srcOrd="3" destOrd="0" presId="urn:microsoft.com/office/officeart/2005/8/layout/chevron1"/>
    <dgm:cxn modelId="{753BF0CB-2D90-4548-B00D-1A95581591BF}" type="presParOf" srcId="{231864FB-6AB0-4120-9848-DBBE3EFD3258}" destId="{F2CFEB4A-02F3-48A6-9331-0A7085FC772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2F45AF0-89DE-4401-B264-71A2FD1D9DA1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F4375EF8-3AE7-4C2E-8AA2-8B89EBB68F3B}">
      <dgm:prSet phldrT="[Texto]" custT="1"/>
      <dgm:spPr/>
      <dgm:t>
        <a:bodyPr/>
        <a:lstStyle/>
        <a:p>
          <a:r>
            <a:rPr lang="pt-BR" sz="1400" dirty="0"/>
            <a:t>simbólicos</a:t>
          </a:r>
        </a:p>
      </dgm:t>
    </dgm:pt>
    <dgm:pt modelId="{4CB54257-441D-46D4-9EC1-542DC50CB755}" type="parTrans" cxnId="{8DC08AC4-C0C5-4E1C-A926-B34EC39F4409}">
      <dgm:prSet/>
      <dgm:spPr/>
      <dgm:t>
        <a:bodyPr/>
        <a:lstStyle/>
        <a:p>
          <a:endParaRPr lang="pt-BR"/>
        </a:p>
      </dgm:t>
    </dgm:pt>
    <dgm:pt modelId="{8CC5F516-0FA8-4320-8419-0C6FE0F773EB}" type="sibTrans" cxnId="{8DC08AC4-C0C5-4E1C-A926-B34EC39F4409}">
      <dgm:prSet/>
      <dgm:spPr/>
      <dgm:t>
        <a:bodyPr/>
        <a:lstStyle/>
        <a:p>
          <a:endParaRPr lang="pt-BR"/>
        </a:p>
      </dgm:t>
    </dgm:pt>
    <dgm:pt modelId="{C94E69FB-2351-423B-A504-59AC3C26248E}">
      <dgm:prSet phldrT="[Texto]" custT="1"/>
      <dgm:spPr/>
      <dgm:t>
        <a:bodyPr/>
        <a:lstStyle/>
        <a:p>
          <a:r>
            <a:rPr lang="pt-BR" sz="1400" dirty="0"/>
            <a:t>conceituais</a:t>
          </a:r>
        </a:p>
      </dgm:t>
    </dgm:pt>
    <dgm:pt modelId="{39FB86BE-1D91-49C0-A091-2D4AFC74B9EF}" type="parTrans" cxnId="{D24F6067-7DB8-433D-BC6A-F1CE5AD176A3}">
      <dgm:prSet/>
      <dgm:spPr/>
      <dgm:t>
        <a:bodyPr/>
        <a:lstStyle/>
        <a:p>
          <a:endParaRPr lang="pt-BR"/>
        </a:p>
      </dgm:t>
    </dgm:pt>
    <dgm:pt modelId="{4F4CD36E-D7D5-44C8-B17D-7334CFC91F64}" type="sibTrans" cxnId="{D24F6067-7DB8-433D-BC6A-F1CE5AD176A3}">
      <dgm:prSet/>
      <dgm:spPr/>
      <dgm:t>
        <a:bodyPr/>
        <a:lstStyle/>
        <a:p>
          <a:endParaRPr lang="pt-BR"/>
        </a:p>
      </dgm:t>
    </dgm:pt>
    <dgm:pt modelId="{94216674-8BA8-4DC9-9D00-B54FD31194CB}">
      <dgm:prSet phldrT="[Texto]" custT="1"/>
      <dgm:spPr/>
      <dgm:t>
        <a:bodyPr/>
        <a:lstStyle/>
        <a:p>
          <a:r>
            <a:rPr lang="pt-BR" sz="1400" dirty="0"/>
            <a:t>Conceituais abstratos</a:t>
          </a:r>
        </a:p>
      </dgm:t>
    </dgm:pt>
    <dgm:pt modelId="{71332688-0F38-4151-8427-A0936F2ACFF8}" type="parTrans" cxnId="{0FD1D378-EFBA-4EEC-87A4-610E0C967321}">
      <dgm:prSet/>
      <dgm:spPr/>
      <dgm:t>
        <a:bodyPr/>
        <a:lstStyle/>
        <a:p>
          <a:endParaRPr lang="pt-BR"/>
        </a:p>
      </dgm:t>
    </dgm:pt>
    <dgm:pt modelId="{A2DE8CEB-8E78-4547-944B-E080BDA279AC}" type="sibTrans" cxnId="{0FD1D378-EFBA-4EEC-87A4-610E0C967321}">
      <dgm:prSet/>
      <dgm:spPr/>
      <dgm:t>
        <a:bodyPr/>
        <a:lstStyle/>
        <a:p>
          <a:endParaRPr lang="pt-BR"/>
        </a:p>
      </dgm:t>
    </dgm:pt>
    <dgm:pt modelId="{5BB5982A-D305-40DD-83A3-3AC36CB9D077}" type="pres">
      <dgm:prSet presAssocID="{B2F45AF0-89DE-4401-B264-71A2FD1D9DA1}" presName="arrowDiagram" presStyleCnt="0">
        <dgm:presLayoutVars>
          <dgm:chMax val="5"/>
          <dgm:dir/>
          <dgm:resizeHandles val="exact"/>
        </dgm:presLayoutVars>
      </dgm:prSet>
      <dgm:spPr/>
    </dgm:pt>
    <dgm:pt modelId="{B732586D-06CC-4DA8-A822-4527C24BCC63}" type="pres">
      <dgm:prSet presAssocID="{B2F45AF0-89DE-4401-B264-71A2FD1D9DA1}" presName="arrow" presStyleLbl="bgShp" presStyleIdx="0" presStyleCnt="1" custLinFactNeighborX="-1010" custLinFactNeighborY="453"/>
      <dgm:spPr/>
    </dgm:pt>
    <dgm:pt modelId="{2F0A5672-2AFD-403E-8181-DD5A77DA46D1}" type="pres">
      <dgm:prSet presAssocID="{B2F45AF0-89DE-4401-B264-71A2FD1D9DA1}" presName="arrowDiagram3" presStyleCnt="0"/>
      <dgm:spPr/>
    </dgm:pt>
    <dgm:pt modelId="{85A716B1-6345-4566-BE35-A18713800C8F}" type="pres">
      <dgm:prSet presAssocID="{F4375EF8-3AE7-4C2E-8AA2-8B89EBB68F3B}" presName="bullet3a" presStyleLbl="node1" presStyleIdx="0" presStyleCnt="3"/>
      <dgm:spPr/>
    </dgm:pt>
    <dgm:pt modelId="{EBAB116C-BCE8-4E2D-9C7D-DB58A2C723CB}" type="pres">
      <dgm:prSet presAssocID="{F4375EF8-3AE7-4C2E-8AA2-8B89EBB68F3B}" presName="textBox3a" presStyleLbl="revTx" presStyleIdx="0" presStyleCnt="3" custScaleX="130944" custLinFactNeighborX="5307" custLinFactNeighborY="24372">
        <dgm:presLayoutVars>
          <dgm:bulletEnabled val="1"/>
        </dgm:presLayoutVars>
      </dgm:prSet>
      <dgm:spPr/>
    </dgm:pt>
    <dgm:pt modelId="{127B2204-350C-4E99-9DBD-E64CCEFF51E2}" type="pres">
      <dgm:prSet presAssocID="{C94E69FB-2351-423B-A504-59AC3C26248E}" presName="bullet3b" presStyleLbl="node1" presStyleIdx="1" presStyleCnt="3"/>
      <dgm:spPr/>
    </dgm:pt>
    <dgm:pt modelId="{CA5C6475-C572-4AE0-AF6D-B87CE0E5D8FC}" type="pres">
      <dgm:prSet presAssocID="{C94E69FB-2351-423B-A504-59AC3C26248E}" presName="textBox3b" presStyleLbl="revTx" presStyleIdx="1" presStyleCnt="3" custScaleX="144731" custLinFactNeighborX="-15197" custLinFactNeighborY="11638">
        <dgm:presLayoutVars>
          <dgm:bulletEnabled val="1"/>
        </dgm:presLayoutVars>
      </dgm:prSet>
      <dgm:spPr/>
    </dgm:pt>
    <dgm:pt modelId="{5CFA45AE-FE30-447A-995A-E299BCA03536}" type="pres">
      <dgm:prSet presAssocID="{94216674-8BA8-4DC9-9D00-B54FD31194CB}" presName="bullet3c" presStyleLbl="node1" presStyleIdx="2" presStyleCnt="3"/>
      <dgm:spPr/>
    </dgm:pt>
    <dgm:pt modelId="{228C414A-BEF8-4885-82C0-7CD8ED8F093A}" type="pres">
      <dgm:prSet presAssocID="{94216674-8BA8-4DC9-9D00-B54FD31194CB}" presName="textBox3c" presStyleLbl="revTx" presStyleIdx="2" presStyleCnt="3" custScaleX="195992" custLinFactNeighborX="13993" custLinFactNeighborY="9679">
        <dgm:presLayoutVars>
          <dgm:bulletEnabled val="1"/>
        </dgm:presLayoutVars>
      </dgm:prSet>
      <dgm:spPr/>
    </dgm:pt>
  </dgm:ptLst>
  <dgm:cxnLst>
    <dgm:cxn modelId="{D24F6067-7DB8-433D-BC6A-F1CE5AD176A3}" srcId="{B2F45AF0-89DE-4401-B264-71A2FD1D9DA1}" destId="{C94E69FB-2351-423B-A504-59AC3C26248E}" srcOrd="1" destOrd="0" parTransId="{39FB86BE-1D91-49C0-A091-2D4AFC74B9EF}" sibTransId="{4F4CD36E-D7D5-44C8-B17D-7334CFC91F64}"/>
    <dgm:cxn modelId="{AFB2AC71-C36A-434A-BDB1-06CC433B4DFC}" type="presOf" srcId="{B2F45AF0-89DE-4401-B264-71A2FD1D9DA1}" destId="{5BB5982A-D305-40DD-83A3-3AC36CB9D077}" srcOrd="0" destOrd="0" presId="urn:microsoft.com/office/officeart/2005/8/layout/arrow2"/>
    <dgm:cxn modelId="{C4BB4A52-687F-477B-9259-C132D95D61D6}" type="presOf" srcId="{C94E69FB-2351-423B-A504-59AC3C26248E}" destId="{CA5C6475-C572-4AE0-AF6D-B87CE0E5D8FC}" srcOrd="0" destOrd="0" presId="urn:microsoft.com/office/officeart/2005/8/layout/arrow2"/>
    <dgm:cxn modelId="{0FD1D378-EFBA-4EEC-87A4-610E0C967321}" srcId="{B2F45AF0-89DE-4401-B264-71A2FD1D9DA1}" destId="{94216674-8BA8-4DC9-9D00-B54FD31194CB}" srcOrd="2" destOrd="0" parTransId="{71332688-0F38-4151-8427-A0936F2ACFF8}" sibTransId="{A2DE8CEB-8E78-4547-944B-E080BDA279AC}"/>
    <dgm:cxn modelId="{D4EAFBA4-A547-4A2D-81CF-6A5C503E03E6}" type="presOf" srcId="{94216674-8BA8-4DC9-9D00-B54FD31194CB}" destId="{228C414A-BEF8-4885-82C0-7CD8ED8F093A}" srcOrd="0" destOrd="0" presId="urn:microsoft.com/office/officeart/2005/8/layout/arrow2"/>
    <dgm:cxn modelId="{896E7EA5-466D-4050-809C-689CD369EB39}" type="presOf" srcId="{F4375EF8-3AE7-4C2E-8AA2-8B89EBB68F3B}" destId="{EBAB116C-BCE8-4E2D-9C7D-DB58A2C723CB}" srcOrd="0" destOrd="0" presId="urn:microsoft.com/office/officeart/2005/8/layout/arrow2"/>
    <dgm:cxn modelId="{8DC08AC4-C0C5-4E1C-A926-B34EC39F4409}" srcId="{B2F45AF0-89DE-4401-B264-71A2FD1D9DA1}" destId="{F4375EF8-3AE7-4C2E-8AA2-8B89EBB68F3B}" srcOrd="0" destOrd="0" parTransId="{4CB54257-441D-46D4-9EC1-542DC50CB755}" sibTransId="{8CC5F516-0FA8-4320-8419-0C6FE0F773EB}"/>
    <dgm:cxn modelId="{C8CFE87E-0BD8-4F56-8367-0EA2E9DD9EB2}" type="presParOf" srcId="{5BB5982A-D305-40DD-83A3-3AC36CB9D077}" destId="{B732586D-06CC-4DA8-A822-4527C24BCC63}" srcOrd="0" destOrd="0" presId="urn:microsoft.com/office/officeart/2005/8/layout/arrow2"/>
    <dgm:cxn modelId="{B50D9439-BA67-4600-A55F-129C688CCC32}" type="presParOf" srcId="{5BB5982A-D305-40DD-83A3-3AC36CB9D077}" destId="{2F0A5672-2AFD-403E-8181-DD5A77DA46D1}" srcOrd="1" destOrd="0" presId="urn:microsoft.com/office/officeart/2005/8/layout/arrow2"/>
    <dgm:cxn modelId="{6B5A7EA4-AA59-4E56-A0D2-E56DB33BC853}" type="presParOf" srcId="{2F0A5672-2AFD-403E-8181-DD5A77DA46D1}" destId="{85A716B1-6345-4566-BE35-A18713800C8F}" srcOrd="0" destOrd="0" presId="urn:microsoft.com/office/officeart/2005/8/layout/arrow2"/>
    <dgm:cxn modelId="{95EC1BE6-9B15-47AE-B4F4-BA85CE1DC565}" type="presParOf" srcId="{2F0A5672-2AFD-403E-8181-DD5A77DA46D1}" destId="{EBAB116C-BCE8-4E2D-9C7D-DB58A2C723CB}" srcOrd="1" destOrd="0" presId="urn:microsoft.com/office/officeart/2005/8/layout/arrow2"/>
    <dgm:cxn modelId="{26F6BFA9-BA61-4384-9288-E12352F7B9AC}" type="presParOf" srcId="{2F0A5672-2AFD-403E-8181-DD5A77DA46D1}" destId="{127B2204-350C-4E99-9DBD-E64CCEFF51E2}" srcOrd="2" destOrd="0" presId="urn:microsoft.com/office/officeart/2005/8/layout/arrow2"/>
    <dgm:cxn modelId="{CC0698B9-7DF8-4C2D-8D53-02ADD425D75D}" type="presParOf" srcId="{2F0A5672-2AFD-403E-8181-DD5A77DA46D1}" destId="{CA5C6475-C572-4AE0-AF6D-B87CE0E5D8FC}" srcOrd="3" destOrd="0" presId="urn:microsoft.com/office/officeart/2005/8/layout/arrow2"/>
    <dgm:cxn modelId="{508B2A31-805E-4ECE-A426-05977A4B7560}" type="presParOf" srcId="{2F0A5672-2AFD-403E-8181-DD5A77DA46D1}" destId="{5CFA45AE-FE30-447A-995A-E299BCA03536}" srcOrd="4" destOrd="0" presId="urn:microsoft.com/office/officeart/2005/8/layout/arrow2"/>
    <dgm:cxn modelId="{CCF21F85-8D79-4E6E-BF3E-10598DA50F48}" type="presParOf" srcId="{2F0A5672-2AFD-403E-8181-DD5A77DA46D1}" destId="{228C414A-BEF8-4885-82C0-7CD8ED8F093A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337E329-0525-4FB3-8076-C95EE85F13F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A8941D2-AB5B-4A29-9C47-39180E973E1A}">
      <dgm:prSet phldrT="[Texto]"/>
      <dgm:spPr>
        <a:solidFill>
          <a:srgbClr val="9C0691"/>
        </a:solidFill>
      </dgm:spPr>
      <dgm:t>
        <a:bodyPr/>
        <a:lstStyle/>
        <a:p>
          <a:r>
            <a:rPr lang="pt-BR" b="1" dirty="0"/>
            <a:t>MATURAÇÃO</a:t>
          </a:r>
        </a:p>
        <a:p>
          <a:r>
            <a:rPr lang="pt-BR" dirty="0"/>
            <a:t>(crescimento físico /SNC)</a:t>
          </a:r>
        </a:p>
        <a:p>
          <a:r>
            <a:rPr lang="pt-BR" dirty="0"/>
            <a:t>Possibilidades e limites </a:t>
          </a:r>
        </a:p>
      </dgm:t>
    </dgm:pt>
    <dgm:pt modelId="{18DB3166-9304-4CF7-A1C9-E7CF7C378367}" type="parTrans" cxnId="{96D25B4D-C703-4874-AFD9-7E629259734A}">
      <dgm:prSet/>
      <dgm:spPr/>
      <dgm:t>
        <a:bodyPr/>
        <a:lstStyle/>
        <a:p>
          <a:endParaRPr lang="pt-BR"/>
        </a:p>
      </dgm:t>
    </dgm:pt>
    <dgm:pt modelId="{FF6B2D05-C31E-4D18-B956-97A401C4D110}" type="sibTrans" cxnId="{96D25B4D-C703-4874-AFD9-7E629259734A}">
      <dgm:prSet/>
      <dgm:spPr/>
      <dgm:t>
        <a:bodyPr/>
        <a:lstStyle/>
        <a:p>
          <a:endParaRPr lang="pt-BR"/>
        </a:p>
      </dgm:t>
    </dgm:pt>
    <dgm:pt modelId="{2955329D-ACCF-4E54-AE08-866D7C9409E9}">
      <dgm:prSet phldrT="[Texto]" custT="1"/>
      <dgm:spPr/>
      <dgm:t>
        <a:bodyPr/>
        <a:lstStyle/>
        <a:p>
          <a:endParaRPr lang="pt-BR" sz="1500" b="1" dirty="0"/>
        </a:p>
        <a:p>
          <a:endParaRPr lang="pt-BR" sz="1500" b="1" dirty="0"/>
        </a:p>
        <a:p>
          <a:r>
            <a:rPr lang="pt-BR" sz="1800" b="1" dirty="0"/>
            <a:t>EXPERIÊNCIA ATIVA </a:t>
          </a:r>
        </a:p>
        <a:p>
          <a:r>
            <a:rPr lang="pt-BR" sz="1800" dirty="0"/>
            <a:t>(ações sobre objetos)</a:t>
          </a:r>
        </a:p>
        <a:p>
          <a:r>
            <a:rPr lang="pt-BR" sz="1800" dirty="0"/>
            <a:t>Conhecimento   físico e lógico-matemático</a:t>
          </a:r>
        </a:p>
      </dgm:t>
    </dgm:pt>
    <dgm:pt modelId="{793CA3B0-E9DB-4B9B-AF27-57BA7E518BED}" type="parTrans" cxnId="{8DDE7068-D3C4-48A3-ADA3-D92BE64A09FF}">
      <dgm:prSet/>
      <dgm:spPr/>
      <dgm:t>
        <a:bodyPr/>
        <a:lstStyle/>
        <a:p>
          <a:endParaRPr lang="pt-BR"/>
        </a:p>
      </dgm:t>
    </dgm:pt>
    <dgm:pt modelId="{660A449C-B2AA-48E9-8868-2733704ED677}" type="sibTrans" cxnId="{8DDE7068-D3C4-48A3-ADA3-D92BE64A09FF}">
      <dgm:prSet/>
      <dgm:spPr/>
      <dgm:t>
        <a:bodyPr/>
        <a:lstStyle/>
        <a:p>
          <a:endParaRPr lang="pt-BR"/>
        </a:p>
      </dgm:t>
    </dgm:pt>
    <dgm:pt modelId="{36B0F650-6DD3-4E9F-919F-32BA8446A7AC}">
      <dgm:prSet phldrT="[Texto]" custT="1"/>
      <dgm:spPr/>
      <dgm:t>
        <a:bodyPr/>
        <a:lstStyle/>
        <a:p>
          <a:r>
            <a:rPr lang="pt-BR" sz="2000" b="1" dirty="0"/>
            <a:t>INTERAÇÃO SOCIAL</a:t>
          </a:r>
        </a:p>
        <a:p>
          <a:r>
            <a:rPr lang="pt-BR" sz="1800" dirty="0"/>
            <a:t>(linguagem; educação)</a:t>
          </a:r>
        </a:p>
        <a:p>
          <a:r>
            <a:rPr lang="pt-BR" sz="1800" dirty="0"/>
            <a:t>Conhecimento social</a:t>
          </a:r>
        </a:p>
        <a:p>
          <a:r>
            <a:rPr lang="pt-BR" sz="1800" dirty="0"/>
            <a:t>Conflitos (sócio)cognitivos</a:t>
          </a:r>
        </a:p>
      </dgm:t>
    </dgm:pt>
    <dgm:pt modelId="{27F3A4C0-F5C7-4726-B665-1CE24C6A75EE}" type="parTrans" cxnId="{AA17EDCB-7867-4570-BC33-0721D490FEC6}">
      <dgm:prSet/>
      <dgm:spPr/>
      <dgm:t>
        <a:bodyPr/>
        <a:lstStyle/>
        <a:p>
          <a:endParaRPr lang="pt-BR"/>
        </a:p>
      </dgm:t>
    </dgm:pt>
    <dgm:pt modelId="{23389753-745C-4D01-A8F0-89A9B37A2431}" type="sibTrans" cxnId="{AA17EDCB-7867-4570-BC33-0721D490FEC6}">
      <dgm:prSet/>
      <dgm:spPr/>
      <dgm:t>
        <a:bodyPr/>
        <a:lstStyle/>
        <a:p>
          <a:endParaRPr lang="pt-BR"/>
        </a:p>
      </dgm:t>
    </dgm:pt>
    <dgm:pt modelId="{3C130DEE-B541-4E0C-B5AF-3C1EAC716627}">
      <dgm:prSet phldrT="[Texto]" custT="1"/>
      <dgm:spPr>
        <a:solidFill>
          <a:srgbClr val="9C0691"/>
        </a:solidFill>
      </dgm:spPr>
      <dgm:t>
        <a:bodyPr/>
        <a:lstStyle/>
        <a:p>
          <a:r>
            <a:rPr lang="pt-BR" sz="2000" b="1" dirty="0"/>
            <a:t>EQUILIBRAÇÃO</a:t>
          </a:r>
        </a:p>
        <a:p>
          <a:r>
            <a:rPr lang="pt-BR" sz="1800" dirty="0"/>
            <a:t>(autorregulação; tendência a compensar perturbações)</a:t>
          </a:r>
        </a:p>
      </dgm:t>
    </dgm:pt>
    <dgm:pt modelId="{7551F71D-1C09-4CA3-85A9-4FBEC89BFCA0}" type="parTrans" cxnId="{8D6F14D7-7DCC-470A-9CBA-0E9708E761C8}">
      <dgm:prSet/>
      <dgm:spPr/>
      <dgm:t>
        <a:bodyPr/>
        <a:lstStyle/>
        <a:p>
          <a:endParaRPr lang="pt-BR"/>
        </a:p>
      </dgm:t>
    </dgm:pt>
    <dgm:pt modelId="{63AD4C9E-CFA0-4138-88DD-10B264DFB40B}" type="sibTrans" cxnId="{8D6F14D7-7DCC-470A-9CBA-0E9708E761C8}">
      <dgm:prSet/>
      <dgm:spPr/>
      <dgm:t>
        <a:bodyPr/>
        <a:lstStyle/>
        <a:p>
          <a:endParaRPr lang="pt-BR"/>
        </a:p>
      </dgm:t>
    </dgm:pt>
    <dgm:pt modelId="{A7B06068-8FB8-4989-8650-C24F42AE6F55}">
      <dgm:prSet phldrT="[Texto]"/>
      <dgm:spPr/>
      <dgm:t>
        <a:bodyPr/>
        <a:lstStyle/>
        <a:p>
          <a:r>
            <a:rPr lang="pt-BR" dirty="0"/>
            <a:t>O desenvolvimento resulta da interação desses 4 fatores</a:t>
          </a:r>
        </a:p>
      </dgm:t>
    </dgm:pt>
    <dgm:pt modelId="{3B458EB5-0F22-4E49-98AB-9CF36DC71833}" type="sibTrans" cxnId="{403CDD83-2748-4795-84E5-D821CE5250E0}">
      <dgm:prSet/>
      <dgm:spPr/>
      <dgm:t>
        <a:bodyPr/>
        <a:lstStyle/>
        <a:p>
          <a:endParaRPr lang="pt-BR"/>
        </a:p>
      </dgm:t>
    </dgm:pt>
    <dgm:pt modelId="{B46B81F7-119D-4248-8DA0-D0342A682023}" type="parTrans" cxnId="{403CDD83-2748-4795-84E5-D821CE5250E0}">
      <dgm:prSet/>
      <dgm:spPr/>
      <dgm:t>
        <a:bodyPr/>
        <a:lstStyle/>
        <a:p>
          <a:endParaRPr lang="pt-BR"/>
        </a:p>
      </dgm:t>
    </dgm:pt>
    <dgm:pt modelId="{E6FFE75F-1E0A-4090-8DEE-AE6EBE114A13}" type="pres">
      <dgm:prSet presAssocID="{2337E329-0525-4FB3-8076-C95EE85F13F0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7F35466-E299-40D2-8846-91185BB0AF85}" type="pres">
      <dgm:prSet presAssocID="{2337E329-0525-4FB3-8076-C95EE85F13F0}" presName="matrix" presStyleCnt="0"/>
      <dgm:spPr/>
    </dgm:pt>
    <dgm:pt modelId="{8950E036-6C41-486E-A1B4-B142A174AEB2}" type="pres">
      <dgm:prSet presAssocID="{2337E329-0525-4FB3-8076-C95EE85F13F0}" presName="tile1" presStyleLbl="node1" presStyleIdx="0" presStyleCnt="4" custLinFactNeighborX="251" custLinFactNeighborY="371"/>
      <dgm:spPr/>
    </dgm:pt>
    <dgm:pt modelId="{6848444D-845D-403E-B05C-E6E89CFF806A}" type="pres">
      <dgm:prSet presAssocID="{2337E329-0525-4FB3-8076-C95EE85F13F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9AC45927-9DDC-443D-A643-CD7F54551C55}" type="pres">
      <dgm:prSet presAssocID="{2337E329-0525-4FB3-8076-C95EE85F13F0}" presName="tile2" presStyleLbl="node1" presStyleIdx="1" presStyleCnt="4" custLinFactNeighborX="-247" custLinFactNeighborY="371"/>
      <dgm:spPr/>
    </dgm:pt>
    <dgm:pt modelId="{5E6D83A9-FBAB-45E5-BC1F-254F4D76A653}" type="pres">
      <dgm:prSet presAssocID="{2337E329-0525-4FB3-8076-C95EE85F13F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01331AA-A7EE-4522-A0E2-F4C722AD8A29}" type="pres">
      <dgm:prSet presAssocID="{2337E329-0525-4FB3-8076-C95EE85F13F0}" presName="tile3" presStyleLbl="node1" presStyleIdx="2" presStyleCnt="4" custLinFactNeighborY="1852"/>
      <dgm:spPr/>
    </dgm:pt>
    <dgm:pt modelId="{05382712-7AAE-4D1A-B77C-48B3166E079B}" type="pres">
      <dgm:prSet presAssocID="{2337E329-0525-4FB3-8076-C95EE85F13F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90C7261-6BAE-44F5-AC6B-81633A40E31D}" type="pres">
      <dgm:prSet presAssocID="{2337E329-0525-4FB3-8076-C95EE85F13F0}" presName="tile4" presStyleLbl="node1" presStyleIdx="3" presStyleCnt="4"/>
      <dgm:spPr/>
    </dgm:pt>
    <dgm:pt modelId="{BD1142D4-AE20-410C-AFEE-29D309F1513F}" type="pres">
      <dgm:prSet presAssocID="{2337E329-0525-4FB3-8076-C95EE85F13F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6C7F2254-5983-41D5-9A7D-FE39AD7CB125}" type="pres">
      <dgm:prSet presAssocID="{2337E329-0525-4FB3-8076-C95EE85F13F0}" presName="centerTile" presStyleLbl="fgShp" presStyleIdx="0" presStyleCnt="1" custLinFactNeighborX="-11249" custLinFactNeighborY="-2259">
        <dgm:presLayoutVars>
          <dgm:chMax val="0"/>
          <dgm:chPref val="0"/>
        </dgm:presLayoutVars>
      </dgm:prSet>
      <dgm:spPr/>
    </dgm:pt>
  </dgm:ptLst>
  <dgm:cxnLst>
    <dgm:cxn modelId="{F6DB771C-6F19-4BD6-8C61-2F70131C0A82}" type="presOf" srcId="{2955329D-ACCF-4E54-AE08-866D7C9409E9}" destId="{5E6D83A9-FBAB-45E5-BC1F-254F4D76A653}" srcOrd="1" destOrd="0" presId="urn:microsoft.com/office/officeart/2005/8/layout/matrix1"/>
    <dgm:cxn modelId="{C4FD532B-A5F4-48D4-8FD7-635FDCA0959C}" type="presOf" srcId="{2955329D-ACCF-4E54-AE08-866D7C9409E9}" destId="{9AC45927-9DDC-443D-A643-CD7F54551C55}" srcOrd="0" destOrd="0" presId="urn:microsoft.com/office/officeart/2005/8/layout/matrix1"/>
    <dgm:cxn modelId="{FF7ED633-400A-4C08-9F70-58115FA66B17}" type="presOf" srcId="{A7B06068-8FB8-4989-8650-C24F42AE6F55}" destId="{6C7F2254-5983-41D5-9A7D-FE39AD7CB125}" srcOrd="0" destOrd="0" presId="urn:microsoft.com/office/officeart/2005/8/layout/matrix1"/>
    <dgm:cxn modelId="{8DDE7068-D3C4-48A3-ADA3-D92BE64A09FF}" srcId="{A7B06068-8FB8-4989-8650-C24F42AE6F55}" destId="{2955329D-ACCF-4E54-AE08-866D7C9409E9}" srcOrd="1" destOrd="0" parTransId="{793CA3B0-E9DB-4B9B-AF27-57BA7E518BED}" sibTransId="{660A449C-B2AA-48E9-8868-2733704ED677}"/>
    <dgm:cxn modelId="{96D25B4D-C703-4874-AFD9-7E629259734A}" srcId="{A7B06068-8FB8-4989-8650-C24F42AE6F55}" destId="{3A8941D2-AB5B-4A29-9C47-39180E973E1A}" srcOrd="0" destOrd="0" parTransId="{18DB3166-9304-4CF7-A1C9-E7CF7C378367}" sibTransId="{FF6B2D05-C31E-4D18-B956-97A401C4D110}"/>
    <dgm:cxn modelId="{9ABCD27B-C33C-4506-9CF4-22E20DAB2408}" type="presOf" srcId="{36B0F650-6DD3-4E9F-919F-32BA8446A7AC}" destId="{801331AA-A7EE-4522-A0E2-F4C722AD8A29}" srcOrd="0" destOrd="0" presId="urn:microsoft.com/office/officeart/2005/8/layout/matrix1"/>
    <dgm:cxn modelId="{403CDD83-2748-4795-84E5-D821CE5250E0}" srcId="{2337E329-0525-4FB3-8076-C95EE85F13F0}" destId="{A7B06068-8FB8-4989-8650-C24F42AE6F55}" srcOrd="0" destOrd="0" parTransId="{B46B81F7-119D-4248-8DA0-D0342A682023}" sibTransId="{3B458EB5-0F22-4E49-98AB-9CF36DC71833}"/>
    <dgm:cxn modelId="{EF3BCA8A-8593-4641-BD41-1C60E81FB67B}" type="presOf" srcId="{3A8941D2-AB5B-4A29-9C47-39180E973E1A}" destId="{8950E036-6C41-486E-A1B4-B142A174AEB2}" srcOrd="0" destOrd="0" presId="urn:microsoft.com/office/officeart/2005/8/layout/matrix1"/>
    <dgm:cxn modelId="{4C492BBE-A1CF-473D-A123-7B546E01CA6E}" type="presOf" srcId="{3A8941D2-AB5B-4A29-9C47-39180E973E1A}" destId="{6848444D-845D-403E-B05C-E6E89CFF806A}" srcOrd="1" destOrd="0" presId="urn:microsoft.com/office/officeart/2005/8/layout/matrix1"/>
    <dgm:cxn modelId="{1A056BC5-A04F-4696-B3E3-48DC8E48C2B7}" type="presOf" srcId="{3C130DEE-B541-4E0C-B5AF-3C1EAC716627}" destId="{A90C7261-6BAE-44F5-AC6B-81633A40E31D}" srcOrd="0" destOrd="0" presId="urn:microsoft.com/office/officeart/2005/8/layout/matrix1"/>
    <dgm:cxn modelId="{AA17EDCB-7867-4570-BC33-0721D490FEC6}" srcId="{A7B06068-8FB8-4989-8650-C24F42AE6F55}" destId="{36B0F650-6DD3-4E9F-919F-32BA8446A7AC}" srcOrd="2" destOrd="0" parTransId="{27F3A4C0-F5C7-4726-B665-1CE24C6A75EE}" sibTransId="{23389753-745C-4D01-A8F0-89A9B37A2431}"/>
    <dgm:cxn modelId="{F8C705D5-8EA9-493B-89F9-E5B8BCCEA39E}" type="presOf" srcId="{36B0F650-6DD3-4E9F-919F-32BA8446A7AC}" destId="{05382712-7AAE-4D1A-B77C-48B3166E079B}" srcOrd="1" destOrd="0" presId="urn:microsoft.com/office/officeart/2005/8/layout/matrix1"/>
    <dgm:cxn modelId="{8D6F14D7-7DCC-470A-9CBA-0E9708E761C8}" srcId="{A7B06068-8FB8-4989-8650-C24F42AE6F55}" destId="{3C130DEE-B541-4E0C-B5AF-3C1EAC716627}" srcOrd="3" destOrd="0" parTransId="{7551F71D-1C09-4CA3-85A9-4FBEC89BFCA0}" sibTransId="{63AD4C9E-CFA0-4138-88DD-10B264DFB40B}"/>
    <dgm:cxn modelId="{5D30A5DE-A78C-45DB-B599-4CD498AC00A3}" type="presOf" srcId="{3C130DEE-B541-4E0C-B5AF-3C1EAC716627}" destId="{BD1142D4-AE20-410C-AFEE-29D309F1513F}" srcOrd="1" destOrd="0" presId="urn:microsoft.com/office/officeart/2005/8/layout/matrix1"/>
    <dgm:cxn modelId="{A4E784F8-18CC-4F8C-9254-3605CFAC65C5}" type="presOf" srcId="{2337E329-0525-4FB3-8076-C95EE85F13F0}" destId="{E6FFE75F-1E0A-4090-8DEE-AE6EBE114A13}" srcOrd="0" destOrd="0" presId="urn:microsoft.com/office/officeart/2005/8/layout/matrix1"/>
    <dgm:cxn modelId="{34580583-7BC6-49B3-94C6-06787ABA5A6E}" type="presParOf" srcId="{E6FFE75F-1E0A-4090-8DEE-AE6EBE114A13}" destId="{C7F35466-E299-40D2-8846-91185BB0AF85}" srcOrd="0" destOrd="0" presId="urn:microsoft.com/office/officeart/2005/8/layout/matrix1"/>
    <dgm:cxn modelId="{FDC4AA92-7758-434A-B8F2-8E89B62FC5D2}" type="presParOf" srcId="{C7F35466-E299-40D2-8846-91185BB0AF85}" destId="{8950E036-6C41-486E-A1B4-B142A174AEB2}" srcOrd="0" destOrd="0" presId="urn:microsoft.com/office/officeart/2005/8/layout/matrix1"/>
    <dgm:cxn modelId="{F6F6AC6D-EB63-4F2C-B357-7BCFB171F4DA}" type="presParOf" srcId="{C7F35466-E299-40D2-8846-91185BB0AF85}" destId="{6848444D-845D-403E-B05C-E6E89CFF806A}" srcOrd="1" destOrd="0" presId="urn:microsoft.com/office/officeart/2005/8/layout/matrix1"/>
    <dgm:cxn modelId="{B936275B-8C4B-4375-BFA8-AD0E12707877}" type="presParOf" srcId="{C7F35466-E299-40D2-8846-91185BB0AF85}" destId="{9AC45927-9DDC-443D-A643-CD7F54551C55}" srcOrd="2" destOrd="0" presId="urn:microsoft.com/office/officeart/2005/8/layout/matrix1"/>
    <dgm:cxn modelId="{D0B86422-1220-43DD-9FFE-62F0CFF9077C}" type="presParOf" srcId="{C7F35466-E299-40D2-8846-91185BB0AF85}" destId="{5E6D83A9-FBAB-45E5-BC1F-254F4D76A653}" srcOrd="3" destOrd="0" presId="urn:microsoft.com/office/officeart/2005/8/layout/matrix1"/>
    <dgm:cxn modelId="{E27094D8-376B-41EF-A265-004472511444}" type="presParOf" srcId="{C7F35466-E299-40D2-8846-91185BB0AF85}" destId="{801331AA-A7EE-4522-A0E2-F4C722AD8A29}" srcOrd="4" destOrd="0" presId="urn:microsoft.com/office/officeart/2005/8/layout/matrix1"/>
    <dgm:cxn modelId="{6CAD36E5-AD82-435F-8A66-7AA3C3E88718}" type="presParOf" srcId="{C7F35466-E299-40D2-8846-91185BB0AF85}" destId="{05382712-7AAE-4D1A-B77C-48B3166E079B}" srcOrd="5" destOrd="0" presId="urn:microsoft.com/office/officeart/2005/8/layout/matrix1"/>
    <dgm:cxn modelId="{C141DB36-AB70-4E53-A67C-F249692AEDAE}" type="presParOf" srcId="{C7F35466-E299-40D2-8846-91185BB0AF85}" destId="{A90C7261-6BAE-44F5-AC6B-81633A40E31D}" srcOrd="6" destOrd="0" presId="urn:microsoft.com/office/officeart/2005/8/layout/matrix1"/>
    <dgm:cxn modelId="{6EAEDD1A-BD5A-4670-B8A7-46D081F3A168}" type="presParOf" srcId="{C7F35466-E299-40D2-8846-91185BB0AF85}" destId="{BD1142D4-AE20-410C-AFEE-29D309F1513F}" srcOrd="7" destOrd="0" presId="urn:microsoft.com/office/officeart/2005/8/layout/matrix1"/>
    <dgm:cxn modelId="{BE8361C1-B727-481C-9419-FE89B003BFAC}" type="presParOf" srcId="{E6FFE75F-1E0A-4090-8DEE-AE6EBE114A13}" destId="{6C7F2254-5983-41D5-9A7D-FE39AD7CB125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E35574A-0497-41BC-BBD7-50830D4D1D15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9B7576B-9768-4938-9B8F-B1D167042CAA}">
      <dgm:prSet phldrT="[Texto]"/>
      <dgm:spPr/>
      <dgm:t>
        <a:bodyPr/>
        <a:lstStyle/>
        <a:p>
          <a:r>
            <a:rPr lang="pt-BR" dirty="0"/>
            <a:t>  Ações</a:t>
          </a:r>
        </a:p>
      </dgm:t>
    </dgm:pt>
    <dgm:pt modelId="{E2938FA5-1E1C-462D-AED5-98514A67F9C6}" type="parTrans" cxnId="{F27C3419-4906-43C7-9FD8-B8BC2AFBA9CE}">
      <dgm:prSet/>
      <dgm:spPr/>
      <dgm:t>
        <a:bodyPr/>
        <a:lstStyle/>
        <a:p>
          <a:endParaRPr lang="pt-BR"/>
        </a:p>
      </dgm:t>
    </dgm:pt>
    <dgm:pt modelId="{F9069737-54BC-48BA-8AF5-7E00A9182250}" type="sibTrans" cxnId="{F27C3419-4906-43C7-9FD8-B8BC2AFBA9CE}">
      <dgm:prSet/>
      <dgm:spPr/>
      <dgm:t>
        <a:bodyPr/>
        <a:lstStyle/>
        <a:p>
          <a:endParaRPr lang="pt-BR"/>
        </a:p>
      </dgm:t>
    </dgm:pt>
    <dgm:pt modelId="{F5BFFAE1-3C78-4E19-80FD-BA4E0BC4482E}">
      <dgm:prSet phldrT="[Texto]"/>
      <dgm:spPr/>
      <dgm:t>
        <a:bodyPr/>
        <a:lstStyle/>
        <a:p>
          <a:r>
            <a:rPr lang="pt-BR" dirty="0"/>
            <a:t>Ações internalizadas </a:t>
          </a:r>
        </a:p>
        <a:p>
          <a:endParaRPr lang="pt-BR" dirty="0"/>
        </a:p>
        <a:p>
          <a:r>
            <a:rPr lang="pt-BR" b="1" dirty="0">
              <a:solidFill>
                <a:schemeClr val="accent1"/>
              </a:solidFill>
            </a:rPr>
            <a:t>  Representações</a:t>
          </a:r>
        </a:p>
      </dgm:t>
    </dgm:pt>
    <dgm:pt modelId="{92CF2C7D-7DDF-404F-90A3-D4E1D1FA570D}" type="parTrans" cxnId="{B9BF93BA-BA92-498D-9389-D6C8A6E69CDB}">
      <dgm:prSet/>
      <dgm:spPr/>
      <dgm:t>
        <a:bodyPr/>
        <a:lstStyle/>
        <a:p>
          <a:endParaRPr lang="pt-BR"/>
        </a:p>
      </dgm:t>
    </dgm:pt>
    <dgm:pt modelId="{60C91DAD-196E-4A69-AF45-45A49D889C7B}" type="sibTrans" cxnId="{B9BF93BA-BA92-498D-9389-D6C8A6E69CDB}">
      <dgm:prSet/>
      <dgm:spPr/>
      <dgm:t>
        <a:bodyPr/>
        <a:lstStyle/>
        <a:p>
          <a:endParaRPr lang="pt-BR"/>
        </a:p>
      </dgm:t>
    </dgm:pt>
    <dgm:pt modelId="{51399FD9-C371-4C86-8735-FA378DA5F71E}">
      <dgm:prSet phldrT="[Texto]"/>
      <dgm:spPr/>
      <dgm:t>
        <a:bodyPr/>
        <a:lstStyle/>
        <a:p>
          <a:pPr algn="l"/>
          <a:r>
            <a:rPr lang="pt-BR" dirty="0"/>
            <a:t>Ações internalizadas reversíveis</a:t>
          </a:r>
        </a:p>
        <a:p>
          <a:pPr algn="l"/>
          <a:endParaRPr lang="pt-BR" dirty="0"/>
        </a:p>
        <a:p>
          <a:pPr algn="ctr"/>
          <a:r>
            <a:rPr lang="pt-BR" b="1" dirty="0">
              <a:solidFill>
                <a:schemeClr val="accent1"/>
              </a:solidFill>
            </a:rPr>
            <a:t>Operações</a:t>
          </a:r>
        </a:p>
        <a:p>
          <a:pPr algn="l"/>
          <a:endParaRPr lang="pt-BR" dirty="0"/>
        </a:p>
      </dgm:t>
    </dgm:pt>
    <dgm:pt modelId="{AEF0E258-B7D7-4624-A182-842434016FE7}" type="parTrans" cxnId="{5A2E0608-8045-44B4-B6C4-576715E04388}">
      <dgm:prSet/>
      <dgm:spPr/>
      <dgm:t>
        <a:bodyPr/>
        <a:lstStyle/>
        <a:p>
          <a:endParaRPr lang="pt-BR"/>
        </a:p>
      </dgm:t>
    </dgm:pt>
    <dgm:pt modelId="{D44586DB-AFD0-433C-926B-F231CDB70BCC}" type="sibTrans" cxnId="{5A2E0608-8045-44B4-B6C4-576715E04388}">
      <dgm:prSet/>
      <dgm:spPr/>
      <dgm:t>
        <a:bodyPr/>
        <a:lstStyle/>
        <a:p>
          <a:endParaRPr lang="pt-BR"/>
        </a:p>
      </dgm:t>
    </dgm:pt>
    <dgm:pt modelId="{CBF28486-D9EC-4127-8E22-9A944E27D54C}" type="pres">
      <dgm:prSet presAssocID="{BE35574A-0497-41BC-BBD7-50830D4D1D15}" presName="rootnode" presStyleCnt="0">
        <dgm:presLayoutVars>
          <dgm:chMax/>
          <dgm:chPref/>
          <dgm:dir/>
          <dgm:animLvl val="lvl"/>
        </dgm:presLayoutVars>
      </dgm:prSet>
      <dgm:spPr/>
    </dgm:pt>
    <dgm:pt modelId="{B43DB884-3480-43A9-BA33-589E2F438353}" type="pres">
      <dgm:prSet presAssocID="{19B7576B-9768-4938-9B8F-B1D167042CAA}" presName="composite" presStyleCnt="0"/>
      <dgm:spPr/>
    </dgm:pt>
    <dgm:pt modelId="{22767858-59D4-4CBA-9002-287C1F02A7F0}" type="pres">
      <dgm:prSet presAssocID="{19B7576B-9768-4938-9B8F-B1D167042CAA}" presName="LShape" presStyleLbl="alignNode1" presStyleIdx="0" presStyleCnt="5" custLinFactNeighborX="-213" custLinFactNeighborY="1829"/>
      <dgm:spPr>
        <a:solidFill>
          <a:srgbClr val="FFC000"/>
        </a:solidFill>
        <a:ln>
          <a:solidFill>
            <a:srgbClr val="FFC000"/>
          </a:solidFill>
        </a:ln>
      </dgm:spPr>
    </dgm:pt>
    <dgm:pt modelId="{321C8C23-1C6D-4EEB-8751-91B56E5A1297}" type="pres">
      <dgm:prSet presAssocID="{19B7576B-9768-4938-9B8F-B1D167042CAA}" presName="ParentText" presStyleLbl="revTx" presStyleIdx="0" presStyleCnt="3" custLinFactNeighborX="-1790" custLinFactNeighborY="697">
        <dgm:presLayoutVars>
          <dgm:chMax val="0"/>
          <dgm:chPref val="0"/>
          <dgm:bulletEnabled val="1"/>
        </dgm:presLayoutVars>
      </dgm:prSet>
      <dgm:spPr/>
    </dgm:pt>
    <dgm:pt modelId="{3265F2F0-DB8B-4D74-B524-0998C7C3A4B7}" type="pres">
      <dgm:prSet presAssocID="{19B7576B-9768-4938-9B8F-B1D167042CAA}" presName="Triangle" presStyleLbl="alignNode1" presStyleIdx="1" presStyleCnt="5"/>
      <dgm:spPr/>
    </dgm:pt>
    <dgm:pt modelId="{F5077070-BD67-4B97-BBBC-773F1469CF2E}" type="pres">
      <dgm:prSet presAssocID="{F9069737-54BC-48BA-8AF5-7E00A9182250}" presName="sibTrans" presStyleCnt="0"/>
      <dgm:spPr/>
    </dgm:pt>
    <dgm:pt modelId="{22249AF3-CF67-41A6-B36A-86A0CE2F04CE}" type="pres">
      <dgm:prSet presAssocID="{F9069737-54BC-48BA-8AF5-7E00A9182250}" presName="space" presStyleCnt="0"/>
      <dgm:spPr/>
    </dgm:pt>
    <dgm:pt modelId="{BDAD3E8C-251A-4DD5-A00B-15727BD0B7A4}" type="pres">
      <dgm:prSet presAssocID="{F5BFFAE1-3C78-4E19-80FD-BA4E0BC4482E}" presName="composite" presStyleCnt="0"/>
      <dgm:spPr/>
    </dgm:pt>
    <dgm:pt modelId="{50AA9D2F-0D9E-4D96-8826-090D0A3264B2}" type="pres">
      <dgm:prSet presAssocID="{F5BFFAE1-3C78-4E19-80FD-BA4E0BC4482E}" presName="LShape" presStyleLbl="alignNode1" presStyleIdx="2" presStyleCnt="5"/>
      <dgm:spPr>
        <a:solidFill>
          <a:srgbClr val="FFC000"/>
        </a:solidFill>
      </dgm:spPr>
    </dgm:pt>
    <dgm:pt modelId="{3A45A2AC-7537-43DF-94C5-C322787D7D80}" type="pres">
      <dgm:prSet presAssocID="{F5BFFAE1-3C78-4E19-80FD-BA4E0BC4482E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1B2AD30-7342-4556-8CBF-19AEFCEA0CEB}" type="pres">
      <dgm:prSet presAssocID="{F5BFFAE1-3C78-4E19-80FD-BA4E0BC4482E}" presName="Triangle" presStyleLbl="alignNode1" presStyleIdx="3" presStyleCnt="5"/>
      <dgm:spPr/>
    </dgm:pt>
    <dgm:pt modelId="{60105B0D-C416-4EFA-98D1-8A63319F6216}" type="pres">
      <dgm:prSet presAssocID="{60C91DAD-196E-4A69-AF45-45A49D889C7B}" presName="sibTrans" presStyleCnt="0"/>
      <dgm:spPr/>
    </dgm:pt>
    <dgm:pt modelId="{0D0DE300-8FD4-4A62-B9D1-8B106083BB3D}" type="pres">
      <dgm:prSet presAssocID="{60C91DAD-196E-4A69-AF45-45A49D889C7B}" presName="space" presStyleCnt="0"/>
      <dgm:spPr/>
    </dgm:pt>
    <dgm:pt modelId="{F19580AD-3451-4F4F-BB8C-6DB13E8D112E}" type="pres">
      <dgm:prSet presAssocID="{51399FD9-C371-4C86-8735-FA378DA5F71E}" presName="composite" presStyleCnt="0"/>
      <dgm:spPr/>
    </dgm:pt>
    <dgm:pt modelId="{2FE08779-C990-48AA-84B0-8898855D96BD}" type="pres">
      <dgm:prSet presAssocID="{51399FD9-C371-4C86-8735-FA378DA5F71E}" presName="LShape" presStyleLbl="alignNode1" presStyleIdx="4" presStyleCnt="5"/>
      <dgm:spPr>
        <a:solidFill>
          <a:srgbClr val="FFC000"/>
        </a:solidFill>
        <a:ln>
          <a:noFill/>
        </a:ln>
      </dgm:spPr>
    </dgm:pt>
    <dgm:pt modelId="{650DD6C3-E524-43E4-BB98-CBA2B8316354}" type="pres">
      <dgm:prSet presAssocID="{51399FD9-C371-4C86-8735-FA378DA5F71E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5A2E0608-8045-44B4-B6C4-576715E04388}" srcId="{BE35574A-0497-41BC-BBD7-50830D4D1D15}" destId="{51399FD9-C371-4C86-8735-FA378DA5F71E}" srcOrd="2" destOrd="0" parTransId="{AEF0E258-B7D7-4624-A182-842434016FE7}" sibTransId="{D44586DB-AFD0-433C-926B-F231CDB70BCC}"/>
    <dgm:cxn modelId="{F27C3419-4906-43C7-9FD8-B8BC2AFBA9CE}" srcId="{BE35574A-0497-41BC-BBD7-50830D4D1D15}" destId="{19B7576B-9768-4938-9B8F-B1D167042CAA}" srcOrd="0" destOrd="0" parTransId="{E2938FA5-1E1C-462D-AED5-98514A67F9C6}" sibTransId="{F9069737-54BC-48BA-8AF5-7E00A9182250}"/>
    <dgm:cxn modelId="{ED9A883C-00D9-43BF-9BB9-28DE99F325AD}" type="presOf" srcId="{F5BFFAE1-3C78-4E19-80FD-BA4E0BC4482E}" destId="{3A45A2AC-7537-43DF-94C5-C322787D7D80}" srcOrd="0" destOrd="0" presId="urn:microsoft.com/office/officeart/2009/3/layout/StepUpProcess"/>
    <dgm:cxn modelId="{25424E52-4993-419D-B957-1D7E5DF1B28F}" type="presOf" srcId="{19B7576B-9768-4938-9B8F-B1D167042CAA}" destId="{321C8C23-1C6D-4EEB-8751-91B56E5A1297}" srcOrd="0" destOrd="0" presId="urn:microsoft.com/office/officeart/2009/3/layout/StepUpProcess"/>
    <dgm:cxn modelId="{4D2698A8-D204-45C6-AA5F-EE75FDBB5653}" type="presOf" srcId="{BE35574A-0497-41BC-BBD7-50830D4D1D15}" destId="{CBF28486-D9EC-4127-8E22-9A944E27D54C}" srcOrd="0" destOrd="0" presId="urn:microsoft.com/office/officeart/2009/3/layout/StepUpProcess"/>
    <dgm:cxn modelId="{B9BF93BA-BA92-498D-9389-D6C8A6E69CDB}" srcId="{BE35574A-0497-41BC-BBD7-50830D4D1D15}" destId="{F5BFFAE1-3C78-4E19-80FD-BA4E0BC4482E}" srcOrd="1" destOrd="0" parTransId="{92CF2C7D-7DDF-404F-90A3-D4E1D1FA570D}" sibTransId="{60C91DAD-196E-4A69-AF45-45A49D889C7B}"/>
    <dgm:cxn modelId="{61E8C5BD-D30D-4305-9B51-EB530B9BE819}" type="presOf" srcId="{51399FD9-C371-4C86-8735-FA378DA5F71E}" destId="{650DD6C3-E524-43E4-BB98-CBA2B8316354}" srcOrd="0" destOrd="0" presId="urn:microsoft.com/office/officeart/2009/3/layout/StepUpProcess"/>
    <dgm:cxn modelId="{28578EFD-86DA-4791-A765-9055B22351AA}" type="presParOf" srcId="{CBF28486-D9EC-4127-8E22-9A944E27D54C}" destId="{B43DB884-3480-43A9-BA33-589E2F438353}" srcOrd="0" destOrd="0" presId="urn:microsoft.com/office/officeart/2009/3/layout/StepUpProcess"/>
    <dgm:cxn modelId="{FDAAA266-C5E5-4917-8C45-03838B0C33E2}" type="presParOf" srcId="{B43DB884-3480-43A9-BA33-589E2F438353}" destId="{22767858-59D4-4CBA-9002-287C1F02A7F0}" srcOrd="0" destOrd="0" presId="urn:microsoft.com/office/officeart/2009/3/layout/StepUpProcess"/>
    <dgm:cxn modelId="{19437D8E-8475-41B5-B256-472D11B1D3C8}" type="presParOf" srcId="{B43DB884-3480-43A9-BA33-589E2F438353}" destId="{321C8C23-1C6D-4EEB-8751-91B56E5A1297}" srcOrd="1" destOrd="0" presId="urn:microsoft.com/office/officeart/2009/3/layout/StepUpProcess"/>
    <dgm:cxn modelId="{CE0EECA4-818A-4FAE-9CB9-A79165B95DBF}" type="presParOf" srcId="{B43DB884-3480-43A9-BA33-589E2F438353}" destId="{3265F2F0-DB8B-4D74-B524-0998C7C3A4B7}" srcOrd="2" destOrd="0" presId="urn:microsoft.com/office/officeart/2009/3/layout/StepUpProcess"/>
    <dgm:cxn modelId="{20144425-0014-44CA-B41E-09E5CBFF2F62}" type="presParOf" srcId="{CBF28486-D9EC-4127-8E22-9A944E27D54C}" destId="{F5077070-BD67-4B97-BBBC-773F1469CF2E}" srcOrd="1" destOrd="0" presId="urn:microsoft.com/office/officeart/2009/3/layout/StepUpProcess"/>
    <dgm:cxn modelId="{4BA8AEBA-93C3-4363-9E7E-ADFE8B939658}" type="presParOf" srcId="{F5077070-BD67-4B97-BBBC-773F1469CF2E}" destId="{22249AF3-CF67-41A6-B36A-86A0CE2F04CE}" srcOrd="0" destOrd="0" presId="urn:microsoft.com/office/officeart/2009/3/layout/StepUpProcess"/>
    <dgm:cxn modelId="{BA3C5E0D-798B-4212-81BB-4A4E58F7438B}" type="presParOf" srcId="{CBF28486-D9EC-4127-8E22-9A944E27D54C}" destId="{BDAD3E8C-251A-4DD5-A00B-15727BD0B7A4}" srcOrd="2" destOrd="0" presId="urn:microsoft.com/office/officeart/2009/3/layout/StepUpProcess"/>
    <dgm:cxn modelId="{094EED1E-2D52-431B-9C74-78FFC95B1512}" type="presParOf" srcId="{BDAD3E8C-251A-4DD5-A00B-15727BD0B7A4}" destId="{50AA9D2F-0D9E-4D96-8826-090D0A3264B2}" srcOrd="0" destOrd="0" presId="urn:microsoft.com/office/officeart/2009/3/layout/StepUpProcess"/>
    <dgm:cxn modelId="{D88DA944-EF4C-4167-BD28-EB5456AD955A}" type="presParOf" srcId="{BDAD3E8C-251A-4DD5-A00B-15727BD0B7A4}" destId="{3A45A2AC-7537-43DF-94C5-C322787D7D80}" srcOrd="1" destOrd="0" presId="urn:microsoft.com/office/officeart/2009/3/layout/StepUpProcess"/>
    <dgm:cxn modelId="{A87050D2-1E2E-464B-BBBC-F9D5DCB97645}" type="presParOf" srcId="{BDAD3E8C-251A-4DD5-A00B-15727BD0B7A4}" destId="{81B2AD30-7342-4556-8CBF-19AEFCEA0CEB}" srcOrd="2" destOrd="0" presId="urn:microsoft.com/office/officeart/2009/3/layout/StepUpProcess"/>
    <dgm:cxn modelId="{41AE8D3A-AC6A-408C-8EEC-409B6F0B54C5}" type="presParOf" srcId="{CBF28486-D9EC-4127-8E22-9A944E27D54C}" destId="{60105B0D-C416-4EFA-98D1-8A63319F6216}" srcOrd="3" destOrd="0" presId="urn:microsoft.com/office/officeart/2009/3/layout/StepUpProcess"/>
    <dgm:cxn modelId="{8D5C88C7-DC72-4672-BDE9-EFBAFB7D6074}" type="presParOf" srcId="{60105B0D-C416-4EFA-98D1-8A63319F6216}" destId="{0D0DE300-8FD4-4A62-B9D1-8B106083BB3D}" srcOrd="0" destOrd="0" presId="urn:microsoft.com/office/officeart/2009/3/layout/StepUpProcess"/>
    <dgm:cxn modelId="{D10EE8A6-3731-4803-96EA-27B5A75080E6}" type="presParOf" srcId="{CBF28486-D9EC-4127-8E22-9A944E27D54C}" destId="{F19580AD-3451-4F4F-BB8C-6DB13E8D112E}" srcOrd="4" destOrd="0" presId="urn:microsoft.com/office/officeart/2009/3/layout/StepUpProcess"/>
    <dgm:cxn modelId="{61DF0305-E6AB-446E-BFB4-A5AF9A64B223}" type="presParOf" srcId="{F19580AD-3451-4F4F-BB8C-6DB13E8D112E}" destId="{2FE08779-C990-48AA-84B0-8898855D96BD}" srcOrd="0" destOrd="0" presId="urn:microsoft.com/office/officeart/2009/3/layout/StepUpProcess"/>
    <dgm:cxn modelId="{4E189D87-4BC7-44DA-B28A-7926AEF30CBD}" type="presParOf" srcId="{F19580AD-3451-4F4F-BB8C-6DB13E8D112E}" destId="{650DD6C3-E524-43E4-BB98-CBA2B8316354}" srcOrd="1" destOrd="0" presId="urn:microsoft.com/office/officeart/2009/3/layout/StepUpProcess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4BFD473-111C-463F-8918-18047CC39F4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64D64C9D-80B8-424D-BD0E-0AFCA878B9BC}">
      <dgm:prSet phldrT="[Texto]"/>
      <dgm:spPr/>
      <dgm:t>
        <a:bodyPr/>
        <a:lstStyle/>
        <a:p>
          <a:r>
            <a:rPr lang="pt-BR" dirty="0"/>
            <a:t>Ação</a:t>
          </a:r>
        </a:p>
      </dgm:t>
    </dgm:pt>
    <dgm:pt modelId="{9C86586E-8A35-4D1A-A313-6D76676D1C99}" type="parTrans" cxnId="{03321FB5-CE8D-4781-B50D-F86BC3647709}">
      <dgm:prSet/>
      <dgm:spPr/>
      <dgm:t>
        <a:bodyPr/>
        <a:lstStyle/>
        <a:p>
          <a:endParaRPr lang="pt-BR"/>
        </a:p>
      </dgm:t>
    </dgm:pt>
    <dgm:pt modelId="{83B349F6-8DB0-4BAC-98D4-B664D49B0FBB}" type="sibTrans" cxnId="{03321FB5-CE8D-4781-B50D-F86BC3647709}">
      <dgm:prSet/>
      <dgm:spPr/>
      <dgm:t>
        <a:bodyPr/>
        <a:lstStyle/>
        <a:p>
          <a:endParaRPr lang="pt-BR"/>
        </a:p>
      </dgm:t>
    </dgm:pt>
    <dgm:pt modelId="{30A7E046-34EB-436B-AFE5-6CB9FE812E0D}">
      <dgm:prSet phldrT="[Texto]"/>
      <dgm:spPr/>
      <dgm:t>
        <a:bodyPr/>
        <a:lstStyle/>
        <a:p>
          <a:r>
            <a:rPr lang="pt-BR" dirty="0"/>
            <a:t>Construção de esquemas</a:t>
          </a:r>
        </a:p>
      </dgm:t>
    </dgm:pt>
    <dgm:pt modelId="{55F14979-71CD-4C37-88CE-86DA387D9489}" type="parTrans" cxnId="{FC39B8E3-DB4E-4CC3-B91F-F4BF8025AFC1}">
      <dgm:prSet/>
      <dgm:spPr/>
      <dgm:t>
        <a:bodyPr/>
        <a:lstStyle/>
        <a:p>
          <a:endParaRPr lang="pt-BR"/>
        </a:p>
      </dgm:t>
    </dgm:pt>
    <dgm:pt modelId="{21C033B3-6DF8-41A0-944E-23CB4EC6B4EA}" type="sibTrans" cxnId="{FC39B8E3-DB4E-4CC3-B91F-F4BF8025AFC1}">
      <dgm:prSet/>
      <dgm:spPr/>
      <dgm:t>
        <a:bodyPr/>
        <a:lstStyle/>
        <a:p>
          <a:endParaRPr lang="pt-BR"/>
        </a:p>
      </dgm:t>
    </dgm:pt>
    <dgm:pt modelId="{582DFEC1-05F0-4821-BE6C-AA7D63F2AF3C}">
      <dgm:prSet phldrT="[Texto]"/>
      <dgm:spPr/>
      <dgm:t>
        <a:bodyPr/>
        <a:lstStyle/>
        <a:p>
          <a:r>
            <a:rPr lang="pt-BR" dirty="0"/>
            <a:t>Conhecimento</a:t>
          </a:r>
        </a:p>
      </dgm:t>
    </dgm:pt>
    <dgm:pt modelId="{6FECCFE4-9F9F-4182-AE29-8D65CE4873BF}" type="parTrans" cxnId="{0EE654FB-78BD-408E-96BD-3F838BD3325A}">
      <dgm:prSet/>
      <dgm:spPr/>
      <dgm:t>
        <a:bodyPr/>
        <a:lstStyle/>
        <a:p>
          <a:endParaRPr lang="pt-BR"/>
        </a:p>
      </dgm:t>
    </dgm:pt>
    <dgm:pt modelId="{875FE176-6BF4-4F66-A8C2-F47FE3C710A3}" type="sibTrans" cxnId="{0EE654FB-78BD-408E-96BD-3F838BD3325A}">
      <dgm:prSet/>
      <dgm:spPr/>
      <dgm:t>
        <a:bodyPr/>
        <a:lstStyle/>
        <a:p>
          <a:endParaRPr lang="pt-BR"/>
        </a:p>
      </dgm:t>
    </dgm:pt>
    <dgm:pt modelId="{9AC65E6D-3324-4771-ACEB-C4434DB2C796}" type="pres">
      <dgm:prSet presAssocID="{94BFD473-111C-463F-8918-18047CC39F4C}" presName="Name0" presStyleCnt="0">
        <dgm:presLayoutVars>
          <dgm:dir/>
          <dgm:resizeHandles val="exact"/>
        </dgm:presLayoutVars>
      </dgm:prSet>
      <dgm:spPr/>
    </dgm:pt>
    <dgm:pt modelId="{C8EBDC57-4F3A-4FC7-96B2-89AA1021062B}" type="pres">
      <dgm:prSet presAssocID="{64D64C9D-80B8-424D-BD0E-0AFCA878B9BC}" presName="node" presStyleLbl="node1" presStyleIdx="0" presStyleCnt="3">
        <dgm:presLayoutVars>
          <dgm:bulletEnabled val="1"/>
        </dgm:presLayoutVars>
      </dgm:prSet>
      <dgm:spPr/>
    </dgm:pt>
    <dgm:pt modelId="{459FE4DF-2C34-4994-8BD4-22B9F8DEE25A}" type="pres">
      <dgm:prSet presAssocID="{83B349F6-8DB0-4BAC-98D4-B664D49B0FBB}" presName="sibTrans" presStyleLbl="sibTrans2D1" presStyleIdx="0" presStyleCnt="2"/>
      <dgm:spPr/>
    </dgm:pt>
    <dgm:pt modelId="{6F747F5C-3E2F-43F8-B5B6-8C49530BBF4B}" type="pres">
      <dgm:prSet presAssocID="{83B349F6-8DB0-4BAC-98D4-B664D49B0FBB}" presName="connectorText" presStyleLbl="sibTrans2D1" presStyleIdx="0" presStyleCnt="2"/>
      <dgm:spPr/>
    </dgm:pt>
    <dgm:pt modelId="{4839DC24-F6E4-4C61-9ABB-5E2B3AE15670}" type="pres">
      <dgm:prSet presAssocID="{30A7E046-34EB-436B-AFE5-6CB9FE812E0D}" presName="node" presStyleLbl="node1" presStyleIdx="1" presStyleCnt="3">
        <dgm:presLayoutVars>
          <dgm:bulletEnabled val="1"/>
        </dgm:presLayoutVars>
      </dgm:prSet>
      <dgm:spPr/>
    </dgm:pt>
    <dgm:pt modelId="{BB368B7E-FBFA-4618-9874-F67D9214AF8F}" type="pres">
      <dgm:prSet presAssocID="{21C033B3-6DF8-41A0-944E-23CB4EC6B4EA}" presName="sibTrans" presStyleLbl="sibTrans2D1" presStyleIdx="1" presStyleCnt="2"/>
      <dgm:spPr/>
    </dgm:pt>
    <dgm:pt modelId="{A47773C2-C941-425D-9470-C574C243A566}" type="pres">
      <dgm:prSet presAssocID="{21C033B3-6DF8-41A0-944E-23CB4EC6B4EA}" presName="connectorText" presStyleLbl="sibTrans2D1" presStyleIdx="1" presStyleCnt="2"/>
      <dgm:spPr/>
    </dgm:pt>
    <dgm:pt modelId="{30AEFBEA-7990-4DCE-8C30-FF85EB168593}" type="pres">
      <dgm:prSet presAssocID="{582DFEC1-05F0-4821-BE6C-AA7D63F2AF3C}" presName="node" presStyleLbl="node1" presStyleIdx="2" presStyleCnt="3">
        <dgm:presLayoutVars>
          <dgm:bulletEnabled val="1"/>
        </dgm:presLayoutVars>
      </dgm:prSet>
      <dgm:spPr/>
    </dgm:pt>
  </dgm:ptLst>
  <dgm:cxnLst>
    <dgm:cxn modelId="{D642B718-DF71-4143-9E5A-06838C7AF839}" type="presOf" srcId="{582DFEC1-05F0-4821-BE6C-AA7D63F2AF3C}" destId="{30AEFBEA-7990-4DCE-8C30-FF85EB168593}" srcOrd="0" destOrd="0" presId="urn:microsoft.com/office/officeart/2005/8/layout/process1"/>
    <dgm:cxn modelId="{BCE0BA95-2376-480E-A673-F569E1C40459}" type="presOf" srcId="{94BFD473-111C-463F-8918-18047CC39F4C}" destId="{9AC65E6D-3324-4771-ACEB-C4434DB2C796}" srcOrd="0" destOrd="0" presId="urn:microsoft.com/office/officeart/2005/8/layout/process1"/>
    <dgm:cxn modelId="{193CE3A2-4ABF-4DE9-B28D-E7CDA9AE6F18}" type="presOf" srcId="{21C033B3-6DF8-41A0-944E-23CB4EC6B4EA}" destId="{BB368B7E-FBFA-4618-9874-F67D9214AF8F}" srcOrd="0" destOrd="0" presId="urn:microsoft.com/office/officeart/2005/8/layout/process1"/>
    <dgm:cxn modelId="{03321FB5-CE8D-4781-B50D-F86BC3647709}" srcId="{94BFD473-111C-463F-8918-18047CC39F4C}" destId="{64D64C9D-80B8-424D-BD0E-0AFCA878B9BC}" srcOrd="0" destOrd="0" parTransId="{9C86586E-8A35-4D1A-A313-6D76676D1C99}" sibTransId="{83B349F6-8DB0-4BAC-98D4-B664D49B0FBB}"/>
    <dgm:cxn modelId="{C0E429C7-3D76-4405-B58D-014770898A9D}" type="presOf" srcId="{21C033B3-6DF8-41A0-944E-23CB4EC6B4EA}" destId="{A47773C2-C941-425D-9470-C574C243A566}" srcOrd="1" destOrd="0" presId="urn:microsoft.com/office/officeart/2005/8/layout/process1"/>
    <dgm:cxn modelId="{47FBFBC7-EFDA-495E-AF29-49B598423C3B}" type="presOf" srcId="{64D64C9D-80B8-424D-BD0E-0AFCA878B9BC}" destId="{C8EBDC57-4F3A-4FC7-96B2-89AA1021062B}" srcOrd="0" destOrd="0" presId="urn:microsoft.com/office/officeart/2005/8/layout/process1"/>
    <dgm:cxn modelId="{B7BEEBCC-4C15-4BE8-8363-F5BCE6FC2563}" type="presOf" srcId="{83B349F6-8DB0-4BAC-98D4-B664D49B0FBB}" destId="{6F747F5C-3E2F-43F8-B5B6-8C49530BBF4B}" srcOrd="1" destOrd="0" presId="urn:microsoft.com/office/officeart/2005/8/layout/process1"/>
    <dgm:cxn modelId="{D38A2CD4-E00A-44D0-9B6C-00A08E8E326E}" type="presOf" srcId="{30A7E046-34EB-436B-AFE5-6CB9FE812E0D}" destId="{4839DC24-F6E4-4C61-9ABB-5E2B3AE15670}" srcOrd="0" destOrd="0" presId="urn:microsoft.com/office/officeart/2005/8/layout/process1"/>
    <dgm:cxn modelId="{FC39B8E3-DB4E-4CC3-B91F-F4BF8025AFC1}" srcId="{94BFD473-111C-463F-8918-18047CC39F4C}" destId="{30A7E046-34EB-436B-AFE5-6CB9FE812E0D}" srcOrd="1" destOrd="0" parTransId="{55F14979-71CD-4C37-88CE-86DA387D9489}" sibTransId="{21C033B3-6DF8-41A0-944E-23CB4EC6B4EA}"/>
    <dgm:cxn modelId="{E1C26DF7-DDC6-4132-A25B-B1462033C43B}" type="presOf" srcId="{83B349F6-8DB0-4BAC-98D4-B664D49B0FBB}" destId="{459FE4DF-2C34-4994-8BD4-22B9F8DEE25A}" srcOrd="0" destOrd="0" presId="urn:microsoft.com/office/officeart/2005/8/layout/process1"/>
    <dgm:cxn modelId="{0EE654FB-78BD-408E-96BD-3F838BD3325A}" srcId="{94BFD473-111C-463F-8918-18047CC39F4C}" destId="{582DFEC1-05F0-4821-BE6C-AA7D63F2AF3C}" srcOrd="2" destOrd="0" parTransId="{6FECCFE4-9F9F-4182-AE29-8D65CE4873BF}" sibTransId="{875FE176-6BF4-4F66-A8C2-F47FE3C710A3}"/>
    <dgm:cxn modelId="{9CE44EEE-6EED-466B-98D6-F29D932756AF}" type="presParOf" srcId="{9AC65E6D-3324-4771-ACEB-C4434DB2C796}" destId="{C8EBDC57-4F3A-4FC7-96B2-89AA1021062B}" srcOrd="0" destOrd="0" presId="urn:microsoft.com/office/officeart/2005/8/layout/process1"/>
    <dgm:cxn modelId="{661798B4-D19F-43C0-956E-350AE0ABE6F1}" type="presParOf" srcId="{9AC65E6D-3324-4771-ACEB-C4434DB2C796}" destId="{459FE4DF-2C34-4994-8BD4-22B9F8DEE25A}" srcOrd="1" destOrd="0" presId="urn:microsoft.com/office/officeart/2005/8/layout/process1"/>
    <dgm:cxn modelId="{7B805235-A3E7-4ED4-A7CC-3EB574FCF17E}" type="presParOf" srcId="{459FE4DF-2C34-4994-8BD4-22B9F8DEE25A}" destId="{6F747F5C-3E2F-43F8-B5B6-8C49530BBF4B}" srcOrd="0" destOrd="0" presId="urn:microsoft.com/office/officeart/2005/8/layout/process1"/>
    <dgm:cxn modelId="{8C2FFEA4-E614-4842-9C65-E80D288CE77D}" type="presParOf" srcId="{9AC65E6D-3324-4771-ACEB-C4434DB2C796}" destId="{4839DC24-F6E4-4C61-9ABB-5E2B3AE15670}" srcOrd="2" destOrd="0" presId="urn:microsoft.com/office/officeart/2005/8/layout/process1"/>
    <dgm:cxn modelId="{1C7D34A2-02C0-43EA-9F88-B74F3F0718C9}" type="presParOf" srcId="{9AC65E6D-3324-4771-ACEB-C4434DB2C796}" destId="{BB368B7E-FBFA-4618-9874-F67D9214AF8F}" srcOrd="3" destOrd="0" presId="urn:microsoft.com/office/officeart/2005/8/layout/process1"/>
    <dgm:cxn modelId="{D6EE3EC1-A8DF-4CD6-92C8-CD6DE8E462A6}" type="presParOf" srcId="{BB368B7E-FBFA-4618-9874-F67D9214AF8F}" destId="{A47773C2-C941-425D-9470-C574C243A566}" srcOrd="0" destOrd="0" presId="urn:microsoft.com/office/officeart/2005/8/layout/process1"/>
    <dgm:cxn modelId="{8E2CBBED-129D-4521-BAA2-0E559B3DD2CB}" type="presParOf" srcId="{9AC65E6D-3324-4771-ACEB-C4434DB2C796}" destId="{30AEFBEA-7990-4DCE-8C30-FF85EB168593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A7BA125-734F-461E-A49F-843B67B8D51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E1555CF-F17E-4AD4-BE5F-FFDFABFD462D}">
      <dgm:prSet phldrT="[Texto]"/>
      <dgm:spPr/>
      <dgm:t>
        <a:bodyPr/>
        <a:lstStyle/>
        <a:p>
          <a:r>
            <a:rPr lang="pt-BR" dirty="0"/>
            <a:t>Conhecimento Físico</a:t>
          </a:r>
        </a:p>
      </dgm:t>
    </dgm:pt>
    <dgm:pt modelId="{0F0034E7-6DE9-4F6D-9FC7-0962FF53518B}" type="parTrans" cxnId="{D5183925-CB71-4633-96DE-89C7EC4B0F1B}">
      <dgm:prSet/>
      <dgm:spPr/>
      <dgm:t>
        <a:bodyPr/>
        <a:lstStyle/>
        <a:p>
          <a:endParaRPr lang="pt-BR"/>
        </a:p>
      </dgm:t>
    </dgm:pt>
    <dgm:pt modelId="{45F691B0-78B4-43D0-990A-8EBF919DDFBA}" type="sibTrans" cxnId="{D5183925-CB71-4633-96DE-89C7EC4B0F1B}">
      <dgm:prSet/>
      <dgm:spPr/>
      <dgm:t>
        <a:bodyPr/>
        <a:lstStyle/>
        <a:p>
          <a:endParaRPr lang="pt-BR"/>
        </a:p>
      </dgm:t>
    </dgm:pt>
    <dgm:pt modelId="{593697C7-71E8-4B72-B5C8-0B19E75BCEB3}">
      <dgm:prSet phldrT="[Texto]"/>
      <dgm:spPr/>
      <dgm:t>
        <a:bodyPr/>
        <a:lstStyle/>
        <a:p>
          <a:r>
            <a:rPr lang="pt-BR" altLang="pt-BR" dirty="0">
              <a:cs typeface="Times New Roman" panose="02020603050405020304" pitchFamily="18" charset="0"/>
            </a:rPr>
            <a:t>Conhecimentos das </a:t>
          </a:r>
          <a:r>
            <a:rPr lang="pt-BR" altLang="pt-BR" b="1" dirty="0">
              <a:cs typeface="Times New Roman" panose="02020603050405020304" pitchFamily="18" charset="0"/>
            </a:rPr>
            <a:t>propriedades físicas dos </a:t>
          </a:r>
          <a:r>
            <a:rPr lang="pt-BR" altLang="pt-BR" b="1" u="sng" dirty="0">
              <a:cs typeface="Times New Roman" panose="02020603050405020304" pitchFamily="18" charset="0"/>
            </a:rPr>
            <a:t>objetos</a:t>
          </a:r>
          <a:r>
            <a:rPr lang="pt-BR" altLang="pt-BR" b="1" dirty="0">
              <a:cs typeface="Times New Roman" panose="02020603050405020304" pitchFamily="18" charset="0"/>
            </a:rPr>
            <a:t>,</a:t>
          </a:r>
          <a:r>
            <a:rPr lang="pt-BR" altLang="pt-BR" dirty="0">
              <a:cs typeface="Times New Roman" panose="02020603050405020304" pitchFamily="18" charset="0"/>
            </a:rPr>
            <a:t> obtido a partir dos órgãos dos sentidos </a:t>
          </a:r>
          <a:r>
            <a:rPr lang="pt-BR" altLang="pt-BR" dirty="0">
              <a:solidFill>
                <a:srgbClr val="FF0000"/>
              </a:solidFill>
              <a:cs typeface="Times New Roman" panose="02020603050405020304" pitchFamily="18" charset="0"/>
            </a:rPr>
            <a:t>(abstração empírica) </a:t>
          </a:r>
          <a:endParaRPr lang="pt-BR" dirty="0">
            <a:solidFill>
              <a:srgbClr val="FF0000"/>
            </a:solidFill>
          </a:endParaRPr>
        </a:p>
      </dgm:t>
    </dgm:pt>
    <dgm:pt modelId="{466CCD4A-FD6C-420F-A184-3DE0DA6DC098}" type="parTrans" cxnId="{CA347D84-BC20-42E2-A3E8-9298D8268B6A}">
      <dgm:prSet/>
      <dgm:spPr/>
      <dgm:t>
        <a:bodyPr/>
        <a:lstStyle/>
        <a:p>
          <a:endParaRPr lang="pt-BR"/>
        </a:p>
      </dgm:t>
    </dgm:pt>
    <dgm:pt modelId="{99B8C2D6-EAE7-4100-8C9D-D5BA9D045A13}" type="sibTrans" cxnId="{CA347D84-BC20-42E2-A3E8-9298D8268B6A}">
      <dgm:prSet/>
      <dgm:spPr/>
      <dgm:t>
        <a:bodyPr/>
        <a:lstStyle/>
        <a:p>
          <a:endParaRPr lang="pt-BR"/>
        </a:p>
      </dgm:t>
    </dgm:pt>
    <dgm:pt modelId="{7A7927B6-CFF1-41C1-98C4-138712C99D37}">
      <dgm:prSet phldrT="[Texto]"/>
      <dgm:spPr/>
      <dgm:t>
        <a:bodyPr/>
        <a:lstStyle/>
        <a:p>
          <a:r>
            <a:rPr lang="pt-BR" dirty="0" err="1"/>
            <a:t>Ex</a:t>
          </a:r>
          <a:r>
            <a:rPr lang="pt-BR" dirty="0"/>
            <a:t>: cor, forma, textura, tamanho, peso</a:t>
          </a:r>
        </a:p>
      </dgm:t>
    </dgm:pt>
    <dgm:pt modelId="{8A0A5E41-BB45-4161-BD65-BB49D99EBD97}" type="parTrans" cxnId="{4582BB4B-3526-4DAE-B282-BAFAB7C15A93}">
      <dgm:prSet/>
      <dgm:spPr/>
      <dgm:t>
        <a:bodyPr/>
        <a:lstStyle/>
        <a:p>
          <a:endParaRPr lang="pt-BR"/>
        </a:p>
      </dgm:t>
    </dgm:pt>
    <dgm:pt modelId="{88D71E32-3765-4B8A-B121-8F81BA15C2F9}" type="sibTrans" cxnId="{4582BB4B-3526-4DAE-B282-BAFAB7C15A93}">
      <dgm:prSet/>
      <dgm:spPr/>
      <dgm:t>
        <a:bodyPr/>
        <a:lstStyle/>
        <a:p>
          <a:endParaRPr lang="pt-BR"/>
        </a:p>
      </dgm:t>
    </dgm:pt>
    <dgm:pt modelId="{1088B758-085E-4159-AD19-0EB80F81035F}">
      <dgm:prSet phldrT="[Texto]"/>
      <dgm:spPr/>
      <dgm:t>
        <a:bodyPr/>
        <a:lstStyle/>
        <a:p>
          <a:r>
            <a:rPr lang="pt-BR" dirty="0"/>
            <a:t>Conhecimento Lógico-Matemático</a:t>
          </a:r>
        </a:p>
      </dgm:t>
    </dgm:pt>
    <dgm:pt modelId="{2A1488CB-4FC6-49C0-A139-79777FE984AA}" type="parTrans" cxnId="{F917C851-69BD-4DED-9046-1C0C92F223FB}">
      <dgm:prSet/>
      <dgm:spPr/>
      <dgm:t>
        <a:bodyPr/>
        <a:lstStyle/>
        <a:p>
          <a:endParaRPr lang="pt-BR"/>
        </a:p>
      </dgm:t>
    </dgm:pt>
    <dgm:pt modelId="{C0755CED-2BF2-4012-878A-866D69BFB521}" type="sibTrans" cxnId="{F917C851-69BD-4DED-9046-1C0C92F223FB}">
      <dgm:prSet/>
      <dgm:spPr/>
      <dgm:t>
        <a:bodyPr/>
        <a:lstStyle/>
        <a:p>
          <a:endParaRPr lang="pt-BR"/>
        </a:p>
      </dgm:t>
    </dgm:pt>
    <dgm:pt modelId="{AA0DE000-95AB-432C-84EC-8A812057DA00}">
      <dgm:prSet phldrT="[Texto]"/>
      <dgm:spPr/>
      <dgm:t>
        <a:bodyPr/>
        <a:lstStyle/>
        <a:p>
          <a:pPr>
            <a:buClrTx/>
            <a:buSzTx/>
            <a:buFontTx/>
            <a:buNone/>
          </a:pPr>
          <a:r>
            <a:rPr lang="pt-BR" altLang="pt-BR" dirty="0">
              <a:cs typeface="Times New Roman" panose="02020603050405020304" pitchFamily="18" charset="0"/>
            </a:rPr>
            <a:t>Conhecimento construído a partir das </a:t>
          </a:r>
          <a:r>
            <a:rPr lang="pt-BR" altLang="pt-BR" b="1" u="sng" dirty="0">
              <a:cs typeface="Times New Roman" panose="02020603050405020304" pitchFamily="18" charset="0"/>
            </a:rPr>
            <a:t>ações</a:t>
          </a:r>
          <a:r>
            <a:rPr lang="pt-BR" altLang="pt-BR" b="1" dirty="0">
              <a:cs typeface="Times New Roman" panose="02020603050405020304" pitchFamily="18" charset="0"/>
            </a:rPr>
            <a:t> </a:t>
          </a:r>
          <a:r>
            <a:rPr lang="pt-BR" altLang="pt-BR" dirty="0">
              <a:cs typeface="Times New Roman" panose="02020603050405020304" pitchFamily="18" charset="0"/>
            </a:rPr>
            <a:t>efetuadas sobre os objetos e do </a:t>
          </a:r>
          <a:r>
            <a:rPr lang="pt-BR" altLang="pt-BR" b="1" dirty="0">
              <a:cs typeface="Times New Roman" panose="02020603050405020304" pitchFamily="18" charset="0"/>
            </a:rPr>
            <a:t>pensar</a:t>
          </a:r>
          <a:r>
            <a:rPr lang="pt-BR" altLang="pt-BR" dirty="0">
              <a:cs typeface="Times New Roman" panose="02020603050405020304" pitchFamily="18" charset="0"/>
            </a:rPr>
            <a:t> sobre essas ações </a:t>
          </a:r>
          <a:r>
            <a:rPr lang="pt-BR" altLang="pt-BR" dirty="0">
              <a:solidFill>
                <a:srgbClr val="FF0000"/>
              </a:solidFill>
              <a:cs typeface="Times New Roman" panose="02020603050405020304" pitchFamily="18" charset="0"/>
            </a:rPr>
            <a:t>(abstração reflexiva)</a:t>
          </a:r>
          <a:endParaRPr lang="pt-BR" dirty="0">
            <a:solidFill>
              <a:srgbClr val="FF0000"/>
            </a:solidFill>
          </a:endParaRPr>
        </a:p>
      </dgm:t>
    </dgm:pt>
    <dgm:pt modelId="{29B66444-D22E-4DCC-BDD3-DFB8BA05E3FA}" type="parTrans" cxnId="{3971CA25-B1BC-43C7-83AC-6418FEBA2749}">
      <dgm:prSet/>
      <dgm:spPr/>
      <dgm:t>
        <a:bodyPr/>
        <a:lstStyle/>
        <a:p>
          <a:endParaRPr lang="pt-BR"/>
        </a:p>
      </dgm:t>
    </dgm:pt>
    <dgm:pt modelId="{7E0E1650-6CE5-4D98-AD84-4115FBE502AA}" type="sibTrans" cxnId="{3971CA25-B1BC-43C7-83AC-6418FEBA2749}">
      <dgm:prSet/>
      <dgm:spPr/>
      <dgm:t>
        <a:bodyPr/>
        <a:lstStyle/>
        <a:p>
          <a:endParaRPr lang="pt-BR"/>
        </a:p>
      </dgm:t>
    </dgm:pt>
    <dgm:pt modelId="{4DF57B07-576C-4895-81DC-063A7C054E44}">
      <dgm:prSet phldrT="[Texto]"/>
      <dgm:spPr/>
      <dgm:t>
        <a:bodyPr/>
        <a:lstStyle/>
        <a:p>
          <a:r>
            <a:rPr lang="pt-BR" dirty="0" err="1"/>
            <a:t>Ex</a:t>
          </a:r>
          <a:r>
            <a:rPr lang="pt-BR" dirty="0"/>
            <a:t>: relações espaciais, temporais, causais, numéricas</a:t>
          </a:r>
        </a:p>
      </dgm:t>
    </dgm:pt>
    <dgm:pt modelId="{8F2D4C36-F4EE-479D-A78C-7D5E5D9F013F}" type="parTrans" cxnId="{8DF431DA-04FA-4F92-97A8-8C82A1EAEEF0}">
      <dgm:prSet/>
      <dgm:spPr/>
      <dgm:t>
        <a:bodyPr/>
        <a:lstStyle/>
        <a:p>
          <a:endParaRPr lang="pt-BR"/>
        </a:p>
      </dgm:t>
    </dgm:pt>
    <dgm:pt modelId="{99D987EB-3FB7-41AA-918E-D2EDF916D0B1}" type="sibTrans" cxnId="{8DF431DA-04FA-4F92-97A8-8C82A1EAEEF0}">
      <dgm:prSet/>
      <dgm:spPr/>
      <dgm:t>
        <a:bodyPr/>
        <a:lstStyle/>
        <a:p>
          <a:endParaRPr lang="pt-BR"/>
        </a:p>
      </dgm:t>
    </dgm:pt>
    <dgm:pt modelId="{EDAF2716-231D-4AD3-AE57-77497B47DCD2}">
      <dgm:prSet phldrT="[Texto]"/>
      <dgm:spPr/>
      <dgm:t>
        <a:bodyPr/>
        <a:lstStyle/>
        <a:p>
          <a:r>
            <a:rPr lang="pt-BR" dirty="0"/>
            <a:t>Conhecimento Social</a:t>
          </a:r>
        </a:p>
      </dgm:t>
    </dgm:pt>
    <dgm:pt modelId="{4979F731-F73C-4975-983C-4432E5AA65B4}" type="parTrans" cxnId="{A830B422-C41F-4368-9C64-9D89736561FB}">
      <dgm:prSet/>
      <dgm:spPr/>
      <dgm:t>
        <a:bodyPr/>
        <a:lstStyle/>
        <a:p>
          <a:endParaRPr lang="pt-BR"/>
        </a:p>
      </dgm:t>
    </dgm:pt>
    <dgm:pt modelId="{6E146CEF-9233-4467-82C8-99A5C12DC94D}" type="sibTrans" cxnId="{A830B422-C41F-4368-9C64-9D89736561FB}">
      <dgm:prSet/>
      <dgm:spPr/>
      <dgm:t>
        <a:bodyPr/>
        <a:lstStyle/>
        <a:p>
          <a:endParaRPr lang="pt-BR"/>
        </a:p>
      </dgm:t>
    </dgm:pt>
    <dgm:pt modelId="{C5772063-5BBE-465D-985D-F03EE3302887}">
      <dgm:prSet phldrT="[Texto]"/>
      <dgm:spPr/>
      <dgm:t>
        <a:bodyPr/>
        <a:lstStyle/>
        <a:p>
          <a:r>
            <a:rPr lang="pt-BR" altLang="pt-BR" dirty="0">
              <a:cs typeface="Times New Roman" panose="02020603050405020304" pitchFamily="18" charset="0"/>
            </a:rPr>
            <a:t>conhecimentos construídos e transmitidos socialmente. Variam de acordo com a cultura e são adquiridos  pela criança a partir das </a:t>
          </a:r>
          <a:r>
            <a:rPr lang="pt-BR" altLang="pt-BR" b="1" dirty="0">
              <a:cs typeface="Times New Roman" panose="02020603050405020304" pitchFamily="18" charset="0"/>
            </a:rPr>
            <a:t>interações sociais</a:t>
          </a:r>
          <a:endParaRPr lang="pt-BR" dirty="0"/>
        </a:p>
      </dgm:t>
    </dgm:pt>
    <dgm:pt modelId="{2F26E9C7-5B74-4BD8-ABC2-4CC103368509}" type="parTrans" cxnId="{EA0C04ED-63C5-41D2-8E57-1850635774F7}">
      <dgm:prSet/>
      <dgm:spPr/>
      <dgm:t>
        <a:bodyPr/>
        <a:lstStyle/>
        <a:p>
          <a:endParaRPr lang="pt-BR"/>
        </a:p>
      </dgm:t>
    </dgm:pt>
    <dgm:pt modelId="{BB6CFA12-8AC8-4C9E-B23B-E0BADBDD7181}" type="sibTrans" cxnId="{EA0C04ED-63C5-41D2-8E57-1850635774F7}">
      <dgm:prSet/>
      <dgm:spPr/>
      <dgm:t>
        <a:bodyPr/>
        <a:lstStyle/>
        <a:p>
          <a:endParaRPr lang="pt-BR"/>
        </a:p>
      </dgm:t>
    </dgm:pt>
    <dgm:pt modelId="{F09B6B92-1B25-4694-A904-C5925CEAF5A2}">
      <dgm:prSet phldrT="[Texto]"/>
      <dgm:spPr/>
      <dgm:t>
        <a:bodyPr/>
        <a:lstStyle/>
        <a:p>
          <a:r>
            <a:rPr lang="pt-BR" dirty="0" err="1"/>
            <a:t>Ex</a:t>
          </a:r>
          <a:r>
            <a:rPr lang="pt-BR" dirty="0"/>
            <a:t>: Linguagem, costumes, valores</a:t>
          </a:r>
        </a:p>
      </dgm:t>
    </dgm:pt>
    <dgm:pt modelId="{9CEAC7B1-182D-4417-8EFA-6AABA17A5BFE}" type="parTrans" cxnId="{1A7A93B5-48F2-4947-9564-8C55F7338CB1}">
      <dgm:prSet/>
      <dgm:spPr/>
      <dgm:t>
        <a:bodyPr/>
        <a:lstStyle/>
        <a:p>
          <a:endParaRPr lang="pt-BR"/>
        </a:p>
      </dgm:t>
    </dgm:pt>
    <dgm:pt modelId="{853B6801-8AD5-4638-BE85-489FB35B15FF}" type="sibTrans" cxnId="{1A7A93B5-48F2-4947-9564-8C55F7338CB1}">
      <dgm:prSet/>
      <dgm:spPr/>
      <dgm:t>
        <a:bodyPr/>
        <a:lstStyle/>
        <a:p>
          <a:endParaRPr lang="pt-BR"/>
        </a:p>
      </dgm:t>
    </dgm:pt>
    <dgm:pt modelId="{C0688B30-6860-4D9D-980F-E47685AD1F45}" type="pres">
      <dgm:prSet presAssocID="{BA7BA125-734F-461E-A49F-843B67B8D515}" presName="Name0" presStyleCnt="0">
        <dgm:presLayoutVars>
          <dgm:dir/>
          <dgm:animLvl val="lvl"/>
          <dgm:resizeHandles val="exact"/>
        </dgm:presLayoutVars>
      </dgm:prSet>
      <dgm:spPr/>
    </dgm:pt>
    <dgm:pt modelId="{621AABE3-FC75-44DE-AD33-B95C5C2275F9}" type="pres">
      <dgm:prSet presAssocID="{FE1555CF-F17E-4AD4-BE5F-FFDFABFD462D}" presName="linNode" presStyleCnt="0"/>
      <dgm:spPr/>
    </dgm:pt>
    <dgm:pt modelId="{6875FA28-A7A3-4100-8C21-1F67EA257C54}" type="pres">
      <dgm:prSet presAssocID="{FE1555CF-F17E-4AD4-BE5F-FFDFABFD462D}" presName="parentText" presStyleLbl="node1" presStyleIdx="0" presStyleCnt="3" custScaleX="62798" custLinFactNeighborY="-4461">
        <dgm:presLayoutVars>
          <dgm:chMax val="1"/>
          <dgm:bulletEnabled val="1"/>
        </dgm:presLayoutVars>
      </dgm:prSet>
      <dgm:spPr/>
    </dgm:pt>
    <dgm:pt modelId="{4CD1C37E-2EF5-43D7-ACEC-616EEA0886F7}" type="pres">
      <dgm:prSet presAssocID="{FE1555CF-F17E-4AD4-BE5F-FFDFABFD462D}" presName="descendantText" presStyleLbl="alignAccFollowNode1" presStyleIdx="0" presStyleCnt="3" custLinFactNeighborX="1449" custLinFactNeighborY="-1915">
        <dgm:presLayoutVars>
          <dgm:bulletEnabled val="1"/>
        </dgm:presLayoutVars>
      </dgm:prSet>
      <dgm:spPr/>
    </dgm:pt>
    <dgm:pt modelId="{90ECC697-9948-4132-AE45-048242CE1EF5}" type="pres">
      <dgm:prSet presAssocID="{45F691B0-78B4-43D0-990A-8EBF919DDFBA}" presName="sp" presStyleCnt="0"/>
      <dgm:spPr/>
    </dgm:pt>
    <dgm:pt modelId="{933B735E-9CAF-430C-BA10-EB0CD2BA45F2}" type="pres">
      <dgm:prSet presAssocID="{1088B758-085E-4159-AD19-0EB80F81035F}" presName="linNode" presStyleCnt="0"/>
      <dgm:spPr/>
    </dgm:pt>
    <dgm:pt modelId="{08D315F4-F451-4D77-94E2-E5D6FBA97C9C}" type="pres">
      <dgm:prSet presAssocID="{1088B758-085E-4159-AD19-0EB80F81035F}" presName="parentText" presStyleLbl="node1" presStyleIdx="1" presStyleCnt="3" custScaleX="61558">
        <dgm:presLayoutVars>
          <dgm:chMax val="1"/>
          <dgm:bulletEnabled val="1"/>
        </dgm:presLayoutVars>
      </dgm:prSet>
      <dgm:spPr/>
    </dgm:pt>
    <dgm:pt modelId="{CF9DE9DF-94E9-4A4C-9C9B-C3FA0CCA4C38}" type="pres">
      <dgm:prSet presAssocID="{1088B758-085E-4159-AD19-0EB80F81035F}" presName="descendantText" presStyleLbl="alignAccFollowNode1" presStyleIdx="1" presStyleCnt="3">
        <dgm:presLayoutVars>
          <dgm:bulletEnabled val="1"/>
        </dgm:presLayoutVars>
      </dgm:prSet>
      <dgm:spPr/>
    </dgm:pt>
    <dgm:pt modelId="{3AF81191-192D-4667-A9D0-134EC73ECE6B}" type="pres">
      <dgm:prSet presAssocID="{C0755CED-2BF2-4012-878A-866D69BFB521}" presName="sp" presStyleCnt="0"/>
      <dgm:spPr/>
    </dgm:pt>
    <dgm:pt modelId="{7E34B698-AF4D-4373-812E-8EF42B5D9BC8}" type="pres">
      <dgm:prSet presAssocID="{EDAF2716-231D-4AD3-AE57-77497B47DCD2}" presName="linNode" presStyleCnt="0"/>
      <dgm:spPr/>
    </dgm:pt>
    <dgm:pt modelId="{E08A0412-2D9B-4CE7-A853-90B794D3825F}" type="pres">
      <dgm:prSet presAssocID="{EDAF2716-231D-4AD3-AE57-77497B47DCD2}" presName="parentText" presStyleLbl="node1" presStyleIdx="2" presStyleCnt="3" custScaleX="62617">
        <dgm:presLayoutVars>
          <dgm:chMax val="1"/>
          <dgm:bulletEnabled val="1"/>
        </dgm:presLayoutVars>
      </dgm:prSet>
      <dgm:spPr/>
    </dgm:pt>
    <dgm:pt modelId="{4F64AC9C-4607-45E1-8C2A-522349F164E9}" type="pres">
      <dgm:prSet presAssocID="{EDAF2716-231D-4AD3-AE57-77497B47DCD2}" presName="descendantText" presStyleLbl="alignAccFollowNode1" presStyleIdx="2" presStyleCnt="3" custLinFactNeighborX="309" custLinFactNeighborY="4360">
        <dgm:presLayoutVars>
          <dgm:bulletEnabled val="1"/>
        </dgm:presLayoutVars>
      </dgm:prSet>
      <dgm:spPr/>
    </dgm:pt>
  </dgm:ptLst>
  <dgm:cxnLst>
    <dgm:cxn modelId="{A830B422-C41F-4368-9C64-9D89736561FB}" srcId="{BA7BA125-734F-461E-A49F-843B67B8D515}" destId="{EDAF2716-231D-4AD3-AE57-77497B47DCD2}" srcOrd="2" destOrd="0" parTransId="{4979F731-F73C-4975-983C-4432E5AA65B4}" sibTransId="{6E146CEF-9233-4467-82C8-99A5C12DC94D}"/>
    <dgm:cxn modelId="{D5183925-CB71-4633-96DE-89C7EC4B0F1B}" srcId="{BA7BA125-734F-461E-A49F-843B67B8D515}" destId="{FE1555CF-F17E-4AD4-BE5F-FFDFABFD462D}" srcOrd="0" destOrd="0" parTransId="{0F0034E7-6DE9-4F6D-9FC7-0962FF53518B}" sibTransId="{45F691B0-78B4-43D0-990A-8EBF919DDFBA}"/>
    <dgm:cxn modelId="{3971CA25-B1BC-43C7-83AC-6418FEBA2749}" srcId="{1088B758-085E-4159-AD19-0EB80F81035F}" destId="{AA0DE000-95AB-432C-84EC-8A812057DA00}" srcOrd="0" destOrd="0" parTransId="{29B66444-D22E-4DCC-BDD3-DFB8BA05E3FA}" sibTransId="{7E0E1650-6CE5-4D98-AD84-4115FBE502AA}"/>
    <dgm:cxn modelId="{1A7BB22D-374A-42B9-BE61-B94729A413B0}" type="presOf" srcId="{C5772063-5BBE-465D-985D-F03EE3302887}" destId="{4F64AC9C-4607-45E1-8C2A-522349F164E9}" srcOrd="0" destOrd="0" presId="urn:microsoft.com/office/officeart/2005/8/layout/vList5"/>
    <dgm:cxn modelId="{9076BC30-44E3-41D8-A97F-EAE4131E2D18}" type="presOf" srcId="{EDAF2716-231D-4AD3-AE57-77497B47DCD2}" destId="{E08A0412-2D9B-4CE7-A853-90B794D3825F}" srcOrd="0" destOrd="0" presId="urn:microsoft.com/office/officeart/2005/8/layout/vList5"/>
    <dgm:cxn modelId="{F934173B-580E-45FA-9BCE-01A9B2C52FD9}" type="presOf" srcId="{1088B758-085E-4159-AD19-0EB80F81035F}" destId="{08D315F4-F451-4D77-94E2-E5D6FBA97C9C}" srcOrd="0" destOrd="0" presId="urn:microsoft.com/office/officeart/2005/8/layout/vList5"/>
    <dgm:cxn modelId="{4582BB4B-3526-4DAE-B282-BAFAB7C15A93}" srcId="{FE1555CF-F17E-4AD4-BE5F-FFDFABFD462D}" destId="{7A7927B6-CFF1-41C1-98C4-138712C99D37}" srcOrd="1" destOrd="0" parTransId="{8A0A5E41-BB45-4161-BD65-BB49D99EBD97}" sibTransId="{88D71E32-3765-4B8A-B121-8F81BA15C2F9}"/>
    <dgm:cxn modelId="{4D32174E-1FFD-47AC-8C56-2E4BD3661BBF}" type="presOf" srcId="{AA0DE000-95AB-432C-84EC-8A812057DA00}" destId="{CF9DE9DF-94E9-4A4C-9C9B-C3FA0CCA4C38}" srcOrd="0" destOrd="0" presId="urn:microsoft.com/office/officeart/2005/8/layout/vList5"/>
    <dgm:cxn modelId="{7ADD456F-4BD9-4EFA-8987-7A8FB2B8A093}" type="presOf" srcId="{F09B6B92-1B25-4694-A904-C5925CEAF5A2}" destId="{4F64AC9C-4607-45E1-8C2A-522349F164E9}" srcOrd="0" destOrd="1" presId="urn:microsoft.com/office/officeart/2005/8/layout/vList5"/>
    <dgm:cxn modelId="{9A4AD650-F39E-46D7-98E5-DAE3F881AF1F}" type="presOf" srcId="{BA7BA125-734F-461E-A49F-843B67B8D515}" destId="{C0688B30-6860-4D9D-980F-E47685AD1F45}" srcOrd="0" destOrd="0" presId="urn:microsoft.com/office/officeart/2005/8/layout/vList5"/>
    <dgm:cxn modelId="{F917C851-69BD-4DED-9046-1C0C92F223FB}" srcId="{BA7BA125-734F-461E-A49F-843B67B8D515}" destId="{1088B758-085E-4159-AD19-0EB80F81035F}" srcOrd="1" destOrd="0" parTransId="{2A1488CB-4FC6-49C0-A139-79777FE984AA}" sibTransId="{C0755CED-2BF2-4012-878A-866D69BFB521}"/>
    <dgm:cxn modelId="{CA347D84-BC20-42E2-A3E8-9298D8268B6A}" srcId="{FE1555CF-F17E-4AD4-BE5F-FFDFABFD462D}" destId="{593697C7-71E8-4B72-B5C8-0B19E75BCEB3}" srcOrd="0" destOrd="0" parTransId="{466CCD4A-FD6C-420F-A184-3DE0DA6DC098}" sibTransId="{99B8C2D6-EAE7-4100-8C9D-D5BA9D045A13}"/>
    <dgm:cxn modelId="{7BBBD48F-1DE2-48DA-9A2D-F980B05F03F2}" type="presOf" srcId="{4DF57B07-576C-4895-81DC-063A7C054E44}" destId="{CF9DE9DF-94E9-4A4C-9C9B-C3FA0CCA4C38}" srcOrd="0" destOrd="1" presId="urn:microsoft.com/office/officeart/2005/8/layout/vList5"/>
    <dgm:cxn modelId="{66293891-C803-4066-BB30-A87DBBA0C27F}" type="presOf" srcId="{FE1555CF-F17E-4AD4-BE5F-FFDFABFD462D}" destId="{6875FA28-A7A3-4100-8C21-1F67EA257C54}" srcOrd="0" destOrd="0" presId="urn:microsoft.com/office/officeart/2005/8/layout/vList5"/>
    <dgm:cxn modelId="{1FCB3797-DE05-43E5-B398-B5A9B9E438CE}" type="presOf" srcId="{7A7927B6-CFF1-41C1-98C4-138712C99D37}" destId="{4CD1C37E-2EF5-43D7-ACEC-616EEA0886F7}" srcOrd="0" destOrd="1" presId="urn:microsoft.com/office/officeart/2005/8/layout/vList5"/>
    <dgm:cxn modelId="{1A7A93B5-48F2-4947-9564-8C55F7338CB1}" srcId="{EDAF2716-231D-4AD3-AE57-77497B47DCD2}" destId="{F09B6B92-1B25-4694-A904-C5925CEAF5A2}" srcOrd="1" destOrd="0" parTransId="{9CEAC7B1-182D-4417-8EFA-6AABA17A5BFE}" sibTransId="{853B6801-8AD5-4638-BE85-489FB35B15FF}"/>
    <dgm:cxn modelId="{C54900BF-6641-4300-BF22-0207A742B99C}" type="presOf" srcId="{593697C7-71E8-4B72-B5C8-0B19E75BCEB3}" destId="{4CD1C37E-2EF5-43D7-ACEC-616EEA0886F7}" srcOrd="0" destOrd="0" presId="urn:microsoft.com/office/officeart/2005/8/layout/vList5"/>
    <dgm:cxn modelId="{8DF431DA-04FA-4F92-97A8-8C82A1EAEEF0}" srcId="{1088B758-085E-4159-AD19-0EB80F81035F}" destId="{4DF57B07-576C-4895-81DC-063A7C054E44}" srcOrd="1" destOrd="0" parTransId="{8F2D4C36-F4EE-479D-A78C-7D5E5D9F013F}" sibTransId="{99D987EB-3FB7-41AA-918E-D2EDF916D0B1}"/>
    <dgm:cxn modelId="{EA0C04ED-63C5-41D2-8E57-1850635774F7}" srcId="{EDAF2716-231D-4AD3-AE57-77497B47DCD2}" destId="{C5772063-5BBE-465D-985D-F03EE3302887}" srcOrd="0" destOrd="0" parTransId="{2F26E9C7-5B74-4BD8-ABC2-4CC103368509}" sibTransId="{BB6CFA12-8AC8-4C9E-B23B-E0BADBDD7181}"/>
    <dgm:cxn modelId="{ECFEA132-BDB8-4760-A4BC-08DB0F3C8D3E}" type="presParOf" srcId="{C0688B30-6860-4D9D-980F-E47685AD1F45}" destId="{621AABE3-FC75-44DE-AD33-B95C5C2275F9}" srcOrd="0" destOrd="0" presId="urn:microsoft.com/office/officeart/2005/8/layout/vList5"/>
    <dgm:cxn modelId="{7652F516-0DBF-464E-A0E6-F6A1C83FC247}" type="presParOf" srcId="{621AABE3-FC75-44DE-AD33-B95C5C2275F9}" destId="{6875FA28-A7A3-4100-8C21-1F67EA257C54}" srcOrd="0" destOrd="0" presId="urn:microsoft.com/office/officeart/2005/8/layout/vList5"/>
    <dgm:cxn modelId="{C4BFB3E6-954D-4236-AAA2-981A3CDD20E9}" type="presParOf" srcId="{621AABE3-FC75-44DE-AD33-B95C5C2275F9}" destId="{4CD1C37E-2EF5-43D7-ACEC-616EEA0886F7}" srcOrd="1" destOrd="0" presId="urn:microsoft.com/office/officeart/2005/8/layout/vList5"/>
    <dgm:cxn modelId="{48BDE72D-8602-4608-B8A9-812CF9777909}" type="presParOf" srcId="{C0688B30-6860-4D9D-980F-E47685AD1F45}" destId="{90ECC697-9948-4132-AE45-048242CE1EF5}" srcOrd="1" destOrd="0" presId="urn:microsoft.com/office/officeart/2005/8/layout/vList5"/>
    <dgm:cxn modelId="{B66C805B-0C5B-4A2B-BA4F-C8E2DB85F9F8}" type="presParOf" srcId="{C0688B30-6860-4D9D-980F-E47685AD1F45}" destId="{933B735E-9CAF-430C-BA10-EB0CD2BA45F2}" srcOrd="2" destOrd="0" presId="urn:microsoft.com/office/officeart/2005/8/layout/vList5"/>
    <dgm:cxn modelId="{7535A210-334F-4E2D-9B0A-414A9DEF7D28}" type="presParOf" srcId="{933B735E-9CAF-430C-BA10-EB0CD2BA45F2}" destId="{08D315F4-F451-4D77-94E2-E5D6FBA97C9C}" srcOrd="0" destOrd="0" presId="urn:microsoft.com/office/officeart/2005/8/layout/vList5"/>
    <dgm:cxn modelId="{4E5EE100-4D3F-4B1A-9DE7-BAD7F610FDB1}" type="presParOf" srcId="{933B735E-9CAF-430C-BA10-EB0CD2BA45F2}" destId="{CF9DE9DF-94E9-4A4C-9C9B-C3FA0CCA4C38}" srcOrd="1" destOrd="0" presId="urn:microsoft.com/office/officeart/2005/8/layout/vList5"/>
    <dgm:cxn modelId="{4F8E8BF9-66E7-4E5D-B889-ABA3E7477A07}" type="presParOf" srcId="{C0688B30-6860-4D9D-980F-E47685AD1F45}" destId="{3AF81191-192D-4667-A9D0-134EC73ECE6B}" srcOrd="3" destOrd="0" presId="urn:microsoft.com/office/officeart/2005/8/layout/vList5"/>
    <dgm:cxn modelId="{536FBEF3-CD77-47A8-90F5-7A41CF6E7840}" type="presParOf" srcId="{C0688B30-6860-4D9D-980F-E47685AD1F45}" destId="{7E34B698-AF4D-4373-812E-8EF42B5D9BC8}" srcOrd="4" destOrd="0" presId="urn:microsoft.com/office/officeart/2005/8/layout/vList5"/>
    <dgm:cxn modelId="{53C75682-7AEF-4B06-8891-C08FB30BE690}" type="presParOf" srcId="{7E34B698-AF4D-4373-812E-8EF42B5D9BC8}" destId="{E08A0412-2D9B-4CE7-A853-90B794D3825F}" srcOrd="0" destOrd="0" presId="urn:microsoft.com/office/officeart/2005/8/layout/vList5"/>
    <dgm:cxn modelId="{0A0A1B8C-CB33-43A9-ADD6-158448976245}" type="presParOf" srcId="{7E34B698-AF4D-4373-812E-8EF42B5D9BC8}" destId="{4F64AC9C-4607-45E1-8C2A-522349F164E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184DAB-F1AB-441C-BE1F-D6E0B80EC19B}">
      <dsp:nvSpPr>
        <dsp:cNvPr id="0" name=""/>
        <dsp:cNvSpPr/>
      </dsp:nvSpPr>
      <dsp:spPr>
        <a:xfrm>
          <a:off x="2040899" y="0"/>
          <a:ext cx="2030097" cy="203040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A63655-23C1-4734-8D88-67CB3DBE3D6A}">
      <dsp:nvSpPr>
        <dsp:cNvPr id="0" name=""/>
        <dsp:cNvSpPr/>
      </dsp:nvSpPr>
      <dsp:spPr>
        <a:xfrm>
          <a:off x="2489617" y="733038"/>
          <a:ext cx="1128085" cy="5639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biologia</a:t>
          </a:r>
        </a:p>
      </dsp:txBody>
      <dsp:txXfrm>
        <a:off x="2489617" y="733038"/>
        <a:ext cx="1128085" cy="563907"/>
      </dsp:txXfrm>
    </dsp:sp>
    <dsp:sp modelId="{B74C5307-AE7B-406E-A56F-D8E9A400DE9C}">
      <dsp:nvSpPr>
        <dsp:cNvPr id="0" name=""/>
        <dsp:cNvSpPr/>
      </dsp:nvSpPr>
      <dsp:spPr>
        <a:xfrm>
          <a:off x="1540122" y="1214881"/>
          <a:ext cx="2030097" cy="203040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055CE4-7A05-439B-B4DD-6656E4CDA161}">
      <dsp:nvSpPr>
        <dsp:cNvPr id="0" name=""/>
        <dsp:cNvSpPr/>
      </dsp:nvSpPr>
      <dsp:spPr>
        <a:xfrm>
          <a:off x="1928052" y="1906405"/>
          <a:ext cx="1128085" cy="5639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psicologia</a:t>
          </a:r>
        </a:p>
      </dsp:txBody>
      <dsp:txXfrm>
        <a:off x="1928052" y="1906405"/>
        <a:ext cx="1128085" cy="563907"/>
      </dsp:txXfrm>
    </dsp:sp>
    <dsp:sp modelId="{48BC34FC-F6A1-4145-8D9A-FE6BFDD507E8}">
      <dsp:nvSpPr>
        <dsp:cNvPr id="0" name=""/>
        <dsp:cNvSpPr/>
      </dsp:nvSpPr>
      <dsp:spPr>
        <a:xfrm>
          <a:off x="2229499" y="2486296"/>
          <a:ext cx="1744167" cy="1744867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96E92A-33EE-4111-902E-9C8DAC003A12}">
      <dsp:nvSpPr>
        <dsp:cNvPr id="0" name=""/>
        <dsp:cNvSpPr/>
      </dsp:nvSpPr>
      <dsp:spPr>
        <a:xfrm>
          <a:off x="2492286" y="3081459"/>
          <a:ext cx="1128085" cy="5639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filosofia</a:t>
          </a:r>
        </a:p>
      </dsp:txBody>
      <dsp:txXfrm>
        <a:off x="2492286" y="3081459"/>
        <a:ext cx="1128085" cy="5639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35A010-96FB-46DE-B460-9FA411A53B9F}">
      <dsp:nvSpPr>
        <dsp:cNvPr id="0" name=""/>
        <dsp:cNvSpPr/>
      </dsp:nvSpPr>
      <dsp:spPr>
        <a:xfrm>
          <a:off x="1723115" y="489"/>
          <a:ext cx="1342019" cy="6710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Filosofia</a:t>
          </a:r>
        </a:p>
      </dsp:txBody>
      <dsp:txXfrm>
        <a:off x="1742768" y="20142"/>
        <a:ext cx="1302713" cy="631703"/>
      </dsp:txXfrm>
    </dsp:sp>
    <dsp:sp modelId="{2302B294-2CC0-4ADA-BA1C-179E0E6479FF}">
      <dsp:nvSpPr>
        <dsp:cNvPr id="0" name=""/>
        <dsp:cNvSpPr/>
      </dsp:nvSpPr>
      <dsp:spPr>
        <a:xfrm rot="3600000">
          <a:off x="2598759" y="1177468"/>
          <a:ext cx="697974" cy="23485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000" kern="1200"/>
        </a:p>
      </dsp:txBody>
      <dsp:txXfrm>
        <a:off x="2669215" y="1224439"/>
        <a:ext cx="557062" cy="140911"/>
      </dsp:txXfrm>
    </dsp:sp>
    <dsp:sp modelId="{6A7A7823-A8FE-47BB-86D1-D4ACEF7329BE}">
      <dsp:nvSpPr>
        <dsp:cNvPr id="0" name=""/>
        <dsp:cNvSpPr/>
      </dsp:nvSpPr>
      <dsp:spPr>
        <a:xfrm>
          <a:off x="2830358" y="1918291"/>
          <a:ext cx="1342019" cy="6710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Biologia</a:t>
          </a:r>
        </a:p>
      </dsp:txBody>
      <dsp:txXfrm>
        <a:off x="2850011" y="1937944"/>
        <a:ext cx="1302713" cy="631703"/>
      </dsp:txXfrm>
    </dsp:sp>
    <dsp:sp modelId="{392D1413-09BC-4CC7-82DA-68E31024FBBF}">
      <dsp:nvSpPr>
        <dsp:cNvPr id="0" name=""/>
        <dsp:cNvSpPr/>
      </dsp:nvSpPr>
      <dsp:spPr>
        <a:xfrm rot="10800000">
          <a:off x="2045137" y="2136369"/>
          <a:ext cx="697974" cy="23485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000" kern="1200"/>
        </a:p>
      </dsp:txBody>
      <dsp:txXfrm rot="10800000">
        <a:off x="2115593" y="2183340"/>
        <a:ext cx="557062" cy="140911"/>
      </dsp:txXfrm>
    </dsp:sp>
    <dsp:sp modelId="{EE0F803A-4972-4650-8619-053BB04931CB}">
      <dsp:nvSpPr>
        <dsp:cNvPr id="0" name=""/>
        <dsp:cNvSpPr/>
      </dsp:nvSpPr>
      <dsp:spPr>
        <a:xfrm>
          <a:off x="615871" y="1918291"/>
          <a:ext cx="1342019" cy="6710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Psicologia</a:t>
          </a:r>
        </a:p>
      </dsp:txBody>
      <dsp:txXfrm>
        <a:off x="635524" y="1937944"/>
        <a:ext cx="1302713" cy="631703"/>
      </dsp:txXfrm>
    </dsp:sp>
    <dsp:sp modelId="{5EDE5D23-F3B5-4DC3-945A-B0301B023E5C}">
      <dsp:nvSpPr>
        <dsp:cNvPr id="0" name=""/>
        <dsp:cNvSpPr/>
      </dsp:nvSpPr>
      <dsp:spPr>
        <a:xfrm rot="18000000">
          <a:off x="1491516" y="1177468"/>
          <a:ext cx="697974" cy="23485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000" kern="1200"/>
        </a:p>
      </dsp:txBody>
      <dsp:txXfrm>
        <a:off x="1561972" y="1224439"/>
        <a:ext cx="557062" cy="1409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AD0962-8B59-445A-BC4B-E865AF51388E}">
      <dsp:nvSpPr>
        <dsp:cNvPr id="0" name=""/>
        <dsp:cNvSpPr/>
      </dsp:nvSpPr>
      <dsp:spPr>
        <a:xfrm>
          <a:off x="1" y="936101"/>
          <a:ext cx="1824847" cy="72993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rgbClr val="FFFF00"/>
              </a:solidFill>
            </a:rPr>
            <a:t>Reflexos</a:t>
          </a:r>
        </a:p>
      </dsp:txBody>
      <dsp:txXfrm>
        <a:off x="364970" y="936101"/>
        <a:ext cx="1094909" cy="729938"/>
      </dsp:txXfrm>
    </dsp:sp>
    <dsp:sp modelId="{F87C0BA6-214B-4327-B64E-30221AA7D660}">
      <dsp:nvSpPr>
        <dsp:cNvPr id="0" name=""/>
        <dsp:cNvSpPr/>
      </dsp:nvSpPr>
      <dsp:spPr>
        <a:xfrm>
          <a:off x="1643860" y="931174"/>
          <a:ext cx="1824847" cy="72993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rgbClr val="FFC000"/>
              </a:solidFill>
            </a:rPr>
            <a:t>Esquemas de ação</a:t>
          </a:r>
        </a:p>
      </dsp:txBody>
      <dsp:txXfrm>
        <a:off x="2008829" y="931174"/>
        <a:ext cx="1094909" cy="729938"/>
      </dsp:txXfrm>
    </dsp:sp>
    <dsp:sp modelId="{F2CFEB4A-02F3-48A6-9331-0A7085FC7725}">
      <dsp:nvSpPr>
        <dsp:cNvPr id="0" name=""/>
        <dsp:cNvSpPr/>
      </dsp:nvSpPr>
      <dsp:spPr>
        <a:xfrm>
          <a:off x="3286222" y="931174"/>
          <a:ext cx="1824847" cy="72993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accent1">
                  <a:lumMod val="40000"/>
                  <a:lumOff val="60000"/>
                </a:schemeClr>
              </a:solidFill>
            </a:rPr>
            <a:t>Esquemas mentais</a:t>
          </a:r>
        </a:p>
      </dsp:txBody>
      <dsp:txXfrm>
        <a:off x="3651191" y="931174"/>
        <a:ext cx="1094909" cy="7299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32586D-06CC-4DA8-A822-4527C24BCC63}">
      <dsp:nvSpPr>
        <dsp:cNvPr id="0" name=""/>
        <dsp:cNvSpPr/>
      </dsp:nvSpPr>
      <dsp:spPr>
        <a:xfrm>
          <a:off x="0" y="0"/>
          <a:ext cx="3392011" cy="2120007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A716B1-6345-4566-BE35-A18713800C8F}">
      <dsp:nvSpPr>
        <dsp:cNvPr id="0" name=""/>
        <dsp:cNvSpPr/>
      </dsp:nvSpPr>
      <dsp:spPr>
        <a:xfrm>
          <a:off x="465028" y="1463228"/>
          <a:ext cx="88192" cy="881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AB116C-BCE8-4E2D-9C7D-DB58A2C723CB}">
      <dsp:nvSpPr>
        <dsp:cNvPr id="0" name=""/>
        <dsp:cNvSpPr/>
      </dsp:nvSpPr>
      <dsp:spPr>
        <a:xfrm>
          <a:off x="428787" y="1507324"/>
          <a:ext cx="1034900" cy="6126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731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simbólicos</a:t>
          </a:r>
        </a:p>
      </dsp:txBody>
      <dsp:txXfrm>
        <a:off x="428787" y="1507324"/>
        <a:ext cx="1034900" cy="612682"/>
      </dsp:txXfrm>
    </dsp:sp>
    <dsp:sp modelId="{127B2204-350C-4E99-9DBD-E64CCEFF51E2}">
      <dsp:nvSpPr>
        <dsp:cNvPr id="0" name=""/>
        <dsp:cNvSpPr/>
      </dsp:nvSpPr>
      <dsp:spPr>
        <a:xfrm>
          <a:off x="1243495" y="887010"/>
          <a:ext cx="159424" cy="1594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5C6475-C572-4AE0-AF6D-B87CE0E5D8FC}">
      <dsp:nvSpPr>
        <dsp:cNvPr id="0" name=""/>
        <dsp:cNvSpPr/>
      </dsp:nvSpPr>
      <dsp:spPr>
        <a:xfrm>
          <a:off x="1017417" y="966723"/>
          <a:ext cx="1178230" cy="11532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476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conceituais</a:t>
          </a:r>
        </a:p>
      </dsp:txBody>
      <dsp:txXfrm>
        <a:off x="1017417" y="966723"/>
        <a:ext cx="1178230" cy="1153283"/>
      </dsp:txXfrm>
    </dsp:sp>
    <dsp:sp modelId="{5CFA45AE-FE30-447A-995A-E299BCA03536}">
      <dsp:nvSpPr>
        <dsp:cNvPr id="0" name=""/>
        <dsp:cNvSpPr/>
      </dsp:nvSpPr>
      <dsp:spPr>
        <a:xfrm>
          <a:off x="2179690" y="536361"/>
          <a:ext cx="220480" cy="2204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8C414A-BEF8-4885-82C0-7CD8ED8F093A}">
      <dsp:nvSpPr>
        <dsp:cNvPr id="0" name=""/>
        <dsp:cNvSpPr/>
      </dsp:nvSpPr>
      <dsp:spPr>
        <a:xfrm>
          <a:off x="1933447" y="646602"/>
          <a:ext cx="1595536" cy="14734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828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Conceituais abstratos</a:t>
          </a:r>
        </a:p>
      </dsp:txBody>
      <dsp:txXfrm>
        <a:off x="1933447" y="646602"/>
        <a:ext cx="1595536" cy="147340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50E036-6C41-486E-A1B4-B142A174AEB2}">
      <dsp:nvSpPr>
        <dsp:cNvPr id="0" name=""/>
        <dsp:cNvSpPr/>
      </dsp:nvSpPr>
      <dsp:spPr>
        <a:xfrm rot="16200000">
          <a:off x="1554262" y="-1532993"/>
          <a:ext cx="2175669" cy="5257800"/>
        </a:xfrm>
        <a:prstGeom prst="round1Rect">
          <a:avLst/>
        </a:prstGeom>
        <a:solidFill>
          <a:srgbClr val="9C069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kern="1200" dirty="0"/>
            <a:t>MATURAÇÃO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(crescimento físico /SNC)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Possibilidades e limites </a:t>
          </a:r>
        </a:p>
      </dsp:txBody>
      <dsp:txXfrm rot="5400000">
        <a:off x="13197" y="8072"/>
        <a:ext cx="5257800" cy="1631751"/>
      </dsp:txXfrm>
    </dsp:sp>
    <dsp:sp modelId="{9AC45927-9DDC-443D-A643-CD7F54551C55}">
      <dsp:nvSpPr>
        <dsp:cNvPr id="0" name=""/>
        <dsp:cNvSpPr/>
      </dsp:nvSpPr>
      <dsp:spPr>
        <a:xfrm>
          <a:off x="5244813" y="8071"/>
          <a:ext cx="5257800" cy="2175669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500" b="1" kern="1200" dirty="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500" b="1" kern="1200" dirty="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/>
            <a:t>EXPERIÊNCIA ATIVA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(ações sobre objetos)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Conhecimento   físico e lógico-matemático</a:t>
          </a:r>
        </a:p>
      </dsp:txBody>
      <dsp:txXfrm>
        <a:off x="5244813" y="8071"/>
        <a:ext cx="5257800" cy="1631751"/>
      </dsp:txXfrm>
    </dsp:sp>
    <dsp:sp modelId="{801331AA-A7EE-4522-A0E2-F4C722AD8A29}">
      <dsp:nvSpPr>
        <dsp:cNvPr id="0" name=""/>
        <dsp:cNvSpPr/>
      </dsp:nvSpPr>
      <dsp:spPr>
        <a:xfrm rot="10800000">
          <a:off x="0" y="2175669"/>
          <a:ext cx="5257800" cy="2175669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INTERAÇÃO SOCIAL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(linguagem; educação)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Conhecimento social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Conflitos (sócio)cognitivos</a:t>
          </a:r>
        </a:p>
      </dsp:txBody>
      <dsp:txXfrm rot="10800000">
        <a:off x="0" y="2719586"/>
        <a:ext cx="5257800" cy="1631751"/>
      </dsp:txXfrm>
    </dsp:sp>
    <dsp:sp modelId="{A90C7261-6BAE-44F5-AC6B-81633A40E31D}">
      <dsp:nvSpPr>
        <dsp:cNvPr id="0" name=""/>
        <dsp:cNvSpPr/>
      </dsp:nvSpPr>
      <dsp:spPr>
        <a:xfrm rot="5400000">
          <a:off x="6798865" y="634603"/>
          <a:ext cx="2175669" cy="5257800"/>
        </a:xfrm>
        <a:prstGeom prst="round1Rect">
          <a:avLst/>
        </a:prstGeom>
        <a:solidFill>
          <a:srgbClr val="9C069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EQUILIBRAÇÃO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(autorregulação; tendência a compensar perturbações)</a:t>
          </a:r>
        </a:p>
      </dsp:txBody>
      <dsp:txXfrm rot="-5400000">
        <a:off x="5257800" y="2719586"/>
        <a:ext cx="5257800" cy="1631751"/>
      </dsp:txXfrm>
    </dsp:sp>
    <dsp:sp modelId="{6C7F2254-5983-41D5-9A7D-FE39AD7CB125}">
      <dsp:nvSpPr>
        <dsp:cNvPr id="0" name=""/>
        <dsp:cNvSpPr/>
      </dsp:nvSpPr>
      <dsp:spPr>
        <a:xfrm>
          <a:off x="3325590" y="1607177"/>
          <a:ext cx="3154680" cy="1087834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O desenvolvimento resulta da interação desses 4 fatores</a:t>
          </a:r>
        </a:p>
      </dsp:txBody>
      <dsp:txXfrm>
        <a:off x="3378694" y="1660281"/>
        <a:ext cx="3048472" cy="98162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767858-59D4-4CBA-9002-287C1F02A7F0}">
      <dsp:nvSpPr>
        <dsp:cNvPr id="0" name=""/>
        <dsp:cNvSpPr/>
      </dsp:nvSpPr>
      <dsp:spPr>
        <a:xfrm rot="5400000">
          <a:off x="354304" y="844123"/>
          <a:ext cx="1067222" cy="1775834"/>
        </a:xfrm>
        <a:prstGeom prst="corner">
          <a:avLst>
            <a:gd name="adj1" fmla="val 16120"/>
            <a:gd name="adj2" fmla="val 16110"/>
          </a:avLst>
        </a:prstGeom>
        <a:solidFill>
          <a:srgbClr val="FFC000"/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1C8C23-1C6D-4EEB-8751-91B56E5A1297}">
      <dsp:nvSpPr>
        <dsp:cNvPr id="0" name=""/>
        <dsp:cNvSpPr/>
      </dsp:nvSpPr>
      <dsp:spPr>
        <a:xfrm>
          <a:off x="151243" y="1364990"/>
          <a:ext cx="1603232" cy="1405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  Ações</a:t>
          </a:r>
        </a:p>
      </dsp:txBody>
      <dsp:txXfrm>
        <a:off x="151243" y="1364990"/>
        <a:ext cx="1603232" cy="1405327"/>
      </dsp:txXfrm>
    </dsp:sp>
    <dsp:sp modelId="{3265F2F0-DB8B-4D74-B524-0998C7C3A4B7}">
      <dsp:nvSpPr>
        <dsp:cNvPr id="0" name=""/>
        <dsp:cNvSpPr/>
      </dsp:nvSpPr>
      <dsp:spPr>
        <a:xfrm>
          <a:off x="1480677" y="693865"/>
          <a:ext cx="302496" cy="302496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AA9D2F-0D9E-4D96-8826-090D0A3264B2}">
      <dsp:nvSpPr>
        <dsp:cNvPr id="0" name=""/>
        <dsp:cNvSpPr/>
      </dsp:nvSpPr>
      <dsp:spPr>
        <a:xfrm rot="5400000">
          <a:off x="2320757" y="338939"/>
          <a:ext cx="1067222" cy="1775834"/>
        </a:xfrm>
        <a:prstGeom prst="corner">
          <a:avLst>
            <a:gd name="adj1" fmla="val 16120"/>
            <a:gd name="adj2" fmla="val 16110"/>
          </a:avLst>
        </a:prstGeom>
        <a:solidFill>
          <a:srgbClr val="FFC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45A2AC-7537-43DF-94C5-C322787D7D80}">
      <dsp:nvSpPr>
        <dsp:cNvPr id="0" name=""/>
        <dsp:cNvSpPr/>
      </dsp:nvSpPr>
      <dsp:spPr>
        <a:xfrm>
          <a:off x="2142611" y="869531"/>
          <a:ext cx="1603232" cy="1405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Ações internalizadas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solidFill>
                <a:schemeClr val="accent1"/>
              </a:solidFill>
            </a:rPr>
            <a:t>  Representações</a:t>
          </a:r>
        </a:p>
      </dsp:txBody>
      <dsp:txXfrm>
        <a:off x="2142611" y="869531"/>
        <a:ext cx="1603232" cy="1405327"/>
      </dsp:txXfrm>
    </dsp:sp>
    <dsp:sp modelId="{81B2AD30-7342-4556-8CBF-19AEFCEA0CEB}">
      <dsp:nvSpPr>
        <dsp:cNvPr id="0" name=""/>
        <dsp:cNvSpPr/>
      </dsp:nvSpPr>
      <dsp:spPr>
        <a:xfrm>
          <a:off x="3443347" y="208200"/>
          <a:ext cx="302496" cy="302496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E08779-C990-48AA-84B0-8898855D96BD}">
      <dsp:nvSpPr>
        <dsp:cNvPr id="0" name=""/>
        <dsp:cNvSpPr/>
      </dsp:nvSpPr>
      <dsp:spPr>
        <a:xfrm rot="5400000">
          <a:off x="4283427" y="-146725"/>
          <a:ext cx="1067222" cy="1775834"/>
        </a:xfrm>
        <a:prstGeom prst="corner">
          <a:avLst>
            <a:gd name="adj1" fmla="val 16120"/>
            <a:gd name="adj2" fmla="val 16110"/>
          </a:avLst>
        </a:prstGeom>
        <a:solidFill>
          <a:srgbClr val="FFC0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0DD6C3-E524-43E4-BB98-CBA2B8316354}">
      <dsp:nvSpPr>
        <dsp:cNvPr id="0" name=""/>
        <dsp:cNvSpPr/>
      </dsp:nvSpPr>
      <dsp:spPr>
        <a:xfrm>
          <a:off x="4105281" y="383866"/>
          <a:ext cx="1603232" cy="1405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Ações internalizadas reversíveis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solidFill>
                <a:schemeClr val="accent1"/>
              </a:solidFill>
            </a:rPr>
            <a:t>Operações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 dirty="0"/>
        </a:p>
      </dsp:txBody>
      <dsp:txXfrm>
        <a:off x="4105281" y="383866"/>
        <a:ext cx="1603232" cy="140532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EBDC57-4F3A-4FC7-96B2-89AA1021062B}">
      <dsp:nvSpPr>
        <dsp:cNvPr id="0" name=""/>
        <dsp:cNvSpPr/>
      </dsp:nvSpPr>
      <dsp:spPr>
        <a:xfrm>
          <a:off x="5742" y="570072"/>
          <a:ext cx="1716416" cy="10298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Ação</a:t>
          </a:r>
        </a:p>
      </dsp:txBody>
      <dsp:txXfrm>
        <a:off x="35905" y="600235"/>
        <a:ext cx="1656090" cy="969523"/>
      </dsp:txXfrm>
    </dsp:sp>
    <dsp:sp modelId="{459FE4DF-2C34-4994-8BD4-22B9F8DEE25A}">
      <dsp:nvSpPr>
        <dsp:cNvPr id="0" name=""/>
        <dsp:cNvSpPr/>
      </dsp:nvSpPr>
      <dsp:spPr>
        <a:xfrm>
          <a:off x="1893800" y="872161"/>
          <a:ext cx="363880" cy="4256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500" kern="1200"/>
        </a:p>
      </dsp:txBody>
      <dsp:txXfrm>
        <a:off x="1893800" y="957295"/>
        <a:ext cx="254716" cy="255403"/>
      </dsp:txXfrm>
    </dsp:sp>
    <dsp:sp modelId="{4839DC24-F6E4-4C61-9ABB-5E2B3AE15670}">
      <dsp:nvSpPr>
        <dsp:cNvPr id="0" name=""/>
        <dsp:cNvSpPr/>
      </dsp:nvSpPr>
      <dsp:spPr>
        <a:xfrm>
          <a:off x="2408725" y="570072"/>
          <a:ext cx="1716416" cy="10298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Construção de esquemas</a:t>
          </a:r>
        </a:p>
      </dsp:txBody>
      <dsp:txXfrm>
        <a:off x="2438888" y="600235"/>
        <a:ext cx="1656090" cy="969523"/>
      </dsp:txXfrm>
    </dsp:sp>
    <dsp:sp modelId="{BB368B7E-FBFA-4618-9874-F67D9214AF8F}">
      <dsp:nvSpPr>
        <dsp:cNvPr id="0" name=""/>
        <dsp:cNvSpPr/>
      </dsp:nvSpPr>
      <dsp:spPr>
        <a:xfrm>
          <a:off x="4296783" y="872161"/>
          <a:ext cx="363880" cy="4256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500" kern="1200"/>
        </a:p>
      </dsp:txBody>
      <dsp:txXfrm>
        <a:off x="4296783" y="957295"/>
        <a:ext cx="254716" cy="255403"/>
      </dsp:txXfrm>
    </dsp:sp>
    <dsp:sp modelId="{30AEFBEA-7990-4DCE-8C30-FF85EB168593}">
      <dsp:nvSpPr>
        <dsp:cNvPr id="0" name=""/>
        <dsp:cNvSpPr/>
      </dsp:nvSpPr>
      <dsp:spPr>
        <a:xfrm>
          <a:off x="4811708" y="570072"/>
          <a:ext cx="1716416" cy="10298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Conhecimento</a:t>
          </a:r>
        </a:p>
      </dsp:txBody>
      <dsp:txXfrm>
        <a:off x="4841871" y="600235"/>
        <a:ext cx="1656090" cy="96952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D1C37E-2EF5-43D7-ACEC-616EEA0886F7}">
      <dsp:nvSpPr>
        <dsp:cNvPr id="0" name=""/>
        <dsp:cNvSpPr/>
      </dsp:nvSpPr>
      <dsp:spPr>
        <a:xfrm rot="5400000">
          <a:off x="4553256" y="-1893981"/>
          <a:ext cx="1326058" cy="539977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altLang="pt-BR" sz="1800" kern="1200" dirty="0">
              <a:cs typeface="Times New Roman" panose="02020603050405020304" pitchFamily="18" charset="0"/>
            </a:rPr>
            <a:t>Conhecimentos das </a:t>
          </a:r>
          <a:r>
            <a:rPr lang="pt-BR" altLang="pt-BR" sz="1800" b="1" kern="1200" dirty="0">
              <a:cs typeface="Times New Roman" panose="02020603050405020304" pitchFamily="18" charset="0"/>
            </a:rPr>
            <a:t>propriedades físicas dos </a:t>
          </a:r>
          <a:r>
            <a:rPr lang="pt-BR" altLang="pt-BR" sz="1800" b="1" u="sng" kern="1200" dirty="0">
              <a:cs typeface="Times New Roman" panose="02020603050405020304" pitchFamily="18" charset="0"/>
            </a:rPr>
            <a:t>objetos</a:t>
          </a:r>
          <a:r>
            <a:rPr lang="pt-BR" altLang="pt-BR" sz="1800" b="1" kern="1200" dirty="0">
              <a:cs typeface="Times New Roman" panose="02020603050405020304" pitchFamily="18" charset="0"/>
            </a:rPr>
            <a:t>,</a:t>
          </a:r>
          <a:r>
            <a:rPr lang="pt-BR" altLang="pt-BR" sz="1800" kern="1200" dirty="0">
              <a:cs typeface="Times New Roman" panose="02020603050405020304" pitchFamily="18" charset="0"/>
            </a:rPr>
            <a:t> obtido a partir dos órgãos dos sentidos </a:t>
          </a:r>
          <a:r>
            <a:rPr lang="pt-BR" altLang="pt-BR" sz="1800" kern="1200" dirty="0">
              <a:solidFill>
                <a:srgbClr val="FF0000"/>
              </a:solidFill>
              <a:cs typeface="Times New Roman" panose="02020603050405020304" pitchFamily="18" charset="0"/>
            </a:rPr>
            <a:t>(abstração empírica) </a:t>
          </a:r>
          <a:endParaRPr lang="pt-BR" sz="1800" kern="1200" dirty="0">
            <a:solidFill>
              <a:srgbClr val="FF000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 dirty="0" err="1"/>
            <a:t>Ex</a:t>
          </a:r>
          <a:r>
            <a:rPr lang="pt-BR" sz="1800" kern="1200" dirty="0"/>
            <a:t>: cor, forma, textura, tamanho, peso</a:t>
          </a:r>
        </a:p>
      </dsp:txBody>
      <dsp:txXfrm rot="-5400000">
        <a:off x="2516401" y="207607"/>
        <a:ext cx="5335037" cy="1196592"/>
      </dsp:txXfrm>
    </dsp:sp>
    <dsp:sp modelId="{6875FA28-A7A3-4100-8C21-1F67EA257C54}">
      <dsp:nvSpPr>
        <dsp:cNvPr id="0" name=""/>
        <dsp:cNvSpPr/>
      </dsp:nvSpPr>
      <dsp:spPr>
        <a:xfrm>
          <a:off x="564981" y="0"/>
          <a:ext cx="1907408" cy="16575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Conhecimento Físico</a:t>
          </a:r>
        </a:p>
      </dsp:txBody>
      <dsp:txXfrm>
        <a:off x="645897" y="80916"/>
        <a:ext cx="1745576" cy="1495741"/>
      </dsp:txXfrm>
    </dsp:sp>
    <dsp:sp modelId="{CF9DE9DF-94E9-4A4C-9C9B-C3FA0CCA4C38}">
      <dsp:nvSpPr>
        <dsp:cNvPr id="0" name=""/>
        <dsp:cNvSpPr/>
      </dsp:nvSpPr>
      <dsp:spPr>
        <a:xfrm rot="5400000">
          <a:off x="4471581" y="-128135"/>
          <a:ext cx="1326058" cy="539977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</a:pPr>
          <a:r>
            <a:rPr lang="pt-BR" altLang="pt-BR" sz="1800" kern="1200" dirty="0">
              <a:cs typeface="Times New Roman" panose="02020603050405020304" pitchFamily="18" charset="0"/>
            </a:rPr>
            <a:t>Conhecimento construído a partir das </a:t>
          </a:r>
          <a:r>
            <a:rPr lang="pt-BR" altLang="pt-BR" sz="1800" b="1" u="sng" kern="1200" dirty="0">
              <a:cs typeface="Times New Roman" panose="02020603050405020304" pitchFamily="18" charset="0"/>
            </a:rPr>
            <a:t>ações</a:t>
          </a:r>
          <a:r>
            <a:rPr lang="pt-BR" altLang="pt-BR" sz="1800" b="1" kern="1200" dirty="0">
              <a:cs typeface="Times New Roman" panose="02020603050405020304" pitchFamily="18" charset="0"/>
            </a:rPr>
            <a:t> </a:t>
          </a:r>
          <a:r>
            <a:rPr lang="pt-BR" altLang="pt-BR" sz="1800" kern="1200" dirty="0">
              <a:cs typeface="Times New Roman" panose="02020603050405020304" pitchFamily="18" charset="0"/>
            </a:rPr>
            <a:t>efetuadas sobre os objetos e do </a:t>
          </a:r>
          <a:r>
            <a:rPr lang="pt-BR" altLang="pt-BR" sz="1800" b="1" kern="1200" dirty="0">
              <a:cs typeface="Times New Roman" panose="02020603050405020304" pitchFamily="18" charset="0"/>
            </a:rPr>
            <a:t>pensar</a:t>
          </a:r>
          <a:r>
            <a:rPr lang="pt-BR" altLang="pt-BR" sz="1800" kern="1200" dirty="0">
              <a:cs typeface="Times New Roman" panose="02020603050405020304" pitchFamily="18" charset="0"/>
            </a:rPr>
            <a:t> sobre essas ações </a:t>
          </a:r>
          <a:r>
            <a:rPr lang="pt-BR" altLang="pt-BR" sz="1800" kern="1200" dirty="0">
              <a:solidFill>
                <a:srgbClr val="FF0000"/>
              </a:solidFill>
              <a:cs typeface="Times New Roman" panose="02020603050405020304" pitchFamily="18" charset="0"/>
            </a:rPr>
            <a:t>(abstração reflexiva)</a:t>
          </a:r>
          <a:endParaRPr lang="pt-BR" sz="1800" kern="1200" dirty="0">
            <a:solidFill>
              <a:srgbClr val="FF000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 dirty="0" err="1"/>
            <a:t>Ex</a:t>
          </a:r>
          <a:r>
            <a:rPr lang="pt-BR" sz="1800" kern="1200" dirty="0"/>
            <a:t>: relações espaciais, temporais, causais, numéricas</a:t>
          </a:r>
        </a:p>
      </dsp:txBody>
      <dsp:txXfrm rot="-5400000">
        <a:off x="2434726" y="1973453"/>
        <a:ext cx="5335037" cy="1196592"/>
      </dsp:txXfrm>
    </dsp:sp>
    <dsp:sp modelId="{08D315F4-F451-4D77-94E2-E5D6FBA97C9C}">
      <dsp:nvSpPr>
        <dsp:cNvPr id="0" name=""/>
        <dsp:cNvSpPr/>
      </dsp:nvSpPr>
      <dsp:spPr>
        <a:xfrm>
          <a:off x="564981" y="1742963"/>
          <a:ext cx="1869744" cy="16575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Conhecimento Lógico-Matemático</a:t>
          </a:r>
        </a:p>
      </dsp:txBody>
      <dsp:txXfrm>
        <a:off x="645897" y="1823879"/>
        <a:ext cx="1707912" cy="1495741"/>
      </dsp:txXfrm>
    </dsp:sp>
    <dsp:sp modelId="{4F64AC9C-4607-45E1-8C2A-522349F164E9}">
      <dsp:nvSpPr>
        <dsp:cNvPr id="0" name=""/>
        <dsp:cNvSpPr/>
      </dsp:nvSpPr>
      <dsp:spPr>
        <a:xfrm rot="5400000">
          <a:off x="4513133" y="1670132"/>
          <a:ext cx="1326058" cy="539977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altLang="pt-BR" sz="1800" kern="1200" dirty="0">
              <a:cs typeface="Times New Roman" panose="02020603050405020304" pitchFamily="18" charset="0"/>
            </a:rPr>
            <a:t>conhecimentos construídos e transmitidos socialmente. Variam de acordo com a cultura e são adquiridos  pela criança a partir das </a:t>
          </a:r>
          <a:r>
            <a:rPr lang="pt-BR" altLang="pt-BR" sz="1800" b="1" kern="1200" dirty="0">
              <a:cs typeface="Times New Roman" panose="02020603050405020304" pitchFamily="18" charset="0"/>
            </a:rPr>
            <a:t>interações sociais</a:t>
          </a:r>
          <a:endParaRPr lang="pt-B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 dirty="0" err="1"/>
            <a:t>Ex</a:t>
          </a:r>
          <a:r>
            <a:rPr lang="pt-BR" sz="1800" kern="1200" dirty="0"/>
            <a:t>: Linguagem, costumes, valores</a:t>
          </a:r>
        </a:p>
      </dsp:txBody>
      <dsp:txXfrm rot="-5400000">
        <a:off x="2476278" y="3771721"/>
        <a:ext cx="5335037" cy="1196592"/>
      </dsp:txXfrm>
    </dsp:sp>
    <dsp:sp modelId="{E08A0412-2D9B-4CE7-A853-90B794D3825F}">
      <dsp:nvSpPr>
        <dsp:cNvPr id="0" name=""/>
        <dsp:cNvSpPr/>
      </dsp:nvSpPr>
      <dsp:spPr>
        <a:xfrm>
          <a:off x="564981" y="3483415"/>
          <a:ext cx="1901910" cy="16575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Conhecimento Social</a:t>
          </a:r>
        </a:p>
      </dsp:txBody>
      <dsp:txXfrm>
        <a:off x="645897" y="3564331"/>
        <a:ext cx="1740078" cy="14957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86ACE8-4AAD-44B4-807D-F5CF7616CC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D1942DD-39AC-4370-ABCF-3E7CE6961B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16FB5DA-2F1F-4670-AD13-6545D65CF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05FBA-7334-4616-8144-074DECA2A68E}" type="datetimeFigureOut">
              <a:rPr lang="pt-BR" smtClean="0"/>
              <a:t>06/11/2023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78B4047-9A7C-4818-BDB9-999584270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4A6981-27CF-4728-845B-49CE0E141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86E69-2D20-49AE-8C8D-4B2ACD7EB6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7448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950B16-8B27-4613-B82D-B36EA6DC1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30D6BA0-0611-40E9-AE18-A3C8260A59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17B149E-F9CC-4E42-8DF9-608907394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05FBA-7334-4616-8144-074DECA2A68E}" type="datetimeFigureOut">
              <a:rPr lang="pt-BR" smtClean="0"/>
              <a:t>06/11/2023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332B868-1B40-4601-B89B-A645F7162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777560E-F528-47AE-9BBB-B820CE807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86E69-2D20-49AE-8C8D-4B2ACD7EB6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4148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0F4487E-D0EA-4217-8596-6A3D199C0C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805CA3B-3318-4F24-A859-EED23088E8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B927E90-53BB-4D8D-B9A9-C9B1DC936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05FBA-7334-4616-8144-074DECA2A68E}" type="datetimeFigureOut">
              <a:rPr lang="pt-BR" smtClean="0"/>
              <a:t>06/11/2023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BC3A25B-DCF9-40BA-A06E-66B107259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A598CCB-CBC4-42BE-ACAF-2C9415CDA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86E69-2D20-49AE-8C8D-4B2ACD7EB6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094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029623-2DF3-44E5-A4F6-3B0CB9E43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F5290DC-50FD-4A4C-ADF2-784600A2BF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6B5E55-76DD-43B2-9C7E-6D976B0A6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05FBA-7334-4616-8144-074DECA2A68E}" type="datetimeFigureOut">
              <a:rPr lang="pt-BR" smtClean="0"/>
              <a:t>06/11/2023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24BE761-368C-4D05-A98A-77871A853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B5CF629-59D3-46D9-9D5F-B52D66B5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86E69-2D20-49AE-8C8D-4B2ACD7EB6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9599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8BB6CC-86DD-4DEE-BD7A-DC9BD955D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650B310-087F-4E52-A256-BEEE602287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B72A304-DB4A-4E66-9F65-B27049CFD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05FBA-7334-4616-8144-074DECA2A68E}" type="datetimeFigureOut">
              <a:rPr lang="pt-BR" smtClean="0"/>
              <a:t>06/11/2023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28A0724-27E2-4897-9A85-73E12DA9B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9CC8514-0D7B-4044-91D5-DFAE298DB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86E69-2D20-49AE-8C8D-4B2ACD7EB6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9552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80F292-D22E-4F86-ADED-AEABB0DBE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AC10A13-8A3D-43BD-926C-B4F3D9F692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4873E53-33D1-40D7-A125-9701ED2183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6599F2B-7E8F-4FF5-A8B4-CE7B063C8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05FBA-7334-4616-8144-074DECA2A68E}" type="datetimeFigureOut">
              <a:rPr lang="pt-BR" smtClean="0"/>
              <a:t>06/11/2023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FD00CCB-019B-410A-8050-F837CAD8F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E5360D6-4EF4-46EF-8C9B-1EABD4578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86E69-2D20-49AE-8C8D-4B2ACD7EB6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8533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89E0B2-C11E-4428-A2FC-A41481C17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C696A2B-7DF3-4802-928B-72FB0FBFD8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73C27B6-916E-41F5-B489-83E8315527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22A7068-2529-4597-8FE5-D81CA6CD38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DE0EDCE-5986-4689-8CD9-C7F677EFAD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DFC811E-DB9A-4395-B11C-7AF0B41CC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05FBA-7334-4616-8144-074DECA2A68E}" type="datetimeFigureOut">
              <a:rPr lang="pt-BR" smtClean="0"/>
              <a:t>06/11/2023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62E1728-3E52-4DC3-85A6-EB9FEFD38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DEC5117-5044-4277-AD85-33BBB3986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86E69-2D20-49AE-8C8D-4B2ACD7EB6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8647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D0C4D4-CEE3-4981-AEA8-1DF9F12A9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062B35F-4909-4643-8D0D-07E495379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05FBA-7334-4616-8144-074DECA2A68E}" type="datetimeFigureOut">
              <a:rPr lang="pt-BR" smtClean="0"/>
              <a:t>06/11/2023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4F36D12-8792-4BB8-AA85-66DB7CB8C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F53A816-6E9C-44D4-BD19-DEF5BD55E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86E69-2D20-49AE-8C8D-4B2ACD7EB6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3088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3291E0C-489D-4C86-9B0A-050453A8E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05FBA-7334-4616-8144-074DECA2A68E}" type="datetimeFigureOut">
              <a:rPr lang="pt-BR" smtClean="0"/>
              <a:t>06/11/2023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A240522-E02A-4906-B2C6-3C743E05C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F42B4C5-2CC9-449A-A280-D9534DC83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86E69-2D20-49AE-8C8D-4B2ACD7EB6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1609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33E94D-ABAE-4108-B071-9E48851B4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4A94CBC-265D-4F20-AF46-3D61D4B25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E2C49B7-10C9-4941-B5FD-8DE4E7D8C1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F49652B-6E89-45F3-B125-40A1D0AF6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05FBA-7334-4616-8144-074DECA2A68E}" type="datetimeFigureOut">
              <a:rPr lang="pt-BR" smtClean="0"/>
              <a:t>06/11/2023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36FE91D-AB4E-418C-B2F4-66B6F116D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A5ADCF4-C7FA-4654-8C75-D36F7C922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86E69-2D20-49AE-8C8D-4B2ACD7EB6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5834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0829A4-E514-4E04-B215-A1B92392E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B8400DDC-9557-4747-920A-279FB36D61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0A3A5C8-D611-4293-88F2-568DA12BF5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478A5B9-B095-41AA-AEB4-2439C25E1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05FBA-7334-4616-8144-074DECA2A68E}" type="datetimeFigureOut">
              <a:rPr lang="pt-BR" smtClean="0"/>
              <a:t>06/11/2023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D169BE1-F50B-494F-A682-D0FBBB022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6D186B8-F81D-4C7B-BD43-44E0DDA5E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86E69-2D20-49AE-8C8D-4B2ACD7EB6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3480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C072F14E-0F27-4A9A-9E24-AFE0D5014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47A9412-BFE5-41EE-9E59-9AF030C32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6AA7290-6E11-46CF-994F-68F55FEE6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05FBA-7334-4616-8144-074DECA2A68E}" type="datetimeFigureOut">
              <a:rPr lang="pt-BR" smtClean="0"/>
              <a:t>06/11/2023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518A375-D56E-4EC1-A41C-9029C29999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90AB984-3111-4BF5-8561-B03D893F15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86E69-2D20-49AE-8C8D-4B2ACD7EB6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8771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sRTusnrGWYQ" TargetMode="External"/><Relationship Id="rId3" Type="http://schemas.openxmlformats.org/officeDocument/2006/relationships/hyperlink" Target="http://tudosobrecachorros.com.br/2015/01/30-lindas-fotos-de-criancas-pequenas-com-cachorros-grandes.html" TargetMode="External"/><Relationship Id="rId7" Type="http://schemas.openxmlformats.org/officeDocument/2006/relationships/hyperlink" Target="https://pilulasmaternas.com.br/bebe-high-need/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hyperlink" Target="http://diiirce.com.br/brincadeiras-para-bebes/" TargetMode="External"/><Relationship Id="rId10" Type="http://schemas.openxmlformats.org/officeDocument/2006/relationships/hyperlink" Target="https://www.youtube.com/watch?v=lhHkJ3InQOE" TargetMode="External"/><Relationship Id="rId4" Type="http://schemas.openxmlformats.org/officeDocument/2006/relationships/image" Target="../media/image15.jpg"/><Relationship Id="rId9" Type="http://schemas.openxmlformats.org/officeDocument/2006/relationships/hyperlink" Target="https://www.youtube.com/watch?v=juCuO8Qtvws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pt/photo/813277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larmontessori.com/2012/04/02/pequenos-artistas-a-crianca-e-a-arte-em-montessori/" TargetMode="Externa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dFOGqe6vVBA" TargetMode="External"/><Relationship Id="rId4" Type="http://schemas.openxmlformats.org/officeDocument/2006/relationships/hyperlink" Target="http://www.youtube.com/watch?v=qyNGFOpRSE4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diagramLayout" Target="../diagrams/layout6.xml"/><Relationship Id="rId7" Type="http://schemas.openxmlformats.org/officeDocument/2006/relationships/image" Target="../media/image22.jp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criandocriancas.blogspot.com/2007/08/desenvolvimento-motor-perceptivo.html" TargetMode="External"/><Relationship Id="rId3" Type="http://schemas.openxmlformats.org/officeDocument/2006/relationships/diagramLayout" Target="../diagrams/layout8.xml"/><Relationship Id="rId7" Type="http://schemas.openxmlformats.org/officeDocument/2006/relationships/image" Target="../media/image31.JP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10" Type="http://schemas.openxmlformats.org/officeDocument/2006/relationships/image" Target="../media/image33.jpg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32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http://www.dirceumoreira.com.br/IMAGENS/Piaget.jpg">
            <a:extLst>
              <a:ext uri="{FF2B5EF4-FFF2-40B4-BE49-F238E27FC236}">
                <a16:creationId xmlns:a16="http://schemas.microsoft.com/office/drawing/2014/main" id="{8873845C-D6B6-4F8A-B1AF-F37F1F471D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26" b="10727"/>
          <a:stretch/>
        </p:blipFill>
        <p:spPr bwMode="auto">
          <a:xfrm>
            <a:off x="-368967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1026">
            <a:extLst>
              <a:ext uri="{FF2B5EF4-FFF2-40B4-BE49-F238E27FC236}">
                <a16:creationId xmlns:a16="http://schemas.microsoft.com/office/drawing/2014/main" id="{1B45099D-5F9C-4591-95B0-7A06445A9A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1610" y="365125"/>
            <a:ext cx="3822189" cy="189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3100" b="1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TEORIA DO DESESENVOLVIMENTO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3100" b="1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COGNITIVO DE JEAN PIAGET</a:t>
            </a:r>
          </a:p>
        </p:txBody>
      </p:sp>
      <p:sp>
        <p:nvSpPr>
          <p:cNvPr id="6" name="CaixaDeTexto 2">
            <a:extLst>
              <a:ext uri="{FF2B5EF4-FFF2-40B4-BE49-F238E27FC236}">
                <a16:creationId xmlns:a16="http://schemas.microsoft.com/office/drawing/2014/main" id="{ED7FE789-3748-4F1F-B2CA-2C59696FD9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2563" y="3129572"/>
            <a:ext cx="3822189" cy="143194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pt-BR" sz="2800" dirty="0">
                <a:latin typeface="+mn-lt"/>
              </a:rPr>
              <a:t>Uma </a:t>
            </a:r>
            <a:r>
              <a:rPr lang="en-US" altLang="pt-BR" sz="2800" dirty="0" err="1">
                <a:latin typeface="+mn-lt"/>
              </a:rPr>
              <a:t>abordagem</a:t>
            </a:r>
            <a:r>
              <a:rPr lang="en-US" altLang="pt-BR" sz="2800" dirty="0">
                <a:latin typeface="+mn-lt"/>
              </a:rPr>
              <a:t>  </a:t>
            </a:r>
            <a:r>
              <a:rPr lang="en-US" altLang="pt-BR" sz="2800" dirty="0" err="1">
                <a:latin typeface="+mn-lt"/>
              </a:rPr>
              <a:t>interacionista</a:t>
            </a:r>
            <a:r>
              <a:rPr lang="en-US" altLang="pt-BR" sz="2800" dirty="0">
                <a:latin typeface="+mn-lt"/>
              </a:rPr>
              <a:t>  do </a:t>
            </a:r>
            <a:r>
              <a:rPr lang="en-US" altLang="pt-BR" sz="2800" dirty="0" err="1">
                <a:latin typeface="+mn-lt"/>
              </a:rPr>
              <a:t>conhecimento</a:t>
            </a:r>
            <a:r>
              <a:rPr lang="en-US" altLang="pt-BR" sz="2800" dirty="0">
                <a:latin typeface="+mn-lt"/>
              </a:rPr>
              <a:t> </a:t>
            </a:r>
            <a:r>
              <a:rPr lang="en-US" altLang="pt-BR" sz="2800" dirty="0" err="1">
                <a:latin typeface="+mn-lt"/>
              </a:rPr>
              <a:t>humano</a:t>
            </a:r>
            <a:r>
              <a:rPr lang="en-US" altLang="pt-BR" sz="2800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0968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AD0F4D2-80E7-4A78-82EE-BEAEE4945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>
            <a:extLst>
              <a:ext uri="{FF2B5EF4-FFF2-40B4-BE49-F238E27FC236}">
                <a16:creationId xmlns:a16="http://schemas.microsoft.com/office/drawing/2014/main" id="{62B3F298-1523-4B95-A5CB-5EF80C16046C}"/>
              </a:ext>
            </a:extLst>
          </p:cNvPr>
          <p:cNvSpPr txBox="1"/>
          <p:nvPr/>
        </p:nvSpPr>
        <p:spPr>
          <a:xfrm>
            <a:off x="6432885" y="2231136"/>
            <a:ext cx="5170849" cy="3209544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57175" algn="l"/>
              </a:tabLst>
              <a:defRPr/>
            </a:pPr>
            <a:r>
              <a:rPr lang="en-US" sz="2400" b="1" dirty="0"/>
              <a:t>PROCESSO DE EQUILIBRAÇÃO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57175" algn="l"/>
              </a:tabLst>
              <a:defRPr/>
            </a:pPr>
            <a:endParaRPr lang="en-US" sz="1700" b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57175" algn="l"/>
              </a:tabLst>
              <a:defRPr/>
            </a:pPr>
            <a:r>
              <a:rPr lang="en-US" sz="2000" b="1" dirty="0" err="1"/>
              <a:t>Novidade</a:t>
            </a:r>
            <a:r>
              <a:rPr lang="en-US" sz="2000" b="1" dirty="0"/>
              <a:t> </a:t>
            </a:r>
            <a:r>
              <a:rPr lang="en-US" sz="2000" b="1" dirty="0" err="1"/>
              <a:t>gera</a:t>
            </a:r>
            <a:r>
              <a:rPr lang="en-US" sz="2000" b="1" dirty="0"/>
              <a:t>=&gt; </a:t>
            </a:r>
            <a:r>
              <a:rPr lang="en-US" sz="2000" b="1" dirty="0" err="1"/>
              <a:t>perturbação</a:t>
            </a:r>
            <a:r>
              <a:rPr lang="en-US" sz="2000" b="1" dirty="0"/>
              <a:t>,</a:t>
            </a:r>
            <a:r>
              <a:rPr lang="en-US" sz="2000" dirty="0"/>
              <a:t> </a:t>
            </a:r>
            <a:r>
              <a:rPr lang="en-US" sz="2000" b="1" dirty="0" err="1"/>
              <a:t>desequilíbrio</a:t>
            </a:r>
            <a:r>
              <a:rPr lang="en-US" sz="2000" b="1" dirty="0"/>
              <a:t>.</a:t>
            </a:r>
            <a:r>
              <a:rPr lang="en-US" sz="2000" dirty="0"/>
              <a:t>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57175" algn="l"/>
              </a:tabLst>
              <a:defRPr/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  <a:tabLst>
                <a:tab pos="257175" algn="l"/>
              </a:tabLst>
              <a:defRPr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57175" algn="l"/>
              </a:tabLst>
              <a:defRPr/>
            </a:pPr>
            <a:r>
              <a:rPr lang="en-US" sz="2000" dirty="0"/>
              <a:t>Caso </a:t>
            </a:r>
            <a:r>
              <a:rPr lang="en-US" sz="2000" dirty="0" err="1"/>
              <a:t>não</a:t>
            </a:r>
            <a:r>
              <a:rPr lang="en-US" sz="2000" dirty="0"/>
              <a:t> </a:t>
            </a:r>
            <a:r>
              <a:rPr lang="en-US" sz="2000" dirty="0" err="1"/>
              <a:t>seja</a:t>
            </a:r>
            <a:r>
              <a:rPr lang="en-US" sz="2000" dirty="0"/>
              <a:t> </a:t>
            </a:r>
            <a:r>
              <a:rPr lang="en-US" sz="2000" dirty="0" err="1"/>
              <a:t>possível</a:t>
            </a:r>
            <a:r>
              <a:rPr lang="en-US" sz="2000" dirty="0"/>
              <a:t> </a:t>
            </a:r>
            <a:r>
              <a:rPr lang="en-US" sz="2000" dirty="0" err="1"/>
              <a:t>assimilar</a:t>
            </a:r>
            <a:r>
              <a:rPr lang="en-US" sz="2000" dirty="0"/>
              <a:t> </a:t>
            </a:r>
            <a:r>
              <a:rPr lang="en-US" sz="2000" dirty="0" err="1"/>
              <a:t>diretamente</a:t>
            </a:r>
            <a:r>
              <a:rPr lang="en-US" sz="2000" dirty="0"/>
              <a:t> a </a:t>
            </a:r>
            <a:r>
              <a:rPr lang="en-US" sz="2000" dirty="0" err="1"/>
              <a:t>novidade</a:t>
            </a:r>
            <a:r>
              <a:rPr lang="en-US" sz="2000" dirty="0"/>
              <a:t>, é </a:t>
            </a:r>
            <a:r>
              <a:rPr lang="en-US" sz="2000" dirty="0" err="1"/>
              <a:t>necessário</a:t>
            </a:r>
            <a:r>
              <a:rPr lang="en-US" sz="2000" dirty="0"/>
              <a:t> </a:t>
            </a:r>
            <a:r>
              <a:rPr lang="en-US" sz="2000" dirty="0" err="1"/>
              <a:t>modificar</a:t>
            </a:r>
            <a:r>
              <a:rPr lang="en-US" sz="2000" dirty="0"/>
              <a:t> </a:t>
            </a:r>
            <a:r>
              <a:rPr lang="en-US" sz="2000" dirty="0" err="1"/>
              <a:t>ou</a:t>
            </a:r>
            <a:r>
              <a:rPr lang="en-US" sz="2000" dirty="0"/>
              <a:t> </a:t>
            </a:r>
            <a:r>
              <a:rPr lang="en-US" sz="2000" dirty="0" err="1"/>
              <a:t>criar</a:t>
            </a:r>
            <a:r>
              <a:rPr lang="en-US" sz="2000" dirty="0"/>
              <a:t> outros </a:t>
            </a:r>
            <a:r>
              <a:rPr lang="en-US" sz="2000" dirty="0" err="1"/>
              <a:t>esquemas</a:t>
            </a:r>
            <a:r>
              <a:rPr lang="en-US" sz="2000" dirty="0"/>
              <a:t>  (</a:t>
            </a:r>
            <a:r>
              <a:rPr lang="en-US" sz="2000" dirty="0" err="1"/>
              <a:t>acomodação</a:t>
            </a:r>
            <a:r>
              <a:rPr lang="en-US" sz="2000" dirty="0"/>
              <a:t>). </a:t>
            </a:r>
            <a:r>
              <a:rPr lang="en-US" sz="2000" dirty="0" err="1"/>
              <a:t>Quando</a:t>
            </a:r>
            <a:r>
              <a:rPr lang="en-US" sz="2000" dirty="0"/>
              <a:t> a </a:t>
            </a:r>
            <a:r>
              <a:rPr lang="en-US" sz="2000" dirty="0" err="1"/>
              <a:t>assimilação</a:t>
            </a:r>
            <a:r>
              <a:rPr lang="en-US" sz="2000" dirty="0"/>
              <a:t> </a:t>
            </a:r>
            <a:r>
              <a:rPr lang="en-US" sz="2000" dirty="0" err="1"/>
              <a:t>acontece</a:t>
            </a:r>
            <a:r>
              <a:rPr lang="en-US" sz="2000" dirty="0"/>
              <a:t>, o </a:t>
            </a:r>
            <a:r>
              <a:rPr lang="en-US" sz="2000" dirty="0" err="1"/>
              <a:t>equilíbrio</a:t>
            </a:r>
            <a:r>
              <a:rPr lang="en-US" sz="2000" dirty="0"/>
              <a:t> é </a:t>
            </a:r>
            <a:r>
              <a:rPr lang="en-US" sz="2000" dirty="0" err="1"/>
              <a:t>restituído</a:t>
            </a:r>
            <a:r>
              <a:rPr lang="en-US" sz="2000" dirty="0"/>
              <a:t> num </a:t>
            </a:r>
            <a:r>
              <a:rPr lang="en-US" sz="2000" dirty="0" err="1"/>
              <a:t>nível</a:t>
            </a:r>
            <a:r>
              <a:rPr lang="en-US" sz="2000" dirty="0"/>
              <a:t> superior.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57175" algn="l"/>
              </a:tabLst>
              <a:defRPr/>
            </a:pPr>
            <a:endParaRPr lang="en-US" sz="1700" dirty="0"/>
          </a:p>
        </p:txBody>
      </p:sp>
      <p:pic>
        <p:nvPicPr>
          <p:cNvPr id="14" name="Picture 2" descr="[droodles_01+.jpg]">
            <a:extLst>
              <a:ext uri="{FF2B5EF4-FFF2-40B4-BE49-F238E27FC236}">
                <a16:creationId xmlns:a16="http://schemas.microsoft.com/office/drawing/2014/main" id="{2DB0DA33-BEF8-43ED-BC2D-98FF63ED4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800" y="1670885"/>
            <a:ext cx="4071937" cy="410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43412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071DDE45-AF6A-4889-8586-8AEA674E0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Estágios do desenvolvimento cognitivo</a:t>
            </a:r>
            <a:endParaRPr lang="pt-BR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10A933D-E64A-49C4-88AB-740902B6CE4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tabLst>
                <a:tab pos="228600" algn="l"/>
              </a:tabLst>
              <a:defRPr/>
            </a:pPr>
            <a:r>
              <a:rPr lang="pt-BR" sz="2000" dirty="0">
                <a:latin typeface="Arial" charset="0"/>
              </a:rPr>
              <a:t>Entre a criança e o adulto observa-se a construção de </a:t>
            </a:r>
            <a:r>
              <a:rPr lang="pt-BR" sz="2000" b="1" u="sng" dirty="0">
                <a:solidFill>
                  <a:schemeClr val="accent2"/>
                </a:solidFill>
                <a:latin typeface="Arial" charset="0"/>
              </a:rPr>
              <a:t>estruturas cognitivas variadas</a:t>
            </a:r>
            <a:r>
              <a:rPr lang="pt-BR" sz="2000" dirty="0">
                <a:latin typeface="Arial" charset="0"/>
              </a:rPr>
              <a:t>, embora as grandes </a:t>
            </a:r>
            <a:r>
              <a:rPr lang="pt-BR" sz="2000" b="1" u="sng" dirty="0">
                <a:latin typeface="Arial" charset="0"/>
              </a:rPr>
              <a:t>funções do pensamento</a:t>
            </a:r>
            <a:r>
              <a:rPr lang="pt-BR" sz="2000" u="sng" dirty="0">
                <a:latin typeface="Arial" charset="0"/>
              </a:rPr>
              <a:t> </a:t>
            </a:r>
            <a:r>
              <a:rPr lang="pt-BR" sz="2000" dirty="0">
                <a:solidFill>
                  <a:srgbClr val="7030A0"/>
                </a:solidFill>
                <a:latin typeface="Arial" charset="0"/>
              </a:rPr>
              <a:t>(assimilação e acomodação)</a:t>
            </a:r>
            <a:r>
              <a:rPr lang="pt-BR" sz="2000" dirty="0">
                <a:latin typeface="Arial" charset="0"/>
              </a:rPr>
              <a:t> sejam </a:t>
            </a:r>
            <a:r>
              <a:rPr lang="pt-BR" sz="2000" b="1" u="sng" dirty="0">
                <a:latin typeface="Arial" charset="0"/>
              </a:rPr>
              <a:t>constantes</a:t>
            </a:r>
            <a:r>
              <a:rPr lang="pt-BR" sz="2000" dirty="0">
                <a:latin typeface="Arial" charset="0"/>
              </a:rPr>
              <a:t> </a:t>
            </a:r>
            <a:r>
              <a:rPr lang="pt-BR" sz="2000" dirty="0">
                <a:solidFill>
                  <a:srgbClr val="7030A0"/>
                </a:solidFill>
                <a:latin typeface="Arial" charset="0"/>
              </a:rPr>
              <a:t>(invariantes funcionais)</a:t>
            </a:r>
            <a:endParaRPr lang="pt-BR" sz="2000" u="sng" dirty="0">
              <a:solidFill>
                <a:srgbClr val="7030A0"/>
              </a:solidFill>
              <a:latin typeface="Arial" charset="0"/>
            </a:endParaRPr>
          </a:p>
          <a:p>
            <a:pPr>
              <a:tabLst>
                <a:tab pos="228600" algn="l"/>
              </a:tabLst>
              <a:defRPr/>
            </a:pPr>
            <a:endParaRPr lang="pt-BR" sz="2000" dirty="0">
              <a:latin typeface="Arial" charset="0"/>
            </a:endParaRPr>
          </a:p>
          <a:p>
            <a:pPr>
              <a:tabLst>
                <a:tab pos="228600" algn="l"/>
              </a:tabLst>
              <a:defRPr/>
            </a:pPr>
            <a:r>
              <a:rPr lang="pt-BR" sz="2000" dirty="0">
                <a:latin typeface="Arial" charset="0"/>
              </a:rPr>
              <a:t>O processo de desenvolvimento cognitivo pode ser dividido em 4 grandes estágios:</a:t>
            </a:r>
          </a:p>
          <a:p>
            <a:endParaRPr lang="pt-BR" dirty="0"/>
          </a:p>
        </p:txBody>
      </p:sp>
      <p:pic>
        <p:nvPicPr>
          <p:cNvPr id="26" name="Espaço Reservado para Conteúdo 25" descr="Bebê engatinhando com preenchimento sólido">
            <a:extLst>
              <a:ext uri="{FF2B5EF4-FFF2-40B4-BE49-F238E27FC236}">
                <a16:creationId xmlns:a16="http://schemas.microsoft.com/office/drawing/2014/main" id="{325DC109-59B6-4166-83F2-F707C835F7E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26966" y="5017045"/>
            <a:ext cx="914400" cy="914400"/>
          </a:xfrm>
        </p:spPr>
      </p:pic>
      <p:pic>
        <p:nvPicPr>
          <p:cNvPr id="28" name="Gráfico 27" descr="Criança com balão com preenchimento sólido">
            <a:extLst>
              <a:ext uri="{FF2B5EF4-FFF2-40B4-BE49-F238E27FC236}">
                <a16:creationId xmlns:a16="http://schemas.microsoft.com/office/drawing/2014/main" id="{8C11582D-A2EB-46FD-A048-D9FD938FDC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38118" y="3602048"/>
            <a:ext cx="914400" cy="914400"/>
          </a:xfrm>
          <a:prstGeom prst="rect">
            <a:avLst/>
          </a:prstGeom>
        </p:spPr>
      </p:pic>
      <p:pic>
        <p:nvPicPr>
          <p:cNvPr id="30" name="Gráfico 29" descr="Menina estudante estrutura de tópicos">
            <a:extLst>
              <a:ext uri="{FF2B5EF4-FFF2-40B4-BE49-F238E27FC236}">
                <a16:creationId xmlns:a16="http://schemas.microsoft.com/office/drawing/2014/main" id="{FE1B6227-443F-4BCA-BE23-565CC81BF8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649270" y="2316707"/>
            <a:ext cx="914400" cy="914400"/>
          </a:xfrm>
          <a:prstGeom prst="rect">
            <a:avLst/>
          </a:prstGeom>
        </p:spPr>
      </p:pic>
      <p:pic>
        <p:nvPicPr>
          <p:cNvPr id="34" name="Gráfico 33" descr="Perfil de mulher com preenchimento sólido">
            <a:extLst>
              <a:ext uri="{FF2B5EF4-FFF2-40B4-BE49-F238E27FC236}">
                <a16:creationId xmlns:a16="http://schemas.microsoft.com/office/drawing/2014/main" id="{75FE88F4-A60B-4C7A-B046-BD655257DA6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957174" y="1029248"/>
            <a:ext cx="914400" cy="914400"/>
          </a:xfrm>
          <a:prstGeom prst="rect">
            <a:avLst/>
          </a:prstGeom>
        </p:spPr>
      </p:pic>
      <p:cxnSp>
        <p:nvCxnSpPr>
          <p:cNvPr id="36" name="Conector: Angulado 35">
            <a:extLst>
              <a:ext uri="{FF2B5EF4-FFF2-40B4-BE49-F238E27FC236}">
                <a16:creationId xmlns:a16="http://schemas.microsoft.com/office/drawing/2014/main" id="{14AD7330-5367-46C3-BD39-45B6A5D576A9}"/>
              </a:ext>
            </a:extLst>
          </p:cNvPr>
          <p:cNvCxnSpPr>
            <a:cxnSpLocks/>
          </p:cNvCxnSpPr>
          <p:nvPr/>
        </p:nvCxnSpPr>
        <p:spPr>
          <a:xfrm flipV="1">
            <a:off x="6426966" y="4771526"/>
            <a:ext cx="2222304" cy="140543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: Angulado 40">
            <a:extLst>
              <a:ext uri="{FF2B5EF4-FFF2-40B4-BE49-F238E27FC236}">
                <a16:creationId xmlns:a16="http://schemas.microsoft.com/office/drawing/2014/main" id="{09F9D12D-E44F-4A7B-A12B-DA47F8C75735}"/>
              </a:ext>
            </a:extLst>
          </p:cNvPr>
          <p:cNvCxnSpPr>
            <a:cxnSpLocks/>
          </p:cNvCxnSpPr>
          <p:nvPr/>
        </p:nvCxnSpPr>
        <p:spPr>
          <a:xfrm flipV="1">
            <a:off x="7538118" y="3374544"/>
            <a:ext cx="2222304" cy="140543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: Angulado 41">
            <a:extLst>
              <a:ext uri="{FF2B5EF4-FFF2-40B4-BE49-F238E27FC236}">
                <a16:creationId xmlns:a16="http://schemas.microsoft.com/office/drawing/2014/main" id="{46104E2A-56E3-4079-8779-AAFFA9B2DA43}"/>
              </a:ext>
            </a:extLst>
          </p:cNvPr>
          <p:cNvCxnSpPr>
            <a:cxnSpLocks/>
          </p:cNvCxnSpPr>
          <p:nvPr/>
        </p:nvCxnSpPr>
        <p:spPr>
          <a:xfrm flipV="1">
            <a:off x="8649270" y="1973334"/>
            <a:ext cx="2222304" cy="140543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>
            <a:extLst>
              <a:ext uri="{FF2B5EF4-FFF2-40B4-BE49-F238E27FC236}">
                <a16:creationId xmlns:a16="http://schemas.microsoft.com/office/drawing/2014/main" id="{027B2637-3A25-0C4E-E0F5-29AE69ACF45C}"/>
              </a:ext>
            </a:extLst>
          </p:cNvPr>
          <p:cNvSpPr txBox="1"/>
          <p:nvPr/>
        </p:nvSpPr>
        <p:spPr>
          <a:xfrm>
            <a:off x="6426966" y="6308209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 0 a 2 anos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48EA49C-2A01-6881-DEEA-67B202412149}"/>
              </a:ext>
            </a:extLst>
          </p:cNvPr>
          <p:cNvSpPr txBox="1"/>
          <p:nvPr/>
        </p:nvSpPr>
        <p:spPr>
          <a:xfrm>
            <a:off x="7538118" y="4779983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 2 a 6 anos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9B65182-CA80-77A9-54C4-EB0E94897758}"/>
              </a:ext>
            </a:extLst>
          </p:cNvPr>
          <p:cNvSpPr txBox="1"/>
          <p:nvPr/>
        </p:nvSpPr>
        <p:spPr>
          <a:xfrm>
            <a:off x="8723058" y="3408459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7 a 11 anos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1B62C04-0911-5FAA-0245-80CB753A42F8}"/>
              </a:ext>
            </a:extLst>
          </p:cNvPr>
          <p:cNvSpPr txBox="1"/>
          <p:nvPr/>
        </p:nvSpPr>
        <p:spPr>
          <a:xfrm>
            <a:off x="9821904" y="2041628"/>
            <a:ext cx="1969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 12 anos em diante</a:t>
            </a:r>
          </a:p>
        </p:txBody>
      </p:sp>
    </p:spTree>
    <p:extLst>
      <p:ext uri="{BB962C8B-B14F-4D97-AF65-F5344CB8AC3E}">
        <p14:creationId xmlns:p14="http://schemas.microsoft.com/office/powerpoint/2010/main" val="2547269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>
            <a:extLst>
              <a:ext uri="{FF2B5EF4-FFF2-40B4-BE49-F238E27FC236}">
                <a16:creationId xmlns:a16="http://schemas.microsoft.com/office/drawing/2014/main" id="{E76D41C7-4F42-411D-B93C-EC5B4AF6D5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7427" y="2393950"/>
            <a:ext cx="365125" cy="274637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pt-BR" sz="2600"/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5D73363C-DBDA-4749-838F-9838AD5801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2201" y="5529262"/>
            <a:ext cx="365125" cy="274638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pt-BR" sz="2600"/>
          </a:p>
        </p:txBody>
      </p:sp>
      <p:sp>
        <p:nvSpPr>
          <p:cNvPr id="7" name="AutoShape 5">
            <a:extLst>
              <a:ext uri="{FF2B5EF4-FFF2-40B4-BE49-F238E27FC236}">
                <a16:creationId xmlns:a16="http://schemas.microsoft.com/office/drawing/2014/main" id="{555E3FF3-FBA8-4111-9413-90112E537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8864" y="3959225"/>
            <a:ext cx="365125" cy="274637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pt-BR" sz="260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8F7D9D3-9138-4C86-84F0-8B3A2DC5A1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1164" y="5921376"/>
            <a:ext cx="1920875" cy="853428"/>
          </a:xfrm>
          <a:prstGeom prst="rect">
            <a:avLst/>
          </a:prstGeom>
          <a:solidFill>
            <a:schemeClr val="folHlink">
              <a:alpha val="59999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pt-BR" sz="2600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DF1783C7-8A7C-4127-815E-30B53C8C8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0763" y="4361253"/>
            <a:ext cx="3241675" cy="1008063"/>
          </a:xfrm>
          <a:prstGeom prst="rect">
            <a:avLst/>
          </a:prstGeom>
          <a:solidFill>
            <a:schemeClr val="folHlink">
              <a:alpha val="59999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pt-BR" sz="2600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DC88FFF7-7316-4AA4-BE89-33CF03E453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8276" y="2781681"/>
            <a:ext cx="4824413" cy="1079500"/>
          </a:xfrm>
          <a:prstGeom prst="rect">
            <a:avLst/>
          </a:prstGeom>
          <a:solidFill>
            <a:schemeClr val="folHlink">
              <a:alpha val="59999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pt-BR" sz="2600"/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C7E6F3F1-277C-4F39-8F29-27D61646B6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1652" y="1492250"/>
            <a:ext cx="6697662" cy="876300"/>
          </a:xfrm>
          <a:prstGeom prst="rect">
            <a:avLst/>
          </a:prstGeom>
          <a:solidFill>
            <a:schemeClr val="folHlink">
              <a:alpha val="59999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pt-BR" sz="2600"/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D9C79B59-CD3D-4E67-9310-BFCD7AF8FA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83" y="375366"/>
            <a:ext cx="1005839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 b="1" dirty="0">
                <a:latin typeface="Arial" panose="020B0604020202020204" pitchFamily="34" charset="0"/>
              </a:rPr>
              <a:t>DESENVOLVIMENTO COGNITIVO =&gt; </a:t>
            </a:r>
            <a:r>
              <a:rPr lang="pt-BR" altLang="pt-BR" sz="1800" dirty="0">
                <a:latin typeface="Arial" panose="020B0604020202020204" pitchFamily="34" charset="0"/>
              </a:rPr>
              <a:t>processo de construção de sucessivas estruturas cognitivas, sendo que cada nova estrutura resulta da precedente, englobando-a e superando-a.</a:t>
            </a:r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01AE51DD-DE01-464B-B956-3D4E1BA5A6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3814" y="1009650"/>
            <a:ext cx="46101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br>
              <a:rPr lang="pt-BR" altLang="pt-BR" sz="1800">
                <a:latin typeface="Arial" panose="020B0604020202020204" pitchFamily="34" charset="0"/>
              </a:rPr>
            </a:br>
            <a:endParaRPr lang="pt-BR" altLang="pt-BR" sz="1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000" b="1">
                <a:latin typeface="Arial" panose="020B0604020202020204" pitchFamily="34" charset="0"/>
                <a:cs typeface="Times New Roman" panose="02020603050405020304" pitchFamily="18" charset="0"/>
              </a:rPr>
              <a:t>	E S T Á G I O   D A S</a:t>
            </a:r>
            <a:endParaRPr lang="pt-BR" altLang="pt-BR" sz="20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000" b="1">
                <a:latin typeface="Arial" panose="020B0604020202020204" pitchFamily="34" charset="0"/>
                <a:cs typeface="Times New Roman" panose="02020603050405020304" pitchFamily="18" charset="0"/>
              </a:rPr>
              <a:t>   O P E R A Ç Õ E S   F O R M A I S</a:t>
            </a:r>
            <a:endParaRPr lang="pt-BR" altLang="pt-BR" sz="20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BR" altLang="pt-BR" sz="2000">
              <a:latin typeface="Arial" panose="020B0604020202020204" pitchFamily="34" charset="0"/>
            </a:endParaRPr>
          </a:p>
        </p:txBody>
      </p:sp>
      <p:sp>
        <p:nvSpPr>
          <p:cNvPr id="14" name="Rectangle 12">
            <a:extLst>
              <a:ext uri="{FF2B5EF4-FFF2-40B4-BE49-F238E27FC236}">
                <a16:creationId xmlns:a16="http://schemas.microsoft.com/office/drawing/2014/main" id="{64460433-6965-41DB-ACB1-447F5FF45B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2764" y="2598737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pt-BR" sz="1800">
              <a:latin typeface="Arial" panose="020B0604020202020204" pitchFamily="34" charset="0"/>
            </a:endParaRPr>
          </a:p>
        </p:txBody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id="{B85A3065-B3D9-4E6C-BC07-6C40D7D1C6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7320" y="3020633"/>
            <a:ext cx="511333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 b="1" dirty="0">
                <a:latin typeface="Arial" panose="020B0604020202020204" pitchFamily="34" charset="0"/>
                <a:cs typeface="Times New Roman" panose="02020603050405020304" pitchFamily="18" charset="0"/>
              </a:rPr>
              <a:t>ESTÁGIO  DAS</a:t>
            </a:r>
            <a:endParaRPr lang="pt-BR" altLang="pt-BR" sz="1100" b="1" dirty="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 b="1" dirty="0">
                <a:latin typeface="Arial" panose="020B0604020202020204" pitchFamily="34" charset="0"/>
                <a:cs typeface="Times New Roman" panose="02020603050405020304" pitchFamily="18" charset="0"/>
              </a:rPr>
              <a:t>OPERAÇÕES  CONCRETAS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 dirty="0">
              <a:latin typeface="Arial" panose="020B0604020202020204" pitchFamily="34" charset="0"/>
            </a:endParaRPr>
          </a:p>
        </p:txBody>
      </p:sp>
      <p:sp>
        <p:nvSpPr>
          <p:cNvPr id="16" name="Rectangle 14">
            <a:extLst>
              <a:ext uri="{FF2B5EF4-FFF2-40B4-BE49-F238E27FC236}">
                <a16:creationId xmlns:a16="http://schemas.microsoft.com/office/drawing/2014/main" id="{99639654-5353-4A1B-A4A6-CD938591C4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2764" y="3867150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pt-BR" sz="1800">
              <a:latin typeface="Arial" panose="020B0604020202020204" pitchFamily="34" charset="0"/>
            </a:endParaRPr>
          </a:p>
        </p:txBody>
      </p:sp>
      <p:sp>
        <p:nvSpPr>
          <p:cNvPr id="17" name="Rectangle 15">
            <a:extLst>
              <a:ext uri="{FF2B5EF4-FFF2-40B4-BE49-F238E27FC236}">
                <a16:creationId xmlns:a16="http://schemas.microsoft.com/office/drawing/2014/main" id="{C73385FC-9F7D-4F36-88EE-9EE9E26858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5574" y="4305162"/>
            <a:ext cx="2231701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br>
              <a:rPr lang="pt-BR" altLang="pt-BR" sz="1800" dirty="0">
                <a:latin typeface="Arial" panose="020B0604020202020204" pitchFamily="34" charset="0"/>
              </a:rPr>
            </a:br>
            <a:r>
              <a:rPr lang="pt-BR" altLang="pt-BR" sz="1600" b="1" dirty="0">
                <a:latin typeface="Arial" panose="020B0604020202020204" pitchFamily="34" charset="0"/>
                <a:cs typeface="Times New Roman" panose="02020603050405020304" pitchFamily="18" charset="0"/>
              </a:rPr>
              <a:t>ESTÁGIO </a:t>
            </a:r>
            <a:endParaRPr lang="pt-BR" altLang="pt-BR" sz="1600" dirty="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600" b="1" dirty="0">
                <a:latin typeface="Arial" panose="020B0604020202020204" pitchFamily="34" charset="0"/>
                <a:cs typeface="Times New Roman" panose="02020603050405020304" pitchFamily="18" charset="0"/>
              </a:rPr>
              <a:t>PRÉ–OPERACIONAL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 dirty="0">
              <a:latin typeface="Arial" panose="020B0604020202020204" pitchFamily="34" charset="0"/>
            </a:endParaRPr>
          </a:p>
        </p:txBody>
      </p:sp>
      <p:sp>
        <p:nvSpPr>
          <p:cNvPr id="18" name="Rectangle 16">
            <a:extLst>
              <a:ext uri="{FF2B5EF4-FFF2-40B4-BE49-F238E27FC236}">
                <a16:creationId xmlns:a16="http://schemas.microsoft.com/office/drawing/2014/main" id="{6679CEDF-5C3C-4E40-8D55-23D1525DD2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2764" y="5529262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pt-BR" sz="1800">
              <a:latin typeface="Arial" panose="020B0604020202020204" pitchFamily="34" charset="0"/>
            </a:endParaRPr>
          </a:p>
        </p:txBody>
      </p:sp>
      <p:sp>
        <p:nvSpPr>
          <p:cNvPr id="19" name="Text Box 18">
            <a:extLst>
              <a:ext uri="{FF2B5EF4-FFF2-40B4-BE49-F238E27FC236}">
                <a16:creationId xmlns:a16="http://schemas.microsoft.com/office/drawing/2014/main" id="{6BD4C54F-972B-45EC-8A59-3072BFF8E9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0164" y="828675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pt-BR" sz="1800">
              <a:latin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034A937-917B-48B9-BC13-9FC3B13ED6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8664" y="1289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pt-BR" sz="260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DA533FD8-FD21-4ECF-AEFC-306D9F001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76" y="3862144"/>
            <a:ext cx="3036082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600" b="1" dirty="0">
                <a:solidFill>
                  <a:srgbClr val="7030A0"/>
                </a:solidFill>
                <a:latin typeface="Arial" panose="020B0604020202020204" pitchFamily="34" charset="0"/>
              </a:rPr>
              <a:t>Os estágios têm um</a:t>
            </a:r>
            <a:r>
              <a:rPr lang="pt-BR" altLang="pt-BR" sz="16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600" b="1" dirty="0">
                <a:solidFill>
                  <a:srgbClr val="7030A0"/>
                </a:solidFill>
                <a:latin typeface="Arial" panose="020B0604020202020204" pitchFamily="34" charset="0"/>
              </a:rPr>
              <a:t>caráter integrativo.</a:t>
            </a:r>
            <a:endParaRPr lang="pt-BR" altLang="pt-BR" sz="1600" dirty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600" dirty="0">
                <a:latin typeface="Arial" panose="020B0604020202020204" pitchFamily="34" charset="0"/>
              </a:rPr>
              <a:t>As estruturas cognitivas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600" dirty="0">
                <a:latin typeface="Arial" panose="020B0604020202020204" pitchFamily="34" charset="0"/>
              </a:rPr>
              <a:t>construídas num     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600" dirty="0">
                <a:latin typeface="Arial" panose="020B0604020202020204" pitchFamily="34" charset="0"/>
              </a:rPr>
              <a:t>determinado estágio são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600" dirty="0">
                <a:latin typeface="Arial" panose="020B0604020202020204" pitchFamily="34" charset="0"/>
              </a:rPr>
              <a:t>integradas nas estruturas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600" dirty="0">
                <a:latin typeface="Arial" panose="020B0604020202020204" pitchFamily="34" charset="0"/>
              </a:rPr>
              <a:t>do estágio seguinte</a:t>
            </a:r>
            <a:endParaRPr lang="pt-BR" altLang="pt-BR" sz="1600" dirty="0"/>
          </a:p>
        </p:txBody>
      </p:sp>
      <p:sp>
        <p:nvSpPr>
          <p:cNvPr id="22" name="CaixaDeTexto 22">
            <a:extLst>
              <a:ext uri="{FF2B5EF4-FFF2-40B4-BE49-F238E27FC236}">
                <a16:creationId xmlns:a16="http://schemas.microsoft.com/office/drawing/2014/main" id="{5DC620F4-CED4-4FE3-A163-239FB2496C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0335" y="3357915"/>
            <a:ext cx="2741456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600" dirty="0">
                <a:latin typeface="Arial" panose="020B0604020202020204" pitchFamily="34" charset="0"/>
              </a:rPr>
              <a:t>A</a:t>
            </a:r>
            <a:r>
              <a:rPr lang="pt-BR" altLang="pt-BR" sz="1600" b="1" dirty="0">
                <a:latin typeface="Arial" panose="020B0604020202020204" pitchFamily="34" charset="0"/>
              </a:rPr>
              <a:t> </a:t>
            </a:r>
            <a:r>
              <a:rPr lang="pt-BR" altLang="pt-BR" sz="1600" b="1" dirty="0">
                <a:solidFill>
                  <a:srgbClr val="7030A0"/>
                </a:solidFill>
                <a:latin typeface="Arial" panose="020B0604020202020204" pitchFamily="34" charset="0"/>
              </a:rPr>
              <a:t>ordem</a:t>
            </a:r>
            <a:r>
              <a:rPr lang="pt-BR" altLang="pt-BR" sz="1600" b="1" dirty="0">
                <a:latin typeface="Arial" panose="020B0604020202020204" pitchFamily="34" charset="0"/>
              </a:rPr>
              <a:t> </a:t>
            </a:r>
            <a:r>
              <a:rPr lang="pt-BR" altLang="pt-BR" sz="1600" dirty="0">
                <a:latin typeface="Arial" panose="020B0604020202020204" pitchFamily="34" charset="0"/>
              </a:rPr>
              <a:t>de sucessão dos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600" dirty="0">
                <a:latin typeface="Arial" panose="020B0604020202020204" pitchFamily="34" charset="0"/>
              </a:rPr>
              <a:t> estágios</a:t>
            </a:r>
            <a:r>
              <a:rPr lang="pt-BR" altLang="pt-BR" sz="1600" b="1" dirty="0">
                <a:latin typeface="Arial" panose="020B0604020202020204" pitchFamily="34" charset="0"/>
              </a:rPr>
              <a:t> é </a:t>
            </a:r>
            <a:r>
              <a:rPr lang="pt-BR" altLang="pt-BR" sz="1600" b="1" dirty="0">
                <a:solidFill>
                  <a:srgbClr val="7030A0"/>
                </a:solidFill>
                <a:latin typeface="Arial" panose="020B0604020202020204" pitchFamily="34" charset="0"/>
              </a:rPr>
              <a:t>constante</a:t>
            </a:r>
            <a:r>
              <a:rPr lang="pt-BR" altLang="pt-BR" sz="1600" dirty="0">
                <a:solidFill>
                  <a:srgbClr val="7030A0"/>
                </a:solidFill>
                <a:latin typeface="Arial" panose="020B0604020202020204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600" dirty="0">
                <a:latin typeface="Arial" panose="020B0604020202020204" pitchFamily="34" charset="0"/>
              </a:rPr>
              <a:t> Porém, as </a:t>
            </a:r>
            <a:r>
              <a:rPr lang="pt-BR" altLang="pt-BR" sz="1600" b="1" dirty="0">
                <a:solidFill>
                  <a:srgbClr val="7030A0"/>
                </a:solidFill>
                <a:latin typeface="Arial" panose="020B0604020202020204" pitchFamily="34" charset="0"/>
              </a:rPr>
              <a:t>idades</a:t>
            </a:r>
            <a:r>
              <a:rPr lang="pt-BR" altLang="pt-BR" sz="16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pt-BR" altLang="pt-BR" sz="1600" dirty="0">
                <a:latin typeface="Arial" panose="020B0604020202020204" pitchFamily="34" charset="0"/>
              </a:rPr>
              <a:t>em que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600" dirty="0">
                <a:latin typeface="Arial" panose="020B0604020202020204" pitchFamily="34" charset="0"/>
              </a:rPr>
              <a:t> as crianças   atingem cada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600" dirty="0">
                <a:latin typeface="Arial" panose="020B0604020202020204" pitchFamily="34" charset="0"/>
              </a:rPr>
              <a:t> estágio </a:t>
            </a:r>
            <a:r>
              <a:rPr lang="pt-BR" altLang="pt-BR" sz="1600" b="1" dirty="0">
                <a:solidFill>
                  <a:srgbClr val="7030A0"/>
                </a:solidFill>
                <a:latin typeface="Arial" panose="020B0604020202020204" pitchFamily="34" charset="0"/>
              </a:rPr>
              <a:t>podem</a:t>
            </a:r>
            <a:r>
              <a:rPr lang="pt-BR" altLang="pt-BR" sz="1600" dirty="0">
                <a:solidFill>
                  <a:srgbClr val="7030A0"/>
                </a:solidFill>
                <a:latin typeface="Arial" panose="020B0604020202020204" pitchFamily="34" charset="0"/>
              </a:rPr>
              <a:t>  </a:t>
            </a:r>
            <a:r>
              <a:rPr lang="pt-BR" altLang="pt-BR" sz="1600" b="1" dirty="0">
                <a:solidFill>
                  <a:srgbClr val="7030A0"/>
                </a:solidFill>
                <a:latin typeface="Arial" panose="020B0604020202020204" pitchFamily="34" charset="0"/>
              </a:rPr>
              <a:t>variar</a:t>
            </a:r>
            <a:r>
              <a:rPr lang="pt-BR" altLang="pt-BR" sz="16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600" dirty="0">
                <a:latin typeface="Arial" panose="020B0604020202020204" pitchFamily="34" charset="0"/>
              </a:rPr>
              <a:t> em função de aspectos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600" dirty="0">
                <a:latin typeface="Arial" panose="020B0604020202020204" pitchFamily="34" charset="0"/>
              </a:rPr>
              <a:t> biológicos e ambientais</a:t>
            </a:r>
            <a:endParaRPr lang="pt-BR" altLang="pt-BR" sz="1600" dirty="0"/>
          </a:p>
        </p:txBody>
      </p:sp>
      <p:sp>
        <p:nvSpPr>
          <p:cNvPr id="23" name="CaixaDeTexto 23">
            <a:extLst>
              <a:ext uri="{FF2B5EF4-FFF2-40B4-BE49-F238E27FC236}">
                <a16:creationId xmlns:a16="http://schemas.microsoft.com/office/drawing/2014/main" id="{8968CB66-2E74-4073-8E54-11BDF27405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1164" y="5994400"/>
            <a:ext cx="19065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/>
              <a:t>ESTÁGIO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/>
              <a:t>SENSÓRIO-MOTOR</a:t>
            </a:r>
          </a:p>
        </p:txBody>
      </p:sp>
    </p:spTree>
    <p:extLst>
      <p:ext uri="{BB962C8B-B14F-4D97-AF65-F5344CB8AC3E}">
        <p14:creationId xmlns:p14="http://schemas.microsoft.com/office/powerpoint/2010/main" val="207531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E8DAB9-D2F2-46BD-BD60-11F77234F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Fatores explicativos do Desenvolvimento cognitivo</a:t>
            </a:r>
          </a:p>
        </p:txBody>
      </p:sp>
      <p:graphicFrame>
        <p:nvGraphicFramePr>
          <p:cNvPr id="5" name="Espaço Reservado para Conteúdo 4">
            <a:extLst>
              <a:ext uri="{FF2B5EF4-FFF2-40B4-BE49-F238E27FC236}">
                <a16:creationId xmlns:a16="http://schemas.microsoft.com/office/drawing/2014/main" id="{722A6346-0A05-4024-A1FD-6E0CBA3717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131472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837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8" name="Rectangle 87">
            <a:extLst>
              <a:ext uri="{FF2B5EF4-FFF2-40B4-BE49-F238E27FC236}">
                <a16:creationId xmlns:a16="http://schemas.microsoft.com/office/drawing/2014/main" id="{2ABE1108-6423-4E53-85A1-817683043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9CFD131-D985-40FF-9EB9-27A7965B2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9414" y="-1"/>
            <a:ext cx="6870954" cy="1675626"/>
          </a:xfrm>
        </p:spPr>
        <p:txBody>
          <a:bodyPr>
            <a:normAutofit/>
          </a:bodyPr>
          <a:lstStyle/>
          <a:p>
            <a:r>
              <a:rPr lang="pt-BR" sz="3600" b="1" dirty="0"/>
              <a:t>Estágio Sensório-Motor (0 a 2 anos)</a:t>
            </a:r>
          </a:p>
        </p:txBody>
      </p:sp>
      <p:pic>
        <p:nvPicPr>
          <p:cNvPr id="6" name="Imagem 5" descr="Cachorro em pé na grama&#10;&#10;Descrição gerada automaticamente">
            <a:extLst>
              <a:ext uri="{FF2B5EF4-FFF2-40B4-BE49-F238E27FC236}">
                <a16:creationId xmlns:a16="http://schemas.microsoft.com/office/drawing/2014/main" id="{0F2ADEA2-DECC-4B8D-9830-3D66E89548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1134" r="3" b="11138"/>
          <a:stretch/>
        </p:blipFill>
        <p:spPr>
          <a:xfrm>
            <a:off x="191161" y="4787198"/>
            <a:ext cx="4187091" cy="2164321"/>
          </a:xfrm>
          <a:prstGeom prst="rect">
            <a:avLst/>
          </a:prstGeom>
        </p:spPr>
      </p:pic>
      <p:pic>
        <p:nvPicPr>
          <p:cNvPr id="13" name="Imagem 12" descr="Bebê sentado no chão&#10;&#10;Descrição gerada automaticamente com confiança média">
            <a:extLst>
              <a:ext uri="{FF2B5EF4-FFF2-40B4-BE49-F238E27FC236}">
                <a16:creationId xmlns:a16="http://schemas.microsoft.com/office/drawing/2014/main" id="{E77EC9F8-5411-4542-8E3F-1A20464B2CB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25360" r="-1" b="25362"/>
          <a:stretch/>
        </p:blipFill>
        <p:spPr>
          <a:xfrm>
            <a:off x="20" y="2342320"/>
            <a:ext cx="4187091" cy="2164321"/>
          </a:xfrm>
          <a:prstGeom prst="rect">
            <a:avLst/>
          </a:prstGeom>
        </p:spPr>
      </p:pic>
      <p:pic>
        <p:nvPicPr>
          <p:cNvPr id="25" name="Imagem 24" descr="Bebê deitado de barriga para cima&#10;&#10;Descrição gerada automaticamente com confiança baixa">
            <a:extLst>
              <a:ext uri="{FF2B5EF4-FFF2-40B4-BE49-F238E27FC236}">
                <a16:creationId xmlns:a16="http://schemas.microsoft.com/office/drawing/2014/main" id="{31F5753E-47FF-4E36-ACB8-0F59D1092E4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t="12905" r="3" b="20184"/>
          <a:stretch/>
        </p:blipFill>
        <p:spPr>
          <a:xfrm>
            <a:off x="118371" y="37720"/>
            <a:ext cx="4187091" cy="2164321"/>
          </a:xfrm>
          <a:prstGeom prst="rect">
            <a:avLst/>
          </a:prstGeom>
        </p:spPr>
      </p:pic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26C90D14-ED1C-4BEF-B880-3FFE6E39D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9414" y="1521413"/>
            <a:ext cx="7134906" cy="5231725"/>
          </a:xfrm>
        </p:spPr>
        <p:txBody>
          <a:bodyPr>
            <a:normAutofit fontScale="55000" lnSpcReduction="20000"/>
          </a:bodyPr>
          <a:lstStyle/>
          <a:p>
            <a:pPr>
              <a:tabLst>
                <a:tab pos="228600" algn="l"/>
              </a:tabLst>
              <a:defRPr/>
            </a:pPr>
            <a:r>
              <a:rPr lang="pt-BR" sz="2900" dirty="0">
                <a:latin typeface="Arial" charset="0"/>
              </a:rPr>
              <a:t>Egocentrismo  =&gt; indiferenciação entre o eu e o mundo</a:t>
            </a:r>
          </a:p>
          <a:p>
            <a:pPr>
              <a:tabLst>
                <a:tab pos="228600" algn="l"/>
              </a:tabLst>
              <a:defRPr/>
            </a:pPr>
            <a:endParaRPr lang="pt-BR" sz="2900" dirty="0">
              <a:latin typeface="Arial" charset="0"/>
            </a:endParaRPr>
          </a:p>
          <a:p>
            <a:pPr>
              <a:tabLst>
                <a:tab pos="228600" algn="l"/>
              </a:tabLst>
              <a:defRPr/>
            </a:pPr>
            <a:r>
              <a:rPr lang="pt-BR" sz="2900" dirty="0">
                <a:latin typeface="Arial" charset="0"/>
              </a:rPr>
              <a:t>Ausência de pensamento e linguagem</a:t>
            </a:r>
          </a:p>
          <a:p>
            <a:pPr>
              <a:tabLst>
                <a:tab pos="228600" algn="l"/>
              </a:tabLst>
              <a:defRPr/>
            </a:pPr>
            <a:endParaRPr lang="pt-BR" sz="2900" dirty="0">
              <a:latin typeface="Arial" charset="0"/>
            </a:endParaRPr>
          </a:p>
          <a:p>
            <a:pPr>
              <a:lnSpc>
                <a:spcPct val="120000"/>
              </a:lnSpc>
              <a:tabLst>
                <a:tab pos="228600" algn="l"/>
              </a:tabLst>
              <a:defRPr/>
            </a:pPr>
            <a:r>
              <a:rPr lang="pt-BR" sz="2900" dirty="0">
                <a:latin typeface="Arial" charset="0"/>
              </a:rPr>
              <a:t>Construção de  noções práticas de objeto permanente, espaço, tempo  e causalidade</a:t>
            </a:r>
          </a:p>
          <a:p>
            <a:pPr marL="0" indent="0">
              <a:lnSpc>
                <a:spcPct val="120000"/>
              </a:lnSpc>
              <a:buNone/>
              <a:tabLst>
                <a:tab pos="228600" algn="l"/>
              </a:tabLst>
              <a:defRPr/>
            </a:pPr>
            <a:r>
              <a:rPr lang="pt-BR" sz="2000" dirty="0" err="1">
                <a:hlinkClick r:id="rId8"/>
              </a:rPr>
              <a:t>Object</a:t>
            </a:r>
            <a:r>
              <a:rPr lang="pt-BR" sz="2000" dirty="0">
                <a:hlinkClick r:id="rId8"/>
              </a:rPr>
              <a:t> </a:t>
            </a:r>
            <a:r>
              <a:rPr lang="pt-BR" sz="2000" dirty="0" err="1">
                <a:hlinkClick r:id="rId8"/>
              </a:rPr>
              <a:t>Permanence</a:t>
            </a:r>
            <a:r>
              <a:rPr lang="pt-BR" sz="2000" dirty="0">
                <a:hlinkClick r:id="rId8"/>
              </a:rPr>
              <a:t> </a:t>
            </a:r>
            <a:r>
              <a:rPr lang="pt-BR" sz="2000" dirty="0" err="1">
                <a:hlinkClick r:id="rId8"/>
              </a:rPr>
              <a:t>Experiment</a:t>
            </a:r>
            <a:r>
              <a:rPr lang="pt-BR" sz="2000" dirty="0">
                <a:hlinkClick r:id="rId8"/>
              </a:rPr>
              <a:t> - Part 1 – YouTube</a:t>
            </a:r>
            <a:endParaRPr lang="pt-BR" sz="2000" dirty="0"/>
          </a:p>
          <a:p>
            <a:pPr marL="0" indent="0">
              <a:lnSpc>
                <a:spcPct val="120000"/>
              </a:lnSpc>
              <a:buNone/>
              <a:tabLst>
                <a:tab pos="228600" algn="l"/>
              </a:tabLst>
              <a:defRPr/>
            </a:pPr>
            <a:r>
              <a:rPr lang="pt-BR" sz="2000" dirty="0" err="1">
                <a:hlinkClick r:id="rId9"/>
              </a:rPr>
              <a:t>Object</a:t>
            </a:r>
            <a:r>
              <a:rPr lang="pt-BR" sz="2000" dirty="0">
                <a:hlinkClick r:id="rId9"/>
              </a:rPr>
              <a:t> </a:t>
            </a:r>
            <a:r>
              <a:rPr lang="pt-BR" sz="2000" dirty="0" err="1">
                <a:hlinkClick r:id="rId9"/>
              </a:rPr>
              <a:t>Permanence</a:t>
            </a:r>
            <a:r>
              <a:rPr lang="pt-BR" sz="2000" dirty="0">
                <a:hlinkClick r:id="rId9"/>
              </a:rPr>
              <a:t> </a:t>
            </a:r>
            <a:r>
              <a:rPr lang="pt-BR" sz="2000" dirty="0" err="1">
                <a:hlinkClick r:id="rId9"/>
              </a:rPr>
              <a:t>Experiment</a:t>
            </a:r>
            <a:r>
              <a:rPr lang="pt-BR" sz="2000" dirty="0">
                <a:hlinkClick r:id="rId9"/>
              </a:rPr>
              <a:t> - Part 2 – YouTube</a:t>
            </a:r>
            <a:endParaRPr lang="pt-BR" sz="2000" dirty="0"/>
          </a:p>
          <a:p>
            <a:pPr marL="0" indent="0">
              <a:lnSpc>
                <a:spcPct val="120000"/>
              </a:lnSpc>
              <a:buNone/>
              <a:tabLst>
                <a:tab pos="228600" algn="l"/>
              </a:tabLst>
              <a:defRPr/>
            </a:pPr>
            <a:r>
              <a:rPr lang="en-US" sz="2000" dirty="0">
                <a:hlinkClick r:id="rId10"/>
              </a:rPr>
              <a:t>A Typical 10-month-old on Piaget's A-not-B task - YouTube</a:t>
            </a:r>
            <a:endParaRPr lang="pt-BR" sz="2000" dirty="0">
              <a:latin typeface="Arial" charset="0"/>
            </a:endParaRPr>
          </a:p>
          <a:p>
            <a:pPr marL="0" indent="0">
              <a:buFont typeface="Wingdings" panose="05000000000000000000" pitchFamily="2" charset="2"/>
              <a:buNone/>
              <a:tabLst>
                <a:tab pos="228600" algn="l"/>
              </a:tabLst>
              <a:defRPr/>
            </a:pPr>
            <a:endParaRPr lang="pt-BR" sz="2000" dirty="0">
              <a:latin typeface="Arial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  <a:tabLst>
                <a:tab pos="228600" algn="l"/>
              </a:tabLst>
              <a:defRPr/>
            </a:pPr>
            <a:r>
              <a:rPr lang="pt-BR" sz="2900" dirty="0">
                <a:latin typeface="Arial" charset="0"/>
              </a:rPr>
              <a:t> </a:t>
            </a:r>
            <a:r>
              <a:rPr lang="pt-BR" sz="2900" b="1" dirty="0">
                <a:latin typeface="Arial" charset="0"/>
              </a:rPr>
              <a:t>inteligência prática </a:t>
            </a:r>
            <a:r>
              <a:rPr lang="pt-BR" sz="2900" dirty="0">
                <a:latin typeface="Arial" charset="0"/>
              </a:rPr>
              <a:t>(solução de problemas concretos, baseando-se na percepção e ação) =&gt; coordenação de esquemas de ação diferenciando entre meios e fins</a:t>
            </a:r>
          </a:p>
          <a:p>
            <a:pPr marL="0" indent="0">
              <a:buFont typeface="Wingdings" panose="05000000000000000000" pitchFamily="2" charset="2"/>
              <a:buNone/>
              <a:tabLst>
                <a:tab pos="228600" algn="l"/>
              </a:tabLst>
              <a:defRPr/>
            </a:pPr>
            <a:r>
              <a:rPr lang="pt-BR" sz="2900" dirty="0">
                <a:latin typeface="Arial" charset="0"/>
              </a:rPr>
              <a:t>    </a:t>
            </a:r>
            <a:r>
              <a:rPr lang="pt-BR" sz="2900" dirty="0" err="1">
                <a:latin typeface="Arial" charset="0"/>
              </a:rPr>
              <a:t>Ex</a:t>
            </a:r>
            <a:r>
              <a:rPr lang="pt-BR" sz="2900" dirty="0">
                <a:latin typeface="Arial" charset="0"/>
              </a:rPr>
              <a:t>: Subir na cadeira para pegar um objeto que está sobre a mesa.	</a:t>
            </a:r>
          </a:p>
          <a:p>
            <a:pPr>
              <a:buFont typeface="Wingdings" panose="05000000000000000000" pitchFamily="2" charset="2"/>
              <a:buChar char="q"/>
              <a:tabLst>
                <a:tab pos="228600" algn="l"/>
              </a:tabLst>
              <a:defRPr/>
            </a:pPr>
            <a:endParaRPr lang="pt-BR" sz="2900" dirty="0">
              <a:latin typeface="Arial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  <a:tabLst>
                <a:tab pos="228600" algn="l"/>
              </a:tabLst>
              <a:defRPr/>
            </a:pPr>
            <a:r>
              <a:rPr lang="pt-BR" sz="2900" dirty="0">
                <a:latin typeface="Arial" charset="0"/>
              </a:rPr>
              <a:t>A inteligência prática ou S-M consiste no alicerce de toda a inteligência posterior</a:t>
            </a:r>
            <a:endParaRPr lang="pt-BR" sz="2900" dirty="0">
              <a:solidFill>
                <a:schemeClr val="accent2"/>
              </a:solidFill>
              <a:latin typeface="Arial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  <a:tabLst>
                <a:tab pos="228600" algn="l"/>
              </a:tabLst>
              <a:defRPr/>
            </a:pPr>
            <a:endParaRPr lang="pt-BR" sz="2000" dirty="0">
              <a:latin typeface="Arial" charset="0"/>
            </a:endParaRPr>
          </a:p>
          <a:p>
            <a:pPr>
              <a:buFontTx/>
              <a:buChar char="•"/>
              <a:tabLst>
                <a:tab pos="228600" algn="l"/>
              </a:tabLst>
              <a:defRPr/>
            </a:pPr>
            <a:endParaRPr lang="pt-BR" sz="11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2229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2ABE1108-6423-4E53-85A1-817683043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1296A603-BC56-4B39-A569-3AF2E671791D}"/>
              </a:ext>
            </a:extLst>
          </p:cNvPr>
          <p:cNvSpPr txBox="1"/>
          <p:nvPr/>
        </p:nvSpPr>
        <p:spPr>
          <a:xfrm>
            <a:off x="4752554" y="-1"/>
            <a:ext cx="6870954" cy="16756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pt-BR" sz="4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Estágio</a:t>
            </a:r>
            <a:r>
              <a:rPr lang="en-US" altLang="pt-BR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pt-BR" sz="4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pré-operatório</a:t>
            </a:r>
            <a:r>
              <a:rPr lang="en-US" altLang="pt-BR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pt-BR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(2 a 6 </a:t>
            </a:r>
            <a:r>
              <a:rPr lang="en-US" altLang="pt-BR" sz="32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anos</a:t>
            </a:r>
            <a:r>
              <a:rPr lang="en-US" altLang="pt-BR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)</a:t>
            </a:r>
          </a:p>
        </p:txBody>
      </p:sp>
      <p:pic>
        <p:nvPicPr>
          <p:cNvPr id="9" name="Imagem 8" descr="Uma imagem contendo pessoa, edifício, jovem, pequeno&#10;&#10;Descrição gerada automaticamente">
            <a:extLst>
              <a:ext uri="{FF2B5EF4-FFF2-40B4-BE49-F238E27FC236}">
                <a16:creationId xmlns:a16="http://schemas.microsoft.com/office/drawing/2014/main" id="{EC573444-A14A-427E-B208-163EB92FAE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011" r="3" b="20552"/>
          <a:stretch/>
        </p:blipFill>
        <p:spPr>
          <a:xfrm>
            <a:off x="20" y="1"/>
            <a:ext cx="4187091" cy="2164321"/>
          </a:xfrm>
          <a:prstGeom prst="rect">
            <a:avLst/>
          </a:prstGeom>
        </p:spPr>
      </p:pic>
      <p:pic>
        <p:nvPicPr>
          <p:cNvPr id="11" name="Imagem 10" descr="Crianças brincando em folhas de outono">
            <a:extLst>
              <a:ext uri="{FF2B5EF4-FFF2-40B4-BE49-F238E27FC236}">
                <a16:creationId xmlns:a16="http://schemas.microsoft.com/office/drawing/2014/main" id="{1B705E77-B9B6-4325-B8FD-4FC6759CF9F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22563"/>
          <a:stretch/>
        </p:blipFill>
        <p:spPr>
          <a:xfrm>
            <a:off x="20" y="2342320"/>
            <a:ext cx="4187091" cy="2164321"/>
          </a:xfrm>
          <a:prstGeom prst="rect">
            <a:avLst/>
          </a:prstGeom>
        </p:spPr>
      </p:pic>
      <p:pic>
        <p:nvPicPr>
          <p:cNvPr id="19" name="Espaço Reservado para Conteúdo 4" descr="Criança sentada em uma mesa&#10;&#10;Descrição gerada automaticamente com confiança média">
            <a:extLst>
              <a:ext uri="{FF2B5EF4-FFF2-40B4-BE49-F238E27FC236}">
                <a16:creationId xmlns:a16="http://schemas.microsoft.com/office/drawing/2014/main" id="{B6EBB4DB-C55E-4167-9194-6C27DD1E258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t="6404" r="3" b="20538"/>
          <a:stretch/>
        </p:blipFill>
        <p:spPr>
          <a:xfrm>
            <a:off x="20" y="4693680"/>
            <a:ext cx="4187091" cy="2164321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2FCE8E55-1D6F-408A-9E2D-CC81FC5A8447}"/>
              </a:ext>
            </a:extLst>
          </p:cNvPr>
          <p:cNvSpPr txBox="1"/>
          <p:nvPr/>
        </p:nvSpPr>
        <p:spPr>
          <a:xfrm>
            <a:off x="4752554" y="1675625"/>
            <a:ext cx="6870954" cy="48606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Bef>
                <a:spcPct val="5000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pt-BR" sz="1600" b="1" dirty="0"/>
              <a:t>      </a:t>
            </a:r>
            <a:r>
              <a:rPr lang="en-US" altLang="pt-BR" sz="2000" b="1" dirty="0" err="1"/>
              <a:t>capacidade</a:t>
            </a:r>
            <a:r>
              <a:rPr lang="en-US" altLang="pt-BR" sz="2000" b="1" dirty="0"/>
              <a:t> de</a:t>
            </a:r>
            <a:r>
              <a:rPr lang="en-US" altLang="pt-BR" sz="2000" dirty="0"/>
              <a:t> </a:t>
            </a:r>
            <a:r>
              <a:rPr lang="en-US" altLang="pt-BR" sz="2000" b="1" dirty="0" err="1"/>
              <a:t>representação</a:t>
            </a:r>
            <a:r>
              <a:rPr lang="en-US" altLang="pt-BR" sz="2000" b="1" dirty="0"/>
              <a:t> (</a:t>
            </a:r>
            <a:r>
              <a:rPr lang="en-US" altLang="pt-BR" sz="2000" dirty="0" err="1"/>
              <a:t>ou</a:t>
            </a:r>
            <a:r>
              <a:rPr lang="en-US" altLang="pt-BR" sz="2000" b="1" dirty="0"/>
              <a:t> </a:t>
            </a:r>
            <a:r>
              <a:rPr lang="en-US" altLang="pt-BR" sz="2000" b="1" dirty="0" err="1"/>
              <a:t>função</a:t>
            </a:r>
            <a:r>
              <a:rPr lang="en-US" altLang="pt-BR" sz="2000" b="1" dirty="0"/>
              <a:t> </a:t>
            </a:r>
            <a:r>
              <a:rPr lang="en-US" altLang="pt-BR" sz="2000" b="1" dirty="0" err="1"/>
              <a:t>simbólica</a:t>
            </a:r>
            <a:r>
              <a:rPr lang="en-US" altLang="pt-BR" sz="2000" b="1" dirty="0"/>
              <a:t>)</a:t>
            </a:r>
            <a:endParaRPr lang="en-US" altLang="pt-BR" sz="2000" dirty="0"/>
          </a:p>
          <a:p>
            <a:pPr marL="631825" indent="-228600">
              <a:lnSpc>
                <a:spcPct val="90000"/>
              </a:lnSpc>
              <a:spcBef>
                <a:spcPct val="5000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endParaRPr lang="en-US" altLang="pt-BR" sz="2000" dirty="0"/>
          </a:p>
          <a:p>
            <a:pPr marL="631825" indent="-228600">
              <a:lnSpc>
                <a:spcPct val="90000"/>
              </a:lnSpc>
              <a:spcBef>
                <a:spcPct val="5000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pt-BR" sz="2000" dirty="0" err="1"/>
              <a:t>capacidade</a:t>
            </a:r>
            <a:r>
              <a:rPr lang="en-US" altLang="pt-BR" sz="2000" dirty="0"/>
              <a:t> de </a:t>
            </a:r>
            <a:r>
              <a:rPr lang="en-US" altLang="pt-BR" sz="2000" dirty="0" err="1"/>
              <a:t>utilizar</a:t>
            </a:r>
            <a:r>
              <a:rPr lang="en-US" altLang="pt-BR" sz="2000" dirty="0"/>
              <a:t> um</a:t>
            </a:r>
            <a:r>
              <a:rPr lang="en-US" altLang="pt-BR" sz="2000" b="1" dirty="0"/>
              <a:t> </a:t>
            </a:r>
            <a:r>
              <a:rPr lang="en-US" altLang="pt-BR" sz="2000" b="1" dirty="0" err="1"/>
              <a:t>símbolo</a:t>
            </a:r>
            <a:r>
              <a:rPr lang="en-US" altLang="pt-BR" sz="2000" b="1" dirty="0"/>
              <a:t> </a:t>
            </a:r>
            <a:r>
              <a:rPr lang="en-US" altLang="pt-BR" sz="2000" dirty="0"/>
              <a:t>para  </a:t>
            </a:r>
            <a:r>
              <a:rPr lang="en-US" altLang="pt-BR" sz="2000" dirty="0" err="1"/>
              <a:t>representar</a:t>
            </a:r>
            <a:r>
              <a:rPr lang="en-US" altLang="pt-BR" sz="2000" dirty="0"/>
              <a:t>    um </a:t>
            </a:r>
            <a:r>
              <a:rPr lang="en-US" altLang="pt-BR" sz="2000" dirty="0" err="1"/>
              <a:t>objeto</a:t>
            </a:r>
            <a:r>
              <a:rPr lang="en-US" altLang="pt-BR" sz="2000" dirty="0"/>
              <a:t> </a:t>
            </a:r>
            <a:r>
              <a:rPr lang="en-US" altLang="pt-BR" sz="2000" dirty="0" err="1"/>
              <a:t>ausente</a:t>
            </a:r>
            <a:endParaRPr lang="en-US" altLang="pt-BR" sz="2000" dirty="0"/>
          </a:p>
          <a:p>
            <a:pPr indent="-228600">
              <a:lnSpc>
                <a:spcPct val="90000"/>
              </a:lnSpc>
              <a:spcBef>
                <a:spcPct val="5000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endParaRPr lang="en-US" altLang="pt-BR" sz="2000" b="1" dirty="0"/>
          </a:p>
          <a:p>
            <a:pPr indent="-228600">
              <a:lnSpc>
                <a:spcPct val="90000"/>
              </a:lnSpc>
              <a:spcBef>
                <a:spcPct val="5000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pt-BR" sz="2000" b="1" dirty="0" err="1"/>
              <a:t>Condutas</a:t>
            </a:r>
            <a:r>
              <a:rPr lang="en-US" altLang="pt-BR" sz="2000" b="1" dirty="0"/>
              <a:t> </a:t>
            </a:r>
            <a:r>
              <a:rPr lang="en-US" altLang="pt-BR" sz="2000" b="1" dirty="0" err="1"/>
              <a:t>Simbólicas</a:t>
            </a:r>
            <a:r>
              <a:rPr lang="en-US" altLang="pt-BR" sz="2000" dirty="0"/>
              <a:t> 		</a:t>
            </a:r>
          </a:p>
          <a:p>
            <a:pPr marL="342900" indent="-228600">
              <a:lnSpc>
                <a:spcPct val="90000"/>
              </a:lnSpc>
              <a:spcBef>
                <a:spcPct val="5000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pt-BR" sz="2000" dirty="0" err="1"/>
              <a:t>Imitação</a:t>
            </a:r>
            <a:r>
              <a:rPr lang="en-US" altLang="pt-BR" sz="2000" dirty="0"/>
              <a:t> </a:t>
            </a:r>
            <a:r>
              <a:rPr lang="en-US" altLang="pt-BR" sz="2000" dirty="0" err="1"/>
              <a:t>diferida</a:t>
            </a:r>
            <a:r>
              <a:rPr lang="en-US" altLang="pt-BR" sz="2000" dirty="0"/>
              <a:t> (</a:t>
            </a:r>
            <a:r>
              <a:rPr lang="en-US" altLang="pt-BR" sz="2000" dirty="0" err="1"/>
              <a:t>ocorre</a:t>
            </a:r>
            <a:r>
              <a:rPr lang="en-US" altLang="pt-BR" sz="2000" dirty="0"/>
              <a:t> </a:t>
            </a:r>
            <a:r>
              <a:rPr lang="en-US" altLang="pt-BR" sz="2000" dirty="0" err="1"/>
              <a:t>posteriormente</a:t>
            </a:r>
            <a:r>
              <a:rPr lang="en-US" altLang="pt-BR" sz="2000" dirty="0"/>
              <a:t>, </a:t>
            </a:r>
            <a:r>
              <a:rPr lang="en-US" altLang="pt-BR" sz="2000" dirty="0" err="1"/>
              <a:t>na</a:t>
            </a:r>
            <a:r>
              <a:rPr lang="en-US" altLang="pt-BR" sz="2000" dirty="0"/>
              <a:t>  </a:t>
            </a:r>
            <a:r>
              <a:rPr lang="en-US" altLang="pt-BR" sz="2000" dirty="0" err="1"/>
              <a:t>ausência</a:t>
            </a:r>
            <a:r>
              <a:rPr lang="en-US" altLang="pt-BR" sz="2000" dirty="0"/>
              <a:t> do </a:t>
            </a:r>
            <a:r>
              <a:rPr lang="en-US" altLang="pt-BR" sz="2000" dirty="0" err="1"/>
              <a:t>modelo</a:t>
            </a:r>
            <a:r>
              <a:rPr lang="en-US" altLang="pt-BR" sz="2000" dirty="0"/>
              <a:t>) </a:t>
            </a:r>
          </a:p>
          <a:p>
            <a:pPr marL="342900" indent="-228600">
              <a:lnSpc>
                <a:spcPct val="90000"/>
              </a:lnSpc>
              <a:spcBef>
                <a:spcPct val="5000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pt-BR" sz="2000" dirty="0"/>
              <a:t>Jogo </a:t>
            </a:r>
            <a:r>
              <a:rPr lang="en-US" altLang="pt-BR" sz="2000" dirty="0" err="1"/>
              <a:t>simbólico</a:t>
            </a:r>
            <a:r>
              <a:rPr lang="en-US" altLang="pt-BR" sz="2000" dirty="0"/>
              <a:t>  (</a:t>
            </a:r>
            <a:r>
              <a:rPr lang="en-US" altLang="pt-BR" sz="2000" dirty="0" err="1"/>
              <a:t>brincadeira</a:t>
            </a:r>
            <a:r>
              <a:rPr lang="en-US" altLang="pt-BR" sz="2000" dirty="0"/>
              <a:t> de “</a:t>
            </a:r>
            <a:r>
              <a:rPr lang="en-US" altLang="pt-BR" sz="2000" dirty="0" err="1"/>
              <a:t>faz</a:t>
            </a:r>
            <a:r>
              <a:rPr lang="en-US" altLang="pt-BR" sz="2000" dirty="0"/>
              <a:t> de </a:t>
            </a:r>
            <a:r>
              <a:rPr lang="en-US" altLang="pt-BR" sz="2000" dirty="0" err="1"/>
              <a:t>conta</a:t>
            </a:r>
            <a:r>
              <a:rPr lang="en-US" altLang="pt-BR" sz="2000" dirty="0"/>
              <a:t>”)   </a:t>
            </a:r>
          </a:p>
          <a:p>
            <a:pPr marL="342900" indent="-228600">
              <a:lnSpc>
                <a:spcPct val="90000"/>
              </a:lnSpc>
              <a:spcBef>
                <a:spcPct val="5000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pt-BR" sz="2000" dirty="0" err="1"/>
              <a:t>Desenho</a:t>
            </a:r>
            <a:r>
              <a:rPr lang="en-US" altLang="pt-BR" sz="2000" dirty="0"/>
              <a:t> 			</a:t>
            </a:r>
          </a:p>
          <a:p>
            <a:pPr marL="342900" indent="-228600">
              <a:lnSpc>
                <a:spcPct val="90000"/>
              </a:lnSpc>
              <a:spcBef>
                <a:spcPct val="5000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pt-BR" sz="2000" b="1" dirty="0" err="1"/>
              <a:t>Linguagem</a:t>
            </a:r>
            <a:r>
              <a:rPr lang="en-US" altLang="pt-BR" sz="2000" dirty="0"/>
              <a:t>  (</a:t>
            </a:r>
            <a:r>
              <a:rPr lang="en-US" altLang="pt-BR" sz="2000" dirty="0" err="1"/>
              <a:t>egocêntrica</a:t>
            </a:r>
            <a:r>
              <a:rPr lang="en-US" altLang="pt-BR" sz="2000" dirty="0"/>
              <a:t>  =&gt; </a:t>
            </a:r>
            <a:r>
              <a:rPr lang="en-US" altLang="pt-BR" sz="2000" dirty="0" err="1"/>
              <a:t>linguagem</a:t>
            </a:r>
            <a:r>
              <a:rPr lang="en-US" altLang="pt-BR" sz="2000" dirty="0"/>
              <a:t> social)	</a:t>
            </a:r>
          </a:p>
          <a:p>
            <a:pPr marL="342900" indent="-228600">
              <a:lnSpc>
                <a:spcPct val="90000"/>
              </a:lnSpc>
              <a:spcBef>
                <a:spcPct val="5000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pt-BR" sz="2000" dirty="0" err="1"/>
              <a:t>Imagem</a:t>
            </a:r>
            <a:r>
              <a:rPr lang="en-US" altLang="pt-BR" sz="2000" dirty="0"/>
              <a:t> mental  	</a:t>
            </a:r>
            <a:endParaRPr lang="en-US" sz="2000" dirty="0"/>
          </a:p>
        </p:txBody>
      </p:sp>
      <p:sp>
        <p:nvSpPr>
          <p:cNvPr id="15" name="Seta: Curva para a Direita 14">
            <a:extLst>
              <a:ext uri="{FF2B5EF4-FFF2-40B4-BE49-F238E27FC236}">
                <a16:creationId xmlns:a16="http://schemas.microsoft.com/office/drawing/2014/main" id="{81E33EEB-844B-47E8-A7C6-2E4DCB4AF023}"/>
              </a:ext>
            </a:extLst>
          </p:cNvPr>
          <p:cNvSpPr/>
          <p:nvPr/>
        </p:nvSpPr>
        <p:spPr>
          <a:xfrm>
            <a:off x="4572000" y="1734244"/>
            <a:ext cx="725214" cy="108778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89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EAE48C4B-3A90-42C3-BA00-6092B4771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C148FBB-38FA-44F3-A6AE-1B26E8870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227" y="218334"/>
            <a:ext cx="6894576" cy="1783080"/>
          </a:xfrm>
        </p:spPr>
        <p:txBody>
          <a:bodyPr anchor="b">
            <a:normAutofit/>
          </a:bodyPr>
          <a:lstStyle/>
          <a:p>
            <a:r>
              <a:rPr lang="pt-BR" sz="4600" dirty="0"/>
              <a:t>Características do pensamento Pré-operatório</a:t>
            </a:r>
          </a:p>
        </p:txBody>
      </p:sp>
      <p:pic>
        <p:nvPicPr>
          <p:cNvPr id="1028" name="Picture 4" descr="Pessoas sentadas ao redor de uma mesa&#10;&#10;Descrição gerada automaticamente">
            <a:extLst>
              <a:ext uri="{FF2B5EF4-FFF2-40B4-BE49-F238E27FC236}">
                <a16:creationId xmlns:a16="http://schemas.microsoft.com/office/drawing/2014/main" id="{7E91B834-9805-40D9-8509-947DFEA34B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8" r="3756" b="-3"/>
          <a:stretch/>
        </p:blipFill>
        <p:spPr bwMode="auto">
          <a:xfrm>
            <a:off x="20" y="10"/>
            <a:ext cx="4041316" cy="4193753"/>
          </a:xfrm>
          <a:custGeom>
            <a:avLst/>
            <a:gdLst/>
            <a:ahLst/>
            <a:cxnLst/>
            <a:rect l="l" t="t" r="r" b="b"/>
            <a:pathLst>
              <a:path w="4041336" h="4193763">
                <a:moveTo>
                  <a:pt x="0" y="0"/>
                </a:moveTo>
                <a:lnTo>
                  <a:pt x="4019848" y="0"/>
                </a:lnTo>
                <a:lnTo>
                  <a:pt x="4021195" y="11419"/>
                </a:lnTo>
                <a:cubicBezTo>
                  <a:pt x="4036145" y="95184"/>
                  <a:pt x="4033611" y="180091"/>
                  <a:pt x="4037665" y="264364"/>
                </a:cubicBezTo>
                <a:cubicBezTo>
                  <a:pt x="4042480" y="367421"/>
                  <a:pt x="4036399" y="470858"/>
                  <a:pt x="4034118" y="574168"/>
                </a:cubicBezTo>
                <a:cubicBezTo>
                  <a:pt x="4032344" y="662121"/>
                  <a:pt x="4023602" y="749948"/>
                  <a:pt x="4026263" y="838028"/>
                </a:cubicBezTo>
                <a:cubicBezTo>
                  <a:pt x="4026453" y="841074"/>
                  <a:pt x="4026453" y="844120"/>
                  <a:pt x="4026263" y="847166"/>
                </a:cubicBezTo>
                <a:cubicBezTo>
                  <a:pt x="4018154" y="944003"/>
                  <a:pt x="4018154" y="1041348"/>
                  <a:pt x="4026263" y="1138186"/>
                </a:cubicBezTo>
                <a:cubicBezTo>
                  <a:pt x="4028835" y="1178494"/>
                  <a:pt x="4028113" y="1218943"/>
                  <a:pt x="4024109" y="1259137"/>
                </a:cubicBezTo>
                <a:cubicBezTo>
                  <a:pt x="4020308" y="1310285"/>
                  <a:pt x="4008145" y="1362194"/>
                  <a:pt x="4016887" y="1412960"/>
                </a:cubicBezTo>
                <a:cubicBezTo>
                  <a:pt x="4022576" y="1454780"/>
                  <a:pt x="4025705" y="1496916"/>
                  <a:pt x="4026263" y="1539116"/>
                </a:cubicBezTo>
                <a:cubicBezTo>
                  <a:pt x="4030697" y="1633542"/>
                  <a:pt x="4026516" y="1728475"/>
                  <a:pt x="4024869" y="1823155"/>
                </a:cubicBezTo>
                <a:cubicBezTo>
                  <a:pt x="4023095" y="1933446"/>
                  <a:pt x="4025883" y="2043737"/>
                  <a:pt x="4017014" y="2154154"/>
                </a:cubicBezTo>
                <a:cubicBezTo>
                  <a:pt x="4012136" y="2243351"/>
                  <a:pt x="4012136" y="2332751"/>
                  <a:pt x="4017014" y="2421948"/>
                </a:cubicBezTo>
                <a:cubicBezTo>
                  <a:pt x="4019421" y="2503683"/>
                  <a:pt x="4031711" y="2584656"/>
                  <a:pt x="4029684" y="2667279"/>
                </a:cubicBezTo>
                <a:cubicBezTo>
                  <a:pt x="4027276" y="2763608"/>
                  <a:pt x="4015874" y="2859684"/>
                  <a:pt x="4019421" y="2956268"/>
                </a:cubicBezTo>
                <a:cubicBezTo>
                  <a:pt x="4021068" y="3002339"/>
                  <a:pt x="4021195" y="3048410"/>
                  <a:pt x="4022082" y="3094480"/>
                </a:cubicBezTo>
                <a:cubicBezTo>
                  <a:pt x="4023222" y="3149943"/>
                  <a:pt x="4033231" y="3205278"/>
                  <a:pt x="4027656" y="3260614"/>
                </a:cubicBezTo>
                <a:cubicBezTo>
                  <a:pt x="4018408" y="3352883"/>
                  <a:pt x="3994462" y="3443628"/>
                  <a:pt x="4009412" y="3538181"/>
                </a:cubicBezTo>
                <a:cubicBezTo>
                  <a:pt x="4017647" y="3590217"/>
                  <a:pt x="4026896" y="3642380"/>
                  <a:pt x="4031711" y="3694923"/>
                </a:cubicBezTo>
                <a:cubicBezTo>
                  <a:pt x="4035892" y="3741882"/>
                  <a:pt x="4046407" y="3789603"/>
                  <a:pt x="4038425" y="3836308"/>
                </a:cubicBezTo>
                <a:cubicBezTo>
                  <a:pt x="4031584" y="3876287"/>
                  <a:pt x="4035131" y="3916266"/>
                  <a:pt x="4029810" y="3956245"/>
                </a:cubicBezTo>
                <a:cubicBezTo>
                  <a:pt x="4022842" y="4008661"/>
                  <a:pt x="4019168" y="4061966"/>
                  <a:pt x="4013847" y="4114764"/>
                </a:cubicBezTo>
                <a:lnTo>
                  <a:pt x="4010970" y="4161894"/>
                </a:lnTo>
                <a:lnTo>
                  <a:pt x="4002764" y="4161042"/>
                </a:lnTo>
                <a:cubicBezTo>
                  <a:pt x="3957904" y="4159210"/>
                  <a:pt x="3912934" y="4160186"/>
                  <a:pt x="3868108" y="4163980"/>
                </a:cubicBezTo>
                <a:cubicBezTo>
                  <a:pt x="3637072" y="4178737"/>
                  <a:pt x="3405779" y="4172076"/>
                  <a:pt x="3174741" y="4175341"/>
                </a:cubicBezTo>
                <a:cubicBezTo>
                  <a:pt x="2865668" y="4179782"/>
                  <a:pt x="2556851" y="4168420"/>
                  <a:pt x="2247906" y="4167376"/>
                </a:cubicBezTo>
                <a:cubicBezTo>
                  <a:pt x="2184582" y="4167115"/>
                  <a:pt x="2121002" y="4170510"/>
                  <a:pt x="2057934" y="4175733"/>
                </a:cubicBezTo>
                <a:cubicBezTo>
                  <a:pt x="1970560" y="4182786"/>
                  <a:pt x="1884336" y="4173905"/>
                  <a:pt x="1797729" y="4165547"/>
                </a:cubicBezTo>
                <a:cubicBezTo>
                  <a:pt x="1693340" y="4155492"/>
                  <a:pt x="1589207" y="4164372"/>
                  <a:pt x="1485458" y="4175995"/>
                </a:cubicBezTo>
                <a:cubicBezTo>
                  <a:pt x="1307344" y="4195571"/>
                  <a:pt x="1127888" y="4198979"/>
                  <a:pt x="949185" y="4186181"/>
                </a:cubicBezTo>
                <a:cubicBezTo>
                  <a:pt x="751793" y="4172468"/>
                  <a:pt x="554529" y="4174950"/>
                  <a:pt x="357136" y="4175995"/>
                </a:cubicBezTo>
                <a:lnTo>
                  <a:pt x="0" y="417506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sketch line">
            <a:extLst>
              <a:ext uri="{FF2B5EF4-FFF2-40B4-BE49-F238E27FC236}">
                <a16:creationId xmlns:a16="http://schemas.microsoft.com/office/drawing/2014/main" id="{F919E280-CA27-4214-97E6-294E0C3BC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463186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Ver a imagem de origem">
            <a:extLst>
              <a:ext uri="{FF2B5EF4-FFF2-40B4-BE49-F238E27FC236}">
                <a16:creationId xmlns:a16="http://schemas.microsoft.com/office/drawing/2014/main" id="{E9DC9745-F3BD-48F1-AA06-D3B5160637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27" r="3" b="4004"/>
          <a:stretch/>
        </p:blipFill>
        <p:spPr bwMode="auto">
          <a:xfrm>
            <a:off x="1" y="4267200"/>
            <a:ext cx="4051081" cy="2590800"/>
          </a:xfrm>
          <a:custGeom>
            <a:avLst/>
            <a:gdLst/>
            <a:ahLst/>
            <a:cxnLst/>
            <a:rect l="l" t="t" r="r" b="b"/>
            <a:pathLst>
              <a:path w="4051081" h="2496030">
                <a:moveTo>
                  <a:pt x="2464753" y="4"/>
                </a:moveTo>
                <a:cubicBezTo>
                  <a:pt x="2509518" y="-78"/>
                  <a:pt x="2554292" y="1163"/>
                  <a:pt x="2599067" y="4428"/>
                </a:cubicBezTo>
                <a:cubicBezTo>
                  <a:pt x="2749817" y="17813"/>
                  <a:pt x="2901270" y="21079"/>
                  <a:pt x="3052443" y="14222"/>
                </a:cubicBezTo>
                <a:cubicBezTo>
                  <a:pt x="3173923" y="5694"/>
                  <a:pt x="3295774" y="4206"/>
                  <a:pt x="3417420" y="9782"/>
                </a:cubicBezTo>
                <a:cubicBezTo>
                  <a:pt x="3530764" y="16442"/>
                  <a:pt x="3644108" y="23233"/>
                  <a:pt x="3757835" y="19315"/>
                </a:cubicBezTo>
                <a:cubicBezTo>
                  <a:pt x="3803121" y="17748"/>
                  <a:pt x="3847768" y="15789"/>
                  <a:pt x="3892671" y="13177"/>
                </a:cubicBezTo>
                <a:cubicBezTo>
                  <a:pt x="3933972" y="9619"/>
                  <a:pt x="3975386" y="7938"/>
                  <a:pt x="4016790" y="8134"/>
                </a:cubicBezTo>
                <a:lnTo>
                  <a:pt x="4034037" y="8999"/>
                </a:lnTo>
                <a:lnTo>
                  <a:pt x="4035370" y="62503"/>
                </a:lnTo>
                <a:cubicBezTo>
                  <a:pt x="4033549" y="118790"/>
                  <a:pt x="4026390" y="174983"/>
                  <a:pt x="4020562" y="231143"/>
                </a:cubicBezTo>
                <a:cubicBezTo>
                  <a:pt x="4014860" y="285717"/>
                  <a:pt x="4006498" y="343464"/>
                  <a:pt x="4019168" y="393470"/>
                </a:cubicBezTo>
                <a:cubicBezTo>
                  <a:pt x="4042480" y="482184"/>
                  <a:pt x="4024236" y="566457"/>
                  <a:pt x="4014100" y="651618"/>
                </a:cubicBezTo>
                <a:cubicBezTo>
                  <a:pt x="4001874" y="734926"/>
                  <a:pt x="4003635" y="819681"/>
                  <a:pt x="4019295" y="902406"/>
                </a:cubicBezTo>
                <a:cubicBezTo>
                  <a:pt x="4031711" y="960787"/>
                  <a:pt x="4031711" y="1020184"/>
                  <a:pt x="4033231" y="1078946"/>
                </a:cubicBezTo>
                <a:cubicBezTo>
                  <a:pt x="4034118" y="1115753"/>
                  <a:pt x="4020562" y="1153193"/>
                  <a:pt x="4011566" y="1189872"/>
                </a:cubicBezTo>
                <a:cubicBezTo>
                  <a:pt x="3995476" y="1256123"/>
                  <a:pt x="3989648" y="1323388"/>
                  <a:pt x="4011566" y="1387989"/>
                </a:cubicBezTo>
                <a:cubicBezTo>
                  <a:pt x="4042100" y="1477465"/>
                  <a:pt x="4059584" y="1566941"/>
                  <a:pt x="4046914" y="1661622"/>
                </a:cubicBezTo>
                <a:cubicBezTo>
                  <a:pt x="4039566" y="1720003"/>
                  <a:pt x="4037919" y="1779654"/>
                  <a:pt x="4026896" y="1837274"/>
                </a:cubicBezTo>
                <a:cubicBezTo>
                  <a:pt x="4008779" y="1932843"/>
                  <a:pt x="4015240" y="2027776"/>
                  <a:pt x="4029684" y="2121948"/>
                </a:cubicBezTo>
                <a:cubicBezTo>
                  <a:pt x="4039832" y="2200637"/>
                  <a:pt x="4040934" y="2280226"/>
                  <a:pt x="4032978" y="2359155"/>
                </a:cubicBezTo>
                <a:lnTo>
                  <a:pt x="4023519" y="2496030"/>
                </a:lnTo>
                <a:lnTo>
                  <a:pt x="0" y="2496030"/>
                </a:lnTo>
                <a:lnTo>
                  <a:pt x="0" y="12459"/>
                </a:lnTo>
                <a:lnTo>
                  <a:pt x="17104" y="15006"/>
                </a:lnTo>
                <a:cubicBezTo>
                  <a:pt x="83627" y="15006"/>
                  <a:pt x="150022" y="12263"/>
                  <a:pt x="216416" y="7824"/>
                </a:cubicBezTo>
                <a:cubicBezTo>
                  <a:pt x="361434" y="-156"/>
                  <a:pt x="506837" y="3162"/>
                  <a:pt x="651370" y="17748"/>
                </a:cubicBezTo>
                <a:cubicBezTo>
                  <a:pt x="753623" y="25440"/>
                  <a:pt x="856335" y="24213"/>
                  <a:pt x="958396" y="14092"/>
                </a:cubicBezTo>
                <a:cubicBezTo>
                  <a:pt x="1145682" y="-1710"/>
                  <a:pt x="1332584" y="10958"/>
                  <a:pt x="1519486" y="21666"/>
                </a:cubicBezTo>
                <a:cubicBezTo>
                  <a:pt x="1700504" y="32113"/>
                  <a:pt x="1881394" y="24408"/>
                  <a:pt x="2062411" y="17487"/>
                </a:cubicBezTo>
                <a:cubicBezTo>
                  <a:pt x="2196255" y="12394"/>
                  <a:pt x="2330459" y="249"/>
                  <a:pt x="2464753" y="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ço Reservado para Conteúdo 3">
            <a:extLst>
              <a:ext uri="{FF2B5EF4-FFF2-40B4-BE49-F238E27FC236}">
                <a16:creationId xmlns:a16="http://schemas.microsoft.com/office/drawing/2014/main" id="{3F25B58B-694D-4CCE-8DFA-0031D7AFFDE5}"/>
              </a:ext>
            </a:extLst>
          </p:cNvPr>
          <p:cNvSpPr txBox="1">
            <a:spLocks noGrp="1"/>
          </p:cNvSpPr>
          <p:nvPr>
            <p:ph idx="1"/>
          </p:nvPr>
        </p:nvSpPr>
        <p:spPr bwMode="auto">
          <a:xfrm>
            <a:off x="4654296" y="2706624"/>
            <a:ext cx="6894576" cy="372583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>
              <a:spcBef>
                <a:spcPct val="50000"/>
              </a:spcBef>
              <a:buFont typeface="Wingdings" panose="05000000000000000000" pitchFamily="2" charset="2"/>
              <a:buNone/>
              <a:defRPr/>
            </a:pPr>
            <a:r>
              <a:rPr lang="pt-BR" sz="1700" kern="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pt-BR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. raciocínio pré-lógico =&gt; baseado na percepção (imagens mentais estáticas, não acompanham transformações)</a:t>
            </a:r>
          </a:p>
          <a:p>
            <a:pPr marL="0" indent="0">
              <a:spcBef>
                <a:spcPct val="50000"/>
              </a:spcBef>
              <a:buFont typeface="Wingdings" panose="05000000000000000000" pitchFamily="2" charset="2"/>
              <a:buNone/>
              <a:defRPr/>
            </a:pPr>
            <a:r>
              <a:rPr lang="pt-BR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2. ausência de reversibilidade =&gt; incapacidade de reverter mentalmente uma ação ou pensamento efetuado</a:t>
            </a:r>
          </a:p>
          <a:p>
            <a:pPr marL="0" indent="0">
              <a:spcBef>
                <a:spcPct val="50000"/>
              </a:spcBef>
              <a:buFont typeface="Wingdings" panose="05000000000000000000" pitchFamily="2" charset="2"/>
              <a:buNone/>
              <a:defRPr/>
            </a:pPr>
            <a:r>
              <a:rPr lang="pt-BR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3. ausência da noção de conservação (quantidade, líquido, substância, peso, volume)</a:t>
            </a:r>
          </a:p>
          <a:p>
            <a:pPr marL="0" indent="0">
              <a:spcBef>
                <a:spcPct val="50000"/>
              </a:spcBef>
              <a:buNone/>
              <a:defRPr/>
            </a:pPr>
            <a:r>
              <a:rPr lang="pt-BR" sz="1500" b="1" dirty="0">
                <a:solidFill>
                  <a:srgbClr val="FFC000"/>
                </a:solidFill>
                <a:latin typeface="Arial" charset="0"/>
                <a:hlinkClick r:id="rId4"/>
              </a:rPr>
              <a:t>http://www.youtube.com/watch?v=qyNGFOpRSE4</a:t>
            </a:r>
            <a:endParaRPr lang="pt-BR" sz="15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ct val="50000"/>
              </a:spcBef>
              <a:buFont typeface="Wingdings" panose="05000000000000000000" pitchFamily="2" charset="2"/>
              <a:buNone/>
              <a:defRPr/>
            </a:pPr>
            <a:r>
              <a:rPr lang="pt-BR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4. Pensamento animista =&gt; atribuição de vida a objetos inanimados</a:t>
            </a:r>
          </a:p>
          <a:p>
            <a:pPr marL="0" indent="0">
              <a:spcBef>
                <a:spcPct val="50000"/>
              </a:spcBef>
              <a:buFont typeface="Wingdings" panose="05000000000000000000" pitchFamily="2" charset="2"/>
              <a:buNone/>
              <a:defRPr/>
            </a:pPr>
            <a:r>
              <a:rPr lang="pt-BR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5. Egocentrismo =&gt; Incapacidade para pensar a partir do ponto de vista do outro</a:t>
            </a:r>
          </a:p>
          <a:p>
            <a:pPr marL="0" indent="0">
              <a:spcBef>
                <a:spcPct val="50000"/>
              </a:spcBef>
              <a:buFont typeface="Wingdings" panose="05000000000000000000" pitchFamily="2" charset="2"/>
              <a:buNone/>
              <a:defRPr/>
            </a:pPr>
            <a:r>
              <a:rPr lang="es-ES" sz="1200" dirty="0">
                <a:hlinkClick r:id="rId5"/>
              </a:rPr>
              <a:t>Teoría de la mente. Egocentrismo infantil. - YouTube</a:t>
            </a:r>
            <a:endParaRPr lang="pt-BR" sz="2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ct val="50000"/>
              </a:spcBef>
              <a:buFont typeface="Wingdings" panose="05000000000000000000" pitchFamily="2" charset="2"/>
              <a:buNone/>
              <a:defRPr/>
            </a:pPr>
            <a:endParaRPr lang="pt-BR" sz="17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ct val="50000"/>
              </a:spcBef>
              <a:buFont typeface="Wingdings" panose="05000000000000000000" pitchFamily="2" charset="2"/>
              <a:buNone/>
              <a:defRPr/>
            </a:pPr>
            <a:endParaRPr lang="pt-BR" sz="1700" b="1" kern="0" dirty="0">
              <a:latin typeface="Arial" charset="0"/>
            </a:endParaRPr>
          </a:p>
          <a:p>
            <a:pPr>
              <a:defRPr/>
            </a:pPr>
            <a:endParaRPr lang="en-US" sz="1700" kern="0" dirty="0"/>
          </a:p>
        </p:txBody>
      </p:sp>
    </p:spTree>
    <p:extLst>
      <p:ext uri="{BB962C8B-B14F-4D97-AF65-F5344CB8AC3E}">
        <p14:creationId xmlns:p14="http://schemas.microsoft.com/office/powerpoint/2010/main" val="19876296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F754C5-38CC-48E3-8556-5DCF7FF12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817069" cy="1325563"/>
          </a:xfrm>
        </p:spPr>
        <p:txBody>
          <a:bodyPr>
            <a:normAutofit fontScale="90000"/>
          </a:bodyPr>
          <a:lstStyle/>
          <a:p>
            <a:r>
              <a:rPr lang="pt-BR" altLang="pt-BR" sz="4400" b="1" dirty="0">
                <a:solidFill>
                  <a:schemeClr val="folHlink"/>
                </a:solidFill>
              </a:rPr>
              <a:t>III- Estágio das operações concretas   (7 a 11 anos)</a:t>
            </a:r>
            <a:br>
              <a:rPr lang="pt-BR" altLang="pt-BR" sz="4400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187ABBD-0C9F-4266-8781-08F694061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091855" cy="4351338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pt-BR" altLang="pt-BR" sz="2000" dirty="0">
                <a:latin typeface="Arial" panose="020B0604020202020204" pitchFamily="34" charset="0"/>
              </a:rPr>
              <a:t>Surgimento das </a:t>
            </a:r>
            <a:r>
              <a:rPr lang="pt-BR" altLang="pt-BR" sz="2000" b="1" dirty="0">
                <a:solidFill>
                  <a:srgbClr val="7030A0"/>
                </a:solidFill>
                <a:latin typeface="Arial" panose="020B0604020202020204" pitchFamily="34" charset="0"/>
              </a:rPr>
              <a:t>operações</a:t>
            </a:r>
            <a:r>
              <a:rPr lang="pt-BR" altLang="pt-BR" sz="2000" b="1" dirty="0">
                <a:latin typeface="Arial" panose="020B0604020202020204" pitchFamily="34" charset="0"/>
              </a:rPr>
              <a:t>:</a:t>
            </a:r>
            <a:r>
              <a:rPr lang="pt-BR" altLang="pt-BR" sz="2000" dirty="0">
                <a:latin typeface="Arial" panose="020B0604020202020204" pitchFamily="34" charset="0"/>
              </a:rPr>
              <a:t> </a:t>
            </a:r>
            <a:r>
              <a:rPr lang="pt-BR" altLang="pt-BR" sz="2000" u="sng" dirty="0">
                <a:latin typeface="Arial" panose="020B0604020202020204" pitchFamily="34" charset="0"/>
              </a:rPr>
              <a:t>ações internalizadas</a:t>
            </a:r>
            <a:r>
              <a:rPr lang="pt-BR" altLang="pt-BR" sz="2000" dirty="0">
                <a:latin typeface="Arial" panose="020B0604020202020204" pitchFamily="34" charset="0"/>
              </a:rPr>
              <a:t> (realizadas mentalmente) e </a:t>
            </a:r>
            <a:r>
              <a:rPr lang="pt-BR" altLang="pt-BR" sz="2000" u="sng" dirty="0">
                <a:latin typeface="Arial" panose="020B0604020202020204" pitchFamily="34" charset="0"/>
              </a:rPr>
              <a:t>reversíveis </a:t>
            </a:r>
            <a:r>
              <a:rPr lang="pt-BR" altLang="pt-BR" sz="2000" dirty="0">
                <a:latin typeface="Arial" panose="020B0604020202020204" pitchFamily="34" charset="0"/>
              </a:rPr>
              <a:t>(passíveis de serem revertidas mentalmente),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pt-BR" altLang="pt-BR" sz="2000" b="1" dirty="0">
                <a:solidFill>
                  <a:srgbClr val="7030A0"/>
                </a:solidFill>
                <a:latin typeface="Arial" panose="020B0604020202020204" pitchFamily="34" charset="0"/>
              </a:rPr>
              <a:t>Reversibilidade </a:t>
            </a:r>
            <a:r>
              <a:rPr lang="pt-BR" altLang="pt-BR" sz="2000" dirty="0">
                <a:latin typeface="Arial" panose="020B0604020202020204" pitchFamily="34" charset="0"/>
              </a:rPr>
              <a:t>=&gt; possibilita o </a:t>
            </a:r>
            <a:r>
              <a:rPr lang="pt-BR" altLang="pt-BR" sz="2000" b="1" dirty="0">
                <a:solidFill>
                  <a:srgbClr val="7030A0"/>
                </a:solidFill>
                <a:latin typeface="Arial" panose="020B0604020202020204" pitchFamily="34" charset="0"/>
              </a:rPr>
              <a:t>pensamento</a:t>
            </a:r>
            <a:r>
              <a:rPr lang="pt-BR" altLang="pt-BR" sz="20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pt-BR" altLang="pt-BR" sz="2000" b="1" dirty="0">
                <a:solidFill>
                  <a:srgbClr val="7030A0"/>
                </a:solidFill>
                <a:latin typeface="Arial" panose="020B0604020202020204" pitchFamily="34" charset="0"/>
              </a:rPr>
              <a:t>lógico</a:t>
            </a:r>
            <a:r>
              <a:rPr lang="pt-BR" altLang="pt-BR" sz="20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pt-BR" altLang="pt-BR" sz="2000" dirty="0">
                <a:latin typeface="Arial" panose="020B0604020202020204" pitchFamily="34" charset="0"/>
              </a:rPr>
              <a:t>sobre a </a:t>
            </a:r>
            <a:r>
              <a:rPr lang="pt-BR" altLang="pt-BR" sz="2000" b="1" u="sng" dirty="0">
                <a:latin typeface="Arial" panose="020B0604020202020204" pitchFamily="34" charset="0"/>
              </a:rPr>
              <a:t>realidade</a:t>
            </a:r>
            <a:r>
              <a:rPr lang="pt-BR" altLang="pt-BR" sz="2000" u="sng" dirty="0">
                <a:latin typeface="Arial" panose="020B0604020202020204" pitchFamily="34" charset="0"/>
              </a:rPr>
              <a:t> </a:t>
            </a:r>
            <a:r>
              <a:rPr lang="pt-BR" altLang="pt-BR" sz="2000" b="1" u="sng" dirty="0">
                <a:latin typeface="Arial" panose="020B0604020202020204" pitchFamily="34" charset="0"/>
              </a:rPr>
              <a:t>concreta</a:t>
            </a:r>
            <a:endParaRPr lang="pt-BR" altLang="pt-BR" sz="2000" b="1" dirty="0">
              <a:solidFill>
                <a:srgbClr val="FFC000"/>
              </a:solidFill>
              <a:latin typeface="Arial" panose="020B0604020202020204" pitchFamily="34" charset="0"/>
            </a:endParaRPr>
          </a:p>
          <a:p>
            <a:endParaRPr lang="pt-BR" dirty="0"/>
          </a:p>
          <a:p>
            <a:endParaRPr lang="pt-BR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2A239E0F-8DBB-44CF-8D84-06B2AA6453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1931873"/>
              </p:ext>
            </p:extLst>
          </p:nvPr>
        </p:nvGraphicFramePr>
        <p:xfrm>
          <a:off x="1186468" y="3941142"/>
          <a:ext cx="5712296" cy="2968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F123C286-2FC0-42E5-A002-A9A2697B06AA}"/>
              </a:ext>
            </a:extLst>
          </p:cNvPr>
          <p:cNvSpPr txBox="1"/>
          <p:nvPr/>
        </p:nvSpPr>
        <p:spPr>
          <a:xfrm>
            <a:off x="1174757" y="4461641"/>
            <a:ext cx="18133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accent1"/>
                </a:solidFill>
              </a:rPr>
              <a:t>Estágio Sensório-</a:t>
            </a:r>
          </a:p>
          <a:p>
            <a:r>
              <a:rPr lang="pt-BR" b="1" dirty="0">
                <a:solidFill>
                  <a:schemeClr val="accent1"/>
                </a:solidFill>
              </a:rPr>
              <a:t>Motor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EAC9E54-D06B-4955-AFF1-5DCFBF7EC65C}"/>
              </a:ext>
            </a:extLst>
          </p:cNvPr>
          <p:cNvSpPr txBox="1"/>
          <p:nvPr/>
        </p:nvSpPr>
        <p:spPr>
          <a:xfrm>
            <a:off x="3296803" y="3941142"/>
            <a:ext cx="13074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accent1"/>
                </a:solidFill>
              </a:rPr>
              <a:t>Estágio </a:t>
            </a:r>
            <a:r>
              <a:rPr lang="pt-BR" b="1" dirty="0" err="1">
                <a:solidFill>
                  <a:schemeClr val="accent1"/>
                </a:solidFill>
              </a:rPr>
              <a:t>Pré</a:t>
            </a:r>
            <a:r>
              <a:rPr lang="pt-BR" b="1" dirty="0">
                <a:solidFill>
                  <a:schemeClr val="accent1"/>
                </a:solidFill>
              </a:rPr>
              <a:t>-</a:t>
            </a:r>
          </a:p>
          <a:p>
            <a:r>
              <a:rPr lang="pt-BR" b="1" dirty="0">
                <a:solidFill>
                  <a:schemeClr val="accent1"/>
                </a:solidFill>
              </a:rPr>
              <a:t>Operatório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7399F31-91CA-4ED5-83C1-42D268AA3AC8}"/>
              </a:ext>
            </a:extLst>
          </p:cNvPr>
          <p:cNvSpPr txBox="1"/>
          <p:nvPr/>
        </p:nvSpPr>
        <p:spPr>
          <a:xfrm>
            <a:off x="5087454" y="3660346"/>
            <a:ext cx="2017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accent1"/>
                </a:solidFill>
              </a:rPr>
              <a:t>Estágio Operatório </a:t>
            </a:r>
          </a:p>
        </p:txBody>
      </p:sp>
      <p:pic>
        <p:nvPicPr>
          <p:cNvPr id="11" name="Imagem 10" descr="Crianças sentadas em uma fila">
            <a:extLst>
              <a:ext uri="{FF2B5EF4-FFF2-40B4-BE49-F238E27FC236}">
                <a16:creationId xmlns:a16="http://schemas.microsoft.com/office/drawing/2014/main" id="{ED908307-C8FC-4E43-8E37-51B94B128E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415" y="3660346"/>
            <a:ext cx="4042775" cy="2695183"/>
          </a:xfrm>
          <a:prstGeom prst="rect">
            <a:avLst/>
          </a:prstGeom>
        </p:spPr>
      </p:pic>
      <p:pic>
        <p:nvPicPr>
          <p:cNvPr id="13" name="Imagem 12" descr="Estudante do sexo masculino examinando modelo molecular em sala de aula">
            <a:extLst>
              <a:ext uri="{FF2B5EF4-FFF2-40B4-BE49-F238E27FC236}">
                <a16:creationId xmlns:a16="http://schemas.microsoft.com/office/drawing/2014/main" id="{0EC6FAF8-A394-4A80-9709-4AD24D9809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121" y="690361"/>
            <a:ext cx="3406622" cy="2270527"/>
          </a:xfrm>
          <a:prstGeom prst="rect">
            <a:avLst/>
          </a:prstGeom>
        </p:spPr>
      </p:pic>
      <p:sp>
        <p:nvSpPr>
          <p:cNvPr id="5" name="Seta: para Baixo 4">
            <a:extLst>
              <a:ext uri="{FF2B5EF4-FFF2-40B4-BE49-F238E27FC236}">
                <a16:creationId xmlns:a16="http://schemas.microsoft.com/office/drawing/2014/main" id="{FA14F9EC-3F87-0FF3-42F7-B71AC0448B00}"/>
              </a:ext>
            </a:extLst>
          </p:cNvPr>
          <p:cNvSpPr/>
          <p:nvPr/>
        </p:nvSpPr>
        <p:spPr>
          <a:xfrm>
            <a:off x="6031684" y="4907560"/>
            <a:ext cx="134224" cy="2004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: para Baixo 5">
            <a:extLst>
              <a:ext uri="{FF2B5EF4-FFF2-40B4-BE49-F238E27FC236}">
                <a16:creationId xmlns:a16="http://schemas.microsoft.com/office/drawing/2014/main" id="{922475F5-E796-3BF8-760D-A8148DD687E6}"/>
              </a:ext>
            </a:extLst>
          </p:cNvPr>
          <p:cNvSpPr/>
          <p:nvPr/>
        </p:nvSpPr>
        <p:spPr>
          <a:xfrm>
            <a:off x="3887280" y="5109358"/>
            <a:ext cx="134225" cy="2004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5758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6C37F8-52F2-4EA5-8765-099E28C52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4400" b="1" dirty="0"/>
              <a:t>III- </a:t>
            </a:r>
            <a:r>
              <a:rPr lang="pt-BR" altLang="pt-BR" sz="3600" b="1" dirty="0"/>
              <a:t>Estágio operatório-concreto (7 a 11 anos)</a:t>
            </a:r>
            <a:endParaRPr lang="pt-BR" sz="3600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C6F9013-C197-46B1-842B-52D7BBF1C32A}"/>
              </a:ext>
            </a:extLst>
          </p:cNvPr>
          <p:cNvSpPr txBox="1"/>
          <p:nvPr/>
        </p:nvSpPr>
        <p:spPr>
          <a:xfrm>
            <a:off x="838200" y="1555819"/>
            <a:ext cx="6340522" cy="5247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000" b="1" i="1" dirty="0">
                <a:solidFill>
                  <a:srgbClr val="7030A0"/>
                </a:solidFill>
                <a:latin typeface="Arial" panose="020B0604020202020204" pitchFamily="34" charset="0"/>
              </a:rPr>
              <a:t>Noção de  conservação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2000" b="1" i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2000" b="1" i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000" b="1" i="1" dirty="0">
                <a:latin typeface="Arial" panose="020B0604020202020204" pitchFamily="34" charset="0"/>
              </a:rPr>
              <a:t>		A            B                       A             B’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800" dirty="0">
                <a:latin typeface="Arial" panose="020B0604020202020204" pitchFamily="34" charset="0"/>
              </a:rPr>
              <a:t>Compreensão de que a quantidade de massa em A é igual à quantidade de massa em B’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800" b="1" u="sng" dirty="0">
                <a:latin typeface="Arial" panose="020B0604020202020204" pitchFamily="34" charset="0"/>
              </a:rPr>
              <a:t>Argumentos Lógicos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800" dirty="0">
                <a:solidFill>
                  <a:srgbClr val="7030A0"/>
                </a:solidFill>
                <a:latin typeface="Arial" panose="020B0604020202020204" pitchFamily="34" charset="0"/>
              </a:rPr>
              <a:t>Identidade </a:t>
            </a:r>
            <a:r>
              <a:rPr lang="pt-BR" altLang="pt-BR" sz="1800" dirty="0">
                <a:latin typeface="Arial" panose="020B0604020202020204" pitchFamily="34" charset="0"/>
              </a:rPr>
              <a:t>(não tirou nem acrescentou nada)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800" dirty="0">
                <a:solidFill>
                  <a:srgbClr val="7030A0"/>
                </a:solidFill>
                <a:latin typeface="Arial" panose="020B0604020202020204" pitchFamily="34" charset="0"/>
              </a:rPr>
              <a:t>Reversibilidade por inversão </a:t>
            </a:r>
            <a:r>
              <a:rPr lang="pt-BR" altLang="pt-BR" sz="1800" dirty="0">
                <a:latin typeface="Arial" panose="020B0604020202020204" pitchFamily="34" charset="0"/>
              </a:rPr>
              <a:t>(possibilidade de voltar mentalmente ao ponto de partida)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800" dirty="0">
                <a:solidFill>
                  <a:srgbClr val="7030A0"/>
                </a:solidFill>
                <a:latin typeface="Arial" panose="020B0604020202020204" pitchFamily="34" charset="0"/>
              </a:rPr>
              <a:t>Reversibilidade por compensação/reciprocidade </a:t>
            </a:r>
            <a:r>
              <a:rPr lang="pt-BR" altLang="pt-BR" sz="1800" dirty="0">
                <a:latin typeface="Arial" panose="020B0604020202020204" pitchFamily="34" charset="0"/>
              </a:rPr>
              <a:t>(B’ é mais alto, porém mais fino)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endParaRPr lang="pt-BR" altLang="pt-BR" sz="2400" u="sng" dirty="0">
              <a:latin typeface="Arial" panose="020B060402020202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3E579B0-E247-4800-B628-13C5FF25B9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9479" y="2158384"/>
            <a:ext cx="685800" cy="609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pt-BR" sz="2600"/>
          </a:p>
        </p:txBody>
      </p:sp>
      <p:sp>
        <p:nvSpPr>
          <p:cNvPr id="8" name="Oval 9">
            <a:extLst>
              <a:ext uri="{FF2B5EF4-FFF2-40B4-BE49-F238E27FC236}">
                <a16:creationId xmlns:a16="http://schemas.microsoft.com/office/drawing/2014/main" id="{C4EB7C4B-5257-4057-A9A6-C418D62261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5305" y="2153361"/>
            <a:ext cx="685800" cy="6096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pt-BR" sz="2600"/>
          </a:p>
        </p:txBody>
      </p:sp>
      <p:sp>
        <p:nvSpPr>
          <p:cNvPr id="9" name="Oval 6">
            <a:extLst>
              <a:ext uri="{FF2B5EF4-FFF2-40B4-BE49-F238E27FC236}">
                <a16:creationId xmlns:a16="http://schemas.microsoft.com/office/drawing/2014/main" id="{937BBD5B-BFC6-4AA7-9E99-0D9F791E42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2153361"/>
            <a:ext cx="685800" cy="609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pt-BR" sz="2600"/>
          </a:p>
        </p:txBody>
      </p:sp>
      <p:sp>
        <p:nvSpPr>
          <p:cNvPr id="10" name="AutoShape 10">
            <a:extLst>
              <a:ext uri="{FF2B5EF4-FFF2-40B4-BE49-F238E27FC236}">
                <a16:creationId xmlns:a16="http://schemas.microsoft.com/office/drawing/2014/main" id="{579DEFD0-2210-4042-8EB0-770BA49709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8651" y="1393742"/>
            <a:ext cx="304800" cy="1519237"/>
          </a:xfrm>
          <a:prstGeom prst="can">
            <a:avLst>
              <a:gd name="adj" fmla="val 124609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pt-BR" sz="2600"/>
          </a:p>
        </p:txBody>
      </p:sp>
      <p:sp>
        <p:nvSpPr>
          <p:cNvPr id="11" name="Seta: para a Direita 10">
            <a:extLst>
              <a:ext uri="{FF2B5EF4-FFF2-40B4-BE49-F238E27FC236}">
                <a16:creationId xmlns:a16="http://schemas.microsoft.com/office/drawing/2014/main" id="{5D749811-1FA8-4348-AB54-683691A96FF0}"/>
              </a:ext>
            </a:extLst>
          </p:cNvPr>
          <p:cNvSpPr/>
          <p:nvPr/>
        </p:nvSpPr>
        <p:spPr>
          <a:xfrm>
            <a:off x="4683756" y="2458161"/>
            <a:ext cx="532262" cy="3048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7405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A97F6C-9C88-4E50-B742-C2832BA3E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altLang="pt-BR" sz="3200" b="1" dirty="0"/>
              <a:t>III- Estágio operatório-concreto  (7 a 11 anos)</a:t>
            </a:r>
            <a:br>
              <a:rPr lang="pt-BR" altLang="pt-BR" sz="3200" b="1" dirty="0"/>
            </a:br>
            <a:endParaRPr lang="pt-BR" sz="3200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95F1E0E-C8D8-43DC-838F-CE78659359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880355"/>
            <a:ext cx="4319067" cy="823912"/>
          </a:xfrm>
        </p:spPr>
        <p:txBody>
          <a:bodyPr/>
          <a:lstStyle/>
          <a:p>
            <a:r>
              <a:rPr lang="pt-BR" dirty="0">
                <a:solidFill>
                  <a:srgbClr val="7030A0"/>
                </a:solidFill>
              </a:rPr>
              <a:t>Operação de Classificação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A5D7D0B9-2698-4017-A75F-830822BD53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279587" y="1193090"/>
            <a:ext cx="5183188" cy="823912"/>
          </a:xfrm>
        </p:spPr>
        <p:txBody>
          <a:bodyPr/>
          <a:lstStyle/>
          <a:p>
            <a:r>
              <a:rPr lang="pt-BR" dirty="0">
                <a:solidFill>
                  <a:srgbClr val="7030A0"/>
                </a:solidFill>
              </a:rPr>
              <a:t>Operação de Seriação</a:t>
            </a:r>
          </a:p>
        </p:txBody>
      </p:sp>
      <p:pic>
        <p:nvPicPr>
          <p:cNvPr id="8" name="Picture 14" descr="Ver a imagem de origem">
            <a:extLst>
              <a:ext uri="{FF2B5EF4-FFF2-40B4-BE49-F238E27FC236}">
                <a16:creationId xmlns:a16="http://schemas.microsoft.com/office/drawing/2014/main" id="{6FACD64C-4DFB-41B6-8445-E8BE252BDA75}"/>
              </a:ext>
            </a:extLst>
          </p:cNvPr>
          <p:cNvPicPr>
            <a:picLocks noGrp="1" noChangeAspect="1" noChangeArrowheads="1"/>
          </p:cNvPicPr>
          <p:nvPr>
            <p:ph sz="half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17178" y="3275293"/>
            <a:ext cx="2437823" cy="1801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3">
            <a:extLst>
              <a:ext uri="{FF2B5EF4-FFF2-40B4-BE49-F238E27FC236}">
                <a16:creationId xmlns:a16="http://schemas.microsoft.com/office/drawing/2014/main" id="{89CEF9CD-EFAA-4E6E-87CD-D3BB3F76B7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9587" y="2035622"/>
            <a:ext cx="321177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 dirty="0"/>
              <a:t>Ordenar objetos de acordo com algum critério lógico </a:t>
            </a:r>
          </a:p>
        </p:txBody>
      </p:sp>
      <p:sp>
        <p:nvSpPr>
          <p:cNvPr id="10" name="CaixaDeTexto 2">
            <a:extLst>
              <a:ext uri="{FF2B5EF4-FFF2-40B4-BE49-F238E27FC236}">
                <a16:creationId xmlns:a16="http://schemas.microsoft.com/office/drawing/2014/main" id="{33D1DE35-860E-4CA8-A6B6-3691733159D9}"/>
              </a:ext>
            </a:extLst>
          </p:cNvPr>
          <p:cNvSpPr txBox="1">
            <a:spLocks noGrp="1" noChangeArrowheads="1"/>
          </p:cNvSpPr>
          <p:nvPr>
            <p:ph sz="quarter" idx="2"/>
          </p:nvPr>
        </p:nvSpPr>
        <p:spPr bwMode="auto">
          <a:xfrm>
            <a:off x="807915" y="1745660"/>
            <a:ext cx="4319587" cy="425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 dirty="0"/>
              <a:t>Realizar agrupamentos lógicos,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 dirty="0"/>
              <a:t> de acordo com semelhanças</a:t>
            </a:r>
          </a:p>
        </p:txBody>
      </p:sp>
      <p:pic>
        <p:nvPicPr>
          <p:cNvPr id="12" name="Picture 1036" descr="D:\Meus documentos\Minhas figuras\arvore8.gif">
            <a:extLst>
              <a:ext uri="{FF2B5EF4-FFF2-40B4-BE49-F238E27FC236}">
                <a16:creationId xmlns:a16="http://schemas.microsoft.com/office/drawing/2014/main" id="{07C775DE-779B-4D60-BC72-4AB9B24A3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84" y="5006183"/>
            <a:ext cx="921973" cy="1612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37" descr="D:\Meus documentos\Minhas figuras\arvore9.gif">
            <a:extLst>
              <a:ext uri="{FF2B5EF4-FFF2-40B4-BE49-F238E27FC236}">
                <a16:creationId xmlns:a16="http://schemas.microsoft.com/office/drawing/2014/main" id="{C65D85B7-2429-44A0-A2C7-962D9AF9D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023" y="4932746"/>
            <a:ext cx="1199992" cy="1741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aixaDeTexto 1">
            <a:extLst>
              <a:ext uri="{FF2B5EF4-FFF2-40B4-BE49-F238E27FC236}">
                <a16:creationId xmlns:a16="http://schemas.microsoft.com/office/drawing/2014/main" id="{0E73AC8C-D3B6-49D5-8DB1-E1788B7743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6581" y="5344723"/>
            <a:ext cx="21224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 dirty="0"/>
              <a:t>Compreensão da relação de inclusão de classes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 dirty="0"/>
              <a:t>(parte &lt; todo)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340DFE5-F7FF-4266-8DDC-F32508C4B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1" y="2446180"/>
            <a:ext cx="3265605" cy="244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E6E74173-6402-822C-A201-0AED183FADAF}"/>
              </a:ext>
            </a:extLst>
          </p:cNvPr>
          <p:cNvSpPr txBox="1"/>
          <p:nvPr/>
        </p:nvSpPr>
        <p:spPr>
          <a:xfrm>
            <a:off x="6415733" y="5296919"/>
            <a:ext cx="56291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/>
              <a:t>Operações necessárias para a compreensão</a:t>
            </a:r>
          </a:p>
          <a:p>
            <a:r>
              <a:rPr lang="pt-BR" sz="2400" dirty="0"/>
              <a:t> do  conceito de número</a:t>
            </a:r>
          </a:p>
          <a:p>
            <a:r>
              <a:rPr lang="pt-BR" sz="2400" dirty="0"/>
              <a:t>                1 &lt; 2 &lt; 3  &lt; 4 &lt; 5 ...</a:t>
            </a:r>
          </a:p>
        </p:txBody>
      </p:sp>
    </p:spTree>
    <p:extLst>
      <p:ext uri="{BB962C8B-B14F-4D97-AF65-F5344CB8AC3E}">
        <p14:creationId xmlns:p14="http://schemas.microsoft.com/office/powerpoint/2010/main" val="407543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5DC8EC-BAF0-4417-A035-1F6F55193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257800" cy="1325563"/>
          </a:xfrm>
        </p:spPr>
        <p:txBody>
          <a:bodyPr/>
          <a:lstStyle/>
          <a:p>
            <a:r>
              <a:rPr lang="pt-BR" dirty="0"/>
              <a:t>Dados biográficos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2CBAA8D-DAF0-4844-B744-16FB33CBC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63936" cy="4351338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 b="1" dirty="0">
                <a:latin typeface="Arial" panose="020B0604020202020204" pitchFamily="34" charset="0"/>
                <a:cs typeface="Times New Roman" panose="02020603050405020304" pitchFamily="18" charset="0"/>
              </a:rPr>
              <a:t>1896 – 1980  (Suíça)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800" b="1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 b="1" dirty="0">
                <a:latin typeface="Arial" panose="020B0604020202020204" pitchFamily="34" charset="0"/>
                <a:cs typeface="Times New Roman" panose="02020603050405020304" pitchFamily="18" charset="0"/>
              </a:rPr>
              <a:t>1907 =&gt; </a:t>
            </a:r>
            <a:r>
              <a:rPr lang="pt-BR" altLang="pt-BR" sz="2800" dirty="0">
                <a:latin typeface="Arial" panose="020B0604020202020204" pitchFamily="34" charset="0"/>
                <a:cs typeface="Times New Roman" panose="02020603050405020304" pitchFamily="18" charset="0"/>
              </a:rPr>
              <a:t>publicação do primeiro artigo  (11 anos)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8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 b="1" dirty="0">
                <a:latin typeface="Arial" panose="020B0604020202020204" pitchFamily="34" charset="0"/>
                <a:cs typeface="Times New Roman" panose="02020603050405020304" pitchFamily="18" charset="0"/>
              </a:rPr>
              <a:t>1918 </a:t>
            </a:r>
            <a:r>
              <a:rPr lang="pt-BR" altLang="pt-BR" sz="2800" dirty="0">
                <a:latin typeface="Arial" panose="020B0604020202020204" pitchFamily="34" charset="0"/>
                <a:cs typeface="Times New Roman" panose="02020603050405020304" pitchFamily="18" charset="0"/>
              </a:rPr>
              <a:t>=&gt; doutorado em </a:t>
            </a:r>
            <a:r>
              <a:rPr lang="pt-BR" altLang="pt-BR" sz="2800" b="1" dirty="0">
                <a:solidFill>
                  <a:schemeClr val="accent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biologia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800" b="1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 b="1" dirty="0">
                <a:latin typeface="Arial" panose="020B0604020202020204" pitchFamily="34" charset="0"/>
                <a:cs typeface="Times New Roman" panose="02020603050405020304" pitchFamily="18" charset="0"/>
              </a:rPr>
              <a:t>1919</a:t>
            </a:r>
            <a:r>
              <a:rPr lang="pt-BR" altLang="pt-BR" sz="2800" dirty="0">
                <a:latin typeface="Arial" panose="020B0604020202020204" pitchFamily="34" charset="0"/>
                <a:cs typeface="Times New Roman" panose="02020603050405020304" pitchFamily="18" charset="0"/>
              </a:rPr>
              <a:t> =&gt; padronização de </a:t>
            </a:r>
            <a:r>
              <a:rPr lang="pt-BR" altLang="pt-BR" sz="2800" b="1" dirty="0">
                <a:solidFill>
                  <a:schemeClr val="accent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testes de inteligência   	</a:t>
            </a:r>
            <a:r>
              <a:rPr lang="pt-BR" altLang="pt-BR" sz="2800" dirty="0">
                <a:latin typeface="Arial" panose="020B0604020202020204" pitchFamily="34" charset="0"/>
                <a:cs typeface="Times New Roman" panose="02020603050405020304" pitchFamily="18" charset="0"/>
              </a:rPr>
              <a:t>(Binet) ;   início do interesse pelos 	processos de raciocínio infantil</a:t>
            </a:r>
            <a:endParaRPr lang="en-US" altLang="pt-BR" sz="28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 b="1" dirty="0">
                <a:latin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n-US" altLang="pt-BR" sz="2800" b="1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 b="1" dirty="0">
                <a:latin typeface="Arial" panose="020B0604020202020204" pitchFamily="34" charset="0"/>
                <a:cs typeface="Times New Roman" panose="02020603050405020304" pitchFamily="18" charset="0"/>
              </a:rPr>
              <a:t>1921 =&gt; </a:t>
            </a:r>
            <a:r>
              <a:rPr lang="pt-BR" altLang="pt-BR" sz="2800" dirty="0">
                <a:latin typeface="Arial" panose="020B0604020202020204" pitchFamily="34" charset="0"/>
                <a:cs typeface="Times New Roman" panose="02020603050405020304" pitchFamily="18" charset="0"/>
              </a:rPr>
              <a:t>direção do Instituto de Pesquisas 	Psicológicas e Educacionais J. J.  	   	Rousseau  (Genebra)</a:t>
            </a:r>
            <a:endParaRPr lang="en-US" altLang="pt-BR" sz="28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 dirty="0">
                <a:latin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n-US" altLang="pt-BR" sz="28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 b="1" dirty="0">
                <a:latin typeface="Arial" panose="020B0604020202020204" pitchFamily="34" charset="0"/>
                <a:cs typeface="Times New Roman" panose="02020603050405020304" pitchFamily="18" charset="0"/>
              </a:rPr>
              <a:t>1955 =&gt; </a:t>
            </a:r>
            <a:r>
              <a:rPr lang="pt-BR" altLang="pt-BR" sz="2800" dirty="0">
                <a:latin typeface="Arial" panose="020B0604020202020204" pitchFamily="34" charset="0"/>
                <a:cs typeface="Times New Roman" panose="02020603050405020304" pitchFamily="18" charset="0"/>
              </a:rPr>
              <a:t>Fundação do </a:t>
            </a:r>
            <a:r>
              <a:rPr lang="pt-BR" altLang="pt-BR" sz="2800" b="1" dirty="0">
                <a:latin typeface="Arial" panose="020B0604020202020204" pitchFamily="34" charset="0"/>
                <a:cs typeface="Times New Roman" panose="02020603050405020304" pitchFamily="18" charset="0"/>
              </a:rPr>
              <a:t>Centro Internacional de 	Epistemologia Genética</a:t>
            </a:r>
            <a:r>
              <a:rPr lang="pt-BR" altLang="pt-BR" sz="2800" dirty="0">
                <a:latin typeface="Arial" panose="020B0604020202020204" pitchFamily="34" charset="0"/>
                <a:cs typeface="Times New Roman" panose="02020603050405020304" pitchFamily="18" charset="0"/>
              </a:rPr>
              <a:t> 	   	(pesquisas interdisciplinares</a:t>
            </a:r>
            <a:r>
              <a:rPr lang="pt-BR" altLang="pt-BR" sz="3200" dirty="0">
                <a:latin typeface="Arial" panose="020B0604020202020204" pitchFamily="34" charset="0"/>
                <a:cs typeface="Times New Roman" panose="02020603050405020304" pitchFamily="18" charset="0"/>
              </a:rPr>
              <a:t>)</a:t>
            </a:r>
            <a:endParaRPr lang="en-US" altLang="pt-BR" sz="32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D92C5F0B-6229-54B9-66F2-1228EBEC6F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1296174"/>
              </p:ext>
            </p:extLst>
          </p:nvPr>
        </p:nvGraphicFramePr>
        <p:xfrm>
          <a:off x="6877872" y="1634967"/>
          <a:ext cx="5548044" cy="4217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F539C9EA-9845-659A-6937-7C472D00ACE7}"/>
              </a:ext>
            </a:extLst>
          </p:cNvPr>
          <p:cNvSpPr txBox="1"/>
          <p:nvPr/>
        </p:nvSpPr>
        <p:spPr>
          <a:xfrm>
            <a:off x="8187655" y="1027906"/>
            <a:ext cx="2703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/>
              <a:t>PERCURSO TEÓRICO</a:t>
            </a:r>
          </a:p>
        </p:txBody>
      </p:sp>
    </p:spTree>
    <p:extLst>
      <p:ext uri="{BB962C8B-B14F-4D97-AF65-F5344CB8AC3E}">
        <p14:creationId xmlns:p14="http://schemas.microsoft.com/office/powerpoint/2010/main" val="30896581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AE48C4B-3A90-42C3-BA00-6092B4771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E6BEE09-54EA-46C0-AB0F-3E64C6EFC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3920" y="347472"/>
            <a:ext cx="6894576" cy="1783080"/>
          </a:xfrm>
        </p:spPr>
        <p:txBody>
          <a:bodyPr anchor="b">
            <a:normAutofit/>
          </a:bodyPr>
          <a:lstStyle/>
          <a:p>
            <a:r>
              <a:rPr lang="pt-BR" sz="3200" b="1">
                <a:latin typeface="Arial" charset="0"/>
              </a:rPr>
              <a:t>IV- Estágio das operações formais (12 a 16 anos e +...</a:t>
            </a:r>
            <a:r>
              <a:rPr lang="pt-BR" sz="3800" b="1">
                <a:latin typeface="Arial" charset="0"/>
              </a:rPr>
              <a:t>)</a:t>
            </a:r>
            <a:br>
              <a:rPr lang="pt-BR" sz="3800">
                <a:latin typeface="Arial" charset="0"/>
              </a:rPr>
            </a:br>
            <a:endParaRPr lang="pt-BR" sz="3800" dirty="0"/>
          </a:p>
        </p:txBody>
      </p:sp>
      <p:pic>
        <p:nvPicPr>
          <p:cNvPr id="10" name="Imagem 9" descr="Adolescente sorrindo">
            <a:extLst>
              <a:ext uri="{FF2B5EF4-FFF2-40B4-BE49-F238E27FC236}">
                <a16:creationId xmlns:a16="http://schemas.microsoft.com/office/drawing/2014/main" id="{3A4BC0BC-9310-441F-B840-BFB351C2CD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3" r="21713"/>
          <a:stretch/>
        </p:blipFill>
        <p:spPr>
          <a:xfrm>
            <a:off x="20" y="10"/>
            <a:ext cx="3564274" cy="3698717"/>
          </a:xfrm>
          <a:custGeom>
            <a:avLst/>
            <a:gdLst/>
            <a:ahLst/>
            <a:cxnLst/>
            <a:rect l="l" t="t" r="r" b="b"/>
            <a:pathLst>
              <a:path w="4041336" h="4193763">
                <a:moveTo>
                  <a:pt x="0" y="0"/>
                </a:moveTo>
                <a:lnTo>
                  <a:pt x="4019848" y="0"/>
                </a:lnTo>
                <a:lnTo>
                  <a:pt x="4021195" y="11419"/>
                </a:lnTo>
                <a:cubicBezTo>
                  <a:pt x="4036145" y="95184"/>
                  <a:pt x="4033611" y="180091"/>
                  <a:pt x="4037665" y="264364"/>
                </a:cubicBezTo>
                <a:cubicBezTo>
                  <a:pt x="4042480" y="367421"/>
                  <a:pt x="4036399" y="470858"/>
                  <a:pt x="4034118" y="574168"/>
                </a:cubicBezTo>
                <a:cubicBezTo>
                  <a:pt x="4032344" y="662121"/>
                  <a:pt x="4023602" y="749948"/>
                  <a:pt x="4026263" y="838028"/>
                </a:cubicBezTo>
                <a:cubicBezTo>
                  <a:pt x="4026453" y="841074"/>
                  <a:pt x="4026453" y="844120"/>
                  <a:pt x="4026263" y="847166"/>
                </a:cubicBezTo>
                <a:cubicBezTo>
                  <a:pt x="4018154" y="944003"/>
                  <a:pt x="4018154" y="1041348"/>
                  <a:pt x="4026263" y="1138186"/>
                </a:cubicBezTo>
                <a:cubicBezTo>
                  <a:pt x="4028835" y="1178494"/>
                  <a:pt x="4028113" y="1218943"/>
                  <a:pt x="4024109" y="1259137"/>
                </a:cubicBezTo>
                <a:cubicBezTo>
                  <a:pt x="4020308" y="1310285"/>
                  <a:pt x="4008145" y="1362194"/>
                  <a:pt x="4016887" y="1412960"/>
                </a:cubicBezTo>
                <a:cubicBezTo>
                  <a:pt x="4022576" y="1454780"/>
                  <a:pt x="4025705" y="1496916"/>
                  <a:pt x="4026263" y="1539116"/>
                </a:cubicBezTo>
                <a:cubicBezTo>
                  <a:pt x="4030697" y="1633542"/>
                  <a:pt x="4026516" y="1728475"/>
                  <a:pt x="4024869" y="1823155"/>
                </a:cubicBezTo>
                <a:cubicBezTo>
                  <a:pt x="4023095" y="1933446"/>
                  <a:pt x="4025883" y="2043737"/>
                  <a:pt x="4017014" y="2154154"/>
                </a:cubicBezTo>
                <a:cubicBezTo>
                  <a:pt x="4012136" y="2243351"/>
                  <a:pt x="4012136" y="2332751"/>
                  <a:pt x="4017014" y="2421948"/>
                </a:cubicBezTo>
                <a:cubicBezTo>
                  <a:pt x="4019421" y="2503683"/>
                  <a:pt x="4031711" y="2584656"/>
                  <a:pt x="4029684" y="2667279"/>
                </a:cubicBezTo>
                <a:cubicBezTo>
                  <a:pt x="4027276" y="2763608"/>
                  <a:pt x="4015874" y="2859684"/>
                  <a:pt x="4019421" y="2956268"/>
                </a:cubicBezTo>
                <a:cubicBezTo>
                  <a:pt x="4021068" y="3002339"/>
                  <a:pt x="4021195" y="3048410"/>
                  <a:pt x="4022082" y="3094480"/>
                </a:cubicBezTo>
                <a:cubicBezTo>
                  <a:pt x="4023222" y="3149943"/>
                  <a:pt x="4033231" y="3205278"/>
                  <a:pt x="4027656" y="3260614"/>
                </a:cubicBezTo>
                <a:cubicBezTo>
                  <a:pt x="4018408" y="3352883"/>
                  <a:pt x="3994462" y="3443628"/>
                  <a:pt x="4009412" y="3538181"/>
                </a:cubicBezTo>
                <a:cubicBezTo>
                  <a:pt x="4017647" y="3590217"/>
                  <a:pt x="4026896" y="3642380"/>
                  <a:pt x="4031711" y="3694923"/>
                </a:cubicBezTo>
                <a:cubicBezTo>
                  <a:pt x="4035892" y="3741882"/>
                  <a:pt x="4046407" y="3789603"/>
                  <a:pt x="4038425" y="3836308"/>
                </a:cubicBezTo>
                <a:cubicBezTo>
                  <a:pt x="4031584" y="3876287"/>
                  <a:pt x="4035131" y="3916266"/>
                  <a:pt x="4029810" y="3956245"/>
                </a:cubicBezTo>
                <a:cubicBezTo>
                  <a:pt x="4022842" y="4008661"/>
                  <a:pt x="4019168" y="4061966"/>
                  <a:pt x="4013847" y="4114764"/>
                </a:cubicBezTo>
                <a:lnTo>
                  <a:pt x="4010970" y="4161894"/>
                </a:lnTo>
                <a:lnTo>
                  <a:pt x="4002764" y="4161042"/>
                </a:lnTo>
                <a:cubicBezTo>
                  <a:pt x="3957904" y="4159210"/>
                  <a:pt x="3912934" y="4160186"/>
                  <a:pt x="3868108" y="4163980"/>
                </a:cubicBezTo>
                <a:cubicBezTo>
                  <a:pt x="3637072" y="4178737"/>
                  <a:pt x="3405779" y="4172076"/>
                  <a:pt x="3174741" y="4175341"/>
                </a:cubicBezTo>
                <a:cubicBezTo>
                  <a:pt x="2865668" y="4179782"/>
                  <a:pt x="2556851" y="4168420"/>
                  <a:pt x="2247906" y="4167376"/>
                </a:cubicBezTo>
                <a:cubicBezTo>
                  <a:pt x="2184582" y="4167115"/>
                  <a:pt x="2121002" y="4170510"/>
                  <a:pt x="2057934" y="4175733"/>
                </a:cubicBezTo>
                <a:cubicBezTo>
                  <a:pt x="1970560" y="4182786"/>
                  <a:pt x="1884336" y="4173905"/>
                  <a:pt x="1797729" y="4165547"/>
                </a:cubicBezTo>
                <a:cubicBezTo>
                  <a:pt x="1693340" y="4155492"/>
                  <a:pt x="1589207" y="4164372"/>
                  <a:pt x="1485458" y="4175995"/>
                </a:cubicBezTo>
                <a:cubicBezTo>
                  <a:pt x="1307344" y="4195571"/>
                  <a:pt x="1127888" y="4198979"/>
                  <a:pt x="949185" y="4186181"/>
                </a:cubicBezTo>
                <a:cubicBezTo>
                  <a:pt x="751793" y="4172468"/>
                  <a:pt x="554529" y="4174950"/>
                  <a:pt x="357136" y="4175995"/>
                </a:cubicBezTo>
                <a:lnTo>
                  <a:pt x="0" y="4175060"/>
                </a:lnTo>
                <a:close/>
              </a:path>
            </a:pathLst>
          </a:custGeom>
        </p:spPr>
      </p:pic>
      <p:sp>
        <p:nvSpPr>
          <p:cNvPr id="20" name="sketch line">
            <a:extLst>
              <a:ext uri="{FF2B5EF4-FFF2-40B4-BE49-F238E27FC236}">
                <a16:creationId xmlns:a16="http://schemas.microsoft.com/office/drawing/2014/main" id="{F919E280-CA27-4214-97E6-294E0C3BC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463186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m 5" descr="Retrato de uma adolescente">
            <a:extLst>
              <a:ext uri="{FF2B5EF4-FFF2-40B4-BE49-F238E27FC236}">
                <a16:creationId xmlns:a16="http://schemas.microsoft.com/office/drawing/2014/main" id="{3E27098F-8BE0-45F1-A75D-F58568E652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0" r="3" b="3"/>
          <a:stretch/>
        </p:blipFill>
        <p:spPr>
          <a:xfrm>
            <a:off x="1" y="4267200"/>
            <a:ext cx="4051081" cy="2590800"/>
          </a:xfrm>
          <a:custGeom>
            <a:avLst/>
            <a:gdLst/>
            <a:ahLst/>
            <a:cxnLst/>
            <a:rect l="l" t="t" r="r" b="b"/>
            <a:pathLst>
              <a:path w="4051081" h="2496030">
                <a:moveTo>
                  <a:pt x="2464753" y="4"/>
                </a:moveTo>
                <a:cubicBezTo>
                  <a:pt x="2509518" y="-78"/>
                  <a:pt x="2554292" y="1163"/>
                  <a:pt x="2599067" y="4428"/>
                </a:cubicBezTo>
                <a:cubicBezTo>
                  <a:pt x="2749817" y="17813"/>
                  <a:pt x="2901270" y="21079"/>
                  <a:pt x="3052443" y="14222"/>
                </a:cubicBezTo>
                <a:cubicBezTo>
                  <a:pt x="3173923" y="5694"/>
                  <a:pt x="3295774" y="4206"/>
                  <a:pt x="3417420" y="9782"/>
                </a:cubicBezTo>
                <a:cubicBezTo>
                  <a:pt x="3530764" y="16442"/>
                  <a:pt x="3644108" y="23233"/>
                  <a:pt x="3757835" y="19315"/>
                </a:cubicBezTo>
                <a:cubicBezTo>
                  <a:pt x="3803121" y="17748"/>
                  <a:pt x="3847768" y="15789"/>
                  <a:pt x="3892671" y="13177"/>
                </a:cubicBezTo>
                <a:cubicBezTo>
                  <a:pt x="3933972" y="9619"/>
                  <a:pt x="3975386" y="7938"/>
                  <a:pt x="4016790" y="8134"/>
                </a:cubicBezTo>
                <a:lnTo>
                  <a:pt x="4034037" y="8999"/>
                </a:lnTo>
                <a:lnTo>
                  <a:pt x="4035370" y="62503"/>
                </a:lnTo>
                <a:cubicBezTo>
                  <a:pt x="4033549" y="118790"/>
                  <a:pt x="4026390" y="174983"/>
                  <a:pt x="4020562" y="231143"/>
                </a:cubicBezTo>
                <a:cubicBezTo>
                  <a:pt x="4014860" y="285717"/>
                  <a:pt x="4006498" y="343464"/>
                  <a:pt x="4019168" y="393470"/>
                </a:cubicBezTo>
                <a:cubicBezTo>
                  <a:pt x="4042480" y="482184"/>
                  <a:pt x="4024236" y="566457"/>
                  <a:pt x="4014100" y="651618"/>
                </a:cubicBezTo>
                <a:cubicBezTo>
                  <a:pt x="4001874" y="734926"/>
                  <a:pt x="4003635" y="819681"/>
                  <a:pt x="4019295" y="902406"/>
                </a:cubicBezTo>
                <a:cubicBezTo>
                  <a:pt x="4031711" y="960787"/>
                  <a:pt x="4031711" y="1020184"/>
                  <a:pt x="4033231" y="1078946"/>
                </a:cubicBezTo>
                <a:cubicBezTo>
                  <a:pt x="4034118" y="1115753"/>
                  <a:pt x="4020562" y="1153193"/>
                  <a:pt x="4011566" y="1189872"/>
                </a:cubicBezTo>
                <a:cubicBezTo>
                  <a:pt x="3995476" y="1256123"/>
                  <a:pt x="3989648" y="1323388"/>
                  <a:pt x="4011566" y="1387989"/>
                </a:cubicBezTo>
                <a:cubicBezTo>
                  <a:pt x="4042100" y="1477465"/>
                  <a:pt x="4059584" y="1566941"/>
                  <a:pt x="4046914" y="1661622"/>
                </a:cubicBezTo>
                <a:cubicBezTo>
                  <a:pt x="4039566" y="1720003"/>
                  <a:pt x="4037919" y="1779654"/>
                  <a:pt x="4026896" y="1837274"/>
                </a:cubicBezTo>
                <a:cubicBezTo>
                  <a:pt x="4008779" y="1932843"/>
                  <a:pt x="4015240" y="2027776"/>
                  <a:pt x="4029684" y="2121948"/>
                </a:cubicBezTo>
                <a:cubicBezTo>
                  <a:pt x="4039832" y="2200637"/>
                  <a:pt x="4040934" y="2280226"/>
                  <a:pt x="4032978" y="2359155"/>
                </a:cubicBezTo>
                <a:lnTo>
                  <a:pt x="4023519" y="2496030"/>
                </a:lnTo>
                <a:lnTo>
                  <a:pt x="0" y="2496030"/>
                </a:lnTo>
                <a:lnTo>
                  <a:pt x="0" y="12459"/>
                </a:lnTo>
                <a:lnTo>
                  <a:pt x="17104" y="15006"/>
                </a:lnTo>
                <a:cubicBezTo>
                  <a:pt x="83627" y="15006"/>
                  <a:pt x="150022" y="12263"/>
                  <a:pt x="216416" y="7824"/>
                </a:cubicBezTo>
                <a:cubicBezTo>
                  <a:pt x="361434" y="-156"/>
                  <a:pt x="506837" y="3162"/>
                  <a:pt x="651370" y="17748"/>
                </a:cubicBezTo>
                <a:cubicBezTo>
                  <a:pt x="753623" y="25440"/>
                  <a:pt x="856335" y="24213"/>
                  <a:pt x="958396" y="14092"/>
                </a:cubicBezTo>
                <a:cubicBezTo>
                  <a:pt x="1145682" y="-1710"/>
                  <a:pt x="1332584" y="10958"/>
                  <a:pt x="1519486" y="21666"/>
                </a:cubicBezTo>
                <a:cubicBezTo>
                  <a:pt x="1700504" y="32113"/>
                  <a:pt x="1881394" y="24408"/>
                  <a:pt x="2062411" y="17487"/>
                </a:cubicBezTo>
                <a:cubicBezTo>
                  <a:pt x="2196255" y="12394"/>
                  <a:pt x="2330459" y="249"/>
                  <a:pt x="2464753" y="4"/>
                </a:cubicBezTo>
                <a:close/>
              </a:path>
            </a:pathLst>
          </a:custGeom>
        </p:spPr>
      </p:pic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66FD4207-09B1-4FBC-9635-23E020798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4045" y="2621156"/>
            <a:ext cx="6894576" cy="3790513"/>
          </a:xfrm>
        </p:spPr>
        <p:txBody>
          <a:bodyPr>
            <a:normAutofit lnSpcReduction="10000"/>
          </a:bodyPr>
          <a:lstStyle/>
          <a:p>
            <a:pPr>
              <a:spcBef>
                <a:spcPct val="50000"/>
              </a:spcBef>
              <a:defRPr/>
            </a:pPr>
            <a:r>
              <a:rPr lang="pt-BR" sz="1700" dirty="0">
                <a:latin typeface="Arial" charset="0"/>
              </a:rPr>
              <a:t>Ápice da estruturação cognitiva  (enquanto potencialidade)</a:t>
            </a:r>
          </a:p>
          <a:p>
            <a:pPr>
              <a:spcBef>
                <a:spcPct val="50000"/>
              </a:spcBef>
              <a:buSzPct val="100000"/>
              <a:buFont typeface="Wingdings" panose="05000000000000000000" pitchFamily="2" charset="2"/>
              <a:buChar char="§"/>
              <a:defRPr/>
            </a:pPr>
            <a:r>
              <a:rPr lang="pt-BR" sz="1700" dirty="0">
                <a:latin typeface="Arial" charset="0"/>
              </a:rPr>
              <a:t> Capacidade de lidar logicamente com </a:t>
            </a:r>
            <a:r>
              <a:rPr lang="pt-BR" sz="1700" b="1" dirty="0">
                <a:latin typeface="Arial" charset="0"/>
              </a:rPr>
              <a:t>conceitos abstratos    </a:t>
            </a:r>
            <a:r>
              <a:rPr lang="pt-BR" sz="1700" dirty="0">
                <a:latin typeface="Arial" charset="0"/>
              </a:rPr>
              <a:t>(justiça, solidariedade, democracia) </a:t>
            </a:r>
          </a:p>
          <a:p>
            <a:pPr>
              <a:spcBef>
                <a:spcPct val="50000"/>
              </a:spcBef>
              <a:buSzPct val="100000"/>
              <a:buFont typeface="Wingdings" panose="05000000000000000000" pitchFamily="2" charset="2"/>
              <a:buChar char="§"/>
              <a:defRPr/>
            </a:pPr>
            <a:r>
              <a:rPr lang="pt-BR" sz="1700" b="1" dirty="0">
                <a:latin typeface="Arial" charset="0"/>
              </a:rPr>
              <a:t> Pensamento logico-formal:</a:t>
            </a:r>
            <a:r>
              <a:rPr lang="pt-BR" sz="1700" dirty="0">
                <a:latin typeface="Arial" charset="0"/>
              </a:rPr>
              <a:t> </a:t>
            </a:r>
            <a:r>
              <a:rPr lang="pt-BR" sz="1700" dirty="0" err="1">
                <a:latin typeface="Arial" charset="0"/>
              </a:rPr>
              <a:t>Ex</a:t>
            </a:r>
            <a:r>
              <a:rPr lang="pt-BR" sz="1700" dirty="0">
                <a:latin typeface="Arial" charset="0"/>
              </a:rPr>
              <a:t>: Se A &lt; B   </a:t>
            </a:r>
          </a:p>
          <a:p>
            <a:pPr marL="0" indent="0">
              <a:spcBef>
                <a:spcPct val="50000"/>
              </a:spcBef>
              <a:buSzPct val="100000"/>
              <a:buFont typeface="Wingdings" panose="05000000000000000000" pitchFamily="2" charset="2"/>
              <a:buNone/>
              <a:defRPr/>
            </a:pPr>
            <a:r>
              <a:rPr lang="pt-BR" sz="1700" dirty="0">
                <a:latin typeface="Arial" charset="0"/>
              </a:rPr>
              <a:t>				   e B &lt; C, </a:t>
            </a:r>
          </a:p>
          <a:p>
            <a:pPr marL="0" indent="0">
              <a:spcBef>
                <a:spcPct val="50000"/>
              </a:spcBef>
              <a:buSzPct val="100000"/>
              <a:buFont typeface="Wingdings" panose="05000000000000000000" pitchFamily="2" charset="2"/>
              <a:buNone/>
              <a:defRPr/>
            </a:pPr>
            <a:r>
              <a:rPr lang="pt-BR" sz="1700" dirty="0">
                <a:latin typeface="Arial" charset="0"/>
              </a:rPr>
              <a:t>  				  então: A &lt; C</a:t>
            </a:r>
          </a:p>
          <a:p>
            <a:pPr>
              <a:spcBef>
                <a:spcPct val="50000"/>
              </a:spcBef>
              <a:buSzPct val="100000"/>
              <a:buFont typeface="Wingdings" panose="05000000000000000000" pitchFamily="2" charset="2"/>
              <a:buChar char="§"/>
              <a:defRPr/>
            </a:pPr>
            <a:r>
              <a:rPr lang="pt-BR" sz="1700" dirty="0">
                <a:latin typeface="Arial" charset="0"/>
              </a:rPr>
              <a:t>Raciocínio hipotético-dedutivo (sobre </a:t>
            </a:r>
            <a:r>
              <a:rPr lang="pt-BR" sz="1700" b="1" dirty="0">
                <a:latin typeface="Arial" charset="0"/>
              </a:rPr>
              <a:t>possibilidades e premissas lógicas</a:t>
            </a:r>
            <a:r>
              <a:rPr lang="pt-BR" sz="1700" dirty="0">
                <a:latin typeface="Arial" charset="0"/>
              </a:rPr>
              <a:t>)</a:t>
            </a:r>
          </a:p>
          <a:p>
            <a:pPr>
              <a:spcBef>
                <a:spcPct val="50000"/>
              </a:spcBef>
              <a:buSzPct val="100000"/>
              <a:buFont typeface="Wingdings" panose="05000000000000000000" pitchFamily="2" charset="2"/>
              <a:buChar char="§"/>
              <a:defRPr/>
            </a:pPr>
            <a:r>
              <a:rPr lang="pt-BR" sz="1700" dirty="0">
                <a:latin typeface="Arial" charset="0"/>
              </a:rPr>
              <a:t>Raciocínio científico-indutivo</a:t>
            </a:r>
          </a:p>
          <a:p>
            <a:pPr>
              <a:spcBef>
                <a:spcPct val="50000"/>
              </a:spcBef>
              <a:buSzPct val="100000"/>
              <a:buFont typeface="Wingdings" panose="05000000000000000000" pitchFamily="2" charset="2"/>
              <a:buChar char="§"/>
              <a:defRPr/>
            </a:pPr>
            <a:r>
              <a:rPr lang="pt-BR" sz="1700" dirty="0">
                <a:latin typeface="Arial" charset="0"/>
              </a:rPr>
              <a:t>Esquemas operacionais formais: proporção, probabilidade, combinatória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1700" dirty="0" err="1"/>
              <a:t>Importância</a:t>
            </a:r>
            <a:r>
              <a:rPr lang="en-US" sz="1700" dirty="0"/>
              <a:t> fundamental da </a:t>
            </a:r>
            <a:r>
              <a:rPr lang="en-US" sz="1700" dirty="0" err="1"/>
              <a:t>escolarização</a:t>
            </a:r>
            <a:r>
              <a:rPr lang="en-US" sz="1700" dirty="0"/>
              <a:t> para </a:t>
            </a:r>
            <a:r>
              <a:rPr lang="en-US" sz="1700" dirty="0" err="1"/>
              <a:t>atingir</a:t>
            </a:r>
            <a:r>
              <a:rPr lang="en-US" sz="1700" dirty="0"/>
              <a:t> </a:t>
            </a:r>
            <a:r>
              <a:rPr lang="en-US" sz="1700" dirty="0" err="1"/>
              <a:t>sua</a:t>
            </a:r>
            <a:r>
              <a:rPr lang="en-US" sz="1700" dirty="0"/>
              <a:t> plenitude</a:t>
            </a:r>
          </a:p>
        </p:txBody>
      </p:sp>
    </p:spTree>
    <p:extLst>
      <p:ext uri="{BB962C8B-B14F-4D97-AF65-F5344CB8AC3E}">
        <p14:creationId xmlns:p14="http://schemas.microsoft.com/office/powerpoint/2010/main" val="256949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61DD95A1-806D-403F-B0BD-B6C42CD471E8}"/>
              </a:ext>
            </a:extLst>
          </p:cNvPr>
          <p:cNvSpPr txBox="1"/>
          <p:nvPr/>
        </p:nvSpPr>
        <p:spPr>
          <a:xfrm>
            <a:off x="585029" y="603115"/>
            <a:ext cx="6219967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pt-BR" sz="1800" b="1" dirty="0"/>
          </a:p>
          <a:p>
            <a:pPr>
              <a:defRPr/>
            </a:pPr>
            <a:r>
              <a:rPr lang="pt-BR" sz="1800" b="1" dirty="0"/>
              <a:t>Problema dos líquidos</a:t>
            </a:r>
            <a:r>
              <a:rPr lang="pt-BR" sz="1800" dirty="0"/>
              <a:t>: buscar a mistura que produz determinado efeito (cor amarela)</a:t>
            </a:r>
          </a:p>
          <a:p>
            <a:pPr>
              <a:defRPr/>
            </a:pPr>
            <a:endParaRPr lang="pt-BR" dirty="0"/>
          </a:p>
          <a:p>
            <a:pPr>
              <a:defRPr/>
            </a:pPr>
            <a:endParaRPr lang="pt-BR" dirty="0"/>
          </a:p>
          <a:p>
            <a:pPr>
              <a:defRPr/>
            </a:pPr>
            <a:endParaRPr lang="pt-BR" dirty="0"/>
          </a:p>
          <a:p>
            <a:pPr>
              <a:defRPr/>
            </a:pPr>
            <a:endParaRPr lang="pt-BR" dirty="0"/>
          </a:p>
          <a:p>
            <a:pPr>
              <a:defRPr/>
            </a:pPr>
            <a:endParaRPr lang="pt-BR" dirty="0"/>
          </a:p>
          <a:p>
            <a:pPr>
              <a:buFont typeface="Wingdings" panose="05000000000000000000" pitchFamily="2" charset="2"/>
              <a:buNone/>
              <a:defRPr/>
            </a:pPr>
            <a:r>
              <a:rPr lang="pt-BR" sz="1600" dirty="0"/>
              <a:t>Capacidade  de raciocinar sobre um conj. de variáveis ao mesmo tempo, testando sistematicamente todas as combinações possíveis: AB, AC, AD, AE, BC, BD, BE, ...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pt-BR" sz="1600" dirty="0"/>
          </a:p>
          <a:p>
            <a:pPr>
              <a:defRPr/>
            </a:pPr>
            <a:r>
              <a:rPr lang="pt-BR" sz="1800" b="1" dirty="0"/>
              <a:t>Problema do pêndulo: </a:t>
            </a:r>
            <a:r>
              <a:rPr lang="pt-BR" sz="1800" dirty="0"/>
              <a:t>descobrir o(s) fator(es) que controla(m) o ritmo de oscilação (peso e/ou comprimento do cordão)</a:t>
            </a:r>
          </a:p>
        </p:txBody>
      </p:sp>
      <p:pic>
        <p:nvPicPr>
          <p:cNvPr id="7" name="Picture 35" descr="C:\Users\sylvia\AppData\Local\Microsoft\Windows\Temporary Internet Files\Content.IE5\6CY5H0RA\MC900013120[1].wmf">
            <a:extLst>
              <a:ext uri="{FF2B5EF4-FFF2-40B4-BE49-F238E27FC236}">
                <a16:creationId xmlns:a16="http://schemas.microsoft.com/office/drawing/2014/main" id="{9D443D07-A54C-4937-A701-ACA69F422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964" y="4450322"/>
            <a:ext cx="588962" cy="178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E01059C1-EAD8-4092-9403-9C9BAC511C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0940843"/>
              </p:ext>
            </p:extLst>
          </p:nvPr>
        </p:nvGraphicFramePr>
        <p:xfrm>
          <a:off x="5885634" y="4571024"/>
          <a:ext cx="453707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4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2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3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comprimento</a:t>
                      </a:r>
                    </a:p>
                  </a:txBody>
                  <a:tcPr marL="91452" marR="91452"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peso</a:t>
                      </a:r>
                    </a:p>
                  </a:txBody>
                  <a:tcPr marL="91452" marR="91452"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oscilação</a:t>
                      </a:r>
                    </a:p>
                  </a:txBody>
                  <a:tcPr marL="91452" marR="9145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longo</a:t>
                      </a:r>
                    </a:p>
                  </a:txBody>
                  <a:tcPr marL="91452" marR="91452"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leve</a:t>
                      </a:r>
                    </a:p>
                  </a:txBody>
                  <a:tcPr marL="91452" marR="91452"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lenta</a:t>
                      </a:r>
                    </a:p>
                  </a:txBody>
                  <a:tcPr marL="91452" marR="9145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curto</a:t>
                      </a:r>
                    </a:p>
                  </a:txBody>
                  <a:tcPr marL="91452" marR="91452"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leve</a:t>
                      </a:r>
                    </a:p>
                  </a:txBody>
                  <a:tcPr marL="91452" marR="91452"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rápida</a:t>
                      </a:r>
                    </a:p>
                  </a:txBody>
                  <a:tcPr marL="91452" marR="9145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/>
                        <a:t>longo </a:t>
                      </a:r>
                      <a:endParaRPr lang="pt-BR" dirty="0"/>
                    </a:p>
                  </a:txBody>
                  <a:tcPr marL="91452" marR="91452"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pesado</a:t>
                      </a:r>
                    </a:p>
                  </a:txBody>
                  <a:tcPr marL="91452" marR="91452"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lenta</a:t>
                      </a:r>
                    </a:p>
                  </a:txBody>
                  <a:tcPr marL="91452" marR="9145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curto </a:t>
                      </a:r>
                    </a:p>
                  </a:txBody>
                  <a:tcPr marL="91452" marR="91452"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pesado</a:t>
                      </a:r>
                    </a:p>
                  </a:txBody>
                  <a:tcPr marL="91452" marR="91452"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rápida</a:t>
                      </a:r>
                    </a:p>
                  </a:txBody>
                  <a:tcPr marL="91452" marR="9145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Cilindro 8">
            <a:extLst>
              <a:ext uri="{FF2B5EF4-FFF2-40B4-BE49-F238E27FC236}">
                <a16:creationId xmlns:a16="http://schemas.microsoft.com/office/drawing/2014/main" id="{A2A81A15-6066-4CE0-8C99-39F640169C84}"/>
              </a:ext>
            </a:extLst>
          </p:cNvPr>
          <p:cNvSpPr/>
          <p:nvPr/>
        </p:nvSpPr>
        <p:spPr>
          <a:xfrm>
            <a:off x="1920843" y="1868103"/>
            <a:ext cx="647700" cy="79806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dirty="0"/>
              <a:t>A</a:t>
            </a:r>
          </a:p>
        </p:txBody>
      </p:sp>
      <p:sp>
        <p:nvSpPr>
          <p:cNvPr id="10" name="Cilindro 9">
            <a:extLst>
              <a:ext uri="{FF2B5EF4-FFF2-40B4-BE49-F238E27FC236}">
                <a16:creationId xmlns:a16="http://schemas.microsoft.com/office/drawing/2014/main" id="{CC605288-D15B-448A-A656-96C68D5F23A1}"/>
              </a:ext>
            </a:extLst>
          </p:cNvPr>
          <p:cNvSpPr/>
          <p:nvPr/>
        </p:nvSpPr>
        <p:spPr>
          <a:xfrm>
            <a:off x="2892350" y="1868103"/>
            <a:ext cx="647700" cy="79806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dirty="0"/>
              <a:t>B</a:t>
            </a:r>
          </a:p>
        </p:txBody>
      </p:sp>
      <p:sp>
        <p:nvSpPr>
          <p:cNvPr id="11" name="Cilindro 10">
            <a:extLst>
              <a:ext uri="{FF2B5EF4-FFF2-40B4-BE49-F238E27FC236}">
                <a16:creationId xmlns:a16="http://schemas.microsoft.com/office/drawing/2014/main" id="{65CD29A3-357A-41AE-BC8C-787AABB0E547}"/>
              </a:ext>
            </a:extLst>
          </p:cNvPr>
          <p:cNvSpPr/>
          <p:nvPr/>
        </p:nvSpPr>
        <p:spPr>
          <a:xfrm>
            <a:off x="3852816" y="1868103"/>
            <a:ext cx="647700" cy="79806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dirty="0"/>
              <a:t>C</a:t>
            </a:r>
          </a:p>
        </p:txBody>
      </p:sp>
      <p:sp>
        <p:nvSpPr>
          <p:cNvPr id="12" name="Cilindro 11">
            <a:extLst>
              <a:ext uri="{FF2B5EF4-FFF2-40B4-BE49-F238E27FC236}">
                <a16:creationId xmlns:a16="http://schemas.microsoft.com/office/drawing/2014/main" id="{A563CB14-A817-4C73-AEAD-5429726DCA53}"/>
              </a:ext>
            </a:extLst>
          </p:cNvPr>
          <p:cNvSpPr/>
          <p:nvPr/>
        </p:nvSpPr>
        <p:spPr>
          <a:xfrm>
            <a:off x="4809692" y="1881751"/>
            <a:ext cx="647700" cy="79806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dirty="0"/>
              <a:t>D</a:t>
            </a:r>
          </a:p>
        </p:txBody>
      </p:sp>
      <p:sp>
        <p:nvSpPr>
          <p:cNvPr id="13" name="Cilindro 12">
            <a:extLst>
              <a:ext uri="{FF2B5EF4-FFF2-40B4-BE49-F238E27FC236}">
                <a16:creationId xmlns:a16="http://schemas.microsoft.com/office/drawing/2014/main" id="{E4C2E2A1-E4A3-44B5-AC6E-7BE73B6C5418}"/>
              </a:ext>
            </a:extLst>
          </p:cNvPr>
          <p:cNvSpPr/>
          <p:nvPr/>
        </p:nvSpPr>
        <p:spPr>
          <a:xfrm>
            <a:off x="5766568" y="1881750"/>
            <a:ext cx="647700" cy="79806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dirty="0"/>
              <a:t>E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4F775F7A-A21F-43D3-82C7-1C4ADBF1FED1}"/>
              </a:ext>
            </a:extLst>
          </p:cNvPr>
          <p:cNvSpPr txBox="1"/>
          <p:nvPr/>
        </p:nvSpPr>
        <p:spPr>
          <a:xfrm>
            <a:off x="5766568" y="1215416"/>
            <a:ext cx="1458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accent1"/>
                </a:solidFill>
              </a:rPr>
              <a:t>combinatória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E4EB3D7F-5C0B-4A3F-BD9A-7584F428A11B}"/>
              </a:ext>
            </a:extLst>
          </p:cNvPr>
          <p:cNvSpPr txBox="1"/>
          <p:nvPr/>
        </p:nvSpPr>
        <p:spPr>
          <a:xfrm>
            <a:off x="3365519" y="372283"/>
            <a:ext cx="3979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RACIOCÍNIO LÓGICO-FORMAL</a:t>
            </a:r>
          </a:p>
        </p:txBody>
      </p:sp>
      <p:sp>
        <p:nvSpPr>
          <p:cNvPr id="2" name="Seta em curva para cima 18">
            <a:extLst>
              <a:ext uri="{FF2B5EF4-FFF2-40B4-BE49-F238E27FC236}">
                <a16:creationId xmlns:a16="http://schemas.microsoft.com/office/drawing/2014/main" id="{C3498D41-7602-158A-0F60-1B504F2585A9}"/>
              </a:ext>
            </a:extLst>
          </p:cNvPr>
          <p:cNvSpPr/>
          <p:nvPr/>
        </p:nvSpPr>
        <p:spPr>
          <a:xfrm>
            <a:off x="3365519" y="5760488"/>
            <a:ext cx="2152650" cy="731837"/>
          </a:xfrm>
          <a:prstGeom prst="curved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9098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4BDB4AA6-79C8-4A08-BE2B-983F71075874}"/>
              </a:ext>
            </a:extLst>
          </p:cNvPr>
          <p:cNvSpPr txBox="1"/>
          <p:nvPr/>
        </p:nvSpPr>
        <p:spPr>
          <a:xfrm>
            <a:off x="876300" y="1473200"/>
            <a:ext cx="9210533" cy="5124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000" dirty="0"/>
              <a:t>Para Piaget, a construção dos esquemas (e portanto do próprio conhecimento) é resultante das ações da criança sobre os objetos e eventos do ambiente</a:t>
            </a:r>
            <a:r>
              <a:rPr lang="pt-BR" altLang="pt-BR" sz="1800" dirty="0"/>
              <a:t>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1800" dirty="0">
              <a:solidFill>
                <a:schemeClr val="bg1"/>
              </a:solidFill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1800" dirty="0">
              <a:solidFill>
                <a:schemeClr val="bg1"/>
              </a:solidFill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1800" dirty="0"/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2000" dirty="0"/>
          </a:p>
          <a:p>
            <a:pPr lvl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pt-BR" altLang="pt-BR" sz="2000" dirty="0"/>
              <a:t> agindo sobre o ambiente a criança constrói, amplia e (</a:t>
            </a:r>
            <a:r>
              <a:rPr lang="pt-BR" altLang="pt-BR" sz="2000" dirty="0" err="1"/>
              <a:t>re</a:t>
            </a:r>
            <a:r>
              <a:rPr lang="pt-BR" altLang="pt-BR" sz="2000" dirty="0"/>
              <a:t>)organiza  os esquemas que lhe permitem conhecer o real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000" dirty="0"/>
              <a:t>As </a:t>
            </a:r>
            <a:r>
              <a:rPr lang="pt-BR" altLang="pt-BR" sz="2000" b="1" dirty="0"/>
              <a:t>ações</a:t>
            </a:r>
            <a:r>
              <a:rPr lang="pt-BR" altLang="pt-BR" sz="2000" dirty="0"/>
              <a:t> não precisam ser necessariamente manifestas.</a:t>
            </a:r>
            <a:endParaRPr lang="pt-BR" altLang="pt-BR" sz="2000" b="1" dirty="0"/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000" b="1" dirty="0">
                <a:solidFill>
                  <a:schemeClr val="accent1"/>
                </a:solidFill>
              </a:rPr>
              <a:t>Até 2 anos</a:t>
            </a:r>
            <a:r>
              <a:rPr lang="pt-BR" altLang="pt-BR" sz="2000" dirty="0">
                <a:solidFill>
                  <a:schemeClr val="accent1"/>
                </a:solidFill>
              </a:rPr>
              <a:t> =&gt; </a:t>
            </a:r>
            <a:r>
              <a:rPr lang="pt-BR" altLang="pt-BR" sz="2000" dirty="0"/>
              <a:t>predominam as </a:t>
            </a:r>
            <a:r>
              <a:rPr lang="pt-BR" altLang="pt-BR" sz="2000" dirty="0">
                <a:solidFill>
                  <a:schemeClr val="accent1"/>
                </a:solidFill>
              </a:rPr>
              <a:t>ações manifestas (físicas)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000" b="1" dirty="0">
                <a:solidFill>
                  <a:schemeClr val="accent1"/>
                </a:solidFill>
              </a:rPr>
              <a:t>Após 2 anos</a:t>
            </a:r>
            <a:r>
              <a:rPr lang="pt-BR" altLang="pt-BR" sz="2000" dirty="0">
                <a:solidFill>
                  <a:schemeClr val="accent1"/>
                </a:solidFill>
              </a:rPr>
              <a:t> =&gt; </a:t>
            </a:r>
            <a:r>
              <a:rPr lang="pt-BR" altLang="pt-BR" sz="2000" dirty="0"/>
              <a:t>coexistem </a:t>
            </a:r>
            <a:r>
              <a:rPr lang="pt-BR" altLang="pt-BR" sz="2000" dirty="0">
                <a:solidFill>
                  <a:schemeClr val="accent1"/>
                </a:solidFill>
              </a:rPr>
              <a:t>ações manifestas (físicas) e internalizadas (mentais)</a:t>
            </a:r>
            <a:endParaRPr lang="pt-BR" altLang="pt-BR" sz="2000" dirty="0"/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000" i="1" dirty="0"/>
              <a:t>“</a:t>
            </a:r>
            <a:r>
              <a:rPr lang="pt-BR" altLang="pt-BR" sz="2400" i="1" dirty="0"/>
              <a:t>Conhecer um objeto é agir sobre ele e transformá-lo”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100DDABA-9FE1-4507-A32E-CDA98E302C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9804033"/>
              </p:ext>
            </p:extLst>
          </p:nvPr>
        </p:nvGraphicFramePr>
        <p:xfrm>
          <a:off x="2105167" y="1910685"/>
          <a:ext cx="6533867" cy="2169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4C8333D8-91D3-4FAC-8B75-DDEA45AD8C56}"/>
              </a:ext>
            </a:extLst>
          </p:cNvPr>
          <p:cNvSpPr txBox="1"/>
          <p:nvPr/>
        </p:nvSpPr>
        <p:spPr>
          <a:xfrm>
            <a:off x="2983999" y="543047"/>
            <a:ext cx="43360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/>
              <a:t>AÇÃO E CONHECIMENTO</a:t>
            </a:r>
          </a:p>
        </p:txBody>
      </p:sp>
    </p:spTree>
    <p:extLst>
      <p:ext uri="{BB962C8B-B14F-4D97-AF65-F5344CB8AC3E}">
        <p14:creationId xmlns:p14="http://schemas.microsoft.com/office/powerpoint/2010/main" val="32942228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1686C3-7B4E-403B-96BA-FEA9C396D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524750" cy="1330325"/>
          </a:xfrm>
        </p:spPr>
        <p:txBody>
          <a:bodyPr/>
          <a:lstStyle/>
          <a:p>
            <a:r>
              <a:rPr lang="pt-BR" dirty="0"/>
              <a:t>TIPOS  DE  CONHECIMENTO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F14BE21D-38EB-4116-B5E5-B6B332C4EF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6431629"/>
              </p:ext>
            </p:extLst>
          </p:nvPr>
        </p:nvGraphicFramePr>
        <p:xfrm>
          <a:off x="342336" y="1473200"/>
          <a:ext cx="8437141" cy="514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m 4" descr="Uma imagem contendo pessoa, homem, segurando, jovem&#10;&#10;Descrição gerada automaticamente">
            <a:extLst>
              <a:ext uri="{FF2B5EF4-FFF2-40B4-BE49-F238E27FC236}">
                <a16:creationId xmlns:a16="http://schemas.microsoft.com/office/drawing/2014/main" id="{A58E5952-8A62-436F-BBE2-3F6ECE64A9A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8889187" y="171508"/>
            <a:ext cx="1867713" cy="2745625"/>
          </a:xfrm>
          <a:prstGeom prst="rect">
            <a:avLst/>
          </a:prstGeom>
        </p:spPr>
      </p:pic>
      <p:pic>
        <p:nvPicPr>
          <p:cNvPr id="7" name="Imagem 6" descr="Criança empilhando pedras na praia">
            <a:extLst>
              <a:ext uri="{FF2B5EF4-FFF2-40B4-BE49-F238E27FC236}">
                <a16:creationId xmlns:a16="http://schemas.microsoft.com/office/drawing/2014/main" id="{C5927B74-34C5-43D2-9B12-80A54BF5A55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001" y="3028258"/>
            <a:ext cx="2991662" cy="1615497"/>
          </a:xfrm>
          <a:prstGeom prst="rect">
            <a:avLst/>
          </a:prstGeom>
        </p:spPr>
      </p:pic>
      <p:pic>
        <p:nvPicPr>
          <p:cNvPr id="9" name="Imagem 8" descr="Avô e neto tocando violão em um barco">
            <a:extLst>
              <a:ext uri="{FF2B5EF4-FFF2-40B4-BE49-F238E27FC236}">
                <a16:creationId xmlns:a16="http://schemas.microsoft.com/office/drawing/2014/main" id="{6DD1F77B-F8D6-40A9-AA19-B0D3A737038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8779477" y="4754880"/>
            <a:ext cx="2991664" cy="199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041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27A3700-4105-4F9B-8D3C-1C5FC49D8E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613" y="270090"/>
            <a:ext cx="8064500" cy="631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tabLst>
                <a:tab pos="314325" algn="l"/>
              </a:tabLst>
              <a:defRPr/>
            </a:pPr>
            <a:r>
              <a:rPr lang="pt-BR" sz="2800" b="1" dirty="0">
                <a:latin typeface="Arial" charset="0"/>
              </a:rPr>
              <a:t>		</a:t>
            </a:r>
            <a:r>
              <a:rPr lang="pt-BR" sz="2800" b="1" dirty="0">
                <a:solidFill>
                  <a:srgbClr val="7030A0"/>
                </a:solidFill>
                <a:latin typeface="Arial" charset="0"/>
              </a:rPr>
              <a:t>Algumas</a:t>
            </a:r>
            <a:r>
              <a:rPr lang="pt-BR" sz="3200" b="1" dirty="0">
                <a:solidFill>
                  <a:srgbClr val="7030A0"/>
                </a:solidFill>
                <a:latin typeface="Arial" charset="0"/>
              </a:rPr>
              <a:t> obras importantes:</a:t>
            </a:r>
            <a:endParaRPr lang="pt-BR" sz="3200" dirty="0">
              <a:solidFill>
                <a:srgbClr val="7030A0"/>
              </a:solidFill>
              <a:latin typeface="Arial" charset="0"/>
            </a:endParaRPr>
          </a:p>
          <a:p>
            <a:pPr>
              <a:lnSpc>
                <a:spcPct val="125000"/>
              </a:lnSpc>
              <a:buFontTx/>
              <a:buChar char="•"/>
              <a:tabLst>
                <a:tab pos="314325" algn="l"/>
              </a:tabLst>
              <a:defRPr/>
            </a:pPr>
            <a:endParaRPr lang="pt-BR" sz="2000" dirty="0">
              <a:solidFill>
                <a:schemeClr val="bg2">
                  <a:lumMod val="20000"/>
                  <a:lumOff val="80000"/>
                </a:schemeClr>
              </a:solidFill>
              <a:latin typeface="Arial" charset="0"/>
            </a:endParaRPr>
          </a:p>
          <a:p>
            <a:pPr>
              <a:lnSpc>
                <a:spcPct val="125000"/>
              </a:lnSpc>
              <a:buFontTx/>
              <a:buChar char="•"/>
              <a:tabLst>
                <a:tab pos="314325" algn="l"/>
              </a:tabLst>
              <a:defRPr/>
            </a:pPr>
            <a:r>
              <a:rPr lang="pt-BR" sz="2000" dirty="0">
                <a:solidFill>
                  <a:srgbClr val="7030A0"/>
                </a:solidFill>
                <a:latin typeface="Arial" charset="0"/>
              </a:rPr>
              <a:t>A  linguagem e o pensamento na criança (1923)</a:t>
            </a:r>
          </a:p>
          <a:p>
            <a:pPr>
              <a:lnSpc>
                <a:spcPct val="125000"/>
              </a:lnSpc>
              <a:buFontTx/>
              <a:buChar char="•"/>
              <a:tabLst>
                <a:tab pos="314325" algn="l"/>
              </a:tabLst>
              <a:defRPr/>
            </a:pPr>
            <a:r>
              <a:rPr lang="pt-BR" sz="2000" dirty="0">
                <a:solidFill>
                  <a:srgbClr val="7030A0"/>
                </a:solidFill>
                <a:latin typeface="Arial" charset="0"/>
              </a:rPr>
              <a:t> A representação do mundo na criança (1926)</a:t>
            </a:r>
          </a:p>
          <a:p>
            <a:pPr>
              <a:lnSpc>
                <a:spcPct val="125000"/>
              </a:lnSpc>
              <a:buFontTx/>
              <a:buChar char="•"/>
              <a:tabLst>
                <a:tab pos="314325" algn="l"/>
              </a:tabLst>
              <a:defRPr/>
            </a:pPr>
            <a:r>
              <a:rPr lang="pt-BR" sz="2000" dirty="0">
                <a:solidFill>
                  <a:srgbClr val="7030A0"/>
                </a:solidFill>
                <a:latin typeface="Arial" charset="0"/>
              </a:rPr>
              <a:t> O julgamento moral na criança (1932)</a:t>
            </a:r>
          </a:p>
          <a:p>
            <a:pPr>
              <a:lnSpc>
                <a:spcPct val="125000"/>
              </a:lnSpc>
              <a:buFontTx/>
              <a:buChar char="•"/>
              <a:tabLst>
                <a:tab pos="314325" algn="l"/>
              </a:tabLst>
              <a:defRPr/>
            </a:pPr>
            <a:r>
              <a:rPr lang="pt-BR" sz="2000" dirty="0">
                <a:solidFill>
                  <a:schemeClr val="accent2"/>
                </a:solidFill>
                <a:latin typeface="Arial" charset="0"/>
              </a:rPr>
              <a:t>O nascimento da inteligência na criança (1936)</a:t>
            </a:r>
          </a:p>
          <a:p>
            <a:pPr>
              <a:lnSpc>
                <a:spcPct val="125000"/>
              </a:lnSpc>
              <a:buFontTx/>
              <a:buChar char="•"/>
              <a:tabLst>
                <a:tab pos="314325" algn="l"/>
              </a:tabLst>
              <a:defRPr/>
            </a:pPr>
            <a:r>
              <a:rPr lang="pt-BR" sz="2000" dirty="0">
                <a:solidFill>
                  <a:schemeClr val="accent2"/>
                </a:solidFill>
                <a:latin typeface="Arial" charset="0"/>
              </a:rPr>
              <a:t> A construção do real na criança (1937)</a:t>
            </a:r>
          </a:p>
          <a:p>
            <a:pPr>
              <a:lnSpc>
                <a:spcPct val="125000"/>
              </a:lnSpc>
              <a:buFontTx/>
              <a:buChar char="•"/>
              <a:tabLst>
                <a:tab pos="314325" algn="l"/>
              </a:tabLst>
              <a:defRPr/>
            </a:pPr>
            <a:r>
              <a:rPr lang="pt-BR" sz="2000" dirty="0">
                <a:solidFill>
                  <a:schemeClr val="accent2"/>
                </a:solidFill>
                <a:latin typeface="Arial" charset="0"/>
              </a:rPr>
              <a:t> A formação do símbolo na criança (1946)</a:t>
            </a:r>
          </a:p>
          <a:p>
            <a:pPr>
              <a:lnSpc>
                <a:spcPct val="125000"/>
              </a:lnSpc>
              <a:buFontTx/>
              <a:buChar char="•"/>
              <a:tabLst>
                <a:tab pos="314325" algn="l"/>
              </a:tabLst>
              <a:defRPr/>
            </a:pPr>
            <a:r>
              <a:rPr lang="pt-BR" sz="2000" dirty="0">
                <a:solidFill>
                  <a:schemeClr val="accent1"/>
                </a:solidFill>
                <a:latin typeface="Arial" charset="0"/>
              </a:rPr>
              <a:t>Da lógica da criança à lógica do adolescente (c/ B. </a:t>
            </a:r>
            <a:r>
              <a:rPr lang="pt-BR" sz="2000" dirty="0" err="1">
                <a:solidFill>
                  <a:schemeClr val="accent1"/>
                </a:solidFill>
                <a:latin typeface="Arial" charset="0"/>
              </a:rPr>
              <a:t>Inhelder</a:t>
            </a:r>
            <a:r>
              <a:rPr lang="pt-BR" sz="2000" dirty="0">
                <a:solidFill>
                  <a:schemeClr val="accent1"/>
                </a:solidFill>
                <a:latin typeface="Arial" charset="0"/>
              </a:rPr>
              <a:t> - 1955)</a:t>
            </a:r>
          </a:p>
          <a:p>
            <a:pPr>
              <a:lnSpc>
                <a:spcPct val="125000"/>
              </a:lnSpc>
              <a:buFont typeface="Arial" pitchFamily="34" charset="0"/>
              <a:buChar char="•"/>
              <a:tabLst>
                <a:tab pos="314325" algn="l"/>
              </a:tabLst>
              <a:defRPr/>
            </a:pPr>
            <a:r>
              <a:rPr lang="pt-BR" sz="2000" dirty="0">
                <a:solidFill>
                  <a:schemeClr val="accent1"/>
                </a:solidFill>
                <a:latin typeface="Arial" charset="0"/>
              </a:rPr>
              <a:t>A gênese das estruturas lógicas elementares: a classificação e a seriação (1956)</a:t>
            </a:r>
          </a:p>
          <a:p>
            <a:pPr>
              <a:lnSpc>
                <a:spcPct val="125000"/>
              </a:lnSpc>
              <a:buFontTx/>
              <a:buChar char="•"/>
              <a:tabLst>
                <a:tab pos="314325" algn="l"/>
              </a:tabLst>
              <a:defRPr/>
            </a:pPr>
            <a:r>
              <a:rPr lang="pt-BR" sz="2000" dirty="0">
                <a:solidFill>
                  <a:schemeClr val="accent6"/>
                </a:solidFill>
                <a:latin typeface="Arial" charset="0"/>
              </a:rPr>
              <a:t>Seis estudos de Psicologia (1964)</a:t>
            </a:r>
          </a:p>
          <a:p>
            <a:pPr>
              <a:lnSpc>
                <a:spcPct val="125000"/>
              </a:lnSpc>
              <a:buFontTx/>
              <a:buChar char="•"/>
              <a:tabLst>
                <a:tab pos="314325" algn="l"/>
              </a:tabLst>
              <a:defRPr/>
            </a:pPr>
            <a:r>
              <a:rPr lang="pt-BR" sz="2000" dirty="0">
                <a:solidFill>
                  <a:schemeClr val="accent6"/>
                </a:solidFill>
                <a:latin typeface="Arial" charset="0"/>
              </a:rPr>
              <a:t>Psicologia da criança (c/ B. </a:t>
            </a:r>
            <a:r>
              <a:rPr lang="pt-BR" sz="2000" dirty="0" err="1">
                <a:solidFill>
                  <a:schemeClr val="accent6"/>
                </a:solidFill>
                <a:latin typeface="Arial" charset="0"/>
              </a:rPr>
              <a:t>Inhelder</a:t>
            </a:r>
            <a:r>
              <a:rPr lang="pt-BR" sz="2000" dirty="0">
                <a:solidFill>
                  <a:schemeClr val="accent6"/>
                </a:solidFill>
                <a:latin typeface="Arial" charset="0"/>
              </a:rPr>
              <a:t> – 1966)</a:t>
            </a:r>
          </a:p>
          <a:p>
            <a:pPr>
              <a:lnSpc>
                <a:spcPct val="125000"/>
              </a:lnSpc>
              <a:buFontTx/>
              <a:buChar char="•"/>
              <a:tabLst>
                <a:tab pos="314325" algn="l"/>
              </a:tabLst>
              <a:defRPr/>
            </a:pPr>
            <a:r>
              <a:rPr lang="pt-BR" sz="2000" dirty="0">
                <a:solidFill>
                  <a:schemeClr val="accent6"/>
                </a:solidFill>
                <a:latin typeface="Arial" charset="0"/>
              </a:rPr>
              <a:t>Epistemologia genética (1970)</a:t>
            </a:r>
          </a:p>
          <a:p>
            <a:pPr>
              <a:lnSpc>
                <a:spcPct val="125000"/>
              </a:lnSpc>
              <a:buFontTx/>
              <a:buChar char="•"/>
              <a:tabLst>
                <a:tab pos="314325" algn="l"/>
              </a:tabLst>
              <a:defRPr/>
            </a:pPr>
            <a:r>
              <a:rPr lang="pt-BR" sz="2000" b="1" dirty="0">
                <a:solidFill>
                  <a:srgbClr val="C00000"/>
                </a:solidFill>
                <a:latin typeface="Arial" charset="0"/>
              </a:rPr>
              <a:t>Psicologia e pedagogia (1969)</a:t>
            </a:r>
          </a:p>
          <a:p>
            <a:pPr>
              <a:lnSpc>
                <a:spcPct val="125000"/>
              </a:lnSpc>
              <a:buFontTx/>
              <a:buChar char="•"/>
              <a:tabLst>
                <a:tab pos="314325" algn="l"/>
              </a:tabLst>
              <a:defRPr/>
            </a:pPr>
            <a:r>
              <a:rPr lang="pt-BR" sz="2000" b="1" dirty="0">
                <a:solidFill>
                  <a:srgbClr val="C00000"/>
                </a:solidFill>
                <a:latin typeface="Arial" charset="0"/>
              </a:rPr>
              <a:t> Para onde vai a educação (1971)</a:t>
            </a:r>
          </a:p>
        </p:txBody>
      </p:sp>
      <p:sp>
        <p:nvSpPr>
          <p:cNvPr id="3" name="Colchete direito 4">
            <a:extLst>
              <a:ext uri="{FF2B5EF4-FFF2-40B4-BE49-F238E27FC236}">
                <a16:creationId xmlns:a16="http://schemas.microsoft.com/office/drawing/2014/main" id="{9BAF55B5-2E36-4251-82E8-9309547D97D3}"/>
              </a:ext>
            </a:extLst>
          </p:cNvPr>
          <p:cNvSpPr/>
          <p:nvPr/>
        </p:nvSpPr>
        <p:spPr>
          <a:xfrm>
            <a:off x="7019925" y="981075"/>
            <a:ext cx="73025" cy="914400"/>
          </a:xfrm>
          <a:prstGeom prst="rightBracket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rgbClr val="7030A0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BBA3C39-8342-464D-A78F-1A6B15656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37650" y="905523"/>
            <a:ext cx="1939925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dirty="0">
                <a:solidFill>
                  <a:srgbClr val="7030A0"/>
                </a:solidFill>
              </a:rPr>
              <a:t>Análise das respostas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dirty="0">
                <a:solidFill>
                  <a:srgbClr val="7030A0"/>
                </a:solidFill>
              </a:rPr>
              <a:t>verbais  das crianças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dirty="0">
                <a:solidFill>
                  <a:srgbClr val="7030A0"/>
                </a:solidFill>
              </a:rPr>
              <a:t>a questões colocadas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dirty="0">
                <a:solidFill>
                  <a:srgbClr val="7030A0"/>
                </a:solidFill>
              </a:rPr>
              <a:t>verbalmente  (método    clínico)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D5B9E24-1942-42BB-86EB-2D12D31E0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9381" y="2487319"/>
            <a:ext cx="18811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dirty="0">
                <a:solidFill>
                  <a:schemeClr val="accent2"/>
                </a:solidFill>
              </a:rPr>
              <a:t>Observação de bebês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dirty="0">
                <a:solidFill>
                  <a:schemeClr val="accent2"/>
                </a:solidFill>
              </a:rPr>
              <a:t> de 0 a 2 anos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40EB1BE-3A6F-4BB4-BFAD-38E094271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0337" y="3535961"/>
            <a:ext cx="211455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dirty="0">
                <a:solidFill>
                  <a:schemeClr val="accent1"/>
                </a:solidFill>
              </a:rPr>
              <a:t>Provas operatórias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dirty="0">
                <a:solidFill>
                  <a:schemeClr val="accent1"/>
                </a:solidFill>
              </a:rPr>
              <a:t>(respostas verbais +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dirty="0">
                <a:solidFill>
                  <a:schemeClr val="accent1"/>
                </a:solidFill>
              </a:rPr>
              <a:t>Manipulação de objetos</a:t>
            </a:r>
            <a:r>
              <a:rPr lang="pt-BR" altLang="pt-BR" sz="1200" dirty="0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BEB0568C-7EAA-436F-9A45-45D75D822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1113" y="5062440"/>
            <a:ext cx="211772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dirty="0">
                <a:solidFill>
                  <a:srgbClr val="002060"/>
                </a:solidFill>
              </a:rPr>
              <a:t>“</a:t>
            </a:r>
            <a:r>
              <a:rPr lang="pt-BR" altLang="pt-BR" sz="1400" dirty="0">
                <a:solidFill>
                  <a:schemeClr val="accent6"/>
                </a:solidFill>
              </a:rPr>
              <a:t>livros-síntese” da teoria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0B0734EB-CAA1-44BE-8CD5-52B225977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0012" y="6155531"/>
            <a:ext cx="1939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dirty="0">
                <a:solidFill>
                  <a:srgbClr val="C00000"/>
                </a:solidFill>
              </a:rPr>
              <a:t>Obras sobre educação</a:t>
            </a:r>
          </a:p>
        </p:txBody>
      </p:sp>
    </p:spTree>
    <p:extLst>
      <p:ext uri="{BB962C8B-B14F-4D97-AF65-F5344CB8AC3E}">
        <p14:creationId xmlns:p14="http://schemas.microsoft.com/office/powerpoint/2010/main" val="607687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285C954E-877E-40B2-8675-76B3EF9BB070}"/>
              </a:ext>
            </a:extLst>
          </p:cNvPr>
          <p:cNvSpPr txBox="1"/>
          <p:nvPr/>
        </p:nvSpPr>
        <p:spPr>
          <a:xfrm>
            <a:off x="442896" y="1347846"/>
            <a:ext cx="8032889" cy="5713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pt-BR" sz="2400" b="1" dirty="0">
                <a:solidFill>
                  <a:schemeClr val="folHlink"/>
                </a:solidFill>
              </a:rPr>
              <a:t>Questões básicas: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t-BR" sz="2400" b="1" dirty="0"/>
              <a:t> </a:t>
            </a:r>
            <a:r>
              <a:rPr lang="pt-BR" sz="2400" i="1" dirty="0"/>
              <a:t>Como o ser humano adquire </a:t>
            </a:r>
            <a:r>
              <a:rPr lang="pt-BR" sz="2400" i="1" u="sng" dirty="0"/>
              <a:t>conhecimento</a:t>
            </a:r>
            <a:r>
              <a:rPr lang="pt-BR" sz="2400" i="1" dirty="0"/>
              <a:t>?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t-BR" sz="2400" i="1" dirty="0"/>
              <a:t>Como se passa de um nível mais elementar de conhecimento a outro mais elaborado?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pt-BR" sz="2400" b="1" dirty="0">
                <a:solidFill>
                  <a:schemeClr val="folHlink"/>
                </a:solidFill>
              </a:rPr>
              <a:t>	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t-BR" sz="2400" b="1" dirty="0">
                <a:solidFill>
                  <a:schemeClr val="folHlink"/>
                </a:solidFill>
              </a:rPr>
              <a:t>Epistemologia Genética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t-BR" sz="2400" b="1" dirty="0"/>
              <a:t>E</a:t>
            </a:r>
            <a:r>
              <a:rPr lang="pt-BR" sz="2400" dirty="0"/>
              <a:t>studo da </a:t>
            </a:r>
            <a:r>
              <a:rPr lang="pt-BR" sz="2400" u="sng" dirty="0"/>
              <a:t>gênese</a:t>
            </a:r>
            <a:r>
              <a:rPr lang="pt-BR" sz="2400" dirty="0"/>
              <a:t> (formação; origem e desenvolvimento) do conhecimento =&gt; sujeito epistêmico.</a:t>
            </a:r>
          </a:p>
          <a:p>
            <a:pPr eaLnBrk="1" hangingPunct="1">
              <a:lnSpc>
                <a:spcPct val="80000"/>
              </a:lnSpc>
              <a:defRPr/>
            </a:pPr>
            <a:endParaRPr lang="pt-BR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pt-BR" sz="2400" b="1" dirty="0">
                <a:solidFill>
                  <a:srgbClr val="7030A0"/>
                </a:solidFill>
              </a:rPr>
              <a:t>Método:</a:t>
            </a:r>
            <a:r>
              <a:rPr lang="pt-BR" sz="2400" dirty="0"/>
              <a:t> observação, experimentação, método clínico (entrevistas, provas operatórias)</a:t>
            </a:r>
          </a:p>
          <a:p>
            <a:pPr eaLnBrk="1" hangingPunct="1">
              <a:lnSpc>
                <a:spcPct val="80000"/>
              </a:lnSpc>
              <a:defRPr/>
            </a:pPr>
            <a:endParaRPr lang="pt-BR" sz="2400" b="1" dirty="0"/>
          </a:p>
          <a:p>
            <a:pPr eaLnBrk="1" hangingPunct="1">
              <a:lnSpc>
                <a:spcPct val="80000"/>
              </a:lnSpc>
              <a:defRPr/>
            </a:pPr>
            <a:r>
              <a:rPr lang="pt-BR" sz="2400" b="1" dirty="0">
                <a:solidFill>
                  <a:schemeClr val="folHlink"/>
                </a:solidFill>
              </a:rPr>
              <a:t>Construtivismo/interacionismo</a:t>
            </a:r>
            <a:r>
              <a:rPr lang="pt-BR" sz="2400" b="1" dirty="0"/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t-BR" sz="2400" dirty="0"/>
              <a:t>O conhecimento é construído pelo sujeito a partir de sua </a:t>
            </a:r>
            <a:r>
              <a:rPr lang="pt-BR" sz="2400" u="sng" dirty="0">
                <a:solidFill>
                  <a:srgbClr val="7030A0"/>
                </a:solidFill>
              </a:rPr>
              <a:t>Interação</a:t>
            </a:r>
            <a:r>
              <a:rPr lang="pt-BR" sz="2400" dirty="0">
                <a:solidFill>
                  <a:srgbClr val="7030A0"/>
                </a:solidFill>
              </a:rPr>
              <a:t> </a:t>
            </a:r>
            <a:r>
              <a:rPr lang="pt-BR" sz="2400" dirty="0"/>
              <a:t>com o “objeto” (mundo físico e social)</a:t>
            </a:r>
          </a:p>
          <a:p>
            <a:pPr eaLnBrk="1" hangingPunct="1">
              <a:lnSpc>
                <a:spcPct val="80000"/>
              </a:lnSpc>
              <a:defRPr/>
            </a:pPr>
            <a:endParaRPr lang="pt-BR" sz="2400" b="1" dirty="0"/>
          </a:p>
          <a:p>
            <a:pPr eaLnBrk="1" hangingPunct="1">
              <a:lnSpc>
                <a:spcPct val="80000"/>
              </a:lnSpc>
              <a:defRPr/>
            </a:pPr>
            <a:r>
              <a:rPr lang="pt-BR" sz="2400" b="1" dirty="0">
                <a:solidFill>
                  <a:schemeClr val="folHlink"/>
                </a:solidFill>
              </a:rPr>
              <a:t>Desenvolvimento intelectual</a:t>
            </a:r>
            <a:r>
              <a:rPr lang="pt-BR" sz="2400" b="1" dirty="0"/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t-BR" sz="2400" b="1" dirty="0"/>
              <a:t> C</a:t>
            </a:r>
            <a:r>
              <a:rPr lang="pt-BR" sz="2400" dirty="0"/>
              <a:t>onstrução  de estruturas cognitivas que vão se aperfeiçoando até atingir um estado de equilíbrio superior, na adolescência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C3835741-6783-E562-70B3-C2F1DA8FF6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5815826"/>
              </p:ext>
            </p:extLst>
          </p:nvPr>
        </p:nvGraphicFramePr>
        <p:xfrm>
          <a:off x="7837182" y="2214694"/>
          <a:ext cx="4788250" cy="25897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166C2E1F-82F3-65B9-4A75-0828D6E955CA}"/>
              </a:ext>
            </a:extLst>
          </p:cNvPr>
          <p:cNvSpPr txBox="1"/>
          <p:nvPr/>
        </p:nvSpPr>
        <p:spPr>
          <a:xfrm>
            <a:off x="2155971" y="469783"/>
            <a:ext cx="43740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/>
              <a:t>ELABORAÇÃO DA TEORIA</a:t>
            </a:r>
          </a:p>
        </p:txBody>
      </p:sp>
    </p:spTree>
    <p:extLst>
      <p:ext uri="{BB962C8B-B14F-4D97-AF65-F5344CB8AC3E}">
        <p14:creationId xmlns:p14="http://schemas.microsoft.com/office/powerpoint/2010/main" val="2129557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6B067B1-F4E5-4FDF-813D-C9E872E80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 descr="Diagrama&#10;&#10;Descrição gerada automaticamente">
            <a:extLst>
              <a:ext uri="{FF2B5EF4-FFF2-40B4-BE49-F238E27FC236}">
                <a16:creationId xmlns:a16="http://schemas.microsoft.com/office/drawing/2014/main" id="{E8F8BBC1-03F9-4BFA-A05A-A17DA7615C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061" b="5"/>
          <a:stretch/>
        </p:blipFill>
        <p:spPr>
          <a:xfrm>
            <a:off x="307775" y="261437"/>
            <a:ext cx="11576450" cy="633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440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CC4276F-7CCF-4143-A888-D5AFE8220D5E}"/>
              </a:ext>
            </a:extLst>
          </p:cNvPr>
          <p:cNvSpPr txBox="1"/>
          <p:nvPr/>
        </p:nvSpPr>
        <p:spPr>
          <a:xfrm>
            <a:off x="1162050" y="220430"/>
            <a:ext cx="9601200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pt-BR" altLang="pt-BR" sz="2000" b="1" dirty="0">
              <a:solidFill>
                <a:schemeClr val="folHlink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pt-BR" altLang="pt-BR" sz="2400" b="1" dirty="0">
                <a:solidFill>
                  <a:schemeClr val="folHlink"/>
                </a:solidFill>
                <a:latin typeface="Arial" panose="020B0604020202020204" pitchFamily="34" charset="0"/>
              </a:rPr>
              <a:t>ESTRUTURAS  E ESQUEMAS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pt-BR" altLang="pt-BR" sz="2400" b="1" dirty="0">
              <a:solidFill>
                <a:schemeClr val="folHlink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pt-BR" altLang="pt-BR" sz="2000" b="1" dirty="0">
                <a:solidFill>
                  <a:schemeClr val="folHlink"/>
                </a:solidFill>
                <a:latin typeface="Arial" panose="020B0604020202020204" pitchFamily="34" charset="0"/>
              </a:rPr>
              <a:t> </a:t>
            </a:r>
            <a:r>
              <a:rPr lang="pt-BR" altLang="pt-BR" sz="1800" b="1" dirty="0">
                <a:solidFill>
                  <a:schemeClr val="folHlink"/>
                </a:solidFill>
                <a:latin typeface="Arial" panose="020B0604020202020204" pitchFamily="34" charset="0"/>
              </a:rPr>
              <a:t>estruturas biológicas:</a:t>
            </a:r>
            <a:r>
              <a:rPr lang="pt-BR" altLang="pt-BR" sz="1800" b="1" dirty="0">
                <a:latin typeface="Arial" panose="020B0604020202020204" pitchFamily="34" charset="0"/>
              </a:rPr>
              <a:t> </a:t>
            </a:r>
            <a:r>
              <a:rPr lang="pt-BR" altLang="pt-BR" sz="1800" dirty="0">
                <a:latin typeface="Arial" panose="020B0604020202020204" pitchFamily="34" charset="0"/>
              </a:rPr>
              <a:t>têm existência concreta. </a:t>
            </a:r>
            <a:r>
              <a:rPr lang="pt-BR" altLang="pt-BR" sz="1800" dirty="0" err="1">
                <a:latin typeface="Arial" panose="020B0604020202020204" pitchFamily="34" charset="0"/>
              </a:rPr>
              <a:t>Ex</a:t>
            </a:r>
            <a:r>
              <a:rPr lang="pt-BR" altLang="pt-BR" sz="1800" dirty="0">
                <a:latin typeface="Arial" panose="020B0604020202020204" pitchFamily="34" charset="0"/>
              </a:rPr>
              <a:t>: estômago,   pulmão, etc.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pt-BR" altLang="pt-BR" sz="700" dirty="0">
              <a:latin typeface="Arial" panose="020B0604020202020204" pitchFamily="34" charset="0"/>
            </a:endParaRPr>
          </a:p>
          <a:p>
            <a:pPr marL="182563" indent="-182563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pt-BR" altLang="pt-BR" sz="1800" b="1" dirty="0">
                <a:solidFill>
                  <a:schemeClr val="folHlink"/>
                </a:solidFill>
                <a:latin typeface="Arial" panose="020B0604020202020204" pitchFamily="34" charset="0"/>
              </a:rPr>
              <a:t> estruturas cognitivas:</a:t>
            </a:r>
            <a:r>
              <a:rPr lang="pt-BR" altLang="pt-BR" sz="1800" b="1" dirty="0">
                <a:latin typeface="Arial" panose="020B0604020202020204" pitchFamily="34" charset="0"/>
              </a:rPr>
              <a:t> </a:t>
            </a:r>
            <a:r>
              <a:rPr lang="pt-BR" altLang="pt-BR" sz="1800" dirty="0">
                <a:latin typeface="Arial" panose="020B0604020202020204" pitchFamily="34" charset="0"/>
              </a:rPr>
              <a:t>são formas de organização da atividade mental</a:t>
            </a:r>
            <a:r>
              <a:rPr lang="pt-BR" altLang="pt-BR" sz="1800" b="1" dirty="0">
                <a:latin typeface="Arial" panose="020B0604020202020204" pitchFamily="34" charset="0"/>
              </a:rPr>
              <a:t>. </a:t>
            </a:r>
            <a:r>
              <a:rPr lang="pt-BR" altLang="pt-BR" sz="1800" dirty="0">
                <a:latin typeface="Arial" panose="020B0604020202020204" pitchFamily="34" charset="0"/>
              </a:rPr>
              <a:t>Não têm existência concreta. Podem apenas ser inferidas   (são constructos hipotéticos)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endParaRPr lang="pt-BR" altLang="pt-BR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endParaRPr lang="pt-BR" altLang="pt-BR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pt-BR" altLang="pt-BR" sz="1800" b="1" dirty="0">
                <a:solidFill>
                  <a:schemeClr val="folHlink"/>
                </a:solidFill>
                <a:latin typeface="Arial" panose="020B0604020202020204" pitchFamily="34" charset="0"/>
              </a:rPr>
              <a:t>Ex. psicológico de adaptação</a:t>
            </a:r>
            <a:r>
              <a:rPr lang="pt-BR" altLang="pt-BR" sz="1800" dirty="0">
                <a:latin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pt-BR" altLang="pt-BR" sz="1800" dirty="0">
                <a:latin typeface="Arial" panose="020B0604020202020204" pitchFamily="34" charset="0"/>
              </a:rPr>
              <a:t>	</a:t>
            </a:r>
            <a:endParaRPr lang="pt-BR" altLang="pt-BR" sz="1800" dirty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pt-BR" altLang="pt-BR" sz="1800" dirty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endParaRPr lang="pt-BR" altLang="pt-BR" sz="1800" b="1" dirty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endParaRPr lang="pt-BR" altLang="pt-BR" sz="1800" b="1" dirty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endParaRPr lang="pt-BR" altLang="pt-BR" sz="1800" b="1" dirty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endParaRPr lang="pt-BR" altLang="pt-BR" sz="1800" b="1" dirty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pt-BR" altLang="pt-BR" sz="700" dirty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endParaRPr lang="pt-BR" altLang="pt-BR" sz="1800" b="1" dirty="0">
              <a:solidFill>
                <a:schemeClr val="folHlink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endParaRPr lang="pt-BR" altLang="pt-BR" sz="1800" b="1" dirty="0">
              <a:solidFill>
                <a:schemeClr val="folHlink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pt-BR" altLang="pt-BR" sz="1800" b="1" dirty="0">
                <a:solidFill>
                  <a:schemeClr val="folHlink"/>
                </a:solidFill>
                <a:latin typeface="Arial" panose="020B0604020202020204" pitchFamily="34" charset="0"/>
              </a:rPr>
              <a:t>Esquemas:</a:t>
            </a:r>
            <a:r>
              <a:rPr lang="pt-BR" altLang="pt-BR" sz="1800" b="1" dirty="0">
                <a:latin typeface="Arial" panose="020B0604020202020204" pitchFamily="34" charset="0"/>
              </a:rPr>
              <a:t> </a:t>
            </a:r>
            <a:r>
              <a:rPr lang="pt-BR" altLang="pt-BR" sz="1800" dirty="0">
                <a:latin typeface="Arial" panose="020B0604020202020204" pitchFamily="34" charset="0"/>
              </a:rPr>
              <a:t>são as </a:t>
            </a:r>
            <a:r>
              <a:rPr lang="pt-BR" altLang="pt-BR" sz="1800" b="1" dirty="0">
                <a:solidFill>
                  <a:srgbClr val="7030A0"/>
                </a:solidFill>
                <a:latin typeface="Arial" panose="020B0604020202020204" pitchFamily="34" charset="0"/>
              </a:rPr>
              <a:t>unidades estruturais </a:t>
            </a:r>
            <a:r>
              <a:rPr lang="pt-BR" altLang="pt-BR" sz="1800" dirty="0">
                <a:latin typeface="Arial" panose="020B0604020202020204" pitchFamily="34" charset="0"/>
              </a:rPr>
              <a:t>através das quais os indivíduos intelectualmente organizam sua experiência e se adaptam ao 	meio.</a:t>
            </a:r>
          </a:p>
        </p:txBody>
      </p:sp>
      <p:pic>
        <p:nvPicPr>
          <p:cNvPr id="4" name="Imagem 1">
            <a:extLst>
              <a:ext uri="{FF2B5EF4-FFF2-40B4-BE49-F238E27FC236}">
                <a16:creationId xmlns:a16="http://schemas.microsoft.com/office/drawing/2014/main" id="{6B15A88E-B1FB-4B1E-815C-787A7DCAA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3161606"/>
            <a:ext cx="3560763" cy="18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3">
            <a:extLst>
              <a:ext uri="{FF2B5EF4-FFF2-40B4-BE49-F238E27FC236}">
                <a16:creationId xmlns:a16="http://schemas.microsoft.com/office/drawing/2014/main" id="{146A8C36-C75D-4E6E-820C-6752F2A51C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5013" y="3128918"/>
            <a:ext cx="3856037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 dirty="0">
                <a:latin typeface="Arial" panose="020B0604020202020204" pitchFamily="34" charset="0"/>
              </a:rPr>
              <a:t>Adaptar-se intelectualmente à realidade é assimilar (interpretar) aspectos dessa realidade de acordo com alguma organização 	ou      estrutura  cognitiva pré-existente </a:t>
            </a:r>
          </a:p>
        </p:txBody>
      </p:sp>
    </p:spTree>
    <p:extLst>
      <p:ext uri="{BB962C8B-B14F-4D97-AF65-F5344CB8AC3E}">
        <p14:creationId xmlns:p14="http://schemas.microsoft.com/office/powerpoint/2010/main" val="2705990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F640543-510F-45BE-B493-C1CCCE4B3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7447" y="1765202"/>
            <a:ext cx="4892040" cy="177393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None/>
            </a:pPr>
            <a:r>
              <a:rPr lang="en-US" altLang="pt-BR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ASSIMILAÇÃO =&gt; o </a:t>
            </a:r>
            <a:r>
              <a:rPr lang="en-US" altLang="pt-BR" sz="2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objeto</a:t>
            </a:r>
            <a:r>
              <a:rPr lang="en-US" altLang="pt-BR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(</a:t>
            </a:r>
            <a:r>
              <a:rPr lang="en-US" altLang="pt-BR" sz="2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vaca</a:t>
            </a:r>
            <a:r>
              <a:rPr lang="en-US" altLang="pt-BR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) é </a:t>
            </a:r>
            <a:r>
              <a:rPr lang="en-US" altLang="pt-BR" sz="2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assimilado</a:t>
            </a:r>
            <a:r>
              <a:rPr lang="en-US" altLang="pt-BR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pt-BR" sz="2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ao</a:t>
            </a:r>
            <a:r>
              <a:rPr lang="en-US" altLang="pt-BR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</a:t>
            </a:r>
            <a:r>
              <a:rPr lang="en-US" altLang="pt-BR" sz="2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esquema</a:t>
            </a:r>
            <a:r>
              <a:rPr lang="en-US" altLang="pt-BR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mental do </a:t>
            </a:r>
            <a:r>
              <a:rPr lang="en-US" altLang="pt-BR" sz="2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sujeito</a:t>
            </a:r>
            <a:r>
              <a:rPr lang="en-US" altLang="pt-BR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(</a:t>
            </a:r>
            <a:r>
              <a:rPr lang="en-US" altLang="pt-BR" sz="2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cachorro</a:t>
            </a:r>
            <a:r>
              <a:rPr lang="en-US" altLang="pt-BR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)</a:t>
            </a:r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5F8E0BE3-430B-4677-B97E-556FD2689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8803" y="1089774"/>
            <a:ext cx="6119180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AD0F4D2-80E7-4A78-82EE-BEAEE4945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6">
            <a:extLst>
              <a:ext uri="{FF2B5EF4-FFF2-40B4-BE49-F238E27FC236}">
                <a16:creationId xmlns:a16="http://schemas.microsoft.com/office/drawing/2014/main" id="{F11A5F1D-3D40-4A30-9146-FD3C734A90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2436" y="5440680"/>
            <a:ext cx="4892040" cy="125272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rm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pt-BR" sz="2000" dirty="0">
                <a:latin typeface="+mn-lt"/>
              </a:rPr>
              <a:t>Wadsworth, B. J. </a:t>
            </a:r>
            <a:r>
              <a:rPr lang="en-US" altLang="pt-BR" sz="2000" i="1" dirty="0" err="1">
                <a:latin typeface="+mn-lt"/>
              </a:rPr>
              <a:t>Inteligência</a:t>
            </a:r>
            <a:r>
              <a:rPr lang="en-US" altLang="pt-BR" sz="2000" i="1" dirty="0">
                <a:latin typeface="+mn-lt"/>
              </a:rPr>
              <a:t> e </a:t>
            </a:r>
            <a:r>
              <a:rPr lang="en-US" altLang="pt-BR" sz="2000" i="1" dirty="0" err="1">
                <a:latin typeface="+mn-lt"/>
              </a:rPr>
              <a:t>afetividade</a:t>
            </a:r>
            <a:r>
              <a:rPr lang="en-US" altLang="pt-BR" sz="2000" i="1" dirty="0">
                <a:latin typeface="+mn-lt"/>
              </a:rPr>
              <a:t> da </a:t>
            </a:r>
            <a:r>
              <a:rPr lang="en-US" altLang="pt-BR" sz="2000" i="1" dirty="0" err="1">
                <a:latin typeface="+mn-lt"/>
              </a:rPr>
              <a:t>criança</a:t>
            </a:r>
            <a:r>
              <a:rPr lang="en-US" altLang="pt-BR" sz="2000" i="1" dirty="0">
                <a:latin typeface="+mn-lt"/>
              </a:rPr>
              <a:t> </a:t>
            </a:r>
            <a:r>
              <a:rPr lang="en-US" altLang="pt-BR" sz="2000" i="1" dirty="0" err="1">
                <a:latin typeface="+mn-lt"/>
              </a:rPr>
              <a:t>na</a:t>
            </a:r>
            <a:r>
              <a:rPr lang="en-US" altLang="pt-BR" sz="2000" i="1" dirty="0">
                <a:latin typeface="+mn-lt"/>
              </a:rPr>
              <a:t> </a:t>
            </a:r>
            <a:r>
              <a:rPr lang="en-US" altLang="pt-BR" sz="2000" i="1" dirty="0" err="1">
                <a:latin typeface="+mn-lt"/>
              </a:rPr>
              <a:t>teoria</a:t>
            </a:r>
            <a:r>
              <a:rPr lang="en-US" altLang="pt-BR" sz="2000" i="1" dirty="0">
                <a:latin typeface="+mn-lt"/>
              </a:rPr>
              <a:t> de Jean Piaget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None/>
            </a:pPr>
            <a:r>
              <a:rPr lang="en-US" altLang="pt-BR" sz="2000" dirty="0">
                <a:latin typeface="+mn-lt"/>
              </a:rPr>
              <a:t>São Paulo: </a:t>
            </a:r>
            <a:r>
              <a:rPr lang="en-US" altLang="pt-BR" sz="2000" dirty="0" err="1">
                <a:latin typeface="+mn-lt"/>
              </a:rPr>
              <a:t>Pioneira</a:t>
            </a:r>
            <a:r>
              <a:rPr lang="en-US" altLang="pt-BR" sz="2000" dirty="0">
                <a:latin typeface="+mn-lt"/>
              </a:rPr>
              <a:t>, 5a. Ed. , 1997 (p. 18)</a:t>
            </a:r>
          </a:p>
        </p:txBody>
      </p:sp>
    </p:spTree>
    <p:extLst>
      <p:ext uri="{BB962C8B-B14F-4D97-AF65-F5344CB8AC3E}">
        <p14:creationId xmlns:p14="http://schemas.microsoft.com/office/powerpoint/2010/main" val="24342799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B938891-F74E-434B-A3CC-5A754609A527}"/>
              </a:ext>
            </a:extLst>
          </p:cNvPr>
          <p:cNvSpPr txBox="1"/>
          <p:nvPr/>
        </p:nvSpPr>
        <p:spPr>
          <a:xfrm>
            <a:off x="723332" y="743649"/>
            <a:ext cx="9717205" cy="5309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pt-BR" altLang="pt-BR" sz="2400" b="1" dirty="0">
                <a:latin typeface="Arial" charset="0"/>
              </a:rPr>
              <a:t>			 	</a:t>
            </a:r>
            <a:r>
              <a:rPr lang="pt-BR" altLang="pt-BR" sz="2400" b="1" dirty="0">
                <a:solidFill>
                  <a:srgbClr val="7030A0"/>
                </a:solidFill>
                <a:latin typeface="Arial" charset="0"/>
              </a:rPr>
              <a:t>ESQUEMAS</a:t>
            </a:r>
            <a:endParaRPr lang="pt-BR" altLang="pt-BR" sz="2400" dirty="0">
              <a:solidFill>
                <a:srgbClr val="7030A0"/>
              </a:solidFill>
              <a:latin typeface="Arial" charset="0"/>
            </a:endParaRPr>
          </a:p>
          <a:p>
            <a:pPr eaLnBrk="1" hangingPunct="1">
              <a:defRPr/>
            </a:pPr>
            <a:endParaRPr lang="pt-BR" altLang="pt-BR" sz="700" dirty="0">
              <a:latin typeface="Arial" charset="0"/>
            </a:endParaRPr>
          </a:p>
          <a:p>
            <a:pPr eaLnBrk="1" hangingPunct="1">
              <a:defRPr/>
            </a:pPr>
            <a:endParaRPr lang="pt-BR" altLang="pt-BR" sz="700" dirty="0">
              <a:latin typeface="Arial" charset="0"/>
            </a:endParaRPr>
          </a:p>
          <a:p>
            <a:pPr eaLnBrk="1" hangingPunct="1">
              <a:defRPr/>
            </a:pPr>
            <a:endParaRPr lang="pt-BR" altLang="pt-BR" sz="700" dirty="0">
              <a:latin typeface="Arial" charset="0"/>
            </a:endParaRPr>
          </a:p>
          <a:p>
            <a:pPr eaLnBrk="1" hangingPunct="1">
              <a:defRPr/>
            </a:pPr>
            <a:r>
              <a:rPr lang="pt-BR" altLang="pt-BR" sz="1800" dirty="0">
                <a:latin typeface="Arial" charset="0"/>
              </a:rPr>
              <a:t>Piaget propõe dois tipos de esquemas cognitivos:</a:t>
            </a:r>
          </a:p>
          <a:p>
            <a:pPr eaLnBrk="1" hangingPunct="1">
              <a:defRPr/>
            </a:pPr>
            <a:r>
              <a:rPr lang="pt-BR" altLang="pt-BR" sz="1800" b="1" dirty="0">
                <a:solidFill>
                  <a:schemeClr val="folHlink"/>
                </a:solidFill>
                <a:latin typeface="Arial" charset="0"/>
              </a:rPr>
              <a:t>esquemas de ação</a:t>
            </a:r>
            <a:r>
              <a:rPr lang="pt-BR" altLang="pt-BR" sz="1800" dirty="0">
                <a:solidFill>
                  <a:schemeClr val="folHlink"/>
                </a:solidFill>
                <a:latin typeface="Arial" charset="0"/>
              </a:rPr>
              <a:t> (ou sensório-motores)</a:t>
            </a:r>
            <a:r>
              <a:rPr lang="pt-BR" altLang="pt-BR" sz="1800" dirty="0">
                <a:latin typeface="Arial" charset="0"/>
              </a:rPr>
              <a:t>  e  </a:t>
            </a:r>
            <a:r>
              <a:rPr lang="pt-BR" altLang="pt-BR" sz="1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</a:rPr>
              <a:t>esquemas mentais</a:t>
            </a:r>
            <a:r>
              <a:rPr lang="pt-BR" altLang="pt-BR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</a:rPr>
              <a:t> (ou representativos)</a:t>
            </a:r>
          </a:p>
          <a:p>
            <a:pPr eaLnBrk="1" hangingPunct="1">
              <a:defRPr/>
            </a:pPr>
            <a:endParaRPr lang="pt-BR" altLang="pt-BR" sz="1800" dirty="0">
              <a:latin typeface="Arial" charset="0"/>
            </a:endParaRPr>
          </a:p>
          <a:p>
            <a:pPr eaLnBrk="1" hangingPunct="1">
              <a:defRPr/>
            </a:pPr>
            <a:r>
              <a:rPr lang="pt-BR" altLang="pt-BR" sz="1800" dirty="0">
                <a:latin typeface="Arial" charset="0"/>
              </a:rPr>
              <a:t>Os </a:t>
            </a:r>
            <a:r>
              <a:rPr lang="pt-BR" altLang="pt-BR" sz="1800" b="1" dirty="0">
                <a:solidFill>
                  <a:schemeClr val="folHlink"/>
                </a:solidFill>
                <a:latin typeface="Arial" charset="0"/>
              </a:rPr>
              <a:t>esquemas</a:t>
            </a:r>
            <a:r>
              <a:rPr lang="pt-BR" altLang="pt-BR" sz="1800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pt-BR" altLang="pt-BR" sz="1800" b="1" dirty="0">
                <a:solidFill>
                  <a:schemeClr val="folHlink"/>
                </a:solidFill>
                <a:latin typeface="Arial" charset="0"/>
              </a:rPr>
              <a:t>de ação</a:t>
            </a:r>
            <a:r>
              <a:rPr lang="pt-BR" altLang="pt-BR" sz="1800" dirty="0">
                <a:latin typeface="Arial" charset="0"/>
              </a:rPr>
              <a:t> começam a ser construídos a partir do nascimento. Se originam dos </a:t>
            </a:r>
            <a:r>
              <a:rPr lang="pt-BR" altLang="pt-BR" sz="1800" b="1" dirty="0">
                <a:solidFill>
                  <a:srgbClr val="7030A0"/>
                </a:solidFill>
                <a:latin typeface="Arial" charset="0"/>
              </a:rPr>
              <a:t>reflexos</a:t>
            </a:r>
            <a:r>
              <a:rPr lang="pt-BR" altLang="pt-BR" sz="1800" dirty="0">
                <a:latin typeface="Arial" charset="0"/>
              </a:rPr>
              <a:t> (sucção, preensão, </a:t>
            </a:r>
            <a:r>
              <a:rPr lang="pt-BR" altLang="pt-BR" sz="1800" dirty="0" err="1">
                <a:latin typeface="Arial" charset="0"/>
              </a:rPr>
              <a:t>etc</a:t>
            </a:r>
            <a:r>
              <a:rPr lang="pt-BR" altLang="pt-BR" sz="1800" dirty="0">
                <a:latin typeface="Arial" charset="0"/>
              </a:rPr>
              <a:t>), consolidando-se e diferenciando-se a partir da repetição, em função dos objetos aos quais se aplicam.</a:t>
            </a:r>
          </a:p>
          <a:p>
            <a:pPr eaLnBrk="1" hangingPunct="1">
              <a:defRPr/>
            </a:pPr>
            <a:endParaRPr lang="pt-BR" altLang="pt-BR" sz="1800" dirty="0">
              <a:latin typeface="Arial" charset="0"/>
            </a:endParaRPr>
          </a:p>
          <a:p>
            <a:pPr eaLnBrk="1" hangingPunct="1">
              <a:defRPr/>
            </a:pPr>
            <a:r>
              <a:rPr lang="pt-BR" altLang="pt-BR" sz="1800" b="1" dirty="0">
                <a:solidFill>
                  <a:schemeClr val="folHlink"/>
                </a:solidFill>
                <a:latin typeface="Arial" charset="0"/>
              </a:rPr>
              <a:t>esquema de ação</a:t>
            </a:r>
            <a:r>
              <a:rPr lang="pt-BR" altLang="pt-BR" sz="1800" dirty="0">
                <a:latin typeface="Arial" charset="0"/>
              </a:rPr>
              <a:t> =&gt; o que há de comum nas várias repetições da mesma ação.  </a:t>
            </a:r>
            <a:r>
              <a:rPr lang="pt-BR" altLang="pt-BR" sz="1800" dirty="0" err="1">
                <a:latin typeface="Arial" charset="0"/>
              </a:rPr>
              <a:t>Ex</a:t>
            </a:r>
            <a:r>
              <a:rPr lang="pt-BR" altLang="pt-BR" sz="1800" dirty="0">
                <a:latin typeface="Arial" charset="0"/>
              </a:rPr>
              <a:t>: esquema de sugar, agarrar, balançar, etc.</a:t>
            </a:r>
          </a:p>
          <a:p>
            <a:pPr eaLnBrk="1" hangingPunct="1">
              <a:defRPr/>
            </a:pPr>
            <a:endParaRPr lang="pt-BR" altLang="pt-BR" sz="1800" dirty="0">
              <a:latin typeface="Arial" charset="0"/>
            </a:endParaRPr>
          </a:p>
          <a:p>
            <a:pPr eaLnBrk="1" hangingPunct="1">
              <a:defRPr/>
            </a:pPr>
            <a:r>
              <a:rPr lang="pt-BR" altLang="pt-BR" sz="1800" dirty="0">
                <a:latin typeface="Arial" charset="0"/>
              </a:rPr>
              <a:t>Os </a:t>
            </a:r>
            <a:r>
              <a:rPr lang="pt-BR" altLang="pt-BR" sz="1800" b="1" dirty="0">
                <a:solidFill>
                  <a:schemeClr val="folHlink"/>
                </a:solidFill>
                <a:latin typeface="Arial" charset="0"/>
              </a:rPr>
              <a:t>esquemas de ação</a:t>
            </a:r>
            <a:r>
              <a:rPr lang="pt-BR" altLang="pt-BR" sz="1800" dirty="0">
                <a:latin typeface="Arial" charset="0"/>
              </a:rPr>
              <a:t> dão origem aos </a:t>
            </a:r>
            <a:r>
              <a:rPr lang="pt-BR" altLang="pt-BR" sz="1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</a:rPr>
              <a:t>esquemas </a:t>
            </a:r>
            <a:r>
              <a:rPr lang="pt-BR" altLang="pt-BR" sz="1800" b="1" dirty="0">
                <a:solidFill>
                  <a:srgbClr val="0070C0"/>
                </a:solidFill>
                <a:latin typeface="Arial" charset="0"/>
              </a:rPr>
              <a:t>representativos</a:t>
            </a:r>
            <a:r>
              <a:rPr lang="pt-BR" altLang="pt-BR" sz="1800" dirty="0">
                <a:solidFill>
                  <a:srgbClr val="0070C0"/>
                </a:solidFill>
                <a:latin typeface="Arial" charset="0"/>
              </a:rPr>
              <a:t> (mentais</a:t>
            </a:r>
            <a:r>
              <a:rPr lang="pt-BR" altLang="pt-BR" sz="1800" dirty="0">
                <a:latin typeface="Arial" charset="0"/>
              </a:rPr>
              <a:t>),                 pela interiorização da ação.</a:t>
            </a:r>
          </a:p>
          <a:p>
            <a:pPr eaLnBrk="1" hangingPunct="1">
              <a:defRPr/>
            </a:pPr>
            <a:endParaRPr lang="pt-BR" altLang="pt-BR" sz="1800" dirty="0">
              <a:latin typeface="Arial" charset="0"/>
            </a:endParaRPr>
          </a:p>
          <a:p>
            <a:pPr eaLnBrk="1" hangingPunct="1">
              <a:defRPr/>
            </a:pPr>
            <a:endParaRPr lang="pt-BR" altLang="pt-BR" sz="2000" dirty="0">
              <a:latin typeface="Arial" charset="0"/>
            </a:endParaRPr>
          </a:p>
          <a:p>
            <a:pPr eaLnBrk="1" hangingPunct="1">
              <a:defRPr/>
            </a:pPr>
            <a:endParaRPr lang="pt-BR" altLang="pt-BR" sz="2000" dirty="0">
              <a:latin typeface="Arial" charset="0"/>
            </a:endParaRPr>
          </a:p>
          <a:p>
            <a:pPr eaLnBrk="1" hangingPunct="1">
              <a:defRPr/>
            </a:pPr>
            <a:endParaRPr lang="pt-BR" altLang="pt-BR" sz="2000" dirty="0">
              <a:latin typeface="Arial" charset="0"/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41D2D94E-E8FE-49FB-8856-3739B9F18D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5804142"/>
              </p:ext>
            </p:extLst>
          </p:nvPr>
        </p:nvGraphicFramePr>
        <p:xfrm>
          <a:off x="2736449" y="4475715"/>
          <a:ext cx="5112568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C360115C-CD54-E720-1C79-EFEE39C4D7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7346408"/>
              </p:ext>
            </p:extLst>
          </p:nvPr>
        </p:nvGraphicFramePr>
        <p:xfrm>
          <a:off x="7849017" y="3984732"/>
          <a:ext cx="3528984" cy="2120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85693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6">
            <a:extLst>
              <a:ext uri="{FF2B5EF4-FFF2-40B4-BE49-F238E27FC236}">
                <a16:creationId xmlns:a16="http://schemas.microsoft.com/office/drawing/2014/main" id="{FAE13E2D-03F0-409E-A0CF-32F2B99014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1940" y="819943"/>
            <a:ext cx="7239000" cy="483209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pt-BR" altLang="pt-BR" sz="2800" dirty="0">
                <a:latin typeface="Arial" charset="0"/>
              </a:rPr>
              <a:t>Os </a:t>
            </a:r>
            <a:r>
              <a:rPr lang="pt-BR" altLang="pt-BR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</a:rPr>
              <a:t>esquemas</a:t>
            </a:r>
            <a:r>
              <a:rPr lang="pt-BR" altLang="pt-BR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</a:rPr>
              <a:t> </a:t>
            </a:r>
            <a:r>
              <a:rPr lang="pt-BR" altLang="pt-BR" sz="2800" dirty="0">
                <a:latin typeface="Arial" charset="0"/>
              </a:rPr>
              <a:t>são semelhantes aos</a:t>
            </a:r>
            <a:r>
              <a:rPr lang="pt-BR" altLang="pt-BR" sz="2800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pt-BR" altLang="pt-BR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</a:rPr>
              <a:t>conceitos</a:t>
            </a:r>
            <a:r>
              <a:rPr lang="pt-BR" altLang="pt-BR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</a:rPr>
              <a:t>.</a:t>
            </a:r>
            <a:r>
              <a:rPr lang="pt-BR" altLang="pt-BR" sz="2800" dirty="0">
                <a:latin typeface="Arial" charset="0"/>
              </a:rPr>
              <a:t> São estruturas mentais que organizam os objetos  e eventos percebidos pelo organismo, possibilitando que os mesmos sejam </a:t>
            </a:r>
            <a:r>
              <a:rPr lang="pt-BR" altLang="pt-BR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</a:rPr>
              <a:t>classificados </a:t>
            </a:r>
            <a:r>
              <a:rPr lang="pt-BR" altLang="pt-BR" sz="2800" dirty="0">
                <a:latin typeface="Arial" charset="0"/>
              </a:rPr>
              <a:t>em grupos, de acordo com suas características comuns.</a:t>
            </a:r>
          </a:p>
          <a:p>
            <a:pPr eaLnBrk="1" hangingPunct="1">
              <a:spcBef>
                <a:spcPct val="50000"/>
              </a:spcBef>
              <a:defRPr/>
            </a:pPr>
            <a:endParaRPr lang="pt-BR" altLang="pt-BR" sz="2800" dirty="0">
              <a:latin typeface="Arial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pt-BR" altLang="pt-BR" sz="2800" b="1" dirty="0">
                <a:solidFill>
                  <a:schemeClr val="folHlink"/>
                </a:solidFill>
                <a:latin typeface="Arial" charset="0"/>
              </a:rPr>
              <a:t>esquemas ou estruturas cognitivas</a:t>
            </a:r>
            <a:r>
              <a:rPr lang="pt-BR" altLang="pt-BR" sz="2800" b="1" dirty="0">
                <a:latin typeface="Arial" charset="0"/>
              </a:rPr>
              <a:t> =&gt; </a:t>
            </a:r>
            <a:r>
              <a:rPr lang="pt-BR" altLang="pt-BR" sz="2800" dirty="0">
                <a:latin typeface="Arial" charset="0"/>
              </a:rPr>
              <a:t> referem-se à organização interna que possibilita o conhecimento e orienta a ação</a:t>
            </a:r>
          </a:p>
        </p:txBody>
      </p:sp>
    </p:spTree>
    <p:extLst>
      <p:ext uri="{BB962C8B-B14F-4D97-AF65-F5344CB8AC3E}">
        <p14:creationId xmlns:p14="http://schemas.microsoft.com/office/powerpoint/2010/main" val="32816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B9B7E3C-F29C-4CF5-B214-51277A84AC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388" y="184438"/>
            <a:ext cx="9472612" cy="680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tabLst>
                <a:tab pos="257175" algn="l"/>
              </a:tabLs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tabLst>
                <a:tab pos="257175" algn="l"/>
              </a:tabLs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tabLst>
                <a:tab pos="257175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tabLst>
                <a:tab pos="257175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tabLst>
                <a:tab pos="257175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tabLst>
                <a:tab pos="257175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tabLst>
                <a:tab pos="257175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tabLst>
                <a:tab pos="257175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tabLst>
                <a:tab pos="257175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 b="1" dirty="0">
                <a:solidFill>
                  <a:schemeClr val="folHlink"/>
                </a:solidFill>
                <a:latin typeface="Arial" panose="020B0604020202020204" pitchFamily="34" charset="0"/>
              </a:rPr>
              <a:t>FUNCIONAMENTO INTELECTUAL</a:t>
            </a:r>
            <a:endParaRPr lang="pt-BR" altLang="pt-BR" sz="2400" dirty="0">
              <a:solidFill>
                <a:schemeClr val="folHlink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400" dirty="0">
              <a:solidFill>
                <a:schemeClr val="folHlink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dirty="0">
                <a:latin typeface="Arial" panose="020B0604020202020204" pitchFamily="34" charset="0"/>
                <a:cs typeface="Times New Roman" panose="02020603050405020304" pitchFamily="18" charset="0"/>
              </a:rPr>
              <a:t>Todo o funcionamento intelectual consiste num processo ativo de </a:t>
            </a:r>
            <a:r>
              <a:rPr lang="pt-BR" altLang="pt-BR" sz="2400" dirty="0">
                <a:solidFill>
                  <a:srgbClr val="7030A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assimilação </a:t>
            </a:r>
            <a:r>
              <a:rPr lang="pt-BR" altLang="pt-BR" sz="2400" dirty="0">
                <a:latin typeface="Arial" panose="020B0604020202020204" pitchFamily="34" charset="0"/>
                <a:cs typeface="Times New Roman" panose="02020603050405020304" pitchFamily="18" charset="0"/>
              </a:rPr>
              <a:t>do novo ao velho e de </a:t>
            </a:r>
            <a:r>
              <a:rPr lang="pt-BR" altLang="pt-BR" sz="2400" dirty="0">
                <a:solidFill>
                  <a:srgbClr val="7030A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acomodação  </a:t>
            </a:r>
            <a:r>
              <a:rPr lang="pt-BR" altLang="pt-BR" sz="2400" dirty="0">
                <a:latin typeface="Arial" panose="020B0604020202020204" pitchFamily="34" charset="0"/>
                <a:cs typeface="Times New Roman" panose="02020603050405020304" pitchFamily="18" charset="0"/>
              </a:rPr>
              <a:t>do velho ao novo.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4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1" dirty="0">
                <a:solidFill>
                  <a:schemeClr val="folHlin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assimilação e acomodação</a:t>
            </a:r>
            <a:r>
              <a:rPr lang="pt-BR" altLang="pt-BR" sz="2400" dirty="0">
                <a:latin typeface="Arial" panose="020B0604020202020204" pitchFamily="34" charset="0"/>
                <a:cs typeface="Times New Roman" panose="02020603050405020304" pitchFamily="18" charset="0"/>
              </a:rPr>
              <a:t> =&gt; </a:t>
            </a:r>
            <a:r>
              <a:rPr lang="pt-BR" altLang="pt-BR" sz="2400" u="sng" dirty="0">
                <a:latin typeface="Arial" panose="020B0604020202020204" pitchFamily="34" charset="0"/>
                <a:cs typeface="Times New Roman" panose="02020603050405020304" pitchFamily="18" charset="0"/>
              </a:rPr>
              <a:t>invariantes funcionais </a:t>
            </a:r>
            <a:endParaRPr lang="en-US" altLang="pt-BR" sz="2400" u="sng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dirty="0">
                <a:latin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pt-BR" altLang="pt-BR" sz="2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1" dirty="0">
                <a:solidFill>
                  <a:schemeClr val="folHlink"/>
                </a:solidFill>
                <a:latin typeface="Arial" panose="020B0604020202020204" pitchFamily="34" charset="0"/>
              </a:rPr>
              <a:t>assimilação:</a:t>
            </a:r>
            <a:r>
              <a:rPr lang="pt-BR" altLang="pt-BR" sz="2400" b="1" dirty="0">
                <a:latin typeface="Arial" panose="020B0604020202020204" pitchFamily="34" charset="0"/>
              </a:rPr>
              <a:t> </a:t>
            </a:r>
            <a:r>
              <a:rPr lang="pt-BR" altLang="pt-BR" sz="2400" dirty="0">
                <a:latin typeface="Arial" panose="020B0604020202020204" pitchFamily="34" charset="0"/>
              </a:rPr>
              <a:t>processo de integração de um  </a:t>
            </a:r>
            <a:r>
              <a:rPr lang="pt-BR" altLang="pt-BR" sz="2400" i="1" dirty="0">
                <a:latin typeface="Arial" panose="020B0604020202020204" pitchFamily="34" charset="0"/>
              </a:rPr>
              <a:t>novo</a:t>
            </a:r>
            <a:r>
              <a:rPr lang="pt-BR" altLang="pt-BR" sz="2400" dirty="0">
                <a:latin typeface="Arial" panose="020B0604020202020204" pitchFamily="34" charset="0"/>
              </a:rPr>
              <a:t> dado (objeto, informação, situação) a um esquema de ação ou a um esquema mental já existente.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1" dirty="0">
                <a:solidFill>
                  <a:schemeClr val="folHlink"/>
                </a:solidFill>
                <a:latin typeface="Arial" panose="020B0604020202020204" pitchFamily="34" charset="0"/>
              </a:rPr>
              <a:t>acomodação:</a:t>
            </a:r>
            <a:r>
              <a:rPr lang="pt-BR" altLang="pt-BR" sz="2400" b="1" dirty="0">
                <a:latin typeface="Arial" panose="020B0604020202020204" pitchFamily="34" charset="0"/>
              </a:rPr>
              <a:t> </a:t>
            </a:r>
            <a:r>
              <a:rPr lang="pt-BR" altLang="pt-BR" sz="2400" dirty="0">
                <a:latin typeface="Arial" panose="020B0604020202020204" pitchFamily="34" charset="0"/>
              </a:rPr>
              <a:t>processo de </a:t>
            </a:r>
            <a:r>
              <a:rPr lang="pt-BR" altLang="pt-BR" sz="2400" dirty="0">
                <a:solidFill>
                  <a:srgbClr val="7030A0"/>
                </a:solidFill>
                <a:latin typeface="Arial" panose="020B0604020202020204" pitchFamily="34" charset="0"/>
              </a:rPr>
              <a:t>criação de novos esquemas </a:t>
            </a:r>
            <a:r>
              <a:rPr lang="pt-BR" altLang="pt-BR" sz="2400" dirty="0">
                <a:latin typeface="Arial" panose="020B0604020202020204" pitchFamily="34" charset="0"/>
              </a:rPr>
              <a:t>ou </a:t>
            </a:r>
            <a:r>
              <a:rPr lang="pt-BR" altLang="pt-BR" sz="2400" dirty="0">
                <a:solidFill>
                  <a:srgbClr val="7030A0"/>
                </a:solidFill>
                <a:latin typeface="Arial" panose="020B0604020202020204" pitchFamily="34" charset="0"/>
              </a:rPr>
              <a:t>modificação (ajustamento) de esquemas já existentes </a:t>
            </a:r>
            <a:r>
              <a:rPr lang="pt-BR" altLang="pt-BR" sz="2400" dirty="0">
                <a:latin typeface="Arial" panose="020B0604020202020204" pitchFamily="34" charset="0"/>
              </a:rPr>
              <a:t>para permitir a assimilação de um </a:t>
            </a:r>
            <a:r>
              <a:rPr lang="pt-BR" altLang="pt-BR" sz="2400" i="1" dirty="0">
                <a:latin typeface="Arial" panose="020B0604020202020204" pitchFamily="34" charset="0"/>
              </a:rPr>
              <a:t>novo</a:t>
            </a:r>
            <a:r>
              <a:rPr lang="pt-BR" altLang="pt-BR" sz="2400" dirty="0">
                <a:latin typeface="Arial" panose="020B0604020202020204" pitchFamily="34" charset="0"/>
              </a:rPr>
              <a:t> dado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dirty="0">
                <a:latin typeface="Arial" panose="020B0604020202020204" pitchFamily="34" charset="0"/>
              </a:rPr>
              <a:t>Quanto maior a </a:t>
            </a:r>
            <a:r>
              <a:rPr lang="pt-BR" altLang="pt-BR" sz="2400" dirty="0">
                <a:solidFill>
                  <a:schemeClr val="folHlink"/>
                </a:solidFill>
                <a:latin typeface="Arial" panose="020B0604020202020204" pitchFamily="34" charset="0"/>
              </a:rPr>
              <a:t>novidade</a:t>
            </a:r>
            <a:r>
              <a:rPr lang="pt-BR" altLang="pt-BR" sz="2400" dirty="0">
                <a:latin typeface="Arial" panose="020B0604020202020204" pitchFamily="34" charset="0"/>
              </a:rPr>
              <a:t>, maior será a </a:t>
            </a:r>
            <a:r>
              <a:rPr lang="pt-BR" altLang="pt-BR" sz="2400" dirty="0">
                <a:solidFill>
                  <a:schemeClr val="folHlink"/>
                </a:solidFill>
                <a:latin typeface="Arial" panose="020B0604020202020204" pitchFamily="34" charset="0"/>
              </a:rPr>
              <a:t>acomodação</a:t>
            </a:r>
            <a:r>
              <a:rPr lang="pt-BR" altLang="pt-BR" sz="2400" dirty="0">
                <a:latin typeface="Arial" panose="020B0604020202020204" pitchFamily="34" charset="0"/>
              </a:rPr>
              <a:t> e também a  </a:t>
            </a:r>
            <a:r>
              <a:rPr lang="pt-BR" altLang="pt-BR" sz="2400" dirty="0">
                <a:solidFill>
                  <a:schemeClr val="folHlink"/>
                </a:solidFill>
                <a:latin typeface="Arial" panose="020B0604020202020204" pitchFamily="34" charset="0"/>
              </a:rPr>
              <a:t>mudança da estrutura cognitiva</a:t>
            </a:r>
            <a:r>
              <a:rPr lang="pt-BR" altLang="pt-BR" sz="2400" dirty="0">
                <a:latin typeface="Arial" panose="020B0604020202020204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765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867</TotalTime>
  <Words>1986</Words>
  <Application>Microsoft Office PowerPoint</Application>
  <PresentationFormat>Widescreen</PresentationFormat>
  <Paragraphs>310</Paragraphs>
  <Slides>24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Tahoma</vt:lpstr>
      <vt:lpstr>Times New Roman</vt:lpstr>
      <vt:lpstr>Tw Cen MT</vt:lpstr>
      <vt:lpstr>Wingdings</vt:lpstr>
      <vt:lpstr>Tema do Office</vt:lpstr>
      <vt:lpstr>Apresentação do PowerPoint</vt:lpstr>
      <vt:lpstr>Dados biográficos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Estágios do desenvolvimento cognitivo</vt:lpstr>
      <vt:lpstr>Apresentação do PowerPoint</vt:lpstr>
      <vt:lpstr>Fatores explicativos do Desenvolvimento cognitivo</vt:lpstr>
      <vt:lpstr>Estágio Sensório-Motor (0 a 2 anos)</vt:lpstr>
      <vt:lpstr>Apresentação do PowerPoint</vt:lpstr>
      <vt:lpstr>Características do pensamento Pré-operatório</vt:lpstr>
      <vt:lpstr>III- Estágio das operações concretas   (7 a 11 anos) </vt:lpstr>
      <vt:lpstr>III- Estágio operatório-concreto (7 a 11 anos)</vt:lpstr>
      <vt:lpstr>III- Estágio operatório-concreto  (7 a 11 anos) </vt:lpstr>
      <vt:lpstr>IV- Estágio das operações formais (12 a 16 anos e +...) </vt:lpstr>
      <vt:lpstr>Apresentação do PowerPoint</vt:lpstr>
      <vt:lpstr>Apresentação do PowerPoint</vt:lpstr>
      <vt:lpstr>TIPOS  DE  CONHECIMENTO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Sylvia Barrera</dc:creator>
  <cp:lastModifiedBy>Sylvia Barrera</cp:lastModifiedBy>
  <cp:revision>14</cp:revision>
  <dcterms:created xsi:type="dcterms:W3CDTF">2021-10-17T19:29:33Z</dcterms:created>
  <dcterms:modified xsi:type="dcterms:W3CDTF">2023-11-06T12:31:24Z</dcterms:modified>
</cp:coreProperties>
</file>