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477DA-4B3F-8C4A-A4F0-EFAA4559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EC192F-7A64-1F42-8341-651E50ECF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E74E9-53F5-264C-A9F3-DD5D78F0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14E2C6-0275-1B41-8ED3-2F267033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A46E60-2B5C-3E4D-AB77-E235011C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EC9D2-6010-7943-8E67-D4078F33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BE4582-A6C3-0D4C-BD11-6160C9AB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5649FA-904E-3646-ABA7-FE0F63D4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56D204-95B3-E243-B776-C8D21129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41D49-E051-A240-9AAA-C262798C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48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E9B51B-C0C7-4340-A1F2-442E20796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613B86-28A5-2342-B377-73270E5B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ECFAF-033B-8742-806E-18CEC5C2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78E83-A5BD-3842-9965-8B885C7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D3F09D-15E4-FB4A-949D-C11308DF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0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56D7C-F3C1-8644-8E49-767AC41A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1933E-F883-D441-9B68-7F7D86D6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6DD53A-DBF3-2F40-A4E7-BEC8AA88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D34DE8-E5D7-BA47-B4DA-F38D26B5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52A714-1A88-1145-9D92-16BEFC4A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36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11FFD-0A8F-9043-85AF-856D58C9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7E5F15-82B6-1A45-BF65-E0F67E5E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F9775-0683-0042-AD95-55048771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B50E6-E5A5-8C47-9514-EBAC068A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E5410-10E0-8C46-BD47-5104A7D5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9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0A49D-7DC4-9240-8A0F-FDBA4EC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9886C4-B9C5-5640-9AFB-020430A80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0BE02B-BE5A-074D-B036-4E32B917E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2047C1-3B5E-7145-88E8-77073625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2A4E70-4AC6-9F47-8305-418F687A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A2B123-0628-9E4E-A82C-34D7CA4F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10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8274-191A-464D-AE58-12DDA6790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9BD1C-EBEC-734E-A6B5-370C0291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A45065-C7B1-614D-B8DF-37D79CAA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B97A01-7741-6940-B14A-628B2E5D8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B36986-29A9-3F4E-B6B0-9AF625E28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CB6553-B717-E849-AE55-1279123A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9B66C7-14F1-B241-8123-AC536ADB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07FF23-938B-8447-A39D-A57ED9C1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B3EFE-417D-DB47-B3D6-54C35714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8AD1497-C9C4-3B43-A9DA-0AECE256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A64554-9692-7B40-8B4F-8D7A5E56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35070B-E93F-C64B-9667-3D606753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2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E99491-681E-0140-AC96-B655BDE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BB295A9-38F8-FF4F-9158-69489BFF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69BEE8-7A95-F94F-B9CD-38B27324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5F15E-B487-1540-BB42-5C91BAD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E3370-B5B4-9140-B2DC-FFA547E46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56EC5E-FDB6-FE45-84BA-C1C54DDA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94F822-4969-5C49-A01C-A6C7A44F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940BC4-32B2-B447-A48D-7A9BF7A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EE95A-B799-3045-9E27-9DE2ACDC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4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968B0-E079-EF40-B8F8-9BF551D4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7B0BC8-25FF-8843-8587-B00532BC2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EBC9C8-44D4-3147-857A-A763FA0F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2F2991-5119-BF4D-983B-8D6BBB8B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7293CA-7BB4-9A48-A2FB-6D16CC44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ECEEA0-5013-1145-AA1E-3F56C935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2BFC5C-CFA6-A141-8C2A-52A824BE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DE6717-FECA-7846-81E5-CF42AF51C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9DBC0-55BB-874D-8490-7DB0E3116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69C2D-2D21-5945-A8CF-243299C63F1B}" type="datetimeFigureOut">
              <a:rPr lang="pt-BR" smtClean="0"/>
              <a:t>07/02/2022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D54FDC-DD01-834F-9A30-39804FEBC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3DF07-92E2-1849-91A8-7F3635242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2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194245F-1F0E-A543-80B0-C5F58FBB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545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PRO 3866 – </a:t>
            </a:r>
            <a:r>
              <a:rPr lang="en-US" sz="2800" b="1" dirty="0" err="1"/>
              <a:t>Fundamentos</a:t>
            </a:r>
            <a:r>
              <a:rPr lang="en-US" sz="2800" b="1" dirty="0"/>
              <a:t> de </a:t>
            </a:r>
            <a:r>
              <a:rPr lang="en-US" sz="2800" b="1" dirty="0" err="1"/>
              <a:t>Gestão</a:t>
            </a:r>
            <a:r>
              <a:rPr lang="en-US" sz="2800" b="1" dirty="0"/>
              <a:t> de </a:t>
            </a:r>
            <a:r>
              <a:rPr lang="en-US" sz="2800" b="1" dirty="0" err="1"/>
              <a:t>Projetos</a:t>
            </a:r>
            <a:br>
              <a:rPr lang="en-US" sz="2800" b="1" dirty="0"/>
            </a:br>
            <a:r>
              <a:rPr lang="en-US" sz="2800" b="1" dirty="0" err="1"/>
              <a:t>Atividade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Grupo n</a:t>
            </a:r>
            <a:r>
              <a:rPr lang="en-US" sz="2800" b="1" baseline="30000" dirty="0"/>
              <a:t>o</a:t>
            </a:r>
            <a:r>
              <a:rPr lang="en-US" sz="2800" b="1" dirty="0"/>
              <a:t> 4</a:t>
            </a:r>
            <a:endParaRPr lang="pt-BR" sz="2800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A6002A3-163F-914F-9673-2BAEF9B8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1409"/>
            <a:ext cx="10515600" cy="1934717"/>
          </a:xfrm>
        </p:spPr>
        <p:txBody>
          <a:bodyPr>
            <a:normAutofit fontScale="92500" lnSpcReduction="20000"/>
          </a:bodyPr>
          <a:lstStyle/>
          <a:p>
            <a:pPr marL="0" indent="0" algn="ctr" hangingPunct="0">
              <a:buNone/>
            </a:pPr>
            <a:r>
              <a:rPr lang="pt-BR" b="1" dirty="0"/>
              <a:t>Aplicação do conceito de PERT/CPM</a:t>
            </a:r>
            <a:endParaRPr lang="pt-BR" dirty="0"/>
          </a:p>
          <a:p>
            <a:pPr marL="0" indent="0" hangingPunct="0">
              <a:buNone/>
            </a:pPr>
            <a:r>
              <a:rPr lang="pt-BR" dirty="0"/>
              <a:t>A sua equipe foi encarregada de elaborar o cronograma de um projeto de ampliação da unidade industrial da empresa CABOON </a:t>
            </a:r>
            <a:r>
              <a:rPr lang="pt-BR" dirty="0" err="1"/>
              <a:t>Chemical</a:t>
            </a:r>
            <a:r>
              <a:rPr lang="pt-BR" dirty="0"/>
              <a:t> Inc. Os demais integrantes do projeto fizeram estimativas da duração de cada uma das atividades planejadas e suas relações de precedência, que estão contidas na tabela na página seguinte: </a:t>
            </a:r>
          </a:p>
          <a:p>
            <a:endParaRPr lang="pt-BR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0B277D-233B-F549-A501-6A57B96B1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94124"/>
              </p:ext>
            </p:extLst>
          </p:nvPr>
        </p:nvGraphicFramePr>
        <p:xfrm>
          <a:off x="1569663" y="1752823"/>
          <a:ext cx="8127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440">
                  <a:extLst>
                    <a:ext uri="{9D8B030D-6E8A-4147-A177-3AD203B41FA5}">
                      <a16:colId xmlns:a16="http://schemas.microsoft.com/office/drawing/2014/main" val="2888028304"/>
                    </a:ext>
                  </a:extLst>
                </a:gridCol>
                <a:gridCol w="4746661">
                  <a:extLst>
                    <a:ext uri="{9D8B030D-6E8A-4147-A177-3AD203B41FA5}">
                      <a16:colId xmlns:a16="http://schemas.microsoft.com/office/drawing/2014/main" val="1518846605"/>
                    </a:ext>
                  </a:extLst>
                </a:gridCol>
                <a:gridCol w="2248898">
                  <a:extLst>
                    <a:ext uri="{9D8B030D-6E8A-4147-A177-3AD203B41FA5}">
                      <a16:colId xmlns:a16="http://schemas.microsoft.com/office/drawing/2014/main" val="3406601957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Nome do aluno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</a:t>
                      </a:r>
                      <a:r>
                        <a:rPr lang="pt-BR" baseline="30000" dirty="0"/>
                        <a:t>o</a:t>
                      </a:r>
                      <a:r>
                        <a:rPr lang="pt-BR" dirty="0"/>
                        <a:t> USP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4061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883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95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5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78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D42D144-2827-3646-BD03-3C2CBD414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466"/>
            <a:ext cx="6820812" cy="673153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0C5CB68-9BA0-1143-81B1-FFACD02F07CD}"/>
              </a:ext>
            </a:extLst>
          </p:cNvPr>
          <p:cNvSpPr txBox="1"/>
          <p:nvPr/>
        </p:nvSpPr>
        <p:spPr>
          <a:xfrm>
            <a:off x="6820812" y="836007"/>
            <a:ext cx="52717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pt-BR" dirty="0"/>
              <a:t>Os objetivos da equipe são:</a:t>
            </a:r>
          </a:p>
          <a:p>
            <a:pPr marL="342900" lvl="0" indent="-342900" hangingPunct="0">
              <a:buFont typeface="+mj-lt"/>
              <a:buAutoNum type="alphaLcParenR"/>
            </a:pPr>
            <a:r>
              <a:rPr lang="pt-BR" dirty="0"/>
              <a:t>Desenhar o diagrama PERT desse projeto</a:t>
            </a:r>
          </a:p>
          <a:p>
            <a:pPr marL="342900" lvl="0" indent="-342900" hangingPunct="0">
              <a:buFont typeface="+mj-lt"/>
              <a:buAutoNum type="alphaLcParenR"/>
            </a:pPr>
            <a:r>
              <a:rPr lang="pt-BR" dirty="0"/>
              <a:t>Encontrar o caminho crítico (indicar com linha mais grossa ou com cor diferente)</a:t>
            </a:r>
          </a:p>
          <a:p>
            <a:pPr marL="342900" lvl="0" indent="-342900" hangingPunct="0">
              <a:buFont typeface="+mj-lt"/>
              <a:buAutoNum type="alphaLcParenR"/>
            </a:pPr>
            <a:r>
              <a:rPr lang="pt-BR" dirty="0"/>
              <a:t>Informar à diretoria em quanto tempo esse projeto deverá ficar pronto.</a:t>
            </a:r>
          </a:p>
          <a:p>
            <a:pPr hangingPunct="0"/>
            <a:r>
              <a:rPr lang="pt-BR" dirty="0"/>
              <a:t> </a:t>
            </a:r>
          </a:p>
          <a:p>
            <a:pPr hangingPunct="0"/>
            <a:r>
              <a:rPr lang="pt-BR" dirty="0"/>
              <a:t>Respostas:</a:t>
            </a:r>
          </a:p>
          <a:p>
            <a:pPr hangingPunct="0"/>
            <a:endParaRPr lang="pt-BR" dirty="0"/>
          </a:p>
          <a:p>
            <a:pPr hangingPunct="0"/>
            <a:r>
              <a:rPr lang="pt-BR" dirty="0"/>
              <a:t>Menor tempo possível de entrega do projeto: _______ semanas</a:t>
            </a:r>
          </a:p>
          <a:p>
            <a:pPr hangingPunct="0"/>
            <a:endParaRPr lang="pt-BR" dirty="0"/>
          </a:p>
          <a:p>
            <a:pPr hangingPunct="0"/>
            <a:r>
              <a:rPr lang="pt-BR" dirty="0"/>
              <a:t>As atividades críticas do projeto são: ____________</a:t>
            </a:r>
          </a:p>
          <a:p>
            <a:pPr hangingPunct="0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53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D8E4CD9-6969-2F45-854A-0E01FE6A6376}"/>
              </a:ext>
            </a:extLst>
          </p:cNvPr>
          <p:cNvSpPr txBox="1"/>
          <p:nvPr/>
        </p:nvSpPr>
        <p:spPr>
          <a:xfrm>
            <a:off x="4957675" y="164386"/>
            <a:ext cx="211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Diagrama PERT/CPM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65D82BD2-4278-E945-807F-FECB2232C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994401"/>
              </p:ext>
            </p:extLst>
          </p:nvPr>
        </p:nvGraphicFramePr>
        <p:xfrm>
          <a:off x="275119" y="2723128"/>
          <a:ext cx="1205684" cy="975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910">
                  <a:extLst>
                    <a:ext uri="{9D8B030D-6E8A-4147-A177-3AD203B41FA5}">
                      <a16:colId xmlns:a16="http://schemas.microsoft.com/office/drawing/2014/main" val="648991566"/>
                    </a:ext>
                  </a:extLst>
                </a:gridCol>
                <a:gridCol w="617774">
                  <a:extLst>
                    <a:ext uri="{9D8B030D-6E8A-4147-A177-3AD203B41FA5}">
                      <a16:colId xmlns:a16="http://schemas.microsoft.com/office/drawing/2014/main" val="3547987343"/>
                    </a:ext>
                  </a:extLst>
                </a:gridCol>
              </a:tblGrid>
              <a:tr h="27861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7030A0"/>
                          </a:solidFill>
                        </a:rPr>
                        <a:t>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7030A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330070"/>
                  </a:ext>
                </a:extLst>
              </a:tr>
              <a:tr h="278614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43593"/>
                  </a:ext>
                </a:extLst>
              </a:tr>
              <a:tr h="30532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569368"/>
                  </a:ext>
                </a:extLst>
              </a:tr>
            </a:tbl>
          </a:graphicData>
        </a:graphic>
      </p:graphicFrame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23F87C07-196A-BB4E-BDE1-EA3EC467B251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1480803" y="2404153"/>
            <a:ext cx="819678" cy="8069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a 5">
            <a:extLst>
              <a:ext uri="{FF2B5EF4-FFF2-40B4-BE49-F238E27FC236}">
                <a16:creationId xmlns:a16="http://schemas.microsoft.com/office/drawing/2014/main" id="{9BB8026A-9779-304E-8A12-462533EC9E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04831"/>
              </p:ext>
            </p:extLst>
          </p:nvPr>
        </p:nvGraphicFramePr>
        <p:xfrm>
          <a:off x="2300481" y="1916210"/>
          <a:ext cx="1205684" cy="975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910">
                  <a:extLst>
                    <a:ext uri="{9D8B030D-6E8A-4147-A177-3AD203B41FA5}">
                      <a16:colId xmlns:a16="http://schemas.microsoft.com/office/drawing/2014/main" val="648991566"/>
                    </a:ext>
                  </a:extLst>
                </a:gridCol>
                <a:gridCol w="617774">
                  <a:extLst>
                    <a:ext uri="{9D8B030D-6E8A-4147-A177-3AD203B41FA5}">
                      <a16:colId xmlns:a16="http://schemas.microsoft.com/office/drawing/2014/main" val="3547987343"/>
                    </a:ext>
                  </a:extLst>
                </a:gridCol>
              </a:tblGrid>
              <a:tr h="27861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7030A0"/>
                          </a:solidFill>
                        </a:rPr>
                        <a:t>A2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330070"/>
                  </a:ext>
                </a:extLst>
              </a:tr>
              <a:tr h="278614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43593"/>
                  </a:ext>
                </a:extLst>
              </a:tr>
              <a:tr h="305326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569368"/>
                  </a:ext>
                </a:extLst>
              </a:tr>
            </a:tbl>
          </a:graphicData>
        </a:graphic>
      </p:graphicFrame>
      <p:graphicFrame>
        <p:nvGraphicFramePr>
          <p:cNvPr id="11" name="Tabela 5">
            <a:extLst>
              <a:ext uri="{FF2B5EF4-FFF2-40B4-BE49-F238E27FC236}">
                <a16:creationId xmlns:a16="http://schemas.microsoft.com/office/drawing/2014/main" id="{BBDA6011-1E82-C046-82E2-BD72A6B5F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27164"/>
              </p:ext>
            </p:extLst>
          </p:nvPr>
        </p:nvGraphicFramePr>
        <p:xfrm>
          <a:off x="2300481" y="3211071"/>
          <a:ext cx="1205684" cy="975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910">
                  <a:extLst>
                    <a:ext uri="{9D8B030D-6E8A-4147-A177-3AD203B41FA5}">
                      <a16:colId xmlns:a16="http://schemas.microsoft.com/office/drawing/2014/main" val="648991566"/>
                    </a:ext>
                  </a:extLst>
                </a:gridCol>
                <a:gridCol w="617774">
                  <a:extLst>
                    <a:ext uri="{9D8B030D-6E8A-4147-A177-3AD203B41FA5}">
                      <a16:colId xmlns:a16="http://schemas.microsoft.com/office/drawing/2014/main" val="3547987343"/>
                    </a:ext>
                  </a:extLst>
                </a:gridCol>
              </a:tblGrid>
              <a:tr h="278614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rgbClr val="7030A0"/>
                          </a:solidFill>
                        </a:rPr>
                        <a:t>A3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330070"/>
                  </a:ext>
                </a:extLst>
              </a:tr>
              <a:tr h="278614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43593"/>
                  </a:ext>
                </a:extLst>
              </a:tr>
              <a:tr h="305326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569368"/>
                  </a:ext>
                </a:extLst>
              </a:tr>
            </a:tbl>
          </a:graphicData>
        </a:graphic>
      </p:graphicFrame>
      <p:sp>
        <p:nvSpPr>
          <p:cNvPr id="12" name="Pentágono 11">
            <a:extLst>
              <a:ext uri="{FF2B5EF4-FFF2-40B4-BE49-F238E27FC236}">
                <a16:creationId xmlns:a16="http://schemas.microsoft.com/office/drawing/2014/main" id="{6727B8DC-F04E-2E46-A109-655D4D060632}"/>
              </a:ext>
            </a:extLst>
          </p:cNvPr>
          <p:cNvSpPr/>
          <p:nvPr/>
        </p:nvSpPr>
        <p:spPr>
          <a:xfrm>
            <a:off x="1255334" y="5047990"/>
            <a:ext cx="450937" cy="40083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3EED709C-5624-7243-A961-8B09F54AB189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706271" y="5248407"/>
            <a:ext cx="7640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entágono 16">
            <a:extLst>
              <a:ext uri="{FF2B5EF4-FFF2-40B4-BE49-F238E27FC236}">
                <a16:creationId xmlns:a16="http://schemas.microsoft.com/office/drawing/2014/main" id="{E9432A5C-1A0E-964B-865B-CF14A1ECE6B7}"/>
              </a:ext>
            </a:extLst>
          </p:cNvPr>
          <p:cNvSpPr/>
          <p:nvPr/>
        </p:nvSpPr>
        <p:spPr>
          <a:xfrm>
            <a:off x="2019422" y="5736350"/>
            <a:ext cx="450937" cy="40083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7C6F1B5B-703C-2C43-A733-4A5A4CFA809B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1255334" y="5936767"/>
            <a:ext cx="7640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AD4F5DB-EB5E-D744-BF64-B928CB68E2E7}"/>
              </a:ext>
            </a:extLst>
          </p:cNvPr>
          <p:cNvSpPr txBox="1"/>
          <p:nvPr/>
        </p:nvSpPr>
        <p:spPr>
          <a:xfrm>
            <a:off x="229103" y="6152934"/>
            <a:ext cx="328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Conectores de/para outra página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18B1E43-C019-0B43-A549-41F748849CE4}"/>
              </a:ext>
            </a:extLst>
          </p:cNvPr>
          <p:cNvSpPr txBox="1"/>
          <p:nvPr/>
        </p:nvSpPr>
        <p:spPr>
          <a:xfrm>
            <a:off x="2141151" y="1438795"/>
            <a:ext cx="1613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An</a:t>
            </a:r>
            <a:r>
              <a:rPr lang="pt-BR" dirty="0"/>
              <a:t>=Atividade </a:t>
            </a:r>
            <a:r>
              <a:rPr lang="pt-BR" dirty="0" err="1"/>
              <a:t>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1620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164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PRO 3866 – Fundamentos de Gestão de Projetos Atividade em Grupo no 4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3577 – Princípios de Gestão de Projetos Atividade em Grupo no 3</dc:title>
  <dc:creator>Paulino G Francischini</dc:creator>
  <cp:lastModifiedBy>Paulino G Francischini</cp:lastModifiedBy>
  <cp:revision>7</cp:revision>
  <dcterms:created xsi:type="dcterms:W3CDTF">2021-01-26T02:16:14Z</dcterms:created>
  <dcterms:modified xsi:type="dcterms:W3CDTF">2022-02-08T00:36:34Z</dcterms:modified>
</cp:coreProperties>
</file>