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9"/>
  </p:notesMasterIdLst>
  <p:handoutMasterIdLst>
    <p:handoutMasterId r:id="rId10"/>
  </p:handoutMasterIdLst>
  <p:sldIdLst>
    <p:sldId id="257" r:id="rId2"/>
    <p:sldId id="258" r:id="rId3"/>
    <p:sldId id="259" r:id="rId4"/>
    <p:sldId id="261" r:id="rId5"/>
    <p:sldId id="260" r:id="rId6"/>
    <p:sldId id="262" r:id="rId7"/>
    <p:sldId id="263" r:id="rId8"/>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14"/>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1A56B8B-90F6-41EC-AC37-F033ED2A57FF}" type="datetime1">
              <a:rPr lang="pt-BR" smtClean="0"/>
              <a:t>27/09/2021</a:t>
            </a:fld>
            <a:endParaRPr lang="en-US"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‹nº›</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BA983AA-2481-4371-917C-6457CA055053}" type="datetime1">
              <a:rPr lang="pt-BR" smtClean="0"/>
              <a:t>27/09/2021</a:t>
            </a:fld>
            <a:endParaRPr lang="en-US"/>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a:t>Clique para editar o texto Mestre</a:t>
            </a:r>
            <a:endParaRPr lang="en-US"/>
          </a:p>
          <a:p>
            <a:pPr lvl="1" rtl="0"/>
            <a:r>
              <a:rPr lang="pt-br"/>
              <a:t>Segundo nível</a:t>
            </a:r>
          </a:p>
          <a:p>
            <a:pPr lvl="2" rtl="0"/>
            <a:r>
              <a:rPr lang="pt-br"/>
              <a:t>Terceiro nível</a:t>
            </a:r>
          </a:p>
          <a:p>
            <a:pPr lvl="3" rtl="0"/>
            <a:r>
              <a:rPr lang="pt-br"/>
              <a:t>Quarto nível</a:t>
            </a:r>
          </a:p>
          <a:p>
            <a:pPr lvl="4" rtl="0"/>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‹nº›</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tângu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tângu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tângu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ector Re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ítulo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6400" b="0" kern="1200" cap="all" spc="-100" baseline="0" dirty="0">
                <a:solidFill>
                  <a:schemeClr val="tx1">
                    <a:lumMod val="85000"/>
                    <a:lumOff val="15000"/>
                  </a:schemeClr>
                </a:solidFill>
                <a:effectLst/>
                <a:latin typeface="+mj-lt"/>
                <a:ea typeface="+mn-ea"/>
                <a:cs typeface="+mn-cs"/>
              </a:defRPr>
            </a:lvl1pPr>
          </a:lstStyle>
          <a:p>
            <a:pPr rtl="0"/>
            <a:r>
              <a:rPr lang="pt-BR"/>
              <a:t>Clique para editar o título Mestre</a:t>
            </a:r>
            <a:endParaRPr lang="en-US" dirty="0"/>
          </a:p>
        </p:txBody>
      </p:sp>
      <p:sp>
        <p:nvSpPr>
          <p:cNvPr id="3" name="Subtítu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a:t>Clique para editar o estilo do subtítulo Mestre</a:t>
            </a:r>
            <a:endParaRPr lang="en-US" dirty="0"/>
          </a:p>
        </p:txBody>
      </p:sp>
      <p:sp>
        <p:nvSpPr>
          <p:cNvPr id="20" name="Espaço Reservado para Dat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A97FF641-F313-4AD0-BA92-8145B9101A50}" type="datetime1">
              <a:rPr lang="pt-BR" smtClean="0"/>
              <a:t>27/09/2021</a:t>
            </a:fld>
            <a:endParaRPr lang="en-US" dirty="0"/>
          </a:p>
        </p:txBody>
      </p:sp>
      <p:sp>
        <p:nvSpPr>
          <p:cNvPr id="21" name="Espaço Reservado para Rodapé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Espaço reservado para o número do slide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‹nº›</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p:txBody>
          <a:bodyPr vert="eaVert"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9D288EE4-F830-4159-BFF9-E721BA7AE0AB}" type="datetime1">
              <a:rPr lang="pt-BR" smtClean="0"/>
              <a:t>27/09/2021</a:t>
            </a:fld>
            <a:endParaRPr lang="en-US"/>
          </a:p>
        </p:txBody>
      </p:sp>
      <p:sp>
        <p:nvSpPr>
          <p:cNvPr id="5" name="Espaço Reservado para Rodapé 4"/>
          <p:cNvSpPr>
            <a:spLocks noGrp="1"/>
          </p:cNvSpPr>
          <p:nvPr>
            <p:ph type="ftr" sz="quarter" idx="11"/>
          </p:nvPr>
        </p:nvSpPr>
        <p:spPr/>
        <p:txBody>
          <a:bodyPr rtlCol="0"/>
          <a:lstStyle/>
          <a:p>
            <a:pPr rtl="0"/>
            <a:endParaRPr lang="en-US"/>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991600" y="762000"/>
            <a:ext cx="2362200" cy="5257800"/>
          </a:xfrm>
        </p:spPr>
        <p:txBody>
          <a:bodyPr vert="eaVert" rtlCol="0"/>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a:xfrm>
            <a:off x="838200" y="762000"/>
            <a:ext cx="8077200" cy="5257800"/>
          </a:xfrm>
        </p:spPr>
        <p:txBody>
          <a:bodyPr vert="eaVert"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006B8899-C6DA-43D3-8986-CFC20CD4B104}" type="datetime1">
              <a:rPr lang="pt-BR" smtClean="0"/>
              <a:t>27/09/2021</a:t>
            </a:fld>
            <a:endParaRPr lang="en-US"/>
          </a:p>
        </p:txBody>
      </p:sp>
      <p:sp>
        <p:nvSpPr>
          <p:cNvPr id="5" name="Espaço Reservado para Rodapé 4"/>
          <p:cNvSpPr>
            <a:spLocks noGrp="1"/>
          </p:cNvSpPr>
          <p:nvPr>
            <p:ph type="ftr" sz="quarter" idx="11"/>
          </p:nvPr>
        </p:nvSpPr>
        <p:spPr/>
        <p:txBody>
          <a:bodyPr rtlCol="0"/>
          <a:lstStyle/>
          <a:p>
            <a:pPr rtl="0"/>
            <a:endParaRPr lang="en-US"/>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conteúdo 2"/>
          <p:cNvSpPr>
            <a:spLocks noGrp="1"/>
          </p:cNvSpPr>
          <p:nvPr>
            <p:ph idx="1"/>
          </p:nvPr>
        </p:nvSpPr>
        <p:spPr/>
        <p:txBody>
          <a:bodyPr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B6E62EC5-0DC6-4A78-BB05-D67BCA50AA36}" type="datetime1">
              <a:rPr lang="pt-BR" smtClean="0"/>
              <a:t>27/09/2021</a:t>
            </a:fld>
            <a:endParaRPr lang="en-US"/>
          </a:p>
        </p:txBody>
      </p:sp>
      <p:sp>
        <p:nvSpPr>
          <p:cNvPr id="5" name="Espaço Reservado para Rodapé 4"/>
          <p:cNvSpPr>
            <a:spLocks noGrp="1"/>
          </p:cNvSpPr>
          <p:nvPr>
            <p:ph type="ftr" sz="quarter" idx="11"/>
          </p:nvPr>
        </p:nvSpPr>
        <p:spPr/>
        <p:txBody>
          <a:bodyPr rtlCol="0"/>
          <a:lstStyle/>
          <a:p>
            <a:pPr rtl="0"/>
            <a:endParaRPr lang="en-US"/>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5" name="Retângu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tângu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tângu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tângu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629156" y="2275165"/>
            <a:ext cx="8933688" cy="2406895"/>
          </a:xfrm>
        </p:spPr>
        <p:txBody>
          <a:bodyPr rtlCol="0" anchor="ctr">
            <a:noAutofit/>
          </a:bodyPr>
          <a:lstStyle>
            <a:lvl1pPr algn="ctr">
              <a:lnSpc>
                <a:spcPct val="83000"/>
              </a:lnSpc>
              <a:defRPr lang="en-US" sz="6400" kern="1200" cap="all" spc="-100" baseline="0" dirty="0">
                <a:solidFill>
                  <a:schemeClr val="tx1">
                    <a:lumMod val="85000"/>
                    <a:lumOff val="15000"/>
                  </a:schemeClr>
                </a:solidFill>
                <a:effectLst/>
                <a:latin typeface="+mj-lt"/>
                <a:ea typeface="+mn-ea"/>
                <a:cs typeface="+mn-cs"/>
              </a:defRPr>
            </a:lvl1pPr>
          </a:lstStyle>
          <a:p>
            <a:pPr rtl="0"/>
            <a:r>
              <a:rPr lang="pt-BR"/>
              <a:t>Clique para editar o título Mestre</a:t>
            </a:r>
            <a:endParaRPr lang="en-US" dirty="0"/>
          </a:p>
        </p:txBody>
      </p:sp>
      <p:grpSp>
        <p:nvGrpSpPr>
          <p:cNvPr id="16" name="Gru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ector Re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Espaço reservado para tex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Clique para editar os estilos de texto Mestres</a:t>
            </a:r>
          </a:p>
        </p:txBody>
      </p:sp>
      <p:sp>
        <p:nvSpPr>
          <p:cNvPr id="4" name="Espaço Reservado para Dat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0D1A4693-2F41-43D3-BCDB-D5059F2986DB}" type="datetime1">
              <a:rPr lang="pt-BR" smtClean="0"/>
              <a:t>27/09/2021</a:t>
            </a:fld>
            <a:endParaRPr lang="en-US" dirty="0"/>
          </a:p>
        </p:txBody>
      </p:sp>
      <p:sp>
        <p:nvSpPr>
          <p:cNvPr id="5" name="Espaço Reservado para Rodapé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Espaço Reservado para o Número do Slide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‹nº›</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8" name="Título 7"/>
          <p:cNvSpPr>
            <a:spLocks noGrp="1"/>
          </p:cNvSpPr>
          <p:nvPr>
            <p:ph type="title"/>
          </p:nvPr>
        </p:nvSpPr>
        <p:spPr/>
        <p:txBody>
          <a:bodyPr rtlCol="0"/>
          <a:lstStyle/>
          <a:p>
            <a:pPr rtl="0"/>
            <a:r>
              <a:rPr lang="pt-BR"/>
              <a:t>Clique para editar o título Mestre</a:t>
            </a:r>
            <a:endParaRPr lang="en-US" dirty="0"/>
          </a:p>
        </p:txBody>
      </p:sp>
      <p:sp>
        <p:nvSpPr>
          <p:cNvPr id="3" name="Espaço reservado para conteúd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conteúd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5" name="Espaço Reservado para Data 4"/>
          <p:cNvSpPr>
            <a:spLocks noGrp="1"/>
          </p:cNvSpPr>
          <p:nvPr>
            <p:ph type="dt" sz="half" idx="10"/>
          </p:nvPr>
        </p:nvSpPr>
        <p:spPr/>
        <p:txBody>
          <a:bodyPr rtlCol="0"/>
          <a:lstStyle/>
          <a:p>
            <a:pPr rtl="0"/>
            <a:fld id="{5BBB8AB2-DE16-44F3-8F59-40B18FC602F6}" type="datetime1">
              <a:rPr lang="pt-BR" smtClean="0"/>
              <a:t>27/09/2021</a:t>
            </a:fld>
            <a:endParaRPr lang="en-US"/>
          </a:p>
        </p:txBody>
      </p:sp>
      <p:sp>
        <p:nvSpPr>
          <p:cNvPr id="6" name="Espaço Reservado para Rodapé 5"/>
          <p:cNvSpPr>
            <a:spLocks noGrp="1"/>
          </p:cNvSpPr>
          <p:nvPr>
            <p:ph type="ftr" sz="quarter" idx="11"/>
          </p:nvPr>
        </p:nvSpPr>
        <p:spPr/>
        <p:txBody>
          <a:bodyPr rtlCol="0"/>
          <a:lstStyle/>
          <a:p>
            <a:pPr rtl="0"/>
            <a:endParaRPr lang="en-US"/>
          </a:p>
        </p:txBody>
      </p:sp>
      <p:sp>
        <p:nvSpPr>
          <p:cNvPr id="7" name="Espaço Reservado para o Número do Slide 6"/>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tex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4" name="Espaço reservado para conteúd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a:p>
        </p:txBody>
      </p:sp>
      <p:sp>
        <p:nvSpPr>
          <p:cNvPr id="5" name="Espaço reservado para tex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6" name="Espaço reservado para conteúd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a:p>
        </p:txBody>
      </p:sp>
      <p:sp>
        <p:nvSpPr>
          <p:cNvPr id="7" name="Espaço Reservado para Data 6"/>
          <p:cNvSpPr>
            <a:spLocks noGrp="1"/>
          </p:cNvSpPr>
          <p:nvPr>
            <p:ph type="dt" sz="half" idx="10"/>
          </p:nvPr>
        </p:nvSpPr>
        <p:spPr/>
        <p:txBody>
          <a:bodyPr rtlCol="0"/>
          <a:lstStyle/>
          <a:p>
            <a:pPr rtl="0"/>
            <a:fld id="{5ACA5D35-0539-48FA-A753-0871E1ECAF0D}" type="datetime1">
              <a:rPr lang="pt-BR" smtClean="0"/>
              <a:t>27/09/2021</a:t>
            </a:fld>
            <a:endParaRPr lang="en-US"/>
          </a:p>
        </p:txBody>
      </p:sp>
      <p:sp>
        <p:nvSpPr>
          <p:cNvPr id="8" name="Espaço Reservado para Rodapé 7"/>
          <p:cNvSpPr>
            <a:spLocks noGrp="1"/>
          </p:cNvSpPr>
          <p:nvPr>
            <p:ph type="ftr" sz="quarter" idx="11"/>
          </p:nvPr>
        </p:nvSpPr>
        <p:spPr/>
        <p:txBody>
          <a:bodyPr rtlCol="0"/>
          <a:lstStyle/>
          <a:p>
            <a:pPr rtl="0"/>
            <a:endParaRPr lang="en-US"/>
          </a:p>
        </p:txBody>
      </p:sp>
      <p:sp>
        <p:nvSpPr>
          <p:cNvPr id="9" name="Espaço Reservado para o Número do Slide 8"/>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Data 2"/>
          <p:cNvSpPr>
            <a:spLocks noGrp="1"/>
          </p:cNvSpPr>
          <p:nvPr>
            <p:ph type="dt" sz="half" idx="10"/>
          </p:nvPr>
        </p:nvSpPr>
        <p:spPr/>
        <p:txBody>
          <a:bodyPr rtlCol="0"/>
          <a:lstStyle/>
          <a:p>
            <a:pPr rtl="0"/>
            <a:fld id="{5BA371F0-AB78-4B7A-B042-3B5D124F9CC4}" type="datetime1">
              <a:rPr lang="pt-BR" smtClean="0"/>
              <a:t>27/09/2021</a:t>
            </a:fld>
            <a:endParaRPr lang="en-US"/>
          </a:p>
        </p:txBody>
      </p:sp>
      <p:sp>
        <p:nvSpPr>
          <p:cNvPr id="4" name="Espaço Reservado para Rodapé 3"/>
          <p:cNvSpPr>
            <a:spLocks noGrp="1"/>
          </p:cNvSpPr>
          <p:nvPr>
            <p:ph type="ftr" sz="quarter" idx="11"/>
          </p:nvPr>
        </p:nvSpPr>
        <p:spPr/>
        <p:txBody>
          <a:bodyPr rtlCol="0"/>
          <a:lstStyle/>
          <a:p>
            <a:pPr rtl="0"/>
            <a:endParaRPr lang="en-US"/>
          </a:p>
        </p:txBody>
      </p:sp>
      <p:sp>
        <p:nvSpPr>
          <p:cNvPr id="5" name="Espaço Reservado para o Número do Slide 4"/>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fld id="{C3E59013-4240-4BCB-9D6D-0402FB62C003}" type="datetime1">
              <a:rPr lang="pt-BR" smtClean="0"/>
              <a:t>27/09/2021</a:t>
            </a:fld>
            <a:endParaRPr lang="en-US"/>
          </a:p>
        </p:txBody>
      </p:sp>
      <p:sp>
        <p:nvSpPr>
          <p:cNvPr id="3" name="Espaço Reservado para Rodapé 2"/>
          <p:cNvSpPr>
            <a:spLocks noGrp="1"/>
          </p:cNvSpPr>
          <p:nvPr>
            <p:ph type="ftr" sz="quarter" idx="11"/>
          </p:nvPr>
        </p:nvSpPr>
        <p:spPr/>
        <p:txBody>
          <a:bodyPr rtlCol="0"/>
          <a:lstStyle/>
          <a:p>
            <a:pPr rtl="0"/>
            <a:endParaRPr lang="en-US"/>
          </a:p>
        </p:txBody>
      </p:sp>
      <p:sp>
        <p:nvSpPr>
          <p:cNvPr id="4" name="Espaço reservado para o número do slide 3"/>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pt-BR"/>
              <a:t>Clique para editar o título Mestre</a:t>
            </a:r>
            <a:endParaRPr lang="en-US" dirty="0"/>
          </a:p>
        </p:txBody>
      </p:sp>
      <p:sp>
        <p:nvSpPr>
          <p:cNvPr id="3" name="Espaço reservado para conteúd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texto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8" name="Espaço Reservado para Dat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590243F5-F020-403B-84E8-3610E6C6CB4F}" type="datetime1">
              <a:rPr lang="pt-BR" smtClean="0"/>
              <a:t>27/09/2021</a:t>
            </a:fld>
            <a:endParaRPr lang="en-US"/>
          </a:p>
        </p:txBody>
      </p:sp>
      <p:sp>
        <p:nvSpPr>
          <p:cNvPr id="9" name="Espaço Reservado para Rodapé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Espaço Reservado para o Número do Slide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imagem 2"/>
          <p:cNvSpPr>
            <a:spLocks noGrp="1" noChangeAspect="1"/>
          </p:cNvSpPr>
          <p:nvPr>
            <p:ph type="pic" idx="1" hasCustomPrompt="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dirty="0"/>
              <a:t>Clique no ícone para adicionar uma imagem</a:t>
            </a:r>
            <a:endParaRPr lang="en-US" dirty="0"/>
          </a:p>
        </p:txBody>
      </p:sp>
      <p:sp>
        <p:nvSpPr>
          <p:cNvPr id="5" name="Espaço Reservado para Dat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5D7AD476-FCE1-4F4C-AFD1-546A99681531}" type="datetime1">
              <a:rPr lang="pt-BR" smtClean="0"/>
              <a:t>27/09/2021</a:t>
            </a:fld>
            <a:endParaRPr lang="en-US" dirty="0"/>
          </a:p>
        </p:txBody>
      </p:sp>
      <p:sp>
        <p:nvSpPr>
          <p:cNvPr id="6" name="Espaço Reservado para Rodapé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Espaço Reservado para o Número do Slide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‹nº›</a:t>
            </a:fld>
            <a:endParaRPr lang="en-US"/>
          </a:p>
        </p:txBody>
      </p:sp>
      <p:sp>
        <p:nvSpPr>
          <p:cNvPr id="12" name="Retângu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pt-BR"/>
              <a:t>Clique para editar o título Mestre</a:t>
            </a:r>
            <a:endParaRPr lang="en-US" dirty="0"/>
          </a:p>
        </p:txBody>
      </p:sp>
      <p:sp>
        <p:nvSpPr>
          <p:cNvPr id="4" name="Espaço reservado para tex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tângu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tângulo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tângu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Espaço reservado para títu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pt-br"/>
              <a:t>Clique para editar o estilo de título Mestre</a:t>
            </a:r>
            <a:endParaRPr lang="en-US" dirty="0"/>
          </a:p>
        </p:txBody>
      </p:sp>
      <p:sp>
        <p:nvSpPr>
          <p:cNvPr id="3" name="Espaço reservado para tex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pt-br"/>
              <a:t>Clique para editar o texto Mestre</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2643713A-F4DD-4FBD-9DD6-C5B4A339B115}" type="datetime1">
              <a:rPr lang="pt-BR" smtClean="0"/>
              <a:t>27/09/2021</a:t>
            </a:fld>
            <a:endParaRPr lang="en-US" dirty="0"/>
          </a:p>
        </p:txBody>
      </p:sp>
      <p:sp>
        <p:nvSpPr>
          <p:cNvPr id="5" name="Espaço Reservado para Rodapé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Espaço Reservado para o Número do Slide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5.usp.br/?s=banco+de+teses+e+disserta&#231;&#245;e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m 4" descr="Uma imagem contendo malha, mesa, vermelha, coberta&#10;&#10;Descrição gerada automaticament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60" y="10"/>
            <a:ext cx="12191979" cy="6857990"/>
          </a:xfrm>
          <a:prstGeom prst="rect">
            <a:avLst/>
          </a:prstGeom>
        </p:spPr>
      </p:pic>
      <p:sp>
        <p:nvSpPr>
          <p:cNvPr id="64" name="Retângulo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tângulo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ítulo 1">
            <a:extLst>
              <a:ext uri="{FF2B5EF4-FFF2-40B4-BE49-F238E27FC236}">
                <a16:creationId xmlns:a16="http://schemas.microsoft.com/office/drawing/2014/main" id="{18C3B467-088C-4F3D-A9A7-105C4E1E20CD}"/>
              </a:ext>
            </a:extLst>
          </p:cNvPr>
          <p:cNvSpPr>
            <a:spLocks noGrp="1"/>
          </p:cNvSpPr>
          <p:nvPr>
            <p:ph type="ctrTitle"/>
          </p:nvPr>
        </p:nvSpPr>
        <p:spPr>
          <a:xfrm>
            <a:off x="1320925" y="2130475"/>
            <a:ext cx="4775075" cy="1473957"/>
          </a:xfrm>
        </p:spPr>
        <p:txBody>
          <a:bodyPr rtlCol="0">
            <a:normAutofit/>
          </a:bodyPr>
          <a:lstStyle/>
          <a:p>
            <a:pPr rtl="0"/>
            <a:r>
              <a:rPr lang="pt-br" sz="4400" dirty="0">
                <a:solidFill>
                  <a:schemeClr val="tx1"/>
                </a:solidFill>
              </a:rPr>
              <a:t>Pesquisa Social</a:t>
            </a:r>
          </a:p>
        </p:txBody>
      </p:sp>
      <p:sp>
        <p:nvSpPr>
          <p:cNvPr id="3" name="Subtítulo 2">
            <a:extLst>
              <a:ext uri="{FF2B5EF4-FFF2-40B4-BE49-F238E27FC236}">
                <a16:creationId xmlns:a16="http://schemas.microsoft.com/office/drawing/2014/main" id="{C8722DDC-8EEE-4A06-8DFE-B44871EAA2CF}"/>
              </a:ext>
            </a:extLst>
          </p:cNvPr>
          <p:cNvSpPr>
            <a:spLocks noGrp="1"/>
          </p:cNvSpPr>
          <p:nvPr>
            <p:ph type="subTitle" idx="1"/>
          </p:nvPr>
        </p:nvSpPr>
        <p:spPr>
          <a:xfrm>
            <a:off x="1276054" y="3684008"/>
            <a:ext cx="4775075" cy="1073522"/>
          </a:xfrm>
        </p:spPr>
        <p:txBody>
          <a:bodyPr rtlCol="0">
            <a:noAutofit/>
          </a:bodyPr>
          <a:lstStyle/>
          <a:p>
            <a:pPr rtl="0"/>
            <a:r>
              <a:rPr lang="pt-BR" sz="2000" dirty="0">
                <a:solidFill>
                  <a:schemeClr val="tx1"/>
                </a:solidFill>
                <a:latin typeface="Arial" panose="020B0604020202020204" pitchFamily="34" charset="0"/>
                <a:cs typeface="Arial" panose="020B0604020202020204" pitchFamily="34" charset="0"/>
              </a:rPr>
              <a:t>O</a:t>
            </a:r>
            <a:r>
              <a:rPr lang="pt-br" sz="2000" dirty="0">
                <a:solidFill>
                  <a:schemeClr val="tx1"/>
                </a:solidFill>
                <a:latin typeface="Arial" panose="020B0604020202020204" pitchFamily="34" charset="0"/>
                <a:cs typeface="Arial" panose="020B0604020202020204" pitchFamily="34" charset="0"/>
              </a:rPr>
              <a:t>s métodos qualitativos: pesquisa participante, pesquisa-ação, </a:t>
            </a:r>
          </a:p>
          <a:p>
            <a:pPr rtl="0"/>
            <a:r>
              <a:rPr lang="pt-br" sz="2000" dirty="0">
                <a:solidFill>
                  <a:schemeClr val="tx1"/>
                </a:solidFill>
                <a:latin typeface="Arial" panose="020B0604020202020204" pitchFamily="34" charset="0"/>
                <a:cs typeface="Arial" panose="020B0604020202020204" pitchFamily="34" charset="0"/>
              </a:rPr>
              <a:t>estudo de caso</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4727964" y="430854"/>
            <a:ext cx="6718433" cy="1199458"/>
          </a:xfrm>
        </p:spPr>
        <p:txBody>
          <a:bodyPr rtlCol="0">
            <a:normAutofit/>
          </a:bodyPr>
          <a:lstStyle/>
          <a:p>
            <a:pPr rtl="0"/>
            <a:r>
              <a:rPr lang="pt-BR" sz="3200" b="1" dirty="0">
                <a:latin typeface="Arial" panose="020B0604020202020204" pitchFamily="34" charset="0"/>
                <a:cs typeface="Arial" panose="020B0604020202020204" pitchFamily="34" charset="0"/>
              </a:rPr>
              <a:t>Construção do Problema de Pesquisa – O dilema da Pergunta</a:t>
            </a:r>
            <a:endParaRPr lang="en-US" sz="3200" dirty="0">
              <a:solidFill>
                <a:schemeClr val="tx1">
                  <a:lumMod val="75000"/>
                  <a:lumOff val="25000"/>
                </a:schemeClr>
              </a:solidFill>
            </a:endParaRPr>
          </a:p>
        </p:txBody>
      </p:sp>
      <p:sp>
        <p:nvSpPr>
          <p:cNvPr id="3" name="CaixaDeTexto 2">
            <a:extLst>
              <a:ext uri="{FF2B5EF4-FFF2-40B4-BE49-F238E27FC236}">
                <a16:creationId xmlns:a16="http://schemas.microsoft.com/office/drawing/2014/main" id="{34044068-34F5-4140-90FB-654926E65C72}"/>
              </a:ext>
            </a:extLst>
          </p:cNvPr>
          <p:cNvSpPr txBox="1"/>
          <p:nvPr/>
        </p:nvSpPr>
        <p:spPr>
          <a:xfrm>
            <a:off x="4417103" y="1630312"/>
            <a:ext cx="7340156" cy="4893647"/>
          </a:xfrm>
          <a:prstGeom prst="rect">
            <a:avLst/>
          </a:prstGeom>
          <a:noFill/>
        </p:spPr>
        <p:txBody>
          <a:bodyPr wrap="square" rtlCol="0">
            <a:spAutoFit/>
          </a:bodyPr>
          <a:lstStyle/>
          <a:p>
            <a:r>
              <a:rPr lang="pt-BR" sz="2400" dirty="0">
                <a:latin typeface="Arial" panose="020B0604020202020204" pitchFamily="34" charset="0"/>
                <a:cs typeface="Arial" panose="020B0604020202020204" pitchFamily="34" charset="0"/>
              </a:rPr>
              <a:t>Por quê? Como? Qual? De que maneira? O quê? Se isso... aquilo? Etc.</a:t>
            </a:r>
          </a:p>
          <a:p>
            <a:endParaRPr lang="pt-BR" sz="1200" dirty="0">
              <a:latin typeface="Arial" panose="020B0604020202020204" pitchFamily="34" charset="0"/>
              <a:cs typeface="Arial" panose="020B0604020202020204" pitchFamily="34" charset="0"/>
            </a:endParaRPr>
          </a:p>
          <a:p>
            <a:r>
              <a:rPr lang="pt-BR" sz="2400" dirty="0">
                <a:latin typeface="Arial" panose="020B0604020202020204" pitchFamily="34" charset="0"/>
                <a:cs typeface="Arial" panose="020B0604020202020204" pitchFamily="34" charset="0"/>
              </a:rPr>
              <a:t>A formulação da pergunta é um exercício de aproximação e delimitação do que se quer saber sobre algo ou alguém.</a:t>
            </a:r>
          </a:p>
          <a:p>
            <a:endParaRPr lang="pt-BR" sz="1200" dirty="0">
              <a:latin typeface="Arial" panose="020B0604020202020204" pitchFamily="34" charset="0"/>
              <a:cs typeface="Arial" panose="020B0604020202020204" pitchFamily="34" charset="0"/>
            </a:endParaRPr>
          </a:p>
          <a:p>
            <a:r>
              <a:rPr lang="pt-BR" sz="2400" dirty="0">
                <a:latin typeface="Arial" panose="020B0604020202020204" pitchFamily="34" charset="0"/>
                <a:cs typeface="Arial" panose="020B0604020202020204" pitchFamily="34" charset="0"/>
              </a:rPr>
              <a:t>A pergunta é a orientadora da estrutura da pesquisa. Pode ser reformulada na medida do que o campo de investigação vai apresentando, a depender do tipo de pesquisa que se quer fazer.</a:t>
            </a:r>
          </a:p>
          <a:p>
            <a:endParaRPr lang="pt-BR" sz="2400" dirty="0">
              <a:latin typeface="Arial" panose="020B0604020202020204" pitchFamily="34" charset="0"/>
              <a:cs typeface="Arial" panose="020B0604020202020204" pitchFamily="34" charset="0"/>
            </a:endParaRPr>
          </a:p>
          <a:p>
            <a:r>
              <a:rPr lang="pt-BR" sz="2400" dirty="0">
                <a:latin typeface="Arial" panose="020B0604020202020204" pitchFamily="34" charset="0"/>
                <a:cs typeface="Arial" panose="020B0604020202020204" pitchFamily="34" charset="0"/>
              </a:rPr>
              <a:t>Ex.: Como trabalham os comunicadores no contexto da pandemia de covid-19?</a:t>
            </a: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2849217" y="278294"/>
            <a:ext cx="9104244" cy="5989983"/>
          </a:xfrm>
        </p:spPr>
        <p:style>
          <a:lnRef idx="2">
            <a:schemeClr val="dk1"/>
          </a:lnRef>
          <a:fillRef idx="1">
            <a:schemeClr val="lt1"/>
          </a:fillRef>
          <a:effectRef idx="0">
            <a:schemeClr val="dk1"/>
          </a:effectRef>
          <a:fontRef idx="minor">
            <a:schemeClr val="dk1"/>
          </a:fontRef>
        </p:style>
        <p:txBody>
          <a:bodyPr rtlCol="0">
            <a:normAutofit fontScale="90000"/>
          </a:bodyPr>
          <a:lstStyle/>
          <a:p>
            <a:pPr rtl="0"/>
            <a:br>
              <a:rPr lang="pt-BR" sz="3200" b="1" dirty="0">
                <a:solidFill>
                  <a:schemeClr val="tx1">
                    <a:lumMod val="75000"/>
                    <a:lumOff val="25000"/>
                  </a:schemeClr>
                </a:solidFill>
                <a:latin typeface="Arial" panose="020B0604020202020204" pitchFamily="34" charset="0"/>
                <a:cs typeface="Arial" panose="020B0604020202020204" pitchFamily="34" charset="0"/>
              </a:rPr>
            </a:br>
            <a:br>
              <a:rPr lang="pt-BR" sz="3200" b="1" dirty="0">
                <a:solidFill>
                  <a:schemeClr val="tx1">
                    <a:lumMod val="75000"/>
                    <a:lumOff val="25000"/>
                  </a:schemeClr>
                </a:solidFill>
                <a:latin typeface="Arial" panose="020B0604020202020204" pitchFamily="34" charset="0"/>
                <a:cs typeface="Arial" panose="020B0604020202020204" pitchFamily="34" charset="0"/>
              </a:rPr>
            </a:br>
            <a:r>
              <a:rPr lang="pt-BR" sz="3200" b="1" dirty="0">
                <a:solidFill>
                  <a:schemeClr val="tx1">
                    <a:lumMod val="75000"/>
                    <a:lumOff val="25000"/>
                  </a:schemeClr>
                </a:solidFill>
                <a:latin typeface="Arial" panose="020B0604020202020204" pitchFamily="34" charset="0"/>
                <a:cs typeface="Arial" panose="020B0604020202020204" pitchFamily="34" charset="0"/>
              </a:rPr>
              <a:t>Hipóteses</a:t>
            </a:r>
            <a:r>
              <a:rPr lang="pt-BR" sz="3200" dirty="0">
                <a:solidFill>
                  <a:schemeClr val="tx1">
                    <a:lumMod val="75000"/>
                    <a:lumOff val="25000"/>
                  </a:schemeClr>
                </a:solidFill>
                <a:latin typeface="Arial" panose="020B0604020202020204" pitchFamily="34" charset="0"/>
                <a:cs typeface="Arial" panose="020B0604020202020204" pitchFamily="34" charset="0"/>
              </a:rPr>
              <a:t> – </a:t>
            </a:r>
            <a:r>
              <a:rPr lang="pt-BR" sz="2800" dirty="0">
                <a:solidFill>
                  <a:schemeClr val="tx1">
                    <a:lumMod val="75000"/>
                    <a:lumOff val="25000"/>
                  </a:schemeClr>
                </a:solidFill>
                <a:latin typeface="Arial" panose="020B0604020202020204" pitchFamily="34" charset="0"/>
                <a:cs typeface="Arial" panose="020B0604020202020204" pitchFamily="34" charset="0"/>
              </a:rPr>
              <a:t>são afirmações sobre hipotéticos resultados antevistos, os quais serão verificados, comprovados ou não. </a:t>
            </a:r>
            <a:br>
              <a:rPr lang="pt-BR" sz="2800" dirty="0">
                <a:solidFill>
                  <a:schemeClr val="tx1">
                    <a:lumMod val="75000"/>
                    <a:lumOff val="25000"/>
                  </a:schemeClr>
                </a:solidFill>
                <a:latin typeface="Arial" panose="020B0604020202020204" pitchFamily="34" charset="0"/>
                <a:cs typeface="Arial" panose="020B0604020202020204" pitchFamily="34" charset="0"/>
              </a:rPr>
            </a:br>
            <a:br>
              <a:rPr lang="pt-BR" sz="2800" dirty="0">
                <a:solidFill>
                  <a:schemeClr val="tx1">
                    <a:lumMod val="75000"/>
                    <a:lumOff val="25000"/>
                  </a:schemeClr>
                </a:solidFill>
                <a:latin typeface="Arial" panose="020B0604020202020204" pitchFamily="34" charset="0"/>
                <a:cs typeface="Arial" panose="020B0604020202020204" pitchFamily="34" charset="0"/>
              </a:rPr>
            </a:br>
            <a:r>
              <a:rPr lang="pt-BR" sz="2800" dirty="0">
                <a:solidFill>
                  <a:schemeClr val="tx1">
                    <a:lumMod val="75000"/>
                    <a:lumOff val="25000"/>
                  </a:schemeClr>
                </a:solidFill>
                <a:latin typeface="Arial" panose="020B0604020202020204" pitchFamily="34" charset="0"/>
                <a:cs typeface="Arial" panose="020B0604020202020204" pitchFamily="34" charset="0"/>
              </a:rPr>
              <a:t>A hipótese é um eixo estruturador que decorre da pergunta (ou vice-versa) e orienta a pesquisa em termos das verificações. </a:t>
            </a:r>
            <a:br>
              <a:rPr lang="pt-BR" sz="2800" dirty="0">
                <a:solidFill>
                  <a:schemeClr val="tx1">
                    <a:lumMod val="75000"/>
                    <a:lumOff val="25000"/>
                  </a:schemeClr>
                </a:solidFill>
                <a:latin typeface="Arial" panose="020B0604020202020204" pitchFamily="34" charset="0"/>
                <a:cs typeface="Arial" panose="020B0604020202020204" pitchFamily="34" charset="0"/>
              </a:rPr>
            </a:br>
            <a:br>
              <a:rPr lang="pt-BR" sz="2800" dirty="0">
                <a:solidFill>
                  <a:schemeClr val="tx1">
                    <a:lumMod val="75000"/>
                    <a:lumOff val="25000"/>
                  </a:schemeClr>
                </a:solidFill>
                <a:latin typeface="Arial" panose="020B0604020202020204" pitchFamily="34" charset="0"/>
                <a:cs typeface="Arial" panose="020B0604020202020204" pitchFamily="34" charset="0"/>
              </a:rPr>
            </a:br>
            <a:r>
              <a:rPr lang="pt-BR" sz="2800" dirty="0">
                <a:solidFill>
                  <a:schemeClr val="tx1">
                    <a:lumMod val="75000"/>
                    <a:lumOff val="25000"/>
                  </a:schemeClr>
                </a:solidFill>
                <a:latin typeface="Arial" panose="020B0604020202020204" pitchFamily="34" charset="0"/>
                <a:cs typeface="Arial" panose="020B0604020202020204" pitchFamily="34" charset="0"/>
              </a:rPr>
              <a:t>Nas pesquisas quantitativas, as hipóteses requerem comprovação mediante variáveis testadas. </a:t>
            </a:r>
            <a:br>
              <a:rPr lang="pt-BR" sz="2800" dirty="0">
                <a:solidFill>
                  <a:schemeClr val="tx1">
                    <a:lumMod val="75000"/>
                    <a:lumOff val="25000"/>
                  </a:schemeClr>
                </a:solidFill>
                <a:latin typeface="Arial" panose="020B0604020202020204" pitchFamily="34" charset="0"/>
                <a:cs typeface="Arial" panose="020B0604020202020204" pitchFamily="34" charset="0"/>
              </a:rPr>
            </a:br>
            <a:br>
              <a:rPr lang="pt-BR" sz="2800" dirty="0">
                <a:solidFill>
                  <a:schemeClr val="tx1">
                    <a:lumMod val="75000"/>
                    <a:lumOff val="25000"/>
                  </a:schemeClr>
                </a:solidFill>
                <a:latin typeface="Arial" panose="020B0604020202020204" pitchFamily="34" charset="0"/>
                <a:cs typeface="Arial" panose="020B0604020202020204" pitchFamily="34" charset="0"/>
              </a:rPr>
            </a:br>
            <a:r>
              <a:rPr lang="pt-BR" sz="2800" dirty="0">
                <a:solidFill>
                  <a:schemeClr val="tx1">
                    <a:lumMod val="75000"/>
                    <a:lumOff val="25000"/>
                  </a:schemeClr>
                </a:solidFill>
                <a:latin typeface="Arial" panose="020B0604020202020204" pitchFamily="34" charset="0"/>
                <a:cs typeface="Arial" panose="020B0604020202020204" pitchFamily="34" charset="0"/>
              </a:rPr>
              <a:t>Na pesquisa qualitativa, as hipóteses demandam comprovação dos elementos mediante argumentação estruturada com base nas informações obtidas e na construção de categorias analíticas.</a:t>
            </a:r>
            <a:br>
              <a:rPr lang="pt-BR" sz="2800" dirty="0">
                <a:solidFill>
                  <a:schemeClr val="tx1">
                    <a:lumMod val="75000"/>
                    <a:lumOff val="25000"/>
                  </a:schemeClr>
                </a:solidFill>
                <a:latin typeface="Arial" panose="020B0604020202020204" pitchFamily="34" charset="0"/>
                <a:cs typeface="Arial" panose="020B0604020202020204" pitchFamily="34" charset="0"/>
              </a:rPr>
            </a:br>
            <a:br>
              <a:rPr lang="pt-BR" sz="2800" dirty="0">
                <a:solidFill>
                  <a:schemeClr val="tx1">
                    <a:lumMod val="75000"/>
                    <a:lumOff val="25000"/>
                  </a:schemeClr>
                </a:solidFill>
                <a:latin typeface="Arial" panose="020B0604020202020204" pitchFamily="34" charset="0"/>
                <a:cs typeface="Arial" panose="020B0604020202020204" pitchFamily="34" charset="0"/>
              </a:rPr>
            </a:br>
            <a:r>
              <a:rPr lang="pt-BR" sz="2800" dirty="0">
                <a:solidFill>
                  <a:schemeClr val="tx1">
                    <a:lumMod val="75000"/>
                    <a:lumOff val="25000"/>
                  </a:schemeClr>
                </a:solidFill>
                <a:latin typeface="Arial" panose="020B0604020202020204" pitchFamily="34" charset="0"/>
                <a:cs typeface="Arial" panose="020B0604020202020204" pitchFamily="34" charset="0"/>
              </a:rPr>
              <a:t>Ex. </a:t>
            </a:r>
            <a:r>
              <a:rPr lang="pt-BR" sz="2200" dirty="0">
                <a:solidFill>
                  <a:schemeClr val="tx1">
                    <a:lumMod val="75000"/>
                    <a:lumOff val="25000"/>
                  </a:schemeClr>
                </a:solidFill>
                <a:latin typeface="Arial" panose="020B0604020202020204" pitchFamily="34" charset="0"/>
                <a:cs typeface="Arial" panose="020B0604020202020204" pitchFamily="34" charset="0"/>
              </a:rPr>
              <a:t>Na pandemia, os comunicadores trabalham com prejuízo da qualidade das condições de trabalho e de saúde.</a:t>
            </a:r>
            <a:br>
              <a:rPr lang="pt-BR" sz="2200" dirty="0">
                <a:solidFill>
                  <a:schemeClr val="tx1">
                    <a:lumMod val="75000"/>
                    <a:lumOff val="25000"/>
                  </a:schemeClr>
                </a:solidFill>
                <a:latin typeface="Arial" panose="020B0604020202020204" pitchFamily="34" charset="0"/>
                <a:cs typeface="Arial" panose="020B0604020202020204" pitchFamily="34" charset="0"/>
              </a:rPr>
            </a:br>
            <a:endParaRPr lang="pt-BR"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3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2849217" y="278294"/>
            <a:ext cx="9104244" cy="5989983"/>
          </a:xfrm>
        </p:spPr>
        <p:style>
          <a:lnRef idx="2">
            <a:schemeClr val="dk1"/>
          </a:lnRef>
          <a:fillRef idx="1">
            <a:schemeClr val="lt1"/>
          </a:fillRef>
          <a:effectRef idx="0">
            <a:schemeClr val="dk1"/>
          </a:effectRef>
          <a:fontRef idx="minor">
            <a:schemeClr val="dk1"/>
          </a:fontRef>
        </p:style>
        <p:txBody>
          <a:bodyPr rtlCol="0">
            <a:normAutofit/>
          </a:bodyPr>
          <a:lstStyle/>
          <a:p>
            <a:pPr rtl="0"/>
            <a:br>
              <a:rPr lang="pt-BR" sz="3200" b="1" dirty="0">
                <a:solidFill>
                  <a:schemeClr val="tx1">
                    <a:lumMod val="75000"/>
                    <a:lumOff val="25000"/>
                  </a:schemeClr>
                </a:solidFill>
                <a:latin typeface="Arial" panose="020B0604020202020204" pitchFamily="34" charset="0"/>
                <a:cs typeface="Arial" panose="020B0604020202020204" pitchFamily="34" charset="0"/>
              </a:rPr>
            </a:br>
            <a:br>
              <a:rPr lang="pt-BR" sz="3200" b="1" dirty="0">
                <a:solidFill>
                  <a:schemeClr val="tx1">
                    <a:lumMod val="75000"/>
                    <a:lumOff val="25000"/>
                  </a:schemeClr>
                </a:solidFill>
                <a:latin typeface="Arial" panose="020B0604020202020204" pitchFamily="34" charset="0"/>
                <a:cs typeface="Arial" panose="020B0604020202020204" pitchFamily="34" charset="0"/>
              </a:rPr>
            </a:br>
            <a:r>
              <a:rPr lang="pt-BR" sz="3200" b="1" dirty="0">
                <a:solidFill>
                  <a:schemeClr val="tx1">
                    <a:lumMod val="75000"/>
                    <a:lumOff val="25000"/>
                  </a:schemeClr>
                </a:solidFill>
                <a:latin typeface="Arial" panose="020B0604020202020204" pitchFamily="34" charset="0"/>
                <a:cs typeface="Arial" panose="020B0604020202020204" pitchFamily="34" charset="0"/>
              </a:rPr>
              <a:t>Métodos quantitativos – amostra probabilística; amostra não probabilística.</a:t>
            </a:r>
            <a:br>
              <a:rPr lang="pt-BR" sz="3200" b="1" dirty="0">
                <a:solidFill>
                  <a:schemeClr val="tx1">
                    <a:lumMod val="75000"/>
                    <a:lumOff val="25000"/>
                  </a:schemeClr>
                </a:solidFill>
                <a:latin typeface="Arial" panose="020B0604020202020204" pitchFamily="34" charset="0"/>
                <a:cs typeface="Arial" panose="020B0604020202020204" pitchFamily="34" charset="0"/>
              </a:rPr>
            </a:br>
            <a:br>
              <a:rPr lang="pt-BR" sz="3200" b="1" dirty="0">
                <a:solidFill>
                  <a:schemeClr val="tx1">
                    <a:lumMod val="75000"/>
                    <a:lumOff val="25000"/>
                  </a:schemeClr>
                </a:solidFill>
                <a:latin typeface="Arial" panose="020B0604020202020204" pitchFamily="34" charset="0"/>
                <a:cs typeface="Arial" panose="020B0604020202020204" pitchFamily="34" charset="0"/>
              </a:rPr>
            </a:br>
            <a:r>
              <a:rPr lang="pt-BR" sz="3200" b="1" dirty="0">
                <a:solidFill>
                  <a:schemeClr val="tx1">
                    <a:lumMod val="75000"/>
                    <a:lumOff val="25000"/>
                  </a:schemeClr>
                </a:solidFill>
                <a:latin typeface="Arial" panose="020B0604020202020204" pitchFamily="34" charset="0"/>
                <a:cs typeface="Arial" panose="020B0604020202020204" pitchFamily="34" charset="0"/>
              </a:rPr>
              <a:t>Métodos qualitativos – </a:t>
            </a:r>
            <a:r>
              <a:rPr lang="pt-BR" sz="3200" b="1" i="1" dirty="0">
                <a:solidFill>
                  <a:schemeClr val="tx1">
                    <a:lumMod val="75000"/>
                    <a:lumOff val="25000"/>
                  </a:schemeClr>
                </a:solidFill>
                <a:latin typeface="Arial" panose="020B0604020202020204" pitchFamily="34" charset="0"/>
                <a:cs typeface="Arial" panose="020B0604020202020204" pitchFamily="34" charset="0"/>
              </a:rPr>
              <a:t>corpus</a:t>
            </a:r>
            <a:r>
              <a:rPr lang="pt-BR" sz="3200" b="1" dirty="0">
                <a:solidFill>
                  <a:schemeClr val="tx1">
                    <a:lumMod val="75000"/>
                    <a:lumOff val="25000"/>
                  </a:schemeClr>
                </a:solidFill>
                <a:latin typeface="Arial" panose="020B0604020202020204" pitchFamily="34" charset="0"/>
                <a:cs typeface="Arial" panose="020B0604020202020204" pitchFamily="34" charset="0"/>
              </a:rPr>
              <a:t> discursivos verbais e não verbais.</a:t>
            </a:r>
            <a:br>
              <a:rPr lang="pt-BR" sz="3200" b="1" dirty="0">
                <a:solidFill>
                  <a:schemeClr val="tx1">
                    <a:lumMod val="75000"/>
                    <a:lumOff val="25000"/>
                  </a:schemeClr>
                </a:solidFill>
                <a:latin typeface="Arial" panose="020B0604020202020204" pitchFamily="34" charset="0"/>
                <a:cs typeface="Arial" panose="020B0604020202020204" pitchFamily="34" charset="0"/>
              </a:rPr>
            </a:br>
            <a:br>
              <a:rPr lang="pt-BR" sz="3200" b="1" dirty="0">
                <a:solidFill>
                  <a:schemeClr val="tx1">
                    <a:lumMod val="75000"/>
                    <a:lumOff val="25000"/>
                  </a:schemeClr>
                </a:solidFill>
                <a:latin typeface="Arial" panose="020B0604020202020204" pitchFamily="34" charset="0"/>
                <a:cs typeface="Arial" panose="020B0604020202020204" pitchFamily="34" charset="0"/>
              </a:rPr>
            </a:br>
            <a:r>
              <a:rPr lang="pt-BR" sz="3200" b="1" dirty="0">
                <a:solidFill>
                  <a:schemeClr val="tx1">
                    <a:lumMod val="75000"/>
                    <a:lumOff val="25000"/>
                  </a:schemeClr>
                </a:solidFill>
                <a:latin typeface="Arial" panose="020B0604020202020204" pitchFamily="34" charset="0"/>
                <a:cs typeface="Arial" panose="020B0604020202020204" pitchFamily="34" charset="0"/>
              </a:rPr>
              <a:t>Métodos quanti-qualitativos – podem mobilizar diferentes recursos no âmbito da construção de dados de amostragem e de </a:t>
            </a:r>
            <a:r>
              <a:rPr lang="pt-BR" sz="3200" b="1" i="1" dirty="0">
                <a:solidFill>
                  <a:schemeClr val="tx1">
                    <a:lumMod val="75000"/>
                    <a:lumOff val="25000"/>
                  </a:schemeClr>
                </a:solidFill>
                <a:latin typeface="Arial" panose="020B0604020202020204" pitchFamily="34" charset="0"/>
                <a:cs typeface="Arial" panose="020B0604020202020204" pitchFamily="34" charset="0"/>
              </a:rPr>
              <a:t>corpus</a:t>
            </a:r>
            <a:r>
              <a:rPr lang="pt-BR" sz="3200" b="1" dirty="0">
                <a:solidFill>
                  <a:schemeClr val="tx1">
                    <a:lumMod val="75000"/>
                    <a:lumOff val="25000"/>
                  </a:schemeClr>
                </a:solidFill>
                <a:latin typeface="Arial" panose="020B0604020202020204" pitchFamily="34" charset="0"/>
                <a:cs typeface="Arial" panose="020B0604020202020204" pitchFamily="34" charset="0"/>
              </a:rPr>
              <a:t>.</a:t>
            </a:r>
            <a:endParaRPr lang="pt-BR"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2638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2849217" y="371060"/>
            <a:ext cx="8768993" cy="6308036"/>
          </a:xfrm>
        </p:spPr>
        <p:style>
          <a:lnRef idx="2">
            <a:schemeClr val="dk1"/>
          </a:lnRef>
          <a:fillRef idx="1">
            <a:schemeClr val="lt1"/>
          </a:fillRef>
          <a:effectRef idx="0">
            <a:schemeClr val="dk1"/>
          </a:effectRef>
          <a:fontRef idx="minor">
            <a:schemeClr val="dk1"/>
          </a:fontRef>
        </p:style>
        <p:txBody>
          <a:bodyPr rtlCol="0">
            <a:normAutofit/>
          </a:bodyPr>
          <a:lstStyle/>
          <a:p>
            <a:pPr rtl="0"/>
            <a:r>
              <a:rPr lang="pt-BR" sz="2800" b="1" dirty="0">
                <a:solidFill>
                  <a:schemeClr val="tx1">
                    <a:lumMod val="75000"/>
                    <a:lumOff val="25000"/>
                  </a:schemeClr>
                </a:solidFill>
                <a:latin typeface="Arial" panose="020B0604020202020204" pitchFamily="34" charset="0"/>
                <a:cs typeface="Arial" panose="020B0604020202020204" pitchFamily="34" charset="0"/>
              </a:rPr>
              <a:t>Estudo de caso </a:t>
            </a:r>
            <a:r>
              <a:rPr lang="pt-BR" sz="2800" dirty="0">
                <a:solidFill>
                  <a:schemeClr val="tx1">
                    <a:lumMod val="75000"/>
                    <a:lumOff val="25000"/>
                  </a:schemeClr>
                </a:solidFill>
                <a:latin typeface="Arial" panose="020B0604020202020204" pitchFamily="34" charset="0"/>
                <a:cs typeface="Arial" panose="020B0604020202020204" pitchFamily="34" charset="0"/>
              </a:rPr>
              <a:t>– foco na construção de conhecimento específico, particular e meticulosamente aprofundado. Pode recorrer a diferentes estratégias de pesquisa. Não cabe generalizações, mas traz conhecimento aprofundado sobre o ‘caso’.</a:t>
            </a:r>
            <a:br>
              <a:rPr lang="pt-BR" sz="2800" dirty="0">
                <a:solidFill>
                  <a:schemeClr val="tx1">
                    <a:lumMod val="75000"/>
                    <a:lumOff val="25000"/>
                  </a:schemeClr>
                </a:solidFill>
                <a:latin typeface="Arial" panose="020B0604020202020204" pitchFamily="34" charset="0"/>
                <a:cs typeface="Arial" panose="020B0604020202020204" pitchFamily="34" charset="0"/>
              </a:rPr>
            </a:br>
            <a:br>
              <a:rPr lang="pt-BR" sz="2800" dirty="0">
                <a:solidFill>
                  <a:schemeClr val="tx1">
                    <a:lumMod val="75000"/>
                    <a:lumOff val="25000"/>
                  </a:schemeClr>
                </a:solidFill>
                <a:latin typeface="Arial" panose="020B0604020202020204" pitchFamily="34" charset="0"/>
                <a:cs typeface="Arial" panose="020B0604020202020204" pitchFamily="34" charset="0"/>
              </a:rPr>
            </a:br>
            <a:r>
              <a:rPr lang="pt-BR" sz="2800" b="1" dirty="0">
                <a:solidFill>
                  <a:schemeClr val="tx1">
                    <a:lumMod val="75000"/>
                    <a:lumOff val="25000"/>
                  </a:schemeClr>
                </a:solidFill>
                <a:latin typeface="Arial" panose="020B0604020202020204" pitchFamily="34" charset="0"/>
                <a:cs typeface="Arial" panose="020B0604020202020204" pitchFamily="34" charset="0"/>
              </a:rPr>
              <a:t>Pesquisa observação participante </a:t>
            </a:r>
            <a:r>
              <a:rPr lang="pt-BR" sz="2800" dirty="0">
                <a:solidFill>
                  <a:schemeClr val="tx1">
                    <a:lumMod val="75000"/>
                    <a:lumOff val="25000"/>
                  </a:schemeClr>
                </a:solidFill>
                <a:latin typeface="Arial" panose="020B0604020202020204" pitchFamily="34" charset="0"/>
                <a:cs typeface="Arial" panose="020B0604020202020204" pitchFamily="34" charset="0"/>
              </a:rPr>
              <a:t>– foco na relação pesquisador-pesquisado. A interlocução é muito importante, sobretudo na perspectiva dialógica. Elemento importante nas pesquisas etnográficas.</a:t>
            </a:r>
            <a:br>
              <a:rPr lang="pt-BR" sz="2800" dirty="0">
                <a:solidFill>
                  <a:schemeClr val="tx1">
                    <a:lumMod val="75000"/>
                    <a:lumOff val="25000"/>
                  </a:schemeClr>
                </a:solidFill>
                <a:latin typeface="Arial" panose="020B0604020202020204" pitchFamily="34" charset="0"/>
                <a:cs typeface="Arial" panose="020B0604020202020204" pitchFamily="34" charset="0"/>
              </a:rPr>
            </a:br>
            <a:br>
              <a:rPr lang="pt-BR" sz="2800" dirty="0">
                <a:solidFill>
                  <a:schemeClr val="tx1">
                    <a:lumMod val="75000"/>
                    <a:lumOff val="25000"/>
                  </a:schemeClr>
                </a:solidFill>
                <a:latin typeface="Arial" panose="020B0604020202020204" pitchFamily="34" charset="0"/>
                <a:cs typeface="Arial" panose="020B0604020202020204" pitchFamily="34" charset="0"/>
              </a:rPr>
            </a:br>
            <a:r>
              <a:rPr lang="pt-BR" sz="2800" b="1" dirty="0">
                <a:solidFill>
                  <a:schemeClr val="tx1">
                    <a:lumMod val="75000"/>
                    <a:lumOff val="25000"/>
                  </a:schemeClr>
                </a:solidFill>
                <a:latin typeface="Arial" panose="020B0604020202020204" pitchFamily="34" charset="0"/>
                <a:cs typeface="Arial" panose="020B0604020202020204" pitchFamily="34" charset="0"/>
              </a:rPr>
              <a:t>Pesquisa ação </a:t>
            </a:r>
            <a:r>
              <a:rPr lang="pt-BR" sz="2800" dirty="0">
                <a:solidFill>
                  <a:schemeClr val="tx1">
                    <a:lumMod val="75000"/>
                    <a:lumOff val="25000"/>
                  </a:schemeClr>
                </a:solidFill>
                <a:latin typeface="Arial" panose="020B0604020202020204" pitchFamily="34" charset="0"/>
                <a:cs typeface="Arial" panose="020B0604020202020204" pitchFamily="34" charset="0"/>
              </a:rPr>
              <a:t>– foco na mudança da situação pesquisada. Envolve a participação do pesquisador e do pesquisado em profunda interação dialógica com vistas a mudanças. </a:t>
            </a:r>
          </a:p>
        </p:txBody>
      </p:sp>
    </p:spTree>
    <p:extLst>
      <p:ext uri="{BB962C8B-B14F-4D97-AF65-F5344CB8AC3E}">
        <p14:creationId xmlns:p14="http://schemas.microsoft.com/office/powerpoint/2010/main" val="545634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3962400" y="516834"/>
            <a:ext cx="7655810" cy="6162261"/>
          </a:xfrm>
        </p:spPr>
        <p:style>
          <a:lnRef idx="2">
            <a:schemeClr val="dk1"/>
          </a:lnRef>
          <a:fillRef idx="1">
            <a:schemeClr val="lt1"/>
          </a:fillRef>
          <a:effectRef idx="0">
            <a:schemeClr val="dk1"/>
          </a:effectRef>
          <a:fontRef idx="minor">
            <a:schemeClr val="dk1"/>
          </a:fontRef>
        </p:style>
        <p:txBody>
          <a:bodyPr rtlCol="0">
            <a:normAutofit/>
          </a:bodyPr>
          <a:lstStyle/>
          <a:p>
            <a:pPr rtl="0"/>
            <a:r>
              <a:rPr lang="pt-BR" sz="2800" b="1" dirty="0">
                <a:solidFill>
                  <a:schemeClr val="tx1">
                    <a:lumMod val="75000"/>
                    <a:lumOff val="25000"/>
                  </a:schemeClr>
                </a:solidFill>
                <a:latin typeface="Arial" panose="020B0604020202020204" pitchFamily="34" charset="0"/>
                <a:cs typeface="Arial" panose="020B0604020202020204" pitchFamily="34" charset="0"/>
              </a:rPr>
              <a:t>Pesquisa exploratória </a:t>
            </a:r>
            <a:r>
              <a:rPr lang="pt-BR" sz="2800" dirty="0">
                <a:solidFill>
                  <a:schemeClr val="tx1">
                    <a:lumMod val="75000"/>
                    <a:lumOff val="25000"/>
                  </a:schemeClr>
                </a:solidFill>
                <a:latin typeface="Arial" panose="020B0604020202020204" pitchFamily="34" charset="0"/>
                <a:cs typeface="Arial" panose="020B0604020202020204" pitchFamily="34" charset="0"/>
              </a:rPr>
              <a:t>– foco na constante revisão do problema, dos métodos e técnicas de pesquisa. Constrói resultados a serem testados por novas investigações.</a:t>
            </a:r>
            <a:br>
              <a:rPr lang="pt-BR" sz="2800" dirty="0">
                <a:solidFill>
                  <a:schemeClr val="tx1">
                    <a:lumMod val="75000"/>
                    <a:lumOff val="25000"/>
                  </a:schemeClr>
                </a:solidFill>
                <a:latin typeface="Arial" panose="020B0604020202020204" pitchFamily="34" charset="0"/>
                <a:cs typeface="Arial" panose="020B0604020202020204" pitchFamily="34" charset="0"/>
              </a:rPr>
            </a:br>
            <a:br>
              <a:rPr lang="pt-BR" sz="2800" dirty="0">
                <a:solidFill>
                  <a:schemeClr val="tx1">
                    <a:lumMod val="75000"/>
                    <a:lumOff val="25000"/>
                  </a:schemeClr>
                </a:solidFill>
                <a:latin typeface="Arial" panose="020B0604020202020204" pitchFamily="34" charset="0"/>
                <a:cs typeface="Arial" panose="020B0604020202020204" pitchFamily="34" charset="0"/>
              </a:rPr>
            </a:br>
            <a:r>
              <a:rPr lang="pt-BR" sz="2800" b="1" dirty="0">
                <a:solidFill>
                  <a:schemeClr val="tx1">
                    <a:lumMod val="75000"/>
                    <a:lumOff val="25000"/>
                  </a:schemeClr>
                </a:solidFill>
                <a:latin typeface="Arial" panose="020B0604020202020204" pitchFamily="34" charset="0"/>
                <a:cs typeface="Arial" panose="020B0604020202020204" pitchFamily="34" charset="0"/>
              </a:rPr>
              <a:t>Triangulação metodológica </a:t>
            </a:r>
            <a:r>
              <a:rPr lang="pt-BR" sz="2800" dirty="0">
                <a:solidFill>
                  <a:schemeClr val="tx1">
                    <a:lumMod val="75000"/>
                    <a:lumOff val="25000"/>
                  </a:schemeClr>
                </a:solidFill>
                <a:latin typeface="Arial" panose="020B0604020202020204" pitchFamily="34" charset="0"/>
                <a:cs typeface="Arial" panose="020B0604020202020204" pitchFamily="34" charset="0"/>
              </a:rPr>
              <a:t>– proposta de investigação que pode recorrer a triangulação de teorias, métodos e pesquisadores (áreas de conhecimento). </a:t>
            </a:r>
          </a:p>
        </p:txBody>
      </p:sp>
    </p:spTree>
    <p:extLst>
      <p:ext uri="{BB962C8B-B14F-4D97-AF65-F5344CB8AC3E}">
        <p14:creationId xmlns:p14="http://schemas.microsoft.com/office/powerpoint/2010/main" val="288085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3922643" y="477077"/>
            <a:ext cx="7655810" cy="6162261"/>
          </a:xfrm>
        </p:spPr>
        <p:style>
          <a:lnRef idx="2">
            <a:schemeClr val="dk1"/>
          </a:lnRef>
          <a:fillRef idx="1">
            <a:schemeClr val="lt1"/>
          </a:fillRef>
          <a:effectRef idx="0">
            <a:schemeClr val="dk1"/>
          </a:effectRef>
          <a:fontRef idx="minor">
            <a:schemeClr val="dk1"/>
          </a:fontRef>
        </p:style>
        <p:txBody>
          <a:bodyPr rtlCol="0">
            <a:normAutofit/>
          </a:bodyPr>
          <a:lstStyle/>
          <a:p>
            <a:r>
              <a:rPr lang="pt-BR" sz="2800" b="1" dirty="0">
                <a:solidFill>
                  <a:schemeClr val="tx1">
                    <a:lumMod val="75000"/>
                    <a:lumOff val="25000"/>
                  </a:schemeClr>
                </a:solidFill>
                <a:latin typeface="Arial" panose="020B0604020202020204" pitchFamily="34" charset="0"/>
                <a:cs typeface="Arial" panose="020B0604020202020204" pitchFamily="34" charset="0"/>
              </a:rPr>
              <a:t>Alguns exemplos de pesquisas:</a:t>
            </a:r>
            <a:br>
              <a:rPr lang="pt-BR" sz="2800" b="1" dirty="0">
                <a:solidFill>
                  <a:schemeClr val="tx1">
                    <a:lumMod val="75000"/>
                    <a:lumOff val="25000"/>
                  </a:schemeClr>
                </a:solidFill>
                <a:latin typeface="Arial" panose="020B0604020202020204" pitchFamily="34" charset="0"/>
                <a:cs typeface="Arial" panose="020B0604020202020204" pitchFamily="34" charset="0"/>
              </a:rPr>
            </a:br>
            <a:r>
              <a:rPr lang="pt-BR" sz="2400" dirty="0">
                <a:solidFill>
                  <a:schemeClr val="tx1">
                    <a:lumMod val="75000"/>
                    <a:lumOff val="25000"/>
                  </a:schemeClr>
                </a:solidFill>
                <a:latin typeface="Arial" panose="020B0604020202020204" pitchFamily="34" charset="0"/>
                <a:cs typeface="Arial" panose="020B0604020202020204" pitchFamily="34" charset="0"/>
              </a:rPr>
              <a:t>Mestrado de Ana Flávia Marques: Estudo de casos múltiplos com observação participante. Título</a:t>
            </a:r>
            <a:r>
              <a:rPr lang="pt-BR" sz="2400" b="1" dirty="0">
                <a:solidFill>
                  <a:schemeClr val="tx1">
                    <a:lumMod val="75000"/>
                    <a:lumOff val="25000"/>
                  </a:schemeClr>
                </a:solidFill>
                <a:latin typeface="Arial" panose="020B0604020202020204" pitchFamily="34" charset="0"/>
                <a:cs typeface="Arial" panose="020B0604020202020204" pitchFamily="34" charset="0"/>
              </a:rPr>
              <a:t>: </a:t>
            </a:r>
            <a:r>
              <a:rPr lang="pt-BR" sz="2800" b="1" dirty="0">
                <a:latin typeface="Arial" panose="020B0604020202020204" pitchFamily="34" charset="0"/>
                <a:cs typeface="Arial" panose="020B0604020202020204" pitchFamily="34" charset="0"/>
              </a:rPr>
              <a:t>A redação virtual e as rotinas produtivas nos novos arranjos econômicos alternativos às corporações de mídia. </a:t>
            </a:r>
            <a:r>
              <a:rPr lang="pt-BR" sz="1800" dirty="0">
                <a:latin typeface="Arial" panose="020B0604020202020204" pitchFamily="34" charset="0"/>
                <a:cs typeface="Arial" panose="020B0604020202020204" pitchFamily="34" charset="0"/>
              </a:rPr>
              <a:t>(casos</a:t>
            </a:r>
            <a:r>
              <a:rPr lang="pt-BR" sz="1800" b="1" dirty="0">
                <a:latin typeface="Arial" panose="020B0604020202020204" pitchFamily="34" charset="0"/>
                <a:cs typeface="Arial" panose="020B0604020202020204" pitchFamily="34" charset="0"/>
              </a:rPr>
              <a:t>: </a:t>
            </a:r>
            <a:r>
              <a:rPr lang="pt-BR" sz="1800" dirty="0">
                <a:latin typeface="Arial" panose="020B0604020202020204" pitchFamily="34" charset="0"/>
                <a:cs typeface="Arial" panose="020B0604020202020204" pitchFamily="34" charset="0"/>
              </a:rPr>
              <a:t>Agência </a:t>
            </a:r>
            <a:r>
              <a:rPr lang="pt-BR" sz="1800" dirty="0" err="1">
                <a:latin typeface="Arial" panose="020B0604020202020204" pitchFamily="34" charset="0"/>
                <a:cs typeface="Arial" panose="020B0604020202020204" pitchFamily="34" charset="0"/>
              </a:rPr>
              <a:t>Pressenza</a:t>
            </a:r>
            <a:r>
              <a:rPr lang="pt-BR" sz="1800" dirty="0">
                <a:latin typeface="Arial" panose="020B0604020202020204" pitchFamily="34" charset="0"/>
                <a:cs typeface="Arial" panose="020B0604020202020204" pitchFamily="34" charset="0"/>
              </a:rPr>
              <a:t>, Jornalistas Livres, Opera </a:t>
            </a:r>
            <a:r>
              <a:rPr lang="pt-BR" sz="1800" dirty="0" err="1">
                <a:latin typeface="Arial" panose="020B0604020202020204" pitchFamily="34" charset="0"/>
                <a:cs typeface="Arial" panose="020B0604020202020204" pitchFamily="34" charset="0"/>
              </a:rPr>
              <a:t>Mundi</a:t>
            </a:r>
            <a:r>
              <a:rPr lang="pt-BR" sz="1800" dirty="0">
                <a:latin typeface="Arial" panose="020B0604020202020204" pitchFamily="34" charset="0"/>
                <a:cs typeface="Arial" panose="020B0604020202020204" pitchFamily="34" charset="0"/>
              </a:rPr>
              <a:t> e Outras Palavras). (</a:t>
            </a:r>
            <a:r>
              <a:rPr lang="pt-BR" sz="1800" dirty="0">
                <a:latin typeface="Arial" panose="020B0604020202020204" pitchFamily="34" charset="0"/>
                <a:cs typeface="Arial" panose="020B0604020202020204" pitchFamily="34" charset="0"/>
                <a:hlinkClick r:id="rId3"/>
              </a:rPr>
              <a:t>https://www5.usp.br/?s=</a:t>
            </a:r>
            <a:r>
              <a:rPr lang="pt-BR" sz="1800" dirty="0" err="1">
                <a:latin typeface="Arial" panose="020B0604020202020204" pitchFamily="34" charset="0"/>
                <a:cs typeface="Arial" panose="020B0604020202020204" pitchFamily="34" charset="0"/>
                <a:hlinkClick r:id="rId3"/>
              </a:rPr>
              <a:t>banco+de+teses+e+dissertações</a:t>
            </a:r>
            <a:r>
              <a:rPr lang="pt-BR" sz="1800">
                <a:latin typeface="Arial" panose="020B0604020202020204" pitchFamily="34" charset="0"/>
                <a:cs typeface="Arial" panose="020B0604020202020204" pitchFamily="34" charset="0"/>
              </a:rPr>
              <a:t>) </a:t>
            </a:r>
            <a:br>
              <a:rPr lang="pt-BR" sz="1800" dirty="0">
                <a:latin typeface="Arial" panose="020B0604020202020204" pitchFamily="34" charset="0"/>
                <a:cs typeface="Arial" panose="020B0604020202020204" pitchFamily="34" charset="0"/>
              </a:rPr>
            </a:br>
            <a:br>
              <a:rPr lang="pt-BR" sz="1800" dirty="0">
                <a:latin typeface="Arial" panose="020B0604020202020204" pitchFamily="34" charset="0"/>
                <a:cs typeface="Arial" panose="020B0604020202020204" pitchFamily="34" charset="0"/>
              </a:rPr>
            </a:br>
            <a:r>
              <a:rPr lang="pt-BR" sz="2800" dirty="0">
                <a:latin typeface="Arial" panose="020B0604020202020204" pitchFamily="34" charset="0"/>
                <a:cs typeface="Arial" panose="020B0604020202020204" pitchFamily="34" charset="0"/>
              </a:rPr>
              <a:t>Pesquisa Exploratória: </a:t>
            </a:r>
            <a:r>
              <a:rPr lang="pt-BR" sz="2400" b="1" dirty="0"/>
              <a:t>As relações de comunicação e as condições de produção no trabalho de jornalistas em arranjos econômicos alternativos às corporações de mídia. (www.eca.usp.br/</a:t>
            </a:r>
            <a:r>
              <a:rPr lang="pt-BR" sz="2400" b="1" dirty="0" err="1"/>
              <a:t>comunciacaoetrabalho</a:t>
            </a:r>
            <a:r>
              <a:rPr lang="pt-BR" sz="2400" b="1" dirty="0"/>
              <a:t>)</a:t>
            </a:r>
            <a:br>
              <a:rPr lang="pt-BR" sz="1200" b="1" dirty="0"/>
            </a:br>
            <a:endParaRPr lang="pt-BR" sz="2800" b="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76241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617_TF56410444" id="{35CCA0FA-4D6E-4DE9-BB56-D00F3F9DC0E1}" vid="{C1FD0161-C62D-4F6E-BF43-DCD4DD87A785}"/>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{94DC2743-A1A2-4230-B90D-EF931CD536A8}tf56410444_win32</Template>
  <TotalTime>124</TotalTime>
  <Words>526</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7</vt:i4>
      </vt:variant>
    </vt:vector>
  </HeadingPairs>
  <TitlesOfParts>
    <vt:vector size="13" baseType="lpstr">
      <vt:lpstr>Arial</vt:lpstr>
      <vt:lpstr>Avenir Next LT Pro</vt:lpstr>
      <vt:lpstr>Avenir Next LT Pro Light</vt:lpstr>
      <vt:lpstr>Calibri</vt:lpstr>
      <vt:lpstr>Garamond</vt:lpstr>
      <vt:lpstr>SavonVTI</vt:lpstr>
      <vt:lpstr>Pesquisa Social</vt:lpstr>
      <vt:lpstr>Construção do Problema de Pesquisa – O dilema da Pergunta</vt:lpstr>
      <vt:lpstr>  Hipóteses – são afirmações sobre hipotéticos resultados antevistos, os quais serão verificados, comprovados ou não.   A hipótese é um eixo estruturador que decorre da pergunta (ou vice-versa) e orienta a pesquisa em termos das verificações.   Nas pesquisas quantitativas, as hipóteses requerem comprovação mediante variáveis testadas.   Na pesquisa qualitativa, as hipóteses demandam comprovação dos elementos mediante argumentação estruturada com base nas informações obtidas e na construção de categorias analíticas.  Ex. Na pandemia, os comunicadores trabalham com prejuízo da qualidade das condições de trabalho e de saúde. </vt:lpstr>
      <vt:lpstr>  Métodos quantitativos – amostra probabilística; amostra não probabilística.  Métodos qualitativos – corpus discursivos verbais e não verbais.  Métodos quanti-qualitativos – podem mobilizar diferentes recursos no âmbito da construção de dados de amostragem e de corpus.</vt:lpstr>
      <vt:lpstr>Estudo de caso – foco na construção de conhecimento específico, particular e meticulosamente aprofundado. Pode recorrer a diferentes estratégias de pesquisa. Não cabe generalizações, mas traz conhecimento aprofundado sobre o ‘caso’.  Pesquisa observação participante – foco na relação pesquisador-pesquisado. A interlocução é muito importante, sobretudo na perspectiva dialógica. Elemento importante nas pesquisas etnográficas.  Pesquisa ação – foco na mudança da situação pesquisada. Envolve a participação do pesquisador e do pesquisado em profunda interação dialógica com vistas a mudanças. </vt:lpstr>
      <vt:lpstr>Pesquisa exploratória – foco na constante revisão do problema, dos métodos e técnicas de pesquisa. Constrói resultados a serem testados por novas investigações.  Triangulação metodológica – proposta de investigação que pode recorrer a triangulação de teorias, métodos e pesquisadores (áreas de conhecimento). </vt:lpstr>
      <vt:lpstr>Alguns exemplos de pesquisas: Mestrado de Ana Flávia Marques: Estudo de casos múltiplos com observação participante. Título: A redação virtual e as rotinas produtivas nos novos arranjos econômicos alternativos às corporações de mídia. (casos: Agência Pressenza, Jornalistas Livres, Opera Mundi e Outras Palavras). (https://www5.usp.br/?s=banco+de+teses+e+dissertações)   Pesquisa Exploratória: As relações de comunicação e as condições de produção no trabalho de jornalistas em arranjos econômicos alternativos às corporações de mídia. (www.eca.usp.br/comunciacaoetrabalho)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Pesquisa Social</dc:title>
  <dc:creator>roseli figaro</dc:creator>
  <cp:lastModifiedBy>roseli figaro</cp:lastModifiedBy>
  <cp:revision>1</cp:revision>
  <dcterms:created xsi:type="dcterms:W3CDTF">2021-09-27T14:13:22Z</dcterms:created>
  <dcterms:modified xsi:type="dcterms:W3CDTF">2021-09-27T16:17:36Z</dcterms:modified>
</cp:coreProperties>
</file>