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Work Sans Medium"/>
      <p:regular r:id="rId22"/>
      <p:bold r:id="rId23"/>
    </p:embeddedFont>
    <p:embeddedFont>
      <p:font typeface="Work Sans"/>
      <p:regular r:id="rId24"/>
      <p:bold r:id="rId25"/>
    </p:embeddedFont>
    <p:embeddedFont>
      <p:font typeface="Work Sans Light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WorkSansMedium-regular.fntdata"/><Relationship Id="rId21" Type="http://schemas.openxmlformats.org/officeDocument/2006/relationships/slide" Target="slides/slide17.xml"/><Relationship Id="rId24" Type="http://schemas.openxmlformats.org/officeDocument/2006/relationships/font" Target="fonts/WorkSans-regular.fntdata"/><Relationship Id="rId23" Type="http://schemas.openxmlformats.org/officeDocument/2006/relationships/font" Target="fonts/WorkSans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WorkSansLight-regular.fntdata"/><Relationship Id="rId25" Type="http://schemas.openxmlformats.org/officeDocument/2006/relationships/font" Target="fonts/WorkSans-bold.fntdata"/><Relationship Id="rId27" Type="http://schemas.openxmlformats.org/officeDocument/2006/relationships/font" Target="fonts/WorkSans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03c1746b3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03c1746b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03c1746b3_4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03c1746b3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03c1746b3_4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03c1746b3_4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03c1746b3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03c1746b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03c1746b3_4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03c1746b3_4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03c1746b3_4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03c1746b3_4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03c1746b3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03c1746b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0bd921c8c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0bd921c8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0bd921c8c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0bd921c8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0bd921c8c_0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0bd921c8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0bd921c8c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0bd921c8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reverse">
  <p:cSld name="BLANK_1">
    <p:bg>
      <p:bgPr>
        <a:solidFill>
          <a:srgbClr val="000000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▪"/>
              <a:defRPr i="1" sz="3200"/>
            </a:lvl1pPr>
            <a:lvl2pPr indent="-431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2pPr>
            <a:lvl3pPr indent="-431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3pPr>
            <a:lvl4pPr indent="-431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4pPr>
            <a:lvl5pPr indent="-431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5pPr>
            <a:lvl6pPr indent="-431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6pPr>
            <a:lvl7pPr indent="-431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7pPr>
            <a:lvl8pPr indent="-431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8pPr>
            <a:lvl9pPr indent="-431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9pPr>
          </a:lstStyle>
          <a:p/>
        </p:txBody>
      </p:sp>
      <p:sp>
        <p:nvSpPr>
          <p:cNvPr id="19" name="Google Shape;19;p4"/>
          <p:cNvSpPr/>
          <p:nvPr/>
        </p:nvSpPr>
        <p:spPr>
          <a:xfrm>
            <a:off x="617750" y="603375"/>
            <a:ext cx="948000" cy="9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09196" y="854775"/>
            <a:ext cx="565108" cy="445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840425" y="3949100"/>
            <a:ext cx="7463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Font typeface="Work Sans"/>
              <a:buNone/>
              <a:defRPr b="1" sz="1800">
                <a:latin typeface="Work Sans"/>
                <a:ea typeface="Work Sans"/>
                <a:cs typeface="Work Sans"/>
                <a:sym typeface="Work Sans"/>
              </a:defRPr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●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ctrTitle"/>
          </p:nvPr>
        </p:nvSpPr>
        <p:spPr>
          <a:xfrm>
            <a:off x="1674600" y="1323425"/>
            <a:ext cx="5794800" cy="15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Resolução de problemas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66666"/>
                </a:solidFill>
              </a:rPr>
              <a:t>Olivia + Wisner</a:t>
            </a:r>
            <a:r>
              <a:rPr lang="en" sz="2800"/>
              <a:t> </a:t>
            </a:r>
            <a:endParaRPr sz="2800"/>
          </a:p>
        </p:txBody>
      </p:sp>
      <p:sp>
        <p:nvSpPr>
          <p:cNvPr id="59" name="Google Shape;59;p12"/>
          <p:cNvSpPr txBox="1"/>
          <p:nvPr/>
        </p:nvSpPr>
        <p:spPr>
          <a:xfrm>
            <a:off x="1933800" y="3329500"/>
            <a:ext cx="52764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Light"/>
                <a:ea typeface="Work Sans Light"/>
                <a:cs typeface="Work Sans Light"/>
                <a:sym typeface="Work Sans Light"/>
              </a:rPr>
              <a:t>   Caio Romangueira       Érica Rissi       Edgar Fattori</a:t>
            </a: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Light"/>
                <a:ea typeface="Work Sans Light"/>
                <a:cs typeface="Work Sans Light"/>
                <a:sym typeface="Work Sans Light"/>
              </a:rPr>
              <a:t>  </a:t>
            </a: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60" name="Google Shape;60;p12"/>
          <p:cNvSpPr txBox="1"/>
          <p:nvPr/>
        </p:nvSpPr>
        <p:spPr>
          <a:xfrm>
            <a:off x="1753200" y="3702275"/>
            <a:ext cx="56376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  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Gustavo Saraiva      Melissa Onaka	   Vinicius Lemos	</a:t>
            </a: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17573" r="33298" t="0"/>
          <a:stretch/>
        </p:blipFill>
        <p:spPr>
          <a:xfrm>
            <a:off x="378600" y="387300"/>
            <a:ext cx="4561251" cy="43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idx="4294967295" type="ctrTitle"/>
          </p:nvPr>
        </p:nvSpPr>
        <p:spPr>
          <a:xfrm>
            <a:off x="5258275" y="1574525"/>
            <a:ext cx="347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Wisner</a:t>
            </a:r>
            <a:endParaRPr sz="7200"/>
          </a:p>
        </p:txBody>
      </p:sp>
      <p:sp>
        <p:nvSpPr>
          <p:cNvPr id="139" name="Google Shape;139;p21"/>
          <p:cNvSpPr txBox="1"/>
          <p:nvPr>
            <p:ph idx="4294967295" type="subTitle"/>
          </p:nvPr>
        </p:nvSpPr>
        <p:spPr>
          <a:xfrm>
            <a:off x="5344075" y="2734324"/>
            <a:ext cx="3470400" cy="12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Método da análise Ergonômica do trabalho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869150" y="76015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3400"/>
              <a:t>Como as pessoas solucionam as tarefas do </a:t>
            </a:r>
            <a:r>
              <a:rPr b="0" lang="en" sz="3400">
                <a:solidFill>
                  <a:srgbClr val="CC4125"/>
                </a:solidFill>
              </a:rPr>
              <a:t>trabalho</a:t>
            </a:r>
            <a:r>
              <a:rPr b="0" lang="en" sz="3400"/>
              <a:t>?</a:t>
            </a:r>
            <a:endParaRPr sz="3400"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869150" y="2160525"/>
            <a:ext cx="74058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As decisões de um trabalhador dependem do seu psicológico, do ambiente e sua relação com seus instrumentos de trabalho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Aplicar </a:t>
            </a:r>
            <a:r>
              <a:rPr lang="en"/>
              <a:t>os </a:t>
            </a:r>
            <a:r>
              <a:rPr lang="en"/>
              <a:t>estudos sobre essas </a:t>
            </a:r>
            <a:r>
              <a:rPr lang="en"/>
              <a:t>influências</a:t>
            </a:r>
            <a:r>
              <a:rPr lang="en"/>
              <a:t> para </a:t>
            </a:r>
            <a:r>
              <a:rPr lang="en"/>
              <a:t>otimizar as decisões e produtividade do trabalhador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22"/>
          <p:cNvGrpSpPr/>
          <p:nvPr/>
        </p:nvGrpSpPr>
        <p:grpSpPr>
          <a:xfrm>
            <a:off x="7684685" y="782218"/>
            <a:ext cx="695403" cy="877169"/>
            <a:chOff x="6730350" y="2315900"/>
            <a:chExt cx="257700" cy="420100"/>
          </a:xfrm>
        </p:grpSpPr>
        <p:sp>
          <p:nvSpPr>
            <p:cNvPr id="148" name="Google Shape;148;p22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2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869150" y="1618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Ombredane</a:t>
            </a:r>
            <a:endParaRPr/>
          </a:p>
        </p:txBody>
      </p:sp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3"/>
          <p:cNvSpPr txBox="1"/>
          <p:nvPr>
            <p:ph idx="4294967295" type="body"/>
          </p:nvPr>
        </p:nvSpPr>
        <p:spPr>
          <a:xfrm>
            <a:off x="869150" y="1931925"/>
            <a:ext cx="74058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Demanda da tarefa deveria ser constante, mas atitudes e desempenhos variam de indivíduo para outro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□"/>
            </a:pPr>
            <a:r>
              <a:rPr lang="en"/>
              <a:t>Tarefa </a:t>
            </a:r>
            <a:r>
              <a:rPr lang="en" sz="2550">
                <a:highlight>
                  <a:srgbClr val="FFFFFF"/>
                </a:highlight>
              </a:rPr>
              <a:t>≠ </a:t>
            </a:r>
            <a:r>
              <a:rPr lang="en"/>
              <a:t>Atividade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O trabalho deve ser estudado, não o trabalhador e a tarefa separadamente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Ciência do homem no trabalho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" name="Google Shape;160;p23"/>
          <p:cNvGrpSpPr/>
          <p:nvPr/>
        </p:nvGrpSpPr>
        <p:grpSpPr>
          <a:xfrm>
            <a:off x="7530297" y="671174"/>
            <a:ext cx="906067" cy="682003"/>
            <a:chOff x="5255200" y="3006475"/>
            <a:chExt cx="511700" cy="378575"/>
          </a:xfrm>
        </p:grpSpPr>
        <p:sp>
          <p:nvSpPr>
            <p:cNvPr id="161" name="Google Shape;161;p23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564350" y="619000"/>
            <a:ext cx="86763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rgbClr val="000000"/>
                </a:solidFill>
              </a:rPr>
              <a:t>Metodologia para análise ergonômica do trabalho</a:t>
            </a:r>
            <a:endParaRPr sz="3400">
              <a:solidFill>
                <a:srgbClr val="000000"/>
              </a:solidFill>
            </a:endParaRPr>
          </a:p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1256425" y="2057225"/>
            <a:ext cx="69030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4125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1. </a:t>
            </a: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 </a:t>
            </a: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Análise da solicitação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 </a:t>
            </a:r>
            <a:r>
              <a:rPr lang="en" sz="1800">
                <a:solidFill>
                  <a:srgbClr val="CC4125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2.</a:t>
            </a: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  Exame das condições técnicas, econômicas e sociais 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   </a:t>
            </a:r>
            <a:r>
              <a:rPr lang="en" sz="1800">
                <a:solidFill>
                  <a:srgbClr val="D7766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</a:t>
            </a:r>
            <a:r>
              <a:rPr lang="en" sz="1800">
                <a:solidFill>
                  <a:srgbClr val="CC4125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3. </a:t>
            </a: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 Análise de atividades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     </a:t>
            </a:r>
            <a:r>
              <a:rPr lang="en" sz="1800">
                <a:solidFill>
                  <a:srgbClr val="CC4125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4.  </a:t>
            </a: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Diagnóstico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      </a:t>
            </a:r>
            <a:r>
              <a:rPr lang="en" sz="1800">
                <a:solidFill>
                  <a:srgbClr val="CC4125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 5.</a:t>
            </a:r>
            <a:r>
              <a:rPr lang="en" sz="1800">
                <a:solidFill>
                  <a:srgbClr val="CB736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</a:t>
            </a: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 Recomendações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         </a:t>
            </a:r>
            <a:r>
              <a:rPr lang="en" sz="1800">
                <a:solidFill>
                  <a:srgbClr val="CC4125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6. </a:t>
            </a:r>
            <a:r>
              <a:rPr lang="en" sz="1800">
                <a:solidFill>
                  <a:srgbClr val="B2615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</a:t>
            </a: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Simulação de trabalho no sistema modificado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            </a:t>
            </a:r>
            <a:r>
              <a:rPr lang="en" sz="1800">
                <a:solidFill>
                  <a:srgbClr val="9150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</a:t>
            </a:r>
            <a:r>
              <a:rPr lang="en" sz="1800">
                <a:solidFill>
                  <a:srgbClr val="CC4125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7.</a:t>
            </a: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  Avaliação do trabalho na nova situação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869150" y="1618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Bartlett</a:t>
            </a:r>
            <a:endParaRPr/>
          </a:p>
        </p:txBody>
      </p:sp>
      <p:sp>
        <p:nvSpPr>
          <p:cNvPr id="175" name="Google Shape;175;p2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5"/>
          <p:cNvSpPr txBox="1"/>
          <p:nvPr>
            <p:ph idx="4294967295" type="body"/>
          </p:nvPr>
        </p:nvSpPr>
        <p:spPr>
          <a:xfrm>
            <a:off x="869150" y="1931925"/>
            <a:ext cx="74058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Experimento: observação das atividades diárias 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">
                <a:solidFill>
                  <a:srgbClr val="CC4125"/>
                </a:solidFill>
              </a:rPr>
              <a:t>Ergonomia - lei natural do trabalho</a:t>
            </a:r>
            <a:r>
              <a:rPr lang="en"/>
              <a:t>: atividades, tarefas e produtos devem ser compatíveis com as pessoas 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Impossível Ergonomia sem observação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p25"/>
          <p:cNvGrpSpPr/>
          <p:nvPr/>
        </p:nvGrpSpPr>
        <p:grpSpPr>
          <a:xfrm>
            <a:off x="7663159" y="750430"/>
            <a:ext cx="722223" cy="707265"/>
            <a:chOff x="3955900" y="2984500"/>
            <a:chExt cx="414000" cy="422525"/>
          </a:xfrm>
        </p:grpSpPr>
        <p:sp>
          <p:nvSpPr>
            <p:cNvPr id="178" name="Google Shape;178;p25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869150" y="1618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Simon</a:t>
            </a:r>
            <a:endParaRPr/>
          </a:p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26"/>
          <p:cNvSpPr txBox="1"/>
          <p:nvPr>
            <p:ph idx="4294967295" type="body"/>
          </p:nvPr>
        </p:nvSpPr>
        <p:spPr>
          <a:xfrm>
            <a:off x="869100" y="1768888"/>
            <a:ext cx="74058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Antes de pensar na resolução do problema, o trabalhador esboça o problema </a:t>
            </a:r>
            <a:r>
              <a:rPr i="1" lang="en"/>
              <a:t>(problem building)</a:t>
            </a:r>
            <a:endParaRPr i="1"/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O estudo no modo como o homem interpreta o problema é empírico, sobre as condições colaterais (ergonômico), e não lógico</a:t>
            </a:r>
            <a:endParaRPr/>
          </a:p>
        </p:txBody>
      </p:sp>
      <p:grpSp>
        <p:nvGrpSpPr>
          <p:cNvPr id="188" name="Google Shape;188;p26"/>
          <p:cNvGrpSpPr/>
          <p:nvPr/>
        </p:nvGrpSpPr>
        <p:grpSpPr>
          <a:xfrm>
            <a:off x="7814387" y="751660"/>
            <a:ext cx="524356" cy="663726"/>
            <a:chOff x="584925" y="238125"/>
            <a:chExt cx="415200" cy="525100"/>
          </a:xfrm>
        </p:grpSpPr>
        <p:sp>
          <p:nvSpPr>
            <p:cNvPr id="189" name="Google Shape;189;p26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869150" y="1618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Simon</a:t>
            </a:r>
            <a:endParaRPr/>
          </a:p>
        </p:txBody>
      </p:sp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908725" y="1225459"/>
            <a:ext cx="79938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434343"/>
                </a:solidFill>
                <a:latin typeface="Work Sans"/>
                <a:ea typeface="Work Sans"/>
                <a:cs typeface="Work Sans"/>
                <a:sym typeface="Work Sans"/>
              </a:rPr>
              <a:t>Variabilidades suscetíveis de influenciar a criação de problemas</a:t>
            </a:r>
            <a:endParaRPr b="1" sz="1800">
              <a:solidFill>
                <a:srgbClr val="43434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2" name="Google Shape;202;p27"/>
          <p:cNvSpPr txBox="1"/>
          <p:nvPr>
            <p:ph idx="4294967295" type="body"/>
          </p:nvPr>
        </p:nvSpPr>
        <p:spPr>
          <a:xfrm>
            <a:off x="908725" y="2244375"/>
            <a:ext cx="74058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A variabilidade da tarefa</a:t>
            </a:r>
            <a:endParaRPr/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Instabilidade das equipes</a:t>
            </a:r>
            <a:endParaRPr/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A complexidade e multiplicidade dos ciclos de resposta nos sistemas de produção</a:t>
            </a:r>
            <a:endParaRPr/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8"/>
          <p:cNvSpPr txBox="1"/>
          <p:nvPr/>
        </p:nvSpPr>
        <p:spPr>
          <a:xfrm>
            <a:off x="1019404" y="768308"/>
            <a:ext cx="3177900" cy="24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OLIVA</a:t>
            </a:r>
            <a:endParaRPr sz="360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Lógica </a:t>
            </a:r>
            <a:endParaRPr sz="30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4608123" y="768300"/>
            <a:ext cx="3177900" cy="19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WISNER</a:t>
            </a:r>
            <a:endParaRPr sz="360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Subjetividade</a:t>
            </a:r>
            <a:endParaRPr sz="30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4004000" y="1099500"/>
            <a:ext cx="4749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Light"/>
                <a:ea typeface="Work Sans Light"/>
                <a:cs typeface="Work Sans Light"/>
                <a:sym typeface="Work Sans Light"/>
              </a:rPr>
              <a:t>*</a:t>
            </a:r>
            <a:r>
              <a:rPr lang="en" sz="24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*</a:t>
            </a:r>
            <a:endParaRPr sz="24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pSp>
        <p:nvGrpSpPr>
          <p:cNvPr id="211" name="Google Shape;211;p28"/>
          <p:cNvGrpSpPr/>
          <p:nvPr/>
        </p:nvGrpSpPr>
        <p:grpSpPr>
          <a:xfrm>
            <a:off x="2423609" y="2212660"/>
            <a:ext cx="3729983" cy="2525748"/>
            <a:chOff x="518000" y="868825"/>
            <a:chExt cx="5695500" cy="3869100"/>
          </a:xfrm>
        </p:grpSpPr>
        <p:sp>
          <p:nvSpPr>
            <p:cNvPr id="212" name="Google Shape;212;p28"/>
            <p:cNvSpPr/>
            <p:nvPr/>
          </p:nvSpPr>
          <p:spPr>
            <a:xfrm>
              <a:off x="518000" y="868825"/>
              <a:ext cx="3868200" cy="3869100"/>
            </a:xfrm>
            <a:prstGeom prst="ellipse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345300" y="868825"/>
              <a:ext cx="3868200" cy="3720300"/>
            </a:xfrm>
            <a:prstGeom prst="ellipse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8"/>
            <p:cNvSpPr txBox="1"/>
            <p:nvPr/>
          </p:nvSpPr>
          <p:spPr>
            <a:xfrm>
              <a:off x="2161314" y="2137143"/>
              <a:ext cx="24300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Work Sans"/>
                  <a:ea typeface="Work Sans"/>
                  <a:cs typeface="Work Sans"/>
                  <a:sym typeface="Work Sans"/>
                </a:rPr>
                <a:t>Def problema</a:t>
              </a:r>
              <a:endParaRPr sz="15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Work Sans"/>
                  <a:ea typeface="Work Sans"/>
                  <a:cs typeface="Work Sans"/>
                  <a:sym typeface="Work Sans"/>
                </a:rPr>
                <a:t>Criterios</a:t>
              </a:r>
              <a:endParaRPr sz="15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Work Sans"/>
                  <a:ea typeface="Work Sans"/>
                  <a:cs typeface="Work Sans"/>
                  <a:sym typeface="Work Sans"/>
                </a:rPr>
                <a:t>Restrições</a:t>
              </a:r>
              <a:endParaRPr sz="15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idx="4294967295" type="ctrTitle"/>
          </p:nvPr>
        </p:nvSpPr>
        <p:spPr>
          <a:xfrm>
            <a:off x="685800" y="1507150"/>
            <a:ext cx="347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Oliva</a:t>
            </a:r>
            <a:endParaRPr sz="7200"/>
          </a:p>
        </p:txBody>
      </p:sp>
      <p:sp>
        <p:nvSpPr>
          <p:cNvPr id="66" name="Google Shape;66;p13"/>
          <p:cNvSpPr txBox="1"/>
          <p:nvPr>
            <p:ph idx="4294967295" type="subTitle"/>
          </p:nvPr>
        </p:nvSpPr>
        <p:spPr>
          <a:xfrm>
            <a:off x="685800" y="2415374"/>
            <a:ext cx="3470400" cy="12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Passos para resolver um problema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b="0" l="24382" r="8817" t="0"/>
          <a:stretch/>
        </p:blipFill>
        <p:spPr>
          <a:xfrm>
            <a:off x="4383425" y="387313"/>
            <a:ext cx="4368875" cy="43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869150" y="53155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400"/>
              <a:t>Partindo do</a:t>
            </a:r>
            <a:r>
              <a:rPr b="0" lang="en" sz="3400">
                <a:solidFill>
                  <a:srgbClr val="674EA7"/>
                </a:solidFill>
              </a:rPr>
              <a:t> </a:t>
            </a:r>
            <a:r>
              <a:rPr b="0" lang="en" sz="3400">
                <a:solidFill>
                  <a:srgbClr val="CC4125"/>
                </a:solidFill>
              </a:rPr>
              <a:t>real</a:t>
            </a:r>
            <a:r>
              <a:rPr b="0" lang="en" sz="3400"/>
              <a:t>, como chegar no </a:t>
            </a:r>
            <a:r>
              <a:rPr b="0" lang="en" sz="3400">
                <a:solidFill>
                  <a:srgbClr val="CC4125"/>
                </a:solidFill>
              </a:rPr>
              <a:t>ideal</a:t>
            </a:r>
            <a:r>
              <a:rPr b="0" lang="en" sz="3400"/>
              <a:t>?</a:t>
            </a:r>
            <a:endParaRPr b="0" sz="3400"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869150" y="2160525"/>
            <a:ext cx="7405800" cy="23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Há infinitas soluções 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O engenheiro deve conhecer todas as soluções, avaliá-las e escolher a melhor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Usa critérios e restrições 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Divide o processo de resolução de um problema em </a:t>
            </a:r>
            <a:r>
              <a:rPr lang="en">
                <a:solidFill>
                  <a:srgbClr val="CC4125"/>
                </a:solidFill>
              </a:rPr>
              <a:t>5 passos</a:t>
            </a:r>
            <a:endParaRPr>
              <a:solidFill>
                <a:srgbClr val="CC412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" name="Google Shape;76;p14"/>
          <p:cNvGrpSpPr/>
          <p:nvPr/>
        </p:nvGrpSpPr>
        <p:grpSpPr>
          <a:xfrm>
            <a:off x="7684685" y="782218"/>
            <a:ext cx="695403" cy="877169"/>
            <a:chOff x="6730350" y="2315900"/>
            <a:chExt cx="257700" cy="420100"/>
          </a:xfrm>
        </p:grpSpPr>
        <p:sp>
          <p:nvSpPr>
            <p:cNvPr id="77" name="Google Shape;77;p14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ctrTitle"/>
          </p:nvPr>
        </p:nvSpPr>
        <p:spPr>
          <a:xfrm>
            <a:off x="902100" y="647350"/>
            <a:ext cx="4950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Formulação do problema</a:t>
            </a:r>
            <a:endParaRPr/>
          </a:p>
        </p:txBody>
      </p:sp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631800" y="2191047"/>
            <a:ext cx="4950000" cy="24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Identificar e definir o problema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Estabelecer </a:t>
            </a:r>
            <a:r>
              <a:rPr lang="en" sz="1800">
                <a:solidFill>
                  <a:srgbClr val="CC4125"/>
                </a:solidFill>
              </a:rPr>
              <a:t>prazo</a:t>
            </a:r>
            <a:r>
              <a:rPr lang="en" sz="1800"/>
              <a:t> para a resolução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Listar restrições 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❏"/>
            </a:pPr>
            <a:r>
              <a:rPr lang="en" sz="1800"/>
              <a:t>Quanto mais amplo o problema, mais soluções possíveis</a:t>
            </a:r>
            <a:endParaRPr sz="1800"/>
          </a:p>
        </p:txBody>
      </p:sp>
      <p:sp>
        <p:nvSpPr>
          <p:cNvPr id="88" name="Google Shape;88;p15"/>
          <p:cNvSpPr txBox="1"/>
          <p:nvPr/>
        </p:nvSpPr>
        <p:spPr>
          <a:xfrm>
            <a:off x="6219050" y="2615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r>
              <a:rPr b="1" lang="en" sz="9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9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9" name="Google Shape;89;p15"/>
          <p:cNvSpPr txBox="1"/>
          <p:nvPr>
            <p:ph idx="1" type="subTitle"/>
          </p:nvPr>
        </p:nvSpPr>
        <p:spPr>
          <a:xfrm>
            <a:off x="5750650" y="2022850"/>
            <a:ext cx="2766000" cy="2424300"/>
          </a:xfrm>
          <a:prstGeom prst="rect">
            <a:avLst/>
          </a:prstGeom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4125"/>
                </a:solidFill>
              </a:rPr>
              <a:t>R</a:t>
            </a:r>
            <a:r>
              <a:rPr lang="en" sz="1800">
                <a:solidFill>
                  <a:srgbClr val="CC4125"/>
                </a:solidFill>
              </a:rPr>
              <a:t>estrição</a:t>
            </a:r>
            <a:endParaRPr sz="1800">
              <a:solidFill>
                <a:srgbClr val="CC4125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★"/>
            </a:pPr>
            <a:r>
              <a:rPr lang="en" sz="1600"/>
              <a:t>O</a:t>
            </a:r>
            <a:r>
              <a:rPr lang="en" sz="1600"/>
              <a:t>bstáculo para chegar na situação ideal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" sz="1600"/>
              <a:t>Geralmente de ordem econômica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902100" y="647350"/>
            <a:ext cx="4950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do problema</a:t>
            </a:r>
            <a:endParaRPr/>
          </a:p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1622400" y="2267247"/>
            <a:ext cx="4950000" cy="24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Detalhar o problema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Coletar dados e informações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Filtrar restrições válidas</a:t>
            </a:r>
            <a:endParaRPr sz="1800"/>
          </a:p>
          <a:p>
            <a:pPr indent="0" lvl="0" marL="137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" name="Google Shape;96;p16"/>
          <p:cNvSpPr txBox="1"/>
          <p:nvPr/>
        </p:nvSpPr>
        <p:spPr>
          <a:xfrm>
            <a:off x="6219050" y="2615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r>
              <a:rPr b="1" lang="en" sz="9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9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ctrTitle"/>
          </p:nvPr>
        </p:nvSpPr>
        <p:spPr>
          <a:xfrm>
            <a:off x="902100" y="647350"/>
            <a:ext cx="4950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Pesquisa das alternativas</a:t>
            </a:r>
            <a:endParaRPr/>
          </a:p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1622400" y="2038650"/>
            <a:ext cx="4950000" cy="26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Buscas de possíveis soluções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A busca depende do volume de informações, criatividade, sorte, etc.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Soluções se complementam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❏"/>
            </a:pPr>
            <a:r>
              <a:rPr lang="en" sz="1800"/>
              <a:t>Trabalho em grupo traz pluralidade de ideias </a:t>
            </a:r>
            <a:endParaRPr sz="1800"/>
          </a:p>
        </p:txBody>
      </p:sp>
      <p:sp>
        <p:nvSpPr>
          <p:cNvPr id="103" name="Google Shape;103;p17"/>
          <p:cNvSpPr txBox="1"/>
          <p:nvPr/>
        </p:nvSpPr>
        <p:spPr>
          <a:xfrm>
            <a:off x="6219050" y="2615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r>
              <a:rPr b="1" lang="en" sz="9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9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ctrTitle"/>
          </p:nvPr>
        </p:nvSpPr>
        <p:spPr>
          <a:xfrm>
            <a:off x="902100" y="647350"/>
            <a:ext cx="4950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Avaliação das alternativas</a:t>
            </a:r>
            <a:endParaRPr/>
          </a:p>
        </p:txBody>
      </p:sp>
      <p:sp>
        <p:nvSpPr>
          <p:cNvPr id="109" name="Google Shape;109;p18"/>
          <p:cNvSpPr txBox="1"/>
          <p:nvPr>
            <p:ph idx="1" type="subTitle"/>
          </p:nvPr>
        </p:nvSpPr>
        <p:spPr>
          <a:xfrm>
            <a:off x="1622400" y="2191050"/>
            <a:ext cx="4950000" cy="21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Avaliação feita através de </a:t>
            </a:r>
            <a:r>
              <a:rPr lang="en" sz="1800">
                <a:solidFill>
                  <a:srgbClr val="CC4125"/>
                </a:solidFill>
              </a:rPr>
              <a:t>critérios</a:t>
            </a:r>
            <a:endParaRPr sz="1800">
              <a:solidFill>
                <a:srgbClr val="CC4125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Duração </a:t>
            </a:r>
            <a:r>
              <a:rPr lang="en" sz="1800"/>
              <a:t>depende do p</a:t>
            </a:r>
            <a:r>
              <a:rPr lang="en" sz="1800"/>
              <a:t>razo e recursos financeiros disponíveis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❏"/>
            </a:pPr>
            <a:r>
              <a:rPr lang="en" sz="1800"/>
              <a:t>É concluído quando os fatores/áreas mais importantes foram exaustivamente estudados</a:t>
            </a:r>
            <a:endParaRPr sz="1800"/>
          </a:p>
        </p:txBody>
      </p:sp>
      <p:sp>
        <p:nvSpPr>
          <p:cNvPr id="110" name="Google Shape;110;p18"/>
          <p:cNvSpPr txBox="1"/>
          <p:nvPr/>
        </p:nvSpPr>
        <p:spPr>
          <a:xfrm>
            <a:off x="6219050" y="2615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r>
            <a:r>
              <a:rPr b="1" lang="en" sz="9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9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ctrTitle"/>
          </p:nvPr>
        </p:nvSpPr>
        <p:spPr>
          <a:xfrm>
            <a:off x="902100" y="647350"/>
            <a:ext cx="4950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Escolha da solução</a:t>
            </a:r>
            <a:endParaRPr/>
          </a:p>
        </p:txBody>
      </p:sp>
      <p:sp>
        <p:nvSpPr>
          <p:cNvPr id="116" name="Google Shape;116;p19"/>
          <p:cNvSpPr txBox="1"/>
          <p:nvPr>
            <p:ph idx="1" type="subTitle"/>
          </p:nvPr>
        </p:nvSpPr>
        <p:spPr>
          <a:xfrm>
            <a:off x="1622400" y="2267249"/>
            <a:ext cx="4950000" cy="13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CC4125"/>
              </a:solidFill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1000"/>
              </a:spcAft>
              <a:buSzPts val="1900"/>
              <a:buChar char="❏"/>
            </a:pPr>
            <a:r>
              <a:rPr lang="en" sz="1900">
                <a:solidFill>
                  <a:srgbClr val="CC4125"/>
                </a:solidFill>
              </a:rPr>
              <a:t>P</a:t>
            </a:r>
            <a:r>
              <a:rPr lang="en" sz="1900">
                <a:solidFill>
                  <a:srgbClr val="CC4125"/>
                </a:solidFill>
              </a:rPr>
              <a:t>razos, restrições e critérios </a:t>
            </a:r>
            <a:r>
              <a:rPr lang="en" sz="1900"/>
              <a:t>indicam as melhores alternativas de solução</a:t>
            </a:r>
            <a:endParaRPr sz="1900"/>
          </a:p>
        </p:txBody>
      </p:sp>
      <p:sp>
        <p:nvSpPr>
          <p:cNvPr id="117" name="Google Shape;117;p19"/>
          <p:cNvSpPr txBox="1"/>
          <p:nvPr/>
        </p:nvSpPr>
        <p:spPr>
          <a:xfrm>
            <a:off x="6219050" y="2615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5</a:t>
            </a:r>
            <a:r>
              <a:rPr b="1" lang="en" sz="9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9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4294967295" type="ctrTitle"/>
          </p:nvPr>
        </p:nvSpPr>
        <p:spPr>
          <a:xfrm>
            <a:off x="685800" y="2497750"/>
            <a:ext cx="5089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</a:rPr>
              <a:t>AS ETAPAS SE </a:t>
            </a:r>
            <a:r>
              <a:rPr lang="en" sz="5200">
                <a:solidFill>
                  <a:srgbClr val="FFFFFF"/>
                </a:solidFill>
              </a:rPr>
              <a:t>SOBREPÕEM</a:t>
            </a:r>
            <a:endParaRPr sz="5200">
              <a:solidFill>
                <a:srgbClr val="FFFFFF"/>
              </a:solidFill>
            </a:endParaRPr>
          </a:p>
        </p:txBody>
      </p:sp>
      <p:sp>
        <p:nvSpPr>
          <p:cNvPr id="123" name="Google Shape;123;p20"/>
          <p:cNvSpPr txBox="1"/>
          <p:nvPr>
            <p:ph idx="4294967295" type="subTitle"/>
          </p:nvPr>
        </p:nvSpPr>
        <p:spPr>
          <a:xfrm>
            <a:off x="685800" y="3487752"/>
            <a:ext cx="5089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Seus limites não são bem definidos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5" name="Google Shape;125;p20"/>
          <p:cNvGrpSpPr/>
          <p:nvPr/>
        </p:nvGrpSpPr>
        <p:grpSpPr>
          <a:xfrm>
            <a:off x="7385098" y="741535"/>
            <a:ext cx="1005277" cy="1033375"/>
            <a:chOff x="5241175" y="4959100"/>
            <a:chExt cx="539775" cy="517775"/>
          </a:xfrm>
        </p:grpSpPr>
        <p:sp>
          <p:nvSpPr>
            <p:cNvPr id="126" name="Google Shape;126;p2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