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9144000" cy="6858000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>
              <a:solidFill>
                <a:srgbClr val="4A7EBB"/>
              </a:solidFill>
              <a:prstDash val="solid"/>
              <a:bevel/>
            </a:ln>
          </a:left>
          <a:right>
            <a:ln w="9525" cap="flat">
              <a:solidFill>
                <a:srgbClr val="4A7EBB"/>
              </a:solidFill>
              <a:prstDash val="solid"/>
              <a:bevel/>
            </a:ln>
          </a:right>
          <a:top>
            <a:ln w="9525" cap="flat">
              <a:solidFill>
                <a:srgbClr val="4A7EBB"/>
              </a:solidFill>
              <a:prstDash val="solid"/>
              <a:bevel/>
            </a:ln>
          </a:top>
          <a:bottom>
            <a:ln w="9525" cap="flat">
              <a:solidFill>
                <a:srgbClr val="4A7EBB"/>
              </a:solidFill>
              <a:prstDash val="solid"/>
              <a:bevel/>
            </a:ln>
          </a:bottom>
          <a:insideH>
            <a:ln w="9525" cap="flat">
              <a:solidFill>
                <a:srgbClr val="4A7EBB"/>
              </a:solidFill>
              <a:prstDash val="solid"/>
              <a:bevel/>
            </a:ln>
          </a:insideH>
          <a:insideV>
            <a:ln w="9525" cap="flat">
              <a:solidFill>
                <a:srgbClr val="4A7EBB"/>
              </a:solidFill>
              <a:prstDash val="solid"/>
              <a:bevel/>
            </a:ln>
          </a:insideV>
        </a:tcBdr>
        <a:fill>
          <a:solidFill>
            <a:srgbClr val="4F81BD">
              <a:alpha val="4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>
              <a:solidFill>
                <a:srgbClr val="4A7EBB"/>
              </a:solidFill>
              <a:prstDash val="solid"/>
              <a:bevel/>
            </a:ln>
          </a:left>
          <a:right>
            <a:ln w="25400" cap="flat">
              <a:solidFill>
                <a:srgbClr val="4F81BD"/>
              </a:solidFill>
              <a:prstDash val="solid"/>
              <a:bevel/>
            </a:ln>
          </a:right>
          <a:top>
            <a:ln w="9525" cap="flat">
              <a:solidFill>
                <a:srgbClr val="4A7EBB"/>
              </a:solidFill>
              <a:prstDash val="solid"/>
              <a:bevel/>
            </a:ln>
          </a:top>
          <a:bottom>
            <a:ln w="9525" cap="flat">
              <a:solidFill>
                <a:srgbClr val="4A7EBB"/>
              </a:solidFill>
              <a:prstDash val="solid"/>
              <a:bevel/>
            </a:ln>
          </a:bottom>
          <a:insideH>
            <a:ln w="9525" cap="flat">
              <a:solidFill>
                <a:srgbClr val="4A7EBB"/>
              </a:solidFill>
              <a:prstDash val="solid"/>
              <a:bevel/>
            </a:ln>
          </a:insideH>
          <a:insideV>
            <a:ln w="9525" cap="flat">
              <a:solidFill>
                <a:srgbClr val="4A7EBB"/>
              </a:solidFill>
              <a:prstDash val="solid"/>
              <a:bevel/>
            </a:ln>
          </a:insideV>
        </a:tcBdr>
        <a:fill>
          <a:solidFill>
            <a:srgbClr val="4F81BD">
              <a:alpha val="4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F81BD"/>
              </a:solidFill>
              <a:prstDash val="solid"/>
              <a:bevel/>
            </a:ln>
          </a:top>
          <a:bottom>
            <a:ln w="25400" cap="flat">
              <a:solidFill>
                <a:srgbClr val="4F81BD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9525" cap="flat">
              <a:solidFill>
                <a:srgbClr val="4A7EBB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7" name="Shape 4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  <a:endParaRPr sz="3200">
              <a:solidFill>
                <a:srgbClr val="88888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  <a:endParaRPr sz="3200">
              <a:solidFill>
                <a:srgbClr val="88888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  <a:endParaRPr sz="3200">
              <a:solidFill>
                <a:srgbClr val="88888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  <a:endParaRPr sz="3200">
              <a:solidFill>
                <a:srgbClr val="88888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8" name="Shape 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/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5" name="Shape 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" name="Shape 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 lvl="0">
              <a:defRPr b="0" cap="none" sz="1800"/>
            </a:pPr>
            <a:r>
              <a:rPr b="1" cap="all" sz="4000"/>
              <a:t>Title Text</a:t>
            </a:r>
          </a:p>
        </p:txBody>
      </p:sp>
      <p:sp>
        <p:nvSpPr>
          <p:cNvPr id="15" name="Shape 15"/>
          <p:cNvSpPr/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One</a:t>
            </a:r>
            <a:endParaRPr sz="2000">
              <a:solidFill>
                <a:srgbClr val="88888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Two</a:t>
            </a:r>
            <a:endParaRPr sz="2000">
              <a:solidFill>
                <a:srgbClr val="88888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Three</a:t>
            </a:r>
            <a:endParaRPr sz="2000">
              <a:solidFill>
                <a:srgbClr val="88888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Four</a:t>
            </a:r>
            <a:endParaRPr sz="2000">
              <a:solidFill>
                <a:srgbClr val="88888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 lvl="0">
              <a:defRPr b="0" sz="1800"/>
            </a:pPr>
            <a:r>
              <a:rPr b="1" sz="2400"/>
              <a:t>Body Level One</a:t>
            </a:r>
            <a:endParaRPr b="1" sz="2400"/>
          </a:p>
          <a:p>
            <a:pPr lvl="1">
              <a:defRPr b="0" sz="1800"/>
            </a:pPr>
            <a:r>
              <a:rPr b="1" sz="2400"/>
              <a:t>Body Level Two</a:t>
            </a:r>
            <a:endParaRPr b="1" sz="2400"/>
          </a:p>
          <a:p>
            <a:pPr lvl="2">
              <a:defRPr b="0" sz="1800"/>
            </a:pPr>
            <a:r>
              <a:rPr b="1" sz="2400"/>
              <a:t>Body Level Three</a:t>
            </a:r>
            <a:endParaRPr b="1" sz="2400"/>
          </a:p>
          <a:p>
            <a:pPr lvl="3">
              <a:defRPr b="0" sz="1800"/>
            </a:pPr>
            <a:r>
              <a:rPr b="1" sz="2400"/>
              <a:t>Body Level Four</a:t>
            </a:r>
            <a:endParaRPr b="1" sz="2400"/>
          </a:p>
          <a:p>
            <a:pPr lvl="4">
              <a:defRPr b="0" sz="1800"/>
            </a:pPr>
            <a:r>
              <a:rPr b="1" sz="2400"/>
              <a:t>Body Level Five</a:t>
            </a:r>
          </a:p>
        </p:txBody>
      </p:sp>
      <p:sp>
        <p:nvSpPr>
          <p:cNvPr id="24" name="Shape 2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 lvl="0">
              <a:defRPr b="0" sz="1800"/>
            </a:pPr>
            <a:r>
              <a:rPr b="1" sz="2000"/>
              <a:t>Title Text</a:t>
            </a:r>
          </a:p>
        </p:txBody>
      </p:sp>
      <p:sp>
        <p:nvSpPr>
          <p:cNvPr id="32" name="Shape 32"/>
          <p:cNvSpPr/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 lvl="0">
              <a:defRPr b="0" sz="1800"/>
            </a:pPr>
            <a:r>
              <a:rPr b="1" sz="2000"/>
              <a:t>Title Text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  <a:endParaRPr sz="1400"/>
          </a:p>
          <a:p>
            <a:pPr lvl="1">
              <a:defRPr sz="1800"/>
            </a:pPr>
            <a:r>
              <a:rPr sz="1400"/>
              <a:t>Body Level Two</a:t>
            </a:r>
            <a:endParaRPr sz="1400"/>
          </a:p>
          <a:p>
            <a:pPr lvl="2">
              <a:defRPr sz="1800"/>
            </a:pPr>
            <a:r>
              <a:rPr sz="1400"/>
              <a:t>Body Level Three</a:t>
            </a:r>
            <a:endParaRPr sz="1400"/>
          </a:p>
          <a:p>
            <a:pPr lvl="3">
              <a:defRPr sz="1800"/>
            </a:pPr>
            <a:r>
              <a:rPr sz="1400"/>
              <a:t>Body Level Four</a:t>
            </a:r>
            <a:endParaRPr sz="1400"/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37" name="Shape 3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553200" y="6406785"/>
            <a:ext cx="2133600" cy="264255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med" advClick="1"/>
  <p:txStyles>
    <p:titleStyle>
      <a:lvl1pPr algn="ctr">
        <a:defRPr sz="4400">
          <a:latin typeface="Calibri"/>
          <a:ea typeface="Calibri"/>
          <a:cs typeface="Calibri"/>
          <a:sym typeface="Calibri"/>
        </a:defRPr>
      </a:lvl1pPr>
      <a:lvl2pPr algn="ctr">
        <a:defRPr sz="4400">
          <a:latin typeface="Calibri"/>
          <a:ea typeface="Calibri"/>
          <a:cs typeface="Calibri"/>
          <a:sym typeface="Calibri"/>
        </a:defRPr>
      </a:lvl2pPr>
      <a:lvl3pPr algn="ctr">
        <a:defRPr sz="4400">
          <a:latin typeface="Calibri"/>
          <a:ea typeface="Calibri"/>
          <a:cs typeface="Calibri"/>
          <a:sym typeface="Calibri"/>
        </a:defRPr>
      </a:lvl3pPr>
      <a:lvl4pPr algn="ctr">
        <a:defRPr sz="4400">
          <a:latin typeface="Calibri"/>
          <a:ea typeface="Calibri"/>
          <a:cs typeface="Calibri"/>
          <a:sym typeface="Calibri"/>
        </a:defRPr>
      </a:lvl4pPr>
      <a:lvl5pPr algn="ctr">
        <a:defRPr sz="4400">
          <a:latin typeface="Calibri"/>
          <a:ea typeface="Calibri"/>
          <a:cs typeface="Calibri"/>
          <a:sym typeface="Calibri"/>
        </a:defRPr>
      </a:lvl5pPr>
      <a:lvl6pPr algn="ctr">
        <a:defRPr sz="4400">
          <a:latin typeface="Calibri"/>
          <a:ea typeface="Calibri"/>
          <a:cs typeface="Calibri"/>
          <a:sym typeface="Calibri"/>
        </a:defRPr>
      </a:lvl6pPr>
      <a:lvl7pPr algn="ctr">
        <a:defRPr sz="4400">
          <a:latin typeface="Calibri"/>
          <a:ea typeface="Calibri"/>
          <a:cs typeface="Calibri"/>
          <a:sym typeface="Calibri"/>
        </a:defRPr>
      </a:lvl7pPr>
      <a:lvl8pPr algn="ctr">
        <a:defRPr sz="4400">
          <a:latin typeface="Calibri"/>
          <a:ea typeface="Calibri"/>
          <a:cs typeface="Calibri"/>
          <a:sym typeface="Calibri"/>
        </a:defRPr>
      </a:lvl8pPr>
      <a:lvl9pPr algn="ctr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1142999" y="2443479"/>
            <a:ext cx="6858002" cy="197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 sz="3200">
                <a:latin typeface="Trebuchet MS"/>
                <a:ea typeface="Trebuchet MS"/>
                <a:cs typeface="Trebuchet MS"/>
                <a:sym typeface="Trebuchet MS"/>
              </a:rPr>
              <a:t>Fisiopatologia e tratamento das hepatites virais</a:t>
            </a:r>
            <a:endParaRPr sz="320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algn="ctr"/>
            <a:endParaRPr sz="320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algn="ctr"/>
            <a:r>
              <a:rPr sz="3200">
                <a:latin typeface="Trebuchet MS"/>
                <a:ea typeface="Trebuchet MS"/>
                <a:cs typeface="Trebuchet MS"/>
                <a:sym typeface="Trebuchet MS"/>
              </a:rPr>
              <a:t>Parte 2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0" y="-1"/>
            <a:ext cx="91440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/>
            <a:r>
              <a:t>Hepatite C</a:t>
            </a:r>
          </a:p>
        </p:txBody>
      </p:sp>
      <p:sp>
        <p:nvSpPr>
          <p:cNvPr id="95" name="Shape 95"/>
          <p:cNvSpPr/>
          <p:nvPr/>
        </p:nvSpPr>
        <p:spPr>
          <a:xfrm>
            <a:off x="228600" y="838200"/>
            <a:ext cx="7010400" cy="1299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85750" indent="-285750"/>
            <a:r>
              <a:rPr sz="2800">
                <a:latin typeface="Trebuchet MS"/>
                <a:ea typeface="Trebuchet MS"/>
                <a:cs typeface="Trebuchet MS"/>
                <a:sym typeface="Trebuchet MS"/>
              </a:rPr>
              <a:t>Tratamento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/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Shape 96"/>
          <p:cNvSpPr/>
          <p:nvPr/>
        </p:nvSpPr>
        <p:spPr>
          <a:xfrm>
            <a:off x="228600" y="1224439"/>
            <a:ext cx="861060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85750" indent="-285750"/>
            <a:endParaRPr sz="1400">
              <a:latin typeface="Arial"/>
              <a:ea typeface="Arial"/>
              <a:cs typeface="Arial"/>
              <a:sym typeface="Arial"/>
            </a:endParaRPr>
          </a:p>
          <a:p>
            <a:pPr lvl="0" marL="222250" indent="-222250">
              <a:buSzPct val="100000"/>
              <a:buFont typeface="Arial"/>
              <a:buChar char="•"/>
            </a:pPr>
            <a:r>
              <a:rPr sz="1400">
                <a:latin typeface="Trebuchet MS"/>
                <a:ea typeface="Trebuchet MS"/>
                <a:cs typeface="Trebuchet MS"/>
                <a:sym typeface="Trebuchet MS"/>
              </a:rPr>
              <a:t>Combinação de interferon peguilado (injeção subcutânea) e ribavirina (oral)</a:t>
            </a:r>
          </a:p>
        </p:txBody>
      </p:sp>
      <p:sp>
        <p:nvSpPr>
          <p:cNvPr id="97" name="Shape 97"/>
          <p:cNvSpPr/>
          <p:nvPr/>
        </p:nvSpPr>
        <p:spPr>
          <a:xfrm>
            <a:off x="5029200" y="3439179"/>
            <a:ext cx="320040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85750" indent="-285750"/>
            <a:r>
              <a:rPr sz="1400">
                <a:latin typeface="Trebuchet MS"/>
                <a:ea typeface="Trebuchet MS"/>
                <a:cs typeface="Trebuchet MS"/>
                <a:sym typeface="Trebuchet MS"/>
              </a:rPr>
              <a:t>análogo sintético da guanosine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/>
            <a:r>
              <a:rPr sz="1400">
                <a:latin typeface="Trebuchet MS"/>
                <a:ea typeface="Trebuchet MS"/>
                <a:cs typeface="Trebuchet MS"/>
                <a:sym typeface="Trebuchet MS"/>
              </a:rPr>
              <a:t>(inibe a síntese de RNA viral e cap 5’)</a:t>
            </a:r>
          </a:p>
        </p:txBody>
      </p:sp>
      <p:pic>
        <p:nvPicPr>
          <p:cNvPr id="98" name="image43.png" descr="Ribavirin.sv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7800" y="1692791"/>
            <a:ext cx="1689146" cy="1630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age44.png" descr="G chemical structur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07686" y="1627180"/>
            <a:ext cx="2063700" cy="1733508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/>
          <p:nvPr/>
        </p:nvSpPr>
        <p:spPr>
          <a:xfrm>
            <a:off x="7627433" y="3380432"/>
            <a:ext cx="345689" cy="224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05" fill="norm" stroke="1" extrusionOk="0">
                <a:moveTo>
                  <a:pt x="0" y="19389"/>
                </a:moveTo>
                <a:cubicBezTo>
                  <a:pt x="5168" y="20494"/>
                  <a:pt x="10335" y="21600"/>
                  <a:pt x="13936" y="18369"/>
                </a:cubicBezTo>
                <a:cubicBezTo>
                  <a:pt x="17536" y="15137"/>
                  <a:pt x="19568" y="7569"/>
                  <a:pt x="21600" y="0"/>
                </a:cubicBezTo>
              </a:path>
            </a:pathLst>
          </a:custGeom>
          <a:ln w="12700">
            <a:solidFill>
              <a:srgbClr val="808080"/>
            </a:solidFill>
            <a:tailEnd type="triangle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1" name="Shape 101"/>
          <p:cNvSpPr/>
          <p:nvPr/>
        </p:nvSpPr>
        <p:spPr>
          <a:xfrm>
            <a:off x="3124200" y="1741251"/>
            <a:ext cx="76201" cy="209967"/>
          </a:xfrm>
          <a:prstGeom prst="line">
            <a:avLst/>
          </a:prstGeom>
          <a:ln>
            <a:solidFill>
              <a:srgbClr val="808080"/>
            </a:solidFill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2" name="Shape 102"/>
          <p:cNvSpPr/>
          <p:nvPr/>
        </p:nvSpPr>
        <p:spPr>
          <a:xfrm>
            <a:off x="2895600" y="1942365"/>
            <a:ext cx="163830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defRPr sz="1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/>
            </a:pPr>
            <a:r>
              <a:rPr sz="1400"/>
              <a:t>Protege o IFN de ser degradado 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0" y="-1"/>
            <a:ext cx="91440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/>
            <a:r>
              <a:t>Hepatite C</a:t>
            </a:r>
          </a:p>
        </p:txBody>
      </p:sp>
      <p:sp>
        <p:nvSpPr>
          <p:cNvPr id="105" name="Shape 105"/>
          <p:cNvSpPr/>
          <p:nvPr/>
        </p:nvSpPr>
        <p:spPr>
          <a:xfrm>
            <a:off x="228600" y="838200"/>
            <a:ext cx="7010400" cy="1299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85750" indent="-285750"/>
            <a:r>
              <a:rPr sz="2800">
                <a:latin typeface="Trebuchet MS"/>
                <a:ea typeface="Trebuchet MS"/>
                <a:cs typeface="Trebuchet MS"/>
                <a:sym typeface="Trebuchet MS"/>
              </a:rPr>
              <a:t>Tratamento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/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228600" y="1224439"/>
            <a:ext cx="8610600" cy="3336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85750" indent="-285750"/>
            <a:endParaRPr sz="1400">
              <a:latin typeface="Arial"/>
              <a:ea typeface="Arial"/>
              <a:cs typeface="Arial"/>
              <a:sym typeface="Arial"/>
            </a:endParaRPr>
          </a:p>
          <a:p>
            <a:pPr lvl="0" marL="222250" indent="-222250">
              <a:buSzPct val="100000"/>
              <a:buFont typeface="Arial"/>
              <a:buChar char="•"/>
            </a:pPr>
            <a:r>
              <a:rPr sz="1400">
                <a:latin typeface="Trebuchet MS"/>
                <a:ea typeface="Trebuchet MS"/>
                <a:cs typeface="Trebuchet MS"/>
                <a:sym typeface="Trebuchet MS"/>
              </a:rPr>
              <a:t>Combinação de interferon peguilado (injeção subcutânea) e ribavirina (oral)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22250" indent="-222250">
              <a:buClr>
                <a:srgbClr val="F79646"/>
              </a:buClr>
              <a:buSzPct val="100000"/>
              <a:buFont typeface="Arial"/>
              <a:buChar char="•"/>
            </a:pPr>
            <a:r>
              <a:rPr sz="1400">
                <a:solidFill>
                  <a:srgbClr val="F79646"/>
                </a:solidFill>
                <a:latin typeface="Trebuchet MS"/>
                <a:ea typeface="Trebuchet MS"/>
                <a:cs typeface="Trebuchet MS"/>
                <a:sym typeface="Trebuchet MS"/>
              </a:rPr>
              <a:t>Cura entre 40-50% das pessoas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1" marL="679450" indent="-222250">
              <a:buSzPct val="100000"/>
              <a:buFont typeface="Arial"/>
              <a:buChar char="•"/>
            </a:pPr>
            <a:r>
              <a:rPr sz="1400">
                <a:latin typeface="Trebuchet MS"/>
                <a:ea typeface="Trebuchet MS"/>
                <a:cs typeface="Trebuchet MS"/>
                <a:sym typeface="Trebuchet MS"/>
              </a:rPr>
              <a:t>Dependendo do genótipo do HCV dura 24 ou 48 semanas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1" marL="679450" indent="-222250">
              <a:buSzPct val="100000"/>
              <a:buFont typeface="Arial"/>
              <a:buChar char="•"/>
            </a:pPr>
            <a:r>
              <a:rPr sz="1400">
                <a:latin typeface="Trebuchet MS"/>
                <a:ea typeface="Trebuchet MS"/>
                <a:cs typeface="Trebuchet MS"/>
                <a:sym typeface="Trebuchet MS"/>
              </a:rPr>
              <a:t>Muitos efeitos colaterais (dores musculares e de cabeça, cansaço, perda de apetite, perda de peso, depressão, etc)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1" marL="742950" indent="-285750">
              <a:buSzPct val="100000"/>
              <a:buFont typeface="Arial"/>
              <a:buChar char="•"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lvl="0" marL="222250" indent="-222250">
              <a:buSzPct val="100000"/>
              <a:buFont typeface="Arial"/>
              <a:buChar char="•"/>
            </a:pPr>
            <a:r>
              <a:rPr sz="1400">
                <a:latin typeface="Trebuchet MS"/>
                <a:ea typeface="Trebuchet MS"/>
                <a:cs typeface="Trebuchet MS"/>
                <a:sym typeface="Trebuchet MS"/>
              </a:rPr>
              <a:t>Outros anti-virais: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1" marL="679450" indent="-222250">
              <a:buSzPct val="100000"/>
              <a:buFont typeface="Arial"/>
              <a:buChar char="•"/>
            </a:pPr>
            <a:r>
              <a:rPr sz="1400">
                <a:latin typeface="Trebuchet MS"/>
                <a:ea typeface="Trebuchet MS"/>
                <a:cs typeface="Trebuchet MS"/>
                <a:sym typeface="Trebuchet MS"/>
              </a:rPr>
              <a:t>Podem curar até 98%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1" marL="679450" indent="-222250">
              <a:buSzPct val="100000"/>
              <a:buFont typeface="Arial"/>
              <a:buChar char="•"/>
            </a:pPr>
            <a:r>
              <a:rPr sz="1400">
                <a:latin typeface="Trebuchet MS"/>
                <a:ea typeface="Trebuchet MS"/>
                <a:cs typeface="Trebuchet MS"/>
                <a:sym typeface="Trebuchet MS"/>
              </a:rPr>
              <a:t>Menos efeitos colaterais e por menos tempo de tratamento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1" marL="679450" indent="-222250">
              <a:buSzPct val="100000"/>
              <a:buFont typeface="Arial"/>
              <a:buChar char="•"/>
            </a:pPr>
            <a:r>
              <a:rPr sz="1400">
                <a:latin typeface="Trebuchet MS"/>
                <a:ea typeface="Trebuchet MS"/>
                <a:cs typeface="Trebuchet MS"/>
                <a:sym typeface="Trebuchet MS"/>
              </a:rPr>
              <a:t>Extremamente caros (pode custar mais de 150 mil reais por 3 meses no Brasil)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lvl="1" marL="742950" indent="-285750">
              <a:buSzPct val="100000"/>
              <a:buFont typeface="Arial"/>
              <a:buChar char="•"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lvl="1" marL="679450" indent="-222250">
              <a:buSzPct val="100000"/>
              <a:buFont typeface="Arial"/>
              <a:buChar char="•"/>
            </a:pPr>
            <a:r>
              <a:rPr sz="1400">
                <a:latin typeface="Trebuchet MS"/>
                <a:ea typeface="Trebuchet MS"/>
                <a:cs typeface="Trebuchet MS"/>
                <a:sym typeface="Trebuchet MS"/>
              </a:rPr>
              <a:t>Boceprevir ou Telaprevir - Inibidor de protease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1" marL="679450" indent="-222250">
              <a:buSzPct val="100000"/>
              <a:buFont typeface="Arial"/>
              <a:buChar char="•"/>
            </a:pPr>
            <a:r>
              <a:rPr sz="1400">
                <a:latin typeface="Trebuchet MS"/>
                <a:ea typeface="Trebuchet MS"/>
                <a:cs typeface="Trebuchet MS"/>
                <a:sym typeface="Trebuchet MS"/>
              </a:rPr>
              <a:t>Sofosbuvir ou Simeprevir - Inibidor da polimerase NS5B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1" marL="679450" indent="-222250">
              <a:buSzPct val="100000"/>
              <a:buFont typeface="Arial"/>
              <a:buChar char="•"/>
            </a:pPr>
            <a:r>
              <a:rPr sz="1400">
                <a:latin typeface="Trebuchet MS"/>
                <a:ea typeface="Trebuchet MS"/>
                <a:cs typeface="Trebuchet MS"/>
                <a:sym typeface="Trebuchet MS"/>
              </a:rPr>
              <a:t>Daclatasvir - Inibidor da NS5A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0" y="-1"/>
            <a:ext cx="91440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/>
            <a:r>
              <a:t>Hepatite C</a:t>
            </a:r>
          </a:p>
        </p:txBody>
      </p:sp>
      <p:pic>
        <p:nvPicPr>
          <p:cNvPr id="109" name="image40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330" y="6508874"/>
            <a:ext cx="3527101" cy="24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/>
          <p:nvPr/>
        </p:nvSpPr>
        <p:spPr>
          <a:xfrm>
            <a:off x="5269676" y="943624"/>
            <a:ext cx="3721924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08080"/>
                </a:solidFill>
              </a:rPr>
              <a:t>O HCV consegue evadir do sistema imune controlando a indução de IFN</a:t>
            </a:r>
          </a:p>
        </p:txBody>
      </p:sp>
      <p:pic>
        <p:nvPicPr>
          <p:cNvPr id="111" name="image4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943624"/>
            <a:ext cx="4959301" cy="5582925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/>
          <p:nvPr/>
        </p:nvSpPr>
        <p:spPr>
          <a:xfrm>
            <a:off x="5264100" y="5498877"/>
            <a:ext cx="3721924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/>
            </a:pPr>
            <a:r>
              <a:rPr sz="1400"/>
              <a:t>O tratamento inclui a administração de IFN que irá aumentar expressão de IL-4 (Th2) e estimular a resposta B (mais anticorpos), dentre outras funções imunomodulatórias.</a:t>
            </a:r>
          </a:p>
        </p:txBody>
      </p:sp>
      <p:sp>
        <p:nvSpPr>
          <p:cNvPr id="113" name="Shape 113"/>
          <p:cNvSpPr/>
          <p:nvPr/>
        </p:nvSpPr>
        <p:spPr>
          <a:xfrm flipV="1">
            <a:off x="4381500" y="6000755"/>
            <a:ext cx="381000" cy="457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600"/>
                </a:moveTo>
                <a:lnTo>
                  <a:pt x="5400" y="126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2600"/>
                </a:lnTo>
                <a:lnTo>
                  <a:pt x="21600" y="126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D99694"/>
          </a:solidFill>
          <a:ln w="25400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4" name="Shape 114"/>
          <p:cNvSpPr/>
          <p:nvPr/>
        </p:nvSpPr>
        <p:spPr>
          <a:xfrm flipH="1">
            <a:off x="4953000" y="5975930"/>
            <a:ext cx="311101" cy="120070"/>
          </a:xfrm>
          <a:prstGeom prst="line">
            <a:avLst/>
          </a:prstGeom>
          <a:ln>
            <a:solidFill>
              <a:srgbClr val="808080"/>
            </a:solidFill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0" y="-1"/>
            <a:ext cx="91440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/>
            <a:r>
              <a:t>Hepatite C</a:t>
            </a:r>
          </a:p>
        </p:txBody>
      </p:sp>
      <p:pic>
        <p:nvPicPr>
          <p:cNvPr id="117" name="image40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330" y="6508874"/>
            <a:ext cx="3527101" cy="24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/>
        </p:nvSpPr>
        <p:spPr>
          <a:xfrm>
            <a:off x="5269676" y="943624"/>
            <a:ext cx="3721924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/>
            </a:pPr>
            <a:r>
              <a:rPr sz="1400"/>
              <a:t>Só que o HCV pode interferir de várias formas no tratamento</a:t>
            </a:r>
          </a:p>
        </p:txBody>
      </p:sp>
      <p:pic>
        <p:nvPicPr>
          <p:cNvPr id="119" name="image4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911137"/>
            <a:ext cx="5029200" cy="5570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0" y="-1"/>
            <a:ext cx="91440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/>
            <a:r>
              <a:t>Hepatite C</a:t>
            </a:r>
          </a:p>
        </p:txBody>
      </p:sp>
      <p:sp>
        <p:nvSpPr>
          <p:cNvPr id="122" name="Shape 122"/>
          <p:cNvSpPr/>
          <p:nvPr/>
        </p:nvSpPr>
        <p:spPr>
          <a:xfrm>
            <a:off x="1905000" y="6235243"/>
            <a:ext cx="571500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https://www.youtube.com/watch?v=VNe0SJnWckQ</a:t>
            </a:r>
          </a:p>
        </p:txBody>
      </p:sp>
      <p:pic>
        <p:nvPicPr>
          <p:cNvPr id="123" name="media2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934252"/>
            <a:ext cx="9144000" cy="5143501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49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mediacall" presetSubtype="0" presetID="3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2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0" y="-1"/>
            <a:ext cx="91440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/>
            <a:r>
              <a:t>Hepatite D</a:t>
            </a:r>
          </a:p>
        </p:txBody>
      </p:sp>
      <p:sp>
        <p:nvSpPr>
          <p:cNvPr id="126" name="Shape 126"/>
          <p:cNvSpPr/>
          <p:nvPr/>
        </p:nvSpPr>
        <p:spPr>
          <a:xfrm>
            <a:off x="228600" y="838200"/>
            <a:ext cx="4114800" cy="1299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85750" indent="-285750"/>
            <a:r>
              <a:rPr sz="2800">
                <a:latin typeface="Trebuchet MS"/>
                <a:ea typeface="Trebuchet MS"/>
                <a:cs typeface="Trebuchet MS"/>
                <a:sym typeface="Trebuchet MS"/>
              </a:rPr>
              <a:t>Hepatite 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/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228600" y="1398686"/>
            <a:ext cx="2743200" cy="1950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85750" indent="-285750">
              <a:buSzPct val="100000"/>
              <a:buFont typeface="Arial"/>
              <a:buChar char="•"/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HDV é um vírus de RNA fita-simples circular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Co-infecção com HBV (o HDV necessita de envelope do HBV para sua replicação)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image4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15063" y="1066800"/>
            <a:ext cx="5928937" cy="3390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49.png"/>
          <p:cNvPicPr/>
          <p:nvPr/>
        </p:nvPicPr>
        <p:blipFill>
          <a:blip r:embed="rId3">
            <a:extLst/>
          </a:blip>
          <a:srcRect l="40164" t="0" r="0" b="11584"/>
          <a:stretch>
            <a:fillRect/>
          </a:stretch>
        </p:blipFill>
        <p:spPr>
          <a:xfrm>
            <a:off x="3276600" y="4343400"/>
            <a:ext cx="3375923" cy="243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3429000" y="4419600"/>
            <a:ext cx="228600" cy="228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0" y="-1"/>
            <a:ext cx="91440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/>
            <a:r>
              <a:t>Hepatite D</a:t>
            </a:r>
          </a:p>
        </p:txBody>
      </p:sp>
      <p:sp>
        <p:nvSpPr>
          <p:cNvPr id="133" name="Shape 133"/>
          <p:cNvSpPr/>
          <p:nvPr/>
        </p:nvSpPr>
        <p:spPr>
          <a:xfrm>
            <a:off x="228600" y="838200"/>
            <a:ext cx="4114800" cy="1299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85750" indent="-285750"/>
            <a:r>
              <a:rPr sz="2800">
                <a:latin typeface="Trebuchet MS"/>
                <a:ea typeface="Trebuchet MS"/>
                <a:cs typeface="Trebuchet MS"/>
                <a:sym typeface="Trebuchet MS"/>
              </a:rPr>
              <a:t>Hepatite 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/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228600" y="1398686"/>
            <a:ext cx="2514600" cy="4084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85750" indent="-285750">
              <a:buSzPct val="100000"/>
              <a:buFont typeface="Arial"/>
              <a:buChar char="•"/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Na co-infecção a evolução é semelhante à hepatite B aguda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Na super-infecção (infecção por HDV em indivíduos com hepatite B crônica) a evolução é bem pior: maior dano hepático, maior cronicidade e hepatite fulminante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image5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9400" y="1219200"/>
            <a:ext cx="6125794" cy="5162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0" y="-1"/>
            <a:ext cx="91440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/>
            <a:r>
              <a:t>Hepatite E</a:t>
            </a:r>
          </a:p>
        </p:txBody>
      </p:sp>
      <p:sp>
        <p:nvSpPr>
          <p:cNvPr id="138" name="Shape 138"/>
          <p:cNvSpPr/>
          <p:nvPr/>
        </p:nvSpPr>
        <p:spPr>
          <a:xfrm>
            <a:off x="228600" y="838200"/>
            <a:ext cx="4114800" cy="1299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85750" indent="-285750"/>
            <a:r>
              <a:rPr sz="2800">
                <a:latin typeface="Trebuchet MS"/>
                <a:ea typeface="Trebuchet MS"/>
                <a:cs typeface="Trebuchet MS"/>
                <a:sym typeface="Trebuchet MS"/>
              </a:rPr>
              <a:t>Hepatite 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/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228600" y="1398686"/>
            <a:ext cx="3429000" cy="4884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85750" indent="-285750">
              <a:buSzPct val="100000"/>
              <a:buFont typeface="Arial"/>
              <a:buChar char="•"/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Vírus RNA simples-fita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Transmissão: fecal-oral, água contaminada por seres humanos ou animais infectados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Prevalência em países em desenvolvimento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Hepatite auto-limitada (1 a 4% de mortalidade)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Mais comum em adolescentes e jovens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Incubação de 15 a 60 dias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Screen Shot 2021-10-18 at 3.55.09 PM.png"/>
          <p:cNvPicPr/>
          <p:nvPr/>
        </p:nvPicPr>
        <p:blipFill>
          <a:blip r:embed="rId2">
            <a:extLst/>
          </a:blip>
          <a:srcRect l="20379" t="21968" r="22822" b="17953"/>
          <a:stretch>
            <a:fillRect/>
          </a:stretch>
        </p:blipFill>
        <p:spPr>
          <a:xfrm>
            <a:off x="3765056" y="2183378"/>
            <a:ext cx="5130947" cy="3392033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6250216" y="6452975"/>
            <a:ext cx="2032879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Khuroo et al., 2016 - Viruses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500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500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500"/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500"/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500"/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1" dur="500"/>
                                        <p:tgtEl>
                                          <p:spTgt spid="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6" dur="500"/>
                                        <p:tgtEl>
                                          <p:spTgt spid="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500"/>
                                        <p:tgtEl>
                                          <p:spTgt spid="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500"/>
                                        <p:tgtEl>
                                          <p:spTgt spid="1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0" dur="500"/>
                                        <p:tgtEl>
                                          <p:spTgt spid="1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52.gif" descr="200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95800" y="2133600"/>
            <a:ext cx="3746500" cy="25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0" y="-1"/>
            <a:ext cx="91440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/>
            <a:r>
              <a:t>Hepatite G</a:t>
            </a:r>
          </a:p>
        </p:txBody>
      </p:sp>
      <p:sp>
        <p:nvSpPr>
          <p:cNvPr id="145" name="Shape 145"/>
          <p:cNvSpPr/>
          <p:nvPr/>
        </p:nvSpPr>
        <p:spPr>
          <a:xfrm>
            <a:off x="228600" y="838200"/>
            <a:ext cx="4114800" cy="1299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85750" indent="-285750"/>
            <a:r>
              <a:rPr sz="2800">
                <a:latin typeface="Trebuchet MS"/>
                <a:ea typeface="Trebuchet MS"/>
                <a:cs typeface="Trebuchet MS"/>
                <a:sym typeface="Trebuchet MS"/>
              </a:rPr>
              <a:t>Hepatite 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/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228600" y="1398686"/>
            <a:ext cx="4114800" cy="4351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85750" indent="-285750">
              <a:buSzPct val="100000"/>
              <a:buFont typeface="Arial"/>
              <a:buChar char="•"/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Causada pelo vírus GBV-C (</a:t>
            </a:r>
            <a:r>
              <a:rPr i="1">
                <a:latin typeface="Trebuchet MS"/>
                <a:ea typeface="Trebuchet MS"/>
                <a:cs typeface="Trebuchet MS"/>
                <a:sym typeface="Trebuchet MS"/>
              </a:rPr>
              <a:t>Flaviviridae</a:t>
            </a: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Relacionado filogeneticamente com HCV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3% da população mundial infectada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Não evolui para crônicos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Controversa associação com hepatite clínica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Triagem de doadores é impraticável e desnecessária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9" name="Group 149"/>
          <p:cNvGrpSpPr/>
          <p:nvPr/>
        </p:nvGrpSpPr>
        <p:grpSpPr>
          <a:xfrm>
            <a:off x="6553200" y="1295400"/>
            <a:ext cx="1828800" cy="1066800"/>
            <a:chOff x="0" y="0"/>
            <a:chExt cx="1828800" cy="1066800"/>
          </a:xfrm>
        </p:grpSpPr>
        <p:sp>
          <p:nvSpPr>
            <p:cNvPr id="147" name="Shape 147"/>
            <p:cNvSpPr/>
            <p:nvPr/>
          </p:nvSpPr>
          <p:spPr>
            <a:xfrm>
              <a:off x="0" y="0"/>
              <a:ext cx="1828800" cy="1066800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rgbClr val="BFBFBF"/>
            </a:solidFill>
            <a:ln w="9525" cap="flat">
              <a:solidFill>
                <a:srgbClr val="4A7EBB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8" name="Shape 148"/>
            <p:cNvSpPr/>
            <p:nvPr/>
          </p:nvSpPr>
          <p:spPr>
            <a:xfrm>
              <a:off x="267821" y="354330"/>
              <a:ext cx="1293158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/>
            </a:lstStyle>
            <a:p>
              <a:pPr lvl="0"/>
              <a:r>
                <a:t>Tem mais?</a:t>
              </a:r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500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500"/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500"/>
                                        <p:tgtEl>
                                          <p:spTgt spid="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500"/>
                                        <p:tgtEl>
                                          <p:spTgt spid="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1" dur="500"/>
                                        <p:tgtEl>
                                          <p:spTgt spid="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6" dur="500"/>
                                        <p:tgtEl>
                                          <p:spTgt spid="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500"/>
                                        <p:tgtEl>
                                          <p:spTgt spid="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500"/>
                                        <p:tgtEl>
                                          <p:spTgt spid="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0" dur="500"/>
                                        <p:tgtEl>
                                          <p:spTgt spid="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pic>
        <p:nvPicPr>
          <p:cNvPr id="152" name="Screen Shot 2018-09-30 at 4.55.29 PM.png"/>
          <p:cNvPicPr/>
          <p:nvPr/>
        </p:nvPicPr>
        <p:blipFill>
          <a:blip r:embed="rId2">
            <a:extLst/>
          </a:blip>
          <a:srcRect l="43322" t="10975" r="42179" b="67224"/>
          <a:stretch>
            <a:fillRect/>
          </a:stretch>
        </p:blipFill>
        <p:spPr>
          <a:xfrm>
            <a:off x="974161" y="706095"/>
            <a:ext cx="1733763" cy="1629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Screen Shot 2018-09-30 at 4.55.29 PM.png"/>
          <p:cNvPicPr/>
          <p:nvPr/>
        </p:nvPicPr>
        <p:blipFill>
          <a:blip r:embed="rId2">
            <a:extLst/>
          </a:blip>
          <a:srcRect l="33301" t="35691" r="28196" b="20373"/>
          <a:stretch>
            <a:fillRect/>
          </a:stretch>
        </p:blipFill>
        <p:spPr>
          <a:xfrm>
            <a:off x="3784719" y="1340382"/>
            <a:ext cx="5263046" cy="3753553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96321" y="1964596"/>
            <a:ext cx="3962401" cy="4187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endParaRPr sz="1500">
              <a:latin typeface="Arial"/>
              <a:ea typeface="Arial"/>
              <a:cs typeface="Arial"/>
              <a:sym typeface="Arial"/>
            </a:endParaRPr>
          </a:p>
          <a:p>
            <a:pPr lvl="0"/>
            <a:endParaRPr sz="15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Família: Flaviviridae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 sz="1500">
                <a:latin typeface="Trebuchet MS"/>
                <a:ea typeface="Trebuchet MS"/>
                <a:cs typeface="Trebuchet MS"/>
                <a:sym typeface="Trebuchet MS"/>
              </a:rPr>
              <a:t>Transmissão: mosquito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 sz="1500">
                <a:latin typeface="Trebuchet MS"/>
                <a:ea typeface="Trebuchet MS"/>
                <a:cs typeface="Trebuchet MS"/>
                <a:sym typeface="Trebuchet MS"/>
              </a:rPr>
              <a:t>Incubação: 5 a 7 dias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 sz="1500">
                <a:latin typeface="Trebuchet MS"/>
                <a:ea typeface="Trebuchet MS"/>
                <a:cs typeface="Trebuchet MS"/>
                <a:sym typeface="Trebuchet MS"/>
              </a:rPr>
              <a:t>cerca de 80%</a:t>
            </a:r>
            <a:r>
              <a:rPr sz="1500">
                <a:latin typeface="Trebuchet MS"/>
                <a:ea typeface="Trebuchet MS"/>
                <a:cs typeface="Trebuchet MS"/>
                <a:sym typeface="Trebuchet MS"/>
              </a:rPr>
              <a:t> dos pacientes se curam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 sz="1500">
                <a:latin typeface="Trebuchet MS"/>
                <a:ea typeface="Trebuchet MS"/>
                <a:cs typeface="Trebuchet MS"/>
                <a:sym typeface="Trebuchet MS"/>
              </a:rPr>
              <a:t>quase 15% dos pacientes apresentam doença grave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 sz="1500">
                <a:latin typeface="Trebuchet MS"/>
                <a:ea typeface="Trebuchet MS"/>
                <a:cs typeface="Trebuchet MS"/>
                <a:sym typeface="Trebuchet MS"/>
              </a:rPr>
              <a:t>comprometimento grave do fígado, rins e neurológico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lvl="0"/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 sz="1500">
                <a:latin typeface="Trebuchet MS"/>
                <a:ea typeface="Trebuchet MS"/>
                <a:cs typeface="Trebuchet MS"/>
                <a:sym typeface="Trebuchet MS"/>
              </a:rPr>
              <a:t>40-50% de pacientes com doença grave não sobrevivem</a:t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190500" y="15240"/>
            <a:ext cx="8763000" cy="114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85750" indent="-285750" algn="ctr"/>
            <a:r>
              <a:rPr sz="2400">
                <a:latin typeface="Trebuchet MS"/>
                <a:ea typeface="Trebuchet MS"/>
                <a:cs typeface="Trebuchet MS"/>
                <a:sym typeface="Trebuchet MS"/>
              </a:rPr>
              <a:t>Vírus da Febre Amarela - estrutura e genoma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/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141516" y="6554575"/>
            <a:ext cx="3238238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Douam &amp; Ploss, 2018 - Trends in Microbiology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500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500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500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500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500"/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1" dur="500"/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6" dur="500"/>
                                        <p:tgtEl>
                                          <p:spTgt spid="1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500"/>
                                        <p:tgtEl>
                                          <p:spTgt spid="1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500"/>
                                        <p:tgtEl>
                                          <p:spTgt spid="1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0" dur="500"/>
                                        <p:tgtEl>
                                          <p:spTgt spid="1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5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5" dur="500"/>
                                        <p:tgtEl>
                                          <p:spTgt spid="15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5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0" dur="500"/>
                                        <p:tgtEl>
                                          <p:spTgt spid="15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5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5" dur="500"/>
                                        <p:tgtEl>
                                          <p:spTgt spid="15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5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0" dur="500"/>
                                        <p:tgtEl>
                                          <p:spTgt spid="15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-1"/>
            <a:ext cx="91440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/>
            <a:r>
              <a:t>Hepatite C</a:t>
            </a:r>
          </a:p>
        </p:txBody>
      </p:sp>
      <p:sp>
        <p:nvSpPr>
          <p:cNvPr id="52" name="Shape 52"/>
          <p:cNvSpPr/>
          <p:nvPr/>
        </p:nvSpPr>
        <p:spPr>
          <a:xfrm>
            <a:off x="218440" y="76200"/>
            <a:ext cx="4114801" cy="1299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85750" indent="-285750"/>
            <a:r>
              <a:rPr sz="2800">
                <a:latin typeface="Trebuchet MS"/>
                <a:ea typeface="Trebuchet MS"/>
                <a:cs typeface="Trebuchet MS"/>
                <a:sym typeface="Trebuchet MS"/>
              </a:rPr>
              <a:t>Vírus HCV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/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802262" y="914698"/>
            <a:ext cx="7539475" cy="1596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85750" indent="-285750">
              <a:buSzPct val="100000"/>
              <a:buFont typeface="Arial"/>
              <a:buChar char="•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Família </a:t>
            </a:r>
            <a:r>
              <a:rPr i="1" sz="1500">
                <a:latin typeface="Arial"/>
                <a:ea typeface="Arial"/>
                <a:cs typeface="Arial"/>
                <a:sym typeface="Arial"/>
              </a:rPr>
              <a:t>Flaviviridae</a:t>
            </a:r>
            <a:endParaRPr i="1" sz="15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RNA fita-simples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Genoma de 9.600nt que codifica uma única poliproteína de 3.200aa (que é clivada):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lvl="1" marL="742950" indent="-285750">
              <a:buSzPct val="100000"/>
              <a:buFont typeface="Arial"/>
              <a:buChar char="•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Core, E1 e E2: Proteínas estruturais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lvl="1" marL="742950" indent="-285750">
              <a:buSzPct val="100000"/>
              <a:buFont typeface="Arial"/>
              <a:buChar char="•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NS2 a NS5: Proteases, helicases e RNA polimerase (não-estruturais)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Regiões conservadas: 5’ e 3’ não-codificadora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 sz="1500">
                <a:latin typeface="Arial"/>
                <a:ea typeface="Arial"/>
                <a:cs typeface="Arial"/>
                <a:sym typeface="Arial"/>
              </a:rPr>
              <a:t>Regiões hipervariáveis: E1 e E2</a:t>
            </a:r>
          </a:p>
        </p:txBody>
      </p:sp>
      <p:pic>
        <p:nvPicPr>
          <p:cNvPr id="54" name="image38.png"/>
          <p:cNvPicPr/>
          <p:nvPr/>
        </p:nvPicPr>
        <p:blipFill>
          <a:blip r:embed="rId2">
            <a:extLst/>
          </a:blip>
          <a:srcRect l="0" t="8864" r="0" b="4258"/>
          <a:stretch>
            <a:fillRect/>
          </a:stretch>
        </p:blipFill>
        <p:spPr>
          <a:xfrm>
            <a:off x="4501871" y="3499564"/>
            <a:ext cx="4576090" cy="2887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37.png"/>
          <p:cNvPicPr/>
          <p:nvPr/>
        </p:nvPicPr>
        <p:blipFill>
          <a:blip r:embed="rId3">
            <a:extLst/>
          </a:blip>
          <a:srcRect l="1471" t="3367" r="3375" b="3367"/>
          <a:stretch>
            <a:fillRect/>
          </a:stretch>
        </p:blipFill>
        <p:spPr>
          <a:xfrm>
            <a:off x="94416" y="3401536"/>
            <a:ext cx="4362785" cy="3083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sp>
        <p:nvSpPr>
          <p:cNvPr id="159" name="Shape 159"/>
          <p:cNvSpPr/>
          <p:nvPr/>
        </p:nvSpPr>
        <p:spPr>
          <a:xfrm>
            <a:off x="0" y="-1"/>
            <a:ext cx="91440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/>
            <a:r>
              <a:t>Febre Amarela</a:t>
            </a:r>
          </a:p>
        </p:txBody>
      </p:sp>
      <p:sp>
        <p:nvSpPr>
          <p:cNvPr id="160" name="Shape 160"/>
          <p:cNvSpPr/>
          <p:nvPr/>
        </p:nvSpPr>
        <p:spPr>
          <a:xfrm>
            <a:off x="228600" y="533400"/>
            <a:ext cx="8763000" cy="114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85750" indent="-285750" algn="ctr"/>
            <a:r>
              <a:rPr sz="2400">
                <a:latin typeface="Trebuchet MS"/>
                <a:ea typeface="Trebuchet MS"/>
                <a:cs typeface="Trebuchet MS"/>
                <a:sym typeface="Trebuchet MS"/>
              </a:rPr>
              <a:t>Casos de infecção por vírus da Febre Amarela no Brasil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/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Screen Shot 2018-09-30 at 4.39.38 PM.png"/>
          <p:cNvPicPr/>
          <p:nvPr/>
        </p:nvPicPr>
        <p:blipFill>
          <a:blip r:embed="rId2">
            <a:extLst/>
          </a:blip>
          <a:srcRect l="26548" t="36932" r="25427" b="40415"/>
          <a:stretch>
            <a:fillRect/>
          </a:stretch>
        </p:blipFill>
        <p:spPr>
          <a:xfrm>
            <a:off x="2037556" y="2989494"/>
            <a:ext cx="5145223" cy="1516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Screen Shot 2018-09-30 at 4.39.38 PM.png"/>
          <p:cNvPicPr/>
          <p:nvPr/>
        </p:nvPicPr>
        <p:blipFill>
          <a:blip r:embed="rId2">
            <a:extLst/>
          </a:blip>
          <a:srcRect l="26548" t="12083" r="25427" b="64165"/>
          <a:stretch>
            <a:fillRect/>
          </a:stretch>
        </p:blipFill>
        <p:spPr>
          <a:xfrm>
            <a:off x="2037556" y="1325628"/>
            <a:ext cx="5145223" cy="1590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Screen Shot 2018-09-30 at 4.39.38 PM.png"/>
          <p:cNvPicPr/>
          <p:nvPr/>
        </p:nvPicPr>
        <p:blipFill>
          <a:blip r:embed="rId2">
            <a:extLst/>
          </a:blip>
          <a:srcRect l="50754" t="60973" r="29924" b="13942"/>
          <a:stretch>
            <a:fillRect/>
          </a:stretch>
        </p:blipFill>
        <p:spPr>
          <a:xfrm>
            <a:off x="3377836" y="4579937"/>
            <a:ext cx="2070004" cy="1679608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141516" y="6554575"/>
            <a:ext cx="1925425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Faria et al., 2018 - Science</a:t>
            </a: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sp>
        <p:nvSpPr>
          <p:cNvPr id="167" name="Shape 167"/>
          <p:cNvSpPr/>
          <p:nvPr/>
        </p:nvSpPr>
        <p:spPr>
          <a:xfrm>
            <a:off x="0" y="-1"/>
            <a:ext cx="91440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/>
            <a:r>
              <a:t>Febre Amarela</a:t>
            </a:r>
          </a:p>
        </p:txBody>
      </p:sp>
      <p:pic>
        <p:nvPicPr>
          <p:cNvPr id="168" name="Screen Shot 2018-09-30 at 4.45.44 PM.png"/>
          <p:cNvPicPr/>
          <p:nvPr/>
        </p:nvPicPr>
        <p:blipFill>
          <a:blip r:embed="rId2">
            <a:extLst/>
          </a:blip>
          <a:srcRect l="54648" t="13500" r="22765" b="47699"/>
          <a:stretch>
            <a:fillRect/>
          </a:stretch>
        </p:blipFill>
        <p:spPr>
          <a:xfrm>
            <a:off x="2484834" y="1766159"/>
            <a:ext cx="4174501" cy="448221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228600" y="533400"/>
            <a:ext cx="8763000" cy="150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85750" indent="-285750" algn="ctr"/>
            <a:r>
              <a:rPr sz="2400">
                <a:latin typeface="Trebuchet MS"/>
                <a:ea typeface="Trebuchet MS"/>
                <a:cs typeface="Trebuchet MS"/>
                <a:sym typeface="Trebuchet MS"/>
              </a:rPr>
              <a:t>Dinâmica da evolução das infecções por vírus da Febre Amarela em primatas e humanos no Brasil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/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141516" y="6554575"/>
            <a:ext cx="1925425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Faria et al., 2018 - Science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sp>
        <p:nvSpPr>
          <p:cNvPr id="173" name="Shape 173"/>
          <p:cNvSpPr/>
          <p:nvPr/>
        </p:nvSpPr>
        <p:spPr>
          <a:xfrm>
            <a:off x="0" y="-1"/>
            <a:ext cx="91440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/>
            <a:r>
              <a:t>Febre Amarela</a:t>
            </a:r>
          </a:p>
        </p:txBody>
      </p:sp>
      <p:pic>
        <p:nvPicPr>
          <p:cNvPr id="174" name="Screen Shot 2018-09-30 at 5.02.35 PM.png"/>
          <p:cNvPicPr/>
          <p:nvPr/>
        </p:nvPicPr>
        <p:blipFill>
          <a:blip r:embed="rId2">
            <a:extLst/>
          </a:blip>
          <a:srcRect l="44459" t="12646" r="26414" b="21503"/>
          <a:stretch>
            <a:fillRect/>
          </a:stretch>
        </p:blipFill>
        <p:spPr>
          <a:xfrm>
            <a:off x="2554485" y="857597"/>
            <a:ext cx="4035110" cy="570166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141516" y="6554575"/>
            <a:ext cx="3238238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Douam &amp; Ploss, 2018 - Trends in Microbiology</a:t>
            </a:r>
          </a:p>
        </p:txBody>
      </p:sp>
      <p:sp>
        <p:nvSpPr>
          <p:cNvPr id="176" name="Shape 176"/>
          <p:cNvSpPr/>
          <p:nvPr/>
        </p:nvSpPr>
        <p:spPr>
          <a:xfrm>
            <a:off x="190500" y="368300"/>
            <a:ext cx="8763000" cy="114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85750" indent="-285750" algn="ctr"/>
            <a:r>
              <a:rPr sz="2400">
                <a:latin typeface="Trebuchet MS"/>
                <a:ea typeface="Trebuchet MS"/>
                <a:cs typeface="Trebuchet MS"/>
                <a:sym typeface="Trebuchet MS"/>
              </a:rPr>
              <a:t>Modelo de infecção por vírus da Febre Amarela em humanos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/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sp>
        <p:nvSpPr>
          <p:cNvPr id="179" name="Shape 179"/>
          <p:cNvSpPr/>
          <p:nvPr/>
        </p:nvSpPr>
        <p:spPr>
          <a:xfrm>
            <a:off x="0" y="-1"/>
            <a:ext cx="91440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/>
            <a:r>
              <a:t>Febre Amarela</a:t>
            </a:r>
          </a:p>
        </p:txBody>
      </p:sp>
      <p:sp>
        <p:nvSpPr>
          <p:cNvPr id="180" name="Shape 180"/>
          <p:cNvSpPr/>
          <p:nvPr/>
        </p:nvSpPr>
        <p:spPr>
          <a:xfrm>
            <a:off x="279400" y="88900"/>
            <a:ext cx="7140476" cy="150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85750" indent="-285750" algn="ctr"/>
            <a:r>
              <a:rPr sz="2400">
                <a:latin typeface="Trebuchet MS"/>
                <a:ea typeface="Trebuchet MS"/>
                <a:cs typeface="Trebuchet MS"/>
                <a:sym typeface="Trebuchet MS"/>
              </a:rPr>
              <a:t>Principais diferenças entre cepas patogênica e vacinal do vírus da Febre Amarela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/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Screen Shot 2018-09-30 at 5.02.46 PM.png"/>
          <p:cNvPicPr/>
          <p:nvPr/>
        </p:nvPicPr>
        <p:blipFill>
          <a:blip r:embed="rId2">
            <a:extLst/>
          </a:blip>
          <a:srcRect l="46147" t="23811" r="36355" b="40805"/>
          <a:stretch>
            <a:fillRect/>
          </a:stretch>
        </p:blipFill>
        <p:spPr>
          <a:xfrm>
            <a:off x="2273498" y="983158"/>
            <a:ext cx="4597010" cy="581028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141516" y="6554575"/>
            <a:ext cx="3238238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Douam &amp; Ploss, 2018 - Trends in Microbiology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sp>
        <p:nvSpPr>
          <p:cNvPr id="185" name="Shape 185"/>
          <p:cNvSpPr/>
          <p:nvPr/>
        </p:nvSpPr>
        <p:spPr>
          <a:xfrm>
            <a:off x="0" y="-1"/>
            <a:ext cx="91440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/>
            <a:r>
              <a:t>Febre Amarela</a:t>
            </a:r>
          </a:p>
        </p:txBody>
      </p:sp>
      <p:sp>
        <p:nvSpPr>
          <p:cNvPr id="186" name="Shape 186"/>
          <p:cNvSpPr/>
          <p:nvPr/>
        </p:nvSpPr>
        <p:spPr>
          <a:xfrm>
            <a:off x="190500" y="368300"/>
            <a:ext cx="8763000" cy="114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85750" indent="-285750" algn="ctr"/>
            <a:r>
              <a:rPr sz="2400">
                <a:latin typeface="Trebuchet MS"/>
                <a:ea typeface="Trebuchet MS"/>
                <a:cs typeface="Trebuchet MS"/>
                <a:sym typeface="Trebuchet MS"/>
              </a:rPr>
              <a:t>Diferenças morfológicas no fígado de indivíduos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85750" indent="-285750" algn="ctr"/>
            <a:r>
              <a:rPr sz="2400">
                <a:latin typeface="Trebuchet MS"/>
                <a:ea typeface="Trebuchet MS"/>
                <a:cs typeface="Trebuchet MS"/>
                <a:sym typeface="Trebuchet MS"/>
              </a:rPr>
              <a:t>normal e infectado por vírus da Febre Amarela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1" name="Group 191"/>
          <p:cNvGrpSpPr/>
          <p:nvPr/>
        </p:nvGrpSpPr>
        <p:grpSpPr>
          <a:xfrm>
            <a:off x="3308552" y="1651499"/>
            <a:ext cx="5657986" cy="4264756"/>
            <a:chOff x="0" y="0"/>
            <a:chExt cx="5657985" cy="4264754"/>
          </a:xfrm>
        </p:grpSpPr>
        <p:pic>
          <p:nvPicPr>
            <p:cNvPr id="187" name="Screen Shot 2018-09-30 at 5.40.44 PM.png"/>
            <p:cNvPicPr/>
            <p:nvPr/>
          </p:nvPicPr>
          <p:blipFill>
            <a:blip r:embed="rId2">
              <a:extLst/>
            </a:blip>
            <a:srcRect l="24640" t="34489" r="39882" b="22697"/>
            <a:stretch>
              <a:fillRect/>
            </a:stretch>
          </p:blipFill>
          <p:spPr>
            <a:xfrm>
              <a:off x="0" y="277185"/>
              <a:ext cx="4969864" cy="37484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" name="Shape 188"/>
            <p:cNvSpPr/>
            <p:nvPr/>
          </p:nvSpPr>
          <p:spPr>
            <a:xfrm>
              <a:off x="4986363" y="2019300"/>
              <a:ext cx="671623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200"/>
                <a:t>Necrose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211163" y="4000500"/>
              <a:ext cx="1917165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200"/>
                <a:t>Presença de antígeno viral</a:t>
              </a:r>
            </a:p>
          </p:txBody>
        </p:sp>
        <p:sp>
          <p:nvSpPr>
            <p:cNvPr id="190" name="Shape 190"/>
            <p:cNvSpPr/>
            <p:nvPr/>
          </p:nvSpPr>
          <p:spPr>
            <a:xfrm>
              <a:off x="1200244" y="0"/>
              <a:ext cx="3340259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200"/>
                <a:t>Fígado de infectado por vírus da Febre Amarela</a:t>
              </a:r>
            </a:p>
          </p:txBody>
        </p:sp>
      </p:grpSp>
      <p:sp>
        <p:nvSpPr>
          <p:cNvPr id="192" name="Shape 192"/>
          <p:cNvSpPr/>
          <p:nvPr/>
        </p:nvSpPr>
        <p:spPr>
          <a:xfrm>
            <a:off x="5132616" y="6406785"/>
            <a:ext cx="2162955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Song et al., 2018 - Hepatology</a:t>
            </a:r>
          </a:p>
        </p:txBody>
      </p:sp>
      <p:grpSp>
        <p:nvGrpSpPr>
          <p:cNvPr id="195" name="Group 195"/>
          <p:cNvGrpSpPr/>
          <p:nvPr/>
        </p:nvGrpSpPr>
        <p:grpSpPr>
          <a:xfrm>
            <a:off x="916037" y="3061199"/>
            <a:ext cx="1701159" cy="1541641"/>
            <a:chOff x="0" y="0"/>
            <a:chExt cx="1701158" cy="1541639"/>
          </a:xfrm>
        </p:grpSpPr>
        <p:pic>
          <p:nvPicPr>
            <p:cNvPr id="193" name="Screen Shot 2018-09-30 at 6.02.23 PM.png"/>
            <p:cNvPicPr/>
            <p:nvPr/>
          </p:nvPicPr>
          <p:blipFill>
            <a:blip r:embed="rId3">
              <a:extLst/>
            </a:blip>
            <a:srcRect l="3906" t="11710" r="65266" b="52014"/>
            <a:stretch>
              <a:fillRect/>
            </a:stretch>
          </p:blipFill>
          <p:spPr>
            <a:xfrm>
              <a:off x="0" y="290508"/>
              <a:ext cx="1701159" cy="1251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4" name="Shape 194"/>
            <p:cNvSpPr/>
            <p:nvPr/>
          </p:nvSpPr>
          <p:spPr>
            <a:xfrm>
              <a:off x="307114" y="0"/>
              <a:ext cx="1086778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200"/>
                <a:t>Fígado normal</a:t>
              </a:r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3"/>
      <p:bldP build="whole" bldLvl="1" animBg="1" rev="0" advAuto="0" spid="191" grpId="2"/>
      <p:bldP build="whole" bldLvl="1" animBg="1" rev="0" advAuto="0" spid="19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sp>
        <p:nvSpPr>
          <p:cNvPr id="198" name="Shape 198"/>
          <p:cNvSpPr/>
          <p:nvPr/>
        </p:nvSpPr>
        <p:spPr>
          <a:xfrm>
            <a:off x="0" y="-1"/>
            <a:ext cx="91440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/>
            <a:r>
              <a:t>Febre Amarela</a:t>
            </a:r>
          </a:p>
        </p:txBody>
      </p:sp>
      <p:pic>
        <p:nvPicPr>
          <p:cNvPr id="199" name="Screen Shot 2018-09-30 at 6.08.10 PM.png"/>
          <p:cNvPicPr/>
          <p:nvPr/>
        </p:nvPicPr>
        <p:blipFill>
          <a:blip r:embed="rId2">
            <a:extLst/>
          </a:blip>
          <a:srcRect l="27299" t="30955" r="35005" b="21213"/>
          <a:stretch>
            <a:fillRect/>
          </a:stretch>
        </p:blipFill>
        <p:spPr>
          <a:xfrm>
            <a:off x="1657151" y="1310695"/>
            <a:ext cx="5829849" cy="462342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368300" y="6155278"/>
            <a:ext cx="8763000" cy="114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85750" indent="-285750" algn="ctr"/>
            <a:r>
              <a:rPr sz="2400">
                <a:latin typeface="Trebuchet MS"/>
                <a:ea typeface="Trebuchet MS"/>
                <a:cs typeface="Trebuchet MS"/>
                <a:sym typeface="Trebuchet MS"/>
              </a:rPr>
              <a:t>43% de sobrevivência (FMUSP)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/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190500" y="457200"/>
            <a:ext cx="8763000" cy="150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85750" indent="-285750" algn="ctr"/>
            <a:r>
              <a:rPr sz="2400">
                <a:latin typeface="Trebuchet MS"/>
                <a:ea typeface="Trebuchet MS"/>
                <a:cs typeface="Trebuchet MS"/>
                <a:sym typeface="Trebuchet MS"/>
              </a:rPr>
              <a:t>Tratamento para infecção por vírus da Febre Amarela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marL="285750" indent="-285750" algn="ctr"/>
            <a:r>
              <a:rPr sz="2400">
                <a:latin typeface="Trebuchet MS"/>
                <a:ea typeface="Trebuchet MS"/>
                <a:cs typeface="Trebuchet MS"/>
                <a:sym typeface="Trebuchet MS"/>
              </a:rPr>
              <a:t>(pacientes com comprometimento neurológico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/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grpSp>
        <p:nvGrpSpPr>
          <p:cNvPr id="60" name="Group 60"/>
          <p:cNvGrpSpPr/>
          <p:nvPr/>
        </p:nvGrpSpPr>
        <p:grpSpPr>
          <a:xfrm>
            <a:off x="1154191" y="72422"/>
            <a:ext cx="6835617" cy="6713156"/>
            <a:chOff x="0" y="0"/>
            <a:chExt cx="6835616" cy="6713154"/>
          </a:xfrm>
        </p:grpSpPr>
        <p:pic>
          <p:nvPicPr>
            <p:cNvPr id="58" name="Screen Shot 2021-10-20 at 2.31.31 AM.png"/>
            <p:cNvPicPr/>
            <p:nvPr/>
          </p:nvPicPr>
          <p:blipFill>
            <a:blip r:embed="rId2">
              <a:extLst/>
            </a:blip>
            <a:srcRect l="9530" t="43070" r="15713" b="13768"/>
            <a:stretch>
              <a:fillRect/>
            </a:stretch>
          </p:blipFill>
          <p:spPr>
            <a:xfrm>
              <a:off x="0" y="4246497"/>
              <a:ext cx="6835617" cy="2466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" name="Screen Shot 2021-10-20 at 2.06.14 AM.png"/>
            <p:cNvPicPr/>
            <p:nvPr/>
          </p:nvPicPr>
          <p:blipFill>
            <a:blip r:embed="rId3">
              <a:extLst/>
            </a:blip>
            <a:srcRect l="46888" t="20746" r="17260" b="24059"/>
            <a:stretch>
              <a:fillRect/>
            </a:stretch>
          </p:blipFill>
          <p:spPr>
            <a:xfrm>
              <a:off x="1187648" y="0"/>
              <a:ext cx="4460577" cy="4292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pic>
        <p:nvPicPr>
          <p:cNvPr id="63" name="Screen Shot 2021-10-20 at 2.00.25 AM.png"/>
          <p:cNvPicPr/>
          <p:nvPr/>
        </p:nvPicPr>
        <p:blipFill>
          <a:blip r:embed="rId2">
            <a:extLst/>
          </a:blip>
          <a:srcRect l="4587" t="25236" r="51777" b="34729"/>
          <a:stretch>
            <a:fillRect/>
          </a:stretch>
        </p:blipFill>
        <p:spPr>
          <a:xfrm>
            <a:off x="1521221" y="1436078"/>
            <a:ext cx="6101396" cy="3498772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2841874" y="1140751"/>
            <a:ext cx="346025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85750" indent="-285750">
              <a:buSzPct val="100000"/>
              <a:buFont typeface="Arial"/>
              <a:buChar char="•"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/>
            <a:r>
              <a:t>Cinética de incubação do HCV</a:t>
            </a:r>
          </a:p>
        </p:txBody>
      </p:sp>
      <p:sp>
        <p:nvSpPr>
          <p:cNvPr id="65" name="Shape 65"/>
          <p:cNvSpPr/>
          <p:nvPr/>
        </p:nvSpPr>
        <p:spPr>
          <a:xfrm>
            <a:off x="141516" y="6554575"/>
            <a:ext cx="378049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Martinello et al., 2018 - Nat Rev Gastroenterol Hepatol</a:t>
            </a:r>
          </a:p>
        </p:txBody>
      </p:sp>
      <p:sp>
        <p:nvSpPr>
          <p:cNvPr id="66" name="Shape 66"/>
          <p:cNvSpPr/>
          <p:nvPr/>
        </p:nvSpPr>
        <p:spPr>
          <a:xfrm>
            <a:off x="792064" y="5565682"/>
            <a:ext cx="755987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85750" indent="-285750">
              <a:buSzPct val="100000"/>
              <a:buFont typeface="Arial"/>
              <a:buChar char="•"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/>
            <a:r>
              <a:t>Infecção 1+ semanas antes dos sintomas (mas 75% são assintomáticos)</a:t>
            </a:r>
          </a:p>
        </p:txBody>
      </p:sp>
      <p:sp>
        <p:nvSpPr>
          <p:cNvPr id="67" name="Shape 67"/>
          <p:cNvSpPr/>
          <p:nvPr/>
        </p:nvSpPr>
        <p:spPr>
          <a:xfrm>
            <a:off x="218440" y="76200"/>
            <a:ext cx="4114801" cy="1299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85750" indent="-285750"/>
            <a:r>
              <a:rPr sz="2800">
                <a:latin typeface="Trebuchet MS"/>
                <a:ea typeface="Trebuchet MS"/>
                <a:cs typeface="Trebuchet MS"/>
                <a:sym typeface="Trebuchet MS"/>
              </a:rPr>
              <a:t>Vírus HCV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/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</a:fld>
          </a:p>
        </p:txBody>
      </p:sp>
      <p:sp>
        <p:nvSpPr>
          <p:cNvPr id="70" name="Shape 70"/>
          <p:cNvSpPr/>
          <p:nvPr/>
        </p:nvSpPr>
        <p:spPr>
          <a:xfrm>
            <a:off x="719820" y="1776729"/>
            <a:ext cx="384356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85750" indent="-285750">
              <a:buSzPct val="100000"/>
              <a:buFont typeface="Arial"/>
              <a:buChar char="•"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/>
            <a:r>
              <a:t>Crônicos permanecem infecciosos</a:t>
            </a:r>
          </a:p>
        </p:txBody>
      </p:sp>
      <p:pic>
        <p:nvPicPr>
          <p:cNvPr id="71" name="Screen Shot 2021-10-20 at 1.53.43 AM.png"/>
          <p:cNvPicPr/>
          <p:nvPr/>
        </p:nvPicPr>
        <p:blipFill>
          <a:blip r:embed="rId2">
            <a:extLst/>
          </a:blip>
          <a:srcRect l="14692" t="26848" r="51315" b="47777"/>
          <a:stretch>
            <a:fillRect/>
          </a:stretch>
        </p:blipFill>
        <p:spPr>
          <a:xfrm>
            <a:off x="2405657" y="2773957"/>
            <a:ext cx="4332806" cy="2021376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/>
        </p:nvSpPr>
        <p:spPr>
          <a:xfrm>
            <a:off x="141516" y="6554575"/>
            <a:ext cx="2109079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Villarinho &amp; Lifton, 2016 - Cell</a:t>
            </a:r>
          </a:p>
        </p:txBody>
      </p:sp>
      <p:sp>
        <p:nvSpPr>
          <p:cNvPr id="73" name="Shape 73"/>
          <p:cNvSpPr/>
          <p:nvPr/>
        </p:nvSpPr>
        <p:spPr>
          <a:xfrm>
            <a:off x="218440" y="76200"/>
            <a:ext cx="4114801" cy="1299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85750" indent="-285750"/>
            <a:r>
              <a:rPr sz="2800">
                <a:latin typeface="Trebuchet MS"/>
                <a:ea typeface="Trebuchet MS"/>
                <a:cs typeface="Trebuchet MS"/>
                <a:sym typeface="Trebuchet MS"/>
              </a:rPr>
              <a:t>Vírus HCV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/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228600" y="96519"/>
            <a:ext cx="4114800" cy="1299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85750" indent="-285750"/>
            <a:r>
              <a:rPr sz="2800">
                <a:latin typeface="Trebuchet MS"/>
                <a:ea typeface="Trebuchet MS"/>
                <a:cs typeface="Trebuchet MS"/>
                <a:sym typeface="Trebuchet MS"/>
              </a:rPr>
              <a:t>Hepatite C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/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Shape 76"/>
          <p:cNvSpPr/>
          <p:nvPr/>
        </p:nvSpPr>
        <p:spPr>
          <a:xfrm>
            <a:off x="797559" y="941486"/>
            <a:ext cx="6581301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85750" indent="-285750">
              <a:buSzPct val="100000"/>
              <a:buFont typeface="Arial"/>
              <a:buChar char="•"/>
            </a:pPr>
            <a:r>
              <a:rPr sz="1400">
                <a:latin typeface="Arial"/>
                <a:ea typeface="Arial"/>
                <a:cs typeface="Arial"/>
                <a:sym typeface="Arial"/>
              </a:rPr>
              <a:t>170 milhões de infectados no mundo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>
              <a:buSzPct val="100000"/>
              <a:buFont typeface="Arial"/>
              <a:buChar char="•"/>
            </a:pPr>
            <a:r>
              <a:rPr sz="1400">
                <a:latin typeface="Arial"/>
                <a:ea typeface="Arial"/>
                <a:cs typeface="Arial"/>
                <a:sym typeface="Arial"/>
              </a:rPr>
              <a:t>Grande diversidade genômica viral (</a:t>
            </a:r>
            <a:r>
              <a:rPr sz="1400">
                <a:latin typeface="Arial"/>
                <a:ea typeface="Arial"/>
                <a:cs typeface="Arial"/>
                <a:sym typeface="Arial"/>
              </a:rPr>
              <a:t>6 genótipos principais) </a:t>
            </a:r>
            <a:r>
              <a:rPr sz="1400">
                <a:latin typeface="Arial"/>
                <a:ea typeface="Arial"/>
                <a:cs typeface="Arial"/>
                <a:sym typeface="Arial"/>
              </a:rPr>
              <a:t>e muitos subtipos</a:t>
            </a:r>
          </a:p>
        </p:txBody>
      </p:sp>
      <p:pic>
        <p:nvPicPr>
          <p:cNvPr id="77" name="Screen Shot 2020-10-19 at 6.51.59 AM.png"/>
          <p:cNvPicPr/>
          <p:nvPr/>
        </p:nvPicPr>
        <p:blipFill>
          <a:blip r:embed="rId2">
            <a:extLst/>
          </a:blip>
          <a:srcRect l="11816" t="29748" r="35655" b="13640"/>
          <a:stretch>
            <a:fillRect/>
          </a:stretch>
        </p:blipFill>
        <p:spPr>
          <a:xfrm>
            <a:off x="1158081" y="1844833"/>
            <a:ext cx="6827647" cy="4598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6" grpId="2"/>
      <p:bldP build="whole" bldLvl="1" animBg="1" rev="0" advAuto="0" spid="7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0" y="-1"/>
            <a:ext cx="91440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/>
            <a:r>
              <a:t>Hepatite C</a:t>
            </a:r>
          </a:p>
        </p:txBody>
      </p:sp>
      <p:sp>
        <p:nvSpPr>
          <p:cNvPr id="80" name="Shape 80"/>
          <p:cNvSpPr/>
          <p:nvPr/>
        </p:nvSpPr>
        <p:spPr>
          <a:xfrm>
            <a:off x="228600" y="838200"/>
            <a:ext cx="7010400" cy="1299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85750" indent="-285750"/>
            <a:r>
              <a:rPr sz="2800">
                <a:latin typeface="Trebuchet MS"/>
                <a:ea typeface="Trebuchet MS"/>
                <a:cs typeface="Trebuchet MS"/>
                <a:sym typeface="Trebuchet MS"/>
              </a:rPr>
              <a:t>Dificuldades de se desenvolver vacinas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85750" indent="-285750"/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81"/>
          <p:cNvSpPr/>
          <p:nvPr/>
        </p:nvSpPr>
        <p:spPr>
          <a:xfrm>
            <a:off x="228600" y="1066800"/>
            <a:ext cx="8610600" cy="1304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85750" indent="-285750"/>
            <a:endParaRPr sz="1400">
              <a:latin typeface="Arial"/>
              <a:ea typeface="Arial"/>
              <a:cs typeface="Arial"/>
              <a:sym typeface="Arial"/>
            </a:endParaRPr>
          </a:p>
          <a:p>
            <a:pPr lvl="0" marL="222250" indent="-222250">
              <a:buSzPct val="100000"/>
              <a:buFont typeface="Arial"/>
              <a:buChar char="•"/>
            </a:pPr>
            <a:r>
              <a:rPr sz="1400">
                <a:latin typeface="Trebuchet MS"/>
                <a:ea typeface="Trebuchet MS"/>
                <a:cs typeface="Trebuchet MS"/>
                <a:sym typeface="Trebuchet MS"/>
              </a:rPr>
              <a:t>Diversidade genômica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lvl="0" marL="222250" indent="-222250">
              <a:buSzPct val="100000"/>
              <a:buFont typeface="Arial"/>
              <a:buChar char="•"/>
            </a:pPr>
            <a:r>
              <a:rPr sz="1400">
                <a:latin typeface="Trebuchet MS"/>
                <a:ea typeface="Trebuchet MS"/>
                <a:cs typeface="Trebuchet MS"/>
                <a:sym typeface="Trebuchet MS"/>
              </a:rPr>
              <a:t>Não propagável </a:t>
            </a:r>
            <a:r>
              <a:rPr i="1" sz="1400">
                <a:latin typeface="Trebuchet MS"/>
                <a:ea typeface="Trebuchet MS"/>
                <a:cs typeface="Trebuchet MS"/>
                <a:sym typeface="Trebuchet MS"/>
              </a:rPr>
              <a:t>in vitro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22250" indent="-222250">
              <a:buSzPct val="100000"/>
              <a:buFont typeface="Arial"/>
              <a:buChar char="•"/>
            </a:pPr>
            <a:r>
              <a:rPr sz="1400">
                <a:latin typeface="Trebuchet MS"/>
                <a:ea typeface="Trebuchet MS"/>
                <a:cs typeface="Trebuchet MS"/>
                <a:sym typeface="Trebuchet MS"/>
              </a:rPr>
              <a:t>Sem modelo animal adequado (apenas humanos e chimpanzés)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marL="222250" indent="-222250">
              <a:buSzPct val="100000"/>
              <a:buFont typeface="Arial"/>
              <a:buChar char="•"/>
            </a:pPr>
            <a:r>
              <a:rPr sz="1400">
                <a:latin typeface="Trebuchet MS"/>
                <a:ea typeface="Trebuchet MS"/>
                <a:cs typeface="Trebuchet MS"/>
                <a:sym typeface="Trebuchet MS"/>
              </a:rPr>
              <a:t>Imunidade de um genótipo não protege contra outros genótipos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image3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8749" y="2428240"/>
            <a:ext cx="6286501" cy="419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-1"/>
            <a:ext cx="91440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b="1">
                <a:latin typeface="Arial"/>
                <a:ea typeface="Arial"/>
                <a:cs typeface="Arial"/>
                <a:sym typeface="Arial"/>
              </a:rPr>
              <a:t>Resposta imune ao vírus da </a:t>
            </a:r>
            <a:r>
              <a:rPr>
                <a:latin typeface="Trebuchet MS Bold"/>
                <a:ea typeface="Trebuchet MS Bold"/>
                <a:cs typeface="Trebuchet MS Bold"/>
                <a:sym typeface="Trebuchet MS Bold"/>
              </a:rPr>
              <a:t>hepatite C</a:t>
            </a:r>
          </a:p>
        </p:txBody>
      </p:sp>
      <p:pic>
        <p:nvPicPr>
          <p:cNvPr id="85" name="image40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330" y="6508874"/>
            <a:ext cx="3527101" cy="24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image4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7330" y="791554"/>
            <a:ext cx="6679271" cy="5708295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7086600" y="2667000"/>
            <a:ext cx="1981200" cy="1310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/>
            </a:pPr>
            <a:r>
              <a:rPr sz="1400"/>
              <a:t>A detecção de HCV no hepatócito ativa defesas anti-virais (imunidade inata), induzindo a liberação de IFN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-1"/>
            <a:ext cx="91440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/>
            <a:r>
              <a:t>Hepatite C</a:t>
            </a:r>
          </a:p>
        </p:txBody>
      </p:sp>
      <p:pic>
        <p:nvPicPr>
          <p:cNvPr id="90" name="image40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330" y="6508874"/>
            <a:ext cx="3527101" cy="243701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/>
        </p:nvSpPr>
        <p:spPr>
          <a:xfrm>
            <a:off x="5269676" y="943624"/>
            <a:ext cx="3721924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/>
            </a:pPr>
            <a:r>
              <a:rPr sz="1400"/>
              <a:t>O HCV consegue evadir do sistema imune controlando a indução de IFN</a:t>
            </a:r>
          </a:p>
        </p:txBody>
      </p:sp>
      <p:pic>
        <p:nvPicPr>
          <p:cNvPr id="92" name="image4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943624"/>
            <a:ext cx="4959301" cy="5582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