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413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14" r:id="rId12"/>
    <p:sldId id="429" r:id="rId13"/>
    <p:sldId id="430" r:id="rId14"/>
    <p:sldId id="433" r:id="rId15"/>
    <p:sldId id="434" r:id="rId16"/>
    <p:sldId id="435" r:id="rId17"/>
    <p:sldId id="436" r:id="rId18"/>
    <p:sldId id="452" r:id="rId19"/>
    <p:sldId id="427" r:id="rId20"/>
    <p:sldId id="428" r:id="rId21"/>
    <p:sldId id="416" r:id="rId22"/>
    <p:sldId id="437" r:id="rId23"/>
    <p:sldId id="441" r:id="rId24"/>
    <p:sldId id="442" r:id="rId25"/>
    <p:sldId id="443" r:id="rId26"/>
    <p:sldId id="450" r:id="rId27"/>
    <p:sldId id="412" r:id="rId28"/>
    <p:sldId id="418" r:id="rId29"/>
    <p:sldId id="438" r:id="rId30"/>
    <p:sldId id="439" r:id="rId31"/>
    <p:sldId id="444" r:id="rId32"/>
    <p:sldId id="445" r:id="rId33"/>
    <p:sldId id="446" r:id="rId34"/>
    <p:sldId id="447" r:id="rId35"/>
    <p:sldId id="448" r:id="rId36"/>
    <p:sldId id="449" r:id="rId37"/>
    <p:sldId id="451" r:id="rId38"/>
    <p:sldId id="400" r:id="rId39"/>
    <p:sldId id="440" r:id="rId40"/>
    <p:sldId id="411" r:id="rId41"/>
    <p:sldId id="36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DA700-C163-FD44-A17C-8AE8CC2BF026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9F6F-5391-B24F-94DB-7CC5286EF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4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/2012/07/17/education/consortium-of-colleges-takes-online-education-to-new-level.html?_r=2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B4B20-D079-AD4E-8955-7C428E447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chronicle.com</a:t>
            </a:r>
            <a:r>
              <a:rPr lang="en-US" dirty="0" smtClean="0"/>
              <a:t>/article/</a:t>
            </a:r>
            <a:r>
              <a:rPr lang="en-US" dirty="0" err="1" smtClean="0"/>
              <a:t>Coursera</a:t>
            </a:r>
            <a:r>
              <a:rPr lang="en-US" dirty="0" smtClean="0"/>
              <a:t>-Throws-a-Massive/133227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B4B20-D079-AD4E-8955-7C428E4477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www.theatlantic.com</a:t>
            </a:r>
            <a:r>
              <a:rPr lang="en-US" dirty="0" smtClean="0"/>
              <a:t>/business/archive/2012/07/the-single-most-important-experiment-in-higher-education/259953/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B4B20-D079-AD4E-8955-7C428E447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mfeldstein.com</a:t>
            </a:r>
            <a:r>
              <a:rPr lang="en-US" dirty="0" smtClean="0"/>
              <a:t>/four-barriers-that-moocs-must-overcome-to-become-sustainable-model/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B4B20-D079-AD4E-8955-7C428E447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www.irrodl.org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</a:t>
            </a:r>
            <a:r>
              <a:rPr lang="en-US" dirty="0" err="1" smtClean="0"/>
              <a:t>irrodl</a:t>
            </a:r>
            <a:r>
              <a:rPr lang="en-US" dirty="0" smtClean="0"/>
              <a:t>/article/view/643/1402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9F6F-5391-B24F-94DB-7CC5286EF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www.irrodl.org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</a:t>
            </a:r>
            <a:r>
              <a:rPr lang="en-US" dirty="0" err="1" smtClean="0"/>
              <a:t>irrodl</a:t>
            </a:r>
            <a:r>
              <a:rPr lang="en-US" dirty="0" smtClean="0"/>
              <a:t>/article/view/882/1689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9F6F-5391-B24F-94DB-7CC5286EF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www.eurodl.org</a:t>
            </a:r>
            <a:r>
              <a:rPr lang="en-US" dirty="0" smtClean="0"/>
              <a:t>/?article=516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9F6F-5391-B24F-94DB-7CC5286EF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7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5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4D54-9AF5-7245-8D18-4672C8BD50F5}" type="datetimeFigureOut">
              <a:rPr lang="en-US" smtClean="0"/>
              <a:t>2012-09-03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A721-B43B-454C-AAD5-322DF32DF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future.net/" TargetMode="Externa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.mooc.ca/" TargetMode="Externa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://lakconference.or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vism.ca" TargetMode="External"/><Relationship Id="rId4" Type="http://schemas.openxmlformats.org/officeDocument/2006/relationships/hyperlink" Target="http://www.learninganalytic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earnspace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LAR_PowerPoint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734"/>
            <a:ext cx="91376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15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Designing, developing, and running (massive) open online courses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25" y="3236157"/>
            <a:ext cx="8709043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/>
              <a:t>George Siemens, PhD</a:t>
            </a:r>
          </a:p>
          <a:p>
            <a:pPr algn="r"/>
            <a:r>
              <a:rPr lang="en-US" dirty="0" smtClean="0"/>
              <a:t>September </a:t>
            </a:r>
            <a:r>
              <a:rPr lang="en-US" dirty="0" smtClean="0"/>
              <a:t>4, </a:t>
            </a:r>
            <a:r>
              <a:rPr lang="en-US" dirty="0" smtClean="0"/>
              <a:t>2012</a:t>
            </a:r>
          </a:p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Presented to: </a:t>
            </a: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University of South Africa</a:t>
            </a:r>
            <a:endParaRPr lang="en-US" dirty="0" smtClean="0"/>
          </a:p>
        </p:txBody>
      </p:sp>
      <p:pic>
        <p:nvPicPr>
          <p:cNvPr id="5" name="Picture 4" descr="tekri_logo.png"/>
          <p:cNvPicPr>
            <a:picLocks noChangeAspect="1"/>
          </p:cNvPicPr>
          <p:nvPr/>
        </p:nvPicPr>
        <p:blipFill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68" y="-16766"/>
            <a:ext cx="3221931" cy="14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7600"/>
            <a:ext cx="9144000" cy="4597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9300" y="6248400"/>
            <a:ext cx="1368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Phil Hill, 2012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1317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landscape: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xMOOCs</a:t>
            </a:r>
            <a:r>
              <a:rPr lang="en-US" dirty="0" smtClean="0"/>
              <a:t>: </a:t>
            </a:r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Edx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cMOOCs</a:t>
            </a:r>
            <a:r>
              <a:rPr lang="en-US" dirty="0" smtClean="0"/>
              <a:t>: DS106, CCK08/09/10/12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4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Coursera, </a:t>
            </a:r>
            <a:r>
              <a:rPr lang="en-US" dirty="0" err="1" smtClean="0"/>
              <a:t>edX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Formal (traditional) course structure and flow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CCK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</a:rPr>
              <a:t>Content as a starting point, learners expected to create/extend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9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Coursera</a:t>
            </a:r>
            <a:r>
              <a:rPr lang="en-US" dirty="0" smtClean="0"/>
              <a:t>/</a:t>
            </a:r>
            <a:r>
              <a:rPr lang="en-US" dirty="0" err="1" smtClean="0"/>
              <a:t>edX</a:t>
            </a:r>
            <a:r>
              <a:rPr lang="en-US" dirty="0" smtClean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Traditional relationship between teacher/learner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F</a:t>
            </a:r>
            <a:r>
              <a:rPr lang="en-US" dirty="0" smtClean="0">
                <a:solidFill>
                  <a:srgbClr val="7F7F7F"/>
                </a:solidFill>
              </a:rPr>
              <a:t>ormal, structured teaching/content provision.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Learners expected to duplicate/master what they are taught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8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CCK-style MOOCs: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Changed relationship between teacher/learner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Distributed, chaotic, emergent.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Learners expected to create, grow, expand domain and share personal sensemaking through artifact-creation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Coursera</a:t>
            </a:r>
            <a:r>
              <a:rPr lang="en-US" dirty="0" smtClean="0"/>
              <a:t>/</a:t>
            </a:r>
            <a:r>
              <a:rPr lang="en-US" dirty="0" err="1" smtClean="0"/>
              <a:t>edX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Centralized discussion forum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CCK: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</a:rPr>
              <a:t>D</a:t>
            </a:r>
            <a:r>
              <a:rPr lang="en-US" dirty="0" smtClean="0">
                <a:solidFill>
                  <a:srgbClr val="7F7F7F"/>
                </a:solidFill>
              </a:rPr>
              <a:t>istributed, often blog-based, learner-created forums and spaces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86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_discu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00"/>
            <a:ext cx="9144000" cy="48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Learners generally complete some level of activity for formative and summative evaluation (quizzes, assignments, papers, create artifacts) in open online courses.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Evaluation is either automated (</a:t>
            </a:r>
            <a:r>
              <a:rPr lang="en-US" dirty="0" err="1" smtClean="0"/>
              <a:t>Coursera</a:t>
            </a:r>
            <a:r>
              <a:rPr lang="en-US" dirty="0" smtClean="0"/>
              <a:t>), instructor graded </a:t>
            </a:r>
            <a:r>
              <a:rPr lang="en-US" dirty="0" smtClean="0"/>
              <a:t>(CCK</a:t>
            </a:r>
            <a:r>
              <a:rPr lang="en-US" dirty="0" smtClean="0"/>
              <a:t>), or peer-commented (to some degree, all open courses)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0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4963"/>
            <a:ext cx="8229600" cy="1143000"/>
          </a:xfrm>
        </p:spPr>
        <p:txBody>
          <a:bodyPr/>
          <a:lstStyle/>
          <a:p>
            <a:r>
              <a:rPr lang="en-US" dirty="0" err="1" smtClean="0"/>
              <a:t>cMOOCs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1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5" y="150898"/>
            <a:ext cx="9018266" cy="59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8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3041"/>
            <a:ext cx="8229600" cy="1143000"/>
          </a:xfrm>
        </p:spPr>
        <p:txBody>
          <a:bodyPr/>
          <a:lstStyle/>
          <a:p>
            <a:r>
              <a:rPr lang="en-US" dirty="0" smtClean="0"/>
              <a:t>What is a MOOC?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6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Content is fragmented (not confined to a course)</a:t>
            </a:r>
          </a:p>
          <a:p>
            <a:pPr marL="0" indent="0">
              <a:buNone/>
            </a:pPr>
            <a:r>
              <a:rPr lang="en-US" dirty="0" smtClean="0"/>
              <a:t>Knowledge is generative</a:t>
            </a:r>
          </a:p>
          <a:p>
            <a:pPr marL="0" indent="0">
              <a:buNone/>
            </a:pPr>
            <a:r>
              <a:rPr lang="en-US" dirty="0" smtClean="0"/>
              <a:t>Coherence is learner-formed, instructor guided</a:t>
            </a:r>
          </a:p>
          <a:p>
            <a:pPr marL="0" indent="0">
              <a:buNone/>
            </a:pPr>
            <a:r>
              <a:rPr lang="en-US" dirty="0" smtClean="0"/>
              <a:t>Distributed, multi-spaced interactions</a:t>
            </a:r>
          </a:p>
          <a:p>
            <a:pPr marL="0" indent="0">
              <a:buNone/>
            </a:pPr>
            <a:r>
              <a:rPr lang="en-US" dirty="0" smtClean="0"/>
              <a:t>Foster autonomous, self-regulated learners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6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13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for running MOOCs is still underdeveloped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9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59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to have MOOCs from different parts of the world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(export, not only import)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9067"/>
            <a:ext cx="8229600" cy="1143000"/>
          </a:xfrm>
        </p:spPr>
        <p:txBody>
          <a:bodyPr/>
          <a:lstStyle/>
          <a:p>
            <a:r>
              <a:rPr lang="en-US" dirty="0" smtClean="0"/>
              <a:t>What happens in a MOOC?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6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29631" cy="4649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814" y="0"/>
            <a:ext cx="3560339" cy="4461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744" r="8970"/>
          <a:stretch/>
        </p:blipFill>
        <p:spPr>
          <a:xfrm>
            <a:off x="6773766" y="-19437"/>
            <a:ext cx="2539915" cy="3581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104" y="1789045"/>
            <a:ext cx="6812577" cy="5131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594" y="6201481"/>
            <a:ext cx="11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Fini</a:t>
            </a:r>
            <a:r>
              <a:rPr lang="en-US" i="1" dirty="0" smtClean="0"/>
              <a:t>, 2009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037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332"/>
            <a:ext cx="9093605" cy="339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7699" y="5647215"/>
            <a:ext cx="11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Kop, 2011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5535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oc_typ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61645"/>
            <a:ext cx="9144000" cy="28474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070" y="3328517"/>
            <a:ext cx="9170685" cy="3315732"/>
            <a:chOff x="25400" y="3242214"/>
            <a:chExt cx="9170685" cy="3315732"/>
          </a:xfrm>
        </p:grpSpPr>
        <p:sp>
          <p:nvSpPr>
            <p:cNvPr id="4" name="TextBox 3"/>
            <p:cNvSpPr txBox="1"/>
            <p:nvPr/>
          </p:nvSpPr>
          <p:spPr>
            <a:xfrm>
              <a:off x="7443820" y="6188614"/>
              <a:ext cx="1752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Rodriguez, 2012</a:t>
              </a:r>
              <a:endParaRPr lang="en-US" i="1" dirty="0"/>
            </a:p>
          </p:txBody>
        </p:sp>
        <p:pic>
          <p:nvPicPr>
            <p:cNvPr id="5" name="Picture 4" descr="edumoo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3242214"/>
              <a:ext cx="9118600" cy="294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1539" y="3550749"/>
              <a:ext cx="1493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EduMOOC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325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plan and run a MOOC in </a:t>
            </a:r>
            <a:br>
              <a:rPr lang="en-US" dirty="0" smtClean="0"/>
            </a:br>
            <a:r>
              <a:rPr lang="en-US" dirty="0" smtClean="0"/>
              <a:t>9 easy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Topic, audience</a:t>
            </a:r>
          </a:p>
          <a:p>
            <a:pPr marL="0" indent="0">
              <a:buNone/>
            </a:pPr>
            <a:r>
              <a:rPr lang="en-US" dirty="0" smtClean="0"/>
              <a:t>Find someone to teach with</a:t>
            </a:r>
          </a:p>
          <a:p>
            <a:pPr marL="0" indent="0">
              <a:buNone/>
            </a:pPr>
            <a:r>
              <a:rPr lang="en-US" dirty="0" smtClean="0"/>
              <a:t>Determine Content</a:t>
            </a:r>
          </a:p>
          <a:p>
            <a:pPr marL="0" indent="0">
              <a:buNone/>
            </a:pPr>
            <a:r>
              <a:rPr lang="en-US" dirty="0" smtClean="0"/>
              <a:t>Plan spaces of interaction</a:t>
            </a:r>
          </a:p>
          <a:p>
            <a:pPr marL="0" indent="0">
              <a:buNone/>
            </a:pPr>
            <a:r>
              <a:rPr lang="en-US" dirty="0" smtClean="0"/>
              <a:t>Plan interactions (live, </a:t>
            </a:r>
            <a:r>
              <a:rPr lang="en-US" dirty="0" err="1" smtClean="0"/>
              <a:t>asynch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Plan *your* continued presence </a:t>
            </a:r>
          </a:p>
          <a:p>
            <a:pPr marL="0" indent="0">
              <a:buNone/>
            </a:pPr>
            <a:r>
              <a:rPr lang="en-US" dirty="0" smtClean="0"/>
              <a:t>Learner creation (activities)</a:t>
            </a:r>
          </a:p>
          <a:p>
            <a:pPr marL="0" indent="0">
              <a:buNone/>
            </a:pPr>
            <a:r>
              <a:rPr lang="en-US" dirty="0" smtClean="0"/>
              <a:t>Promote and share</a:t>
            </a:r>
          </a:p>
          <a:p>
            <a:pPr marL="0" indent="0">
              <a:buNone/>
            </a:pPr>
            <a:r>
              <a:rPr lang="en-US" dirty="0" smtClean="0"/>
              <a:t>Iterate and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8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Topic &amp;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Pick an area:</a:t>
            </a:r>
          </a:p>
          <a:p>
            <a:pPr>
              <a:buFontTx/>
              <a:buChar char="-"/>
            </a:pPr>
            <a:r>
              <a:rPr lang="en-US" dirty="0" smtClean="0"/>
              <a:t>of personal interest and expertise</a:t>
            </a:r>
          </a:p>
          <a:p>
            <a:pPr>
              <a:buFontTx/>
              <a:buChar char="-"/>
            </a:pPr>
            <a:r>
              <a:rPr lang="en-US" dirty="0"/>
              <a:t>w</a:t>
            </a:r>
            <a:r>
              <a:rPr lang="en-US" dirty="0" smtClean="0"/>
              <a:t>ith appeal or demand for learning/discussion</a:t>
            </a:r>
          </a:p>
          <a:p>
            <a:pPr>
              <a:buFontTx/>
              <a:buChar char="-"/>
            </a:pPr>
            <a:r>
              <a:rPr lang="en-US" dirty="0"/>
              <a:t>w</a:t>
            </a:r>
            <a:r>
              <a:rPr lang="en-US" dirty="0" smtClean="0"/>
              <a:t>hat you already teach, just do it in the open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Who are you targeting?</a:t>
            </a:r>
          </a:p>
          <a:p>
            <a:pPr>
              <a:buFontTx/>
              <a:buChar char="-"/>
            </a:pPr>
            <a:r>
              <a:rPr lang="en-US" dirty="0" smtClean="0"/>
              <a:t>students?</a:t>
            </a:r>
          </a:p>
          <a:p>
            <a:pPr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cademics/peers?</a:t>
            </a:r>
          </a:p>
          <a:p>
            <a:pPr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nyone with a pulse?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67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Find someone to teach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Never teach alone</a:t>
            </a:r>
          </a:p>
          <a:p>
            <a:pPr marL="0" indent="0">
              <a:buNone/>
            </a:pPr>
            <a:r>
              <a:rPr lang="en-US" dirty="0" smtClean="0"/>
              <a:t>Try a colleague form a different country, different region, or with different views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Bring in guest speakers, video 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3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yti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0"/>
            <a:ext cx="7948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3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Determine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Use open articles if possible</a:t>
            </a:r>
          </a:p>
          <a:p>
            <a:pPr marL="0" indent="0">
              <a:buNone/>
            </a:pPr>
            <a:r>
              <a:rPr lang="en-US" dirty="0" smtClean="0"/>
              <a:t>Use multimedia resources (</a:t>
            </a:r>
            <a:r>
              <a:rPr lang="en-US" dirty="0" err="1" smtClean="0"/>
              <a:t>youtube</a:t>
            </a:r>
            <a:r>
              <a:rPr lang="en-US" dirty="0" smtClean="0"/>
              <a:t>, others)</a:t>
            </a:r>
          </a:p>
          <a:p>
            <a:pPr marL="0" indent="0">
              <a:buNone/>
            </a:pPr>
            <a:r>
              <a:rPr lang="en-US" dirty="0" smtClean="0"/>
              <a:t>Search conference recordings/proceedings</a:t>
            </a:r>
          </a:p>
          <a:p>
            <a:pPr marL="0" indent="0">
              <a:buNone/>
            </a:pPr>
            <a:r>
              <a:rPr lang="en-US" dirty="0" smtClean="0"/>
              <a:t>Use: video, interactive presentations, text, simulations</a:t>
            </a:r>
          </a:p>
          <a:p>
            <a:pPr marL="0" indent="0">
              <a:buNone/>
            </a:pPr>
            <a:r>
              <a:rPr lang="en-US" dirty="0" smtClean="0"/>
              <a:t>Leave room for learners to create/share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Treat content as a starting point for learning conversations, not as the exclusive intent of the course.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33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Plan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Distributed spaces (tags)</a:t>
            </a:r>
          </a:p>
          <a:p>
            <a:pPr marL="0" indent="0">
              <a:buNone/>
            </a:pPr>
            <a:r>
              <a:rPr lang="en-US" dirty="0" smtClean="0"/>
              <a:t>Centralized (forums? Daily email?)</a:t>
            </a:r>
          </a:p>
          <a:p>
            <a:pPr marL="0" indent="0">
              <a:buNone/>
            </a:pPr>
            <a:r>
              <a:rPr lang="en-US" dirty="0" smtClean="0"/>
              <a:t>Decentralized format (blogs, social media, wherever)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6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Plan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Synchronous (record so people in other time zones can view)</a:t>
            </a:r>
          </a:p>
          <a:p>
            <a:pPr marL="0" indent="0">
              <a:buNone/>
            </a:pPr>
            <a:r>
              <a:rPr lang="en-US" dirty="0" smtClean="0"/>
              <a:t>Asynchronous</a:t>
            </a:r>
          </a:p>
          <a:p>
            <a:pPr marL="0" indent="0">
              <a:buNone/>
            </a:pPr>
            <a:r>
              <a:rPr lang="en-US" dirty="0" smtClean="0"/>
              <a:t>Trails (</a:t>
            </a:r>
            <a:r>
              <a:rPr lang="en-US" dirty="0" err="1" smtClean="0"/>
              <a:t>Diigo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47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Plan your continued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an open course, you are not the central node, but you remain an important node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 active in forums, blogs, twitter, email, whatever.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Don’t try and dominate the conversation. But be active.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2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Learner creations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Learners should create stuff – i.e. artifacts of sensemaking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Promote the value of </a:t>
            </a:r>
            <a:r>
              <a:rPr lang="en-US" dirty="0"/>
              <a:t>p</a:t>
            </a:r>
            <a:r>
              <a:rPr lang="en-US" dirty="0" smtClean="0"/>
              <a:t>eer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91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Get the word out: promotion and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usual routine: your students, colleagues, </a:t>
            </a:r>
            <a:r>
              <a:rPr lang="en-US" dirty="0" err="1" smtClean="0"/>
              <a:t>listservs</a:t>
            </a:r>
            <a:r>
              <a:rPr lang="en-US" dirty="0" smtClean="0"/>
              <a:t>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Get it out to your networks (Twitter, FB, conference presentations)</a:t>
            </a:r>
          </a:p>
        </p:txBody>
      </p:sp>
    </p:spTree>
    <p:extLst>
      <p:ext uri="{BB962C8B-B14F-4D97-AF65-F5344CB8AC3E}">
        <p14:creationId xmlns:p14="http://schemas.microsoft.com/office/powerpoint/2010/main" val="718350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Iterate and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you’ve designed your course for fluidity, you will add/change as you go.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Listen to your course participants. They’ll let you know what to improve.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Blog your thoughts and reflections so others can temper your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2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your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7" y="1600200"/>
            <a:ext cx="8865041" cy="48478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Size doesn’t matter. If you have 15+ people, you have a course.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will take more time that you can possibly imagine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will be extremely rewarding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will change how you view teaching/learning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You’ll find yourself saying things in faculty meetings that will scare your peers and administrators (like “courses are dead” or “let’s open up all our teaching”)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79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8323" y="3432138"/>
            <a:ext cx="4587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hlinkClick r:id="rId2"/>
              </a:rPr>
              <a:t>http://edfuture.net</a:t>
            </a:r>
            <a:r>
              <a:rPr lang="en-US" sz="4000" b="1" dirty="0" smtClean="0">
                <a:hlinkClick r:id="rId2"/>
              </a:rPr>
              <a:t>/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90487" y="5603115"/>
            <a:ext cx="39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October 8-November 16, 2012</a:t>
            </a:r>
            <a:endParaRPr lang="en-US" sz="2400" dirty="0"/>
          </a:p>
        </p:txBody>
      </p:sp>
      <p:pic>
        <p:nvPicPr>
          <p:cNvPr id="2" name="Picture 1" descr="CFHE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64" y="1503157"/>
            <a:ext cx="5075287" cy="10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28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436" y="3700507"/>
            <a:ext cx="4884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hlinkClick r:id="rId2"/>
              </a:rPr>
              <a:t>http://open.mooc.ca</a:t>
            </a:r>
            <a:r>
              <a:rPr lang="en-US" sz="4000" b="1" dirty="0" smtClean="0">
                <a:hlinkClick r:id="rId2"/>
              </a:rPr>
              <a:t>/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5" name="Picture 4" descr="open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700801"/>
            <a:ext cx="6654800" cy="97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442" y="5622019"/>
            <a:ext cx="3509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Starts September 10,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47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0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 think this could be big the way Google </a:t>
            </a:r>
            <a:r>
              <a:rPr lang="en-US" dirty="0" smtClean="0"/>
              <a:t>was”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24063"/>
            <a:ext cx="762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849" y="6179234"/>
            <a:ext cx="436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 source: </a:t>
            </a:r>
            <a:r>
              <a:rPr lang="en-US" i="1" dirty="0"/>
              <a:t>Noah Berger for The Chronicle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59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318374"/>
            <a:ext cx="914400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3328" y="5162677"/>
            <a:ext cx="3796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hlinkClick r:id="rId3"/>
              </a:rPr>
              <a:t>http://lakconference.org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415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18" y="684867"/>
            <a:ext cx="8882521" cy="5466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gsiemens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</a:p>
          <a:p>
            <a:pPr marL="400050" lvl="1" indent="0">
              <a:buNone/>
            </a:pPr>
            <a:r>
              <a:rPr lang="en-US" dirty="0" err="1" smtClean="0"/>
              <a:t>gmail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Twitter</a:t>
            </a:r>
          </a:p>
          <a:p>
            <a:pPr marL="400050" lvl="1" indent="0">
              <a:buNone/>
            </a:pPr>
            <a:r>
              <a:rPr lang="en-US" dirty="0" smtClean="0"/>
              <a:t>Skype</a:t>
            </a:r>
          </a:p>
          <a:p>
            <a:pPr marL="400050" lvl="1" indent="0">
              <a:buNone/>
            </a:pPr>
            <a:r>
              <a:rPr lang="en-US" dirty="0" smtClean="0"/>
              <a:t>FB</a:t>
            </a:r>
          </a:p>
          <a:p>
            <a:pPr marL="400050" lvl="1" indent="0">
              <a:buNone/>
            </a:pPr>
            <a:r>
              <a:rPr lang="en-US" dirty="0" smtClean="0"/>
              <a:t>Wherever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www.elearnspace.org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www.connectivism.ca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www.learninganalytics.net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gle_importa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0"/>
            <a:ext cx="8750300" cy="513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96537"/>
            <a:ext cx="9144000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But the deals </a:t>
            </a:r>
            <a:r>
              <a:rPr lang="en-US" sz="2800" dirty="0" err="1"/>
              <a:t>Coursera</a:t>
            </a:r>
            <a:r>
              <a:rPr lang="en-US" sz="2800" dirty="0"/>
              <a:t> announced Tuesday may well prove to be an inflection point for online education, a sector that has traditionally been dominated by for-profit colleges known mostly for their noxious recruitment practices and poor results.</a:t>
            </a:r>
          </a:p>
        </p:txBody>
      </p:sp>
    </p:spTree>
    <p:extLst>
      <p:ext uri="{BB962C8B-B14F-4D97-AF65-F5344CB8AC3E}">
        <p14:creationId xmlns:p14="http://schemas.microsoft.com/office/powerpoint/2010/main" val="310750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886700" cy="6084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5700" y="6389301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http://</a:t>
            </a:r>
            <a:r>
              <a:rPr lang="en-US" i="1" dirty="0" err="1"/>
              <a:t>www.hybridpedagogy.com</a:t>
            </a:r>
            <a:r>
              <a:rPr lang="en-US" i="1" dirty="0"/>
              <a:t>/Journal/files/</a:t>
            </a:r>
            <a:r>
              <a:rPr lang="en-US" i="1" dirty="0" err="1"/>
              <a:t>MOOC_MOOC.html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754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c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3223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97438"/>
            <a:ext cx="9144000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“Especially </a:t>
            </a:r>
            <a:r>
              <a:rPr lang="en-US" sz="2800" dirty="0"/>
              <a:t>disturbing is that none of the major MOOC providers have hired anyone trained in instructional design, the learning sciences</a:t>
            </a:r>
            <a:r>
              <a:rPr lang="en-US" sz="2800" dirty="0" smtClean="0"/>
              <a:t>,  educational </a:t>
            </a:r>
            <a:r>
              <a:rPr lang="en-US" sz="2800" dirty="0"/>
              <a:t>technology, course design, or other educational specialties to help with the design of their courses.  They are hiring a lot of </a:t>
            </a:r>
            <a:r>
              <a:rPr lang="en-US" sz="2800" dirty="0" smtClean="0"/>
              <a:t>programmers…”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231900" y="6076841"/>
            <a:ext cx="791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edtechdev.wordpress.com</a:t>
            </a:r>
            <a:r>
              <a:rPr lang="en-US" dirty="0"/>
              <a:t>/2012/05/04/</a:t>
            </a:r>
            <a:r>
              <a:rPr lang="en-US" dirty="0" err="1"/>
              <a:t>whats</a:t>
            </a:r>
            <a:r>
              <a:rPr lang="en-US" dirty="0"/>
              <a:t>-the-problem-with-</a:t>
            </a:r>
            <a:r>
              <a:rPr lang="en-US" dirty="0" err="1"/>
              <a:t>moocs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661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Massive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(maybe)</a:t>
            </a:r>
          </a:p>
          <a:p>
            <a:pPr marL="0" indent="0">
              <a:buNone/>
            </a:pPr>
            <a:r>
              <a:rPr lang="en-US" dirty="0" smtClean="0"/>
              <a:t>Open </a:t>
            </a:r>
            <a:r>
              <a:rPr lang="en-US" dirty="0" smtClean="0">
                <a:solidFill>
                  <a:srgbClr val="7F7F7F"/>
                </a:solidFill>
              </a:rPr>
              <a:t>(sort of)</a:t>
            </a:r>
          </a:p>
          <a:p>
            <a:pPr marL="0" indent="0">
              <a:buNone/>
            </a:pPr>
            <a:r>
              <a:rPr lang="en-US" dirty="0" smtClean="0"/>
              <a:t>Online </a:t>
            </a:r>
            <a:r>
              <a:rPr lang="en-US" dirty="0" smtClean="0">
                <a:solidFill>
                  <a:srgbClr val="7F7F7F"/>
                </a:solidFill>
              </a:rPr>
              <a:t>(yep)</a:t>
            </a:r>
          </a:p>
          <a:p>
            <a:pPr marL="0" indent="0">
              <a:buNone/>
            </a:pPr>
            <a:r>
              <a:rPr lang="en-US" dirty="0" smtClean="0"/>
              <a:t>Course </a:t>
            </a:r>
            <a:r>
              <a:rPr lang="en-US" dirty="0" smtClean="0">
                <a:solidFill>
                  <a:srgbClr val="7F7F7F"/>
                </a:solidFill>
              </a:rPr>
              <a:t>(sort of)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7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(recent)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2007: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F7F7F"/>
                </a:solidFill>
              </a:rPr>
              <a:t>David Wiley: open wiki-based course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F7F7F"/>
                </a:solidFill>
              </a:rPr>
              <a:t>Alec </a:t>
            </a:r>
            <a:r>
              <a:rPr lang="en-US" dirty="0" err="1" smtClean="0">
                <a:solidFill>
                  <a:srgbClr val="7F7F7F"/>
                </a:solidFill>
              </a:rPr>
              <a:t>Couros</a:t>
            </a:r>
            <a:r>
              <a:rPr lang="en-US" dirty="0" smtClean="0">
                <a:solidFill>
                  <a:srgbClr val="7F7F7F"/>
                </a:solidFill>
              </a:rPr>
              <a:t>: Social media and Open Education</a:t>
            </a:r>
          </a:p>
          <a:p>
            <a:pPr marL="0" indent="0">
              <a:buNone/>
            </a:pPr>
            <a:r>
              <a:rPr lang="en-US" dirty="0" smtClean="0"/>
              <a:t>2008: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F7F7F"/>
                </a:solidFill>
              </a:rPr>
              <a:t>CCK08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F7F7F"/>
                </a:solidFill>
              </a:rPr>
              <a:t>Slew of other open courses</a:t>
            </a:r>
          </a:p>
          <a:p>
            <a:pPr marL="0" indent="0">
              <a:buNone/>
            </a:pPr>
            <a:r>
              <a:rPr lang="en-US" dirty="0" smtClean="0"/>
              <a:t>2011: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- Stanford AI births </a:t>
            </a:r>
            <a:r>
              <a:rPr lang="en-US" dirty="0" err="1" smtClean="0">
                <a:solidFill>
                  <a:srgbClr val="7F7F7F"/>
                </a:solidFill>
              </a:rPr>
              <a:t>Coursera</a:t>
            </a:r>
            <a:r>
              <a:rPr lang="en-US" dirty="0" smtClean="0">
                <a:solidFill>
                  <a:srgbClr val="7F7F7F"/>
                </a:solidFill>
              </a:rPr>
              <a:t> and </a:t>
            </a:r>
            <a:r>
              <a:rPr lang="en-US" dirty="0" err="1" smtClean="0">
                <a:solidFill>
                  <a:srgbClr val="7F7F7F"/>
                </a:solidFill>
              </a:rPr>
              <a:t>Udacity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9292</TotalTime>
  <Words>1161</Words>
  <Application>Microsoft Macintosh PowerPoint</Application>
  <PresentationFormat>On-screen Show (4:3)</PresentationFormat>
  <Paragraphs>175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Designing, developing, and running (massive) open online courses</vt:lpstr>
      <vt:lpstr>What is a MOOC?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MOOCs</vt:lpstr>
      <vt:lpstr>A bit of (recent) history:</vt:lpstr>
      <vt:lpstr>PowerPoint Presentation</vt:lpstr>
      <vt:lpstr>Current landscape: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cMOOCs:</vt:lpstr>
      <vt:lpstr>PowerPoint Presentation</vt:lpstr>
      <vt:lpstr>PowerPoint Presentation</vt:lpstr>
      <vt:lpstr>Technology for running MOOCs is still underdeveloped</vt:lpstr>
      <vt:lpstr>Need to have MOOCs from different parts of the world   (export, not only import)</vt:lpstr>
      <vt:lpstr>What happens in a MOOC?</vt:lpstr>
      <vt:lpstr>PowerPoint Presentation</vt:lpstr>
      <vt:lpstr>PowerPoint Presentation</vt:lpstr>
      <vt:lpstr>PowerPoint Presentation</vt:lpstr>
      <vt:lpstr>How to plan and run a MOOC in  9 easy steps </vt:lpstr>
      <vt:lpstr>1. Topic &amp; Audience</vt:lpstr>
      <vt:lpstr>2. Find someone to teach with</vt:lpstr>
      <vt:lpstr>3. Determine content</vt:lpstr>
      <vt:lpstr>4. Plan spaces</vt:lpstr>
      <vt:lpstr>5. Plan interactions</vt:lpstr>
      <vt:lpstr>6. Plan your continued presence</vt:lpstr>
      <vt:lpstr>7. Learner creations and activities</vt:lpstr>
      <vt:lpstr>8. Get the word out: promotion and sharing</vt:lpstr>
      <vt:lpstr>9. Iterate and Improve</vt:lpstr>
      <vt:lpstr>Set your expectations</vt:lpstr>
      <vt:lpstr>PowerPoint Presentation</vt:lpstr>
      <vt:lpstr>PowerPoint Presentation</vt:lpstr>
      <vt:lpstr>PowerPoint Presentation</vt:lpstr>
      <vt:lpstr>PowerPoint Presentation</vt:lpstr>
    </vt:vector>
  </TitlesOfParts>
  <Company>Athabasca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networked learning in complex information environments</dc:title>
  <dc:creator>George Siemens</dc:creator>
  <cp:lastModifiedBy>George Siemens</cp:lastModifiedBy>
  <cp:revision>134</cp:revision>
  <dcterms:created xsi:type="dcterms:W3CDTF">2012-05-13T13:56:31Z</dcterms:created>
  <dcterms:modified xsi:type="dcterms:W3CDTF">2012-09-04T09:44:28Z</dcterms:modified>
</cp:coreProperties>
</file>