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66" r:id="rId2"/>
    <p:sldId id="306" r:id="rId3"/>
    <p:sldId id="307" r:id="rId4"/>
    <p:sldId id="305" r:id="rId5"/>
    <p:sldId id="263" r:id="rId6"/>
    <p:sldId id="300" r:id="rId7"/>
    <p:sldId id="267" r:id="rId8"/>
    <p:sldId id="297" r:id="rId9"/>
    <p:sldId id="298" r:id="rId10"/>
    <p:sldId id="299" r:id="rId11"/>
    <p:sldId id="268" r:id="rId12"/>
    <p:sldId id="274" r:id="rId13"/>
    <p:sldId id="275" r:id="rId14"/>
    <p:sldId id="301" r:id="rId15"/>
    <p:sldId id="302" r:id="rId16"/>
    <p:sldId id="276" r:id="rId17"/>
    <p:sldId id="303" r:id="rId18"/>
    <p:sldId id="277" r:id="rId19"/>
    <p:sldId id="278" r:id="rId20"/>
    <p:sldId id="304" r:id="rId21"/>
    <p:sldId id="284" r:id="rId22"/>
    <p:sldId id="272" r:id="rId23"/>
    <p:sldId id="308" r:id="rId24"/>
    <p:sldId id="309" r:id="rId25"/>
    <p:sldId id="310" r:id="rId26"/>
    <p:sldId id="311" r:id="rId27"/>
  </p:sldIdLst>
  <p:sldSz cx="9144000" cy="6858000" type="screen4x3"/>
  <p:notesSz cx="6858000" cy="9144000"/>
  <p:defaultTextStyle>
    <a:lvl1pPr marL="0" algn="l" rtl="0" latinLnBrk="0">
      <a:defRPr lang="pt-B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pt-B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pt-B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pt-B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pt-B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pt-B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pt-B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pt-B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pt-BR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1" autoAdjust="0"/>
    <p:restoredTop sz="94660"/>
  </p:normalViewPr>
  <p:slideViewPr>
    <p:cSldViewPr>
      <p:cViewPr varScale="1">
        <p:scale>
          <a:sx n="113" d="100"/>
          <a:sy n="113" d="100"/>
        </p:scale>
        <p:origin x="153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pt-BR" sz="1200"/>
            </a:lvl1pPr>
            <a:extLst/>
          </a:lstStyle>
          <a:p>
            <a:endParaRPr lang="pt-BR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pt-BR" sz="1200"/>
            </a:lvl1pPr>
            <a:extLst/>
          </a:lstStyle>
          <a:p>
            <a:fld id="{6E7D018D-748F-47BF-843A-40349A141CAC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pt-BR" sz="1200"/>
            </a:lvl1pPr>
            <a:extLst/>
          </a:lstStyle>
          <a:p>
            <a:endParaRPr lang="pt-BR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pt-BR" sz="1200"/>
            </a:lvl1pPr>
            <a:extLst/>
          </a:lstStyle>
          <a:p>
            <a:fld id="{04AC5213-BACC-41AB-9B61-B40CF6C5296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549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pt-BR" sz="1200"/>
            </a:lvl1pPr>
            <a:extLst/>
          </a:lstStyle>
          <a:p>
            <a:endParaRPr lang="pt-BR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pt-BR" sz="1200"/>
            </a:lvl1pPr>
            <a:extLst/>
          </a:lstStyle>
          <a:p>
            <a:fld id="{23E9B8FB-2ABD-42C9-A6DA-A6789EAF441D}" type="datetimeFigureOut">
              <a:rPr lang="pt-BR"/>
              <a:pPr/>
              <a:t>16/10/2017</a:t>
            </a:fld>
            <a:endParaRPr lang="pt-BR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pt-BR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pt-BR" sz="1200"/>
            </a:lvl1pPr>
            <a:extLst/>
          </a:lstStyle>
          <a:p>
            <a:endParaRPr lang="pt-BR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pt-BR" sz="1200"/>
            </a:lvl1pPr>
            <a:extLst/>
          </a:lstStyle>
          <a:p>
            <a:fld id="{BE2A7042-DEED-4AA1-9E89-4A16B2572577}" type="slidenum">
              <a:rPr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877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9642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2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2783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7030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a do Álb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pt-BR"/>
          </a:p>
        </p:txBody>
      </p:sp>
      <p:sp>
        <p:nvSpPr>
          <p:cNvPr id="15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pt-BR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 eaLnBrk="1" latinLnBrk="0" hangingPunct="1">
              <a:buFontTx/>
              <a:buNone/>
              <a:defRPr kumimoji="0" lang="pt-BR" sz="48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t-BR"/>
              <a:t>Clique para adicionar um título de álbum de fotos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t-BR">
                <a:solidFill>
                  <a:schemeClr val="bg1"/>
                </a:solidFill>
              </a:rPr>
              <a:pPr algn="r"/>
              <a:t>16/10/2017</a:t>
            </a:fld>
            <a:endParaRPr kumimoji="0" lang="pt-BR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t-BR">
                <a:solidFill>
                  <a:schemeClr val="bg1"/>
                </a:solidFill>
              </a:rPr>
              <a:pPr/>
              <a:t>‹nº›</a:t>
            </a:fld>
            <a:endParaRPr kumimoji="0" lang="pt-BR"/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0" y="3698878"/>
            <a:ext cx="2933700" cy="365125"/>
          </a:xfrm>
        </p:spPr>
        <p:txBody>
          <a:bodyPr/>
          <a:lstStyle>
            <a:extLst/>
          </a:lstStyle>
          <a:p>
            <a:endParaRPr kumimoji="0" lang="pt-BR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 eaLnBrk="1" latinLnBrk="0" hangingPunct="1">
              <a:buNone/>
              <a:defRPr kumimoji="0" lang="pt-BR" sz="2000">
                <a:solidFill>
                  <a:srgbClr val="FFFFFF"/>
                </a:solidFill>
              </a:defRPr>
            </a:lvl1pPr>
          </a:lstStyle>
          <a:p>
            <a:pPr lvl="0"/>
            <a:r>
              <a:rPr kumimoji="0" lang="pt-BR"/>
              <a:t>Clique para adicionar uma data ou outros detalhes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uperior Pais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0"/>
            <a:ext cx="3947160" cy="296037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pt-BR" sz="2000" i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t-BR">
                <a:solidFill>
                  <a:schemeClr val="bg1"/>
                </a:solidFill>
              </a:rPr>
              <a:pPr algn="r"/>
              <a:t>16/10/2017</a:t>
            </a:fld>
            <a:endParaRPr kumimoji="0" lang="pt-B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t-BR">
                <a:solidFill>
                  <a:srgbClr val="FFFFFF"/>
                </a:solidFill>
              </a:rPr>
              <a:pPr/>
              <a:t>‹nº›</a:t>
            </a:fld>
            <a:endParaRPr kumimoji="0" lang="pt-BR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uperior Mi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t-BR">
                <a:solidFill>
                  <a:schemeClr val="bg1"/>
                </a:solidFill>
              </a:rPr>
              <a:pPr algn="r"/>
              <a:t>16/10/2017</a:t>
            </a:fld>
            <a:endParaRPr kumimoji="0" lang="pt-B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t-BR">
                <a:solidFill>
                  <a:srgbClr val="FFFFFF"/>
                </a:solidFill>
              </a:rPr>
              <a:pPr/>
              <a:t>‹nº›</a:t>
            </a:fld>
            <a:endParaRPr kumimoji="0" lang="pt-BR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Superior Retrato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228600"/>
            <a:ext cx="1676400" cy="27432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pt-BR" sz="1600" baseline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629400" y="2286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pt-BR" sz="1600" baseline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4724400"/>
            <a:ext cx="1676400" cy="190500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pt-BR" sz="1600" baseline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629400" y="4724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pt-BR" sz="1600" baseline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t-BR">
                <a:solidFill>
                  <a:schemeClr val="bg1"/>
                </a:solidFill>
              </a:rPr>
              <a:pPr algn="r"/>
              <a:t>16/10/2017</a:t>
            </a:fld>
            <a:endParaRPr kumimoji="0" lang="pt-BR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t-BR">
                <a:solidFill>
                  <a:srgbClr val="FFFFFF"/>
                </a:solidFill>
              </a:rPr>
              <a:pPr/>
              <a:t>‹nº›</a:t>
            </a:fld>
            <a:endParaRPr kumimoji="0" lang="pt-BR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Superior Paisagem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pt-BR" sz="1600" baseline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pt-BR" sz="1600" baseline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pt-BR" sz="1600" baseline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72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pt-BR" sz="1600" baseline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t-BR">
                <a:solidFill>
                  <a:schemeClr val="bg1"/>
                </a:solidFill>
              </a:rPr>
              <a:pPr algn="r"/>
              <a:t>16/10/2017</a:t>
            </a:fld>
            <a:endParaRPr kumimoji="0" lang="pt-BR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t-BR">
                <a:solidFill>
                  <a:srgbClr val="FFFFFF"/>
                </a:solidFill>
              </a:rPr>
              <a:pPr/>
              <a:t>‹nº›</a:t>
            </a:fld>
            <a:endParaRPr kumimoji="0" lang="pt-BR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Superior Retrato com Legendas Gra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352800"/>
            <a:ext cx="8153400" cy="3048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pt-BR" sz="2800" baseline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t-BR">
                <a:solidFill>
                  <a:schemeClr val="bg1"/>
                </a:solidFill>
              </a:rPr>
              <a:pPr algn="r"/>
              <a:t>16/10/2017</a:t>
            </a:fld>
            <a:endParaRPr kumimoji="0" lang="pt-BR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t-BR">
                <a:solidFill>
                  <a:srgbClr val="FFFFFF"/>
                </a:solidFill>
              </a:rPr>
              <a:pPr/>
              <a:t>‹nº›</a:t>
            </a:fld>
            <a:endParaRPr kumimoji="0" lang="pt-BR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Superior: 1 Retrato com 3 Pais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t-BR">
                <a:solidFill>
                  <a:schemeClr val="bg1"/>
                </a:solidFill>
              </a:rPr>
              <a:pPr algn="r"/>
              <a:t>16/10/2017</a:t>
            </a:fld>
            <a:endParaRPr kumimoji="0" lang="pt-B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t-BR">
                <a:solidFill>
                  <a:srgbClr val="FFFFFF"/>
                </a:solidFill>
              </a:rPr>
              <a:pPr/>
              <a:t>‹nº›</a:t>
            </a:fld>
            <a:endParaRPr kumimoji="0" lang="pt-BR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Superior: 3 Paisagem com 2 Re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t-BR">
                <a:solidFill>
                  <a:schemeClr val="bg1"/>
                </a:solidFill>
              </a:rPr>
              <a:pPr algn="r"/>
              <a:t>16/10/2017</a:t>
            </a:fld>
            <a:endParaRPr kumimoji="0" lang="pt-BR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t-BR">
                <a:solidFill>
                  <a:srgbClr val="FFFFFF"/>
                </a:solidFill>
              </a:rPr>
              <a:pPr/>
              <a:t>‹nº›</a:t>
            </a:fld>
            <a:endParaRPr kumimoji="0" lang="pt-BR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Superior: 2 Paisagem com 3 Re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t-BR">
                <a:solidFill>
                  <a:schemeClr val="bg1"/>
                </a:solidFill>
              </a:rPr>
              <a:pPr algn="r"/>
              <a:t>16/10/2017</a:t>
            </a:fld>
            <a:endParaRPr kumimoji="0" lang="pt-BR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t-BR">
                <a:solidFill>
                  <a:srgbClr val="FFFFFF"/>
                </a:solidFill>
              </a:rPr>
              <a:pPr/>
              <a:t>‹nº›</a:t>
            </a:fld>
            <a:endParaRPr kumimoji="0" lang="pt-BR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dra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pt-BR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pt-BR" sz="2000" i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t-BR">
                <a:solidFill>
                  <a:schemeClr val="bg1"/>
                </a:solidFill>
              </a:rPr>
              <a:pPr algn="r"/>
              <a:t>16/10/2017</a:t>
            </a:fld>
            <a:endParaRPr kumimoji="0" lang="pt-BR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t-BR">
                <a:solidFill>
                  <a:srgbClr val="FFFFFF"/>
                </a:solidFill>
              </a:rPr>
              <a:pPr/>
              <a:t>‹nº›</a:t>
            </a:fld>
            <a:endParaRPr kumimoji="0" lang="pt-BR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Superior Quadra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pt-BR"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pt-BR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pt-BR" sz="2000" i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pt-BR" sz="2000" i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t-BR">
                <a:solidFill>
                  <a:schemeClr val="bg1"/>
                </a:solidFill>
              </a:rPr>
              <a:pPr algn="r"/>
              <a:t>16/10/2017</a:t>
            </a:fld>
            <a:endParaRPr kumimoji="0" lang="pt-BR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t-BR">
                <a:solidFill>
                  <a:srgbClr val="FFFFFF"/>
                </a:solidFill>
              </a:rPr>
              <a:pPr/>
              <a:t>‹nº›</a:t>
            </a:fld>
            <a:endParaRPr kumimoji="0" lang="pt-BR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is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943600"/>
            <a:ext cx="7467600" cy="762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pt-BR" sz="2400" i="0" baseline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t-BR">
                <a:solidFill>
                  <a:schemeClr val="bg1"/>
                </a:solidFill>
              </a:rPr>
              <a:pPr algn="r"/>
              <a:t>16/10/2017</a:t>
            </a:fld>
            <a:endParaRPr kumimoji="0" lang="pt-BR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t-BR">
                <a:solidFill>
                  <a:srgbClr val="FFFFFF"/>
                </a:solidFill>
              </a:rPr>
              <a:pPr/>
              <a:t>‹nº›</a:t>
            </a:fld>
            <a:endParaRPr kumimoji="0" lang="pt-BR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pt-BR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 anchor="t"/>
          <a:lstStyle>
            <a:lvl1pPr marL="0" marR="0" indent="0" algn="r" eaLnBrk="1" latinLnBrk="0" hangingPunct="1">
              <a:buFontTx/>
              <a:buNone/>
              <a:defRPr kumimoji="0" lang="pt-BR" sz="2000" i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t-BR">
                <a:solidFill>
                  <a:schemeClr val="bg1"/>
                </a:solidFill>
              </a:rPr>
              <a:pPr algn="r"/>
              <a:t>16/10/2017</a:t>
            </a:fld>
            <a:endParaRPr kumimoji="0" lang="pt-BR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t-BR">
                <a:solidFill>
                  <a:srgbClr val="FFFFFF"/>
                </a:solidFill>
              </a:rPr>
              <a:pPr/>
              <a:t>‹nº›</a:t>
            </a:fld>
            <a:endParaRPr kumimoji="0" lang="pt-BR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pt-BR" smtClean="0"/>
              <a:t>Clique para editar o estilo do título mestre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pt-BR"/>
              <a:pPr/>
              <a:t>16/10/2017</a:t>
            </a:fld>
            <a:endParaRPr kumimoji="0"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/>
              <a:pPr/>
              <a:t>‹nº›</a:t>
            </a:fld>
            <a:endParaRPr kumimoji="0"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pt-BR"/>
              <a:pPr/>
              <a:t>16/10/2017</a:t>
            </a:fld>
            <a:endParaRPr kumimoji="0"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/>
              <a:pPr/>
              <a:t>‹nº›</a:t>
            </a:fld>
            <a:endParaRPr kumimoji="0" lang="pt-B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9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CFF7-375D-4E4D-B420-80A5D0EFC9D5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72F42-724B-4092-81CA-45E9B260283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trat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 eaLnBrk="1" latinLnBrk="0" hangingPunct="1">
              <a:buFontTx/>
              <a:buNone/>
              <a:defRPr kumimoji="0" lang="pt-BR" sz="2000" i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t-BR">
                <a:solidFill>
                  <a:schemeClr val="bg1"/>
                </a:solidFill>
              </a:rPr>
              <a:pPr algn="r"/>
              <a:t>16/10/2017</a:t>
            </a:fld>
            <a:endParaRPr kumimoji="0" lang="pt-BR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t-BR">
                <a:solidFill>
                  <a:srgbClr val="FFFFFF"/>
                </a:solidFill>
              </a:rPr>
              <a:pPr/>
              <a:t>‹nº›</a:t>
            </a:fld>
            <a:endParaRPr kumimoji="0" lang="pt-BR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la Inteira da Pais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>
            <a:extLst/>
          </a:lstStyle>
          <a:p>
            <a:pPr marL="0" marR="0" indent="0" algn="ctr">
              <a:buFontTx/>
              <a:buNone/>
            </a:pPr>
            <a:r>
              <a:rPr kumimoji="0" lang="pt-BR" i="0"/>
              <a:t>Clique no ícone para adicionar uma imagem de página inteira</a:t>
            </a:r>
            <a:endParaRPr kumimoji="0" lang="pt-BR" i="0" baseline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t-BR">
                <a:solidFill>
                  <a:schemeClr val="bg1"/>
                </a:solidFill>
              </a:rPr>
              <a:pPr algn="r"/>
              <a:t>16/10/2017</a:t>
            </a:fld>
            <a:endParaRPr kumimoji="0" lang="pt-B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t-BR">
                <a:solidFill>
                  <a:srgbClr val="FFFFFF"/>
                </a:solidFill>
              </a:rPr>
              <a:pPr/>
              <a:t>‹nº›</a:t>
            </a:fld>
            <a:endParaRPr kumimoji="0" lang="pt-BR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ção do Álb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pt-BR"/>
          </a:p>
        </p:txBody>
      </p:sp>
      <p:sp>
        <p:nvSpPr>
          <p:cNvPr id="23" name="Rectangle 22"/>
          <p:cNvSpPr/>
          <p:nvPr userDrawn="1"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pt-BR"/>
          </a:p>
        </p:txBody>
      </p:sp>
      <p:sp>
        <p:nvSpPr>
          <p:cNvPr id="24" name="Rectangle 23"/>
          <p:cNvSpPr/>
          <p:nvPr userDrawn="1"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pt-BR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pt-BR"/>
          </a:p>
        </p:txBody>
      </p:sp>
      <p:sp>
        <p:nvSpPr>
          <p:cNvPr id="22" name="Rectangle 21"/>
          <p:cNvSpPr/>
          <p:nvPr userDrawn="1"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pt-BR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pt-BR"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pt-BR"/>
              <a:t>Clique para adicionar um subtítulo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pt-BR"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pt-BR"/>
              <a:t>Clique para adicionar um título de seção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t-BR">
                <a:solidFill>
                  <a:schemeClr val="bg1"/>
                </a:solidFill>
              </a:rPr>
              <a:pPr algn="r"/>
              <a:t>16/10/2017</a:t>
            </a:fld>
            <a:endParaRPr kumimoji="0" lang="pt-BR"/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t-BR">
                <a:solidFill>
                  <a:srgbClr val="FFFFFF"/>
                </a:solidFill>
              </a:rPr>
              <a:pPr/>
              <a:t>‹nº›</a:t>
            </a:fld>
            <a:endParaRPr kumimoji="0" lang="pt-BR"/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Superior Retrato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pt-BR" sz="1800" baseline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434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pt-BR" sz="1800" baseline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t-BR">
                <a:solidFill>
                  <a:schemeClr val="bg1"/>
                </a:solidFill>
              </a:rPr>
              <a:pPr algn="r"/>
              <a:t>16/10/2017</a:t>
            </a:fld>
            <a:endParaRPr kumimoji="0" lang="pt-B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t-BR">
                <a:solidFill>
                  <a:srgbClr val="FFFFFF"/>
                </a:solidFill>
              </a:rPr>
              <a:pPr/>
              <a:t>‹nº›</a:t>
            </a:fld>
            <a:endParaRPr kumimoji="0" lang="pt-BR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Superior Paisagem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pt-BR" sz="1800" baseline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pt-BR" sz="1800" baseline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t-BR">
                <a:solidFill>
                  <a:schemeClr val="bg1"/>
                </a:solidFill>
              </a:rPr>
              <a:pPr algn="r"/>
              <a:t>16/10/2017</a:t>
            </a:fld>
            <a:endParaRPr kumimoji="0" lang="pt-B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t-BR">
                <a:solidFill>
                  <a:srgbClr val="FFFFFF"/>
                </a:solidFill>
              </a:rPr>
              <a:pPr/>
              <a:t>‹nº›</a:t>
            </a:fld>
            <a:endParaRPr kumimoji="0" lang="pt-BR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Superior Mist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124200"/>
            <a:ext cx="3694177" cy="2983987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pt-BR" sz="2000" i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t-BR">
                <a:solidFill>
                  <a:schemeClr val="bg1"/>
                </a:solidFill>
              </a:rPr>
              <a:pPr algn="r"/>
              <a:t>16/10/2017</a:t>
            </a:fld>
            <a:endParaRPr kumimoji="0" lang="pt-BR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t-BR">
                <a:solidFill>
                  <a:srgbClr val="FFFFFF"/>
                </a:solidFill>
              </a:rPr>
              <a:pPr/>
              <a:t>‹nº›</a:t>
            </a:fld>
            <a:endParaRPr kumimoji="0" lang="pt-BR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uperior Retrato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pt-BR" sz="2000" baseline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pt-BR" sz="2000" baseline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pt-BR" sz="2000" baseline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889273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pt-BR"/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t-BR">
                <a:solidFill>
                  <a:schemeClr val="bg1"/>
                </a:solidFill>
              </a:rPr>
              <a:pPr algn="r"/>
              <a:t>16/10/2017</a:t>
            </a:fld>
            <a:endParaRPr kumimoji="0" lang="pt-BR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t-BR">
                <a:solidFill>
                  <a:srgbClr val="FFFFFF"/>
                </a:solidFill>
              </a:rPr>
              <a:pPr/>
              <a:t>‹nº›</a:t>
            </a:fld>
            <a:endParaRPr kumimoji="0" lang="pt-BR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pt-BR"/>
          </a:p>
        </p:txBody>
      </p:sp>
      <p:sp>
        <p:nvSpPr>
          <p:cNvPr id="8" name="Rectangle 7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pt-B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extLst/>
          </a:lstStyle>
          <a:p>
            <a:pPr eaLnBrk="1" latinLnBrk="0" hangingPunct="1"/>
            <a:r>
              <a:rPr kumimoji="0" lang="pt-BR" smtClean="0"/>
              <a:t>Clique para editar o estilo do título mestre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848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pt-BR" sz="1200">
                <a:solidFill>
                  <a:schemeClr val="bg1"/>
                </a:solidFill>
              </a:defRPr>
            </a:lvl1pPr>
            <a:extLst/>
          </a:lstStyle>
          <a:p>
            <a:pPr algn="r"/>
            <a:fld id="{9668B50E-0B48-4566-8609-C51CF752A7DF}" type="datetimeFigureOut">
              <a:rPr kumimoji="0" lang="pt-BR">
                <a:solidFill>
                  <a:schemeClr val="bg1"/>
                </a:solidFill>
              </a:rPr>
              <a:pPr algn="r"/>
              <a:t>16/10/2017</a:t>
            </a:fld>
            <a:endParaRPr kumimoji="0" lang="pt-BR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0" y="3832226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lang="pt-BR" sz="1200">
                <a:solidFill>
                  <a:schemeClr val="bg1"/>
                </a:solidFill>
              </a:defRPr>
            </a:lvl1pPr>
            <a:extLst/>
          </a:lstStyle>
          <a:p>
            <a:pPr algn="l"/>
            <a:endParaRPr kumimoji="0" lang="pt-BR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pt-BR" sz="1200">
                <a:solidFill>
                  <a:schemeClr val="bg1"/>
                </a:solidFill>
              </a:defRPr>
            </a:lvl1pPr>
            <a:extLst/>
          </a:lstStyle>
          <a:p>
            <a:fld id="{8A4431D5-1B33-458B-8AFD-CECCB0FA18CB}" type="slidenum">
              <a:rPr kumimoji="0" lang="pt-BR">
                <a:solidFill>
                  <a:schemeClr val="bg1"/>
                </a:solidFill>
              </a:rPr>
              <a:pPr/>
              <a:t>‹nº›</a:t>
            </a:fld>
            <a:endParaRPr kumimoji="0" lang="pt-BR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lang="pt-BR" sz="44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kumimoji="0" lang="pt-BR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kumimoji="0" lang="pt-BR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kumimoji="0" lang="pt-BR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kumimoji="0" lang="pt-BR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kumimoji="0" lang="pt-BR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body" sz="quarter" idx="10"/>
          </p:nvPr>
        </p:nvSpPr>
        <p:spPr>
          <a:xfrm>
            <a:off x="6300192" y="6090425"/>
            <a:ext cx="2267744" cy="756320"/>
          </a:xfrm>
          <a:noFill/>
        </p:spPr>
        <p:txBody>
          <a:bodyPr/>
          <a:lstStyle>
            <a:extLst/>
          </a:lstStyle>
          <a:p>
            <a:pPr algn="r"/>
            <a:r>
              <a:rPr lang="pt-BR" sz="1800" dirty="0" smtClean="0">
                <a:solidFill>
                  <a:schemeClr val="tx1"/>
                </a:solidFill>
              </a:rPr>
              <a:t>Aula </a:t>
            </a:r>
            <a:r>
              <a:rPr lang="pt-BR" sz="1800" dirty="0" smtClean="0">
                <a:solidFill>
                  <a:schemeClr val="tx1"/>
                </a:solidFill>
              </a:rPr>
              <a:t>10_IEEC_2017</a:t>
            </a:r>
            <a:endParaRPr lang="pt-BR" sz="1800" dirty="0" smtClean="0">
              <a:solidFill>
                <a:schemeClr val="tx1"/>
              </a:solidFill>
            </a:endParaRPr>
          </a:p>
          <a:p>
            <a:pPr algn="r"/>
            <a:r>
              <a:rPr lang="pt-BR" sz="1800" dirty="0" err="1" smtClean="0">
                <a:solidFill>
                  <a:schemeClr val="tx1"/>
                </a:solidFill>
              </a:rPr>
              <a:t>Profa</a:t>
            </a:r>
            <a:r>
              <a:rPr lang="pt-BR" sz="1800" dirty="0" smtClean="0">
                <a:solidFill>
                  <a:schemeClr val="tx1"/>
                </a:solidFill>
              </a:rPr>
              <a:t>. Joana Andrade </a:t>
            </a:r>
            <a:endParaRPr lang="pt-BR" sz="1800" dirty="0">
              <a:solidFill>
                <a:schemeClr val="tx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2572" y="1556792"/>
            <a:ext cx="7637027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8000" dirty="0" smtClean="0">
                <a:latin typeface="Andalus" pitchFamily="18" charset="-78"/>
                <a:cs typeface="Andalus" pitchFamily="18" charset="-78"/>
              </a:rPr>
              <a:t>O Ensino de </a:t>
            </a:r>
          </a:p>
          <a:p>
            <a:pPr algn="ctr"/>
            <a:r>
              <a:rPr lang="pt-BR" sz="8000" dirty="0" smtClean="0">
                <a:latin typeface="Andalus" pitchFamily="18" charset="-78"/>
                <a:cs typeface="Andalus" pitchFamily="18" charset="-78"/>
              </a:rPr>
              <a:t>Ciências no Brasil</a:t>
            </a:r>
            <a:endParaRPr lang="pt-BR" sz="8000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85238"/>
            <a:ext cx="6983858" cy="524119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83568" y="58166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>
                <a:solidFill>
                  <a:srgbClr val="323232"/>
                </a:solidFill>
                <a:latin typeface="Tahoma" panose="020B0604030504040204" pitchFamily="34" charset="0"/>
              </a:rPr>
              <a:t>1895 - evolução militar na aula de ginástica, exclusivo para meninos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5034280" y="6462981"/>
            <a:ext cx="3647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http://lemad.fflch.usp.br/node/8104</a:t>
            </a:r>
          </a:p>
        </p:txBody>
      </p:sp>
    </p:spTree>
    <p:extLst>
      <p:ext uri="{BB962C8B-B14F-4D97-AF65-F5344CB8AC3E}">
        <p14:creationId xmlns:p14="http://schemas.microsoft.com/office/powerpoint/2010/main" val="27096396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0"/>
            <a:ext cx="7848600" cy="850106"/>
          </a:xfrm>
        </p:spPr>
        <p:txBody>
          <a:bodyPr/>
          <a:lstStyle/>
          <a:p>
            <a:r>
              <a:rPr lang="pt-BR" dirty="0" smtClean="0"/>
              <a:t>1960-1970</a:t>
            </a:r>
            <a:endParaRPr lang="pt-BR" dirty="0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>
          <a:xfrm>
            <a:off x="179512" y="908720"/>
            <a:ext cx="8568952" cy="594928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>
            <a:extLst/>
          </a:lstStyle>
          <a:p>
            <a:r>
              <a:rPr lang="pt-BR" dirty="0" smtClean="0"/>
              <a:t>Guerra fria</a:t>
            </a:r>
          </a:p>
          <a:p>
            <a:r>
              <a:rPr lang="pt-BR" dirty="0" smtClean="0"/>
              <a:t>A </a:t>
            </a:r>
            <a:r>
              <a:rPr lang="pt-BR" dirty="0"/>
              <a:t>metodologia tecnicista chega ao país, defendendo a reprodução de sequências padronizadas e de experimentos, que devem ser realizados tal como os cientistas os fizeram.</a:t>
            </a:r>
            <a:endParaRPr lang="pt-BR" dirty="0" smtClean="0"/>
          </a:p>
          <a:p>
            <a:r>
              <a:rPr lang="pt-BR" dirty="0" smtClean="0"/>
              <a:t>“método científico e formação do cidadão”: </a:t>
            </a:r>
            <a:r>
              <a:rPr lang="pt-BR" sz="2800" i="1" dirty="0" smtClean="0"/>
              <a:t>democratização do conhecimento </a:t>
            </a:r>
          </a:p>
          <a:p>
            <a:pPr>
              <a:buNone/>
            </a:pPr>
            <a:r>
              <a:rPr lang="pt-BR" sz="2800" i="1" dirty="0" smtClean="0"/>
              <a:t>científico para formação de futuros </a:t>
            </a:r>
          </a:p>
          <a:p>
            <a:pPr>
              <a:buNone/>
            </a:pPr>
            <a:r>
              <a:rPr lang="pt-BR" sz="2800" i="1" dirty="0" smtClean="0"/>
              <a:t>políticos, profissionais liberais, </a:t>
            </a:r>
          </a:p>
          <a:p>
            <a:pPr>
              <a:buNone/>
            </a:pPr>
            <a:r>
              <a:rPr lang="pt-BR" sz="2800" i="1" dirty="0" smtClean="0"/>
              <a:t>operários...</a:t>
            </a:r>
          </a:p>
          <a:p>
            <a:pPr>
              <a:buNone/>
            </a:pPr>
            <a:endParaRPr lang="pt-BR" sz="2800" i="1" dirty="0" smtClean="0"/>
          </a:p>
          <a:p>
            <a:pPr>
              <a:buNone/>
            </a:pPr>
            <a:endParaRPr lang="pt-BR" sz="2800" i="1" dirty="0" smtClean="0"/>
          </a:p>
          <a:p>
            <a:pPr>
              <a:buNone/>
            </a:pPr>
            <a:endParaRPr lang="pt-BR" sz="2800" i="1" dirty="0" smtClean="0"/>
          </a:p>
          <a:p>
            <a:pPr>
              <a:buNone/>
            </a:pPr>
            <a:r>
              <a:rPr lang="pt-BR" sz="2800" i="1" dirty="0" smtClean="0"/>
              <a:t>Ensino de ciências: da observação </a:t>
            </a:r>
            <a:r>
              <a:rPr lang="pt-BR" sz="2800" i="1" dirty="0" smtClean="0">
                <a:sym typeface="Wingdings" pitchFamily="2" charset="2"/>
              </a:rPr>
              <a:t> para a investigação </a:t>
            </a:r>
            <a:endParaRPr lang="pt-BR" sz="2800" i="1" dirty="0"/>
          </a:p>
        </p:txBody>
      </p:sp>
      <p:pic>
        <p:nvPicPr>
          <p:cNvPr id="6146" name="Picture 2" descr="http://3.bp.blogspot.com/_5Mrn5NzPKh0/S8-RTNa9DeI/AAAAAAAAAF8/836jZV5BbTA/s1600/Candangos+Brasil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4161" y="3501008"/>
            <a:ext cx="3749375" cy="24180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332656"/>
            <a:ext cx="8280920" cy="6192688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r>
              <a:rPr lang="pt-BR" dirty="0" smtClean="0"/>
              <a:t>Criação de Centros de Ciências (nas Universidades)</a:t>
            </a:r>
          </a:p>
          <a:p>
            <a:r>
              <a:rPr lang="pt-BR" dirty="0" smtClean="0"/>
              <a:t>Editoração de livros específicos</a:t>
            </a:r>
          </a:p>
          <a:p>
            <a:r>
              <a:rPr lang="pt-BR" dirty="0" smtClean="0"/>
              <a:t>Análise da sequência dos conteúdos ‘currículo’</a:t>
            </a:r>
          </a:p>
          <a:p>
            <a:r>
              <a:rPr lang="pt-BR" dirty="0" smtClean="0"/>
              <a:t>Cursos de atualização e treinamento de professores</a:t>
            </a:r>
          </a:p>
          <a:p>
            <a:endParaRPr lang="pt-BR" sz="800" dirty="0" smtClean="0"/>
          </a:p>
          <a:p>
            <a:r>
              <a:rPr lang="pt-BR" dirty="0"/>
              <a:t>Crítica à simples tradução de Programas Internacionais de Ciências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Jerome </a:t>
            </a:r>
            <a:r>
              <a:rPr lang="pt-BR" dirty="0" err="1" smtClean="0">
                <a:solidFill>
                  <a:schemeClr val="accent6">
                    <a:lumMod val="75000"/>
                  </a:schemeClr>
                </a:solidFill>
              </a:rPr>
              <a:t>Bruner</a:t>
            </a: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 (psicologia cognitivista)</a:t>
            </a:r>
          </a:p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Jean Piaget  (construção do conhecimento)</a:t>
            </a:r>
          </a:p>
          <a:p>
            <a:endParaRPr lang="pt-BR" dirty="0" smtClean="0"/>
          </a:p>
          <a:p>
            <a:r>
              <a:rPr lang="pt-BR" dirty="0" smtClean="0">
                <a:solidFill>
                  <a:srgbClr val="00B050"/>
                </a:solidFill>
              </a:rPr>
              <a:t>LDB - 5024/1961 – ampliação do currículo de disciplinas científicas. </a:t>
            </a:r>
            <a:r>
              <a:rPr lang="pt-BR" dirty="0"/>
              <a:t> </a:t>
            </a:r>
            <a:r>
              <a:rPr lang="pt-BR" dirty="0" smtClean="0">
                <a:solidFill>
                  <a:srgbClr val="00B050"/>
                </a:solidFill>
              </a:rPr>
              <a:t>Obrigatoriedade do ensino de ciências para o ginásio (5ª a 8º séries)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848600" cy="922114"/>
          </a:xfrm>
        </p:spPr>
        <p:txBody>
          <a:bodyPr/>
          <a:lstStyle/>
          <a:p>
            <a:r>
              <a:rPr lang="pt-BR" dirty="0" smtClean="0"/>
              <a:t>1970-1980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340768"/>
            <a:ext cx="8208912" cy="5256584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Crise energética mundial</a:t>
            </a:r>
          </a:p>
          <a:p>
            <a:r>
              <a:rPr lang="pt-BR" dirty="0" smtClean="0"/>
              <a:t>Degradação ambiental</a:t>
            </a:r>
          </a:p>
          <a:p>
            <a:r>
              <a:rPr lang="pt-BR" dirty="0" smtClean="0"/>
              <a:t>LDB – 5692/1971 – modernização com o ‘ensino técnico’ do país 3 + 1. </a:t>
            </a:r>
            <a:r>
              <a:rPr lang="pt-BR" dirty="0" smtClean="0">
                <a:solidFill>
                  <a:srgbClr val="00B050"/>
                </a:solidFill>
              </a:rPr>
              <a:t>Obrigatoriedade de Ciências da 1ª a 8ª séries</a:t>
            </a:r>
          </a:p>
          <a:p>
            <a:r>
              <a:rPr lang="pt-BR" dirty="0" smtClean="0"/>
              <a:t>(crítica) Fragmentação do conhecimento e do ensino</a:t>
            </a:r>
          </a:p>
          <a:p>
            <a:r>
              <a:rPr lang="pt-BR" dirty="0" smtClean="0"/>
              <a:t>Emergência dos cursinhos preparatórios [escolas propedêuticas (escolas particulares) e apostilas (para os cursinhos)]</a:t>
            </a:r>
          </a:p>
          <a:p>
            <a:r>
              <a:rPr lang="pt-BR" dirty="0" smtClean="0"/>
              <a:t>Sociedades Brasileiras: Q, F, M + SBPC se manifestam contra a </a:t>
            </a:r>
            <a:r>
              <a:rPr lang="pt-BR" b="1" dirty="0" smtClean="0"/>
              <a:t>Resolução 30/74 </a:t>
            </a:r>
            <a:r>
              <a:rPr lang="pt-BR" dirty="0" smtClean="0"/>
              <a:t>(licenciatura </a:t>
            </a:r>
            <a:r>
              <a:rPr lang="pt-BR" i="1" dirty="0" smtClean="0"/>
              <a:t>ciência integrada</a:t>
            </a:r>
            <a:r>
              <a:rPr lang="pt-BR" dirty="0" smtClean="0"/>
              <a:t> + complementação em química, física, biologia ou matemática)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260649"/>
            <a:ext cx="8208912" cy="19442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2400" dirty="0"/>
              <a:t>Até  a  criação dos primeiros programas de pós‐graduação no </a:t>
            </a:r>
            <a:endParaRPr lang="pt-BR" sz="2400" dirty="0" smtClean="0"/>
          </a:p>
          <a:p>
            <a:pPr marL="0" indent="0">
              <a:buNone/>
            </a:pPr>
            <a:r>
              <a:rPr lang="pt-BR" sz="2400" dirty="0" smtClean="0"/>
              <a:t>Brasil,</a:t>
            </a:r>
            <a:r>
              <a:rPr lang="pt-BR" sz="2400" dirty="0"/>
              <a:t> na década de 70, a  única maneira  de  se  formar em  </a:t>
            </a:r>
            <a:endParaRPr lang="pt-BR" sz="2400" dirty="0" smtClean="0"/>
          </a:p>
          <a:p>
            <a:pPr marL="0" indent="0">
              <a:buNone/>
            </a:pPr>
            <a:r>
              <a:rPr lang="pt-BR" sz="2400" dirty="0" smtClean="0"/>
              <a:t>ciências</a:t>
            </a:r>
            <a:r>
              <a:rPr lang="pt-BR" sz="2400" dirty="0"/>
              <a:t>  no  país </a:t>
            </a:r>
            <a:r>
              <a:rPr lang="pt-BR" sz="2400" dirty="0" smtClean="0"/>
              <a:t>era</a:t>
            </a:r>
            <a:r>
              <a:rPr lang="pt-BR" sz="2400" dirty="0"/>
              <a:t> através  do  trabalho  direto  como  </a:t>
            </a:r>
            <a:endParaRPr lang="pt-BR" sz="2400" dirty="0" smtClean="0"/>
          </a:p>
          <a:p>
            <a:pPr marL="0" indent="0">
              <a:buNone/>
            </a:pPr>
            <a:r>
              <a:rPr lang="pt-BR" sz="2400" dirty="0" smtClean="0"/>
              <a:t>discípulo</a:t>
            </a:r>
            <a:r>
              <a:rPr lang="pt-BR" sz="2400" dirty="0"/>
              <a:t>  de  um  pesquisador  já  estabelecido,  na  </a:t>
            </a:r>
            <a:r>
              <a:rPr lang="pt-BR" sz="2400" dirty="0" smtClean="0"/>
              <a:t>maior</a:t>
            </a:r>
            <a:r>
              <a:rPr lang="pt-BR" sz="2400" dirty="0"/>
              <a:t>  parte  dos  casos  formado do </a:t>
            </a:r>
            <a:r>
              <a:rPr lang="pt-BR" sz="2400" dirty="0" smtClean="0"/>
              <a:t>exterior.</a:t>
            </a:r>
            <a:endParaRPr lang="pt-BR" sz="2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564904"/>
            <a:ext cx="7488832" cy="403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42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268760"/>
            <a:ext cx="6810375" cy="471487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338" y="692696"/>
            <a:ext cx="7180324" cy="56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26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848600" cy="850106"/>
          </a:xfrm>
        </p:spPr>
        <p:txBody>
          <a:bodyPr/>
          <a:lstStyle/>
          <a:p>
            <a:r>
              <a:rPr lang="pt-BR" dirty="0" smtClean="0"/>
              <a:t>1980-1985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396" y="1412776"/>
            <a:ext cx="8064896" cy="324036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Muitos diplomas e pouca qualificação são apontados como ‘problemas educacionais’.</a:t>
            </a:r>
          </a:p>
          <a:p>
            <a:r>
              <a:rPr lang="pt-BR" dirty="0" smtClean="0"/>
              <a:t>Proposição de novos currículos.</a:t>
            </a:r>
          </a:p>
          <a:p>
            <a:r>
              <a:rPr lang="pt-BR" dirty="0" smtClean="0"/>
              <a:t>Crítica aos cursos ‘empresariais’ de formação de professores</a:t>
            </a:r>
          </a:p>
          <a:p>
            <a:r>
              <a:rPr lang="pt-BR" dirty="0" smtClean="0"/>
              <a:t>FMI, Banco Mundial : ‘mercantilização’ da educação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http://www.scielo.br/img/fbpe/spp/v14n1/9805q1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35"/>
          <a:stretch/>
        </p:blipFill>
        <p:spPr bwMode="auto">
          <a:xfrm>
            <a:off x="246495" y="1417638"/>
            <a:ext cx="8270010" cy="337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80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408667" y="-931994"/>
            <a:ext cx="6192688" cy="9010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0" y="2132856"/>
            <a:ext cx="85324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1700808"/>
            <a:ext cx="8532440" cy="43204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2492896"/>
            <a:ext cx="8532440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0" y="3140968"/>
            <a:ext cx="8532440" cy="93610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0" y="4077072"/>
            <a:ext cx="8532440" cy="64807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0" y="4725144"/>
            <a:ext cx="8532440" cy="792088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0" y="5517232"/>
            <a:ext cx="8532440" cy="10081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980728"/>
            <a:ext cx="9011698" cy="5554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0" y="2420888"/>
            <a:ext cx="8820472" cy="64807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3068960"/>
            <a:ext cx="8820472" cy="648072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0" y="3717032"/>
            <a:ext cx="8820472" cy="6480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0" y="4365104"/>
            <a:ext cx="8820472" cy="64807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0" y="5013176"/>
            <a:ext cx="8820472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0" y="5661248"/>
            <a:ext cx="8820472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0"/>
            <a:ext cx="5715000" cy="30003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8516" y="3592959"/>
            <a:ext cx="4264676" cy="319439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3592959"/>
            <a:ext cx="4259188" cy="319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003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7848600" cy="1143000"/>
          </a:xfrm>
        </p:spPr>
        <p:txBody>
          <a:bodyPr>
            <a:noAutofit/>
          </a:bodyPr>
          <a:lstStyle/>
          <a:p>
            <a:r>
              <a:rPr lang="pt-BR" sz="8800" dirty="0" smtClean="0">
                <a:solidFill>
                  <a:schemeClr val="accent6">
                    <a:lumMod val="75000"/>
                  </a:schemeClr>
                </a:solidFill>
              </a:rPr>
              <a:t>Ensino de....</a:t>
            </a:r>
            <a:endParaRPr lang="pt-BR" sz="8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2780928"/>
            <a:ext cx="7848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800" dirty="0" smtClean="0"/>
              <a:t>...química, física, matemática, biologia.</a:t>
            </a:r>
          </a:p>
          <a:p>
            <a:pPr marL="0" indent="0" algn="ctr">
              <a:buNone/>
            </a:pPr>
            <a:endParaRPr lang="pt-BR" sz="4800" dirty="0" smtClean="0"/>
          </a:p>
          <a:p>
            <a:pPr marL="0" indent="0" algn="ctr">
              <a:buNone/>
            </a:pPr>
            <a:r>
              <a:rPr lang="pt-BR" sz="4800" dirty="0" smtClean="0"/>
              <a:t>Que área é essa?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160823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Conteúdo 2"/>
          <p:cNvSpPr>
            <a:spLocks noGrp="1"/>
          </p:cNvSpPr>
          <p:nvPr>
            <p:ph idx="1"/>
          </p:nvPr>
        </p:nvSpPr>
        <p:spPr>
          <a:xfrm>
            <a:off x="0" y="646113"/>
            <a:ext cx="8502650" cy="5618162"/>
          </a:xfrm>
          <a:solidFill>
            <a:schemeClr val="bg1"/>
          </a:solidFill>
        </p:spPr>
        <p:txBody>
          <a:bodyPr/>
          <a:lstStyle/>
          <a:p>
            <a:pPr indent="-93663" algn="just">
              <a:buFontTx/>
              <a:buNone/>
              <a:defRPr/>
            </a:pPr>
            <a:r>
              <a:rPr lang="pt-BR" sz="2400" b="1" dirty="0" smtClean="0"/>
              <a:t>Objeto de estudo: </a:t>
            </a: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</a:rPr>
              <a:t>processo de ensino-aprendizagem do conhecimento químico.</a:t>
            </a:r>
          </a:p>
          <a:p>
            <a:pPr indent="-93663" algn="just">
              <a:buFontTx/>
              <a:buNone/>
              <a:defRPr/>
            </a:pPr>
            <a:r>
              <a:rPr lang="pt-BR" sz="2400" dirty="0" smtClean="0"/>
              <a:t>“Diferentemente das outras áreas da química, que basicamente preocupam-se com interações de átomos e moléculas, com a dinâmica e mecanismos de transformações químicas, nós, </a:t>
            </a:r>
            <a:r>
              <a:rPr lang="pt-BR" sz="2400" i="1" dirty="0" smtClean="0"/>
              <a:t>da área de educação química, </a:t>
            </a:r>
            <a:r>
              <a:rPr lang="pt-BR" sz="2400" b="1" i="1" dirty="0" smtClean="0"/>
              <a:t>nos envolvemos com interações de pessoas </a:t>
            </a:r>
          </a:p>
          <a:p>
            <a:pPr indent="-93663" algn="just">
              <a:buFontTx/>
              <a:buNone/>
              <a:defRPr/>
            </a:pPr>
            <a:r>
              <a:rPr lang="pt-BR" sz="2400" b="1" i="1" dirty="0" smtClean="0"/>
              <a:t>(alunos e professores) e </a:t>
            </a:r>
          </a:p>
          <a:p>
            <a:pPr indent="-93663" algn="just">
              <a:buFontTx/>
              <a:buNone/>
              <a:defRPr/>
            </a:pPr>
            <a:r>
              <a:rPr lang="pt-BR" sz="2400" b="1" i="1" dirty="0" smtClean="0"/>
              <a:t>com a dinâmica do </a:t>
            </a:r>
          </a:p>
          <a:p>
            <a:pPr indent="-93663" algn="just">
              <a:buFontTx/>
              <a:buNone/>
              <a:defRPr/>
            </a:pPr>
            <a:r>
              <a:rPr lang="pt-BR" sz="2400" b="1" i="1" dirty="0" smtClean="0"/>
              <a:t>conhecimento </a:t>
            </a:r>
          </a:p>
          <a:p>
            <a:pPr indent="-93663" algn="just">
              <a:buFontTx/>
              <a:buNone/>
              <a:defRPr/>
            </a:pPr>
            <a:r>
              <a:rPr lang="pt-BR" sz="2400" b="1" i="1" dirty="0" smtClean="0"/>
              <a:t>nas aulas de química</a:t>
            </a:r>
            <a:r>
              <a:rPr lang="pt-BR" sz="2400" i="1" dirty="0" smtClean="0"/>
              <a:t>.”</a:t>
            </a:r>
          </a:p>
          <a:p>
            <a:pPr indent="-93663" algn="just">
              <a:buFontTx/>
              <a:buNone/>
              <a:defRPr/>
            </a:pPr>
            <a:endParaRPr lang="pt-BR" sz="2400" i="1" dirty="0" smtClean="0"/>
          </a:p>
          <a:p>
            <a:pPr indent="-93663" algn="just">
              <a:buFontTx/>
              <a:buNone/>
              <a:defRPr/>
            </a:pPr>
            <a:r>
              <a:rPr lang="pt-BR" sz="1600" i="1" dirty="0" smtClean="0"/>
              <a:t>(</a:t>
            </a:r>
            <a:r>
              <a:rPr lang="pt-BR" sz="1600" i="1" dirty="0" err="1" smtClean="0"/>
              <a:t>Schnetzler</a:t>
            </a:r>
            <a:r>
              <a:rPr lang="pt-BR" sz="1600" i="1" dirty="0" smtClean="0"/>
              <a:t> e Aragão, </a:t>
            </a:r>
            <a:r>
              <a:rPr lang="pt-BR" sz="1600" dirty="0" smtClean="0"/>
              <a:t>1995)</a:t>
            </a:r>
          </a:p>
        </p:txBody>
      </p:sp>
      <p:pic>
        <p:nvPicPr>
          <p:cNvPr id="8195" name="Picture 4" descr="http://www.officinadamente.com.br/blog/Imagens/Do_ensino_a_aprendizag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128082"/>
            <a:ext cx="5292080" cy="3558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9144000" cy="15700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dirty="0"/>
              <a:t>O que um(a) professor(a) de Química ensina para seus alunos(as) decorre da sua </a:t>
            </a:r>
            <a:r>
              <a:rPr lang="pt-BR" sz="2400" b="1" dirty="0"/>
              <a:t>visão epistemológica </a:t>
            </a:r>
            <a:r>
              <a:rPr lang="pt-BR" sz="2400" dirty="0"/>
              <a:t>dessa ciência, do </a:t>
            </a:r>
            <a:r>
              <a:rPr lang="pt-BR" sz="2400" b="1" dirty="0"/>
              <a:t>propósito educacional </a:t>
            </a:r>
            <a:r>
              <a:rPr lang="pt-BR" sz="2400" dirty="0"/>
              <a:t>que atribui ao seu ensino, de como </a:t>
            </a:r>
          </a:p>
          <a:p>
            <a:pPr algn="ctr">
              <a:defRPr/>
            </a:pPr>
            <a:r>
              <a:rPr lang="pt-BR" sz="2400" dirty="0"/>
              <a:t>se vê como  </a:t>
            </a:r>
            <a:r>
              <a:rPr lang="pt-BR" sz="2400" b="1" dirty="0"/>
              <a:t>educador(a)</a:t>
            </a:r>
            <a:r>
              <a:rPr lang="pt-BR" sz="2400" dirty="0"/>
              <a:t> (</a:t>
            </a:r>
            <a:r>
              <a:rPr lang="pt-BR" sz="2400" dirty="0" err="1"/>
              <a:t>Schnetzler</a:t>
            </a:r>
            <a:r>
              <a:rPr lang="pt-BR" sz="2400" dirty="0"/>
              <a:t>).</a:t>
            </a:r>
          </a:p>
        </p:txBody>
      </p:sp>
      <p:sp>
        <p:nvSpPr>
          <p:cNvPr id="10243" name="CaixaDeTexto 3"/>
          <p:cNvSpPr txBox="1">
            <a:spLocks noChangeArrowheads="1"/>
          </p:cNvSpPr>
          <p:nvPr/>
        </p:nvSpPr>
        <p:spPr bwMode="auto">
          <a:xfrm>
            <a:off x="5940152" y="4293096"/>
            <a:ext cx="2178298" cy="83099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/>
              <a:t>Transposição </a:t>
            </a:r>
          </a:p>
          <a:p>
            <a:r>
              <a:rPr lang="pt-BR" sz="2400" b="1" dirty="0"/>
              <a:t>    </a:t>
            </a:r>
            <a:r>
              <a:rPr lang="pt-BR" sz="2400" b="1" dirty="0" smtClean="0"/>
              <a:t>didática</a:t>
            </a:r>
            <a:endParaRPr lang="pt-BR" sz="2400" dirty="0"/>
          </a:p>
        </p:txBody>
      </p:sp>
      <p:pic>
        <p:nvPicPr>
          <p:cNvPr id="10244" name="Picture 2" descr="http://www.gartic.com.br/imgs/mural/bi/bilaum/122211359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060848"/>
            <a:ext cx="145415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4" descr="http://lh4.ggpht.com/_Xk7uDiUkyyA/SgQruTKakhI/AAAAAAAAD4I/vies3HID-Js/s800/cabe%C3%A7a_vazi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44824"/>
            <a:ext cx="1338262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Retângulo 12"/>
          <p:cNvSpPr>
            <a:spLocks noChangeArrowheads="1"/>
          </p:cNvSpPr>
          <p:nvPr/>
        </p:nvSpPr>
        <p:spPr bwMode="auto">
          <a:xfrm>
            <a:off x="251520" y="3284984"/>
            <a:ext cx="17891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600" dirty="0">
                <a:solidFill>
                  <a:srgbClr val="000000"/>
                </a:solidFill>
              </a:rPr>
              <a:t> </a:t>
            </a:r>
            <a:r>
              <a:rPr lang="pt-BR" sz="1600" b="1" dirty="0">
                <a:solidFill>
                  <a:srgbClr val="000000"/>
                </a:solidFill>
              </a:rPr>
              <a:t>Transmissão –</a:t>
            </a:r>
          </a:p>
          <a:p>
            <a:pPr algn="ctr"/>
            <a:r>
              <a:rPr lang="pt-BR" sz="1600" b="1" dirty="0">
                <a:solidFill>
                  <a:srgbClr val="000000"/>
                </a:solidFill>
              </a:rPr>
              <a:t>  Recepção</a:t>
            </a:r>
            <a:endParaRPr lang="pt-BR" b="1" dirty="0"/>
          </a:p>
        </p:txBody>
      </p:sp>
      <p:sp>
        <p:nvSpPr>
          <p:cNvPr id="10248" name="Retângulo 13"/>
          <p:cNvSpPr>
            <a:spLocks noChangeArrowheads="1"/>
          </p:cNvSpPr>
          <p:nvPr/>
        </p:nvSpPr>
        <p:spPr bwMode="auto">
          <a:xfrm>
            <a:off x="395536" y="4293096"/>
            <a:ext cx="2033587" cy="992579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 dirty="0">
                <a:solidFill>
                  <a:srgbClr val="000000"/>
                </a:solidFill>
              </a:rPr>
              <a:t>Concepções alternativas</a:t>
            </a:r>
          </a:p>
          <a:p>
            <a:pPr algn="r"/>
            <a:endParaRPr lang="pt-BR" sz="1100" b="1" dirty="0">
              <a:solidFill>
                <a:srgbClr val="000000"/>
              </a:solidFill>
            </a:endParaRPr>
          </a:p>
        </p:txBody>
      </p:sp>
      <p:sp>
        <p:nvSpPr>
          <p:cNvPr id="10249" name="Retângulo 14"/>
          <p:cNvSpPr>
            <a:spLocks noChangeArrowheads="1"/>
          </p:cNvSpPr>
          <p:nvPr/>
        </p:nvSpPr>
        <p:spPr bwMode="auto">
          <a:xfrm>
            <a:off x="2771800" y="3212976"/>
            <a:ext cx="144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1600" dirty="0">
              <a:solidFill>
                <a:srgbClr val="000000"/>
              </a:solidFill>
            </a:endParaRPr>
          </a:p>
          <a:p>
            <a:r>
              <a:rPr lang="pt-BR" sz="1600" dirty="0" err="1">
                <a:solidFill>
                  <a:srgbClr val="000000"/>
                </a:solidFill>
              </a:rPr>
              <a:t>Tábula</a:t>
            </a:r>
            <a:r>
              <a:rPr lang="pt-BR" sz="1600" dirty="0">
                <a:solidFill>
                  <a:srgbClr val="000000"/>
                </a:solidFill>
              </a:rPr>
              <a:t> rasa</a:t>
            </a:r>
          </a:p>
        </p:txBody>
      </p:sp>
      <p:sp>
        <p:nvSpPr>
          <p:cNvPr id="10252" name="CaixaDeTexto 18"/>
          <p:cNvSpPr txBox="1">
            <a:spLocks noChangeArrowheads="1"/>
          </p:cNvSpPr>
          <p:nvPr/>
        </p:nvSpPr>
        <p:spPr bwMode="auto">
          <a:xfrm>
            <a:off x="6988175" y="3344863"/>
            <a:ext cx="1600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/>
              <a:t>Cientista mirim </a:t>
            </a:r>
          </a:p>
        </p:txBody>
      </p:sp>
      <p:sp>
        <p:nvSpPr>
          <p:cNvPr id="10253" name="Retângulo 19"/>
          <p:cNvSpPr>
            <a:spLocks noChangeArrowheads="1"/>
          </p:cNvSpPr>
          <p:nvPr/>
        </p:nvSpPr>
        <p:spPr bwMode="auto">
          <a:xfrm>
            <a:off x="4860032" y="2420888"/>
            <a:ext cx="17303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1600" dirty="0">
              <a:solidFill>
                <a:srgbClr val="000000"/>
              </a:solidFill>
            </a:endParaRPr>
          </a:p>
          <a:p>
            <a:pPr algn="ctr"/>
            <a:r>
              <a:rPr lang="pt-BR" sz="1600" b="1" dirty="0">
                <a:solidFill>
                  <a:srgbClr val="000000"/>
                </a:solidFill>
              </a:rPr>
              <a:t>Aprendizagem por redescoberta </a:t>
            </a:r>
          </a:p>
        </p:txBody>
      </p:sp>
      <p:pic>
        <p:nvPicPr>
          <p:cNvPr id="10254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10350" y="1863725"/>
            <a:ext cx="22002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tângulo 15"/>
          <p:cNvSpPr/>
          <p:nvPr/>
        </p:nvSpPr>
        <p:spPr>
          <a:xfrm>
            <a:off x="3347864" y="4365104"/>
            <a:ext cx="1569789" cy="83099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0000"/>
                </a:solidFill>
              </a:rPr>
              <a:t>Mudança </a:t>
            </a:r>
          </a:p>
          <a:p>
            <a:r>
              <a:rPr lang="pt-BR" sz="2400" b="1" dirty="0" smtClean="0">
                <a:solidFill>
                  <a:srgbClr val="000000"/>
                </a:solidFill>
              </a:rPr>
              <a:t>conceitual </a:t>
            </a:r>
            <a:endParaRPr lang="pt-BR" sz="2400" b="1" dirty="0">
              <a:solidFill>
                <a:srgbClr val="000000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23528" y="5380672"/>
            <a:ext cx="230979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Jean Piaget</a:t>
            </a:r>
          </a:p>
          <a:p>
            <a:r>
              <a:rPr lang="pt-BR" dirty="0" smtClean="0"/>
              <a:t>David </a:t>
            </a:r>
            <a:r>
              <a:rPr lang="pt-BR" dirty="0" err="1" smtClean="0"/>
              <a:t>Ausubel</a:t>
            </a:r>
            <a:endParaRPr lang="pt-BR" dirty="0" smtClean="0"/>
          </a:p>
          <a:p>
            <a:pPr>
              <a:buFontTx/>
              <a:buChar char="-"/>
            </a:pPr>
            <a:r>
              <a:rPr lang="pt-BR" dirty="0" smtClean="0"/>
              <a:t>Importância dos </a:t>
            </a:r>
          </a:p>
          <a:p>
            <a:r>
              <a:rPr lang="pt-BR" i="1" dirty="0" smtClean="0"/>
              <a:t>conhecimentos prévios</a:t>
            </a:r>
          </a:p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203848" y="5229200"/>
            <a:ext cx="196098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err="1" smtClean="0"/>
              <a:t>Posner</a:t>
            </a:r>
            <a:endParaRPr lang="pt-BR" b="1" dirty="0" smtClean="0"/>
          </a:p>
          <a:p>
            <a:r>
              <a:rPr lang="pt-BR" b="1" dirty="0" smtClean="0"/>
              <a:t>Eduardo </a:t>
            </a:r>
            <a:r>
              <a:rPr lang="pt-BR" b="1" dirty="0" err="1" smtClean="0"/>
              <a:t>Mortimer</a:t>
            </a:r>
            <a:endParaRPr lang="pt-BR" b="1" dirty="0" smtClean="0"/>
          </a:p>
          <a:p>
            <a:r>
              <a:rPr lang="pt-BR" i="1" dirty="0" smtClean="0"/>
              <a:t>Conflito Cognitivo</a:t>
            </a:r>
          </a:p>
          <a:p>
            <a:pPr>
              <a:buFontTx/>
              <a:buChar char="-"/>
            </a:pPr>
            <a:r>
              <a:rPr lang="pt-BR" dirty="0" smtClean="0"/>
              <a:t>Evolutivo</a:t>
            </a:r>
          </a:p>
          <a:p>
            <a:pPr>
              <a:buFontTx/>
              <a:buChar char="-"/>
            </a:pPr>
            <a:r>
              <a:rPr lang="pt-BR" dirty="0" smtClean="0"/>
              <a:t> Radical</a:t>
            </a:r>
            <a:endParaRPr lang="pt-BR" dirty="0"/>
          </a:p>
        </p:txBody>
      </p:sp>
      <p:cxnSp>
        <p:nvCxnSpPr>
          <p:cNvPr id="17" name="Conector reto 16"/>
          <p:cNvCxnSpPr>
            <a:stCxn id="10248" idx="3"/>
            <a:endCxn id="16" idx="1"/>
          </p:cNvCxnSpPr>
          <p:nvPr/>
        </p:nvCxnSpPr>
        <p:spPr>
          <a:xfrm flipV="1">
            <a:off x="2429123" y="4780603"/>
            <a:ext cx="918741" cy="87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6012160" y="5157192"/>
            <a:ext cx="28703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err="1" smtClean="0"/>
              <a:t>Varret</a:t>
            </a:r>
            <a:endParaRPr lang="pt-BR" b="1" dirty="0" smtClean="0"/>
          </a:p>
          <a:p>
            <a:r>
              <a:rPr lang="pt-BR" b="1" dirty="0" err="1" smtClean="0"/>
              <a:t>Chevallard</a:t>
            </a:r>
            <a:endParaRPr lang="pt-BR" b="1" dirty="0" smtClean="0"/>
          </a:p>
          <a:p>
            <a:r>
              <a:rPr lang="pt-BR" i="1" dirty="0" smtClean="0"/>
              <a:t>Transformação</a:t>
            </a:r>
            <a:r>
              <a:rPr lang="pt-BR" dirty="0" smtClean="0"/>
              <a:t> do objeto de </a:t>
            </a:r>
          </a:p>
          <a:p>
            <a:r>
              <a:rPr lang="pt-BR" dirty="0" smtClean="0"/>
              <a:t>conhecimento cientifico em </a:t>
            </a:r>
          </a:p>
          <a:p>
            <a:r>
              <a:rPr lang="pt-BR" dirty="0" smtClean="0"/>
              <a:t>objeto de ensino.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10247" grpId="0"/>
      <p:bldP spid="10248" grpId="0" animBg="1"/>
      <p:bldP spid="10249" grpId="0"/>
      <p:bldP spid="10252" grpId="0"/>
      <p:bldP spid="10253" grpId="0"/>
      <p:bldP spid="16" grpId="0" animBg="1"/>
      <p:bldP spid="13" grpId="0"/>
      <p:bldP spid="14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Ensino de química hoje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7848600" cy="2332855"/>
          </a:xfrm>
        </p:spPr>
        <p:txBody>
          <a:bodyPr/>
          <a:lstStyle/>
          <a:p>
            <a:r>
              <a:rPr lang="pt-BR" dirty="0" smtClean="0"/>
              <a:t>Ensino Fundamental: 9º ano (química e física)</a:t>
            </a:r>
          </a:p>
          <a:p>
            <a:r>
              <a:rPr lang="pt-BR" dirty="0" smtClean="0"/>
              <a:t>Estadual: 2 aulas semanais</a:t>
            </a:r>
          </a:p>
          <a:p>
            <a:r>
              <a:rPr lang="pt-BR" dirty="0" smtClean="0"/>
              <a:t>Particular: 3 aulas semanais</a:t>
            </a:r>
            <a:endParaRPr lang="pt-BR" dirty="0"/>
          </a:p>
        </p:txBody>
      </p:sp>
      <p:pic>
        <p:nvPicPr>
          <p:cNvPr id="3074" name="Picture 2" descr="Resultado de imagem para proposta curricular sp quim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82827"/>
            <a:ext cx="1895872" cy="24587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3798462"/>
            <a:ext cx="2880320" cy="300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69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16632"/>
            <a:ext cx="6558186" cy="638642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51520" y="6491637"/>
            <a:ext cx="86044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/>
              <a:t>http://www.rededosaber.sp.gov.br/portais/Portals/18/arquivos/Prop_QUI_COMP_red_md_20_03.pdf</a:t>
            </a:r>
          </a:p>
        </p:txBody>
      </p:sp>
    </p:spTree>
    <p:extLst>
      <p:ext uri="{BB962C8B-B14F-4D97-AF65-F5344CB8AC3E}">
        <p14:creationId xmlns:p14="http://schemas.microsoft.com/office/powerpoint/2010/main" val="165547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3933056"/>
            <a:ext cx="3960440" cy="260522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57539"/>
            <a:ext cx="8076108" cy="324346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3645024"/>
            <a:ext cx="2271992" cy="302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50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8202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3376908"/>
            <a:ext cx="1947376" cy="150286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16632"/>
            <a:ext cx="2951627" cy="225799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875" y="3060266"/>
            <a:ext cx="2811272" cy="161942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855" y="5229199"/>
            <a:ext cx="1349446" cy="156695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3768" y="5079860"/>
            <a:ext cx="1775998" cy="1691059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8064" y="5013176"/>
            <a:ext cx="1647626" cy="164762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8144" y="1624308"/>
            <a:ext cx="261937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6025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109313"/>
            <a:ext cx="7848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O ensino de ciências no Brasil começou... “lá fora”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598630"/>
            <a:ext cx="3419872" cy="199744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149080"/>
            <a:ext cx="2334173" cy="233417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5318" y="1340768"/>
            <a:ext cx="2060909" cy="304068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0304" y="2861110"/>
            <a:ext cx="2985690" cy="3954022"/>
          </a:xfrm>
          <a:prstGeom prst="rect">
            <a:avLst/>
          </a:prstGeom>
        </p:spPr>
      </p:pic>
      <p:sp>
        <p:nvSpPr>
          <p:cNvPr id="11" name="Título 4"/>
          <p:cNvSpPr txBox="1">
            <a:spLocks/>
          </p:cNvSpPr>
          <p:nvPr/>
        </p:nvSpPr>
        <p:spPr>
          <a:xfrm>
            <a:off x="6984032" y="6213999"/>
            <a:ext cx="2159968" cy="61222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rtlCol="0"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lang="pt-BR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pt-BR" sz="3200" smtClean="0"/>
              <a:t>1950-1960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7978651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idx="1"/>
          </p:nvPr>
        </p:nvSpPr>
        <p:spPr>
          <a:xfrm>
            <a:off x="251520" y="188640"/>
            <a:ext cx="8208912" cy="4104456"/>
          </a:xfrm>
          <a:solidFill>
            <a:schemeClr val="bg1"/>
          </a:solidFill>
        </p:spPr>
        <p:txBody>
          <a:bodyPr>
            <a:noAutofit/>
          </a:bodyPr>
          <a:lstStyle>
            <a:extLst/>
          </a:lstStyle>
          <a:p>
            <a:r>
              <a:rPr lang="pt-BR" sz="2800" dirty="0" smtClean="0"/>
              <a:t>Ensino de ciências – mundo ocidental pós-guerra.</a:t>
            </a:r>
          </a:p>
          <a:p>
            <a:r>
              <a:rPr lang="pt-BR" sz="2800" dirty="0" smtClean="0"/>
              <a:t>Industrialização, desenvolvimento tecnológico e </a:t>
            </a:r>
          </a:p>
          <a:p>
            <a:pPr marL="0" indent="0">
              <a:buNone/>
            </a:pPr>
            <a:r>
              <a:rPr lang="pt-BR" sz="2800" dirty="0" smtClean="0"/>
              <a:t>científico.</a:t>
            </a:r>
          </a:p>
          <a:p>
            <a:r>
              <a:rPr lang="pt-BR" sz="2800" dirty="0" smtClean="0"/>
              <a:t>Ensino:</a:t>
            </a:r>
          </a:p>
          <a:p>
            <a:pPr>
              <a:buNone/>
            </a:pPr>
            <a:r>
              <a:rPr lang="pt-BR" sz="2800" dirty="0" smtClean="0"/>
              <a:t> </a:t>
            </a:r>
            <a:r>
              <a:rPr lang="pt-BR" sz="2800" b="1" dirty="0" smtClean="0"/>
              <a:t>Primário</a:t>
            </a:r>
            <a:r>
              <a:rPr lang="pt-BR" sz="2800" dirty="0" smtClean="0"/>
              <a:t> (1º-5º ano) </a:t>
            </a:r>
            <a:r>
              <a:rPr lang="pt-BR" sz="2800" dirty="0" smtClean="0">
                <a:sym typeface="Wingdings" pitchFamily="2" charset="2"/>
              </a:rPr>
              <a:t></a:t>
            </a:r>
            <a:r>
              <a:rPr lang="pt-BR" sz="2800" b="1" dirty="0" smtClean="0">
                <a:sym typeface="Wingdings" pitchFamily="2" charset="2"/>
              </a:rPr>
              <a:t>Ginasial</a:t>
            </a:r>
            <a:r>
              <a:rPr lang="pt-BR" sz="2800" dirty="0" smtClean="0">
                <a:sym typeface="Wingdings" pitchFamily="2" charset="2"/>
              </a:rPr>
              <a:t> (6º a 9º ano)</a:t>
            </a:r>
            <a:r>
              <a:rPr lang="pt-BR" sz="2800" b="1" dirty="0" smtClean="0">
                <a:sym typeface="Wingdings" pitchFamily="2" charset="2"/>
              </a:rPr>
              <a:t> Colegial</a:t>
            </a:r>
            <a:r>
              <a:rPr lang="pt-BR" sz="2800" dirty="0" smtClean="0">
                <a:sym typeface="Wingdings" pitchFamily="2" charset="2"/>
              </a:rPr>
              <a:t> (Ensino Médio)</a:t>
            </a:r>
          </a:p>
          <a:p>
            <a:pPr>
              <a:buNone/>
            </a:pPr>
            <a:endParaRPr lang="pt-BR" sz="2800" dirty="0" smtClean="0">
              <a:sym typeface="Wingdings" pitchFamily="2" charset="2"/>
            </a:endParaRPr>
          </a:p>
          <a:p>
            <a:pPr>
              <a:buNone/>
            </a:pPr>
            <a:r>
              <a:rPr lang="pt-BR" sz="2800" dirty="0" smtClean="0">
                <a:sym typeface="Wingdings" pitchFamily="2" charset="2"/>
              </a:rPr>
              <a:t>Ênfase histórica no ensino do </a:t>
            </a:r>
            <a:r>
              <a:rPr lang="pt-BR" sz="2800" i="1" dirty="0" err="1" smtClean="0">
                <a:sym typeface="Wingdings" pitchFamily="2" charset="2"/>
              </a:rPr>
              <a:t>Trivium</a:t>
            </a:r>
            <a:r>
              <a:rPr lang="pt-BR" sz="2800" dirty="0" smtClean="0">
                <a:sym typeface="Wingdings" pitchFamily="2" charset="2"/>
              </a:rPr>
              <a:t>: lógica, gramática, retórica</a:t>
            </a:r>
          </a:p>
          <a:p>
            <a:pPr>
              <a:buNone/>
            </a:pPr>
            <a:r>
              <a:rPr lang="pt-BR" sz="2800" i="1" dirty="0" err="1" smtClean="0">
                <a:sym typeface="Wingdings" pitchFamily="2" charset="2"/>
              </a:rPr>
              <a:t>Quadrivium</a:t>
            </a:r>
            <a:r>
              <a:rPr lang="pt-BR" sz="2800" dirty="0" smtClean="0">
                <a:sym typeface="Wingdings" pitchFamily="2" charset="2"/>
              </a:rPr>
              <a:t>: aritmética, música, geometria, astronomia</a:t>
            </a:r>
          </a:p>
          <a:p>
            <a:pPr>
              <a:buNone/>
            </a:pPr>
            <a:r>
              <a:rPr lang="pt-BR" sz="2800" i="1" dirty="0" smtClean="0">
                <a:sym typeface="Wingdings" pitchFamily="2" charset="2"/>
              </a:rPr>
              <a:t> O latim tinha preponderância sobre as disciplinas científicas.</a:t>
            </a:r>
          </a:p>
          <a:p>
            <a:pPr>
              <a:buNone/>
            </a:pPr>
            <a:endParaRPr lang="pt-BR" sz="500" i="1" dirty="0" smtClean="0">
              <a:sym typeface="Wingdings" pitchFamily="2" charset="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4539" y="188640"/>
            <a:ext cx="7848600" cy="562074"/>
          </a:xfrm>
        </p:spPr>
        <p:txBody>
          <a:bodyPr>
            <a:normAutofit fontScale="90000"/>
          </a:bodyPr>
          <a:lstStyle/>
          <a:p>
            <a:r>
              <a:rPr lang="pt-BR" sz="3200" b="1" dirty="0"/>
              <a:t>1930</a:t>
            </a:r>
            <a:r>
              <a:rPr lang="pt-BR" sz="3200" dirty="0"/>
              <a:t> </a:t>
            </a:r>
            <a:r>
              <a:rPr lang="pt-BR" sz="3600" b="1" i="1" dirty="0" smtClean="0">
                <a:sym typeface="Wingdings" pitchFamily="2" charset="2"/>
              </a:rPr>
              <a:t>Manifesto </a:t>
            </a:r>
            <a:r>
              <a:rPr lang="pt-BR" sz="3600" b="1" i="1" dirty="0">
                <a:sym typeface="Wingdings" pitchFamily="2" charset="2"/>
              </a:rPr>
              <a:t>dos Pioneiros da </a:t>
            </a:r>
            <a:r>
              <a:rPr lang="pt-BR" sz="3600" b="1" i="1" dirty="0" smtClean="0">
                <a:sym typeface="Wingdings" pitchFamily="2" charset="2"/>
              </a:rPr>
              <a:t/>
            </a:r>
            <a:br>
              <a:rPr lang="pt-BR" sz="3600" b="1" i="1" dirty="0" smtClean="0">
                <a:sym typeface="Wingdings" pitchFamily="2" charset="2"/>
              </a:rPr>
            </a:br>
            <a:r>
              <a:rPr lang="pt-BR" sz="3600" b="1" i="1" dirty="0" smtClean="0">
                <a:sym typeface="Wingdings" pitchFamily="2" charset="2"/>
              </a:rPr>
              <a:t>Educação </a:t>
            </a:r>
            <a:r>
              <a:rPr lang="pt-BR" sz="3600" b="1" i="1" dirty="0">
                <a:sym typeface="Wingdings" pitchFamily="2" charset="2"/>
              </a:rPr>
              <a:t>Nova: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68760"/>
            <a:ext cx="8568952" cy="4525963"/>
          </a:xfrm>
        </p:spPr>
        <p:txBody>
          <a:bodyPr>
            <a:noAutofit/>
          </a:bodyPr>
          <a:lstStyle/>
          <a:p>
            <a:pPr indent="-71438" algn="just">
              <a:buNone/>
            </a:pPr>
            <a:r>
              <a:rPr lang="pt-BR" sz="2400" i="1" dirty="0">
                <a:sym typeface="Wingdings" pitchFamily="2" charset="2"/>
              </a:rPr>
              <a:t> ”preconizava a educação em  ciências a  partir  do ensino médio e  superior,  que  acabou  prevalecendo,  com separação  do  ensino  médio  entre  os  cursos  </a:t>
            </a:r>
            <a:r>
              <a:rPr lang="pt-BR" sz="2400" i="1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“clássicos” </a:t>
            </a:r>
            <a:r>
              <a:rPr lang="pt-BR" sz="2400" i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“</a:t>
            </a:r>
            <a:r>
              <a:rPr lang="pt-BR" sz="2400" i="1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científicos”,</a:t>
            </a:r>
            <a:r>
              <a:rPr lang="pt-BR" sz="2400" i="1" dirty="0">
                <a:sym typeface="Wingdings" pitchFamily="2" charset="2"/>
              </a:rPr>
              <a:t>  que  davam  acesso  à  educação  superior,  e  os  cursos  </a:t>
            </a:r>
            <a:r>
              <a:rPr lang="pt-BR" sz="2400" i="1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profissionais</a:t>
            </a:r>
            <a:r>
              <a:rPr lang="pt-BR" sz="2400" i="1" dirty="0">
                <a:sym typeface="Wingdings" pitchFamily="2" charset="2"/>
              </a:rPr>
              <a:t>  para  os  ofícios  da  indústria,  do  comércio  e  da  agricultura</a:t>
            </a:r>
            <a:r>
              <a:rPr lang="pt-BR" sz="2400" i="1" dirty="0" smtClean="0">
                <a:sym typeface="Wingdings" pitchFamily="2" charset="2"/>
              </a:rPr>
              <a:t>.”</a:t>
            </a:r>
          </a:p>
          <a:p>
            <a:pPr indent="-71438" algn="just">
              <a:buNone/>
            </a:pPr>
            <a:endParaRPr lang="pt-BR" sz="1100" i="1" dirty="0" smtClean="0">
              <a:sym typeface="Wingdings" pitchFamily="2" charset="2"/>
            </a:endParaRPr>
          </a:p>
          <a:p>
            <a:pPr indent="-71438" algn="just">
              <a:buNone/>
            </a:pPr>
            <a:r>
              <a:rPr lang="pt-BR" sz="2400" dirty="0" smtClean="0"/>
              <a:t>A </a:t>
            </a:r>
            <a:r>
              <a:rPr lang="pt-BR" sz="2400" dirty="0"/>
              <a:t>Escola Nova propõe que o ensino seja amparado nos conhecimentos da Sociologia, Psicologia e Pedagogia modernas. A influência desses pensamentos não </a:t>
            </a:r>
            <a:r>
              <a:rPr lang="pt-BR" sz="2400" dirty="0" smtClean="0"/>
              <a:t>modificou, entretanto, </a:t>
            </a:r>
            <a:r>
              <a:rPr lang="pt-BR" sz="2400" dirty="0"/>
              <a:t>a maneira tradicional de ensinar.</a:t>
            </a:r>
            <a:endParaRPr lang="pt-BR" sz="2400" i="1" dirty="0">
              <a:sym typeface="Wingdings" pitchFamily="2" charset="2"/>
            </a:endParaRPr>
          </a:p>
          <a:p>
            <a:pPr>
              <a:buNone/>
            </a:pPr>
            <a:endParaRPr lang="pt-BR" sz="1000" i="1" dirty="0" smtClean="0">
              <a:sym typeface="Wingdings" pitchFamily="2" charset="2"/>
            </a:endParaRPr>
          </a:p>
          <a:p>
            <a:pPr>
              <a:buNone/>
            </a:pPr>
            <a:r>
              <a:rPr lang="pt-BR" sz="2400" i="1" dirty="0" smtClean="0">
                <a:sym typeface="Wingdings" pitchFamily="2" charset="2"/>
              </a:rPr>
              <a:t>       1954 </a:t>
            </a:r>
            <a:r>
              <a:rPr lang="pt-BR" sz="2400" i="1" dirty="0">
                <a:sym typeface="Wingdings" pitchFamily="2" charset="2"/>
              </a:rPr>
              <a:t>- IBECC (Instituto Brasileiro de Educação, Ciência e Cultura): atualização dos conteúdos ensinados no Brasil pela adoção de propostas internacionais.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76480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body" sz="quarter" idx="11"/>
          </p:nvPr>
        </p:nvSpPr>
        <p:spPr>
          <a:xfrm>
            <a:off x="323528" y="260648"/>
            <a:ext cx="8208912" cy="4824536"/>
          </a:xfrm>
          <a:solidFill>
            <a:schemeClr val="bg1"/>
          </a:solidFill>
        </p:spPr>
        <p:txBody>
          <a:bodyPr>
            <a:noAutofit/>
          </a:bodyPr>
          <a:lstStyle>
            <a:extLst/>
          </a:lstStyle>
          <a:p>
            <a:r>
              <a:rPr lang="pt-BR" sz="2400" dirty="0" smtClean="0"/>
              <a:t>Nessa fase inicial de atuação do IBECC (SP) durante os anos de 1950, as propostas curriculares das escolas brasileiras eram centralizadas e rígidas. Além disso, os currículos oficiais prescreviam conteúdos que organizavam conhecimentos científicos de modo a facilitar a “</a:t>
            </a:r>
            <a:r>
              <a:rPr lang="pt-BR" sz="2400" b="1" dirty="0" smtClean="0"/>
              <a:t>transmissão cultural</a:t>
            </a:r>
            <a:r>
              <a:rPr lang="pt-BR" sz="2400" dirty="0" smtClean="0"/>
              <a:t>” dos resultados da ciência e </a:t>
            </a:r>
            <a:r>
              <a:rPr lang="pt-BR" sz="2400" b="1" dirty="0" smtClean="0"/>
              <a:t>ilustrar a aplicação prática </a:t>
            </a:r>
            <a:r>
              <a:rPr lang="pt-BR" sz="2400" dirty="0" smtClean="0"/>
              <a:t>desses conhecimentos (FRACALANZA; AMARAL &amp; GOUVEIA, 1987)</a:t>
            </a:r>
          </a:p>
          <a:p>
            <a:endParaRPr lang="pt-BR" sz="2800" dirty="0" smtClean="0"/>
          </a:p>
          <a:p>
            <a:r>
              <a:rPr lang="pt-BR" sz="2800" i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Ensino de Ciências</a:t>
            </a:r>
            <a:r>
              <a:rPr lang="pt-BR" sz="2800" i="1" dirty="0" smtClean="0">
                <a:sym typeface="Wingdings" pitchFamily="2" charset="2"/>
              </a:rPr>
              <a:t>: </a:t>
            </a:r>
            <a:r>
              <a:rPr lang="pt-BR" sz="2800" dirty="0" smtClean="0"/>
              <a:t>exposição oral, </a:t>
            </a:r>
          </a:p>
          <a:p>
            <a:r>
              <a:rPr lang="pt-BR" sz="2800" dirty="0" smtClean="0"/>
              <a:t>anotação dos alunos, exercícios de</a:t>
            </a:r>
          </a:p>
          <a:p>
            <a:r>
              <a:rPr lang="pt-BR" sz="2800" dirty="0" smtClean="0"/>
              <a:t> fixação e, eventualmente, </a:t>
            </a:r>
          </a:p>
          <a:p>
            <a:r>
              <a:rPr lang="pt-BR" sz="2800" dirty="0" smtClean="0"/>
              <a:t>demonstrações práticas do que </a:t>
            </a:r>
          </a:p>
          <a:p>
            <a:r>
              <a:rPr lang="pt-BR" sz="2800" dirty="0" smtClean="0"/>
              <a:t>havia sido ensinado.</a:t>
            </a:r>
            <a:endParaRPr lang="pt-BR" sz="2800" i="1" dirty="0" smtClean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5363" y="3717032"/>
            <a:ext cx="3668637" cy="266429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28600"/>
            <a:ext cx="8100391" cy="5711617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848069" y="6062042"/>
            <a:ext cx="3647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http://lemad.fflch.usp.br/node/8104</a:t>
            </a:r>
          </a:p>
        </p:txBody>
      </p:sp>
    </p:spTree>
    <p:extLst>
      <p:ext uri="{BB962C8B-B14F-4D97-AF65-F5344CB8AC3E}">
        <p14:creationId xmlns:p14="http://schemas.microsoft.com/office/powerpoint/2010/main" val="37278537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http://lemad.fflch.usp.br/sites/lemad.fflch.usp.br/files/jos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59" y="420523"/>
            <a:ext cx="815576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771800" y="6488668"/>
            <a:ext cx="3647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http://lemad.fflch.usp.br/node/8104</a:t>
            </a:r>
          </a:p>
        </p:txBody>
      </p:sp>
    </p:spTree>
    <p:extLst>
      <p:ext uri="{BB962C8B-B14F-4D97-AF65-F5344CB8AC3E}">
        <p14:creationId xmlns:p14="http://schemas.microsoft.com/office/powerpoint/2010/main" val="11299251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mporaryPhotoAlb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ContemporaryPhotoAlbum</Template>
  <TotalTime>0</TotalTime>
  <Words>674</Words>
  <Application>Microsoft Office PowerPoint</Application>
  <PresentationFormat>Apresentação na tela (4:3)</PresentationFormat>
  <Paragraphs>119</Paragraphs>
  <Slides>26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2" baseType="lpstr">
      <vt:lpstr>Andalus</vt:lpstr>
      <vt:lpstr>Arial</vt:lpstr>
      <vt:lpstr>Calibri</vt:lpstr>
      <vt:lpstr>Tahoma</vt:lpstr>
      <vt:lpstr>Wingdings</vt:lpstr>
      <vt:lpstr>ContemporaryPhotoAlbum</vt:lpstr>
      <vt:lpstr>Apresentação do PowerPoint</vt:lpstr>
      <vt:lpstr>Apresentação do PowerPoint</vt:lpstr>
      <vt:lpstr>Apresentação do PowerPoint</vt:lpstr>
      <vt:lpstr>O ensino de ciências no Brasil começou... “lá fora”</vt:lpstr>
      <vt:lpstr>Apresentação do PowerPoint</vt:lpstr>
      <vt:lpstr>1930 Manifesto dos Pioneiros da  Educação Nova: </vt:lpstr>
      <vt:lpstr>Apresentação do PowerPoint</vt:lpstr>
      <vt:lpstr>Apresentação do PowerPoint</vt:lpstr>
      <vt:lpstr>Apresentação do PowerPoint</vt:lpstr>
      <vt:lpstr>Apresentação do PowerPoint</vt:lpstr>
      <vt:lpstr>1960-1970</vt:lpstr>
      <vt:lpstr>Apresentação do PowerPoint</vt:lpstr>
      <vt:lpstr>1970-1980</vt:lpstr>
      <vt:lpstr>Apresentação do PowerPoint</vt:lpstr>
      <vt:lpstr>Apresentação do PowerPoint</vt:lpstr>
      <vt:lpstr>1980-1985</vt:lpstr>
      <vt:lpstr>Apresentação do PowerPoint</vt:lpstr>
      <vt:lpstr>Apresentação do PowerPoint</vt:lpstr>
      <vt:lpstr>Apresentação do PowerPoint</vt:lpstr>
      <vt:lpstr>Ensino de....</vt:lpstr>
      <vt:lpstr>Apresentação do PowerPoint</vt:lpstr>
      <vt:lpstr>Apresentação do PowerPoint</vt:lpstr>
      <vt:lpstr>Ensino de química hoje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2012-03-22T23:20:42Z</dcterms:created>
  <dcterms:modified xsi:type="dcterms:W3CDTF">2017-10-16T16:11:09Z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1046</vt:i4>
  </property>
  <property fmtid="{D5CDD505-2E9C-101B-9397-08002B2CF9AE}" pid="3" name="_Version">
    <vt:lpwstr>12.0.4518</vt:lpwstr>
  </property>
</Properties>
</file>