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78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01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04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3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0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55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6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95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9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6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75FEF-854A-493C-B507-3B5024AAE9F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DEBA-B692-4219-9F34-0FB08500CA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01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Cidadania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4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Definição </a:t>
            </a:r>
            <a:r>
              <a:rPr lang="pt-BR" b="1" dirty="0"/>
              <a:t>de cidadania</a:t>
            </a:r>
            <a:r>
              <a:rPr lang="pt-BR" dirty="0"/>
              <a:t>: </a:t>
            </a:r>
          </a:p>
          <a:p>
            <a:pPr lvl="0"/>
            <a:r>
              <a:rPr lang="pt-BR" dirty="0"/>
              <a:t>forma privilegiada de ser membro de uma coletividade. Há outras formas de ser membro (residente, temporário ou permanente, visitante etc.), mas a forma da cidadania lastreada na nacionalidade é a mais privilegiada de todas elas.</a:t>
            </a:r>
          </a:p>
          <a:p>
            <a:pPr lvl="0"/>
            <a:r>
              <a:rPr lang="pt-BR" dirty="0"/>
              <a:t>tipos de cidadania: </a:t>
            </a:r>
          </a:p>
          <a:p>
            <a:pPr lvl="1"/>
            <a:r>
              <a:rPr lang="pt-BR" dirty="0"/>
              <a:t>fundada na constituição do Estado nacional</a:t>
            </a:r>
          </a:p>
          <a:p>
            <a:pPr lvl="1"/>
            <a:r>
              <a:rPr lang="pt-BR" dirty="0"/>
              <a:t>fundada nos direitos fundamentais, portanto, na própria pessoa</a:t>
            </a:r>
          </a:p>
          <a:p>
            <a:pPr lvl="1"/>
            <a:r>
              <a:rPr lang="pt-BR" dirty="0"/>
              <a:t>fundada nos direitos de integração regional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95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Cidadania com critério para medir 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integração interna</a:t>
            </a:r>
            <a:r>
              <a:rPr lang="pt-BR" dirty="0"/>
              <a:t>: quanto mais direitos de cidadania tiver no país o imigrante, maior será sua integração. Essa integração depende do Estado nacional. A cidadania depende da nacionalidade</a:t>
            </a:r>
          </a:p>
          <a:p>
            <a:r>
              <a:rPr lang="pt-BR" b="1" dirty="0"/>
              <a:t>integração externa</a:t>
            </a:r>
            <a:r>
              <a:rPr lang="pt-BR" dirty="0"/>
              <a:t>: quanto maiores os direitos de cidadania no âmbito de uma entidade supranacional (UE), maior será a integração. A noção de cidadania transcende fronteiras e independe da nacionalidade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05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Consequências da integração interna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maior integração implica </a:t>
            </a:r>
            <a:r>
              <a:rPr lang="pt-BR" b="1" dirty="0"/>
              <a:t>maior concorrência</a:t>
            </a:r>
            <a:r>
              <a:rPr lang="pt-BR" dirty="0"/>
              <a:t> por trabalho, moradia, educação e acesso a posições de </a:t>
            </a:r>
            <a:r>
              <a:rPr lang="pt-BR" dirty="0" smtClean="0"/>
              <a:t>mando</a:t>
            </a:r>
          </a:p>
          <a:p>
            <a:endParaRPr lang="pt-BR" dirty="0"/>
          </a:p>
          <a:p>
            <a:r>
              <a:rPr lang="pt-BR" dirty="0"/>
              <a:t>membros da população local exigem que a integração caminhe no sentido da </a:t>
            </a:r>
            <a:r>
              <a:rPr lang="pt-BR" b="1" dirty="0"/>
              <a:t>assimilação dos valores</a:t>
            </a:r>
            <a:r>
              <a:rPr lang="pt-BR" dirty="0"/>
              <a:t>, do ajuste da minoria aos valores e costumes da maioria. Pretendem manter uma sociedade fossilizada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membros dos grupos minoritários exigem reconhecimento pelo que são. Implícito nessa ideia está a necessidade de que haja por parte do grupo majoritário igualmente um </a:t>
            </a:r>
            <a:r>
              <a:rPr lang="pt-BR" b="1" dirty="0"/>
              <a:t>ajuste da maioria à minoria </a:t>
            </a:r>
            <a:r>
              <a:rPr lang="pt-BR" dirty="0"/>
              <a:t>que faz parte da sociedade. Pretende-se uma sociedade viva e não fossilizada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8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Direito da migração e direito da cidadania: componente estatocêntrico</a:t>
            </a:r>
          </a:p>
          <a:p>
            <a:pPr lvl="1"/>
            <a:r>
              <a:rPr lang="pt-BR" dirty="0"/>
              <a:t>em questões de migração e de cidadania, o </a:t>
            </a:r>
            <a:r>
              <a:rPr lang="pt-BR" dirty="0" err="1"/>
              <a:t>DIN</a:t>
            </a:r>
            <a:r>
              <a:rPr lang="pt-BR" dirty="0"/>
              <a:t> deixa para os Estados a decisão sobre quem poderá entrar em seus territórios (direito da migração) e quem pode ser membro pleno do Estado (direito da cidadania) </a:t>
            </a:r>
          </a:p>
          <a:p>
            <a:pPr lvl="1"/>
            <a:r>
              <a:rPr lang="pt-BR" dirty="0"/>
              <a:t>direito da migração: quem pode entrar no território nacional.</a:t>
            </a:r>
          </a:p>
          <a:p>
            <a:pPr lvl="2"/>
            <a:r>
              <a:rPr lang="pt-BR" dirty="0"/>
              <a:t>questão tradicionalmente decidida pelo poder executivo, em vez do parlamento, com a aprovação do judiciário</a:t>
            </a:r>
          </a:p>
          <a:p>
            <a:pPr lvl="1"/>
            <a:r>
              <a:rPr lang="pt-BR" dirty="0"/>
              <a:t>direito da cidadania: quem pode se tornar membro pleno do Estado</a:t>
            </a:r>
          </a:p>
          <a:p>
            <a:pPr lvl="1"/>
            <a:r>
              <a:rPr lang="pt-BR" dirty="0"/>
              <a:t>necessidade de um conceito de cidadania transnacional que não dependa do Estado para existir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72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assimilação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Elementos</a:t>
            </a:r>
            <a:endParaRPr lang="pt-BR" dirty="0"/>
          </a:p>
          <a:p>
            <a:pPr lvl="1"/>
            <a:r>
              <a:rPr lang="pt-BR" dirty="0"/>
              <a:t>sujeitos coletivos</a:t>
            </a:r>
          </a:p>
          <a:p>
            <a:pPr lvl="2"/>
            <a:r>
              <a:rPr lang="pt-BR" dirty="0"/>
              <a:t>sujeito majoritário. Cultura central (</a:t>
            </a:r>
            <a:r>
              <a:rPr lang="pt-BR" dirty="0" err="1"/>
              <a:t>Leitkultur</a:t>
            </a:r>
            <a:r>
              <a:rPr lang="pt-BR" dirty="0"/>
              <a:t>): sentimentos de pertencimento, de lealdade </a:t>
            </a:r>
          </a:p>
          <a:p>
            <a:pPr lvl="2"/>
            <a:r>
              <a:rPr lang="pt-BR" dirty="0"/>
              <a:t>sujeitos minoritários: culturas minoritárias</a:t>
            </a:r>
          </a:p>
          <a:p>
            <a:pPr lvl="1"/>
            <a:r>
              <a:rPr lang="pt-BR" dirty="0"/>
              <a:t>sujeito individual</a:t>
            </a:r>
          </a:p>
          <a:p>
            <a:pPr lvl="1"/>
            <a:r>
              <a:rPr lang="pt-BR" dirty="0"/>
              <a:t>cultura:</a:t>
            </a:r>
          </a:p>
          <a:p>
            <a:pPr lvl="2"/>
            <a:r>
              <a:rPr lang="pt-BR" dirty="0" smtClean="0"/>
              <a:t>viva</a:t>
            </a:r>
            <a:endParaRPr lang="pt-BR" dirty="0"/>
          </a:p>
          <a:p>
            <a:pPr lvl="2"/>
            <a:r>
              <a:rPr lang="pt-BR" dirty="0"/>
              <a:t>f</a:t>
            </a:r>
            <a:r>
              <a:rPr lang="pt-BR" dirty="0" smtClean="0"/>
              <a:t>ossilizada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04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estatocêntrica</a:t>
            </a:r>
            <a:r>
              <a:rPr lang="pt-BR" dirty="0"/>
              <a:t>: exclusivista. Nós vs. Eles </a:t>
            </a:r>
          </a:p>
          <a:p>
            <a:pPr lvl="1"/>
            <a:r>
              <a:rPr lang="pt-BR" dirty="0"/>
              <a:t>minoria deve adaptar-se. Essa adaptação poderá exigir que a minoria abra mão de seus costumes e idioma</a:t>
            </a:r>
          </a:p>
          <a:p>
            <a:pPr lvl="1"/>
            <a:r>
              <a:rPr lang="pt-BR" dirty="0"/>
              <a:t>a integração é uma via de mão única: pressupõe-se a fossilização da sociedade seguida do desaparecimento de grupo social. Somente os migrantes devam adaptar-se</a:t>
            </a:r>
          </a:p>
          <a:p>
            <a:r>
              <a:rPr lang="pt-BR" b="1" dirty="0"/>
              <a:t>inclusiva</a:t>
            </a:r>
            <a:r>
              <a:rPr lang="pt-BR" dirty="0"/>
              <a:t>: Nós. O que integração não é: </a:t>
            </a:r>
          </a:p>
          <a:p>
            <a:pPr lvl="1"/>
            <a:r>
              <a:rPr lang="pt-BR" dirty="0"/>
              <a:t>ela não exige que a minoria abra mão de sua identidade</a:t>
            </a:r>
          </a:p>
          <a:p>
            <a:pPr lvl="1"/>
            <a:r>
              <a:rPr lang="pt-BR" dirty="0"/>
              <a:t>ela não é uma via de mão única: o todo não é a mera soma de suas partes, mas um jogo dinâmico entre as partes que o compõem e que, ao se relacionarem entre si, alteram-se mutuamente. </a:t>
            </a:r>
          </a:p>
          <a:p>
            <a:pPr lvl="1"/>
            <a:r>
              <a:rPr lang="pt-BR" dirty="0" smtClean="0"/>
              <a:t>ela </a:t>
            </a:r>
            <a:r>
              <a:rPr lang="pt-BR" dirty="0"/>
              <a:t>não implica que tudo deva ser reconhecido e valorizado. </a:t>
            </a:r>
          </a:p>
          <a:p>
            <a:pPr lvl="2"/>
            <a:r>
              <a:rPr lang="pt-BR" dirty="0"/>
              <a:t>racismo, intolerância das religiões, intolerância contra religiões:</a:t>
            </a:r>
          </a:p>
          <a:p>
            <a:pPr lvl="3"/>
            <a:r>
              <a:rPr lang="pt-BR" dirty="0"/>
              <a:t>desintegra a sociedade</a:t>
            </a:r>
          </a:p>
          <a:p>
            <a:pPr lvl="3"/>
            <a:r>
              <a:rPr lang="pt-BR" dirty="0"/>
              <a:t>integra a sociedade: maioria escolhe um grupo social como bode expiatório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47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migrantes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Duas perspectivas</a:t>
            </a:r>
            <a:endParaRPr lang="pt-BR" dirty="0"/>
          </a:p>
          <a:p>
            <a:pPr lvl="0"/>
            <a:r>
              <a:rPr lang="pt-BR" dirty="0"/>
              <a:t>migrantes são vistos como grupo homogêneo</a:t>
            </a:r>
          </a:p>
          <a:p>
            <a:pPr lvl="0"/>
            <a:r>
              <a:rPr lang="pt-BR" dirty="0"/>
              <a:t>migrantes se percebem como grupo heterogêneo: cada qual com seu grau de integração com a sociedade local: desde os que se sentem como estrangeiros até aqueles que se sentem como locais</a:t>
            </a:r>
          </a:p>
          <a:p>
            <a:pPr marL="0" indent="0">
              <a:buNone/>
            </a:pPr>
            <a:r>
              <a:rPr lang="pt-BR" b="1" dirty="0"/>
              <a:t>Conservadorismo</a:t>
            </a:r>
            <a:r>
              <a:rPr lang="pt-BR" dirty="0"/>
              <a:t>: comunidades de migrantes tornam-se conservadoras: para manter a identidade, recorrem à religião, às tradições, à consciência nacional. Formam um mundo próprio: filhos carregam uma responsabilidade pela estabilidade da família, por isso permanecem fieis a seus pais</a:t>
            </a:r>
          </a:p>
          <a:p>
            <a:pPr marL="0" indent="0">
              <a:buNone/>
            </a:pPr>
            <a:r>
              <a:rPr lang="pt-BR" b="1" dirty="0"/>
              <a:t>Integração:</a:t>
            </a:r>
            <a:r>
              <a:rPr lang="pt-BR" dirty="0"/>
              <a:t> diversos graus de integração com a sociedade local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99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629</Words>
  <Application>Microsoft Office PowerPoint</Application>
  <PresentationFormat>Apresentação na tela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Cidadania</vt:lpstr>
      <vt:lpstr>Apresentação do PowerPoint</vt:lpstr>
      <vt:lpstr>Cidadania com critério para medir a integração</vt:lpstr>
      <vt:lpstr>Consequências da integração interna</vt:lpstr>
      <vt:lpstr>Apresentação do PowerPoint</vt:lpstr>
      <vt:lpstr>Processo de assimilação</vt:lpstr>
      <vt:lpstr>Concepções de integração</vt:lpstr>
      <vt:lpstr>Características dos migrantes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9</cp:revision>
  <dcterms:created xsi:type="dcterms:W3CDTF">2019-03-28T16:48:55Z</dcterms:created>
  <dcterms:modified xsi:type="dcterms:W3CDTF">2019-04-30T19:54:01Z</dcterms:modified>
</cp:coreProperties>
</file>