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320112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15232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57120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63804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400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57120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63804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656000"/>
            <a:ext cx="9071280" cy="2958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28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565200"/>
            <a:ext cx="9071280" cy="439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656000"/>
            <a:ext cx="9071280" cy="2958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32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320112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15232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57120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63804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400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57120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63804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28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565200"/>
            <a:ext cx="9071280" cy="439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32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m 6" descr=""/>
          <p:cNvPicPr/>
          <p:nvPr/>
        </p:nvPicPr>
        <p:blipFill>
          <a:blip r:embed="rId2"/>
          <a:stretch/>
        </p:blipFill>
        <p:spPr>
          <a:xfrm>
            <a:off x="0" y="5104800"/>
            <a:ext cx="10079640" cy="580680"/>
          </a:xfrm>
          <a:prstGeom prst="rect">
            <a:avLst/>
          </a:prstGeom>
          <a:ln>
            <a:noFill/>
          </a:ln>
        </p:spPr>
      </p:pic>
      <p:pic>
        <p:nvPicPr>
          <p:cNvPr id="1" name="Imagem 5" descr=""/>
          <p:cNvPicPr/>
          <p:nvPr/>
        </p:nvPicPr>
        <p:blipFill>
          <a:blip r:embed="rId3"/>
          <a:stretch/>
        </p:blipFill>
        <p:spPr>
          <a:xfrm>
            <a:off x="0" y="0"/>
            <a:ext cx="10079640" cy="32364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32720" y="32364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m 42" descr=""/>
          <p:cNvPicPr/>
          <p:nvPr/>
        </p:nvPicPr>
        <p:blipFill>
          <a:blip r:embed="rId2"/>
          <a:stretch/>
        </p:blipFill>
        <p:spPr>
          <a:xfrm>
            <a:off x="6120" y="0"/>
            <a:ext cx="10079640" cy="323640"/>
          </a:xfrm>
          <a:prstGeom prst="rect">
            <a:avLst/>
          </a:prstGeom>
          <a:ln>
            <a:noFill/>
          </a:ln>
        </p:spPr>
      </p:pic>
      <p:pic>
        <p:nvPicPr>
          <p:cNvPr id="41" name="Imagem 43" descr=""/>
          <p:cNvPicPr/>
          <p:nvPr/>
        </p:nvPicPr>
        <p:blipFill>
          <a:blip r:embed="rId3"/>
          <a:stretch/>
        </p:blipFill>
        <p:spPr>
          <a:xfrm>
            <a:off x="6120" y="5357160"/>
            <a:ext cx="10079640" cy="3236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728360" y="5400360"/>
            <a:ext cx="2347920" cy="39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&lt;data/hora&gt;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4221360" y="5400360"/>
            <a:ext cx="3194640" cy="39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&lt;rodapé&gt;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7659720" y="5400360"/>
            <a:ext cx="2347920" cy="39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3B7339F5-767E-4F30-9AD9-EA9D04B50645}" type="slidenum">
              <a:rPr b="0" lang="pt-BR" sz="14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1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504000" y="565200"/>
            <a:ext cx="9071280" cy="94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28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7920" y="1680120"/>
            <a:ext cx="9071280" cy="67104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200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pt-BR" sz="4400" spc="-1" strike="noStrike">
                <a:solidFill>
                  <a:srgbClr val="ffffff"/>
                </a:solidFill>
                <a:latin typeface="Arial"/>
                <a:ea typeface="DejaVu Sans"/>
              </a:rPr>
              <a:t>Da crise de 1971 à Globalização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3816000" y="3600000"/>
            <a:ext cx="5255280" cy="129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504000" y="733320"/>
            <a:ext cx="9071280" cy="61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O debate atual sobre planificação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32720" y="143352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17000"/>
          </a:bodyPr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racionalização da economia e a ciência emancipatória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pauta tecnológica e os limites da propriedade privada dos meios de produção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Marx e os debates nos Grundrisse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abordagem de Roman Rosdolsky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Os “germens visíveis” do socialismo segundo Rosdolsky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Os sistemas de inovação tecnológica e o salto à propriedade social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Retomando a planificação socialista, balanços do “modelo soviético”, suas limitações técnicas e políticas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Os avanços atuais da computação e a nova planificação socialista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Limites e possibilidades: o fetiche tecnológico, os limites do quadro autárquico-nacional de elaboração da planificação, o mercado mundial e a lei do desenvolvimento desigual e combinado (Preobrazensky)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504000" y="56556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2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504000" y="56556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6" name="Table 2"/>
          <p:cNvGraphicFramePr/>
          <p:nvPr/>
        </p:nvGraphicFramePr>
        <p:xfrm>
          <a:off x="504000" y="1656000"/>
          <a:ext cx="9071280" cy="3167640"/>
        </p:xfrm>
        <a:graphic>
          <a:graphicData uri="http://schemas.openxmlformats.org/drawingml/2006/table">
            <a:tbl>
              <a:tblPr/>
              <a:tblGrid>
                <a:gridCol w="1814040"/>
                <a:gridCol w="1814040"/>
                <a:gridCol w="1814040"/>
                <a:gridCol w="1814040"/>
                <a:gridCol w="1815480"/>
              </a:tblGrid>
              <a:tr h="52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52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52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2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52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2920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04000" y="56556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2"/>
          <p:cNvSpPr/>
          <p:nvPr/>
        </p:nvSpPr>
        <p:spPr>
          <a:xfrm>
            <a:off x="1152000" y="2160000"/>
            <a:ext cx="2735640" cy="2159640"/>
          </a:xfrm>
          <a:custGeom>
            <a:avLst/>
            <a:gdLst/>
            <a:ahLst/>
            <a:rect l="l" t="t" r="r" b="b"/>
            <a:pathLst>
              <a:path w="7601" h="6002">
                <a:moveTo>
                  <a:pt x="0" y="0"/>
                </a:moveTo>
                <a:lnTo>
                  <a:pt x="5700" y="0"/>
                </a:lnTo>
                <a:lnTo>
                  <a:pt x="7600" y="3000"/>
                </a:lnTo>
                <a:lnTo>
                  <a:pt x="5700" y="6001"/>
                </a:lnTo>
                <a:lnTo>
                  <a:pt x="0" y="6001"/>
                </a:lnTo>
                <a:lnTo>
                  <a:pt x="0" y="0"/>
                </a:lnTo>
              </a:path>
            </a:pathLst>
          </a:custGeom>
          <a:solidFill>
            <a:srgbClr val="c7243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3"/>
          <p:cNvSpPr/>
          <p:nvPr/>
        </p:nvSpPr>
        <p:spPr>
          <a:xfrm>
            <a:off x="3672000" y="2160000"/>
            <a:ext cx="2807640" cy="2159640"/>
          </a:xfrm>
          <a:custGeom>
            <a:avLst/>
            <a:gdLst/>
            <a:ahLst/>
            <a:rect l="l" t="t" r="r" b="b"/>
            <a:pathLst>
              <a:path w="7802" h="6002">
                <a:moveTo>
                  <a:pt x="0" y="0"/>
                </a:moveTo>
                <a:lnTo>
                  <a:pt x="5850" y="0"/>
                </a:lnTo>
                <a:lnTo>
                  <a:pt x="7801" y="3000"/>
                </a:lnTo>
                <a:lnTo>
                  <a:pt x="5850" y="6001"/>
                </a:lnTo>
                <a:lnTo>
                  <a:pt x="0" y="6001"/>
                </a:lnTo>
                <a:lnTo>
                  <a:pt x="1950" y="3000"/>
                </a:lnTo>
                <a:lnTo>
                  <a:pt x="0" y="0"/>
                </a:lnTo>
              </a:path>
            </a:pathLst>
          </a:custGeom>
          <a:solidFill>
            <a:srgbClr val="edad0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4"/>
          <p:cNvSpPr/>
          <p:nvPr/>
        </p:nvSpPr>
        <p:spPr>
          <a:xfrm>
            <a:off x="6229440" y="2160000"/>
            <a:ext cx="2807640" cy="2159640"/>
          </a:xfrm>
          <a:custGeom>
            <a:avLst/>
            <a:gdLst/>
            <a:ahLst/>
            <a:rect l="l" t="t" r="r" b="b"/>
            <a:pathLst>
              <a:path w="7802" h="6002">
                <a:moveTo>
                  <a:pt x="0" y="0"/>
                </a:moveTo>
                <a:lnTo>
                  <a:pt x="5850" y="0"/>
                </a:lnTo>
                <a:lnTo>
                  <a:pt x="7801" y="3000"/>
                </a:lnTo>
                <a:lnTo>
                  <a:pt x="5850" y="6001"/>
                </a:lnTo>
                <a:lnTo>
                  <a:pt x="0" y="6001"/>
                </a:lnTo>
                <a:lnTo>
                  <a:pt x="1950" y="3000"/>
                </a:lnTo>
                <a:lnTo>
                  <a:pt x="0" y="0"/>
                </a:lnTo>
              </a:path>
            </a:pathLst>
          </a:custGeom>
          <a:solidFill>
            <a:srgbClr val="009f8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04000" y="56556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04000" y="565200"/>
            <a:ext cx="907128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504000" y="1656000"/>
            <a:ext cx="4426560" cy="2958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5152320" y="1656000"/>
            <a:ext cx="442656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TextShape 4"/>
          <p:cNvSpPr txBox="1"/>
          <p:nvPr/>
        </p:nvSpPr>
        <p:spPr>
          <a:xfrm>
            <a:off x="5152320" y="3201120"/>
            <a:ext cx="442656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504000" y="565200"/>
            <a:ext cx="907128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504000" y="1656000"/>
            <a:ext cx="442656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TextShape 3"/>
          <p:cNvSpPr txBox="1"/>
          <p:nvPr/>
        </p:nvSpPr>
        <p:spPr>
          <a:xfrm>
            <a:off x="5152320" y="1656000"/>
            <a:ext cx="442656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extShape 4"/>
          <p:cNvSpPr txBox="1"/>
          <p:nvPr/>
        </p:nvSpPr>
        <p:spPr>
          <a:xfrm>
            <a:off x="504000" y="3201120"/>
            <a:ext cx="907128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04000" y="565200"/>
            <a:ext cx="907128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504000" y="1656000"/>
            <a:ext cx="907128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TextShape 3"/>
          <p:cNvSpPr txBox="1"/>
          <p:nvPr/>
        </p:nvSpPr>
        <p:spPr>
          <a:xfrm>
            <a:off x="504000" y="3201120"/>
            <a:ext cx="907128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4000" y="565200"/>
            <a:ext cx="907128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504000" y="1656000"/>
            <a:ext cx="442656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TextShape 3"/>
          <p:cNvSpPr txBox="1"/>
          <p:nvPr/>
        </p:nvSpPr>
        <p:spPr>
          <a:xfrm>
            <a:off x="5152320" y="1656000"/>
            <a:ext cx="442656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Shape 4"/>
          <p:cNvSpPr txBox="1"/>
          <p:nvPr/>
        </p:nvSpPr>
        <p:spPr>
          <a:xfrm>
            <a:off x="504000" y="3201120"/>
            <a:ext cx="442656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TextShape 5"/>
          <p:cNvSpPr txBox="1"/>
          <p:nvPr/>
        </p:nvSpPr>
        <p:spPr>
          <a:xfrm>
            <a:off x="5152320" y="3201120"/>
            <a:ext cx="442656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04000" y="565200"/>
            <a:ext cx="907128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504000" y="1656000"/>
            <a:ext cx="292068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3571200" y="1656000"/>
            <a:ext cx="292068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TextShape 4"/>
          <p:cNvSpPr txBox="1"/>
          <p:nvPr/>
        </p:nvSpPr>
        <p:spPr>
          <a:xfrm>
            <a:off x="6638040" y="1656000"/>
            <a:ext cx="292068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TextShape 5"/>
          <p:cNvSpPr txBox="1"/>
          <p:nvPr/>
        </p:nvSpPr>
        <p:spPr>
          <a:xfrm>
            <a:off x="504000" y="3201120"/>
            <a:ext cx="292068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TextShape 6"/>
          <p:cNvSpPr txBox="1"/>
          <p:nvPr/>
        </p:nvSpPr>
        <p:spPr>
          <a:xfrm>
            <a:off x="3571200" y="3201120"/>
            <a:ext cx="292068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TextShape 7"/>
          <p:cNvSpPr txBox="1"/>
          <p:nvPr/>
        </p:nvSpPr>
        <p:spPr>
          <a:xfrm>
            <a:off x="6638040" y="3201120"/>
            <a:ext cx="2920680" cy="141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428760"/>
            <a:ext cx="9071280" cy="121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Quatro correntes de interpretação</a:t>
            </a:r>
            <a:endParaRPr b="0" lang="pt-BR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 </a:t>
            </a: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da globalização: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1 – Os apologistas da globalização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Para estes significa a retomada dos postulados naturais – liberais – da economia interrompidos após a 2ª guerra mundial.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O neoliberalismo significaria uma síntese ideológica da globalização. 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“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Houve uma mudança qualitativa na composição das classes dominantes dos países centrais, o centro do poder imperial (EUA, UE, Japão)”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“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Estas forças subordinaram política e economicamente todos os outros setores da burguesia e impuseram a nova ordem mundial, baseada no neoliberalismo...” ; 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428760"/>
            <a:ext cx="9071280" cy="121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Quatro correntes de interpretação</a:t>
            </a:r>
            <a:endParaRPr b="0" lang="pt-BR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da globalização: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24000"/>
          </a:bodyPr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900" spc="-1" strike="noStrike">
                <a:solidFill>
                  <a:srgbClr val="000000"/>
                </a:solidFill>
                <a:latin typeface="Arial"/>
                <a:ea typeface="DejaVu Sans"/>
              </a:rPr>
              <a:t>2 – Os que negam por tratar-se de um MITO…</a:t>
            </a:r>
            <a:endParaRPr b="0" lang="pt-BR" sz="2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900" spc="-1" strike="noStrike">
                <a:solidFill>
                  <a:srgbClr val="000000"/>
                </a:solidFill>
                <a:latin typeface="Arial"/>
                <a:ea typeface="DejaVu Sans"/>
              </a:rPr>
              <a:t>Seria apenas uma forma que encontraram as transnacionais para ampliar seu domínio sobre os mercados (Hirst, Thompson, desenvolvidos no livro “A globalização em questão, Vozes, 1989”);</a:t>
            </a:r>
            <a:endParaRPr b="0" lang="pt-BR" sz="2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900" spc="-1" strike="noStrike">
                <a:solidFill>
                  <a:srgbClr val="000000"/>
                </a:solidFill>
                <a:latin typeface="Arial"/>
                <a:ea typeface="DejaVu Sans"/>
              </a:rPr>
              <a:t>Os cinco principais argumentos:</a:t>
            </a:r>
            <a:endParaRPr b="0" lang="pt-BR" sz="2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900" spc="-1" strike="noStrike">
                <a:solidFill>
                  <a:srgbClr val="000000"/>
                </a:solidFill>
                <a:latin typeface="Arial"/>
                <a:ea typeface="DejaVu Sans"/>
              </a:rPr>
              <a:t>- a economia atual tem um grau de abertura menor do que entre 1870 e 1914;</a:t>
            </a:r>
            <a:endParaRPr b="0" lang="pt-BR" sz="2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900" spc="-1" strike="noStrike">
                <a:solidFill>
                  <a:srgbClr val="000000"/>
                </a:solidFill>
                <a:latin typeface="Arial"/>
                <a:ea typeface="DejaVu Sans"/>
              </a:rPr>
              <a:t>- as empresas genuinamente transnacionais são raras e a maior parte está mesmo baseada nos países centrais;</a:t>
            </a:r>
            <a:endParaRPr b="0" lang="pt-BR" sz="2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900" spc="-1" strike="noStrike">
                <a:solidFill>
                  <a:srgbClr val="000000"/>
                </a:solidFill>
                <a:latin typeface="Arial"/>
                <a:ea typeface="DejaVu Sans"/>
              </a:rPr>
              <a:t>- o grosso da mobilização dos capitais está nos países industrializados;</a:t>
            </a:r>
            <a:endParaRPr b="0" lang="pt-BR" sz="2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900" spc="-1" strike="noStrike">
                <a:solidFill>
                  <a:srgbClr val="000000"/>
                </a:solidFill>
                <a:latin typeface="Arial"/>
                <a:ea typeface="DejaVu Sans"/>
              </a:rPr>
              <a:t>- os fluxos de investimentos e finanças está concentrado na Tríade (EUA, Japão, Europa);</a:t>
            </a:r>
            <a:endParaRPr b="0" lang="pt-BR" sz="2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900" spc="-1" strike="noStrike">
                <a:solidFill>
                  <a:srgbClr val="000000"/>
                </a:solidFill>
                <a:latin typeface="Arial"/>
                <a:ea typeface="DejaVu Sans"/>
              </a:rPr>
              <a:t>- estas operações econômico-financeiras são responsáveis por 80% do comércio global.</a:t>
            </a:r>
            <a:endParaRPr b="0" lang="pt-BR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04000" y="428760"/>
            <a:ext cx="9071280" cy="121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Quatro correntes de interpretação</a:t>
            </a:r>
            <a:endParaRPr b="0" lang="pt-BR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da globalização: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21000"/>
          </a:bodyPr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3 - Os que afirmam que a globalização é um fenômeno antigo vindo desde as grandes navegações 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(James Petras, Samir Amin, “Globalización o apartheid global?);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Para Petras a globalização começou no século XV.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Samir Amin divide o processo de globalização em 3 fases: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a conquista das Américas na economia mercantilista, 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a fase baseada na revolução industrial, 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a terceira fase após a queda da URSS.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O grande problema estaria em classificar como um mesmo processo o capitalismo concorrencial, monopolista a situação atual dominada por transnacionais.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428760"/>
            <a:ext cx="9071280" cy="121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Quatro correntes de interpretação</a:t>
            </a:r>
            <a:endParaRPr b="0" lang="pt-BR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da globalização: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34000"/>
          </a:bodyPr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4 – Os que afirmam que é um fenômeno do capitalismo contemporâneo e representa uma nova fase do seu desenvolvimento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Seria uma singularidade originária do capitalismo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Marcada por novas tecnologias e uma reestruturação produtiva e gerencial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O capitalismo desenvolveria plenamente seu potencial produtivo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Explica-se o fenômeno da financeirização como de capitais excedentes que  partem para a esfera financeira incapazes de se reproduzir  na esfera da produção...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720000" y="733680"/>
            <a:ext cx="9071280" cy="61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A dinâmica da crise global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504000" y="1656000"/>
            <a:ext cx="9071280" cy="352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crise do regime dos EUA  - os 1970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Depois dos “30 gloriosos”: 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Desregulamentação monetária e financeira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Especulação e desintermediação bancária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Economia de armamentos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Narcotráfico e sistema bancário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04000" y="703080"/>
            <a:ext cx="9071280" cy="67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pt-BR" sz="4400" spc="-1" strike="noStrike">
                <a:solidFill>
                  <a:srgbClr val="c7243a"/>
                </a:solidFill>
                <a:latin typeface="Arial"/>
                <a:ea typeface="DejaVu Sans"/>
              </a:rPr>
              <a:t>Os anos 80 e o “neoliberalismo”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504000" y="1656000"/>
            <a:ext cx="9071280" cy="352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8000"/>
          </a:bodyPr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Ronaldo Reagan e Tatcher: valorização do dólar e alta dos juros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crise da dívida na América Latina e as privatizações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crise do mundo soviético e a queda do Muro de Berlim 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Os balanços catastróficos de E. Wallerstein e R. Kurz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O “imperialismo” do império de Negri e  Hardt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04000" y="733680"/>
            <a:ext cx="9071280" cy="61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Mudança estrutural do capitalismo?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51000"/>
          </a:bodyPr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Fim das hegemonias da guerra fria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queda do muro de Berlim e seu impacto geopolítico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Ofensiva dos capitais e flexibilização do trabalho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Enfraquecimento do estado nação e regionalismos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Mercado, planejamento e as transnacionais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Novas estruturas de poder globais?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Desigualdades econômicas e hegemonia cultural dos EUA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504000" y="428760"/>
            <a:ext cx="9071280" cy="121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c7243a"/>
                </a:solidFill>
                <a:latin typeface="Arial"/>
                <a:ea typeface="DejaVu Sans"/>
              </a:rPr>
              <a:t>Novo ciclo sistêmico em direção ao Oriente ou novas crises?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51000"/>
          </a:bodyPr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O lugar atual da China e o refluxo da ilusão japonesa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Novo ciclo dos emergentes no século XXI? 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centralização transnacional dos capitais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Os impactos sociais e econômicos: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desigualdades e concentração de renda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resistências e conflitos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guerras e revoluções nas décadas de 1980 e 1990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Application>LibreOffice/6.3.3.2$Windows_X86_64 LibreOffice_project/a64200df03143b798afd1ec74a12ab50359878ed</Application>
  <Words>642</Words>
  <Paragraphs>69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2019-06-12T10:42:09Z</dcterms:created>
  <dc:creator>Everaldo de Oliveira Andrade</dc:creator>
  <dc:description/>
  <dc:language>pt-BR</dc:language>
  <cp:lastModifiedBy/>
  <dcterms:modified xsi:type="dcterms:W3CDTF">2019-11-21T15:16:54Z</dcterms:modified>
  <cp:revision>6</cp:revision>
  <dc:subject/>
  <dc:title>Classy Red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