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401" r:id="rId2"/>
    <p:sldId id="312" r:id="rId3"/>
    <p:sldId id="299" r:id="rId4"/>
    <p:sldId id="341" r:id="rId5"/>
    <p:sldId id="343" r:id="rId6"/>
    <p:sldId id="344" r:id="rId7"/>
    <p:sldId id="402" r:id="rId8"/>
    <p:sldId id="370" r:id="rId9"/>
    <p:sldId id="408" r:id="rId10"/>
    <p:sldId id="409" r:id="rId11"/>
    <p:sldId id="407" r:id="rId12"/>
    <p:sldId id="404" r:id="rId13"/>
    <p:sldId id="345" r:id="rId14"/>
    <p:sldId id="417" r:id="rId15"/>
    <p:sldId id="425" r:id="rId16"/>
    <p:sldId id="418" r:id="rId17"/>
    <p:sldId id="419" r:id="rId18"/>
    <p:sldId id="420" r:id="rId19"/>
    <p:sldId id="421" r:id="rId20"/>
    <p:sldId id="422" r:id="rId21"/>
    <p:sldId id="423" r:id="rId22"/>
    <p:sldId id="424" r:id="rId23"/>
    <p:sldId id="346" r:id="rId24"/>
    <p:sldId id="342" r:id="rId25"/>
    <p:sldId id="348" r:id="rId26"/>
    <p:sldId id="347" r:id="rId27"/>
    <p:sldId id="371" r:id="rId28"/>
    <p:sldId id="373" r:id="rId29"/>
    <p:sldId id="350" r:id="rId30"/>
    <p:sldId id="374" r:id="rId31"/>
    <p:sldId id="363" r:id="rId32"/>
    <p:sldId id="361" r:id="rId33"/>
    <p:sldId id="357" r:id="rId34"/>
    <p:sldId id="359" r:id="rId35"/>
    <p:sldId id="368" r:id="rId36"/>
    <p:sldId id="351" r:id="rId37"/>
    <p:sldId id="349" r:id="rId38"/>
    <p:sldId id="365" r:id="rId39"/>
    <p:sldId id="376" r:id="rId40"/>
    <p:sldId id="390" r:id="rId41"/>
    <p:sldId id="391" r:id="rId42"/>
    <p:sldId id="367" r:id="rId43"/>
    <p:sldId id="332" r:id="rId44"/>
    <p:sldId id="335" r:id="rId45"/>
    <p:sldId id="375" r:id="rId46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9"/>
    <p:restoredTop sz="96327"/>
  </p:normalViewPr>
  <p:slideViewPr>
    <p:cSldViewPr snapToGrid="0" snapToObjects="1" showGuides="1">
      <p:cViewPr varScale="1">
        <p:scale>
          <a:sx n="124" d="100"/>
          <a:sy n="124" d="100"/>
        </p:scale>
        <p:origin x="592" y="1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A44-C37E-AD41-BDA5-1837F4EF4681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8B4-CA77-2749-A829-D7A609EFB4D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98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5CE-713B-3E4C-86E6-BC5ED535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C9ED-AC07-2F4F-8989-D729D7F56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5B6D-BF38-D249-8FBC-67D8479A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1AF3-B976-A643-A110-9DB4ED8A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C11B-69A5-1343-BE52-B75D146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385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457-825D-504D-A230-7C7779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88F8-7CCC-1844-8BF9-96064FA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62AF-5989-1649-86AA-8F1A628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CCB5-DC5A-004E-99C4-E938F97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B507-AFCC-9444-B68D-847BE17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178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25964-30BD-AE42-9498-7582713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CBB8-118D-014F-98D9-9D2D729A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7E3E-7586-5043-8B9E-2E5CD92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B70-46A6-104C-87E7-3633886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482-0A11-8D49-9296-93F5B4B4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1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6F3D-B0D0-7C4E-91B3-B59A8423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7A1A-BCA2-1B4F-AEE8-F1320582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ED25-E8D0-F54A-B013-488C4254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787E-C3D2-F14B-AF89-7579BC33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BD39-EC18-0F41-8C36-7E0642A3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397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1B12-249F-3D4E-A933-CAF6463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FC3A-D746-4E4E-8263-9C3AA246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B8F8-B31F-514D-B3D5-DF41E55C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1CF3-9392-2245-98F4-9B6DAABA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339F-7277-4D4F-98C6-C2AEC6B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10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1A1E-D413-6941-B42B-F55892B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B4C3-C9E1-7048-A8DA-60BA82DE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B30E-B6F5-B44E-BCA8-ACAB48754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6E1C-C668-8845-859B-714BCD1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24D08-3E99-094A-98A4-0162F20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2F45-BF2F-4D45-98FC-0AAC594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2590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05AD-E83D-6A41-8A2A-433BD08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75887-9414-D644-B093-3EE91D44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2E4A7-0B10-AA40-9A2C-9F2CEB0F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0D5B1-0477-E04E-B23A-52EAC5D37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FECD5-E2EA-A34E-A005-72C4CC1D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280E0-4344-A446-AAB3-0C19287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2F3FC-E41A-4242-ACD7-604A0368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2A17A-0884-2B45-B3AE-9B92D79C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782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336-1E37-D34D-8D93-27E36E2D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1ECD-4239-514F-9B01-1429F224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C8E5F-A134-C34A-ADCF-48A7042F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6A999-2BA3-AA4B-888C-E76CBBE4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9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DD8F-A7E5-6249-ABA7-F8603703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C3E8F-E132-AD40-B659-FA9DAB0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E8FC-F35D-8045-B843-2BB0CB5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637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C03B-233E-144D-8282-BB87F3D5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122B-94B5-4241-A0A5-5D231DDA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AD345-E1F0-CB4D-A289-83A6E23E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B5D2-62A2-E345-BFAE-07B58AE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77D0-0FFD-BB45-9A81-D4201197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C02B8-6624-A547-ADDB-0AAA5C4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418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530-2633-F748-AD38-0C65819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CC3-750B-C84D-8A7F-9A433CDE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67FC2-2317-234F-A28A-00FDB1DCD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55F5-FAD0-8C45-8661-5F3337A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61CA4-9723-B744-95B8-0A504F50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BA51-9EF2-E34F-85A8-2E992DE8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499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C5AB1-316E-6348-9226-D55A212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A655-752B-6D41-960F-954E36AD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1875-EBF7-BE4B-90B6-993C81451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5B4B-E04E-F549-BD65-BDD4A878942C}" type="datetimeFigureOut">
              <a:rPr lang="en-CL" smtClean="0"/>
              <a:t>30-10-23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DE5-AAF6-F54C-90D7-F2885B58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46AF-C67E-BC40-8BE2-E8D70D1C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344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oximouse.hms.harvard.edu/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8304F-AE90-8244-80AA-4AF993912AAF}"/>
              </a:ext>
            </a:extLst>
          </p:cNvPr>
          <p:cNvSpPr txBox="1"/>
          <p:nvPr/>
        </p:nvSpPr>
        <p:spPr>
          <a:xfrm>
            <a:off x="-16626" y="0"/>
            <a:ext cx="12208625" cy="15411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Sinalização Redox e Mecanismos Adaptativos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56DB6-BFE5-4F89-C93D-C47763327D62}"/>
              </a:ext>
            </a:extLst>
          </p:cNvPr>
          <p:cNvSpPr txBox="1"/>
          <p:nvPr/>
        </p:nvSpPr>
        <p:spPr>
          <a:xfrm>
            <a:off x="145774" y="1715786"/>
            <a:ext cx="5804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QBQ2509: Bioquímica Redox</a:t>
            </a:r>
          </a:p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QBQ5893: Processos Redox em Bioquímica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 Danilo B.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Medinas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B601BC-4FFD-D00A-6A10-98300C07B030}"/>
              </a:ext>
            </a:extLst>
          </p:cNvPr>
          <p:cNvSpPr txBox="1"/>
          <p:nvPr/>
        </p:nvSpPr>
        <p:spPr>
          <a:xfrm>
            <a:off x="426619" y="3746485"/>
            <a:ext cx="52427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Material de estudo para prova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Halliwell: Capítulo 5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Manuscritos citados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899992-565F-AC70-2B5C-47AE18059A61}"/>
              </a:ext>
            </a:extLst>
          </p:cNvPr>
          <p:cNvSpPr txBox="1"/>
          <p:nvPr/>
        </p:nvSpPr>
        <p:spPr>
          <a:xfrm>
            <a:off x="6522622" y="5593764"/>
            <a:ext cx="5095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Integração da informação biológica</a:t>
            </a:r>
          </a:p>
        </p:txBody>
      </p:sp>
      <p:pic>
        <p:nvPicPr>
          <p:cNvPr id="4" name="Picture 2" descr="The Jumbled Dream of U.S. Chips - The New York Times">
            <a:extLst>
              <a:ext uri="{FF2B5EF4-FFF2-40B4-BE49-F238E27FC236}">
                <a16:creationId xmlns:a16="http://schemas.microsoft.com/office/drawing/2014/main" id="{8D8372BE-09C4-9780-4FC8-8F70138A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42" y="2782222"/>
            <a:ext cx="2811542" cy="281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41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75D5EF8-176E-2F68-7C16-AB7F27D1E119}"/>
              </a:ext>
            </a:extLst>
          </p:cNvPr>
          <p:cNvSpPr/>
          <p:nvPr/>
        </p:nvSpPr>
        <p:spPr>
          <a:xfrm>
            <a:off x="573781" y="1327741"/>
            <a:ext cx="4456481" cy="1548938"/>
          </a:xfrm>
          <a:prstGeom prst="roundRect">
            <a:avLst/>
          </a:prstGeom>
          <a:noFill/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 Oxidativo na Reperfusão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7E7B0-160E-B22C-0E2C-71DDEF214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2" y="3066390"/>
            <a:ext cx="3098800" cy="1892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BF554D-0B73-B288-D87D-08C46471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25" y="1389659"/>
            <a:ext cx="3632200" cy="4597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E356D0-7FCD-ACBD-98EE-8D912F3AEA7A}"/>
              </a:ext>
            </a:extLst>
          </p:cNvPr>
          <p:cNvCxnSpPr/>
          <p:nvPr/>
        </p:nvCxnSpPr>
        <p:spPr>
          <a:xfrm>
            <a:off x="3231927" y="4037940"/>
            <a:ext cx="2948151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9E7C61-52B1-BC47-58CA-4134CB0AB994}"/>
              </a:ext>
            </a:extLst>
          </p:cNvPr>
          <p:cNvSpPr txBox="1"/>
          <p:nvPr/>
        </p:nvSpPr>
        <p:spPr>
          <a:xfrm>
            <a:off x="384721" y="4844840"/>
            <a:ext cx="246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Isquemia</a:t>
            </a:r>
          </a:p>
          <a:p>
            <a:pPr algn="ctr"/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4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ATP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0107E-E329-2FD1-993C-79C8DCB92311}"/>
              </a:ext>
            </a:extLst>
          </p:cNvPr>
          <p:cNvSpPr txBox="1"/>
          <p:nvPr/>
        </p:nvSpPr>
        <p:spPr>
          <a:xfrm>
            <a:off x="3595628" y="3181543"/>
            <a:ext cx="246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Reperfusão</a:t>
            </a:r>
          </a:p>
          <a:p>
            <a:pPr algn="ctr"/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4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glicose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3A0FD-9E5C-83E9-EB49-72FE025BAE7E}"/>
              </a:ext>
            </a:extLst>
          </p:cNvPr>
          <p:cNvCxnSpPr/>
          <p:nvPr/>
        </p:nvCxnSpPr>
        <p:spPr>
          <a:xfrm>
            <a:off x="836666" y="5260338"/>
            <a:ext cx="0" cy="425669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410078-B3C2-12C7-0E3E-E412DE33998C}"/>
              </a:ext>
            </a:extLst>
          </p:cNvPr>
          <p:cNvCxnSpPr/>
          <p:nvPr/>
        </p:nvCxnSpPr>
        <p:spPr>
          <a:xfrm>
            <a:off x="3842622" y="3539573"/>
            <a:ext cx="0" cy="425669"/>
          </a:xfrm>
          <a:prstGeom prst="straightConnector1">
            <a:avLst/>
          </a:prstGeom>
          <a:ln w="31750">
            <a:solidFill>
              <a:schemeClr val="tx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939008-49FB-34E2-18D0-7E34CCDBB1B3}"/>
              </a:ext>
            </a:extLst>
          </p:cNvPr>
          <p:cNvSpPr txBox="1"/>
          <p:nvPr/>
        </p:nvSpPr>
        <p:spPr>
          <a:xfrm>
            <a:off x="6615198" y="5813638"/>
            <a:ext cx="3005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Abertura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mPTP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desregulação cálcio citosol;</a:t>
            </a:r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morte celular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CA419A-23DF-2A24-F923-161A73E9A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990" y="1536743"/>
            <a:ext cx="642947" cy="8141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CA88D6-551B-C0A2-4898-5F64D0E26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513" y="2191484"/>
            <a:ext cx="642947" cy="990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461677-5241-D10E-D904-CFDB32E6E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0139" y="3848647"/>
            <a:ext cx="1181538" cy="1103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03CBDA-9505-58F8-CCE8-558367532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247" y="5502424"/>
            <a:ext cx="1229322" cy="128971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78E5AD3-FBC6-CE29-B774-C6153CB79B4D}"/>
              </a:ext>
            </a:extLst>
          </p:cNvPr>
          <p:cNvSpPr>
            <a:spLocks noChangeAspect="1"/>
          </p:cNvSpPr>
          <p:nvPr/>
        </p:nvSpPr>
        <p:spPr>
          <a:xfrm>
            <a:off x="9733796" y="2856327"/>
            <a:ext cx="100800" cy="100800"/>
          </a:xfrm>
          <a:prstGeom prst="ellipse">
            <a:avLst/>
          </a:prstGeom>
          <a:solidFill>
            <a:srgbClr val="B700A0"/>
          </a:solidFill>
          <a:ln>
            <a:solidFill>
              <a:srgbClr val="871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195C75-A633-5D2E-E959-22E779A83976}"/>
              </a:ext>
            </a:extLst>
          </p:cNvPr>
          <p:cNvSpPr>
            <a:spLocks noChangeAspect="1"/>
          </p:cNvSpPr>
          <p:nvPr/>
        </p:nvSpPr>
        <p:spPr>
          <a:xfrm>
            <a:off x="9462723" y="2626248"/>
            <a:ext cx="100800" cy="100800"/>
          </a:xfrm>
          <a:prstGeom prst="ellipse">
            <a:avLst/>
          </a:prstGeom>
          <a:solidFill>
            <a:srgbClr val="B700A0"/>
          </a:solidFill>
          <a:ln>
            <a:solidFill>
              <a:srgbClr val="871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B34664-9C3C-90FD-4558-01E410E86A9A}"/>
              </a:ext>
            </a:extLst>
          </p:cNvPr>
          <p:cNvSpPr>
            <a:spLocks noChangeAspect="1"/>
          </p:cNvSpPr>
          <p:nvPr/>
        </p:nvSpPr>
        <p:spPr>
          <a:xfrm>
            <a:off x="9554542" y="3051602"/>
            <a:ext cx="100800" cy="100800"/>
          </a:xfrm>
          <a:prstGeom prst="ellipse">
            <a:avLst/>
          </a:prstGeom>
          <a:solidFill>
            <a:srgbClr val="B700A0"/>
          </a:solidFill>
          <a:ln>
            <a:solidFill>
              <a:srgbClr val="871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7CA18ED-0228-0393-7768-B5C6C86BE99C}"/>
              </a:ext>
            </a:extLst>
          </p:cNvPr>
          <p:cNvSpPr>
            <a:spLocks noChangeAspect="1"/>
          </p:cNvSpPr>
          <p:nvPr/>
        </p:nvSpPr>
        <p:spPr>
          <a:xfrm>
            <a:off x="9289706" y="3044534"/>
            <a:ext cx="100800" cy="100800"/>
          </a:xfrm>
          <a:prstGeom prst="ellipse">
            <a:avLst/>
          </a:prstGeom>
          <a:solidFill>
            <a:srgbClr val="B700A0"/>
          </a:solidFill>
          <a:ln>
            <a:solidFill>
              <a:srgbClr val="871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6CD3DA-5981-A679-F748-1E1D120DAFEA}"/>
              </a:ext>
            </a:extLst>
          </p:cNvPr>
          <p:cNvSpPr>
            <a:spLocks noChangeAspect="1"/>
          </p:cNvSpPr>
          <p:nvPr/>
        </p:nvSpPr>
        <p:spPr>
          <a:xfrm>
            <a:off x="9512081" y="2826116"/>
            <a:ext cx="100800" cy="100800"/>
          </a:xfrm>
          <a:prstGeom prst="ellipse">
            <a:avLst/>
          </a:prstGeom>
          <a:solidFill>
            <a:srgbClr val="B700A0"/>
          </a:solidFill>
          <a:ln>
            <a:solidFill>
              <a:srgbClr val="871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C37168-11E7-D47C-9030-1D0D6CA5D28C}"/>
              </a:ext>
            </a:extLst>
          </p:cNvPr>
          <p:cNvSpPr>
            <a:spLocks noChangeAspect="1"/>
          </p:cNvSpPr>
          <p:nvPr/>
        </p:nvSpPr>
        <p:spPr>
          <a:xfrm>
            <a:off x="9235605" y="2775880"/>
            <a:ext cx="100800" cy="100800"/>
          </a:xfrm>
          <a:prstGeom prst="ellipse">
            <a:avLst/>
          </a:prstGeom>
          <a:solidFill>
            <a:srgbClr val="B700A0"/>
          </a:solidFill>
          <a:ln>
            <a:solidFill>
              <a:srgbClr val="871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A017AD8-FFB5-7D4D-1498-DD16177F5C35}"/>
              </a:ext>
            </a:extLst>
          </p:cNvPr>
          <p:cNvSpPr/>
          <p:nvPr/>
        </p:nvSpPr>
        <p:spPr>
          <a:xfrm rot="20600293">
            <a:off x="9715104" y="2273624"/>
            <a:ext cx="362672" cy="418361"/>
          </a:xfrm>
          <a:custGeom>
            <a:avLst/>
            <a:gdLst>
              <a:gd name="connsiteX0" fmla="*/ 28795 w 328053"/>
              <a:gd name="connsiteY0" fmla="*/ 0 h 390698"/>
              <a:gd name="connsiteX1" fmla="*/ 28795 w 328053"/>
              <a:gd name="connsiteY1" fmla="*/ 282632 h 390698"/>
              <a:gd name="connsiteX2" fmla="*/ 328053 w 328053"/>
              <a:gd name="connsiteY2" fmla="*/ 390698 h 39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053" h="390698">
                <a:moveTo>
                  <a:pt x="28795" y="0"/>
                </a:moveTo>
                <a:cubicBezTo>
                  <a:pt x="3857" y="108758"/>
                  <a:pt x="-21081" y="217516"/>
                  <a:pt x="28795" y="282632"/>
                </a:cubicBezTo>
                <a:cubicBezTo>
                  <a:pt x="78671" y="347748"/>
                  <a:pt x="203362" y="369223"/>
                  <a:pt x="328053" y="390698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DC1DB7-FEB4-C983-DBEC-10791A7060D1}"/>
              </a:ext>
            </a:extLst>
          </p:cNvPr>
          <p:cNvCxnSpPr/>
          <p:nvPr/>
        </p:nvCxnSpPr>
        <p:spPr>
          <a:xfrm>
            <a:off x="10678044" y="3233902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65863C-FC47-87D7-1156-D53D6E975E35}"/>
              </a:ext>
            </a:extLst>
          </p:cNvPr>
          <p:cNvCxnSpPr/>
          <p:nvPr/>
        </p:nvCxnSpPr>
        <p:spPr>
          <a:xfrm>
            <a:off x="10678044" y="4990338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09BACA5-416A-F0B8-2E0E-FF7BC28B3D83}"/>
              </a:ext>
            </a:extLst>
          </p:cNvPr>
          <p:cNvSpPr txBox="1"/>
          <p:nvPr/>
        </p:nvSpPr>
        <p:spPr>
          <a:xfrm>
            <a:off x="9137364" y="3131018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citocromo </a:t>
            </a:r>
            <a:r>
              <a:rPr lang="pt-B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pt-B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074B30-612B-70F6-DD49-F6B9CE55867D}"/>
              </a:ext>
            </a:extLst>
          </p:cNvPr>
          <p:cNvSpPr txBox="1"/>
          <p:nvPr/>
        </p:nvSpPr>
        <p:spPr>
          <a:xfrm>
            <a:off x="10688006" y="4842531"/>
            <a:ext cx="141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apoptossomo</a:t>
            </a:r>
            <a:endParaRPr lang="pt-B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D2240D-9530-C5DD-330B-86A3B6684A63}"/>
              </a:ext>
            </a:extLst>
          </p:cNvPr>
          <p:cNvSpPr txBox="1"/>
          <p:nvPr/>
        </p:nvSpPr>
        <p:spPr>
          <a:xfrm>
            <a:off x="11091162" y="6398414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apoptose</a:t>
            </a:r>
            <a:endParaRPr lang="pt-B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EC774D8-EC70-0833-5B0E-64E3667127DE}"/>
              </a:ext>
            </a:extLst>
          </p:cNvPr>
          <p:cNvGrpSpPr/>
          <p:nvPr/>
        </p:nvGrpSpPr>
        <p:grpSpPr>
          <a:xfrm>
            <a:off x="524709" y="1708811"/>
            <a:ext cx="4605335" cy="1143160"/>
            <a:chOff x="22036" y="1691050"/>
            <a:chExt cx="4605335" cy="114316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C81F72-9346-8E4A-B077-0599978E2639}"/>
                </a:ext>
              </a:extLst>
            </p:cNvPr>
            <p:cNvSpPr txBox="1"/>
            <p:nvPr/>
          </p:nvSpPr>
          <p:spPr>
            <a:xfrm>
              <a:off x="1872679" y="1921052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Xantina</a:t>
              </a:r>
              <a:endParaRPr lang="pt-BR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A6A604-14E8-3C86-BA87-26F436FCAE1D}"/>
                </a:ext>
              </a:extLst>
            </p:cNvPr>
            <p:cNvSpPr txBox="1"/>
            <p:nvPr/>
          </p:nvSpPr>
          <p:spPr>
            <a:xfrm>
              <a:off x="22036" y="1921052"/>
              <a:ext cx="12650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Hipoxantina</a:t>
              </a:r>
              <a:endParaRPr lang="pt-BR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EE7CAE-B957-51FC-302B-3366886FF1C4}"/>
                </a:ext>
              </a:extLst>
            </p:cNvPr>
            <p:cNvSpPr txBox="1"/>
            <p:nvPr/>
          </p:nvSpPr>
          <p:spPr>
            <a:xfrm>
              <a:off x="3338236" y="1919545"/>
              <a:ext cx="12891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Ácido Úrico </a:t>
              </a:r>
              <a:endParaRPr lang="pt-BR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F643E06-8201-6715-4A99-2A5571B01FB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602679" y="1843724"/>
              <a:ext cx="0" cy="54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2DB2C42-F58F-B4D4-8364-716FC3C3281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021446" y="1843724"/>
              <a:ext cx="0" cy="54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866C07-5767-79AC-CFD2-988592D49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68845" y="2284654"/>
              <a:ext cx="483078" cy="54955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C3C65B1-7070-DD92-660E-D3D34C9EE62D}"/>
                </a:ext>
              </a:extLst>
            </p:cNvPr>
            <p:cNvSpPr txBox="1"/>
            <p:nvPr/>
          </p:nvSpPr>
          <p:spPr>
            <a:xfrm>
              <a:off x="703574" y="2286167"/>
              <a:ext cx="865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pt-BR" sz="2400" b="1" baseline="-250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EE95A72-5A99-564A-BDDC-AF1855057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15786" y="2284654"/>
              <a:ext cx="483078" cy="54955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0E6AEE5-1417-7D7E-48B0-509A1084927D}"/>
                </a:ext>
              </a:extLst>
            </p:cNvPr>
            <p:cNvSpPr txBox="1"/>
            <p:nvPr/>
          </p:nvSpPr>
          <p:spPr>
            <a:xfrm>
              <a:off x="2150515" y="2286167"/>
              <a:ext cx="865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pt-BR" sz="2400" b="1" baseline="-250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417D911-2CB4-E009-C198-77C20FBBFC7F}"/>
                </a:ext>
              </a:extLst>
            </p:cNvPr>
            <p:cNvSpPr/>
            <p:nvPr/>
          </p:nvSpPr>
          <p:spPr>
            <a:xfrm rot="8212289">
              <a:off x="1339444" y="2172444"/>
              <a:ext cx="362672" cy="418361"/>
            </a:xfrm>
            <a:custGeom>
              <a:avLst/>
              <a:gdLst>
                <a:gd name="connsiteX0" fmla="*/ 28795 w 328053"/>
                <a:gd name="connsiteY0" fmla="*/ 0 h 390698"/>
                <a:gd name="connsiteX1" fmla="*/ 28795 w 328053"/>
                <a:gd name="connsiteY1" fmla="*/ 282632 h 390698"/>
                <a:gd name="connsiteX2" fmla="*/ 328053 w 328053"/>
                <a:gd name="connsiteY2" fmla="*/ 390698 h 39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53" h="390698">
                  <a:moveTo>
                    <a:pt x="28795" y="0"/>
                  </a:moveTo>
                  <a:cubicBezTo>
                    <a:pt x="3857" y="108758"/>
                    <a:pt x="-21081" y="217516"/>
                    <a:pt x="28795" y="282632"/>
                  </a:cubicBezTo>
                  <a:cubicBezTo>
                    <a:pt x="78671" y="347748"/>
                    <a:pt x="203362" y="369223"/>
                    <a:pt x="328053" y="39069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headEnd type="arrow"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D35DA8A-C7B8-E91F-9CA8-79E0214310BF}"/>
                </a:ext>
              </a:extLst>
            </p:cNvPr>
            <p:cNvSpPr/>
            <p:nvPr/>
          </p:nvSpPr>
          <p:spPr>
            <a:xfrm rot="8212289">
              <a:off x="2786385" y="2172444"/>
              <a:ext cx="362672" cy="418361"/>
            </a:xfrm>
            <a:custGeom>
              <a:avLst/>
              <a:gdLst>
                <a:gd name="connsiteX0" fmla="*/ 28795 w 328053"/>
                <a:gd name="connsiteY0" fmla="*/ 0 h 390698"/>
                <a:gd name="connsiteX1" fmla="*/ 28795 w 328053"/>
                <a:gd name="connsiteY1" fmla="*/ 282632 h 390698"/>
                <a:gd name="connsiteX2" fmla="*/ 328053 w 328053"/>
                <a:gd name="connsiteY2" fmla="*/ 390698 h 39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53" h="390698">
                  <a:moveTo>
                    <a:pt x="28795" y="0"/>
                  </a:moveTo>
                  <a:cubicBezTo>
                    <a:pt x="3857" y="108758"/>
                    <a:pt x="-21081" y="217516"/>
                    <a:pt x="28795" y="282632"/>
                  </a:cubicBezTo>
                  <a:cubicBezTo>
                    <a:pt x="78671" y="347748"/>
                    <a:pt x="203362" y="369223"/>
                    <a:pt x="328053" y="39069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headEnd type="arrow"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FF372E4-725B-15A8-6765-0362439320CE}"/>
                </a:ext>
              </a:extLst>
            </p:cNvPr>
            <p:cNvSpPr txBox="1"/>
            <p:nvPr/>
          </p:nvSpPr>
          <p:spPr>
            <a:xfrm>
              <a:off x="1316045" y="1691050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XO</a:t>
              </a:r>
              <a:endParaRPr lang="pt-BR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D733030-5EFE-C1EF-875D-94526D052E5B}"/>
                </a:ext>
              </a:extLst>
            </p:cNvPr>
            <p:cNvSpPr txBox="1"/>
            <p:nvPr/>
          </p:nvSpPr>
          <p:spPr>
            <a:xfrm>
              <a:off x="2727110" y="1691050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XO</a:t>
              </a:r>
              <a:endParaRPr lang="pt-BR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F1EDDF0-2EC8-C177-23E7-3FAAC91FB80C}"/>
              </a:ext>
            </a:extLst>
          </p:cNvPr>
          <p:cNvSpPr txBox="1"/>
          <p:nvPr/>
        </p:nvSpPr>
        <p:spPr>
          <a:xfrm>
            <a:off x="1425114" y="1312090"/>
            <a:ext cx="3047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Xantina Oxidase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4260BB7-DCD9-48E5-96A8-78097C13E973}"/>
              </a:ext>
            </a:extLst>
          </p:cNvPr>
          <p:cNvSpPr txBox="1"/>
          <p:nvPr/>
        </p:nvSpPr>
        <p:spPr>
          <a:xfrm>
            <a:off x="9671966" y="1427610"/>
            <a:ext cx="81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APAF1</a:t>
            </a:r>
            <a:endParaRPr lang="pt-B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74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Pré-condicionamento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isquêmico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BBBE33-6A6F-ADFA-B8F6-A82DC43BC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5" y="2650119"/>
            <a:ext cx="7545649" cy="2211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87631-CB65-DE95-A28C-AFFD5E496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796" y="2650119"/>
            <a:ext cx="3858339" cy="22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24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Pré-condicionamento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isquêmico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22A0B-8E17-43CC-14EB-A04F4590C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535"/>
            <a:ext cx="5760604" cy="2134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34F2BA-7087-8821-52F7-AA1D943A3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57" y="4021579"/>
            <a:ext cx="5760604" cy="2026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0A0CF-A9E7-313D-FFA7-6BDD0F2B4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240" y="3960163"/>
            <a:ext cx="3512903" cy="228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789A8B-A361-28D1-F6E0-2D5BAADFD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632" y="1577748"/>
            <a:ext cx="2224118" cy="16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Mitohormesis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TOKYO 2020: Kenya's wait for Olympics 5000m gold continues as Cheptegei wins">
            <a:extLst>
              <a:ext uri="{FF2B5EF4-FFF2-40B4-BE49-F238E27FC236}">
                <a16:creationId xmlns:a16="http://schemas.microsoft.com/office/drawing/2014/main" id="{67F64EF4-621F-0B38-4B07-BAC4CEF70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81" y="2856216"/>
            <a:ext cx="3892691" cy="21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EDDBC9AE-E98F-AA0C-B2AD-4EDB16E21747}"/>
              </a:ext>
            </a:extLst>
          </p:cNvPr>
          <p:cNvSpPr/>
          <p:nvPr/>
        </p:nvSpPr>
        <p:spPr>
          <a:xfrm>
            <a:off x="521048" y="5045560"/>
            <a:ext cx="513567" cy="11899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9CEC7-B286-EF57-4574-CE5DF6A7ABAA}"/>
              </a:ext>
            </a:extLst>
          </p:cNvPr>
          <p:cNvSpPr txBox="1"/>
          <p:nvPr/>
        </p:nvSpPr>
        <p:spPr>
          <a:xfrm>
            <a:off x="1034614" y="5404536"/>
            <a:ext cx="2848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Espécies reativas de oxigênio (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EF6958-AAF3-8400-448C-C3EA7C7DBF55}"/>
              </a:ext>
            </a:extLst>
          </p:cNvPr>
          <p:cNvCxnSpPr/>
          <p:nvPr/>
        </p:nvCxnSpPr>
        <p:spPr>
          <a:xfrm>
            <a:off x="4070959" y="5824603"/>
            <a:ext cx="1427967" cy="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5554DF8-7117-DFF5-E4DA-84833D2757EE}"/>
              </a:ext>
            </a:extLst>
          </p:cNvPr>
          <p:cNvSpPr txBox="1"/>
          <p:nvPr/>
        </p:nvSpPr>
        <p:spPr>
          <a:xfrm>
            <a:off x="5643563" y="5410538"/>
            <a:ext cx="2848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Resiliência;</a:t>
            </a: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Expectativa de vida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70A255-9AD3-9F2D-AE7C-02E6D5E2F27A}"/>
              </a:ext>
            </a:extLst>
          </p:cNvPr>
          <p:cNvGrpSpPr/>
          <p:nvPr/>
        </p:nvGrpSpPr>
        <p:grpSpPr>
          <a:xfrm>
            <a:off x="3340837" y="4522340"/>
            <a:ext cx="2848453" cy="1118206"/>
            <a:chOff x="3340837" y="4522340"/>
            <a:chExt cx="2848453" cy="111820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63F835-45C1-ED1E-EF58-60E05C49C153}"/>
                </a:ext>
              </a:extLst>
            </p:cNvPr>
            <p:cNvSpPr txBox="1"/>
            <p:nvPr/>
          </p:nvSpPr>
          <p:spPr>
            <a:xfrm>
              <a:off x="3340837" y="4522340"/>
              <a:ext cx="2848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Antioxidantes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2FD526-A826-BC16-F91C-D4BF0E5C2AA6}"/>
                </a:ext>
              </a:extLst>
            </p:cNvPr>
            <p:cNvGrpSpPr/>
            <p:nvPr/>
          </p:nvGrpSpPr>
          <p:grpSpPr>
            <a:xfrm>
              <a:off x="4655315" y="5025400"/>
              <a:ext cx="216000" cy="615146"/>
              <a:chOff x="9842975" y="5404536"/>
              <a:chExt cx="216000" cy="615146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165E131-E45F-2C93-F26D-8296DF3389E9}"/>
                  </a:ext>
                </a:extLst>
              </p:cNvPr>
              <p:cNvCxnSpPr/>
              <p:nvPr/>
            </p:nvCxnSpPr>
            <p:spPr>
              <a:xfrm>
                <a:off x="9950975" y="5404536"/>
                <a:ext cx="0" cy="594987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F556884-0F26-2A20-2941-BA0CDA53A34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950975" y="5911682"/>
                <a:ext cx="0" cy="21600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C97BEC6C-10CB-4F20-5285-B6A9D554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4" y="1204840"/>
            <a:ext cx="5414482" cy="32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Envelhecimento</a:t>
            </a:r>
          </a:p>
        </p:txBody>
      </p:sp>
      <p:pic>
        <p:nvPicPr>
          <p:cNvPr id="14338" name="Picture 2" descr="Human ageing longevity and life span - Elveflow">
            <a:extLst>
              <a:ext uri="{FF2B5EF4-FFF2-40B4-BE49-F238E27FC236}">
                <a16:creationId xmlns:a16="http://schemas.microsoft.com/office/drawing/2014/main" id="{041E02C9-23A3-C3AE-5ECC-B96D5EF1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8" y="2780641"/>
            <a:ext cx="5289678" cy="275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enham Harman, 98, Dies; Sought Leverage on Aging - The New York Times">
            <a:extLst>
              <a:ext uri="{FF2B5EF4-FFF2-40B4-BE49-F238E27FC236}">
                <a16:creationId xmlns:a16="http://schemas.microsoft.com/office/drawing/2014/main" id="{68883728-5E36-7722-79E8-DAA6C5CE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46" y="2780641"/>
            <a:ext cx="1575711" cy="219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DED48-E747-07A9-4A84-340F68AE305D}"/>
              </a:ext>
            </a:extLst>
          </p:cNvPr>
          <p:cNvSpPr txBox="1"/>
          <p:nvPr/>
        </p:nvSpPr>
        <p:spPr>
          <a:xfrm>
            <a:off x="6412305" y="4970926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Denham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Harman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MD/PhD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3D42BD-DB55-26B6-F7A3-A1E367731347}"/>
              </a:ext>
            </a:extLst>
          </p:cNvPr>
          <p:cNvSpPr txBox="1"/>
          <p:nvPr/>
        </p:nvSpPr>
        <p:spPr>
          <a:xfrm>
            <a:off x="8475766" y="3709681"/>
            <a:ext cx="331135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pt-BR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Radical </a:t>
            </a:r>
            <a:r>
              <a:rPr lang="pt-BR" sz="2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pt-BR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endParaRPr lang="pt-BR" sz="2400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1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377725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Hormese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adiation Hormesis, or, Could All That Radiation Be Good for Us? | Journal  of Nuclear Medicine Technology">
            <a:extLst>
              <a:ext uri="{FF2B5EF4-FFF2-40B4-BE49-F238E27FC236}">
                <a16:creationId xmlns:a16="http://schemas.microsoft.com/office/drawing/2014/main" id="{825E8771-D791-2F73-EB56-CB409F47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72" y="2137114"/>
            <a:ext cx="7815426" cy="25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72FBB7-B593-E57C-C2F4-126933252947}"/>
              </a:ext>
            </a:extLst>
          </p:cNvPr>
          <p:cNvSpPr txBox="1"/>
          <p:nvPr/>
        </p:nvSpPr>
        <p:spPr>
          <a:xfrm>
            <a:off x="8742471" y="5574178"/>
            <a:ext cx="2477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Prekeges, J Nucl Med Tech, 2003</a:t>
            </a:r>
          </a:p>
        </p:txBody>
      </p:sp>
    </p:spTree>
    <p:extLst>
      <p:ext uri="{BB962C8B-B14F-4D97-AF65-F5344CB8AC3E}">
        <p14:creationId xmlns:p14="http://schemas.microsoft.com/office/powerpoint/2010/main" val="2766511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Pré-condicionamento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envelhecimento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F001D-FF08-18DB-6265-D3528805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7588"/>
            <a:ext cx="6121400" cy="1979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59649-5144-9BB2-DE5A-5986D9035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88" y="3993382"/>
            <a:ext cx="10029023" cy="2461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2B2CD5-FF89-2905-6E90-EA5BB543ED3F}"/>
              </a:ext>
            </a:extLst>
          </p:cNvPr>
          <p:cNvSpPr txBox="1"/>
          <p:nvPr/>
        </p:nvSpPr>
        <p:spPr>
          <a:xfrm>
            <a:off x="7259777" y="1972066"/>
            <a:ext cx="38507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Separação de populações 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Reduzida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Oxidada</a:t>
            </a:r>
          </a:p>
        </p:txBody>
      </p:sp>
    </p:spTree>
    <p:extLst>
      <p:ext uri="{BB962C8B-B14F-4D97-AF65-F5344CB8AC3E}">
        <p14:creationId xmlns:p14="http://schemas.microsoft.com/office/powerpoint/2010/main" val="74683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Pré-condicionamento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envelhecimento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F001D-FF08-18DB-6265-D3528805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7588"/>
            <a:ext cx="6121400" cy="1979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EE264E-7817-EE8F-2A02-9129E489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84" y="4087311"/>
            <a:ext cx="3285166" cy="2466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A55296-876B-0EBE-C3D1-5801245CD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82" y="4168452"/>
            <a:ext cx="3235579" cy="241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E1EB6-5939-387B-F289-A63C44111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851" y="4254113"/>
            <a:ext cx="3235579" cy="2289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5E8AA-A083-5FD7-7411-30C5B553CB2B}"/>
              </a:ext>
            </a:extLst>
          </p:cNvPr>
          <p:cNvSpPr txBox="1"/>
          <p:nvPr/>
        </p:nvSpPr>
        <p:spPr>
          <a:xfrm>
            <a:off x="6510636" y="2080839"/>
            <a:ext cx="56813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Resistência ao Estresse e Longevidade 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Reduzida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Oxidada</a:t>
            </a:r>
          </a:p>
        </p:txBody>
      </p:sp>
    </p:spTree>
    <p:extLst>
      <p:ext uri="{BB962C8B-B14F-4D97-AF65-F5344CB8AC3E}">
        <p14:creationId xmlns:p14="http://schemas.microsoft.com/office/powerpoint/2010/main" val="94316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Pré-condicionamento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envelhecimento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F001D-FF08-18DB-6265-D3528805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7588"/>
            <a:ext cx="6121400" cy="1979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5E8AA-A083-5FD7-7411-30C5B553CB2B}"/>
              </a:ext>
            </a:extLst>
          </p:cNvPr>
          <p:cNvSpPr txBox="1"/>
          <p:nvPr/>
        </p:nvSpPr>
        <p:spPr>
          <a:xfrm>
            <a:off x="7471636" y="2080839"/>
            <a:ext cx="37593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Plasticidade Adaptativa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Reduzida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6640C-8E95-200F-C309-EA72E8F6E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50" y="3944303"/>
            <a:ext cx="3170682" cy="2660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EB10A-9F40-DE7D-090A-13226A902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33" y="4040880"/>
            <a:ext cx="3281934" cy="2503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FCF1-A784-31A7-F7D3-987AF4F3D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102" y="4026656"/>
            <a:ext cx="3040888" cy="257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6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Pré-condicionamento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envelhecimento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F001D-FF08-18DB-6265-D3528805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7588"/>
            <a:ext cx="6121400" cy="1979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5E8AA-A083-5FD7-7411-30C5B553CB2B}"/>
              </a:ext>
            </a:extLst>
          </p:cNvPr>
          <p:cNvSpPr txBox="1"/>
          <p:nvPr/>
        </p:nvSpPr>
        <p:spPr>
          <a:xfrm>
            <a:off x="7471636" y="2080839"/>
            <a:ext cx="37593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Molecular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Reduzida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A3E0F-7C9B-BC5F-7001-BFCE14B2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660" y="4184934"/>
            <a:ext cx="8694420" cy="2415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1D081-8938-FF12-251B-ABE33B846852}"/>
              </a:ext>
            </a:extLst>
          </p:cNvPr>
          <p:cNvSpPr txBox="1"/>
          <p:nvPr/>
        </p:nvSpPr>
        <p:spPr>
          <a:xfrm>
            <a:off x="6488390" y="418493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ASH-2: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trimetilação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7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Tópicos e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115773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sobre sinalização celular.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a lógica ou estruturação da comunicação de processos biológicos entre o ambiente e a célula, entre células e dentro da célula (entre organelas).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Indícios para o papel de oxidantes em respostas biológicas.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Reconhecer marcos históricos e evidencias experimentais que contribuíram para a concepção de sinalização redox.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oxidantes que podem funcionar como mensageiros.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Conhecer os requerimentos termodinâmicos e cinéticos para a evolução de espécies redox como sinalizadores moleculares.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Mecanismos bioquímicos da sinalização redox e fontes celulares de oxidantes.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Compreender como a especificidade da informação transmitida é atingida e as implicações biológicas da sinalização redox.</a:t>
            </a: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Pré-condicionamento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envelhecimento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F001D-FF08-18DB-6265-D3528805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7588"/>
            <a:ext cx="6121400" cy="1979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5E8AA-A083-5FD7-7411-30C5B553CB2B}"/>
              </a:ext>
            </a:extLst>
          </p:cNvPr>
          <p:cNvSpPr txBox="1"/>
          <p:nvPr/>
        </p:nvSpPr>
        <p:spPr>
          <a:xfrm>
            <a:off x="6567055" y="2257567"/>
            <a:ext cx="50707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Sensibilidade do Sistema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H3K4me3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 oxidantes</a:t>
            </a:r>
          </a:p>
          <a:p>
            <a:pPr algn="ctr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MLL1 (M), WDR5 (W), ASH2L (A) e RBBP5 (</a:t>
            </a:r>
            <a:r>
              <a:rPr lang="pt-BR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0BDB6-217C-BC0F-AD48-4E4C91403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537" y="3724194"/>
            <a:ext cx="8569036" cy="29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05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Pré-condicionamento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envelhecimento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F001D-FF08-18DB-6265-D3528805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7588"/>
            <a:ext cx="6121400" cy="1979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5E8AA-A083-5FD7-7411-30C5B553CB2B}"/>
              </a:ext>
            </a:extLst>
          </p:cNvPr>
          <p:cNvSpPr txBox="1"/>
          <p:nvPr/>
        </p:nvSpPr>
        <p:spPr>
          <a:xfrm>
            <a:off x="6350000" y="2228671"/>
            <a:ext cx="584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Bloqueio do Sistema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H3K4me3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aumenta a resistência </a:t>
            </a: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ao estresse celular</a:t>
            </a:r>
            <a:endParaRPr lang="pt-B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E12C8A-7C9B-3266-3329-6BEF485D1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258" y="4120083"/>
            <a:ext cx="8173484" cy="24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03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Pré-condicionamento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envelhecimento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F001D-FF08-18DB-6265-D3528805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7588"/>
            <a:ext cx="6121400" cy="1979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5E8AA-A083-5FD7-7411-30C5B553CB2B}"/>
              </a:ext>
            </a:extLst>
          </p:cNvPr>
          <p:cNvSpPr txBox="1"/>
          <p:nvPr/>
        </p:nvSpPr>
        <p:spPr>
          <a:xfrm>
            <a:off x="368300" y="4904913"/>
            <a:ext cx="584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Transformação do fenótipo do 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Reduzido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Oxidado</a:t>
            </a:r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0EFEB-0043-70B9-466E-29412A25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501" y="1977654"/>
            <a:ext cx="4396700" cy="4632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3EB5A-9634-DF13-AE6A-5B2685921530}"/>
              </a:ext>
            </a:extLst>
          </p:cNvPr>
          <p:cNvSpPr txBox="1"/>
          <p:nvPr/>
        </p:nvSpPr>
        <p:spPr>
          <a:xfrm>
            <a:off x="508001" y="4160591"/>
            <a:ext cx="58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Prova do 9!!!</a:t>
            </a:r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2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Determinantes do envelhecimento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FB43C3-ABFA-6536-AC7E-497433B6C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40" y="1302407"/>
            <a:ext cx="4716672" cy="2841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03ABA7-6A95-1230-A90B-6B0CC794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2" y="4364295"/>
            <a:ext cx="3257617" cy="2449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C26597-7326-9017-A9D9-45E19CE73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053" y="4121355"/>
            <a:ext cx="3367916" cy="2721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9D9798-4A5C-6673-9196-D7FB8B759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725" y="2226845"/>
            <a:ext cx="2654300" cy="35687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68575F-208A-C1E3-A386-99367A5EB1F6}"/>
              </a:ext>
            </a:extLst>
          </p:cNvPr>
          <p:cNvGrpSpPr/>
          <p:nvPr/>
        </p:nvGrpSpPr>
        <p:grpSpPr>
          <a:xfrm>
            <a:off x="5716763" y="2277577"/>
            <a:ext cx="2848453" cy="1077683"/>
            <a:chOff x="5716763" y="2277577"/>
            <a:chExt cx="2848453" cy="107768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2FD13A-F7BD-6315-D116-8C431D03DC5D}"/>
                </a:ext>
              </a:extLst>
            </p:cNvPr>
            <p:cNvSpPr txBox="1"/>
            <p:nvPr/>
          </p:nvSpPr>
          <p:spPr>
            <a:xfrm>
              <a:off x="5716763" y="2277577"/>
              <a:ext cx="2848453" cy="918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Controle epigenético</a:t>
              </a:r>
            </a:p>
            <a:p>
              <a:pPr algn="ctr">
                <a:lnSpc>
                  <a:spcPct val="150000"/>
                </a:lnSpc>
              </a:pP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H3K4me3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01F2D4D-8AA4-8872-8653-0E789BD745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60734" y="3067260"/>
              <a:ext cx="576000" cy="0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250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2337" y="1514488"/>
            <a:ext cx="5002964" cy="26712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Espécies reativas de oxigênio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mensageiros celulares?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A29FA89-6D21-2FCF-D106-DEAD1B1F5B0B}"/>
              </a:ext>
            </a:extLst>
          </p:cNvPr>
          <p:cNvGrpSpPr/>
          <p:nvPr/>
        </p:nvGrpSpPr>
        <p:grpSpPr>
          <a:xfrm>
            <a:off x="244886" y="69069"/>
            <a:ext cx="11700331" cy="1080000"/>
            <a:chOff x="81599" y="3355200"/>
            <a:chExt cx="11700331" cy="1080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1C3BFB-5728-3CD1-E7DC-2ED243E710DA}"/>
                </a:ext>
              </a:extLst>
            </p:cNvPr>
            <p:cNvGrpSpPr/>
            <p:nvPr/>
          </p:nvGrpSpPr>
          <p:grpSpPr>
            <a:xfrm>
              <a:off x="81599" y="3586061"/>
              <a:ext cx="1976914" cy="620486"/>
              <a:chOff x="81599" y="3586061"/>
              <a:chExt cx="1976914" cy="6204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B9F1B18-51B1-BDCF-327E-8CAA1BB924A2}"/>
                  </a:ext>
                </a:extLst>
              </p:cNvPr>
              <p:cNvSpPr/>
              <p:nvPr/>
            </p:nvSpPr>
            <p:spPr>
              <a:xfrm>
                <a:off x="81599" y="3586061"/>
                <a:ext cx="1355272" cy="6204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11BBA7C-11DD-AE35-80F2-499528A1FA7D}"/>
                  </a:ext>
                </a:extLst>
              </p:cNvPr>
              <p:cNvCxnSpPr/>
              <p:nvPr/>
            </p:nvCxnSpPr>
            <p:spPr>
              <a:xfrm>
                <a:off x="1518513" y="3896304"/>
                <a:ext cx="54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6694B-7AF9-CAFF-2444-42EB7DBB7386}"/>
                </a:ext>
              </a:extLst>
            </p:cNvPr>
            <p:cNvGrpSpPr/>
            <p:nvPr/>
          </p:nvGrpSpPr>
          <p:grpSpPr>
            <a:xfrm>
              <a:off x="2054273" y="3581005"/>
              <a:ext cx="2065538" cy="646331"/>
              <a:chOff x="2168576" y="3581005"/>
              <a:chExt cx="2065538" cy="64633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EABC131-662F-188D-FF9D-9D8CDE57A6BB}"/>
                  </a:ext>
                </a:extLst>
              </p:cNvPr>
              <p:cNvGrpSpPr/>
              <p:nvPr/>
            </p:nvGrpSpPr>
            <p:grpSpPr>
              <a:xfrm>
                <a:off x="22572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66E5AAA-8044-84F9-8779-EDDF2E87B8C9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861C58CE-F01F-49A2-4F51-082EFDA814D3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393F08-168F-3619-A092-77CDE083BE6D}"/>
                  </a:ext>
                </a:extLst>
              </p:cNvPr>
              <p:cNvSpPr txBox="1"/>
              <p:nvPr/>
            </p:nvSpPr>
            <p:spPr>
              <a:xfrm>
                <a:off x="2168576" y="3581005"/>
                <a:ext cx="15022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Transdutor de sinal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F0B29F-8BC0-6746-E971-E4125BD34C15}"/>
                </a:ext>
              </a:extLst>
            </p:cNvPr>
            <p:cNvSpPr txBox="1"/>
            <p:nvPr/>
          </p:nvSpPr>
          <p:spPr>
            <a:xfrm>
              <a:off x="179589" y="371163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Estímulo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099BAA5-38B1-B495-E6DA-B6C3ACF8131B}"/>
                </a:ext>
              </a:extLst>
            </p:cNvPr>
            <p:cNvGrpSpPr/>
            <p:nvPr/>
          </p:nvGrpSpPr>
          <p:grpSpPr>
            <a:xfrm>
              <a:off x="4222908" y="3585600"/>
              <a:ext cx="2101899" cy="619200"/>
              <a:chOff x="4435185" y="3585600"/>
              <a:chExt cx="2101899" cy="61920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B05206A-6313-42F9-F557-7A6DCFCEF8B8}"/>
                  </a:ext>
                </a:extLst>
              </p:cNvPr>
              <p:cNvCxnSpPr/>
              <p:nvPr/>
            </p:nvCxnSpPr>
            <p:spPr>
              <a:xfrm>
                <a:off x="5997084" y="3895200"/>
                <a:ext cx="54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948BBB-2917-F3EE-AE6E-97BF7487922C}"/>
                  </a:ext>
                </a:extLst>
              </p:cNvPr>
              <p:cNvSpPr/>
              <p:nvPr/>
            </p:nvSpPr>
            <p:spPr>
              <a:xfrm>
                <a:off x="4438800" y="3585600"/>
                <a:ext cx="1461599" cy="619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745B8D-C579-2939-C825-4F2FBAF680C0}"/>
                  </a:ext>
                </a:extLst>
              </p:cNvPr>
              <p:cNvSpPr txBox="1"/>
              <p:nvPr/>
            </p:nvSpPr>
            <p:spPr>
              <a:xfrm>
                <a:off x="4435185" y="3711636"/>
                <a:ext cx="1467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Mensageiro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38E3CA2-988E-D6FB-DDD9-B80468DE5750}"/>
                </a:ext>
              </a:extLst>
            </p:cNvPr>
            <p:cNvGrpSpPr/>
            <p:nvPr/>
          </p:nvGrpSpPr>
          <p:grpSpPr>
            <a:xfrm>
              <a:off x="6456079" y="3585600"/>
              <a:ext cx="1976914" cy="620486"/>
              <a:chOff x="6750000" y="3585600"/>
              <a:chExt cx="1976914" cy="62048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820EA83-3143-F4EF-0B2B-D34B1B0B114A}"/>
                  </a:ext>
                </a:extLst>
              </p:cNvPr>
              <p:cNvGrpSpPr/>
              <p:nvPr/>
            </p:nvGrpSpPr>
            <p:grpSpPr>
              <a:xfrm>
                <a:off x="67500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C986CFD-A82B-7EEB-D5BF-804E02F6E34A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71C9DFE8-1A15-EFEB-65E8-9076BC1C6653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7CD01B-DD4A-DCBC-2DE3-18E14CB55465}"/>
                  </a:ext>
                </a:extLst>
              </p:cNvPr>
              <p:cNvSpPr txBox="1"/>
              <p:nvPr/>
            </p:nvSpPr>
            <p:spPr>
              <a:xfrm>
                <a:off x="6988747" y="3711636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Efetor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8E16EB-4E6F-2C24-68EF-DC65D19DF972}"/>
                </a:ext>
              </a:extLst>
            </p:cNvPr>
            <p:cNvGrpSpPr/>
            <p:nvPr/>
          </p:nvGrpSpPr>
          <p:grpSpPr>
            <a:xfrm>
              <a:off x="8538680" y="3583240"/>
              <a:ext cx="1976914" cy="646331"/>
              <a:chOff x="9061200" y="3583240"/>
              <a:chExt cx="1976914" cy="64633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CBEBCF5-B748-F91E-F45D-B347C3AE2D5E}"/>
                  </a:ext>
                </a:extLst>
              </p:cNvPr>
              <p:cNvGrpSpPr/>
              <p:nvPr/>
            </p:nvGrpSpPr>
            <p:grpSpPr>
              <a:xfrm>
                <a:off x="90612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5B80A5-C560-7D21-43C6-9E97019E6425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6F0ED740-5FC4-E247-F68A-2BAA8939ADF4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F1C811-B475-1D39-FA7B-50E0EAE53B1C}"/>
                  </a:ext>
                </a:extLst>
              </p:cNvPr>
              <p:cNvSpPr txBox="1"/>
              <p:nvPr/>
            </p:nvSpPr>
            <p:spPr>
              <a:xfrm>
                <a:off x="9122130" y="3583240"/>
                <a:ext cx="12105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Alvo </a:t>
                </a:r>
              </a:p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biológico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37560B3-75C3-52DA-55E0-87B8E90FDB38}"/>
                </a:ext>
              </a:extLst>
            </p:cNvPr>
            <p:cNvGrpSpPr/>
            <p:nvPr/>
          </p:nvGrpSpPr>
          <p:grpSpPr>
            <a:xfrm>
              <a:off x="10558517" y="3355200"/>
              <a:ext cx="1223413" cy="1080000"/>
              <a:chOff x="11300420" y="3355200"/>
              <a:chExt cx="1223413" cy="1080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3C653A1-12C4-DB94-1332-8C81780085FB}"/>
                  </a:ext>
                </a:extLst>
              </p:cNvPr>
              <p:cNvSpPr/>
              <p:nvPr/>
            </p:nvSpPr>
            <p:spPr>
              <a:xfrm>
                <a:off x="11372127" y="3355200"/>
                <a:ext cx="1080000" cy="1080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E62FD9-56A6-6038-90EA-9D4A07C65481}"/>
                  </a:ext>
                </a:extLst>
              </p:cNvPr>
              <p:cNvSpPr txBox="1"/>
              <p:nvPr/>
            </p:nvSpPr>
            <p:spPr>
              <a:xfrm>
                <a:off x="11300420" y="3710534"/>
                <a:ext cx="12234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Resposta</a:t>
                </a: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49168BA-2AF5-11EA-245D-F540E45271B8}"/>
              </a:ext>
            </a:extLst>
          </p:cNvPr>
          <p:cNvSpPr txBox="1"/>
          <p:nvPr/>
        </p:nvSpPr>
        <p:spPr>
          <a:xfrm>
            <a:off x="376590" y="4554201"/>
            <a:ext cx="21066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Características: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Especificidade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Cinética rápida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Reversibilidade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35EEF4-D6C8-9AAC-BCC3-A56711E78B28}"/>
              </a:ext>
            </a:extLst>
          </p:cNvPr>
          <p:cNvGrpSpPr/>
          <p:nvPr/>
        </p:nvGrpSpPr>
        <p:grpSpPr>
          <a:xfrm>
            <a:off x="5379711" y="1473060"/>
            <a:ext cx="5577775" cy="5279807"/>
            <a:chOff x="5379711" y="1473060"/>
            <a:chExt cx="5577775" cy="5279807"/>
          </a:xfrm>
        </p:grpSpPr>
        <p:pic>
          <p:nvPicPr>
            <p:cNvPr id="54" name="Imagem 1">
              <a:extLst>
                <a:ext uri="{FF2B5EF4-FFF2-40B4-BE49-F238E27FC236}">
                  <a16:creationId xmlns:a16="http://schemas.microsoft.com/office/drawing/2014/main" id="{F1C5907E-27B3-11A8-3100-F05DCB6653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0" t="6991" r="18217" b="17334"/>
            <a:stretch/>
          </p:blipFill>
          <p:spPr bwMode="auto">
            <a:xfrm>
              <a:off x="5379711" y="1473060"/>
              <a:ext cx="5577775" cy="5279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1FE2533-1794-A4A1-55B0-0418907BEB10}"/>
                </a:ext>
              </a:extLst>
            </p:cNvPr>
            <p:cNvGrpSpPr/>
            <p:nvPr/>
          </p:nvGrpSpPr>
          <p:grpSpPr>
            <a:xfrm>
              <a:off x="9226400" y="2314575"/>
              <a:ext cx="506911" cy="3171825"/>
              <a:chOff x="11169499" y="2357438"/>
              <a:chExt cx="506911" cy="3171825"/>
            </a:xfrm>
          </p:grpSpPr>
          <p:sp>
            <p:nvSpPr>
              <p:cNvPr id="11" name="Down Arrow 10">
                <a:extLst>
                  <a:ext uri="{FF2B5EF4-FFF2-40B4-BE49-F238E27FC236}">
                    <a16:creationId xmlns:a16="http://schemas.microsoft.com/office/drawing/2014/main" id="{7F3E7E75-40B8-75DE-509F-0EFEEDD461C1}"/>
                  </a:ext>
                </a:extLst>
              </p:cNvPr>
              <p:cNvSpPr/>
              <p:nvPr/>
            </p:nvSpPr>
            <p:spPr>
              <a:xfrm>
                <a:off x="11169499" y="2357438"/>
                <a:ext cx="506911" cy="3171825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5F5205-87A0-79CE-6523-09B5048D0B3A}"/>
                  </a:ext>
                </a:extLst>
              </p:cNvPr>
              <p:cNvSpPr txBox="1"/>
              <p:nvPr/>
            </p:nvSpPr>
            <p:spPr>
              <a:xfrm>
                <a:off x="11262070" y="2357438"/>
                <a:ext cx="328612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L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REATIVIDADE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CBAE94-863B-4B6B-CBED-FD4ACC943BE0}"/>
              </a:ext>
            </a:extLst>
          </p:cNvPr>
          <p:cNvGrpSpPr/>
          <p:nvPr/>
        </p:nvGrpSpPr>
        <p:grpSpPr>
          <a:xfrm>
            <a:off x="9139402" y="1026420"/>
            <a:ext cx="2734109" cy="833242"/>
            <a:chOff x="314745" y="6336246"/>
            <a:chExt cx="2734109" cy="833242"/>
          </a:xfrm>
        </p:grpSpPr>
        <p:sp>
          <p:nvSpPr>
            <p:cNvPr id="18" name="Explosion 2 17">
              <a:extLst>
                <a:ext uri="{FF2B5EF4-FFF2-40B4-BE49-F238E27FC236}">
                  <a16:creationId xmlns:a16="http://schemas.microsoft.com/office/drawing/2014/main" id="{75063FF9-D1DD-BDC7-BD37-2A9F3E8454B9}"/>
                </a:ext>
              </a:extLst>
            </p:cNvPr>
            <p:cNvSpPr/>
            <p:nvPr/>
          </p:nvSpPr>
          <p:spPr>
            <a:xfrm>
              <a:off x="314745" y="6336246"/>
              <a:ext cx="2734109" cy="833242"/>
            </a:xfrm>
            <a:prstGeom prst="irregularSeal2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B8FBE2-1D17-5BC6-A6CE-7B77E45FDB8A}"/>
                </a:ext>
              </a:extLst>
            </p:cNvPr>
            <p:cNvSpPr txBox="1"/>
            <p:nvPr/>
          </p:nvSpPr>
          <p:spPr>
            <a:xfrm>
              <a:off x="718145" y="6583590"/>
              <a:ext cx="17812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Inespecificidade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5F8491-BED1-B7C1-4A16-55FB330418BD}"/>
              </a:ext>
            </a:extLst>
          </p:cNvPr>
          <p:cNvGrpSpPr/>
          <p:nvPr/>
        </p:nvGrpSpPr>
        <p:grpSpPr>
          <a:xfrm>
            <a:off x="2847028" y="4271841"/>
            <a:ext cx="2446955" cy="1515183"/>
            <a:chOff x="2847028" y="4271841"/>
            <a:chExt cx="2446955" cy="1515183"/>
          </a:xfrm>
        </p:grpSpPr>
        <p:sp>
          <p:nvSpPr>
            <p:cNvPr id="21" name="Cloud Callout 20">
              <a:extLst>
                <a:ext uri="{FF2B5EF4-FFF2-40B4-BE49-F238E27FC236}">
                  <a16:creationId xmlns:a16="http://schemas.microsoft.com/office/drawing/2014/main" id="{19EC0ADA-4A2A-6012-85A2-D9A582AFBF7E}"/>
                </a:ext>
              </a:extLst>
            </p:cNvPr>
            <p:cNvSpPr/>
            <p:nvPr/>
          </p:nvSpPr>
          <p:spPr>
            <a:xfrm>
              <a:off x="2862341" y="4271841"/>
              <a:ext cx="2431642" cy="1515183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7EF810C-39B5-BC42-9D3D-D98414EAC76B}"/>
                </a:ext>
              </a:extLst>
            </p:cNvPr>
            <p:cNvSpPr txBox="1"/>
            <p:nvPr/>
          </p:nvSpPr>
          <p:spPr>
            <a:xfrm>
              <a:off x="2847028" y="4505316"/>
              <a:ext cx="24316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Acoplamento a sistemas enzimáticos?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SOD; Peroxidases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FADC48-5C12-2CCA-F4CD-EF27E563E32C}"/>
              </a:ext>
            </a:extLst>
          </p:cNvPr>
          <p:cNvGrpSpPr/>
          <p:nvPr/>
        </p:nvGrpSpPr>
        <p:grpSpPr>
          <a:xfrm>
            <a:off x="5278669" y="2968668"/>
            <a:ext cx="5809653" cy="3795839"/>
            <a:chOff x="5278669" y="2968668"/>
            <a:chExt cx="5809653" cy="379583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F3B2ED-2860-62EF-FE2B-C45E3833912A}"/>
                </a:ext>
              </a:extLst>
            </p:cNvPr>
            <p:cNvSpPr/>
            <p:nvPr/>
          </p:nvSpPr>
          <p:spPr>
            <a:xfrm>
              <a:off x="5278669" y="2968668"/>
              <a:ext cx="5806865" cy="3382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0D33168-51C3-B6BB-829E-B143DF3454C6}"/>
                </a:ext>
              </a:extLst>
            </p:cNvPr>
            <p:cNvSpPr/>
            <p:nvPr/>
          </p:nvSpPr>
          <p:spPr>
            <a:xfrm>
              <a:off x="5281457" y="6426304"/>
              <a:ext cx="5806865" cy="3382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</p:spTree>
    <p:extLst>
      <p:ext uri="{BB962C8B-B14F-4D97-AF65-F5344CB8AC3E}">
        <p14:creationId xmlns:p14="http://schemas.microsoft.com/office/powerpoint/2010/main" val="395033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2337" y="1514488"/>
            <a:ext cx="5002964" cy="26712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Espécies reativas de oxigênio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mensageiros celulares?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A29FA89-6D21-2FCF-D106-DEAD1B1F5B0B}"/>
              </a:ext>
            </a:extLst>
          </p:cNvPr>
          <p:cNvGrpSpPr/>
          <p:nvPr/>
        </p:nvGrpSpPr>
        <p:grpSpPr>
          <a:xfrm>
            <a:off x="244886" y="69069"/>
            <a:ext cx="11700331" cy="1080000"/>
            <a:chOff x="81599" y="3355200"/>
            <a:chExt cx="11700331" cy="1080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1C3BFB-5728-3CD1-E7DC-2ED243E710DA}"/>
                </a:ext>
              </a:extLst>
            </p:cNvPr>
            <p:cNvGrpSpPr/>
            <p:nvPr/>
          </p:nvGrpSpPr>
          <p:grpSpPr>
            <a:xfrm>
              <a:off x="81599" y="3586061"/>
              <a:ext cx="1976914" cy="620486"/>
              <a:chOff x="81599" y="3586061"/>
              <a:chExt cx="1976914" cy="6204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B9F1B18-51B1-BDCF-327E-8CAA1BB924A2}"/>
                  </a:ext>
                </a:extLst>
              </p:cNvPr>
              <p:cNvSpPr/>
              <p:nvPr/>
            </p:nvSpPr>
            <p:spPr>
              <a:xfrm>
                <a:off x="81599" y="3586061"/>
                <a:ext cx="1355272" cy="6204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11BBA7C-11DD-AE35-80F2-499528A1FA7D}"/>
                  </a:ext>
                </a:extLst>
              </p:cNvPr>
              <p:cNvCxnSpPr/>
              <p:nvPr/>
            </p:nvCxnSpPr>
            <p:spPr>
              <a:xfrm>
                <a:off x="1518513" y="3896304"/>
                <a:ext cx="54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6694B-7AF9-CAFF-2444-42EB7DBB7386}"/>
                </a:ext>
              </a:extLst>
            </p:cNvPr>
            <p:cNvGrpSpPr/>
            <p:nvPr/>
          </p:nvGrpSpPr>
          <p:grpSpPr>
            <a:xfrm>
              <a:off x="2054273" y="3581005"/>
              <a:ext cx="2065538" cy="646331"/>
              <a:chOff x="2168576" y="3581005"/>
              <a:chExt cx="2065538" cy="64633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EABC131-662F-188D-FF9D-9D8CDE57A6BB}"/>
                  </a:ext>
                </a:extLst>
              </p:cNvPr>
              <p:cNvGrpSpPr/>
              <p:nvPr/>
            </p:nvGrpSpPr>
            <p:grpSpPr>
              <a:xfrm>
                <a:off x="22572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66E5AAA-8044-84F9-8779-EDDF2E87B8C9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861C58CE-F01F-49A2-4F51-082EFDA814D3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393F08-168F-3619-A092-77CDE083BE6D}"/>
                  </a:ext>
                </a:extLst>
              </p:cNvPr>
              <p:cNvSpPr txBox="1"/>
              <p:nvPr/>
            </p:nvSpPr>
            <p:spPr>
              <a:xfrm>
                <a:off x="2168576" y="3581005"/>
                <a:ext cx="15022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Transdutor de sinal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F0B29F-8BC0-6746-E971-E4125BD34C15}"/>
                </a:ext>
              </a:extLst>
            </p:cNvPr>
            <p:cNvSpPr txBox="1"/>
            <p:nvPr/>
          </p:nvSpPr>
          <p:spPr>
            <a:xfrm>
              <a:off x="179589" y="371163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Estímulo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099BAA5-38B1-B495-E6DA-B6C3ACF8131B}"/>
                </a:ext>
              </a:extLst>
            </p:cNvPr>
            <p:cNvGrpSpPr/>
            <p:nvPr/>
          </p:nvGrpSpPr>
          <p:grpSpPr>
            <a:xfrm>
              <a:off x="4222908" y="3585600"/>
              <a:ext cx="2101899" cy="619200"/>
              <a:chOff x="4435185" y="3585600"/>
              <a:chExt cx="2101899" cy="61920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B05206A-6313-42F9-F557-7A6DCFCEF8B8}"/>
                  </a:ext>
                </a:extLst>
              </p:cNvPr>
              <p:cNvCxnSpPr/>
              <p:nvPr/>
            </p:nvCxnSpPr>
            <p:spPr>
              <a:xfrm>
                <a:off x="5997084" y="3895200"/>
                <a:ext cx="54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948BBB-2917-F3EE-AE6E-97BF7487922C}"/>
                  </a:ext>
                </a:extLst>
              </p:cNvPr>
              <p:cNvSpPr/>
              <p:nvPr/>
            </p:nvSpPr>
            <p:spPr>
              <a:xfrm>
                <a:off x="4438800" y="3585600"/>
                <a:ext cx="1461599" cy="619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745B8D-C579-2939-C825-4F2FBAF680C0}"/>
                  </a:ext>
                </a:extLst>
              </p:cNvPr>
              <p:cNvSpPr txBox="1"/>
              <p:nvPr/>
            </p:nvSpPr>
            <p:spPr>
              <a:xfrm>
                <a:off x="4435185" y="3711636"/>
                <a:ext cx="1467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Mensageiro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38E3CA2-988E-D6FB-DDD9-B80468DE5750}"/>
                </a:ext>
              </a:extLst>
            </p:cNvPr>
            <p:cNvGrpSpPr/>
            <p:nvPr/>
          </p:nvGrpSpPr>
          <p:grpSpPr>
            <a:xfrm>
              <a:off x="6456079" y="3585600"/>
              <a:ext cx="1976914" cy="620486"/>
              <a:chOff x="6750000" y="3585600"/>
              <a:chExt cx="1976914" cy="62048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820EA83-3143-F4EF-0B2B-D34B1B0B114A}"/>
                  </a:ext>
                </a:extLst>
              </p:cNvPr>
              <p:cNvGrpSpPr/>
              <p:nvPr/>
            </p:nvGrpSpPr>
            <p:grpSpPr>
              <a:xfrm>
                <a:off x="67500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C986CFD-A82B-7EEB-D5BF-804E02F6E34A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71C9DFE8-1A15-EFEB-65E8-9076BC1C6653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7CD01B-DD4A-DCBC-2DE3-18E14CB55465}"/>
                  </a:ext>
                </a:extLst>
              </p:cNvPr>
              <p:cNvSpPr txBox="1"/>
              <p:nvPr/>
            </p:nvSpPr>
            <p:spPr>
              <a:xfrm>
                <a:off x="6988747" y="3711636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Efetor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8E16EB-4E6F-2C24-68EF-DC65D19DF972}"/>
                </a:ext>
              </a:extLst>
            </p:cNvPr>
            <p:cNvGrpSpPr/>
            <p:nvPr/>
          </p:nvGrpSpPr>
          <p:grpSpPr>
            <a:xfrm>
              <a:off x="8538680" y="3583240"/>
              <a:ext cx="1976914" cy="646331"/>
              <a:chOff x="9061200" y="3583240"/>
              <a:chExt cx="1976914" cy="64633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CBEBCF5-B748-F91E-F45D-B347C3AE2D5E}"/>
                  </a:ext>
                </a:extLst>
              </p:cNvPr>
              <p:cNvGrpSpPr/>
              <p:nvPr/>
            </p:nvGrpSpPr>
            <p:grpSpPr>
              <a:xfrm>
                <a:off x="90612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5B80A5-C560-7D21-43C6-9E97019E6425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6F0ED740-5FC4-E247-F68A-2BAA8939ADF4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F1C811-B475-1D39-FA7B-50E0EAE53B1C}"/>
                  </a:ext>
                </a:extLst>
              </p:cNvPr>
              <p:cNvSpPr txBox="1"/>
              <p:nvPr/>
            </p:nvSpPr>
            <p:spPr>
              <a:xfrm>
                <a:off x="9122130" y="3583240"/>
                <a:ext cx="12105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Alvo </a:t>
                </a:r>
              </a:p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biológico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37560B3-75C3-52DA-55E0-87B8E90FDB38}"/>
                </a:ext>
              </a:extLst>
            </p:cNvPr>
            <p:cNvGrpSpPr/>
            <p:nvPr/>
          </p:nvGrpSpPr>
          <p:grpSpPr>
            <a:xfrm>
              <a:off x="10558517" y="3355200"/>
              <a:ext cx="1223413" cy="1080000"/>
              <a:chOff x="11300420" y="3355200"/>
              <a:chExt cx="1223413" cy="1080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3C653A1-12C4-DB94-1332-8C81780085FB}"/>
                  </a:ext>
                </a:extLst>
              </p:cNvPr>
              <p:cNvSpPr/>
              <p:nvPr/>
            </p:nvSpPr>
            <p:spPr>
              <a:xfrm>
                <a:off x="11372127" y="3355200"/>
                <a:ext cx="1080000" cy="1080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E62FD9-56A6-6038-90EA-9D4A07C65481}"/>
                  </a:ext>
                </a:extLst>
              </p:cNvPr>
              <p:cNvSpPr txBox="1"/>
              <p:nvPr/>
            </p:nvSpPr>
            <p:spPr>
              <a:xfrm>
                <a:off x="11300420" y="3710534"/>
                <a:ext cx="12234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Resposta</a:t>
                </a: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49168BA-2AF5-11EA-245D-F540E45271B8}"/>
              </a:ext>
            </a:extLst>
          </p:cNvPr>
          <p:cNvSpPr txBox="1"/>
          <p:nvPr/>
        </p:nvSpPr>
        <p:spPr>
          <a:xfrm>
            <a:off x="376590" y="4554201"/>
            <a:ext cx="21066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Características: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Especificidade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Cinética rápida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Reversibilidade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CB92A1-2379-02FF-CE8A-786DF41CE3A1}"/>
              </a:ext>
            </a:extLst>
          </p:cNvPr>
          <p:cNvSpPr txBox="1"/>
          <p:nvPr/>
        </p:nvSpPr>
        <p:spPr>
          <a:xfrm>
            <a:off x="5225744" y="4436315"/>
            <a:ext cx="6741071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-Resíduos de cisteína que participam de ligações dissulfeto são os mais conservados do proteoma</a:t>
            </a:r>
          </a:p>
          <a:p>
            <a:pPr>
              <a:lnSpc>
                <a:spcPct val="150000"/>
              </a:lnSpc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-10-20% dos resíduos de cisteína do proteoma podem ser oxidados</a:t>
            </a:r>
          </a:p>
          <a:p>
            <a:pPr>
              <a:lnSpc>
                <a:spcPct val="150000"/>
              </a:lnSpc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-A complexidade dos organismos aumenta com o conteúdo de ligações de dissulfeto no proteoma</a:t>
            </a:r>
          </a:p>
        </p:txBody>
      </p:sp>
      <p:pic>
        <p:nvPicPr>
          <p:cNvPr id="2050" name="Picture 2" descr="What is a disulfide bond? - YouTube">
            <a:extLst>
              <a:ext uri="{FF2B5EF4-FFF2-40B4-BE49-F238E27FC236}">
                <a16:creationId xmlns:a16="http://schemas.microsoft.com/office/drawing/2014/main" id="{69B4DD16-3941-5C7C-46F6-3DA51357D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566" y="1850266"/>
            <a:ext cx="2375944" cy="17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B304D-0393-B7D2-E680-35C6651DE768}"/>
              </a:ext>
            </a:extLst>
          </p:cNvPr>
          <p:cNvSpPr txBox="1"/>
          <p:nvPr/>
        </p:nvSpPr>
        <p:spPr>
          <a:xfrm>
            <a:off x="5119729" y="2173484"/>
            <a:ext cx="373856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versatilidade da química dos tióis </a:t>
            </a:r>
            <a:endParaRPr lang="pt-BR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45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diversidade química gerada na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tióis biológicos 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AECB0-D9C7-A1C7-07D7-1BFD44846DE5}"/>
              </a:ext>
            </a:extLst>
          </p:cNvPr>
          <p:cNvSpPr txBox="1"/>
          <p:nvPr/>
        </p:nvSpPr>
        <p:spPr>
          <a:xfrm>
            <a:off x="6096000" y="6104751"/>
            <a:ext cx="2991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Sies e Jones, Nat Rev Mol Cel Biol,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B4DCA-C515-AE2C-169D-C4639AF6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0" y="1611110"/>
            <a:ext cx="7175500" cy="4457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A1CCFF-6C4F-7C2E-2591-5BDB7E0C77DB}"/>
              </a:ext>
            </a:extLst>
          </p:cNvPr>
          <p:cNvSpPr/>
          <p:nvPr/>
        </p:nvSpPr>
        <p:spPr>
          <a:xfrm>
            <a:off x="3783106" y="2525748"/>
            <a:ext cx="1120588" cy="25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B37FF2-1714-33F4-4AF1-BBF88499A00E}"/>
              </a:ext>
            </a:extLst>
          </p:cNvPr>
          <p:cNvSpPr/>
          <p:nvPr/>
        </p:nvSpPr>
        <p:spPr>
          <a:xfrm>
            <a:off x="7213571" y="2526724"/>
            <a:ext cx="1120588" cy="25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6F240E-EE3C-CB26-E8F7-6D791122C962}"/>
              </a:ext>
            </a:extLst>
          </p:cNvPr>
          <p:cNvSpPr/>
          <p:nvPr/>
        </p:nvSpPr>
        <p:spPr>
          <a:xfrm>
            <a:off x="4826460" y="4538210"/>
            <a:ext cx="1120588" cy="25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74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1497AC-F6B2-3D55-0E89-F6E2C595026D}"/>
              </a:ext>
            </a:extLst>
          </p:cNvPr>
          <p:cNvSpPr txBox="1"/>
          <p:nvPr/>
        </p:nvSpPr>
        <p:spPr>
          <a:xfrm>
            <a:off x="2502659" y="100455"/>
            <a:ext cx="7185871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Relé ou Retransmissão Redox</a:t>
            </a:r>
            <a:endParaRPr lang="pt-BR" sz="36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1881FF-F90C-5F1B-48AC-0C3A7913C0E2}"/>
              </a:ext>
            </a:extLst>
          </p:cNvPr>
          <p:cNvGrpSpPr/>
          <p:nvPr/>
        </p:nvGrpSpPr>
        <p:grpSpPr>
          <a:xfrm>
            <a:off x="1156767" y="2242773"/>
            <a:ext cx="9878466" cy="2316019"/>
            <a:chOff x="1025048" y="3078306"/>
            <a:chExt cx="9878466" cy="23160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34DA46-E017-CD94-F719-BD015F9E3382}"/>
                </a:ext>
              </a:extLst>
            </p:cNvPr>
            <p:cNvSpPr txBox="1"/>
            <p:nvPr/>
          </p:nvSpPr>
          <p:spPr>
            <a:xfrm>
              <a:off x="1140093" y="3078306"/>
              <a:ext cx="7553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ROH</a:t>
              </a:r>
            </a:p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CL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E150B1C-DBA4-7544-6446-CDE2D87CE2F1}"/>
                </a:ext>
              </a:extLst>
            </p:cNvPr>
            <p:cNvSpPr/>
            <p:nvPr/>
          </p:nvSpPr>
          <p:spPr>
            <a:xfrm>
              <a:off x="1880251" y="361366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headEnd type="arrow"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1FFF4D1-4C38-71CE-1DE4-6FB311FAA823}"/>
                </a:ext>
              </a:extLst>
            </p:cNvPr>
            <p:cNvSpPr/>
            <p:nvPr/>
          </p:nvSpPr>
          <p:spPr>
            <a:xfrm rot="10800000">
              <a:off x="2150733" y="361366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3254D5-CFBC-A560-94B0-8601FEDA2154}"/>
                </a:ext>
              </a:extLst>
            </p:cNvPr>
            <p:cNvSpPr txBox="1"/>
            <p:nvPr/>
          </p:nvSpPr>
          <p:spPr>
            <a:xfrm>
              <a:off x="1025048" y="4990106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ROOH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231136-8E7A-3CCA-80E5-A8AC82FBE220}"/>
                </a:ext>
              </a:extLst>
            </p:cNvPr>
            <p:cNvSpPr txBox="1"/>
            <p:nvPr/>
          </p:nvSpPr>
          <p:spPr>
            <a:xfrm>
              <a:off x="1957517" y="4994215"/>
              <a:ext cx="15408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PrdxSH/SH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8E6C13-8100-A0DC-A660-DA529B27F252}"/>
                </a:ext>
              </a:extLst>
            </p:cNvPr>
            <p:cNvSpPr txBox="1"/>
            <p:nvPr/>
          </p:nvSpPr>
          <p:spPr>
            <a:xfrm>
              <a:off x="2136250" y="3228945"/>
              <a:ext cx="1183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PrdxS-S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97B291-0303-C584-EA7A-FB3ED51C470D}"/>
                </a:ext>
              </a:extLst>
            </p:cNvPr>
            <p:cNvGrpSpPr/>
            <p:nvPr/>
          </p:nvGrpSpPr>
          <p:grpSpPr>
            <a:xfrm>
              <a:off x="3206198" y="3613666"/>
              <a:ext cx="562608" cy="1365161"/>
              <a:chOff x="2880734" y="3613666"/>
              <a:chExt cx="562608" cy="1365161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124CAF0-0127-F429-02B1-3B79D9BC228B}"/>
                  </a:ext>
                </a:extLst>
              </p:cNvPr>
              <p:cNvSpPr/>
              <p:nvPr/>
            </p:nvSpPr>
            <p:spPr>
              <a:xfrm>
                <a:off x="2880734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CF9DA05-E0CA-8422-59F8-A38DD8294F4A}"/>
                  </a:ext>
                </a:extLst>
              </p:cNvPr>
              <p:cNvSpPr/>
              <p:nvPr/>
            </p:nvSpPr>
            <p:spPr>
              <a:xfrm flipH="1">
                <a:off x="3172860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E89804-99D0-6EA3-7600-A7100A331D78}"/>
                </a:ext>
              </a:extLst>
            </p:cNvPr>
            <p:cNvSpPr txBox="1"/>
            <p:nvPr/>
          </p:nvSpPr>
          <p:spPr>
            <a:xfrm>
              <a:off x="3666710" y="3228945"/>
              <a:ext cx="135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TrxSH/SH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7CF751-FE6C-12C0-346E-BD7295E58770}"/>
                </a:ext>
              </a:extLst>
            </p:cNvPr>
            <p:cNvSpPr txBox="1"/>
            <p:nvPr/>
          </p:nvSpPr>
          <p:spPr>
            <a:xfrm>
              <a:off x="3759556" y="4994215"/>
              <a:ext cx="9976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TrxS-S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BFB591C-BE85-8BD1-8128-16CF84CF2062}"/>
                </a:ext>
              </a:extLst>
            </p:cNvPr>
            <p:cNvGrpSpPr/>
            <p:nvPr/>
          </p:nvGrpSpPr>
          <p:grpSpPr>
            <a:xfrm rot="10800000">
              <a:off x="4627604" y="3629055"/>
              <a:ext cx="562608" cy="1365161"/>
              <a:chOff x="2880734" y="3613666"/>
              <a:chExt cx="562608" cy="1365161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1667894-22D2-B8F9-77A0-34AAF1F8C6B1}"/>
                  </a:ext>
                </a:extLst>
              </p:cNvPr>
              <p:cNvSpPr/>
              <p:nvPr/>
            </p:nvSpPr>
            <p:spPr>
              <a:xfrm>
                <a:off x="2880734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F32E51D-77D6-53CB-D9CE-C20FA8D31977}"/>
                  </a:ext>
                </a:extLst>
              </p:cNvPr>
              <p:cNvSpPr/>
              <p:nvPr/>
            </p:nvSpPr>
            <p:spPr>
              <a:xfrm flipH="1">
                <a:off x="3172860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A752CF-CF2C-F92F-6CCC-7C74CF9A83B0}"/>
                </a:ext>
              </a:extLst>
            </p:cNvPr>
            <p:cNvSpPr txBox="1"/>
            <p:nvPr/>
          </p:nvSpPr>
          <p:spPr>
            <a:xfrm>
              <a:off x="5846292" y="4979632"/>
              <a:ext cx="2216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TrxRSH/SH</a:t>
              </a:r>
              <a:r>
                <a:rPr lang="en-CL" sz="2000" b="1" baseline="-250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(FADH2)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37B634-E77C-C637-B314-C23089D6F3D4}"/>
                </a:ext>
              </a:extLst>
            </p:cNvPr>
            <p:cNvSpPr txBox="1"/>
            <p:nvPr/>
          </p:nvSpPr>
          <p:spPr>
            <a:xfrm>
              <a:off x="4937923" y="3228945"/>
              <a:ext cx="1858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TrxRS-S</a:t>
              </a:r>
              <a:r>
                <a:rPr lang="en-CL" sz="2000" b="1" baseline="-250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(FADH2)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F8132B-BE30-4FC5-CB7C-8A764B8DF512}"/>
                </a:ext>
              </a:extLst>
            </p:cNvPr>
            <p:cNvSpPr txBox="1"/>
            <p:nvPr/>
          </p:nvSpPr>
          <p:spPr>
            <a:xfrm>
              <a:off x="7135086" y="3228945"/>
              <a:ext cx="2097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TrxRSH/SH</a:t>
              </a:r>
              <a:r>
                <a:rPr lang="en-CL" sz="2000" b="1" baseline="-25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(FAD</a:t>
              </a:r>
              <a:r>
                <a:rPr lang="en-CL" sz="20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CL" sz="2000" b="1" baseline="-25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092B782-696C-03E0-8660-3594F2F1AAFB}"/>
                </a:ext>
              </a:extLst>
            </p:cNvPr>
            <p:cNvCxnSpPr/>
            <p:nvPr/>
          </p:nvCxnSpPr>
          <p:spPr>
            <a:xfrm>
              <a:off x="6738352" y="3429000"/>
              <a:ext cx="43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5CAD4CC-B221-B7DD-35F7-4147279C12C6}"/>
                </a:ext>
              </a:extLst>
            </p:cNvPr>
            <p:cNvGrpSpPr/>
            <p:nvPr/>
          </p:nvGrpSpPr>
          <p:grpSpPr>
            <a:xfrm>
              <a:off x="8778102" y="3608388"/>
              <a:ext cx="562608" cy="1365161"/>
              <a:chOff x="2880734" y="3613666"/>
              <a:chExt cx="562608" cy="1365161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AD62659-4CDE-7F70-FAC1-27BA4050AAFF}"/>
                  </a:ext>
                </a:extLst>
              </p:cNvPr>
              <p:cNvSpPr/>
              <p:nvPr/>
            </p:nvSpPr>
            <p:spPr>
              <a:xfrm>
                <a:off x="2880734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F8876F7E-9CF2-3287-3178-D9B3E55D75D7}"/>
                  </a:ext>
                </a:extLst>
              </p:cNvPr>
              <p:cNvSpPr/>
              <p:nvPr/>
            </p:nvSpPr>
            <p:spPr>
              <a:xfrm flipH="1">
                <a:off x="3172860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65EFDB-F659-BDD6-E8CE-DC44316FCD24}"/>
                </a:ext>
              </a:extLst>
            </p:cNvPr>
            <p:cNvSpPr txBox="1"/>
            <p:nvPr/>
          </p:nvSpPr>
          <p:spPr>
            <a:xfrm>
              <a:off x="9192789" y="3244334"/>
              <a:ext cx="17107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NADPH + H</a:t>
              </a:r>
              <a:r>
                <a:rPr lang="en-CL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CA33DD-F34C-2314-B1FF-A5037CA981BD}"/>
                </a:ext>
              </a:extLst>
            </p:cNvPr>
            <p:cNvSpPr txBox="1"/>
            <p:nvPr/>
          </p:nvSpPr>
          <p:spPr>
            <a:xfrm>
              <a:off x="9340710" y="4994215"/>
              <a:ext cx="9989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NADP</a:t>
              </a:r>
              <a:r>
                <a:rPr lang="en-CL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9822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1497AC-F6B2-3D55-0E89-F6E2C595026D}"/>
              </a:ext>
            </a:extLst>
          </p:cNvPr>
          <p:cNvSpPr txBox="1"/>
          <p:nvPr/>
        </p:nvSpPr>
        <p:spPr>
          <a:xfrm>
            <a:off x="2502659" y="100455"/>
            <a:ext cx="7185871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Relé ou Retransmissão Redox</a:t>
            </a:r>
            <a:endParaRPr lang="pt-BR" sz="36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039EF0-8F5A-17B2-9EFE-A70EB46DF1BF}"/>
              </a:ext>
            </a:extLst>
          </p:cNvPr>
          <p:cNvGrpSpPr/>
          <p:nvPr/>
        </p:nvGrpSpPr>
        <p:grpSpPr>
          <a:xfrm>
            <a:off x="272231" y="2215016"/>
            <a:ext cx="11669672" cy="2379543"/>
            <a:chOff x="272231" y="3994392"/>
            <a:chExt cx="11669672" cy="237954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D30D2FE-956A-3D16-98CB-9D1C933F24C1}"/>
                </a:ext>
              </a:extLst>
            </p:cNvPr>
            <p:cNvSpPr/>
            <p:nvPr/>
          </p:nvSpPr>
          <p:spPr>
            <a:xfrm>
              <a:off x="2745507" y="4076584"/>
              <a:ext cx="1664363" cy="22973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493A471-8D0F-68C2-0A70-E9FAC92129CE}"/>
                </a:ext>
              </a:extLst>
            </p:cNvPr>
            <p:cNvGrpSpPr/>
            <p:nvPr/>
          </p:nvGrpSpPr>
          <p:grpSpPr>
            <a:xfrm>
              <a:off x="272231" y="3994392"/>
              <a:ext cx="11669672" cy="2316019"/>
              <a:chOff x="494657" y="3994392"/>
              <a:chExt cx="11669672" cy="231601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1DD6D27-3A45-7459-6D3B-06DFD82A3139}"/>
                  </a:ext>
                </a:extLst>
              </p:cNvPr>
              <p:cNvSpPr txBox="1"/>
              <p:nvPr/>
            </p:nvSpPr>
            <p:spPr>
              <a:xfrm>
                <a:off x="609702" y="3994392"/>
                <a:ext cx="75533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ROH</a:t>
                </a:r>
              </a:p>
              <a:p>
                <a:pPr algn="ctr"/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  <a:p>
                <a:pPr algn="ctr"/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CL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F50AADDD-C0CC-7CB7-D52F-11446CC00FC2}"/>
                  </a:ext>
                </a:extLst>
              </p:cNvPr>
              <p:cNvSpPr/>
              <p:nvPr/>
            </p:nvSpPr>
            <p:spPr>
              <a:xfrm>
                <a:off x="1349860" y="4529752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headEnd type="arrow" w="lg" len="lg"/>
                <a:tailEnd type="non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D787E3E-38A2-2B2E-BE7F-91713FF13849}"/>
                  </a:ext>
                </a:extLst>
              </p:cNvPr>
              <p:cNvSpPr/>
              <p:nvPr/>
            </p:nvSpPr>
            <p:spPr>
              <a:xfrm rot="10800000">
                <a:off x="1620342" y="4529752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CD467E5-94B1-ABA1-9978-51AD2F253109}"/>
                  </a:ext>
                </a:extLst>
              </p:cNvPr>
              <p:cNvSpPr txBox="1"/>
              <p:nvPr/>
            </p:nvSpPr>
            <p:spPr>
              <a:xfrm>
                <a:off x="494657" y="5906192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ROOH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807D4F3-5B3F-DE64-60BF-842666C1E5A6}"/>
                  </a:ext>
                </a:extLst>
              </p:cNvPr>
              <p:cNvSpPr txBox="1"/>
              <p:nvPr/>
            </p:nvSpPr>
            <p:spPr>
              <a:xfrm>
                <a:off x="1427126" y="5910301"/>
                <a:ext cx="15408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PrdxSH/SH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74AC35B-FE26-363B-5452-302912EC986C}"/>
                  </a:ext>
                </a:extLst>
              </p:cNvPr>
              <p:cNvSpPr txBox="1"/>
              <p:nvPr/>
            </p:nvSpPr>
            <p:spPr>
              <a:xfrm>
                <a:off x="1605859" y="4145031"/>
                <a:ext cx="11833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PrdxS-S</a:t>
                </a: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7FB66E9-F5EF-B807-DC87-774AFA8A154E}"/>
                  </a:ext>
                </a:extLst>
              </p:cNvPr>
              <p:cNvGrpSpPr/>
              <p:nvPr/>
            </p:nvGrpSpPr>
            <p:grpSpPr>
              <a:xfrm>
                <a:off x="2675807" y="4529752"/>
                <a:ext cx="562608" cy="1365161"/>
                <a:chOff x="2880734" y="3613666"/>
                <a:chExt cx="562608" cy="1365161"/>
              </a:xfrm>
            </p:grpSpPr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5FF11D68-9CA5-E778-B239-0443804064E0}"/>
                    </a:ext>
                  </a:extLst>
                </p:cNvPr>
                <p:cNvSpPr/>
                <p:nvPr/>
              </p:nvSpPr>
              <p:spPr>
                <a:xfrm>
                  <a:off x="2880734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C824BF42-9BED-D3F9-4386-1AAD6C947B06}"/>
                    </a:ext>
                  </a:extLst>
                </p:cNvPr>
                <p:cNvSpPr/>
                <p:nvPr/>
              </p:nvSpPr>
              <p:spPr>
                <a:xfrm flipH="1">
                  <a:off x="3172860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2F4E01-41CD-E827-D8F3-AA32E714BD30}"/>
                  </a:ext>
                </a:extLst>
              </p:cNvPr>
              <p:cNvSpPr txBox="1"/>
              <p:nvPr/>
            </p:nvSpPr>
            <p:spPr>
              <a:xfrm>
                <a:off x="4749357" y="5891633"/>
                <a:ext cx="135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TrxSH/SH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2B9230A-8CFE-09A5-7B6D-B8408BD6F8EA}"/>
                  </a:ext>
                </a:extLst>
              </p:cNvPr>
              <p:cNvSpPr txBox="1"/>
              <p:nvPr/>
            </p:nvSpPr>
            <p:spPr>
              <a:xfrm>
                <a:off x="4934669" y="4143149"/>
                <a:ext cx="9976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TrxS-S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4232982-0E11-2F2A-5986-248037D32061}"/>
                  </a:ext>
                </a:extLst>
              </p:cNvPr>
              <p:cNvGrpSpPr/>
              <p:nvPr/>
            </p:nvGrpSpPr>
            <p:grpSpPr>
              <a:xfrm>
                <a:off x="5884909" y="4545141"/>
                <a:ext cx="562608" cy="1365161"/>
                <a:chOff x="2880734" y="3613666"/>
                <a:chExt cx="562608" cy="1365161"/>
              </a:xfrm>
            </p:grpSpPr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771D16BD-63D3-6C02-741F-B08F72D56CF6}"/>
                    </a:ext>
                  </a:extLst>
                </p:cNvPr>
                <p:cNvSpPr/>
                <p:nvPr/>
              </p:nvSpPr>
              <p:spPr>
                <a:xfrm>
                  <a:off x="2880734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614DFAD-8AFF-39B7-0813-18EA371A2330}"/>
                    </a:ext>
                  </a:extLst>
                </p:cNvPr>
                <p:cNvSpPr/>
                <p:nvPr/>
              </p:nvSpPr>
              <p:spPr>
                <a:xfrm flipH="1">
                  <a:off x="3172860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B419BF-1BC7-96EE-7DA5-7EDAB7B71651}"/>
                  </a:ext>
                </a:extLst>
              </p:cNvPr>
              <p:cNvSpPr txBox="1"/>
              <p:nvPr/>
            </p:nvSpPr>
            <p:spPr>
              <a:xfrm>
                <a:off x="7103597" y="4138841"/>
                <a:ext cx="22161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TrxRSH/SH</a:t>
                </a:r>
                <a:r>
                  <a:rPr lang="en-CL" sz="2000" b="1" baseline="-250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(FADH2)</a:t>
                </a: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C657DFF-98CA-4960-5047-BC5A57A1E47B}"/>
                  </a:ext>
                </a:extLst>
              </p:cNvPr>
              <p:cNvGrpSpPr/>
              <p:nvPr/>
            </p:nvGrpSpPr>
            <p:grpSpPr>
              <a:xfrm>
                <a:off x="6195228" y="5891635"/>
                <a:ext cx="4294661" cy="400110"/>
                <a:chOff x="6195228" y="3867631"/>
                <a:chExt cx="4294661" cy="400110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1B59E6-3BDE-1E63-E8EC-C30F420AC413}"/>
                    </a:ext>
                  </a:extLst>
                </p:cNvPr>
                <p:cNvSpPr txBox="1"/>
                <p:nvPr/>
              </p:nvSpPr>
              <p:spPr>
                <a:xfrm>
                  <a:off x="6195228" y="3867631"/>
                  <a:ext cx="18586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L" sz="20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TrxRS-S</a:t>
                  </a:r>
                  <a:r>
                    <a:rPr lang="en-CL" sz="2000" b="1" baseline="-25000" dirty="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(FADH2)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62A1A41-FC6C-F206-4EC8-4DB8B0DC0535}"/>
                    </a:ext>
                  </a:extLst>
                </p:cNvPr>
                <p:cNvSpPr txBox="1"/>
                <p:nvPr/>
              </p:nvSpPr>
              <p:spPr>
                <a:xfrm>
                  <a:off x="8392391" y="3867631"/>
                  <a:ext cx="20974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L" sz="2000" b="1" dirty="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TrxRSH/SH</a:t>
                  </a:r>
                  <a:r>
                    <a:rPr lang="en-CL" sz="2000" b="1" baseline="-25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(FAD</a:t>
                  </a:r>
                  <a:r>
                    <a:rPr lang="en-CL" sz="2000" b="1" baseline="30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</a:t>
                  </a:r>
                  <a:r>
                    <a:rPr lang="en-CL" sz="2000" b="1" baseline="-25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212D3EF1-F2F9-F4A5-62DD-1C071B73DA1A}"/>
                    </a:ext>
                  </a:extLst>
                </p:cNvPr>
                <p:cNvCxnSpPr/>
                <p:nvPr/>
              </p:nvCxnSpPr>
              <p:spPr>
                <a:xfrm>
                  <a:off x="7995657" y="4067686"/>
                  <a:ext cx="43200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328184C-8CA8-6D01-AB9B-44B4DBAF03DA}"/>
                  </a:ext>
                </a:extLst>
              </p:cNvPr>
              <p:cNvGrpSpPr/>
              <p:nvPr/>
            </p:nvGrpSpPr>
            <p:grpSpPr>
              <a:xfrm rot="10800000">
                <a:off x="10035407" y="4524474"/>
                <a:ext cx="562608" cy="1365161"/>
                <a:chOff x="2880734" y="3613666"/>
                <a:chExt cx="562608" cy="1365161"/>
              </a:xfrm>
            </p:grpSpPr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3ACC82-48C7-E1F6-D50C-56510C9F9328}"/>
                    </a:ext>
                  </a:extLst>
                </p:cNvPr>
                <p:cNvSpPr/>
                <p:nvPr/>
              </p:nvSpPr>
              <p:spPr>
                <a:xfrm>
                  <a:off x="2880734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780DFA9E-A90E-983D-5FB4-BECB0786964D}"/>
                    </a:ext>
                  </a:extLst>
                </p:cNvPr>
                <p:cNvSpPr/>
                <p:nvPr/>
              </p:nvSpPr>
              <p:spPr>
                <a:xfrm flipH="1">
                  <a:off x="3172860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95DB401-4056-A477-B908-4E7001680841}"/>
                  </a:ext>
                </a:extLst>
              </p:cNvPr>
              <p:cNvSpPr txBox="1"/>
              <p:nvPr/>
            </p:nvSpPr>
            <p:spPr>
              <a:xfrm>
                <a:off x="10805961" y="4160420"/>
                <a:ext cx="9989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NADP</a:t>
                </a:r>
                <a:r>
                  <a:rPr lang="en-CL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797368E-D6C7-A1C5-C594-B90F1E329ECF}"/>
                  </a:ext>
                </a:extLst>
              </p:cNvPr>
              <p:cNvSpPr txBox="1"/>
              <p:nvPr/>
            </p:nvSpPr>
            <p:spPr>
              <a:xfrm>
                <a:off x="10503297" y="5910301"/>
                <a:ext cx="16610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NADPH + H</a:t>
                </a:r>
                <a:r>
                  <a:rPr lang="en-CL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34777B6-49E3-57BD-78AF-F61CBA089E01}"/>
                  </a:ext>
                </a:extLst>
              </p:cNvPr>
              <p:cNvSpPr txBox="1"/>
              <p:nvPr/>
            </p:nvSpPr>
            <p:spPr>
              <a:xfrm>
                <a:off x="3070505" y="4142885"/>
                <a:ext cx="1455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AlvoSHSH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82750B3-EC53-0185-C2B8-95480693CE7A}"/>
                  </a:ext>
                </a:extLst>
              </p:cNvPr>
              <p:cNvSpPr txBox="1"/>
              <p:nvPr/>
            </p:nvSpPr>
            <p:spPr>
              <a:xfrm>
                <a:off x="3216249" y="5895718"/>
                <a:ext cx="11689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AlvoS-S</a:t>
                </a: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DA8DD4E-84DD-8306-1319-A73D1506C033}"/>
                  </a:ext>
                </a:extLst>
              </p:cNvPr>
              <p:cNvGrpSpPr/>
              <p:nvPr/>
            </p:nvGrpSpPr>
            <p:grpSpPr>
              <a:xfrm rot="10800000">
                <a:off x="4361814" y="4532703"/>
                <a:ext cx="562608" cy="1365161"/>
                <a:chOff x="2880734" y="3613666"/>
                <a:chExt cx="562608" cy="1365161"/>
              </a:xfrm>
            </p:grpSpPr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D02928A-C43D-2997-A337-38EA2B5D180C}"/>
                    </a:ext>
                  </a:extLst>
                </p:cNvPr>
                <p:cNvSpPr/>
                <p:nvPr/>
              </p:nvSpPr>
              <p:spPr>
                <a:xfrm>
                  <a:off x="2880734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76235BF1-239B-F103-A253-E84AF02F3ABF}"/>
                    </a:ext>
                  </a:extLst>
                </p:cNvPr>
                <p:cNvSpPr/>
                <p:nvPr/>
              </p:nvSpPr>
              <p:spPr>
                <a:xfrm flipH="1">
                  <a:off x="3172860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33534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Transdução de sinal pelo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4000" b="1" i="1" u="sng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AECB0-D9C7-A1C7-07D7-1BFD44846DE5}"/>
              </a:ext>
            </a:extLst>
          </p:cNvPr>
          <p:cNvSpPr txBox="1"/>
          <p:nvPr/>
        </p:nvSpPr>
        <p:spPr>
          <a:xfrm>
            <a:off x="8750709" y="5455964"/>
            <a:ext cx="271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Netto e Antunes, Mol and Cells, 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B3DB4-2860-3A0E-8D2B-A28412383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486"/>
            <a:ext cx="12192000" cy="37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68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Sinalização celular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A29FA89-6D21-2FCF-D106-DEAD1B1F5B0B}"/>
              </a:ext>
            </a:extLst>
          </p:cNvPr>
          <p:cNvGrpSpPr/>
          <p:nvPr/>
        </p:nvGrpSpPr>
        <p:grpSpPr>
          <a:xfrm>
            <a:off x="244886" y="3355200"/>
            <a:ext cx="11700331" cy="1080000"/>
            <a:chOff x="81599" y="3355200"/>
            <a:chExt cx="11700331" cy="1080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1C3BFB-5728-3CD1-E7DC-2ED243E710DA}"/>
                </a:ext>
              </a:extLst>
            </p:cNvPr>
            <p:cNvGrpSpPr/>
            <p:nvPr/>
          </p:nvGrpSpPr>
          <p:grpSpPr>
            <a:xfrm>
              <a:off x="81599" y="3586061"/>
              <a:ext cx="1976914" cy="620486"/>
              <a:chOff x="81599" y="3586061"/>
              <a:chExt cx="1976914" cy="6204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B9F1B18-51B1-BDCF-327E-8CAA1BB924A2}"/>
                  </a:ext>
                </a:extLst>
              </p:cNvPr>
              <p:cNvSpPr/>
              <p:nvPr/>
            </p:nvSpPr>
            <p:spPr>
              <a:xfrm>
                <a:off x="81599" y="3586061"/>
                <a:ext cx="1355272" cy="6204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11BBA7C-11DD-AE35-80F2-499528A1FA7D}"/>
                  </a:ext>
                </a:extLst>
              </p:cNvPr>
              <p:cNvCxnSpPr/>
              <p:nvPr/>
            </p:nvCxnSpPr>
            <p:spPr>
              <a:xfrm>
                <a:off x="1518513" y="3896304"/>
                <a:ext cx="54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6694B-7AF9-CAFF-2444-42EB7DBB7386}"/>
                </a:ext>
              </a:extLst>
            </p:cNvPr>
            <p:cNvGrpSpPr/>
            <p:nvPr/>
          </p:nvGrpSpPr>
          <p:grpSpPr>
            <a:xfrm>
              <a:off x="2054273" y="3581005"/>
              <a:ext cx="2065538" cy="646331"/>
              <a:chOff x="2168576" y="3581005"/>
              <a:chExt cx="2065538" cy="64633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EABC131-662F-188D-FF9D-9D8CDE57A6BB}"/>
                  </a:ext>
                </a:extLst>
              </p:cNvPr>
              <p:cNvGrpSpPr/>
              <p:nvPr/>
            </p:nvGrpSpPr>
            <p:grpSpPr>
              <a:xfrm>
                <a:off x="22572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66E5AAA-8044-84F9-8779-EDDF2E87B8C9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861C58CE-F01F-49A2-4F51-082EFDA814D3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393F08-168F-3619-A092-77CDE083BE6D}"/>
                  </a:ext>
                </a:extLst>
              </p:cNvPr>
              <p:cNvSpPr txBox="1"/>
              <p:nvPr/>
            </p:nvSpPr>
            <p:spPr>
              <a:xfrm>
                <a:off x="2168576" y="3581005"/>
                <a:ext cx="15022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Transdutor de sinal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F0B29F-8BC0-6746-E971-E4125BD34C15}"/>
                </a:ext>
              </a:extLst>
            </p:cNvPr>
            <p:cNvSpPr txBox="1"/>
            <p:nvPr/>
          </p:nvSpPr>
          <p:spPr>
            <a:xfrm>
              <a:off x="179589" y="371163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Estímulo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099BAA5-38B1-B495-E6DA-B6C3ACF8131B}"/>
                </a:ext>
              </a:extLst>
            </p:cNvPr>
            <p:cNvGrpSpPr/>
            <p:nvPr/>
          </p:nvGrpSpPr>
          <p:grpSpPr>
            <a:xfrm>
              <a:off x="4222908" y="3585600"/>
              <a:ext cx="2101899" cy="619200"/>
              <a:chOff x="4435185" y="3585600"/>
              <a:chExt cx="2101899" cy="61920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B05206A-6313-42F9-F557-7A6DCFCEF8B8}"/>
                  </a:ext>
                </a:extLst>
              </p:cNvPr>
              <p:cNvCxnSpPr/>
              <p:nvPr/>
            </p:nvCxnSpPr>
            <p:spPr>
              <a:xfrm>
                <a:off x="5997084" y="3895200"/>
                <a:ext cx="54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948BBB-2917-F3EE-AE6E-97BF7487922C}"/>
                  </a:ext>
                </a:extLst>
              </p:cNvPr>
              <p:cNvSpPr/>
              <p:nvPr/>
            </p:nvSpPr>
            <p:spPr>
              <a:xfrm>
                <a:off x="4438800" y="3585600"/>
                <a:ext cx="1461599" cy="619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745B8D-C579-2939-C825-4F2FBAF680C0}"/>
                  </a:ext>
                </a:extLst>
              </p:cNvPr>
              <p:cNvSpPr txBox="1"/>
              <p:nvPr/>
            </p:nvSpPr>
            <p:spPr>
              <a:xfrm>
                <a:off x="4435185" y="3711636"/>
                <a:ext cx="1467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Mensageiro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38E3CA2-988E-D6FB-DDD9-B80468DE5750}"/>
                </a:ext>
              </a:extLst>
            </p:cNvPr>
            <p:cNvGrpSpPr/>
            <p:nvPr/>
          </p:nvGrpSpPr>
          <p:grpSpPr>
            <a:xfrm>
              <a:off x="6456079" y="3585600"/>
              <a:ext cx="1976914" cy="620486"/>
              <a:chOff x="6750000" y="3585600"/>
              <a:chExt cx="1976914" cy="62048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820EA83-3143-F4EF-0B2B-D34B1B0B114A}"/>
                  </a:ext>
                </a:extLst>
              </p:cNvPr>
              <p:cNvGrpSpPr/>
              <p:nvPr/>
            </p:nvGrpSpPr>
            <p:grpSpPr>
              <a:xfrm>
                <a:off x="67500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C986CFD-A82B-7EEB-D5BF-804E02F6E34A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71C9DFE8-1A15-EFEB-65E8-9076BC1C6653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7CD01B-DD4A-DCBC-2DE3-18E14CB55465}"/>
                  </a:ext>
                </a:extLst>
              </p:cNvPr>
              <p:cNvSpPr txBox="1"/>
              <p:nvPr/>
            </p:nvSpPr>
            <p:spPr>
              <a:xfrm>
                <a:off x="6988747" y="3711636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Efetor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8E16EB-4E6F-2C24-68EF-DC65D19DF972}"/>
                </a:ext>
              </a:extLst>
            </p:cNvPr>
            <p:cNvGrpSpPr/>
            <p:nvPr/>
          </p:nvGrpSpPr>
          <p:grpSpPr>
            <a:xfrm>
              <a:off x="8538680" y="3583240"/>
              <a:ext cx="1976914" cy="646331"/>
              <a:chOff x="9061200" y="3583240"/>
              <a:chExt cx="1976914" cy="64633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CBEBCF5-B748-F91E-F45D-B347C3AE2D5E}"/>
                  </a:ext>
                </a:extLst>
              </p:cNvPr>
              <p:cNvGrpSpPr/>
              <p:nvPr/>
            </p:nvGrpSpPr>
            <p:grpSpPr>
              <a:xfrm>
                <a:off x="90612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5B80A5-C560-7D21-43C6-9E97019E6425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6F0ED740-5FC4-E247-F68A-2BAA8939ADF4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F1C811-B475-1D39-FA7B-50E0EAE53B1C}"/>
                  </a:ext>
                </a:extLst>
              </p:cNvPr>
              <p:cNvSpPr txBox="1"/>
              <p:nvPr/>
            </p:nvSpPr>
            <p:spPr>
              <a:xfrm>
                <a:off x="9122130" y="3583240"/>
                <a:ext cx="12105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Alvo </a:t>
                </a:r>
              </a:p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biológico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37560B3-75C3-52DA-55E0-87B8E90FDB38}"/>
                </a:ext>
              </a:extLst>
            </p:cNvPr>
            <p:cNvGrpSpPr/>
            <p:nvPr/>
          </p:nvGrpSpPr>
          <p:grpSpPr>
            <a:xfrm>
              <a:off x="10558517" y="3355200"/>
              <a:ext cx="1223413" cy="1080000"/>
              <a:chOff x="11300420" y="3355200"/>
              <a:chExt cx="1223413" cy="1080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3C653A1-12C4-DB94-1332-8C81780085FB}"/>
                  </a:ext>
                </a:extLst>
              </p:cNvPr>
              <p:cNvSpPr/>
              <p:nvPr/>
            </p:nvSpPr>
            <p:spPr>
              <a:xfrm>
                <a:off x="11372127" y="3355200"/>
                <a:ext cx="1080000" cy="1080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E62FD9-56A6-6038-90EA-9D4A07C65481}"/>
                  </a:ext>
                </a:extLst>
              </p:cNvPr>
              <p:cNvSpPr txBox="1"/>
              <p:nvPr/>
            </p:nvSpPr>
            <p:spPr>
              <a:xfrm>
                <a:off x="11300420" y="3710534"/>
                <a:ext cx="12234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Resposta</a:t>
                </a:r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A1FB3475-BF7B-F3C6-63E2-04EE29801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8" y="1584285"/>
            <a:ext cx="839600" cy="99508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FEF4B65-089C-C9BF-2A94-1BD095F5BF73}"/>
              </a:ext>
            </a:extLst>
          </p:cNvPr>
          <p:cNvGrpSpPr/>
          <p:nvPr/>
        </p:nvGrpSpPr>
        <p:grpSpPr>
          <a:xfrm>
            <a:off x="1959388" y="1672839"/>
            <a:ext cx="855000" cy="720000"/>
            <a:chOff x="4283098" y="1811825"/>
            <a:chExt cx="855000" cy="720000"/>
          </a:xfrm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4574D181-9FCF-2B10-D6E7-ED35A74A1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3098" y="1811825"/>
              <a:ext cx="855000" cy="720000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01C014D-DD1C-F759-CBD1-4474A30E809C}"/>
                </a:ext>
              </a:extLst>
            </p:cNvPr>
            <p:cNvSpPr txBox="1"/>
            <p:nvPr/>
          </p:nvSpPr>
          <p:spPr>
            <a:xfrm>
              <a:off x="4418527" y="1979202"/>
              <a:ext cx="5822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19201AB-D05A-0E63-63C5-F082C4099171}"/>
              </a:ext>
            </a:extLst>
          </p:cNvPr>
          <p:cNvGrpSpPr/>
          <p:nvPr/>
        </p:nvGrpSpPr>
        <p:grpSpPr>
          <a:xfrm>
            <a:off x="3141726" y="1669838"/>
            <a:ext cx="878960" cy="720000"/>
            <a:chOff x="5058869" y="1811825"/>
            <a:chExt cx="878960" cy="720000"/>
          </a:xfrm>
        </p:grpSpPr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8F454DB9-0793-233E-1AEE-0EBC87818F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0850" y="1811825"/>
              <a:ext cx="855000" cy="72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125DA8-5646-5EEC-8405-B7DE48FE4229}"/>
                </a:ext>
              </a:extLst>
            </p:cNvPr>
            <p:cNvSpPr txBox="1"/>
            <p:nvPr/>
          </p:nvSpPr>
          <p:spPr>
            <a:xfrm>
              <a:off x="5058869" y="1969950"/>
              <a:ext cx="878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49168BA-2AF5-11EA-245D-F540E45271B8}"/>
              </a:ext>
            </a:extLst>
          </p:cNvPr>
          <p:cNvSpPr txBox="1"/>
          <p:nvPr/>
        </p:nvSpPr>
        <p:spPr>
          <a:xfrm>
            <a:off x="150491" y="5017514"/>
            <a:ext cx="21066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Características: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Especificidade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Cinética rápida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Reversibilidade </a:t>
            </a:r>
          </a:p>
        </p:txBody>
      </p:sp>
    </p:spTree>
    <p:extLst>
      <p:ext uri="{BB962C8B-B14F-4D97-AF65-F5344CB8AC3E}">
        <p14:creationId xmlns:p14="http://schemas.microsoft.com/office/powerpoint/2010/main" val="2062012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1497AC-F6B2-3D55-0E89-F6E2C595026D}"/>
              </a:ext>
            </a:extLst>
          </p:cNvPr>
          <p:cNvSpPr txBox="1"/>
          <p:nvPr/>
        </p:nvSpPr>
        <p:spPr>
          <a:xfrm>
            <a:off x="2502659" y="100455"/>
            <a:ext cx="7185871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Relé ou Retransmissão Redox</a:t>
            </a:r>
            <a:endParaRPr lang="pt-BR" sz="36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3663FA9-E7DC-4965-F241-FEA4D6ECCE55}"/>
              </a:ext>
            </a:extLst>
          </p:cNvPr>
          <p:cNvGrpSpPr/>
          <p:nvPr/>
        </p:nvGrpSpPr>
        <p:grpSpPr>
          <a:xfrm>
            <a:off x="-99727" y="2215016"/>
            <a:ext cx="12449187" cy="2379543"/>
            <a:chOff x="-99727" y="2215016"/>
            <a:chExt cx="12449187" cy="237954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D30D2FE-956A-3D16-98CB-9D1C933F24C1}"/>
                </a:ext>
              </a:extLst>
            </p:cNvPr>
            <p:cNvSpPr/>
            <p:nvPr/>
          </p:nvSpPr>
          <p:spPr>
            <a:xfrm>
              <a:off x="2373549" y="2297208"/>
              <a:ext cx="1664363" cy="22973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DD6D27-3A45-7459-6D3B-06DFD82A3139}"/>
                </a:ext>
              </a:extLst>
            </p:cNvPr>
            <p:cNvSpPr txBox="1"/>
            <p:nvPr/>
          </p:nvSpPr>
          <p:spPr>
            <a:xfrm>
              <a:off x="15318" y="2215016"/>
              <a:ext cx="7553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ROH</a:t>
              </a:r>
            </a:p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CL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50AADDD-C0CC-7CB7-D52F-11446CC00FC2}"/>
                </a:ext>
              </a:extLst>
            </p:cNvPr>
            <p:cNvSpPr/>
            <p:nvPr/>
          </p:nvSpPr>
          <p:spPr>
            <a:xfrm>
              <a:off x="755476" y="275037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headEnd type="arrow"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D787E3E-38A2-2B2E-BE7F-91713FF13849}"/>
                </a:ext>
              </a:extLst>
            </p:cNvPr>
            <p:cNvSpPr/>
            <p:nvPr/>
          </p:nvSpPr>
          <p:spPr>
            <a:xfrm rot="10800000">
              <a:off x="1025958" y="2750376"/>
              <a:ext cx="270482" cy="1365161"/>
            </a:xfrm>
            <a:custGeom>
              <a:avLst/>
              <a:gdLst>
                <a:gd name="connsiteX0" fmla="*/ 0 w 270482"/>
                <a:gd name="connsiteY0" fmla="*/ 0 h 1365161"/>
                <a:gd name="connsiteX1" fmla="*/ 270456 w 270482"/>
                <a:gd name="connsiteY1" fmla="*/ 695460 h 1365161"/>
                <a:gd name="connsiteX2" fmla="*/ 12878 w 270482"/>
                <a:gd name="connsiteY2" fmla="*/ 1365161 h 136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482" h="1365161">
                  <a:moveTo>
                    <a:pt x="0" y="0"/>
                  </a:moveTo>
                  <a:cubicBezTo>
                    <a:pt x="134155" y="233966"/>
                    <a:pt x="268310" y="467933"/>
                    <a:pt x="270456" y="695460"/>
                  </a:cubicBezTo>
                  <a:cubicBezTo>
                    <a:pt x="272602" y="922987"/>
                    <a:pt x="142740" y="1144074"/>
                    <a:pt x="12878" y="136516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D467E5-94B1-ABA1-9978-51AD2F253109}"/>
                </a:ext>
              </a:extLst>
            </p:cNvPr>
            <p:cNvSpPr txBox="1"/>
            <p:nvPr/>
          </p:nvSpPr>
          <p:spPr>
            <a:xfrm>
              <a:off x="-99727" y="4126816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dirty="0">
                  <a:latin typeface="Arial" panose="020B0604020202020204" pitchFamily="34" charset="0"/>
                  <a:cs typeface="Arial" panose="020B0604020202020204" pitchFamily="34" charset="0"/>
                </a:rPr>
                <a:t>ROOH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07D4F3-5B3F-DE64-60BF-842666C1E5A6}"/>
                </a:ext>
              </a:extLst>
            </p:cNvPr>
            <p:cNvSpPr txBox="1"/>
            <p:nvPr/>
          </p:nvSpPr>
          <p:spPr>
            <a:xfrm>
              <a:off x="832742" y="4130925"/>
              <a:ext cx="15408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PrdxSH/SH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4AC35B-FE26-363B-5452-302912EC986C}"/>
                </a:ext>
              </a:extLst>
            </p:cNvPr>
            <p:cNvSpPr txBox="1"/>
            <p:nvPr/>
          </p:nvSpPr>
          <p:spPr>
            <a:xfrm>
              <a:off x="1011475" y="2365655"/>
              <a:ext cx="1183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PrdxS-S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7FB66E9-F5EF-B807-DC87-774AFA8A154E}"/>
                </a:ext>
              </a:extLst>
            </p:cNvPr>
            <p:cNvGrpSpPr/>
            <p:nvPr/>
          </p:nvGrpSpPr>
          <p:grpSpPr>
            <a:xfrm>
              <a:off x="2081423" y="2750376"/>
              <a:ext cx="562608" cy="1365161"/>
              <a:chOff x="2880734" y="3613666"/>
              <a:chExt cx="562608" cy="1365161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FF11D68-9CA5-E778-B239-0443804064E0}"/>
                  </a:ext>
                </a:extLst>
              </p:cNvPr>
              <p:cNvSpPr/>
              <p:nvPr/>
            </p:nvSpPr>
            <p:spPr>
              <a:xfrm>
                <a:off x="2880734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C824BF42-9BED-D3F9-4386-1AAD6C947B06}"/>
                  </a:ext>
                </a:extLst>
              </p:cNvPr>
              <p:cNvSpPr/>
              <p:nvPr/>
            </p:nvSpPr>
            <p:spPr>
              <a:xfrm flipH="1">
                <a:off x="3172860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E2F4E01-41CD-E827-D8F3-AA32E714BD30}"/>
                </a:ext>
              </a:extLst>
            </p:cNvPr>
            <p:cNvSpPr txBox="1"/>
            <p:nvPr/>
          </p:nvSpPr>
          <p:spPr>
            <a:xfrm>
              <a:off x="4139403" y="4112257"/>
              <a:ext cx="1410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GrxSH/SH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9230A-8CFE-09A5-7B6D-B8408BD6F8EA}"/>
                </a:ext>
              </a:extLst>
            </p:cNvPr>
            <p:cNvSpPr txBox="1"/>
            <p:nvPr/>
          </p:nvSpPr>
          <p:spPr>
            <a:xfrm>
              <a:off x="4312361" y="2363773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GrxS-S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4232982-0E11-2F2A-5986-248037D32061}"/>
                </a:ext>
              </a:extLst>
            </p:cNvPr>
            <p:cNvGrpSpPr/>
            <p:nvPr/>
          </p:nvGrpSpPr>
          <p:grpSpPr>
            <a:xfrm rot="10800000">
              <a:off x="6733307" y="2745097"/>
              <a:ext cx="562608" cy="1365161"/>
              <a:chOff x="2880734" y="3613666"/>
              <a:chExt cx="562608" cy="1365161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71D16BD-63D3-6C02-741F-B08F72D56CF6}"/>
                  </a:ext>
                </a:extLst>
              </p:cNvPr>
              <p:cNvSpPr/>
              <p:nvPr/>
            </p:nvSpPr>
            <p:spPr>
              <a:xfrm>
                <a:off x="2880734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E614DFAD-8AFF-39B7-0813-18EA371A2330}"/>
                  </a:ext>
                </a:extLst>
              </p:cNvPr>
              <p:cNvSpPr/>
              <p:nvPr/>
            </p:nvSpPr>
            <p:spPr>
              <a:xfrm flipH="1">
                <a:off x="3172860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7B419BF-1BC7-96EE-7DA5-7EDAB7B71651}"/>
                </a:ext>
              </a:extLst>
            </p:cNvPr>
            <p:cNvSpPr txBox="1"/>
            <p:nvPr/>
          </p:nvSpPr>
          <p:spPr>
            <a:xfrm>
              <a:off x="5992399" y="2355513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GSH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34777B6-49E3-57BD-78AF-F61CBA089E01}"/>
                </a:ext>
              </a:extLst>
            </p:cNvPr>
            <p:cNvSpPr txBox="1"/>
            <p:nvPr/>
          </p:nvSpPr>
          <p:spPr>
            <a:xfrm>
              <a:off x="2476121" y="2363509"/>
              <a:ext cx="1455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AlvoSHSH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82750B3-EC53-0185-C2B8-95480693CE7A}"/>
                </a:ext>
              </a:extLst>
            </p:cNvPr>
            <p:cNvSpPr txBox="1"/>
            <p:nvPr/>
          </p:nvSpPr>
          <p:spPr>
            <a:xfrm>
              <a:off x="2621865" y="4116342"/>
              <a:ext cx="11689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AlvoS-S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DA8DD4E-84DD-8306-1319-A73D1506C033}"/>
                </a:ext>
              </a:extLst>
            </p:cNvPr>
            <p:cNvGrpSpPr/>
            <p:nvPr/>
          </p:nvGrpSpPr>
          <p:grpSpPr>
            <a:xfrm rot="10800000">
              <a:off x="3767430" y="2753327"/>
              <a:ext cx="562608" cy="1365161"/>
              <a:chOff x="2880734" y="3613666"/>
              <a:chExt cx="562608" cy="1365161"/>
            </a:xfrm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D02928A-C43D-2997-A337-38EA2B5D180C}"/>
                  </a:ext>
                </a:extLst>
              </p:cNvPr>
              <p:cNvSpPr/>
              <p:nvPr/>
            </p:nvSpPr>
            <p:spPr>
              <a:xfrm>
                <a:off x="2880734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76235BF1-239B-F103-A253-E84AF02F3ABF}"/>
                  </a:ext>
                </a:extLst>
              </p:cNvPr>
              <p:cNvSpPr/>
              <p:nvPr/>
            </p:nvSpPr>
            <p:spPr>
              <a:xfrm flipH="1">
                <a:off x="3172860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444734-ED22-40D0-3A40-00A468101CA7}"/>
                </a:ext>
              </a:extLst>
            </p:cNvPr>
            <p:cNvGrpSpPr/>
            <p:nvPr/>
          </p:nvGrpSpPr>
          <p:grpSpPr>
            <a:xfrm>
              <a:off x="5364666" y="2753327"/>
              <a:ext cx="562608" cy="1365161"/>
              <a:chOff x="2880734" y="3613666"/>
              <a:chExt cx="562608" cy="1365161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B6FD332A-565A-B7FF-97E2-C396636CD6D2}"/>
                  </a:ext>
                </a:extLst>
              </p:cNvPr>
              <p:cNvSpPr/>
              <p:nvPr/>
            </p:nvSpPr>
            <p:spPr>
              <a:xfrm>
                <a:off x="2880734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D5455740-2EAA-7C82-C20C-D1695B74B37B}"/>
                  </a:ext>
                </a:extLst>
              </p:cNvPr>
              <p:cNvSpPr/>
              <p:nvPr/>
            </p:nvSpPr>
            <p:spPr>
              <a:xfrm flipH="1">
                <a:off x="3172860" y="3613666"/>
                <a:ext cx="270482" cy="1365161"/>
              </a:xfrm>
              <a:custGeom>
                <a:avLst/>
                <a:gdLst>
                  <a:gd name="connsiteX0" fmla="*/ 0 w 270482"/>
                  <a:gd name="connsiteY0" fmla="*/ 0 h 1365161"/>
                  <a:gd name="connsiteX1" fmla="*/ 270456 w 270482"/>
                  <a:gd name="connsiteY1" fmla="*/ 695460 h 1365161"/>
                  <a:gd name="connsiteX2" fmla="*/ 12878 w 270482"/>
                  <a:gd name="connsiteY2" fmla="*/ 1365161 h 136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82" h="1365161">
                    <a:moveTo>
                      <a:pt x="0" y="0"/>
                    </a:moveTo>
                    <a:cubicBezTo>
                      <a:pt x="134155" y="233966"/>
                      <a:pt x="268310" y="467933"/>
                      <a:pt x="270456" y="695460"/>
                    </a:cubicBezTo>
                    <a:cubicBezTo>
                      <a:pt x="272602" y="922987"/>
                      <a:pt x="142740" y="1144074"/>
                      <a:pt x="12878" y="1365161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758EC-112D-2A65-EBEB-5900BD9B4F3D}"/>
                </a:ext>
              </a:extLst>
            </p:cNvPr>
            <p:cNvSpPr txBox="1"/>
            <p:nvPr/>
          </p:nvSpPr>
          <p:spPr>
            <a:xfrm>
              <a:off x="5903280" y="4102378"/>
              <a:ext cx="925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GSSG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4DE389C-38EA-A8E3-50AE-299C10367DDC}"/>
                </a:ext>
              </a:extLst>
            </p:cNvPr>
            <p:cNvGrpSpPr/>
            <p:nvPr/>
          </p:nvGrpSpPr>
          <p:grpSpPr>
            <a:xfrm>
              <a:off x="6893659" y="2343946"/>
              <a:ext cx="5455801" cy="2165380"/>
              <a:chOff x="5040309" y="4926920"/>
              <a:chExt cx="5455801" cy="216538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641734-0148-94E6-35D5-FABD04B0988D}"/>
                  </a:ext>
                </a:extLst>
              </p:cNvPr>
              <p:cNvSpPr txBox="1"/>
              <p:nvPr/>
            </p:nvSpPr>
            <p:spPr>
              <a:xfrm>
                <a:off x="5948678" y="6677607"/>
                <a:ext cx="22161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TrxRSH/SH</a:t>
                </a:r>
                <a:r>
                  <a:rPr lang="en-CL" sz="2000" b="1" baseline="-250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(FADH2)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604E3A-B6B2-6B47-7278-D1DD73FACFAA}"/>
                  </a:ext>
                </a:extLst>
              </p:cNvPr>
              <p:cNvSpPr txBox="1"/>
              <p:nvPr/>
            </p:nvSpPr>
            <p:spPr>
              <a:xfrm>
                <a:off x="5040309" y="4926920"/>
                <a:ext cx="18586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TrxRS-S</a:t>
                </a:r>
                <a:r>
                  <a:rPr lang="en-CL" sz="2000" b="1" baseline="-250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(FADH2)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8A5F59-913F-418E-AD9C-7E682E5E23AA}"/>
                  </a:ext>
                </a:extLst>
              </p:cNvPr>
              <p:cNvSpPr txBox="1"/>
              <p:nvPr/>
            </p:nvSpPr>
            <p:spPr>
              <a:xfrm>
                <a:off x="7237472" y="4926920"/>
                <a:ext cx="20974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TrxRSH/SH</a:t>
                </a:r>
                <a:r>
                  <a:rPr lang="en-CL" sz="2000" b="1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(FAD</a:t>
                </a:r>
                <a:r>
                  <a:rPr lang="en-CL" sz="2000" b="1" baseline="30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CL" sz="2000" b="1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C956893-D19D-9B80-1356-AF981B8EDAC7}"/>
                  </a:ext>
                </a:extLst>
              </p:cNvPr>
              <p:cNvCxnSpPr/>
              <p:nvPr/>
            </p:nvCxnSpPr>
            <p:spPr>
              <a:xfrm>
                <a:off x="6840738" y="5126975"/>
                <a:ext cx="43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202507D-3BCD-5E68-CBEA-0DA7F89C3487}"/>
                  </a:ext>
                </a:extLst>
              </p:cNvPr>
              <p:cNvGrpSpPr/>
              <p:nvPr/>
            </p:nvGrpSpPr>
            <p:grpSpPr>
              <a:xfrm>
                <a:off x="8880488" y="5306363"/>
                <a:ext cx="562608" cy="1365161"/>
                <a:chOff x="2880734" y="3613666"/>
                <a:chExt cx="562608" cy="1365161"/>
              </a:xfrm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679F69A2-6986-61A5-43E3-62A7EED3FCC7}"/>
                    </a:ext>
                  </a:extLst>
                </p:cNvPr>
                <p:cNvSpPr/>
                <p:nvPr/>
              </p:nvSpPr>
              <p:spPr>
                <a:xfrm>
                  <a:off x="2880734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2D105FB-ED20-39F0-ED57-EF18B32FE70F}"/>
                    </a:ext>
                  </a:extLst>
                </p:cNvPr>
                <p:cNvSpPr/>
                <p:nvPr/>
              </p:nvSpPr>
              <p:spPr>
                <a:xfrm flipH="1">
                  <a:off x="3172860" y="3613666"/>
                  <a:ext cx="270482" cy="1365161"/>
                </a:xfrm>
                <a:custGeom>
                  <a:avLst/>
                  <a:gdLst>
                    <a:gd name="connsiteX0" fmla="*/ 0 w 270482"/>
                    <a:gd name="connsiteY0" fmla="*/ 0 h 1365161"/>
                    <a:gd name="connsiteX1" fmla="*/ 270456 w 270482"/>
                    <a:gd name="connsiteY1" fmla="*/ 695460 h 1365161"/>
                    <a:gd name="connsiteX2" fmla="*/ 12878 w 270482"/>
                    <a:gd name="connsiteY2" fmla="*/ 1365161 h 1365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482" h="1365161">
                      <a:moveTo>
                        <a:pt x="0" y="0"/>
                      </a:moveTo>
                      <a:cubicBezTo>
                        <a:pt x="134155" y="233966"/>
                        <a:pt x="268310" y="467933"/>
                        <a:pt x="270456" y="695460"/>
                      </a:cubicBezTo>
                      <a:cubicBezTo>
                        <a:pt x="272602" y="922987"/>
                        <a:pt x="142740" y="1144074"/>
                        <a:pt x="12878" y="1365161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95958BD-D2A0-F01B-F503-F5CECE04A749}"/>
                  </a:ext>
                </a:extLst>
              </p:cNvPr>
              <p:cNvSpPr txBox="1"/>
              <p:nvPr/>
            </p:nvSpPr>
            <p:spPr>
              <a:xfrm>
                <a:off x="9340024" y="4942309"/>
                <a:ext cx="115608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NADPH </a:t>
                </a:r>
              </a:p>
              <a:p>
                <a:pPr algn="ctr"/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+ H</a:t>
                </a:r>
                <a:r>
                  <a:rPr lang="en-CL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4CA948-08C0-EB78-B105-E9752AE80823}"/>
                  </a:ext>
                </a:extLst>
              </p:cNvPr>
              <p:cNvSpPr txBox="1"/>
              <p:nvPr/>
            </p:nvSpPr>
            <p:spPr>
              <a:xfrm>
                <a:off x="9443096" y="6692190"/>
                <a:ext cx="9989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L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NADP</a:t>
                </a:r>
                <a:r>
                  <a:rPr lang="en-CL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0536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eucariotos –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Tirosina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Fosfatases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000" b="1" i="1" u="sng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C923A-C255-0BB6-0889-307F1AE5CFF6}"/>
              </a:ext>
            </a:extLst>
          </p:cNvPr>
          <p:cNvSpPr txBox="1"/>
          <p:nvPr/>
        </p:nvSpPr>
        <p:spPr>
          <a:xfrm>
            <a:off x="8768168" y="6371824"/>
            <a:ext cx="2762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Winterbourn e Hampton, FRBM, 2008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043DF9-A0CA-BA24-DB11-D054AA085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662" y="1752051"/>
            <a:ext cx="3945164" cy="4131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F709CC-CB3D-0A35-47C9-EC018CDE1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91" y="1257981"/>
            <a:ext cx="4424013" cy="2176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81302-DF16-2039-145C-B04A75E6A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836" y="3530598"/>
            <a:ext cx="3945164" cy="329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78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NRF-2 e a resposta antioxidante em eucariotos</a:t>
            </a:r>
            <a:endParaRPr lang="pt-BR" sz="4000" b="1" i="1" u="sng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D8CBC-5460-5BA1-1086-8639F8751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838" y="1540510"/>
            <a:ext cx="5606324" cy="484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370653-89B2-B272-E196-E338D206312A}"/>
              </a:ext>
            </a:extLst>
          </p:cNvPr>
          <p:cNvSpPr txBox="1"/>
          <p:nvPr/>
        </p:nvSpPr>
        <p:spPr>
          <a:xfrm>
            <a:off x="5996094" y="6581001"/>
            <a:ext cx="292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Yamamoto e colabs, Physiol Rev, 2018</a:t>
            </a:r>
          </a:p>
        </p:txBody>
      </p:sp>
    </p:spTree>
    <p:extLst>
      <p:ext uri="{BB962C8B-B14F-4D97-AF65-F5344CB8AC3E}">
        <p14:creationId xmlns:p14="http://schemas.microsoft.com/office/powerpoint/2010/main" val="2610596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bactérias</a:t>
            </a:r>
            <a:endParaRPr lang="pt-BR" sz="4000" b="1" i="1" u="sng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AECB0-D9C7-A1C7-07D7-1BFD44846DE5}"/>
              </a:ext>
            </a:extLst>
          </p:cNvPr>
          <p:cNvSpPr txBox="1"/>
          <p:nvPr/>
        </p:nvSpPr>
        <p:spPr>
          <a:xfrm>
            <a:off x="2437720" y="6233025"/>
            <a:ext cx="3585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Pomposiello e Demple, Trends in Biotechnol, 2001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4D043-D91A-D3D0-CE2C-22AE2D48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26" y="1909762"/>
            <a:ext cx="5300784" cy="4323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8C13F-4656-2EA4-E4B2-9CEEBAF73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443" y="2811463"/>
            <a:ext cx="4667981" cy="2217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FA8A3-56DD-A896-7511-F8DB8C51829F}"/>
              </a:ext>
            </a:extLst>
          </p:cNvPr>
          <p:cNvSpPr txBox="1"/>
          <p:nvPr/>
        </p:nvSpPr>
        <p:spPr>
          <a:xfrm>
            <a:off x="8196634" y="5142412"/>
            <a:ext cx="3058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Sies e colabs, Nat Rev Mol Cell Biol, 2022</a:t>
            </a:r>
          </a:p>
        </p:txBody>
      </p:sp>
    </p:spTree>
    <p:extLst>
      <p:ext uri="{BB962C8B-B14F-4D97-AF65-F5344CB8AC3E}">
        <p14:creationId xmlns:p14="http://schemas.microsoft.com/office/powerpoint/2010/main" val="2616345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bactérias</a:t>
            </a:r>
            <a:endParaRPr lang="pt-BR" sz="4000" b="1" i="1" u="sng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7B316-BAC2-0B51-FD39-380300D72145}"/>
              </a:ext>
            </a:extLst>
          </p:cNvPr>
          <p:cNvSpPr txBox="1"/>
          <p:nvPr/>
        </p:nvSpPr>
        <p:spPr>
          <a:xfrm>
            <a:off x="3175969" y="1445014"/>
            <a:ext cx="5840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Resposta a hidroperóxidos de lipídeos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52655-E9D7-089C-E6A2-E5AC40647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0" y="1906679"/>
            <a:ext cx="7772400" cy="4447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DA001-DADD-9FAE-AA0D-E59D82767A2D}"/>
              </a:ext>
            </a:extLst>
          </p:cNvPr>
          <p:cNvSpPr txBox="1"/>
          <p:nvPr/>
        </p:nvSpPr>
        <p:spPr>
          <a:xfrm>
            <a:off x="5996094" y="6581001"/>
            <a:ext cx="2715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Hillion e Antelmann, Biol Chem, 2015</a:t>
            </a:r>
          </a:p>
        </p:txBody>
      </p:sp>
    </p:spTree>
    <p:extLst>
      <p:ext uri="{BB962C8B-B14F-4D97-AF65-F5344CB8AC3E}">
        <p14:creationId xmlns:p14="http://schemas.microsoft.com/office/powerpoint/2010/main" val="1145229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Concentrações de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efeitos biológicos 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62500-E5E4-BF88-BDF9-DB6F5B354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705" y="1735807"/>
            <a:ext cx="6769100" cy="4241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9AECB0-D9C7-A1C7-07D7-1BFD44846DE5}"/>
              </a:ext>
            </a:extLst>
          </p:cNvPr>
          <p:cNvSpPr txBox="1"/>
          <p:nvPr/>
        </p:nvSpPr>
        <p:spPr>
          <a:xfrm>
            <a:off x="6096000" y="6104751"/>
            <a:ext cx="2991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Sies e Jones, Nat Rev Mol Cel Biol, 2020</a:t>
            </a:r>
          </a:p>
        </p:txBody>
      </p:sp>
    </p:spTree>
    <p:extLst>
      <p:ext uri="{BB962C8B-B14F-4D97-AF65-F5344CB8AC3E}">
        <p14:creationId xmlns:p14="http://schemas.microsoft.com/office/powerpoint/2010/main" val="3118679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Concentrações de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efeitos biológicos 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AECB0-D9C7-A1C7-07D7-1BFD44846DE5}"/>
              </a:ext>
            </a:extLst>
          </p:cNvPr>
          <p:cNvSpPr txBox="1"/>
          <p:nvPr/>
        </p:nvSpPr>
        <p:spPr>
          <a:xfrm>
            <a:off x="8898194" y="6581001"/>
            <a:ext cx="2991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Sies e Jones, Nat Rev Mol Cel Biol,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895FD-1164-0286-1115-84684F9E1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1263535"/>
            <a:ext cx="117983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977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é produzido o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4000" b="1" i="1" u="sng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AECB0-D9C7-A1C7-07D7-1BFD44846DE5}"/>
              </a:ext>
            </a:extLst>
          </p:cNvPr>
          <p:cNvSpPr txBox="1"/>
          <p:nvPr/>
        </p:nvSpPr>
        <p:spPr>
          <a:xfrm>
            <a:off x="5697794" y="6104751"/>
            <a:ext cx="2991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Sies e Jones, Nat Rev Mol Cel Biol,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AF2D4-60FE-80DC-2C6C-D5BF5F78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125" y="1567532"/>
            <a:ext cx="5215194" cy="4537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03171-BA02-D33E-2024-F3162D9E0B9A}"/>
              </a:ext>
            </a:extLst>
          </p:cNvPr>
          <p:cNvSpPr txBox="1"/>
          <p:nvPr/>
        </p:nvSpPr>
        <p:spPr>
          <a:xfrm>
            <a:off x="7875638" y="36916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287797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Oximouse- uma plataforma para estudar sinalização redox revela motivos estruturais  </a:t>
            </a:r>
            <a:endParaRPr lang="pt-BR" sz="4000" b="1" i="1" u="sng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D5137-3344-C9BA-7636-F5D9F835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2" y="1479195"/>
            <a:ext cx="6342743" cy="3035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9D7FC-BA58-BF69-C3C7-51FA9EFEA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36" y="4730750"/>
            <a:ext cx="5613624" cy="198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83422-7578-C3DE-F6CA-D30FF81F9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149" y="1479195"/>
            <a:ext cx="4414669" cy="1989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03435-91AC-1972-DCD3-74E2C1B92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500" y="3684219"/>
            <a:ext cx="3530658" cy="2287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C75D63-BD47-9103-C2E4-CA66AEDEE727}"/>
              </a:ext>
            </a:extLst>
          </p:cNvPr>
          <p:cNvSpPr txBox="1"/>
          <p:nvPr/>
        </p:nvSpPr>
        <p:spPr>
          <a:xfrm>
            <a:off x="6754919" y="6169522"/>
            <a:ext cx="48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envelhecimento remodela redes regulatorias redox globalmente em camundongos</a:t>
            </a:r>
          </a:p>
          <a:p>
            <a:pPr algn="ctr"/>
            <a:endParaRPr lang="pt-BR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05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ADF08-F594-1C0B-E651-8D9AE076C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095" y="0"/>
            <a:ext cx="678590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989FFF-3233-F6D2-455B-18BAF117A532}"/>
              </a:ext>
            </a:extLst>
          </p:cNvPr>
          <p:cNvSpPr txBox="1"/>
          <p:nvPr/>
        </p:nvSpPr>
        <p:spPr>
          <a:xfrm>
            <a:off x="0" y="0"/>
            <a:ext cx="5002964" cy="26712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das Pentoses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44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Sinalização </a:t>
            </a:r>
            <a:r>
              <a:rPr lang="pt-BR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A29FA89-6D21-2FCF-D106-DEAD1B1F5B0B}"/>
              </a:ext>
            </a:extLst>
          </p:cNvPr>
          <p:cNvGrpSpPr/>
          <p:nvPr/>
        </p:nvGrpSpPr>
        <p:grpSpPr>
          <a:xfrm>
            <a:off x="244886" y="3355200"/>
            <a:ext cx="11700331" cy="1080000"/>
            <a:chOff x="81599" y="3355200"/>
            <a:chExt cx="11700331" cy="1080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1C3BFB-5728-3CD1-E7DC-2ED243E710DA}"/>
                </a:ext>
              </a:extLst>
            </p:cNvPr>
            <p:cNvGrpSpPr/>
            <p:nvPr/>
          </p:nvGrpSpPr>
          <p:grpSpPr>
            <a:xfrm>
              <a:off x="81599" y="3586061"/>
              <a:ext cx="1976914" cy="620486"/>
              <a:chOff x="81599" y="3586061"/>
              <a:chExt cx="1976914" cy="6204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B9F1B18-51B1-BDCF-327E-8CAA1BB924A2}"/>
                  </a:ext>
                </a:extLst>
              </p:cNvPr>
              <p:cNvSpPr/>
              <p:nvPr/>
            </p:nvSpPr>
            <p:spPr>
              <a:xfrm>
                <a:off x="81599" y="3586061"/>
                <a:ext cx="1355272" cy="6204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11BBA7C-11DD-AE35-80F2-499528A1FA7D}"/>
                  </a:ext>
                </a:extLst>
              </p:cNvPr>
              <p:cNvCxnSpPr/>
              <p:nvPr/>
            </p:nvCxnSpPr>
            <p:spPr>
              <a:xfrm>
                <a:off x="1518513" y="3896304"/>
                <a:ext cx="54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6694B-7AF9-CAFF-2444-42EB7DBB7386}"/>
                </a:ext>
              </a:extLst>
            </p:cNvPr>
            <p:cNvGrpSpPr/>
            <p:nvPr/>
          </p:nvGrpSpPr>
          <p:grpSpPr>
            <a:xfrm>
              <a:off x="2054273" y="3581005"/>
              <a:ext cx="2065538" cy="646331"/>
              <a:chOff x="2168576" y="3581005"/>
              <a:chExt cx="2065538" cy="64633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EABC131-662F-188D-FF9D-9D8CDE57A6BB}"/>
                  </a:ext>
                </a:extLst>
              </p:cNvPr>
              <p:cNvGrpSpPr/>
              <p:nvPr/>
            </p:nvGrpSpPr>
            <p:grpSpPr>
              <a:xfrm>
                <a:off x="22572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66E5AAA-8044-84F9-8779-EDDF2E87B8C9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861C58CE-F01F-49A2-4F51-082EFDA814D3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393F08-168F-3619-A092-77CDE083BE6D}"/>
                  </a:ext>
                </a:extLst>
              </p:cNvPr>
              <p:cNvSpPr txBox="1"/>
              <p:nvPr/>
            </p:nvSpPr>
            <p:spPr>
              <a:xfrm>
                <a:off x="2168576" y="3581005"/>
                <a:ext cx="15022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Transdutor de sinal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F0B29F-8BC0-6746-E971-E4125BD34C15}"/>
                </a:ext>
              </a:extLst>
            </p:cNvPr>
            <p:cNvSpPr txBox="1"/>
            <p:nvPr/>
          </p:nvSpPr>
          <p:spPr>
            <a:xfrm>
              <a:off x="179589" y="371163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Estímulo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099BAA5-38B1-B495-E6DA-B6C3ACF8131B}"/>
                </a:ext>
              </a:extLst>
            </p:cNvPr>
            <p:cNvGrpSpPr/>
            <p:nvPr/>
          </p:nvGrpSpPr>
          <p:grpSpPr>
            <a:xfrm>
              <a:off x="4222908" y="3585600"/>
              <a:ext cx="2101899" cy="619200"/>
              <a:chOff x="4435185" y="3585600"/>
              <a:chExt cx="2101899" cy="61920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B05206A-6313-42F9-F557-7A6DCFCEF8B8}"/>
                  </a:ext>
                </a:extLst>
              </p:cNvPr>
              <p:cNvCxnSpPr/>
              <p:nvPr/>
            </p:nvCxnSpPr>
            <p:spPr>
              <a:xfrm>
                <a:off x="5997084" y="3895200"/>
                <a:ext cx="54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948BBB-2917-F3EE-AE6E-97BF7487922C}"/>
                  </a:ext>
                </a:extLst>
              </p:cNvPr>
              <p:cNvSpPr/>
              <p:nvPr/>
            </p:nvSpPr>
            <p:spPr>
              <a:xfrm>
                <a:off x="4438800" y="3585600"/>
                <a:ext cx="1461599" cy="619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745B8D-C579-2939-C825-4F2FBAF680C0}"/>
                  </a:ext>
                </a:extLst>
              </p:cNvPr>
              <p:cNvSpPr txBox="1"/>
              <p:nvPr/>
            </p:nvSpPr>
            <p:spPr>
              <a:xfrm>
                <a:off x="4435185" y="3711636"/>
                <a:ext cx="1467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Mensageiro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38E3CA2-988E-D6FB-DDD9-B80468DE5750}"/>
                </a:ext>
              </a:extLst>
            </p:cNvPr>
            <p:cNvGrpSpPr/>
            <p:nvPr/>
          </p:nvGrpSpPr>
          <p:grpSpPr>
            <a:xfrm>
              <a:off x="6456079" y="3585600"/>
              <a:ext cx="1976914" cy="620486"/>
              <a:chOff x="6750000" y="3585600"/>
              <a:chExt cx="1976914" cy="62048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820EA83-3143-F4EF-0B2B-D34B1B0B114A}"/>
                  </a:ext>
                </a:extLst>
              </p:cNvPr>
              <p:cNvGrpSpPr/>
              <p:nvPr/>
            </p:nvGrpSpPr>
            <p:grpSpPr>
              <a:xfrm>
                <a:off x="67500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C986CFD-A82B-7EEB-D5BF-804E02F6E34A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71C9DFE8-1A15-EFEB-65E8-9076BC1C6653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7CD01B-DD4A-DCBC-2DE3-18E14CB55465}"/>
                  </a:ext>
                </a:extLst>
              </p:cNvPr>
              <p:cNvSpPr txBox="1"/>
              <p:nvPr/>
            </p:nvSpPr>
            <p:spPr>
              <a:xfrm>
                <a:off x="6988747" y="3711636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Efetor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8E16EB-4E6F-2C24-68EF-DC65D19DF972}"/>
                </a:ext>
              </a:extLst>
            </p:cNvPr>
            <p:cNvGrpSpPr/>
            <p:nvPr/>
          </p:nvGrpSpPr>
          <p:grpSpPr>
            <a:xfrm>
              <a:off x="8538680" y="3583240"/>
              <a:ext cx="1976914" cy="646331"/>
              <a:chOff x="9061200" y="3583240"/>
              <a:chExt cx="1976914" cy="64633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CBEBCF5-B748-F91E-F45D-B347C3AE2D5E}"/>
                  </a:ext>
                </a:extLst>
              </p:cNvPr>
              <p:cNvGrpSpPr/>
              <p:nvPr/>
            </p:nvGrpSpPr>
            <p:grpSpPr>
              <a:xfrm>
                <a:off x="9061200" y="3585600"/>
                <a:ext cx="1976914" cy="620486"/>
                <a:chOff x="81599" y="3586061"/>
                <a:chExt cx="1976914" cy="62048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5B80A5-C560-7D21-43C6-9E97019E6425}"/>
                    </a:ext>
                  </a:extLst>
                </p:cNvPr>
                <p:cNvSpPr/>
                <p:nvPr/>
              </p:nvSpPr>
              <p:spPr>
                <a:xfrm>
                  <a:off x="81599" y="3586061"/>
                  <a:ext cx="1355272" cy="6204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L"/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6F0ED740-5FC4-E247-F68A-2BAA8939ADF4}"/>
                    </a:ext>
                  </a:extLst>
                </p:cNvPr>
                <p:cNvCxnSpPr/>
                <p:nvPr/>
              </p:nvCxnSpPr>
              <p:spPr>
                <a:xfrm>
                  <a:off x="1518513" y="3896304"/>
                  <a:ext cx="540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F1C811-B475-1D39-FA7B-50E0EAE53B1C}"/>
                  </a:ext>
                </a:extLst>
              </p:cNvPr>
              <p:cNvSpPr txBox="1"/>
              <p:nvPr/>
            </p:nvSpPr>
            <p:spPr>
              <a:xfrm>
                <a:off x="9122130" y="3583240"/>
                <a:ext cx="12105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Alvo </a:t>
                </a:r>
              </a:p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biológico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37560B3-75C3-52DA-55E0-87B8E90FDB38}"/>
                </a:ext>
              </a:extLst>
            </p:cNvPr>
            <p:cNvGrpSpPr/>
            <p:nvPr/>
          </p:nvGrpSpPr>
          <p:grpSpPr>
            <a:xfrm>
              <a:off x="10558517" y="3355200"/>
              <a:ext cx="1223413" cy="1080000"/>
              <a:chOff x="11300420" y="3355200"/>
              <a:chExt cx="1223413" cy="1080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3C653A1-12C4-DB94-1332-8C81780085FB}"/>
                  </a:ext>
                </a:extLst>
              </p:cNvPr>
              <p:cNvSpPr/>
              <p:nvPr/>
            </p:nvSpPr>
            <p:spPr>
              <a:xfrm>
                <a:off x="11372127" y="3355200"/>
                <a:ext cx="1080000" cy="1080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E62FD9-56A6-6038-90EA-9D4A07C65481}"/>
                  </a:ext>
                </a:extLst>
              </p:cNvPr>
              <p:cNvSpPr txBox="1"/>
              <p:nvPr/>
            </p:nvSpPr>
            <p:spPr>
              <a:xfrm>
                <a:off x="11300420" y="3710534"/>
                <a:ext cx="12234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Resposta</a:t>
                </a:r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A1FB3475-BF7B-F3C6-63E2-04EE29801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8" y="1584285"/>
            <a:ext cx="839600" cy="99508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FEF4B65-089C-C9BF-2A94-1BD095F5BF73}"/>
              </a:ext>
            </a:extLst>
          </p:cNvPr>
          <p:cNvGrpSpPr/>
          <p:nvPr/>
        </p:nvGrpSpPr>
        <p:grpSpPr>
          <a:xfrm>
            <a:off x="1959388" y="1672839"/>
            <a:ext cx="855000" cy="720000"/>
            <a:chOff x="4283098" y="1811825"/>
            <a:chExt cx="855000" cy="720000"/>
          </a:xfrm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4574D181-9FCF-2B10-D6E7-ED35A74A1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3098" y="1811825"/>
              <a:ext cx="855000" cy="720000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01C014D-DD1C-F759-CBD1-4474A30E809C}"/>
                </a:ext>
              </a:extLst>
            </p:cNvPr>
            <p:cNvSpPr txBox="1"/>
            <p:nvPr/>
          </p:nvSpPr>
          <p:spPr>
            <a:xfrm>
              <a:off x="4418527" y="1979202"/>
              <a:ext cx="5822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19201AB-D05A-0E63-63C5-F082C4099171}"/>
              </a:ext>
            </a:extLst>
          </p:cNvPr>
          <p:cNvGrpSpPr/>
          <p:nvPr/>
        </p:nvGrpSpPr>
        <p:grpSpPr>
          <a:xfrm>
            <a:off x="3141726" y="1669838"/>
            <a:ext cx="878960" cy="720000"/>
            <a:chOff x="5058869" y="1811825"/>
            <a:chExt cx="878960" cy="720000"/>
          </a:xfrm>
        </p:grpSpPr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8F454DB9-0793-233E-1AEE-0EBC87818F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0850" y="1811825"/>
              <a:ext cx="855000" cy="72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125DA8-5646-5EEC-8405-B7DE48FE4229}"/>
                </a:ext>
              </a:extLst>
            </p:cNvPr>
            <p:cNvSpPr txBox="1"/>
            <p:nvPr/>
          </p:nvSpPr>
          <p:spPr>
            <a:xfrm>
              <a:off x="5058869" y="1969950"/>
              <a:ext cx="878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49168BA-2AF5-11EA-245D-F540E45271B8}"/>
              </a:ext>
            </a:extLst>
          </p:cNvPr>
          <p:cNvSpPr txBox="1"/>
          <p:nvPr/>
        </p:nvSpPr>
        <p:spPr>
          <a:xfrm>
            <a:off x="150491" y="5017514"/>
            <a:ext cx="21066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Características: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Especificidade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Cinética rápida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Reversibilidade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13A7F3-99C5-140D-720F-3D145A798ABD}"/>
              </a:ext>
            </a:extLst>
          </p:cNvPr>
          <p:cNvSpPr txBox="1"/>
          <p:nvPr/>
        </p:nvSpPr>
        <p:spPr>
          <a:xfrm>
            <a:off x="3990493" y="4616975"/>
            <a:ext cx="431400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Estímulo redox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Transdutor redox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Mensageiros redox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Efetores redox 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(centros metálicos;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Cys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Met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SelCys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9BE7EF5-6970-A3FD-32E4-EB2A3A3D2B53}"/>
              </a:ext>
            </a:extLst>
          </p:cNvPr>
          <p:cNvSpPr/>
          <p:nvPr/>
        </p:nvSpPr>
        <p:spPr>
          <a:xfrm>
            <a:off x="3153707" y="4543941"/>
            <a:ext cx="5987573" cy="2251427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538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NADPH: via de acoplamento entre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geração e a eliminação de oxidantes?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CAA0F-3C38-05BF-EBDD-669C49D45110}"/>
              </a:ext>
            </a:extLst>
          </p:cNvPr>
          <p:cNvSpPr txBox="1"/>
          <p:nvPr/>
        </p:nvSpPr>
        <p:spPr>
          <a:xfrm>
            <a:off x="2372817" y="1440358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latin typeface="Arial" panose="020B0604020202020204" pitchFamily="34" charset="0"/>
                <a:cs typeface="Arial" panose="020B0604020202020204" pitchFamily="34" charset="0"/>
              </a:rPr>
              <a:t>NADPH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99BAF-9789-B7AD-B2BC-37AA7BA6D7D1}"/>
              </a:ext>
            </a:extLst>
          </p:cNvPr>
          <p:cNvSpPr txBox="1"/>
          <p:nvPr/>
        </p:nvSpPr>
        <p:spPr>
          <a:xfrm>
            <a:off x="7574429" y="1440358"/>
            <a:ext cx="1508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latin typeface="Arial" panose="020B0604020202020204" pitchFamily="34" charset="0"/>
                <a:cs typeface="Arial" panose="020B0604020202020204" pitchFamily="34" charset="0"/>
              </a:rPr>
              <a:t>NADP</a:t>
            </a:r>
            <a:r>
              <a:rPr lang="en-CL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742E3-41B1-CC4C-22FD-DEE1D306F316}"/>
              </a:ext>
            </a:extLst>
          </p:cNvPr>
          <p:cNvSpPr txBox="1"/>
          <p:nvPr/>
        </p:nvSpPr>
        <p:spPr>
          <a:xfrm>
            <a:off x="2838668" y="2691423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26DEF-17EB-6A0F-18D6-DDEF756DEC47}"/>
              </a:ext>
            </a:extLst>
          </p:cNvPr>
          <p:cNvSpPr txBox="1"/>
          <p:nvPr/>
        </p:nvSpPr>
        <p:spPr>
          <a:xfrm>
            <a:off x="7873894" y="269142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86B0D77-3193-6726-EF35-FC7535716E01}"/>
              </a:ext>
            </a:extLst>
          </p:cNvPr>
          <p:cNvSpPr/>
          <p:nvPr/>
        </p:nvSpPr>
        <p:spPr>
          <a:xfrm>
            <a:off x="3964211" y="1869142"/>
            <a:ext cx="3690928" cy="582168"/>
          </a:xfrm>
          <a:custGeom>
            <a:avLst/>
            <a:gdLst>
              <a:gd name="connsiteX0" fmla="*/ 0 w 2852928"/>
              <a:gd name="connsiteY0" fmla="*/ 0 h 573124"/>
              <a:gd name="connsiteX1" fmla="*/ 1426464 w 2852928"/>
              <a:gd name="connsiteY1" fmla="*/ 573024 h 573124"/>
              <a:gd name="connsiteX2" fmla="*/ 2852928 w 2852928"/>
              <a:gd name="connsiteY2" fmla="*/ 36576 h 5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8" h="573124">
                <a:moveTo>
                  <a:pt x="0" y="0"/>
                </a:moveTo>
                <a:cubicBezTo>
                  <a:pt x="475488" y="283464"/>
                  <a:pt x="950976" y="566928"/>
                  <a:pt x="1426464" y="573024"/>
                </a:cubicBezTo>
                <a:cubicBezTo>
                  <a:pt x="1901952" y="579120"/>
                  <a:pt x="2377440" y="307848"/>
                  <a:pt x="2852928" y="36576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D106C89-8832-E126-CDB5-EE5EF0089E14}"/>
              </a:ext>
            </a:extLst>
          </p:cNvPr>
          <p:cNvSpPr/>
          <p:nvPr/>
        </p:nvSpPr>
        <p:spPr>
          <a:xfrm flipV="1">
            <a:off x="3964211" y="2451310"/>
            <a:ext cx="3690928" cy="445008"/>
          </a:xfrm>
          <a:custGeom>
            <a:avLst/>
            <a:gdLst>
              <a:gd name="connsiteX0" fmla="*/ 0 w 2852928"/>
              <a:gd name="connsiteY0" fmla="*/ 0 h 573124"/>
              <a:gd name="connsiteX1" fmla="*/ 1426464 w 2852928"/>
              <a:gd name="connsiteY1" fmla="*/ 573024 h 573124"/>
              <a:gd name="connsiteX2" fmla="*/ 2852928 w 2852928"/>
              <a:gd name="connsiteY2" fmla="*/ 36576 h 5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8" h="573124">
                <a:moveTo>
                  <a:pt x="0" y="0"/>
                </a:moveTo>
                <a:cubicBezTo>
                  <a:pt x="475488" y="283464"/>
                  <a:pt x="950976" y="566928"/>
                  <a:pt x="1426464" y="573024"/>
                </a:cubicBezTo>
                <a:cubicBezTo>
                  <a:pt x="1901952" y="579120"/>
                  <a:pt x="2377440" y="307848"/>
                  <a:pt x="2852928" y="36576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B375F-3A2D-B2E2-073E-E25C8143AC98}"/>
              </a:ext>
            </a:extLst>
          </p:cNvPr>
          <p:cNvSpPr txBox="1"/>
          <p:nvPr/>
        </p:nvSpPr>
        <p:spPr>
          <a:xfrm>
            <a:off x="10144903" y="2691423"/>
            <a:ext cx="1168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D22690-8D7A-8C99-B4EE-53E059C560D9}"/>
              </a:ext>
            </a:extLst>
          </p:cNvPr>
          <p:cNvCxnSpPr/>
          <p:nvPr/>
        </p:nvCxnSpPr>
        <p:spPr>
          <a:xfrm>
            <a:off x="8908686" y="3030073"/>
            <a:ext cx="118243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64FC34-0EDA-33B3-D970-FC5CB611B4DE}"/>
              </a:ext>
            </a:extLst>
          </p:cNvPr>
          <p:cNvSpPr txBox="1"/>
          <p:nvPr/>
        </p:nvSpPr>
        <p:spPr>
          <a:xfrm>
            <a:off x="8881335" y="2568408"/>
            <a:ext cx="116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0689EE-1764-C0F8-A110-F0C550642786}"/>
              </a:ext>
            </a:extLst>
          </p:cNvPr>
          <p:cNvSpPr txBox="1"/>
          <p:nvPr/>
        </p:nvSpPr>
        <p:spPr>
          <a:xfrm>
            <a:off x="2636151" y="5897842"/>
            <a:ext cx="1168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2735E-DBCC-5FD3-8A0A-B5C1609338F1}"/>
              </a:ext>
            </a:extLst>
          </p:cNvPr>
          <p:cNvSpPr txBox="1"/>
          <p:nvPr/>
        </p:nvSpPr>
        <p:spPr>
          <a:xfrm>
            <a:off x="2372996" y="4540480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latin typeface="Arial" panose="020B0604020202020204" pitchFamily="34" charset="0"/>
                <a:cs typeface="Arial" panose="020B0604020202020204" pitchFamily="34" charset="0"/>
              </a:rPr>
              <a:t>NADPH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DB900E-54DD-966D-EEE3-B1A97AEBEF01}"/>
              </a:ext>
            </a:extLst>
          </p:cNvPr>
          <p:cNvSpPr txBox="1"/>
          <p:nvPr/>
        </p:nvSpPr>
        <p:spPr>
          <a:xfrm>
            <a:off x="5225397" y="1950283"/>
            <a:ext cx="116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2B64DC7-2569-763C-3257-1B39A00F2E6F}"/>
              </a:ext>
            </a:extLst>
          </p:cNvPr>
          <p:cNvSpPr/>
          <p:nvPr/>
        </p:nvSpPr>
        <p:spPr>
          <a:xfrm>
            <a:off x="3964211" y="4953090"/>
            <a:ext cx="3690928" cy="582168"/>
          </a:xfrm>
          <a:custGeom>
            <a:avLst/>
            <a:gdLst>
              <a:gd name="connsiteX0" fmla="*/ 0 w 2852928"/>
              <a:gd name="connsiteY0" fmla="*/ 0 h 573124"/>
              <a:gd name="connsiteX1" fmla="*/ 1426464 w 2852928"/>
              <a:gd name="connsiteY1" fmla="*/ 573024 h 573124"/>
              <a:gd name="connsiteX2" fmla="*/ 2852928 w 2852928"/>
              <a:gd name="connsiteY2" fmla="*/ 36576 h 5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8" h="573124">
                <a:moveTo>
                  <a:pt x="0" y="0"/>
                </a:moveTo>
                <a:cubicBezTo>
                  <a:pt x="475488" y="283464"/>
                  <a:pt x="950976" y="566928"/>
                  <a:pt x="1426464" y="573024"/>
                </a:cubicBezTo>
                <a:cubicBezTo>
                  <a:pt x="1901952" y="579120"/>
                  <a:pt x="2377440" y="307848"/>
                  <a:pt x="2852928" y="36576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8973F3A-DE68-C18A-CD3C-4D414E6DDE7C}"/>
              </a:ext>
            </a:extLst>
          </p:cNvPr>
          <p:cNvSpPr/>
          <p:nvPr/>
        </p:nvSpPr>
        <p:spPr>
          <a:xfrm flipV="1">
            <a:off x="3964211" y="5535258"/>
            <a:ext cx="3690928" cy="445008"/>
          </a:xfrm>
          <a:custGeom>
            <a:avLst/>
            <a:gdLst>
              <a:gd name="connsiteX0" fmla="*/ 0 w 2852928"/>
              <a:gd name="connsiteY0" fmla="*/ 0 h 573124"/>
              <a:gd name="connsiteX1" fmla="*/ 1426464 w 2852928"/>
              <a:gd name="connsiteY1" fmla="*/ 573024 h 573124"/>
              <a:gd name="connsiteX2" fmla="*/ 2852928 w 2852928"/>
              <a:gd name="connsiteY2" fmla="*/ 36576 h 5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8" h="573124">
                <a:moveTo>
                  <a:pt x="0" y="0"/>
                </a:moveTo>
                <a:cubicBezTo>
                  <a:pt x="475488" y="283464"/>
                  <a:pt x="950976" y="566928"/>
                  <a:pt x="1426464" y="573024"/>
                </a:cubicBezTo>
                <a:cubicBezTo>
                  <a:pt x="1901952" y="579120"/>
                  <a:pt x="2377440" y="307848"/>
                  <a:pt x="2852928" y="36576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B06B1-400A-EAD4-8A93-0093FE42EB90}"/>
              </a:ext>
            </a:extLst>
          </p:cNvPr>
          <p:cNvSpPr txBox="1"/>
          <p:nvPr/>
        </p:nvSpPr>
        <p:spPr>
          <a:xfrm>
            <a:off x="5225397" y="5034231"/>
            <a:ext cx="116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925FB1-E098-0E57-9A66-6E8234B284B6}"/>
              </a:ext>
            </a:extLst>
          </p:cNvPr>
          <p:cNvSpPr txBox="1"/>
          <p:nvPr/>
        </p:nvSpPr>
        <p:spPr>
          <a:xfrm>
            <a:off x="5225397" y="5526930"/>
            <a:ext cx="116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Trx</a:t>
            </a:r>
          </a:p>
          <a:p>
            <a:pPr algn="ctr"/>
            <a:r>
              <a:rPr lang="en-CL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053498-2E18-63D2-EF24-E826718FC9A1}"/>
              </a:ext>
            </a:extLst>
          </p:cNvPr>
          <p:cNvSpPr txBox="1"/>
          <p:nvPr/>
        </p:nvSpPr>
        <p:spPr>
          <a:xfrm>
            <a:off x="7574429" y="4540622"/>
            <a:ext cx="1508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b="1" dirty="0">
                <a:latin typeface="Arial" panose="020B0604020202020204" pitchFamily="34" charset="0"/>
                <a:cs typeface="Arial" panose="020B0604020202020204" pitchFamily="34" charset="0"/>
              </a:rPr>
              <a:t>NADP</a:t>
            </a:r>
            <a:r>
              <a:rPr lang="en-CL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303A32-B326-D7E3-BBCD-89BE3D4AC919}"/>
              </a:ext>
            </a:extLst>
          </p:cNvPr>
          <p:cNvSpPr txBox="1"/>
          <p:nvPr/>
        </p:nvSpPr>
        <p:spPr>
          <a:xfrm>
            <a:off x="7853856" y="5791687"/>
            <a:ext cx="952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CL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98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280416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sinalização redox está acoplada ao metabolismo energético?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686F12-CBFF-19FB-B800-7163EFB76283}"/>
              </a:ext>
            </a:extLst>
          </p:cNvPr>
          <p:cNvGrpSpPr/>
          <p:nvPr/>
        </p:nvGrpSpPr>
        <p:grpSpPr>
          <a:xfrm>
            <a:off x="683021" y="206875"/>
            <a:ext cx="9748303" cy="5533844"/>
            <a:chOff x="683021" y="206875"/>
            <a:chExt cx="9748303" cy="55338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734CC7-46E5-18EA-70DD-D1C8E4BE3A5B}"/>
                </a:ext>
              </a:extLst>
            </p:cNvPr>
            <p:cNvGrpSpPr/>
            <p:nvPr/>
          </p:nvGrpSpPr>
          <p:grpSpPr>
            <a:xfrm>
              <a:off x="3990101" y="4225536"/>
              <a:ext cx="2431642" cy="1515183"/>
              <a:chOff x="2862341" y="4271841"/>
              <a:chExt cx="2431642" cy="1515183"/>
            </a:xfrm>
          </p:grpSpPr>
          <p:sp>
            <p:nvSpPr>
              <p:cNvPr id="4" name="Cloud Callout 3">
                <a:extLst>
                  <a:ext uri="{FF2B5EF4-FFF2-40B4-BE49-F238E27FC236}">
                    <a16:creationId xmlns:a16="http://schemas.microsoft.com/office/drawing/2014/main" id="{1CE1AE0C-F566-6067-9696-5E8A4646BD19}"/>
                  </a:ext>
                </a:extLst>
              </p:cNvPr>
              <p:cNvSpPr/>
              <p:nvPr/>
            </p:nvSpPr>
            <p:spPr>
              <a:xfrm>
                <a:off x="2862341" y="4271841"/>
                <a:ext cx="2431642" cy="151518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B58D3C-5FCD-7ADB-2508-C063C71171C6}"/>
                  </a:ext>
                </a:extLst>
              </p:cNvPr>
              <p:cNvSpPr txBox="1"/>
              <p:nvPr/>
            </p:nvSpPr>
            <p:spPr>
              <a:xfrm>
                <a:off x="2862341" y="4690878"/>
                <a:ext cx="2431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Fosforilações 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81092A-0CEE-91D0-7E10-F86B938F2E92}"/>
                </a:ext>
              </a:extLst>
            </p:cNvPr>
            <p:cNvGrpSpPr/>
            <p:nvPr/>
          </p:nvGrpSpPr>
          <p:grpSpPr>
            <a:xfrm>
              <a:off x="7999682" y="206875"/>
              <a:ext cx="2431642" cy="1515183"/>
              <a:chOff x="2862341" y="4271841"/>
              <a:chExt cx="2431642" cy="1515183"/>
            </a:xfrm>
          </p:grpSpPr>
          <p:sp>
            <p:nvSpPr>
              <p:cNvPr id="25" name="Cloud Callout 24">
                <a:extLst>
                  <a:ext uri="{FF2B5EF4-FFF2-40B4-BE49-F238E27FC236}">
                    <a16:creationId xmlns:a16="http://schemas.microsoft.com/office/drawing/2014/main" id="{B0A9CDCD-8918-6A36-E1FC-A00D05E1DCEB}"/>
                  </a:ext>
                </a:extLst>
              </p:cNvPr>
              <p:cNvSpPr/>
              <p:nvPr/>
            </p:nvSpPr>
            <p:spPr>
              <a:xfrm>
                <a:off x="2862341" y="4271841"/>
                <a:ext cx="2431642" cy="151518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B0FF3BC-2E0E-7EA3-D825-794B558AE191}"/>
                  </a:ext>
                </a:extLst>
              </p:cNvPr>
              <p:cNvSpPr txBox="1"/>
              <p:nvPr/>
            </p:nvSpPr>
            <p:spPr>
              <a:xfrm>
                <a:off x="2862341" y="4690878"/>
                <a:ext cx="2431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Fosforilações 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FF38660-382C-A6F1-9189-659FB1921FFF}"/>
                </a:ext>
              </a:extLst>
            </p:cNvPr>
            <p:cNvGrpSpPr/>
            <p:nvPr/>
          </p:nvGrpSpPr>
          <p:grpSpPr>
            <a:xfrm>
              <a:off x="683021" y="250853"/>
              <a:ext cx="2431642" cy="1515183"/>
              <a:chOff x="2862341" y="4271841"/>
              <a:chExt cx="2431642" cy="1515183"/>
            </a:xfrm>
          </p:grpSpPr>
          <p:sp>
            <p:nvSpPr>
              <p:cNvPr id="28" name="Cloud Callout 27">
                <a:extLst>
                  <a:ext uri="{FF2B5EF4-FFF2-40B4-BE49-F238E27FC236}">
                    <a16:creationId xmlns:a16="http://schemas.microsoft.com/office/drawing/2014/main" id="{6BDC2C83-C1AB-7828-A685-D41A0D3E3041}"/>
                  </a:ext>
                </a:extLst>
              </p:cNvPr>
              <p:cNvSpPr/>
              <p:nvPr/>
            </p:nvSpPr>
            <p:spPr>
              <a:xfrm>
                <a:off x="2862341" y="4271841"/>
                <a:ext cx="2431642" cy="151518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A61A8F-B267-E43B-2725-64E61D59F7D8}"/>
                  </a:ext>
                </a:extLst>
              </p:cNvPr>
              <p:cNvSpPr txBox="1"/>
              <p:nvPr/>
            </p:nvSpPr>
            <p:spPr>
              <a:xfrm>
                <a:off x="2862341" y="4690878"/>
                <a:ext cx="2431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Fosforilações 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72120F-EA62-9E78-7824-ED9B2A3C244A}"/>
              </a:ext>
            </a:extLst>
          </p:cNvPr>
          <p:cNvGrpSpPr/>
          <p:nvPr/>
        </p:nvGrpSpPr>
        <p:grpSpPr>
          <a:xfrm>
            <a:off x="769490" y="769915"/>
            <a:ext cx="9661834" cy="5583271"/>
            <a:chOff x="769490" y="769915"/>
            <a:chExt cx="9661834" cy="558327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4BDDEA9-62A9-6378-5466-C3B53261D926}"/>
                </a:ext>
              </a:extLst>
            </p:cNvPr>
            <p:cNvGrpSpPr/>
            <p:nvPr/>
          </p:nvGrpSpPr>
          <p:grpSpPr>
            <a:xfrm>
              <a:off x="4172981" y="769915"/>
              <a:ext cx="2431642" cy="1515183"/>
              <a:chOff x="2862341" y="4271841"/>
              <a:chExt cx="2431642" cy="1515183"/>
            </a:xfrm>
          </p:grpSpPr>
          <p:sp>
            <p:nvSpPr>
              <p:cNvPr id="31" name="Cloud Callout 30">
                <a:extLst>
                  <a:ext uri="{FF2B5EF4-FFF2-40B4-BE49-F238E27FC236}">
                    <a16:creationId xmlns:a16="http://schemas.microsoft.com/office/drawing/2014/main" id="{C6ADCB0E-3465-702A-2C5F-13CF23E1C360}"/>
                  </a:ext>
                </a:extLst>
              </p:cNvPr>
              <p:cNvSpPr/>
              <p:nvPr/>
            </p:nvSpPr>
            <p:spPr>
              <a:xfrm>
                <a:off x="2862341" y="4271841"/>
                <a:ext cx="2431642" cy="151518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EB9F12-E263-2831-D749-1968D134A877}"/>
                  </a:ext>
                </a:extLst>
              </p:cNvPr>
              <p:cNvSpPr txBox="1"/>
              <p:nvPr/>
            </p:nvSpPr>
            <p:spPr>
              <a:xfrm>
                <a:off x="2862341" y="4690878"/>
                <a:ext cx="2431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Oxidações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D8F8556-81CA-F963-ADAD-7F98DEB15F48}"/>
                </a:ext>
              </a:extLst>
            </p:cNvPr>
            <p:cNvGrpSpPr/>
            <p:nvPr/>
          </p:nvGrpSpPr>
          <p:grpSpPr>
            <a:xfrm>
              <a:off x="769490" y="4838003"/>
              <a:ext cx="2431642" cy="1515183"/>
              <a:chOff x="2862341" y="4271841"/>
              <a:chExt cx="2431642" cy="1515183"/>
            </a:xfrm>
          </p:grpSpPr>
          <p:sp>
            <p:nvSpPr>
              <p:cNvPr id="34" name="Cloud Callout 33">
                <a:extLst>
                  <a:ext uri="{FF2B5EF4-FFF2-40B4-BE49-F238E27FC236}">
                    <a16:creationId xmlns:a16="http://schemas.microsoft.com/office/drawing/2014/main" id="{64B29C11-5C30-08C8-0E4F-3AA67EF32CDC}"/>
                  </a:ext>
                </a:extLst>
              </p:cNvPr>
              <p:cNvSpPr/>
              <p:nvPr/>
            </p:nvSpPr>
            <p:spPr>
              <a:xfrm>
                <a:off x="2862341" y="4271841"/>
                <a:ext cx="2431642" cy="151518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A207BB-8E3B-7560-C540-91DBAFFE138A}"/>
                  </a:ext>
                </a:extLst>
              </p:cNvPr>
              <p:cNvSpPr txBox="1"/>
              <p:nvPr/>
            </p:nvSpPr>
            <p:spPr>
              <a:xfrm>
                <a:off x="2862341" y="4690878"/>
                <a:ext cx="2431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Oxidações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47413FA-F80A-9131-CCFD-0974102B389F}"/>
                </a:ext>
              </a:extLst>
            </p:cNvPr>
            <p:cNvGrpSpPr/>
            <p:nvPr/>
          </p:nvGrpSpPr>
          <p:grpSpPr>
            <a:xfrm>
              <a:off x="7999682" y="4690878"/>
              <a:ext cx="2431642" cy="1515183"/>
              <a:chOff x="2862341" y="4271841"/>
              <a:chExt cx="2431642" cy="1515183"/>
            </a:xfrm>
          </p:grpSpPr>
          <p:sp>
            <p:nvSpPr>
              <p:cNvPr id="37" name="Cloud Callout 36">
                <a:extLst>
                  <a:ext uri="{FF2B5EF4-FFF2-40B4-BE49-F238E27FC236}">
                    <a16:creationId xmlns:a16="http://schemas.microsoft.com/office/drawing/2014/main" id="{D6F49D78-B0F6-9D7F-609A-45DCF90FBBCF}"/>
                  </a:ext>
                </a:extLst>
              </p:cNvPr>
              <p:cNvSpPr/>
              <p:nvPr/>
            </p:nvSpPr>
            <p:spPr>
              <a:xfrm>
                <a:off x="2862341" y="4271841"/>
                <a:ext cx="2431642" cy="151518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4E0EAD7-B770-DC48-B803-739C5611A16D}"/>
                  </a:ext>
                </a:extLst>
              </p:cNvPr>
              <p:cNvSpPr txBox="1"/>
              <p:nvPr/>
            </p:nvSpPr>
            <p:spPr>
              <a:xfrm>
                <a:off x="2862341" y="4690878"/>
                <a:ext cx="2431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Oxidações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59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Recapitulando as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115773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sobre sinalização celular.</a:t>
            </a:r>
          </a:p>
          <a:p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Indícios para o papel de oxidantes em respostas biológicas.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oxidantes de podem funcionar como mensageiros.</a:t>
            </a:r>
          </a:p>
          <a:p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Mecanismos bioquímicos da sinalização redox.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Sinalização redox exemplificada e sua conexão com o metabolismo energético.</a:t>
            </a:r>
          </a:p>
          <a:p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30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28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Manuscritos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citados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6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 extracurriculares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https://oximouse.hms.harvard.edu/</a:t>
            </a:r>
            <a:endParaRPr lang="pt-BR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40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Questões de Acompanhamento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210BF9-75FD-725E-DDE6-B0809A0D68C1}"/>
              </a:ext>
            </a:extLst>
          </p:cNvPr>
          <p:cNvSpPr txBox="1"/>
          <p:nvPr/>
        </p:nvSpPr>
        <p:spPr>
          <a:xfrm>
            <a:off x="599104" y="1886712"/>
            <a:ext cx="10977163" cy="390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Explique mecanismos de adaptação celular ao estresse oxidativo.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Discuta as características do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no meio biológico que o tornam um bom mensageiro celular.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que são relés redox? Exemplifique.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Discuta vias de sinalização redox que afetam a expressão genica.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Explique o possível acoplamento da sinalização redox com o metabolismo energético.</a:t>
            </a:r>
          </a:p>
        </p:txBody>
      </p:sp>
    </p:spTree>
    <p:extLst>
      <p:ext uri="{BB962C8B-B14F-4D97-AF65-F5344CB8AC3E}">
        <p14:creationId xmlns:p14="http://schemas.microsoft.com/office/powerpoint/2010/main" val="283985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FBB21-B958-F0A7-D79E-0AC430BCF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03" y="338203"/>
            <a:ext cx="4321855" cy="3429000"/>
          </a:xfrm>
          <a:prstGeom prst="rect">
            <a:avLst/>
          </a:prstGeom>
        </p:spPr>
      </p:pic>
      <p:pic>
        <p:nvPicPr>
          <p:cNvPr id="2050" name="Picture 2" descr="The Importance of Nitric Oxide - Whole Health at Home">
            <a:extLst>
              <a:ext uri="{FF2B5EF4-FFF2-40B4-BE49-F238E27FC236}">
                <a16:creationId xmlns:a16="http://schemas.microsoft.com/office/drawing/2014/main" id="{3D050B15-243C-7179-ED04-FAB174E25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62" y="1326281"/>
            <a:ext cx="4582656" cy="360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808F440-B3B2-BB2F-F841-EA62F3E9D723}"/>
              </a:ext>
            </a:extLst>
          </p:cNvPr>
          <p:cNvGrpSpPr>
            <a:grpSpLocks noChangeAspect="1"/>
          </p:cNvGrpSpPr>
          <p:nvPr/>
        </p:nvGrpSpPr>
        <p:grpSpPr>
          <a:xfrm>
            <a:off x="333651" y="4401204"/>
            <a:ext cx="4996570" cy="2072547"/>
            <a:chOff x="400833" y="3086578"/>
            <a:chExt cx="8210024" cy="28733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9CAD6F-D987-E832-CA11-1609E755A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24159" y="3867068"/>
              <a:ext cx="6929486" cy="1946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Curved Right Arrow 5">
              <a:extLst>
                <a:ext uri="{FF2B5EF4-FFF2-40B4-BE49-F238E27FC236}">
                  <a16:creationId xmlns:a16="http://schemas.microsoft.com/office/drawing/2014/main" id="{DCA029DD-2A85-E84A-5DDE-65582B2E711C}"/>
                </a:ext>
              </a:extLst>
            </p:cNvPr>
            <p:cNvSpPr/>
            <p:nvPr/>
          </p:nvSpPr>
          <p:spPr>
            <a:xfrm rot="16200000">
              <a:off x="7153513" y="3210114"/>
              <a:ext cx="428628" cy="1000132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E17906-FB7B-B1F7-2B43-6EF86A283B00}"/>
                </a:ext>
              </a:extLst>
            </p:cNvPr>
            <p:cNvSpPr txBox="1"/>
            <p:nvPr/>
          </p:nvSpPr>
          <p:spPr>
            <a:xfrm>
              <a:off x="6453195" y="3086578"/>
              <a:ext cx="996159" cy="469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GTP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3A3A7D-3E86-0658-9D24-EBA54DD375EF}"/>
                </a:ext>
              </a:extLst>
            </p:cNvPr>
            <p:cNvSpPr txBox="1"/>
            <p:nvPr/>
          </p:nvSpPr>
          <p:spPr>
            <a:xfrm>
              <a:off x="7351303" y="3100744"/>
              <a:ext cx="1259554" cy="469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cGMP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14EFBA-BBD3-3546-CF54-A38BD1F8E5F3}"/>
                </a:ext>
              </a:extLst>
            </p:cNvPr>
            <p:cNvSpPr/>
            <p:nvPr/>
          </p:nvSpPr>
          <p:spPr>
            <a:xfrm>
              <a:off x="2116904" y="3311199"/>
              <a:ext cx="2689786" cy="426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4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pt-BR" sz="1400" baseline="-250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on=</a:t>
              </a:r>
              <a:r>
                <a:rPr lang="pt-BR" sz="14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 7 x 10</a:t>
              </a:r>
              <a:r>
                <a:rPr lang="pt-BR" sz="1400" baseline="300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8</a:t>
              </a:r>
              <a:r>
                <a:rPr lang="pt-BR" sz="14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 M</a:t>
              </a:r>
              <a:r>
                <a:rPr lang="pt-BR" sz="1400" baseline="300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-1</a:t>
              </a:r>
              <a:r>
                <a:rPr lang="pt-BR" sz="14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 s</a:t>
              </a:r>
              <a:r>
                <a:rPr lang="pt-BR" sz="1400" baseline="300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-1</a:t>
              </a:r>
              <a:endParaRPr lang="pt-BR" sz="1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E57896-E203-A081-39DD-6161C017EF18}"/>
                </a:ext>
              </a:extLst>
            </p:cNvPr>
            <p:cNvSpPr/>
            <p:nvPr/>
          </p:nvSpPr>
          <p:spPr>
            <a:xfrm>
              <a:off x="2859961" y="5533242"/>
              <a:ext cx="2183119" cy="426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400" dirty="0" err="1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pt-BR" sz="1400" baseline="-25000" dirty="0" err="1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off</a:t>
              </a:r>
              <a:r>
                <a:rPr lang="pt-BR" sz="1400" baseline="-250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=</a:t>
              </a:r>
              <a:r>
                <a:rPr lang="pt-BR" sz="14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 8 x 10</a:t>
              </a:r>
              <a:r>
                <a:rPr lang="pt-BR" sz="1400" baseline="300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pt-BR" sz="14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 s</a:t>
              </a:r>
              <a:r>
                <a:rPr lang="pt-BR" sz="1400" baseline="30000" dirty="0">
                  <a:solidFill>
                    <a:srgbClr val="0D35FB"/>
                  </a:solidFill>
                  <a:latin typeface="Arial" pitchFamily="34" charset="0"/>
                  <a:cs typeface="Arial" pitchFamily="34" charset="0"/>
                </a:rPr>
                <a:t>-1</a:t>
              </a:r>
              <a:endParaRPr lang="pt-BR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8B6940-2FC4-2B61-2BA9-CEEFE132CE37}"/>
                </a:ext>
              </a:extLst>
            </p:cNvPr>
            <p:cNvSpPr txBox="1"/>
            <p:nvPr/>
          </p:nvSpPr>
          <p:spPr>
            <a:xfrm>
              <a:off x="400833" y="3172906"/>
              <a:ext cx="218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2EB7EF5-A521-1D72-3B7F-26EA80CD42AF}"/>
              </a:ext>
            </a:extLst>
          </p:cNvPr>
          <p:cNvSpPr txBox="1"/>
          <p:nvPr/>
        </p:nvSpPr>
        <p:spPr>
          <a:xfrm>
            <a:off x="2968395" y="6550223"/>
            <a:ext cx="2170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Toledo e Augusto, CRT, 2012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87D0D-B7E5-C336-E420-86E279063317}"/>
              </a:ext>
            </a:extLst>
          </p:cNvPr>
          <p:cNvSpPr txBox="1"/>
          <p:nvPr/>
        </p:nvSpPr>
        <p:spPr>
          <a:xfrm>
            <a:off x="6703239" y="5005590"/>
            <a:ext cx="3945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wholehealthathome.com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/importance-nitric-oxide/</a:t>
            </a:r>
            <a:endParaRPr lang="en-C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0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Respostas ao estresse – perspectiva no tempo 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1A4BB2-929B-5D4D-4C5E-9E9F5EEB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318"/>
            <a:ext cx="12192000" cy="399936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5851A79-5C65-FF36-9B2D-6EF6225421BB}"/>
              </a:ext>
            </a:extLst>
          </p:cNvPr>
          <p:cNvSpPr txBox="1"/>
          <p:nvPr/>
        </p:nvSpPr>
        <p:spPr>
          <a:xfrm>
            <a:off x="9306565" y="5861292"/>
            <a:ext cx="1971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Sies, Redox Biology, 2021</a:t>
            </a:r>
          </a:p>
        </p:txBody>
      </p:sp>
    </p:spTree>
    <p:extLst>
      <p:ext uri="{BB962C8B-B14F-4D97-AF65-F5344CB8AC3E}">
        <p14:creationId xmlns:p14="http://schemas.microsoft.com/office/powerpoint/2010/main" val="173045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377725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Hormese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adiation Hormesis, or, Could All That Radiation Be Good for Us? | Journal  of Nuclear Medicine Technology">
            <a:extLst>
              <a:ext uri="{FF2B5EF4-FFF2-40B4-BE49-F238E27FC236}">
                <a16:creationId xmlns:a16="http://schemas.microsoft.com/office/drawing/2014/main" id="{825E8771-D791-2F73-EB56-CB409F47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72" y="2137114"/>
            <a:ext cx="7815426" cy="25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72FBB7-B593-E57C-C2F4-126933252947}"/>
              </a:ext>
            </a:extLst>
          </p:cNvPr>
          <p:cNvSpPr txBox="1"/>
          <p:nvPr/>
        </p:nvSpPr>
        <p:spPr>
          <a:xfrm>
            <a:off x="8742471" y="5574178"/>
            <a:ext cx="2477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Prekeges, J Nucl Med Tech, 2003</a:t>
            </a:r>
          </a:p>
        </p:txBody>
      </p:sp>
    </p:spTree>
    <p:extLst>
      <p:ext uri="{BB962C8B-B14F-4D97-AF65-F5344CB8AC3E}">
        <p14:creationId xmlns:p14="http://schemas.microsoft.com/office/powerpoint/2010/main" val="2818110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Infarte do Coração e Derrame Cerebral</a:t>
            </a:r>
          </a:p>
        </p:txBody>
      </p:sp>
      <p:pic>
        <p:nvPicPr>
          <p:cNvPr id="13" name="Picture 4" descr="http://img.webmd.com/dtmcms/live/webmd/consumer_assets/site_images/articles/health_tools/heart_attack_101_slideshow/getty_rm_illustration_of_heart_attack.jpg">
            <a:extLst>
              <a:ext uri="{FF2B5EF4-FFF2-40B4-BE49-F238E27FC236}">
                <a16:creationId xmlns:a16="http://schemas.microsoft.com/office/drawing/2014/main" id="{304EC10D-053B-CDFC-2035-0A3834E0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0" y="1473951"/>
            <a:ext cx="3258767" cy="22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CE2BDE-A2AC-ED99-95DA-80662DCBE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461" y="3688327"/>
            <a:ext cx="1918551" cy="2955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DF6513-8551-EEAE-F90C-44AFCF5E6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0" y="4221024"/>
            <a:ext cx="5314628" cy="232605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439F47B-0636-1562-4A06-EE7E16CF5AF9}"/>
              </a:ext>
            </a:extLst>
          </p:cNvPr>
          <p:cNvGrpSpPr/>
          <p:nvPr/>
        </p:nvGrpSpPr>
        <p:grpSpPr>
          <a:xfrm>
            <a:off x="6963798" y="1763855"/>
            <a:ext cx="2415707" cy="3310043"/>
            <a:chOff x="6963798" y="1763855"/>
            <a:chExt cx="2415707" cy="33100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94B646-3A7F-FF4B-D720-2F5D2723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3798" y="1852863"/>
              <a:ext cx="2346119" cy="3152274"/>
            </a:xfrm>
            <a:prstGeom prst="rect">
              <a:avLst/>
            </a:prstGeom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3C073BC-2423-23D2-5209-4DEB695D8E38}"/>
                </a:ext>
              </a:extLst>
            </p:cNvPr>
            <p:cNvSpPr/>
            <p:nvPr/>
          </p:nvSpPr>
          <p:spPr>
            <a:xfrm>
              <a:off x="8939960" y="1852863"/>
              <a:ext cx="439545" cy="315227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6CBCC5C-0443-16C9-CE94-0D335DB1995C}"/>
                </a:ext>
              </a:extLst>
            </p:cNvPr>
            <p:cNvSpPr/>
            <p:nvPr/>
          </p:nvSpPr>
          <p:spPr>
            <a:xfrm rot="3419720">
              <a:off x="8817394" y="1834148"/>
              <a:ext cx="227801" cy="8721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42A18C1-DA1F-67DB-81FB-E23406865AB3}"/>
                </a:ext>
              </a:extLst>
            </p:cNvPr>
            <p:cNvSpPr/>
            <p:nvPr/>
          </p:nvSpPr>
          <p:spPr>
            <a:xfrm rot="7875729">
              <a:off x="8836242" y="4916390"/>
              <a:ext cx="227801" cy="8721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</p:spTree>
    <p:extLst>
      <p:ext uri="{BB962C8B-B14F-4D97-AF65-F5344CB8AC3E}">
        <p14:creationId xmlns:p14="http://schemas.microsoft.com/office/powerpoint/2010/main" val="391784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2FF639-B0A0-8DEE-49E0-73E3CC3B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23538"/>
            <a:ext cx="7772400" cy="179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38F8BB-1F43-7F5A-E9EF-F5E1CA5BE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00800"/>
            <a:ext cx="7772400" cy="1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36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3764</TotalTime>
  <Words>1022</Words>
  <Application>Microsoft Macintosh PowerPoint</Application>
  <PresentationFormat>Widescreen</PresentationFormat>
  <Paragraphs>279</Paragraphs>
  <Slides>45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Bilches Medinas</dc:creator>
  <cp:lastModifiedBy>Danilo Bilches Medinas</cp:lastModifiedBy>
  <cp:revision>164</cp:revision>
  <dcterms:created xsi:type="dcterms:W3CDTF">2022-04-06T18:25:04Z</dcterms:created>
  <dcterms:modified xsi:type="dcterms:W3CDTF">2023-10-31T12:58:24Z</dcterms:modified>
</cp:coreProperties>
</file>