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9"/>
  </p:notesMasterIdLst>
  <p:sldIdLst>
    <p:sldId id="256" r:id="rId2"/>
    <p:sldId id="257" r:id="rId3"/>
    <p:sldId id="265" r:id="rId4"/>
    <p:sldId id="270" r:id="rId5"/>
    <p:sldId id="269" r:id="rId6"/>
    <p:sldId id="271" r:id="rId7"/>
    <p:sldId id="258" r:id="rId8"/>
    <p:sldId id="259" r:id="rId9"/>
    <p:sldId id="260" r:id="rId10"/>
    <p:sldId id="267" r:id="rId11"/>
    <p:sldId id="272" r:id="rId12"/>
    <p:sldId id="264" r:id="rId13"/>
    <p:sldId id="261" r:id="rId14"/>
    <p:sldId id="262" r:id="rId15"/>
    <p:sldId id="263" r:id="rId16"/>
    <p:sldId id="268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4"/>
    <p:restoredTop sz="94505"/>
  </p:normalViewPr>
  <p:slideViewPr>
    <p:cSldViewPr snapToGrid="0" snapToObjects="1">
      <p:cViewPr varScale="1">
        <p:scale>
          <a:sx n="120" d="100"/>
          <a:sy n="120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0A9C7-9BCE-064C-A49E-2FAA9AB7028A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40739-7F91-3649-B64A-E1399B537B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4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297F2-D00A-584E-8327-F1CCCF21EF7B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765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297F2-D00A-584E-8327-F1CCCF21EF7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134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297F2-D00A-584E-8327-F1CCCF21EF7B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395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297F2-D00A-584E-8327-F1CCCF21EF7B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0172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297F2-D00A-584E-8327-F1CCCF21EF7B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25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297F2-D00A-584E-8327-F1CCCF21EF7B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594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B1E31-43D9-DE4B-9F56-05C9514C2C5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68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2/18/20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2/18/20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2/18/20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2/18/20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2/18/20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PRO3582 –  Projeto Integrado de Sistemas de Produção</a:t>
            </a:r>
            <a:br>
              <a:rPr lang="pt-BR" dirty="0"/>
            </a:br>
            <a:r>
              <a:rPr lang="pt-BR" dirty="0"/>
              <a:t>Aula 1 - Introdução	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Dr. Guilherme Ary Plonski</a:t>
            </a:r>
          </a:p>
          <a:p>
            <a:r>
              <a:rPr lang="pt-BR" dirty="0"/>
              <a:t>Assistente monitor: Artur Vilas Boas</a:t>
            </a:r>
          </a:p>
        </p:txBody>
      </p:sp>
    </p:spTree>
    <p:extLst>
      <p:ext uri="{BB962C8B-B14F-4D97-AF65-F5344CB8AC3E}">
        <p14:creationId xmlns:p14="http://schemas.microsoft.com/office/powerpoint/2010/main" val="60306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06702" y="569214"/>
            <a:ext cx="7465344" cy="5719572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CES 2019</a:t>
            </a:r>
            <a:endParaRPr lang="en-US" sz="2800" b="1" dirty="0"/>
          </a:p>
          <a:p>
            <a:pPr marL="0" indent="0">
              <a:buNone/>
            </a:pPr>
            <a:r>
              <a:rPr lang="en-US" sz="2400" b="1" dirty="0"/>
              <a:t>-E-commerce e as </a:t>
            </a:r>
            <a:r>
              <a:rPr lang="en-US" sz="2400" b="1" dirty="0" err="1"/>
              <a:t>novas</a:t>
            </a:r>
            <a:r>
              <a:rPr lang="en-US" sz="2400" b="1" dirty="0"/>
              <a:t> </a:t>
            </a:r>
            <a:r>
              <a:rPr lang="en-US" sz="2400" b="1" dirty="0" err="1"/>
              <a:t>experiências</a:t>
            </a:r>
            <a:r>
              <a:rPr lang="en-US" sz="2400" b="1" dirty="0"/>
              <a:t> de </a:t>
            </a:r>
            <a:r>
              <a:rPr lang="en-US" sz="2400" b="1" dirty="0" err="1"/>
              <a:t>entrega</a:t>
            </a:r>
            <a:r>
              <a:rPr lang="en-US" sz="2400" b="1" dirty="0"/>
              <a:t>: </a:t>
            </a:r>
            <a:r>
              <a:rPr lang="en-US" sz="2400" dirty="0" err="1"/>
              <a:t>módulos</a:t>
            </a:r>
            <a:r>
              <a:rPr lang="en-US" sz="2400" dirty="0"/>
              <a:t> para </a:t>
            </a:r>
            <a:r>
              <a:rPr lang="en-US" sz="2400" dirty="0" err="1"/>
              <a:t>bicicletas</a:t>
            </a:r>
            <a:r>
              <a:rPr lang="en-US" sz="2400" dirty="0"/>
              <a:t>; lockers e </a:t>
            </a:r>
            <a:r>
              <a:rPr lang="en-US" sz="2400" dirty="0" err="1"/>
              <a:t>mecanismos</a:t>
            </a:r>
            <a:r>
              <a:rPr lang="en-US" sz="2400" dirty="0"/>
              <a:t> de entrada (Key by Amazon); </a:t>
            </a:r>
            <a:r>
              <a:rPr lang="en-US" sz="2400" dirty="0" err="1"/>
              <a:t>robôs</a:t>
            </a:r>
            <a:r>
              <a:rPr lang="en-US" sz="2400" dirty="0"/>
              <a:t> </a:t>
            </a:r>
            <a:r>
              <a:rPr lang="en-US" sz="2400" dirty="0" err="1"/>
              <a:t>fazendo</a:t>
            </a:r>
            <a:r>
              <a:rPr lang="en-US" sz="2400" dirty="0"/>
              <a:t> </a:t>
            </a:r>
            <a:r>
              <a:rPr lang="en-US" sz="2400" dirty="0" err="1"/>
              <a:t>entregas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br>
              <a:rPr lang="en-US" sz="2400" b="1" dirty="0"/>
            </a:br>
            <a:r>
              <a:rPr lang="en-US" sz="2400" b="1" dirty="0"/>
              <a:t>-</a:t>
            </a:r>
            <a:r>
              <a:rPr lang="en-US" sz="2400" b="1" dirty="0" err="1"/>
              <a:t>Saúde</a:t>
            </a:r>
            <a:r>
              <a:rPr lang="en-US" sz="2400" b="1" dirty="0"/>
              <a:t> e fitness: </a:t>
            </a:r>
            <a:r>
              <a:rPr lang="en-US" sz="2400" dirty="0"/>
              <a:t>hardware + IA </a:t>
            </a:r>
            <a:r>
              <a:rPr lang="en-US" sz="2400" dirty="0" err="1"/>
              <a:t>permitindo</a:t>
            </a:r>
            <a:r>
              <a:rPr lang="en-US" sz="2400" dirty="0"/>
              <a:t> </a:t>
            </a:r>
            <a:r>
              <a:rPr lang="en-US" sz="2400" dirty="0" err="1"/>
              <a:t>práticas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casa (</a:t>
            </a:r>
            <a:r>
              <a:rPr lang="en-US" sz="2400" dirty="0" err="1"/>
              <a:t>FightCamp</a:t>
            </a:r>
            <a:r>
              <a:rPr lang="en-US" sz="2400" dirty="0"/>
              <a:t>; Omron; NordicTrack VR Bike); Samsung bots + </a:t>
            </a:r>
            <a:r>
              <a:rPr lang="en-US" sz="2400" dirty="0" err="1"/>
              <a:t>exoesqueleto</a:t>
            </a:r>
            <a:r>
              <a:rPr lang="en-US" sz="2400" dirty="0"/>
              <a:t>; </a:t>
            </a:r>
            <a:r>
              <a:rPr lang="en-US" sz="2400" dirty="0" err="1"/>
              <a:t>monitoramento</a:t>
            </a:r>
            <a:r>
              <a:rPr lang="en-US" sz="2400" dirty="0"/>
              <a:t> e </a:t>
            </a:r>
            <a:r>
              <a:rPr lang="en-US" sz="2400" dirty="0" err="1"/>
              <a:t>miniaturização</a:t>
            </a:r>
            <a:r>
              <a:rPr lang="en-US" sz="2400" dirty="0"/>
              <a:t> (D-Free); </a:t>
            </a:r>
            <a:r>
              <a:rPr lang="en-US" sz="2400" dirty="0" err="1"/>
              <a:t>telemedicina</a:t>
            </a:r>
            <a:r>
              <a:rPr lang="en-US" sz="2400" dirty="0"/>
              <a:t> (</a:t>
            </a:r>
            <a:r>
              <a:rPr lang="en-US" sz="2400" dirty="0" err="1"/>
              <a:t>TytoCare</a:t>
            </a:r>
            <a:r>
              <a:rPr lang="en-US" sz="2400" dirty="0"/>
              <a:t>).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-</a:t>
            </a:r>
            <a:r>
              <a:rPr lang="en-US" sz="2400" b="1" dirty="0" err="1"/>
              <a:t>Futuro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alimentação</a:t>
            </a:r>
            <a:r>
              <a:rPr lang="en-US" sz="2400" b="1" dirty="0"/>
              <a:t>: </a:t>
            </a:r>
            <a:r>
              <a:rPr lang="en-US" sz="2400" dirty="0"/>
              <a:t>impossible burger 2.0; </a:t>
            </a:r>
            <a:r>
              <a:rPr lang="en-US" sz="2400" dirty="0" err="1"/>
              <a:t>automação</a:t>
            </a:r>
            <a:r>
              <a:rPr lang="en-US" sz="2400" dirty="0"/>
              <a:t> com </a:t>
            </a:r>
            <a:r>
              <a:rPr lang="en-US" sz="2400" dirty="0" err="1"/>
              <a:t>BreadBot</a:t>
            </a:r>
            <a:r>
              <a:rPr lang="en-US" sz="2400" dirty="0"/>
              <a:t> e </a:t>
            </a:r>
            <a:r>
              <a:rPr lang="en-US" sz="2400" dirty="0" err="1"/>
              <a:t>VoltaMookie</a:t>
            </a:r>
            <a:r>
              <a:rPr lang="en-US" sz="2400" dirty="0"/>
              <a:t>; </a:t>
            </a:r>
            <a:r>
              <a:rPr lang="en-US" sz="2400" dirty="0" err="1"/>
              <a:t>HomeBrew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0450C7-59D1-0E45-AFA8-5CAF50A6C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9593"/>
            <a:ext cx="3791318" cy="2135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25FFC0-7CB2-CB46-949D-4C09EC4D46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116183"/>
            <a:ext cx="3791318" cy="2625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ED963C-3172-6740-AD1C-E0BC1F006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" y="4598126"/>
            <a:ext cx="3772662" cy="22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2232" y="569214"/>
            <a:ext cx="7788842" cy="5719572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CES 2020</a:t>
            </a:r>
            <a:endParaRPr lang="en-US" sz="2400" dirty="0"/>
          </a:p>
          <a:p>
            <a:pPr marL="0" indent="0">
              <a:buNone/>
            </a:pPr>
            <a:br>
              <a:rPr lang="en-US" sz="2400" b="1" dirty="0"/>
            </a:br>
            <a:r>
              <a:rPr lang="en-US" sz="2400" b="1" dirty="0"/>
              <a:t>-Audio &amp; earbuds: </a:t>
            </a:r>
            <a:r>
              <a:rPr lang="en-US" sz="2400" dirty="0" err="1"/>
              <a:t>intensificou</a:t>
            </a:r>
            <a:r>
              <a:rPr lang="en-US" sz="2400" dirty="0"/>
              <a:t>-se a </a:t>
            </a:r>
            <a:r>
              <a:rPr lang="en-US" sz="2400" dirty="0" err="1"/>
              <a:t>presença</a:t>
            </a:r>
            <a:r>
              <a:rPr lang="en-US" sz="2400" dirty="0"/>
              <a:t> de smart home (</a:t>
            </a:r>
            <a:r>
              <a:rPr lang="en-US" sz="2400" dirty="0" err="1"/>
              <a:t>Alexas</a:t>
            </a:r>
            <a:r>
              <a:rPr lang="en-US" sz="2400" dirty="0"/>
              <a:t>’ everything), mas </a:t>
            </a:r>
            <a:r>
              <a:rPr lang="en-US" sz="2400" dirty="0" err="1"/>
              <a:t>grande</a:t>
            </a:r>
            <a:r>
              <a:rPr lang="en-US" sz="2400" dirty="0"/>
              <a:t> </a:t>
            </a:r>
            <a:r>
              <a:rPr lang="en-US" sz="2400" dirty="0" err="1"/>
              <a:t>presença</a:t>
            </a:r>
            <a:r>
              <a:rPr lang="en-US" sz="2400" dirty="0"/>
              <a:t> de earbuds (</a:t>
            </a:r>
            <a:r>
              <a:rPr lang="en-US" sz="2400" dirty="0" err="1"/>
              <a:t>pós</a:t>
            </a:r>
            <a:r>
              <a:rPr lang="en-US" sz="2400" dirty="0"/>
              <a:t> apple + </a:t>
            </a:r>
            <a:r>
              <a:rPr lang="en-US" sz="2400" dirty="0" err="1"/>
              <a:t>realidade</a:t>
            </a:r>
            <a:r>
              <a:rPr lang="en-US" sz="2400" dirty="0"/>
              <a:t> </a:t>
            </a:r>
            <a:r>
              <a:rPr lang="en-US" sz="2400" dirty="0" err="1"/>
              <a:t>aumentada</a:t>
            </a:r>
            <a:r>
              <a:rPr lang="en-US" sz="2400" dirty="0"/>
              <a:t> + aid).</a:t>
            </a:r>
          </a:p>
          <a:p>
            <a:pPr marL="0" indent="0">
              <a:buNone/>
            </a:pPr>
            <a:br>
              <a:rPr lang="en-US" sz="2400" b="1" dirty="0"/>
            </a:br>
            <a:r>
              <a:rPr lang="en-US" sz="2400" b="1" dirty="0"/>
              <a:t>-</a:t>
            </a:r>
            <a:r>
              <a:rPr lang="en-US" sz="2400" b="1" dirty="0" err="1"/>
              <a:t>GreenTech</a:t>
            </a:r>
            <a:r>
              <a:rPr lang="en-US" sz="2400" b="1" dirty="0"/>
              <a:t>: </a:t>
            </a:r>
            <a:r>
              <a:rPr lang="en-US" sz="2400" dirty="0" err="1"/>
              <a:t>hydraloop</a:t>
            </a:r>
            <a:r>
              <a:rPr lang="en-US" sz="2400" dirty="0"/>
              <a:t> (Sistema </a:t>
            </a:r>
            <a:r>
              <a:rPr lang="en-US" sz="2400" dirty="0" err="1"/>
              <a:t>residencial</a:t>
            </a:r>
            <a:r>
              <a:rPr lang="en-US" sz="2400" dirty="0"/>
              <a:t> de </a:t>
            </a:r>
            <a:r>
              <a:rPr lang="en-US" sz="2400" dirty="0" err="1"/>
              <a:t>reciclagem</a:t>
            </a:r>
            <a:r>
              <a:rPr lang="en-US" sz="2400" dirty="0"/>
              <a:t> de </a:t>
            </a:r>
            <a:r>
              <a:rPr lang="en-US" sz="2400" dirty="0" err="1"/>
              <a:t>água</a:t>
            </a:r>
            <a:r>
              <a:rPr lang="en-US" sz="2400" dirty="0"/>
              <a:t>); </a:t>
            </a:r>
            <a:r>
              <a:rPr lang="en-US" sz="2400" dirty="0" err="1"/>
              <a:t>veículos</a:t>
            </a:r>
            <a:r>
              <a:rPr lang="en-US" sz="2400" dirty="0"/>
              <a:t> </a:t>
            </a:r>
            <a:r>
              <a:rPr lang="en-US" sz="2400" dirty="0" err="1"/>
              <a:t>elétricos</a:t>
            </a:r>
            <a:r>
              <a:rPr lang="en-US" sz="2400" dirty="0"/>
              <a:t> + </a:t>
            </a:r>
            <a:r>
              <a:rPr lang="en-US" sz="2400" dirty="0" err="1"/>
              <a:t>sistemas</a:t>
            </a:r>
            <a:r>
              <a:rPr lang="en-US" sz="2400" dirty="0"/>
              <a:t> de </a:t>
            </a:r>
            <a:r>
              <a:rPr lang="en-US" sz="2400" dirty="0" err="1"/>
              <a:t>apoio</a:t>
            </a:r>
            <a:r>
              <a:rPr lang="en-US" sz="2400" dirty="0"/>
              <a:t> (</a:t>
            </a:r>
            <a:r>
              <a:rPr lang="en-US" sz="2400" dirty="0" err="1"/>
              <a:t>wallbox</a:t>
            </a:r>
            <a:r>
              <a:rPr lang="en-US" sz="2400" dirty="0"/>
              <a:t> quasar); Toyota City.</a:t>
            </a:r>
          </a:p>
          <a:p>
            <a:pPr marL="0" indent="0">
              <a:buNone/>
            </a:pPr>
            <a:br>
              <a:rPr lang="en-US" sz="2400" b="1" dirty="0"/>
            </a:br>
            <a:r>
              <a:rPr lang="en-US" sz="2400" b="1" dirty="0"/>
              <a:t>-</a:t>
            </a:r>
            <a:r>
              <a:rPr lang="en-US" sz="2400" b="1" dirty="0" err="1"/>
              <a:t>Novas</a:t>
            </a:r>
            <a:r>
              <a:rPr lang="en-US" sz="2400" b="1" dirty="0"/>
              <a:t> </a:t>
            </a:r>
            <a:r>
              <a:rPr lang="en-US" sz="2400" b="1" dirty="0" err="1"/>
              <a:t>telas</a:t>
            </a:r>
            <a:r>
              <a:rPr lang="en-US" sz="2400" b="1" dirty="0"/>
              <a:t>: </a:t>
            </a:r>
            <a:r>
              <a:rPr lang="en-US" sz="2400" dirty="0"/>
              <a:t>foldable phones, </a:t>
            </a:r>
            <a:r>
              <a:rPr lang="en-US" sz="2400" dirty="0" err="1"/>
              <a:t>dualscreen</a:t>
            </a:r>
            <a:r>
              <a:rPr lang="en-US" sz="2400" dirty="0"/>
              <a:t>, </a:t>
            </a:r>
            <a:r>
              <a:rPr lang="en-US" sz="2400" dirty="0" err="1"/>
              <a:t>dispositivos</a:t>
            </a:r>
            <a:r>
              <a:rPr lang="en-US" sz="2400" dirty="0"/>
              <a:t> </a:t>
            </a:r>
            <a:r>
              <a:rPr lang="en-US" sz="2400" dirty="0" err="1"/>
              <a:t>orientados</a:t>
            </a:r>
            <a:r>
              <a:rPr lang="en-US" sz="2400" dirty="0"/>
              <a:t> a gaming, interfaces para driverless cars.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0450C7-59D1-0E45-AFA8-5CAF50A6C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9593"/>
            <a:ext cx="3791318" cy="2135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25FFC0-7CB2-CB46-949D-4C09EC4D46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116183"/>
            <a:ext cx="3791318" cy="2625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ED963C-3172-6740-AD1C-E0BC1F006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" y="4598126"/>
            <a:ext cx="3772662" cy="22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7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Mercados interessantes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03009" y="864108"/>
            <a:ext cx="8065827" cy="5120640"/>
          </a:xfrm>
        </p:spPr>
        <p:txBody>
          <a:bodyPr>
            <a:normAutofit lnSpcReduction="10000"/>
          </a:bodyPr>
          <a:lstStyle/>
          <a:p>
            <a:r>
              <a:rPr lang="pt-BR" b="1" dirty="0" err="1"/>
              <a:t>InsurTech</a:t>
            </a:r>
            <a:r>
              <a:rPr lang="pt-BR" b="1" dirty="0"/>
              <a:t> (visão computacional e digitalização de processos)</a:t>
            </a:r>
            <a:br>
              <a:rPr lang="pt-BR" b="1" dirty="0"/>
            </a:br>
            <a:endParaRPr lang="pt-BR" b="1" dirty="0"/>
          </a:p>
          <a:p>
            <a:r>
              <a:rPr lang="pt-BR" b="1" dirty="0" err="1"/>
              <a:t>LegalTech</a:t>
            </a:r>
            <a:r>
              <a:rPr lang="pt-BR" b="1" dirty="0"/>
              <a:t> (</a:t>
            </a:r>
            <a:r>
              <a:rPr lang="pt-BR" b="1" dirty="0" err="1"/>
              <a:t>smart</a:t>
            </a:r>
            <a:r>
              <a:rPr lang="pt-BR" b="1" dirty="0"/>
              <a:t> </a:t>
            </a:r>
            <a:r>
              <a:rPr lang="pt-BR" b="1" dirty="0" err="1"/>
              <a:t>contracts</a:t>
            </a:r>
            <a:r>
              <a:rPr lang="pt-BR" b="1" dirty="0"/>
              <a:t>, </a:t>
            </a:r>
            <a:r>
              <a:rPr lang="pt-BR" b="1" dirty="0" err="1"/>
              <a:t>bots</a:t>
            </a:r>
            <a:r>
              <a:rPr lang="pt-BR" b="1" dirty="0"/>
              <a:t> e PNL) </a:t>
            </a:r>
            <a:br>
              <a:rPr lang="pt-BR" b="1" dirty="0"/>
            </a:br>
            <a:endParaRPr lang="pt-BR" b="1" dirty="0"/>
          </a:p>
          <a:p>
            <a:r>
              <a:rPr lang="pt-BR" b="1" dirty="0" err="1"/>
              <a:t>MedTech</a:t>
            </a:r>
            <a:r>
              <a:rPr lang="pt-BR" b="1" dirty="0"/>
              <a:t> (sensores e </a:t>
            </a:r>
            <a:r>
              <a:rPr lang="pt-BR" b="1" dirty="0" err="1"/>
              <a:t>wearables</a:t>
            </a:r>
            <a:r>
              <a:rPr lang="pt-BR" b="1" dirty="0"/>
              <a:t>; ingeríveis; visão computacional; hig.)</a:t>
            </a:r>
            <a:br>
              <a:rPr lang="pt-BR" b="1" dirty="0"/>
            </a:br>
            <a:endParaRPr lang="pt-BR" b="1" dirty="0"/>
          </a:p>
          <a:p>
            <a:r>
              <a:rPr lang="pt-BR" b="1" dirty="0"/>
              <a:t>Indústria 4.0 (sensoriamento; controle remoto; robotização)</a:t>
            </a:r>
            <a:br>
              <a:rPr lang="pt-BR" b="1" dirty="0"/>
            </a:br>
            <a:endParaRPr lang="pt-BR" b="1" dirty="0"/>
          </a:p>
          <a:p>
            <a:r>
              <a:rPr lang="pt-BR" b="1" dirty="0"/>
              <a:t>Varejo do futuro (digitalização da experiência, dados e personalização)</a:t>
            </a:r>
            <a:br>
              <a:rPr lang="pt-BR" b="1" dirty="0"/>
            </a:br>
            <a:endParaRPr lang="pt-BR" b="1" dirty="0"/>
          </a:p>
          <a:p>
            <a:r>
              <a:rPr lang="pt-BR" b="1" dirty="0" err="1"/>
              <a:t>Agritech</a:t>
            </a:r>
            <a:r>
              <a:rPr lang="pt-BR" b="1" dirty="0"/>
              <a:t> (visão computacional; robotização de processos; irrigação)</a:t>
            </a:r>
            <a:br>
              <a:rPr lang="pt-BR" b="1" dirty="0"/>
            </a:br>
            <a:endParaRPr lang="pt-BR" b="1" dirty="0"/>
          </a:p>
          <a:p>
            <a:r>
              <a:rPr lang="pt-BR" b="1" dirty="0"/>
              <a:t>RH (contratação; </a:t>
            </a:r>
            <a:r>
              <a:rPr lang="pt-BR" b="1" dirty="0" err="1"/>
              <a:t>onboarding</a:t>
            </a:r>
            <a:r>
              <a:rPr lang="pt-BR" b="1" dirty="0"/>
              <a:t>; benefícios) </a:t>
            </a:r>
            <a:br>
              <a:rPr lang="pt-BR" b="1" dirty="0"/>
            </a:br>
            <a:endParaRPr lang="pt-BR" b="1" dirty="0"/>
          </a:p>
          <a:p>
            <a:r>
              <a:rPr lang="pt-BR" b="1" dirty="0" err="1"/>
              <a:t>BeautyTech</a:t>
            </a:r>
            <a:r>
              <a:rPr lang="pt-BR" b="1" dirty="0"/>
              <a:t> (visão computacional, estética, fitness/</a:t>
            </a:r>
            <a:r>
              <a:rPr lang="pt-BR" b="1" dirty="0" err="1"/>
              <a:t>q</a:t>
            </a:r>
            <a:r>
              <a:rPr lang="pt-BR" b="1" dirty="0"/>
              <a:t>-self)</a:t>
            </a:r>
          </a:p>
        </p:txBody>
      </p:sp>
    </p:spTree>
    <p:extLst>
      <p:ext uri="{BB962C8B-B14F-4D97-AF65-F5344CB8AC3E}">
        <p14:creationId xmlns:p14="http://schemas.microsoft.com/office/powerpoint/2010/main" val="106657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Como </a:t>
            </a:r>
            <a:r>
              <a:rPr lang="en-US" sz="4400" b="1" dirty="0" err="1"/>
              <a:t>funcionam</a:t>
            </a:r>
            <a:r>
              <a:rPr lang="en-US" sz="4400" b="1" dirty="0"/>
              <a:t>?</a:t>
            </a:r>
            <a:br>
              <a:rPr lang="en-US" sz="4400" b="1" dirty="0"/>
            </a:br>
            <a:endParaRPr lang="pt-BR" sz="4400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52296" y="771119"/>
            <a:ext cx="7532314" cy="5329027"/>
          </a:xfrm>
        </p:spPr>
        <p:txBody>
          <a:bodyPr anchor="t">
            <a:normAutofit/>
          </a:bodyPr>
          <a:lstStyle/>
          <a:p>
            <a:pPr marL="502920" lvl="1" indent="0" algn="just">
              <a:buNone/>
            </a:pPr>
            <a:endParaRPr lang="en-US" sz="2400" dirty="0"/>
          </a:p>
          <a:p>
            <a:pPr marL="502920" lvl="1" indent="0" algn="just">
              <a:buNone/>
            </a:pPr>
            <a:endParaRPr lang="en-US" sz="2400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804696" y="772784"/>
            <a:ext cx="7699916" cy="5146117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err="1"/>
              <a:t>Bematech</a:t>
            </a:r>
            <a:endParaRPr lang="pt-BR" sz="2400" dirty="0"/>
          </a:p>
          <a:p>
            <a:r>
              <a:rPr lang="pt-BR" sz="2400" dirty="0" err="1"/>
              <a:t>Leica</a:t>
            </a:r>
            <a:endParaRPr lang="pt-BR" sz="2400" dirty="0"/>
          </a:p>
          <a:p>
            <a:r>
              <a:rPr lang="pt-BR" sz="2400" dirty="0" err="1"/>
              <a:t>Facebook</a:t>
            </a:r>
            <a:r>
              <a:rPr lang="pt-BR" sz="2400" dirty="0"/>
              <a:t> (&amp;</a:t>
            </a:r>
            <a:r>
              <a:rPr lang="pt-BR" sz="2400" dirty="0" err="1"/>
              <a:t>inbox</a:t>
            </a:r>
            <a:r>
              <a:rPr lang="pt-BR" sz="2400" dirty="0"/>
              <a:t>)</a:t>
            </a:r>
          </a:p>
          <a:p>
            <a:r>
              <a:rPr lang="pt-BR" sz="2400" dirty="0" err="1"/>
              <a:t>GrameenBank</a:t>
            </a:r>
            <a:endParaRPr lang="pt-BR" sz="2400" dirty="0"/>
          </a:p>
          <a:p>
            <a:r>
              <a:rPr lang="pt-BR" sz="2400" dirty="0"/>
              <a:t>TOTVS</a:t>
            </a:r>
          </a:p>
          <a:p>
            <a:r>
              <a:rPr lang="pt-BR" sz="2400" dirty="0"/>
              <a:t>Camargo Corrêa</a:t>
            </a:r>
          </a:p>
          <a:p>
            <a:r>
              <a:rPr lang="pt-BR" sz="2400" dirty="0" err="1"/>
              <a:t>Bestberry</a:t>
            </a:r>
            <a:endParaRPr lang="pt-BR" sz="2400" dirty="0"/>
          </a:p>
          <a:p>
            <a:r>
              <a:rPr lang="pt-BR" sz="2400" dirty="0" err="1"/>
              <a:t>Xiaomi</a:t>
            </a:r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Arsenal F. C.</a:t>
            </a:r>
          </a:p>
          <a:p>
            <a:r>
              <a:rPr lang="pt-BR" sz="2400" dirty="0" err="1"/>
              <a:t>SpaceX</a:t>
            </a:r>
            <a:endParaRPr lang="pt-BR" sz="2400" dirty="0"/>
          </a:p>
          <a:p>
            <a:r>
              <a:rPr lang="pt-BR" sz="2400" dirty="0"/>
              <a:t>Dr. Consulta</a:t>
            </a:r>
          </a:p>
          <a:p>
            <a:r>
              <a:rPr lang="pt-BR" sz="2400" dirty="0" err="1"/>
              <a:t>Uninove</a:t>
            </a:r>
            <a:endParaRPr lang="pt-BR" sz="2400" dirty="0"/>
          </a:p>
          <a:p>
            <a:r>
              <a:rPr lang="pt-BR" sz="2400" dirty="0" err="1"/>
              <a:t>Harley</a:t>
            </a:r>
            <a:r>
              <a:rPr lang="pt-BR" sz="2400" dirty="0"/>
              <a:t> Davidson</a:t>
            </a:r>
          </a:p>
          <a:p>
            <a:r>
              <a:rPr lang="pt-BR" sz="2400" dirty="0"/>
              <a:t>Magazine Lu</a:t>
            </a:r>
            <a:r>
              <a:rPr lang="en-US" sz="2400" dirty="0" err="1"/>
              <a:t>íza</a:t>
            </a:r>
            <a:r>
              <a:rPr lang="en-US" sz="2400" dirty="0"/>
              <a:t> (E-com)</a:t>
            </a:r>
          </a:p>
          <a:p>
            <a:r>
              <a:rPr lang="en-US" sz="2400" dirty="0"/>
              <a:t>Harvard Business Review</a:t>
            </a:r>
          </a:p>
          <a:p>
            <a:r>
              <a:rPr lang="en-US" sz="2400" dirty="0"/>
              <a:t>Dollar Shave Club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38182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i="1" dirty="0"/>
            </a:br>
            <a:endParaRPr lang="pt-BR" sz="2800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89058" y="640080"/>
            <a:ext cx="7732382" cy="5392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/>
              <a:t>Modelagem</a:t>
            </a:r>
            <a:r>
              <a:rPr lang="en-US" sz="3200" b="1" dirty="0"/>
              <a:t> de </a:t>
            </a:r>
            <a:r>
              <a:rPr lang="en-US" sz="3200" b="1" dirty="0" err="1"/>
              <a:t>negócio</a:t>
            </a: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lvl="1" algn="just"/>
            <a:r>
              <a:rPr lang="en-US" sz="2400" dirty="0" err="1"/>
              <a:t>Estruturação</a:t>
            </a:r>
            <a:r>
              <a:rPr lang="en-US" sz="2400" dirty="0"/>
              <a:t> de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empresa</a:t>
            </a:r>
            <a:r>
              <a:rPr lang="en-US" sz="2400" dirty="0"/>
              <a:t>: </a:t>
            </a:r>
            <a:r>
              <a:rPr lang="en-US" sz="2400" dirty="0" err="1"/>
              <a:t>aspectos</a:t>
            </a:r>
            <a:r>
              <a:rPr lang="en-US" sz="2400" dirty="0"/>
              <a:t>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importantes</a:t>
            </a:r>
            <a:r>
              <a:rPr lang="en-US" sz="2400" dirty="0"/>
              <a:t> para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empresa</a:t>
            </a:r>
            <a:r>
              <a:rPr lang="en-US" sz="2400" dirty="0"/>
              <a:t> </a:t>
            </a:r>
            <a:r>
              <a:rPr lang="en-US" sz="2400" dirty="0" err="1"/>
              <a:t>funcionar</a:t>
            </a:r>
            <a:r>
              <a:rPr lang="en-US" sz="2400" dirty="0"/>
              <a:t>.</a:t>
            </a:r>
          </a:p>
          <a:p>
            <a:pPr lvl="1" algn="just"/>
            <a:endParaRPr lang="en-US" sz="2400" dirty="0"/>
          </a:p>
          <a:p>
            <a:pPr lvl="1" algn="just"/>
            <a:r>
              <a:rPr lang="en-US" sz="2400" dirty="0"/>
              <a:t> </a:t>
            </a:r>
            <a:r>
              <a:rPr lang="en-US" sz="2400" i="1" dirty="0"/>
              <a:t>Business Model Generation </a:t>
            </a:r>
            <a:r>
              <a:rPr lang="en-US" sz="2400" dirty="0"/>
              <a:t>– surge a </a:t>
            </a:r>
            <a:r>
              <a:rPr lang="en-US" sz="2400" dirty="0" err="1"/>
              <a:t>partir</a:t>
            </a:r>
            <a:r>
              <a:rPr lang="en-US" sz="2400" dirty="0"/>
              <a:t> da </a:t>
            </a:r>
            <a:r>
              <a:rPr lang="en-US" sz="2400" dirty="0" err="1"/>
              <a:t>tese</a:t>
            </a:r>
            <a:r>
              <a:rPr lang="en-US" sz="2400" dirty="0"/>
              <a:t> de </a:t>
            </a:r>
            <a:r>
              <a:rPr lang="en-US" sz="2400" dirty="0" err="1"/>
              <a:t>doutorado</a:t>
            </a:r>
            <a:r>
              <a:rPr lang="en-US" sz="2400" dirty="0"/>
              <a:t> de Alexander Osterwalder, </a:t>
            </a:r>
            <a:r>
              <a:rPr lang="en-US" sz="2400" dirty="0" err="1"/>
              <a:t>sendo</a:t>
            </a:r>
            <a:r>
              <a:rPr lang="en-US" sz="2400" dirty="0"/>
              <a:t> um </a:t>
            </a:r>
            <a:r>
              <a:rPr lang="en-US" sz="2400" dirty="0" err="1"/>
              <a:t>modelo</a:t>
            </a:r>
            <a:r>
              <a:rPr lang="en-US" sz="2400" dirty="0"/>
              <a:t> visual para </a:t>
            </a:r>
            <a:r>
              <a:rPr lang="en-US" sz="2400" dirty="0" err="1"/>
              <a:t>organização</a:t>
            </a:r>
            <a:r>
              <a:rPr lang="en-US" sz="2400" dirty="0"/>
              <a:t> de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empresa</a:t>
            </a:r>
            <a:r>
              <a:rPr lang="en-US" sz="2400" dirty="0"/>
              <a:t>.</a:t>
            </a:r>
          </a:p>
          <a:p>
            <a:pPr lvl="1" algn="just"/>
            <a:endParaRPr lang="en-US" sz="2400" dirty="0"/>
          </a:p>
          <a:p>
            <a:pPr lvl="1" algn="just"/>
            <a:r>
              <a:rPr lang="en-US" sz="2400" dirty="0" err="1"/>
              <a:t>Pontos</a:t>
            </a:r>
            <a:r>
              <a:rPr lang="en-US" sz="2400" dirty="0"/>
              <a:t> </a:t>
            </a:r>
            <a:r>
              <a:rPr lang="en-US" sz="2400" dirty="0" err="1"/>
              <a:t>importantes</a:t>
            </a:r>
            <a:r>
              <a:rPr lang="en-US" sz="2400" dirty="0"/>
              <a:t>: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página</a:t>
            </a:r>
            <a:r>
              <a:rPr lang="en-US" sz="2400" dirty="0"/>
              <a:t>; posts its </a:t>
            </a:r>
            <a:r>
              <a:rPr lang="en-US" sz="2400" dirty="0" err="1"/>
              <a:t>permitem</a:t>
            </a:r>
            <a:r>
              <a:rPr lang="en-US" sz="2400" dirty="0"/>
              <a:t> </a:t>
            </a:r>
            <a:r>
              <a:rPr lang="en-US" sz="2400" dirty="0" err="1"/>
              <a:t>inventividade</a:t>
            </a:r>
            <a:r>
              <a:rPr lang="en-US" sz="2400" dirty="0"/>
              <a:t>; o </a:t>
            </a:r>
            <a:r>
              <a:rPr lang="en-US" sz="2400" dirty="0" err="1"/>
              <a:t>livro</a:t>
            </a:r>
            <a:r>
              <a:rPr lang="en-US" sz="2400" dirty="0"/>
              <a:t> </a:t>
            </a:r>
            <a:r>
              <a:rPr lang="en-US" sz="2400" dirty="0" err="1"/>
              <a:t>traz</a:t>
            </a:r>
            <a:r>
              <a:rPr lang="en-US" sz="2400" dirty="0"/>
              <a:t> outros </a:t>
            </a:r>
            <a:r>
              <a:rPr lang="en-US" sz="2400" dirty="0" err="1"/>
              <a:t>elementos</a:t>
            </a:r>
            <a:r>
              <a:rPr lang="en-US" sz="2400" dirty="0"/>
              <a:t> </a:t>
            </a:r>
            <a:r>
              <a:rPr lang="en-US" sz="2400" dirty="0" err="1"/>
              <a:t>legais</a:t>
            </a:r>
            <a:r>
              <a:rPr lang="en-US" sz="2400" dirty="0"/>
              <a:t> (</a:t>
            </a:r>
            <a:r>
              <a:rPr lang="en-US" sz="2400" dirty="0" err="1"/>
              <a:t>estratégias</a:t>
            </a:r>
            <a:r>
              <a:rPr lang="en-US" sz="2400" dirty="0"/>
              <a:t> </a:t>
            </a:r>
            <a:r>
              <a:rPr lang="en-US" sz="2400" dirty="0" err="1"/>
              <a:t>diferentes</a:t>
            </a:r>
            <a:r>
              <a:rPr lang="en-US" sz="2400" dirty="0"/>
              <a:t>, </a:t>
            </a:r>
            <a:r>
              <a:rPr lang="en-US" sz="2400" dirty="0" err="1"/>
              <a:t>planejamento</a:t>
            </a:r>
            <a:r>
              <a:rPr lang="en-US" sz="2400" dirty="0"/>
              <a:t> </a:t>
            </a:r>
            <a:r>
              <a:rPr lang="en-US" sz="2400" dirty="0" err="1"/>
              <a:t>avançado</a:t>
            </a:r>
            <a:r>
              <a:rPr lang="en-US" sz="2400" dirty="0"/>
              <a:t> etc.)</a:t>
            </a:r>
            <a:endParaRPr lang="en-US" sz="2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000" i="1"/>
            </a:br>
            <a:endParaRPr lang="pt-BR" sz="2000" i="1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33886" y="12000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/>
              <a:t>Refer</a:t>
            </a:r>
            <a:r>
              <a:rPr lang="en-US" sz="2400" b="1" dirty="0" err="1"/>
              <a:t>ência</a:t>
            </a:r>
            <a:r>
              <a:rPr lang="en-US" sz="2400" b="1" dirty="0"/>
              <a:t> </a:t>
            </a:r>
            <a:r>
              <a:rPr lang="en-US" sz="2400" b="1" dirty="0" err="1"/>
              <a:t>útil</a:t>
            </a:r>
            <a:r>
              <a:rPr lang="en-US" sz="2400" b="1" dirty="0"/>
              <a:t>:</a:t>
            </a:r>
            <a:br>
              <a:rPr lang="en-US" sz="2400" b="1" dirty="0"/>
            </a:br>
            <a:br>
              <a:rPr lang="en-US" sz="2000" dirty="0"/>
            </a:br>
            <a:r>
              <a:rPr lang="en-US" sz="2000" dirty="0"/>
              <a:t>1. </a:t>
            </a:r>
            <a:r>
              <a:rPr lang="en-US" sz="2000" dirty="0" err="1"/>
              <a:t>Inovação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Modelo</a:t>
            </a:r>
            <a:r>
              <a:rPr lang="en-US" sz="2000" dirty="0"/>
              <a:t> de </a:t>
            </a:r>
            <a:r>
              <a:rPr lang="en-US" sz="2000" dirty="0" err="1"/>
              <a:t>Negócios</a:t>
            </a:r>
            <a:r>
              <a:rPr lang="en-US" sz="2000" dirty="0"/>
              <a:t>. Alexander </a:t>
            </a:r>
            <a:r>
              <a:rPr lang="en-US" sz="2000" dirty="0" err="1"/>
              <a:t>Osterwalder</a:t>
            </a:r>
            <a:r>
              <a:rPr lang="en-US" sz="2000" dirty="0"/>
              <a:t>, Yves </a:t>
            </a:r>
            <a:r>
              <a:rPr lang="en-US" sz="2000" dirty="0" err="1"/>
              <a:t>Pigneur</a:t>
            </a:r>
            <a:r>
              <a:rPr lang="en-US" sz="2000" dirty="0"/>
              <a:t>. 2010.</a:t>
            </a:r>
          </a:p>
          <a:p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156971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s://foresightcards.files.wordpress.com/2012/05/business-model-canva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078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1656" y="65315"/>
            <a:ext cx="7624944" cy="1752599"/>
          </a:xfrm>
        </p:spPr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Estratégias  de modelagem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9668" y="1397724"/>
            <a:ext cx="7624943" cy="4834288"/>
          </a:xfrm>
        </p:spPr>
        <p:txBody>
          <a:bodyPr>
            <a:normAutofit/>
          </a:bodyPr>
          <a:lstStyle/>
          <a:p>
            <a:r>
              <a:rPr lang="pt-BR" sz="2800" dirty="0"/>
              <a:t>Modelos </a:t>
            </a:r>
            <a:r>
              <a:rPr lang="pt-BR" sz="2800" i="1" dirty="0" err="1"/>
              <a:t>freemium</a:t>
            </a:r>
            <a:r>
              <a:rPr lang="pt-BR" sz="2800" i="1" dirty="0"/>
              <a:t> </a:t>
            </a:r>
            <a:r>
              <a:rPr lang="pt-BR" sz="2800" dirty="0"/>
              <a:t>(</a:t>
            </a:r>
            <a:r>
              <a:rPr lang="pt-BR" sz="2800" dirty="0" err="1"/>
              <a:t>skype</a:t>
            </a:r>
            <a:r>
              <a:rPr lang="pt-BR" sz="2800" dirty="0"/>
              <a:t>, slack, </a:t>
            </a:r>
            <a:r>
              <a:rPr lang="pt-BR" sz="2800" dirty="0" err="1"/>
              <a:t>mailchimp</a:t>
            </a:r>
            <a:r>
              <a:rPr lang="pt-BR" sz="2800" dirty="0"/>
              <a:t>)</a:t>
            </a:r>
          </a:p>
          <a:p>
            <a:r>
              <a:rPr lang="pt-BR" sz="2800" dirty="0"/>
              <a:t>Isca e anzol (</a:t>
            </a:r>
            <a:r>
              <a:rPr lang="pt-BR" sz="2800" dirty="0" err="1"/>
              <a:t>gillete</a:t>
            </a:r>
            <a:r>
              <a:rPr lang="pt-BR" sz="2800" dirty="0"/>
              <a:t>/</a:t>
            </a:r>
            <a:r>
              <a:rPr lang="pt-BR" sz="2800" dirty="0" err="1"/>
              <a:t>nespresso</a:t>
            </a:r>
            <a:r>
              <a:rPr lang="pt-BR" sz="2800" dirty="0"/>
              <a:t>)</a:t>
            </a:r>
          </a:p>
          <a:p>
            <a:r>
              <a:rPr lang="pt-BR" sz="2800" dirty="0"/>
              <a:t>Inovação via Oceano azul (</a:t>
            </a:r>
            <a:r>
              <a:rPr lang="pt-BR" sz="2800" i="1" dirty="0" err="1"/>
              <a:t>cirque</a:t>
            </a:r>
            <a:r>
              <a:rPr lang="pt-BR" sz="2800" i="1" dirty="0"/>
              <a:t> </a:t>
            </a:r>
            <a:r>
              <a:rPr lang="pt-BR" sz="2800" i="1" dirty="0" err="1"/>
              <a:t>du</a:t>
            </a:r>
            <a:r>
              <a:rPr lang="pt-BR" sz="2800" i="1" dirty="0"/>
              <a:t> </a:t>
            </a:r>
            <a:r>
              <a:rPr lang="pt-BR" sz="2800" i="1" dirty="0" err="1"/>
              <a:t>soleil</a:t>
            </a:r>
            <a:r>
              <a:rPr lang="pt-BR" sz="2800" dirty="0"/>
              <a:t> e Nintendo Wii)</a:t>
            </a:r>
          </a:p>
          <a:p>
            <a:r>
              <a:rPr lang="pt-BR" sz="2800" dirty="0"/>
              <a:t>Recorrência / assinatura</a:t>
            </a:r>
          </a:p>
          <a:p>
            <a:r>
              <a:rPr lang="pt-BR" sz="2800" dirty="0"/>
              <a:t>Cauda longa (</a:t>
            </a:r>
            <a:r>
              <a:rPr lang="pt-BR" sz="2800" dirty="0" err="1"/>
              <a:t>amazon</a:t>
            </a:r>
            <a:r>
              <a:rPr lang="pt-BR" sz="2800" dirty="0"/>
              <a:t> e seus </a:t>
            </a:r>
            <a:r>
              <a:rPr lang="pt-BR" sz="2800" i="1" dirty="0"/>
              <a:t>não hits)</a:t>
            </a:r>
            <a:endParaRPr lang="pt-BR" sz="2800" dirty="0"/>
          </a:p>
          <a:p>
            <a:r>
              <a:rPr lang="pt-BR" sz="2800" dirty="0"/>
              <a:t>Plataformas multilaterais (</a:t>
            </a:r>
            <a:r>
              <a:rPr lang="pt-BR" sz="2800" i="1" dirty="0" err="1"/>
              <a:t>marketplaces</a:t>
            </a:r>
            <a:r>
              <a:rPr lang="pt-BR" sz="2800" dirty="0"/>
              <a:t>)</a:t>
            </a:r>
          </a:p>
          <a:p>
            <a:r>
              <a:rPr lang="pt-BR" sz="2800" dirty="0"/>
              <a:t>O mercado do “grátis” (</a:t>
            </a:r>
            <a:r>
              <a:rPr lang="pt-BR" sz="2800" dirty="0" err="1"/>
              <a:t>google</a:t>
            </a:r>
            <a:r>
              <a:rPr lang="pt-BR" sz="2800" dirty="0"/>
              <a:t> e </a:t>
            </a:r>
            <a:r>
              <a:rPr lang="pt-BR" sz="2800" dirty="0" err="1"/>
              <a:t>apps</a:t>
            </a:r>
            <a:r>
              <a:rPr lang="pt-BR" sz="2800" dirty="0"/>
              <a:t>) // ISA. </a:t>
            </a:r>
          </a:p>
          <a:p>
            <a:r>
              <a:rPr lang="pt-BR" sz="2800" dirty="0" err="1"/>
              <a:t>Limited</a:t>
            </a:r>
            <a:r>
              <a:rPr lang="pt-BR" sz="2800" dirty="0"/>
              <a:t> </a:t>
            </a:r>
            <a:r>
              <a:rPr lang="pt-BR" sz="2800" dirty="0" err="1"/>
              <a:t>Free</a:t>
            </a:r>
            <a:r>
              <a:rPr lang="pt-BR" sz="2800" dirty="0"/>
              <a:t> (m</a:t>
            </a:r>
            <a:r>
              <a:rPr lang="en-US" sz="2800" dirty="0" err="1"/>
              <a:t>ídias</a:t>
            </a:r>
            <a:r>
              <a:rPr lang="en-US" sz="2800" dirty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6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3218" y="1123837"/>
            <a:ext cx="3239581" cy="4601183"/>
          </a:xfrm>
        </p:spPr>
        <p:txBody>
          <a:bodyPr>
            <a:noAutofit/>
          </a:bodyPr>
          <a:lstStyle/>
          <a:p>
            <a:r>
              <a:rPr lang="pt-BR" sz="2800" b="1" dirty="0"/>
              <a:t>Para semana que vem - individual:</a:t>
            </a:r>
            <a:br>
              <a:rPr lang="pt-BR" sz="2800" b="1" dirty="0"/>
            </a:br>
            <a:r>
              <a:rPr lang="pt-BR" sz="2800" b="1" dirty="0"/>
              <a:t> </a:t>
            </a:r>
            <a:br>
              <a:rPr lang="pt-BR" sz="2800" dirty="0"/>
            </a:br>
            <a:r>
              <a:rPr lang="pt-BR" sz="2400" dirty="0"/>
              <a:t>-Pensar em 3 novos negócios, explicar em dois parágrafos (um sobre a ideia e outro sobre monetização). </a:t>
            </a:r>
            <a:br>
              <a:rPr lang="pt-BR" sz="2400" dirty="0"/>
            </a:br>
            <a:r>
              <a:rPr lang="pt-BR" sz="2400" dirty="0"/>
              <a:t>+1 </a:t>
            </a:r>
            <a:r>
              <a:rPr lang="pt-BR" sz="2400" dirty="0" err="1"/>
              <a:t>canvas</a:t>
            </a:r>
            <a:r>
              <a:rPr lang="pt-BR" sz="2400" dirty="0"/>
              <a:t> da preferida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 err="1"/>
              <a:t>artur.tavr@gmail.com</a:t>
            </a:r>
            <a:r>
              <a:rPr lang="pt-BR" sz="2400" dirty="0"/>
              <a:t> às</a:t>
            </a:r>
            <a:br>
              <a:rPr lang="pt-BR" sz="2400" dirty="0"/>
            </a:br>
            <a:r>
              <a:rPr lang="pt-BR" sz="2400" dirty="0"/>
              <a:t>23:59 de terça </a:t>
            </a:r>
            <a:r>
              <a:rPr lang="pt-BR" sz="2400" dirty="0" err="1"/>
              <a:t>pré</a:t>
            </a:r>
            <a:r>
              <a:rPr lang="pt-BR" sz="2400" dirty="0"/>
              <a:t>-aula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-Pensar em um grupo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32E827B-C504-6648-AFEE-7DD1155C9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7100" y="0"/>
            <a:ext cx="2763491" cy="6858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BB837-9570-384B-B65E-FBFC28E6C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932" y="0"/>
            <a:ext cx="3351068" cy="687781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00F1F624-15AE-FC41-AF8B-6A19514C7018}"/>
              </a:ext>
            </a:extLst>
          </p:cNvPr>
          <p:cNvSpPr txBox="1">
            <a:spLocks/>
          </p:cNvSpPr>
          <p:nvPr/>
        </p:nvSpPr>
        <p:spPr>
          <a:xfrm>
            <a:off x="3756209" y="753034"/>
            <a:ext cx="2689413" cy="5580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Twitter:</a:t>
            </a:r>
          </a:p>
          <a:p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andrewchen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clairlemon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seanrose</a:t>
            </a:r>
            <a:b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LauraBehrensWu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@naval</a:t>
            </a:r>
            <a:b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techinsider</a:t>
            </a:r>
            <a:b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@ljin18</a:t>
            </a:r>
            <a:b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patrickc</a:t>
            </a:r>
            <a:b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LaurenGoode</a:t>
            </a:r>
            <a:b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rhoover</a:t>
            </a:r>
            <a:b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paulg</a:t>
            </a:r>
            <a:b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CatchKristen</a:t>
            </a:r>
            <a:b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tobi</a:t>
            </a:r>
            <a:b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briannekimmel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arturtavr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*Extensão do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ProductHunt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Chrome</a:t>
            </a:r>
          </a:p>
          <a:p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*The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Brief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6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69267" y="864108"/>
            <a:ext cx="7608499" cy="512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3000" b="1" dirty="0"/>
              <a:t>Prof. Dr. Guilherme Ary Plonski - NPGT</a:t>
            </a:r>
            <a:br>
              <a:rPr lang="pt-BR" sz="3000" b="1" dirty="0"/>
            </a:br>
            <a:r>
              <a:rPr lang="pt-BR" sz="3000" b="1" dirty="0"/>
              <a:t>Poli/USP e FEA/USP.</a:t>
            </a:r>
            <a:br>
              <a:rPr lang="pt-BR" sz="3000" b="1" dirty="0"/>
            </a:br>
            <a:endParaRPr lang="pt-BR" sz="3000" b="1" dirty="0"/>
          </a:p>
          <a:p>
            <a:pPr marL="0" indent="0">
              <a:buNone/>
            </a:pPr>
            <a:r>
              <a:rPr lang="pt-BR" sz="3000" b="1" dirty="0"/>
              <a:t>Me. Artur Vilas Boas – Coordenador @NEU</a:t>
            </a:r>
            <a:br>
              <a:rPr lang="pt-BR" sz="3000" b="1" dirty="0"/>
            </a:br>
            <a:r>
              <a:rPr lang="pt-BR" sz="3000" b="1" dirty="0"/>
              <a:t>FEA/USP: Doutorando em Administração. Fundador @Future4.</a:t>
            </a:r>
            <a:br>
              <a:rPr lang="pt-BR" sz="2800" b="1" dirty="0"/>
            </a:br>
            <a:endParaRPr lang="pt-BR" sz="2800" b="1" dirty="0"/>
          </a:p>
          <a:p>
            <a:pPr marL="0" indent="0">
              <a:buNone/>
            </a:pPr>
            <a:r>
              <a:rPr lang="pt-BR" sz="2800" b="1" dirty="0"/>
              <a:t>	Conhecendo vocês.</a:t>
            </a:r>
          </a:p>
          <a:p>
            <a:pPr marL="0" indent="0">
              <a:buNone/>
            </a:pPr>
            <a:endParaRPr lang="pt-BR" sz="2800" b="1" dirty="0"/>
          </a:p>
          <a:p>
            <a:pPr marL="0" indent="0">
              <a:buNone/>
            </a:pPr>
            <a:r>
              <a:rPr lang="pt-BR" sz="2800" b="1" dirty="0"/>
              <a:t>	Contrato social e estrutura de aulas/avaliação</a:t>
            </a:r>
          </a:p>
          <a:p>
            <a:pPr marL="0" indent="0">
              <a:buNone/>
            </a:pPr>
            <a:endParaRPr lang="pt-BR" sz="2800" b="1" dirty="0"/>
          </a:p>
          <a:p>
            <a:pPr marL="0" indent="0">
              <a:buNone/>
            </a:pPr>
            <a:r>
              <a:rPr lang="pt-BR" sz="2800" b="1" dirty="0"/>
              <a:t>	Empreendedorismo se ensina?</a:t>
            </a:r>
          </a:p>
        </p:txBody>
      </p:sp>
    </p:spTree>
    <p:extLst>
      <p:ext uri="{BB962C8B-B14F-4D97-AF65-F5344CB8AC3E}">
        <p14:creationId xmlns:p14="http://schemas.microsoft.com/office/powerpoint/2010/main" val="42493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99448" y="718457"/>
            <a:ext cx="7795863" cy="5512526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Mito do ”empreendedorismo não se ensina” = visão do ensino clássico (</a:t>
            </a:r>
            <a:r>
              <a:rPr lang="pt-BR" sz="2400" i="1" dirty="0" err="1"/>
              <a:t>lecture</a:t>
            </a:r>
            <a:r>
              <a:rPr lang="pt-BR" sz="2400" dirty="0"/>
              <a:t>).</a:t>
            </a:r>
          </a:p>
          <a:p>
            <a:endParaRPr lang="pt-BR" sz="2400" dirty="0"/>
          </a:p>
          <a:p>
            <a:r>
              <a:rPr lang="pt-BR" sz="2400" dirty="0"/>
              <a:t>Hoje entende-se que o ensino se desdobra em: conceitual (</a:t>
            </a:r>
            <a:r>
              <a:rPr lang="pt-BR" sz="2400" i="1" dirty="0" err="1"/>
              <a:t>to</a:t>
            </a:r>
            <a:r>
              <a:rPr lang="pt-BR" sz="2400" i="1" dirty="0"/>
              <a:t> </a:t>
            </a:r>
            <a:r>
              <a:rPr lang="pt-BR" sz="2400" i="1" dirty="0" err="1"/>
              <a:t>know</a:t>
            </a:r>
            <a:r>
              <a:rPr lang="pt-BR" sz="2400" dirty="0"/>
              <a:t>), instrumental (</a:t>
            </a:r>
            <a:r>
              <a:rPr lang="pt-BR" sz="2400" i="1" dirty="0" err="1"/>
              <a:t>to</a:t>
            </a:r>
            <a:r>
              <a:rPr lang="pt-BR" sz="2400" i="1" dirty="0"/>
              <a:t> </a:t>
            </a:r>
            <a:r>
              <a:rPr lang="pt-BR" sz="2400" i="1" dirty="0" err="1"/>
              <a:t>know</a:t>
            </a:r>
            <a:r>
              <a:rPr lang="pt-BR" sz="2400" i="1" dirty="0"/>
              <a:t> </a:t>
            </a:r>
            <a:r>
              <a:rPr lang="pt-BR" sz="2400" i="1" dirty="0" err="1"/>
              <a:t>how</a:t>
            </a:r>
            <a:r>
              <a:rPr lang="pt-BR" sz="2400" dirty="0"/>
              <a:t>) e comportamental (</a:t>
            </a:r>
            <a:r>
              <a:rPr lang="pt-BR" sz="2400" i="1" dirty="0" err="1"/>
              <a:t>to</a:t>
            </a:r>
            <a:r>
              <a:rPr lang="pt-BR" sz="2400" i="1" dirty="0"/>
              <a:t> </a:t>
            </a:r>
            <a:r>
              <a:rPr lang="pt-BR" sz="2400" i="1" dirty="0" err="1"/>
              <a:t>be</a:t>
            </a:r>
            <a:r>
              <a:rPr lang="pt-BR" sz="2400" dirty="0"/>
              <a:t>). O empreendedorismo envolve muito do instrumental e do comportamental. </a:t>
            </a:r>
          </a:p>
          <a:p>
            <a:endParaRPr lang="pt-BR" sz="2400" i="1" dirty="0"/>
          </a:p>
          <a:p>
            <a:r>
              <a:rPr lang="pt-BR" sz="2400" dirty="0"/>
              <a:t>No MIT: </a:t>
            </a:r>
            <a:r>
              <a:rPr lang="pt-BR" sz="2400" dirty="0" err="1"/>
              <a:t>project-based</a:t>
            </a:r>
            <a:r>
              <a:rPr lang="pt-BR" sz="2400" dirty="0"/>
              <a:t> classes + </a:t>
            </a:r>
            <a:r>
              <a:rPr lang="pt-BR" sz="2400" dirty="0" err="1"/>
              <a:t>experience-based</a:t>
            </a:r>
            <a:r>
              <a:rPr lang="pt-BR" sz="2400" dirty="0"/>
              <a:t> </a:t>
            </a:r>
            <a:r>
              <a:rPr lang="pt-BR" sz="2400" dirty="0" err="1"/>
              <a:t>activities</a:t>
            </a:r>
            <a:r>
              <a:rPr lang="pt-BR" sz="2400" dirty="0"/>
              <a:t> + real </a:t>
            </a:r>
            <a:r>
              <a:rPr lang="pt-BR" sz="2400" dirty="0" err="1"/>
              <a:t>life</a:t>
            </a:r>
            <a:r>
              <a:rPr lang="pt-BR" sz="2400" dirty="0"/>
              <a:t> </a:t>
            </a:r>
            <a:r>
              <a:rPr lang="pt-BR" sz="2400" dirty="0" err="1"/>
              <a:t>learning</a:t>
            </a:r>
            <a:r>
              <a:rPr lang="pt-BR" sz="2400" dirty="0"/>
              <a:t>. </a:t>
            </a:r>
          </a:p>
          <a:p>
            <a:endParaRPr lang="pt-BR" sz="2400" i="1" dirty="0"/>
          </a:p>
          <a:p>
            <a:r>
              <a:rPr lang="pt-BR" sz="2400" dirty="0"/>
              <a:t>No nosso curso buscaremos trazer o conceitual com aulas, o instrumental com entregas e o comportamental com convidados e algumas atividades específicas.</a:t>
            </a:r>
            <a:r>
              <a:rPr lang="pt-BR" sz="2400" i="1" dirty="0"/>
              <a:t> </a:t>
            </a:r>
            <a:r>
              <a:rPr lang="pt-B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587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AA8298F-BE67-284E-A832-7683D26D3C4D}"/>
              </a:ext>
            </a:extLst>
          </p:cNvPr>
          <p:cNvSpPr txBox="1"/>
          <p:nvPr/>
        </p:nvSpPr>
        <p:spPr>
          <a:xfrm>
            <a:off x="404036" y="1536174"/>
            <a:ext cx="85485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  <a:latin typeface="Helvetica" pitchFamily="2" charset="0"/>
              </a:rPr>
              <a:t>Qual a startup mais valiosa da atualidade?</a:t>
            </a:r>
          </a:p>
        </p:txBody>
      </p:sp>
    </p:spTree>
    <p:extLst>
      <p:ext uri="{BB962C8B-B14F-4D97-AF65-F5344CB8AC3E}">
        <p14:creationId xmlns:p14="http://schemas.microsoft.com/office/powerpoint/2010/main" val="13547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1C67D-F4AC-0D4A-8C2E-12E88116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História da </a:t>
            </a:r>
            <a:r>
              <a:rPr lang="pt-BR" sz="4800" dirty="0" err="1"/>
              <a:t>ByteDance</a:t>
            </a:r>
            <a:endParaRPr lang="pt-BR" sz="4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8F69F9-9C83-6846-9556-DF8C0BB3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00310"/>
            <a:ext cx="7315200" cy="512064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Dois produtos em paralelo: </a:t>
            </a:r>
            <a:r>
              <a:rPr lang="pt-BR" b="1" dirty="0" err="1"/>
              <a:t>Toutiao</a:t>
            </a:r>
            <a:r>
              <a:rPr lang="pt-BR" dirty="0"/>
              <a:t> (da </a:t>
            </a:r>
            <a:r>
              <a:rPr lang="pt-BR" dirty="0" err="1"/>
              <a:t>ByteDance</a:t>
            </a:r>
            <a:r>
              <a:rPr lang="pt-BR" dirty="0"/>
              <a:t>) + </a:t>
            </a:r>
            <a:r>
              <a:rPr lang="pt-BR" b="1" dirty="0" err="1"/>
              <a:t>Musica.ly</a:t>
            </a:r>
            <a:r>
              <a:rPr lang="pt-BR" dirty="0"/>
              <a:t>. </a:t>
            </a:r>
            <a:r>
              <a:rPr lang="pt-BR" dirty="0" err="1"/>
              <a:t>TikTok</a:t>
            </a:r>
            <a:r>
              <a:rPr lang="pt-BR" dirty="0"/>
              <a:t>, principal produto, é fruto principalmente do </a:t>
            </a:r>
            <a:r>
              <a:rPr lang="pt-BR" dirty="0" err="1"/>
              <a:t>Musica.ly</a:t>
            </a:r>
            <a:r>
              <a:rPr lang="pt-BR" dirty="0"/>
              <a:t> (adquirido em 2017 pela </a:t>
            </a:r>
            <a:r>
              <a:rPr lang="pt-BR" dirty="0" err="1"/>
              <a:t>ByteDance</a:t>
            </a:r>
            <a:r>
              <a:rPr lang="pt-BR" dirty="0"/>
              <a:t>).</a:t>
            </a:r>
          </a:p>
          <a:p>
            <a:r>
              <a:rPr lang="pt-BR" dirty="0" err="1"/>
              <a:t>Musica.ly</a:t>
            </a:r>
            <a:r>
              <a:rPr lang="pt-BR" dirty="0"/>
              <a:t>: nasce de empreendedores nos EUA que tentaram construir algo no mercado de </a:t>
            </a:r>
            <a:r>
              <a:rPr lang="pt-BR" b="1" dirty="0"/>
              <a:t>educação por vídeos</a:t>
            </a:r>
            <a:r>
              <a:rPr lang="pt-BR" dirty="0"/>
              <a:t>. Vídeos longos – testaram e não viram </a:t>
            </a:r>
            <a:r>
              <a:rPr lang="pt-BR" dirty="0" err="1"/>
              <a:t>fit</a:t>
            </a:r>
            <a:r>
              <a:rPr lang="pt-BR" dirty="0"/>
              <a:t>. Viram </a:t>
            </a:r>
            <a:r>
              <a:rPr lang="pt-BR" b="1" dirty="0"/>
              <a:t>adolescentes</a:t>
            </a:r>
            <a:r>
              <a:rPr lang="pt-BR" dirty="0"/>
              <a:t> produzindo vídeos no metrô – aposta em </a:t>
            </a:r>
            <a:r>
              <a:rPr lang="pt-BR" b="1" dirty="0"/>
              <a:t>vídeos curtos</a:t>
            </a:r>
            <a:r>
              <a:rPr lang="pt-BR" dirty="0"/>
              <a:t> (tendência na época). </a:t>
            </a:r>
          </a:p>
          <a:p>
            <a:r>
              <a:rPr lang="pt-BR" dirty="0" err="1"/>
              <a:t>Toutiao</a:t>
            </a:r>
            <a:r>
              <a:rPr lang="pt-BR" dirty="0"/>
              <a:t>: nasce em Pequim como um dos produtos da </a:t>
            </a:r>
            <a:r>
              <a:rPr lang="pt-BR" dirty="0" err="1"/>
              <a:t>ByteDance</a:t>
            </a:r>
            <a:r>
              <a:rPr lang="pt-BR" dirty="0"/>
              <a:t>. Grande agregador de </a:t>
            </a:r>
            <a:r>
              <a:rPr lang="pt-BR" b="1" dirty="0"/>
              <a:t>conteúdos</a:t>
            </a:r>
            <a:r>
              <a:rPr lang="pt-BR" dirty="0"/>
              <a:t> que recomenda para os usuários com base em AI.</a:t>
            </a:r>
          </a:p>
          <a:p>
            <a:r>
              <a:rPr lang="pt-BR" dirty="0" err="1"/>
              <a:t>Musica.ly</a:t>
            </a:r>
            <a:r>
              <a:rPr lang="pt-BR" dirty="0"/>
              <a:t> começa a </a:t>
            </a:r>
            <a:r>
              <a:rPr lang="pt-BR" dirty="0" err="1"/>
              <a:t>viralizar</a:t>
            </a:r>
            <a:r>
              <a:rPr lang="pt-BR" dirty="0"/>
              <a:t> com network </a:t>
            </a:r>
            <a:r>
              <a:rPr lang="pt-BR" dirty="0" err="1"/>
              <a:t>effects</a:t>
            </a:r>
            <a:r>
              <a:rPr lang="pt-BR" dirty="0"/>
              <a:t>, </a:t>
            </a:r>
            <a:r>
              <a:rPr lang="pt-BR" dirty="0" err="1"/>
              <a:t>ads</a:t>
            </a:r>
            <a:r>
              <a:rPr lang="pt-BR" dirty="0"/>
              <a:t> e </a:t>
            </a:r>
            <a:r>
              <a:rPr lang="pt-BR" dirty="0" err="1"/>
              <a:t>hacks</a:t>
            </a:r>
            <a:r>
              <a:rPr lang="pt-BR" dirty="0"/>
              <a:t>.</a:t>
            </a:r>
          </a:p>
          <a:p>
            <a:r>
              <a:rPr lang="pt-BR" dirty="0" err="1"/>
              <a:t>ByteDance</a:t>
            </a:r>
            <a:r>
              <a:rPr lang="pt-BR" dirty="0"/>
              <a:t> adquire </a:t>
            </a:r>
            <a:r>
              <a:rPr lang="pt-BR" dirty="0" err="1"/>
              <a:t>Musica.ly</a:t>
            </a:r>
            <a:r>
              <a:rPr lang="pt-BR" dirty="0"/>
              <a:t> e explode com o </a:t>
            </a:r>
            <a:r>
              <a:rPr lang="pt-BR" dirty="0" err="1"/>
              <a:t>TikTok</a:t>
            </a:r>
            <a:r>
              <a:rPr lang="pt-BR" dirty="0"/>
              <a:t>. O grande diferencial passa a ser a </a:t>
            </a:r>
            <a:r>
              <a:rPr lang="pt-BR" b="1" dirty="0"/>
              <a:t>recomendação por AI</a:t>
            </a:r>
            <a:r>
              <a:rPr lang="pt-BR" dirty="0"/>
              <a:t> de vídeos </a:t>
            </a:r>
            <a:r>
              <a:rPr lang="pt-BR" dirty="0" err="1"/>
              <a:t>x</a:t>
            </a:r>
            <a:r>
              <a:rPr lang="pt-BR" dirty="0"/>
              <a:t> dependência de </a:t>
            </a:r>
            <a:r>
              <a:rPr lang="pt-BR" dirty="0" err="1"/>
              <a:t>influencers</a:t>
            </a:r>
            <a:r>
              <a:rPr lang="pt-BR" dirty="0"/>
              <a:t>. Grandes artistas emergem (</a:t>
            </a:r>
            <a:r>
              <a:rPr lang="pt-BR" dirty="0" err="1"/>
              <a:t>Lil</a:t>
            </a:r>
            <a:r>
              <a:rPr lang="pt-BR" dirty="0"/>
              <a:t> Nas </a:t>
            </a:r>
            <a:r>
              <a:rPr lang="pt-BR" dirty="0" err="1"/>
              <a:t>X</a:t>
            </a:r>
            <a:r>
              <a:rPr lang="pt-BR" dirty="0"/>
              <a:t>).</a:t>
            </a:r>
          </a:p>
          <a:p>
            <a:r>
              <a:rPr lang="pt-BR" dirty="0" err="1"/>
              <a:t>ByteDance</a:t>
            </a:r>
            <a:r>
              <a:rPr lang="pt-BR" dirty="0"/>
              <a:t> cresce, captando US$3bi em 2018, passando a valer </a:t>
            </a:r>
            <a:r>
              <a:rPr lang="pt-BR" b="1" dirty="0"/>
              <a:t>+75bi</a:t>
            </a:r>
            <a:r>
              <a:rPr lang="pt-BR" dirty="0"/>
              <a:t> e escalando para </a:t>
            </a:r>
            <a:r>
              <a:rPr lang="pt-BR" b="1" dirty="0"/>
              <a:t>+50 mil funcionários.</a:t>
            </a:r>
          </a:p>
        </p:txBody>
      </p:sp>
    </p:spTree>
    <p:extLst>
      <p:ext uri="{BB962C8B-B14F-4D97-AF65-F5344CB8AC3E}">
        <p14:creationId xmlns:p14="http://schemas.microsoft.com/office/powerpoint/2010/main" val="354387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1C67D-F4AC-0D4A-8C2E-12E88116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História da </a:t>
            </a:r>
            <a:r>
              <a:rPr lang="pt-BR" sz="4800" dirty="0" err="1"/>
              <a:t>ByteDance</a:t>
            </a:r>
            <a:endParaRPr lang="pt-BR" sz="4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8F69F9-9C83-6846-9556-DF8C0BB3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949172"/>
            <a:ext cx="7315200" cy="5120640"/>
          </a:xfrm>
        </p:spPr>
        <p:txBody>
          <a:bodyPr>
            <a:normAutofit/>
          </a:bodyPr>
          <a:lstStyle/>
          <a:p>
            <a:r>
              <a:rPr lang="pt-BR" sz="2400" dirty="0"/>
              <a:t>A história começa com tendências de mercado sendo exploradas (aulas remotas / vídeos curtos / curadoria com AI).</a:t>
            </a:r>
          </a:p>
          <a:p>
            <a:r>
              <a:rPr lang="pt-BR" sz="2400" dirty="0"/>
              <a:t>No </a:t>
            </a:r>
            <a:r>
              <a:rPr lang="pt-BR" sz="2400" dirty="0" err="1"/>
              <a:t>musica.ly</a:t>
            </a:r>
            <a:r>
              <a:rPr lang="pt-BR" sz="2400" dirty="0"/>
              <a:t>, há um momento de validação de mercado seguido de um pivô (mudança de rota). Nessa mudança, entendem muito bem um público específico e atacam esse nicho.</a:t>
            </a:r>
          </a:p>
          <a:p>
            <a:r>
              <a:rPr lang="pt-BR" sz="2400" dirty="0"/>
              <a:t>Desenham estratégias de crescimento e </a:t>
            </a:r>
            <a:r>
              <a:rPr lang="pt-BR" sz="2400" dirty="0" err="1"/>
              <a:t>viralização</a:t>
            </a:r>
            <a:r>
              <a:rPr lang="pt-BR" sz="2400" dirty="0"/>
              <a:t>, explodindo entre adolescentes.</a:t>
            </a:r>
          </a:p>
          <a:p>
            <a:r>
              <a:rPr lang="pt-BR" sz="2400" dirty="0"/>
              <a:t>Crescem, captam muitos recursos e atingem um outro patamar como empresa.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3025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programa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60779" y="864108"/>
            <a:ext cx="7862949" cy="5120640"/>
          </a:xfrm>
        </p:spPr>
        <p:txBody>
          <a:bodyPr>
            <a:normAutofit/>
          </a:bodyPr>
          <a:lstStyle/>
          <a:p>
            <a:r>
              <a:rPr lang="pt-BR" sz="2400" dirty="0"/>
              <a:t>Aula 1: introdução, tendências, modelagem e tecnologias;</a:t>
            </a:r>
          </a:p>
          <a:p>
            <a:r>
              <a:rPr lang="pt-BR" sz="2400" dirty="0"/>
              <a:t>Aula 2: usuários, personas, oportunidades e análise setorial;</a:t>
            </a:r>
          </a:p>
          <a:p>
            <a:r>
              <a:rPr lang="pt-BR" sz="2400" dirty="0"/>
              <a:t>Aula 3: validação e </a:t>
            </a:r>
            <a:r>
              <a:rPr lang="pt-BR" sz="2400" i="1" dirty="0"/>
              <a:t>“do </a:t>
            </a:r>
            <a:r>
              <a:rPr lang="pt-BR" sz="2400" i="1" dirty="0" err="1"/>
              <a:t>things</a:t>
            </a:r>
            <a:r>
              <a:rPr lang="pt-BR" sz="2400" i="1" dirty="0"/>
              <a:t> </a:t>
            </a:r>
            <a:r>
              <a:rPr lang="pt-BR" sz="2400" i="1" dirty="0" err="1"/>
              <a:t>that</a:t>
            </a:r>
            <a:r>
              <a:rPr lang="pt-BR" sz="2400" i="1" dirty="0"/>
              <a:t> </a:t>
            </a:r>
            <a:r>
              <a:rPr lang="pt-BR" sz="2400" i="1" dirty="0" err="1"/>
              <a:t>don’t</a:t>
            </a:r>
            <a:r>
              <a:rPr lang="pt-BR" sz="2400" i="1" dirty="0"/>
              <a:t> </a:t>
            </a:r>
            <a:r>
              <a:rPr lang="pt-BR" sz="2400" i="1" dirty="0" err="1"/>
              <a:t>scale</a:t>
            </a:r>
            <a:r>
              <a:rPr lang="pt-BR" sz="2400" i="1" dirty="0"/>
              <a:t>”;</a:t>
            </a:r>
          </a:p>
          <a:p>
            <a:r>
              <a:rPr lang="pt-BR" sz="2400" dirty="0"/>
              <a:t>Aula 4: marketing, crescimento, vendas;</a:t>
            </a:r>
          </a:p>
          <a:p>
            <a:r>
              <a:rPr lang="pt-BR" sz="2400" dirty="0"/>
              <a:t>Aula 5: produto, operações e escala;</a:t>
            </a:r>
          </a:p>
          <a:p>
            <a:r>
              <a:rPr lang="pt-BR" sz="2400" dirty="0"/>
              <a:t>Aula 6: liderança e comportamento;</a:t>
            </a:r>
          </a:p>
          <a:p>
            <a:r>
              <a:rPr lang="pt-BR" sz="2400" dirty="0"/>
              <a:t>Aula 7: investimentos e ecossistemas de empreendedorismo;</a:t>
            </a:r>
          </a:p>
          <a:p>
            <a:r>
              <a:rPr lang="pt-BR" sz="2400" dirty="0"/>
              <a:t>Aula 8: </a:t>
            </a:r>
            <a:r>
              <a:rPr lang="pt-BR" sz="2400" i="1" dirty="0"/>
              <a:t>Corporate </a:t>
            </a:r>
            <a:r>
              <a:rPr lang="pt-BR" sz="2400" i="1" dirty="0" err="1"/>
              <a:t>venturing</a:t>
            </a:r>
            <a:r>
              <a:rPr lang="pt-BR" sz="2400" i="1" dirty="0"/>
              <a:t>; open </a:t>
            </a:r>
            <a:r>
              <a:rPr lang="pt-BR" sz="2400" i="1" dirty="0" err="1"/>
              <a:t>innovation</a:t>
            </a:r>
            <a:r>
              <a:rPr lang="pt-BR" sz="2400" dirty="0"/>
              <a:t> e inovação.</a:t>
            </a:r>
          </a:p>
        </p:txBody>
      </p:sp>
    </p:spTree>
    <p:extLst>
      <p:ext uri="{BB962C8B-B14F-4D97-AF65-F5344CB8AC3E}">
        <p14:creationId xmlns:p14="http://schemas.microsoft.com/office/powerpoint/2010/main" val="74480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err="1"/>
              <a:t>Refer</a:t>
            </a:r>
            <a:r>
              <a:rPr lang="en-US" sz="2800" b="1" dirty="0" err="1"/>
              <a:t>ências</a:t>
            </a:r>
            <a:r>
              <a:rPr lang="en-US" sz="2800" b="1" dirty="0"/>
              <a:t> </a:t>
            </a:r>
            <a:r>
              <a:rPr lang="en-US" sz="2800" b="1" dirty="0" err="1"/>
              <a:t>úteis</a:t>
            </a:r>
            <a:r>
              <a:rPr lang="en-US" sz="2800" b="1" dirty="0"/>
              <a:t>:</a:t>
            </a:r>
            <a:br>
              <a:rPr lang="en-US" sz="2800" b="1" dirty="0"/>
            </a:br>
            <a:br>
              <a:rPr lang="en-US" sz="2400" dirty="0"/>
            </a:br>
            <a:r>
              <a:rPr lang="en-US" sz="2400" dirty="0"/>
              <a:t>1. </a:t>
            </a:r>
            <a:r>
              <a:rPr lang="en-US" sz="2400" dirty="0" err="1"/>
              <a:t>Techcrunch</a:t>
            </a:r>
            <a:br>
              <a:rPr lang="en-US" sz="2400" dirty="0"/>
            </a:br>
            <a:r>
              <a:rPr lang="en-US" sz="2400" dirty="0"/>
              <a:t>2. CB Insights</a:t>
            </a:r>
            <a:br>
              <a:rPr lang="en-US" sz="2400" dirty="0"/>
            </a:br>
            <a:r>
              <a:rPr lang="en-US" sz="2400" dirty="0"/>
              <a:t>3. Product hunt</a:t>
            </a:r>
            <a:br>
              <a:rPr lang="en-US" sz="2400" dirty="0"/>
            </a:br>
            <a:r>
              <a:rPr lang="en-US" sz="2400" dirty="0"/>
              <a:t>4. </a:t>
            </a:r>
            <a:r>
              <a:rPr lang="en-US" sz="2400" dirty="0" err="1"/>
              <a:t>Quora</a:t>
            </a:r>
            <a:br>
              <a:rPr lang="en-US" sz="2400" dirty="0"/>
            </a:br>
            <a:r>
              <a:rPr lang="en-US" sz="2400" dirty="0"/>
              <a:t>5. MIT Tech Review</a:t>
            </a:r>
            <a:br>
              <a:rPr lang="en-US" sz="2400" dirty="0"/>
            </a:br>
            <a:r>
              <a:rPr lang="en-US" sz="2400" dirty="0"/>
              <a:t>6. Tech in Asia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69268" y="864108"/>
            <a:ext cx="7908750" cy="5993892"/>
          </a:xfrm>
        </p:spPr>
        <p:txBody>
          <a:bodyPr numCol="2">
            <a:noAutofit/>
          </a:bodyPr>
          <a:lstStyle/>
          <a:p>
            <a:r>
              <a:rPr lang="en-US" sz="3200" b="1" dirty="0"/>
              <a:t>Y </a:t>
            </a:r>
            <a:r>
              <a:rPr lang="en-US" sz="3200" b="1" dirty="0" err="1"/>
              <a:t>Combinator</a:t>
            </a:r>
            <a:r>
              <a:rPr lang="en-US" sz="3200" b="1" dirty="0"/>
              <a:t> – request for startups</a:t>
            </a:r>
            <a:endParaRPr lang="en-US" sz="2400" b="1" dirty="0"/>
          </a:p>
          <a:p>
            <a:pPr marL="502920" lvl="1" indent="0">
              <a:buNone/>
            </a:pPr>
            <a:endParaRPr lang="en-US" sz="2000" b="1" dirty="0"/>
          </a:p>
          <a:p>
            <a:pPr lvl="1"/>
            <a:r>
              <a:rPr lang="en-US" sz="2000" b="1" dirty="0"/>
              <a:t>Energy</a:t>
            </a:r>
          </a:p>
          <a:p>
            <a:pPr lvl="1"/>
            <a:r>
              <a:rPr lang="en-US" sz="2000" b="1" dirty="0"/>
              <a:t>AI</a:t>
            </a:r>
          </a:p>
          <a:p>
            <a:pPr lvl="1"/>
            <a:r>
              <a:rPr lang="en-US" sz="2000" b="1" dirty="0"/>
              <a:t>Robotics</a:t>
            </a:r>
          </a:p>
          <a:p>
            <a:pPr lvl="1"/>
            <a:r>
              <a:rPr lang="en-US" sz="2000" b="1" dirty="0"/>
              <a:t>Biotech</a:t>
            </a:r>
          </a:p>
          <a:p>
            <a:pPr lvl="1"/>
            <a:r>
              <a:rPr lang="en-US" sz="2000" b="1" dirty="0"/>
              <a:t>Pharma</a:t>
            </a:r>
          </a:p>
          <a:p>
            <a:pPr lvl="1"/>
            <a:r>
              <a:rPr lang="en-US" sz="2000" b="1" dirty="0"/>
              <a:t>Education</a:t>
            </a:r>
          </a:p>
          <a:p>
            <a:pPr lvl="1"/>
            <a:r>
              <a:rPr lang="en-US" sz="2000" b="1" dirty="0"/>
              <a:t>Human Augmentation</a:t>
            </a:r>
          </a:p>
          <a:p>
            <a:pPr lvl="1"/>
            <a:r>
              <a:rPr lang="en-US" sz="2000" b="1" dirty="0"/>
              <a:t>VR &amp; AR</a:t>
            </a:r>
          </a:p>
          <a:p>
            <a:pPr lvl="1"/>
            <a:r>
              <a:rPr lang="en-US" sz="2000" b="1" dirty="0"/>
              <a:t>Underserved communities</a:t>
            </a:r>
          </a:p>
          <a:p>
            <a:pPr lvl="1"/>
            <a:r>
              <a:rPr lang="en-US" sz="2000" b="1" dirty="0"/>
              <a:t>Food and farming</a:t>
            </a:r>
          </a:p>
          <a:p>
            <a:pPr lvl="1"/>
            <a:r>
              <a:rPr lang="en-US" sz="2000" b="1" dirty="0"/>
              <a:t>News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marL="502920" lvl="1" indent="0">
              <a:buNone/>
            </a:pPr>
            <a:endParaRPr lang="en-US" sz="2000" b="1" dirty="0"/>
          </a:p>
          <a:p>
            <a:pPr lvl="1"/>
            <a:r>
              <a:rPr lang="en-US" sz="2000" b="1" dirty="0"/>
              <a:t>Water</a:t>
            </a:r>
          </a:p>
          <a:p>
            <a:pPr lvl="1"/>
            <a:r>
              <a:rPr lang="en-US" sz="2000" b="1" dirty="0"/>
              <a:t>Mass media</a:t>
            </a:r>
          </a:p>
          <a:p>
            <a:pPr lvl="1"/>
            <a:r>
              <a:rPr lang="en-US" sz="2000" b="1" dirty="0"/>
              <a:t>Improving democracy</a:t>
            </a:r>
          </a:p>
          <a:p>
            <a:pPr lvl="1"/>
            <a:r>
              <a:rPr lang="en-US" sz="2000" b="1" dirty="0"/>
              <a:t>Future of work</a:t>
            </a:r>
          </a:p>
          <a:p>
            <a:pPr lvl="1"/>
            <a:r>
              <a:rPr lang="en-US" sz="2000" b="1" dirty="0"/>
              <a:t>Transport &amp; Housing</a:t>
            </a:r>
          </a:p>
          <a:p>
            <a:pPr lvl="1"/>
            <a:r>
              <a:rPr lang="en-US" sz="2000" b="1" dirty="0"/>
              <a:t>One million jobs</a:t>
            </a:r>
          </a:p>
          <a:p>
            <a:pPr lvl="1"/>
            <a:r>
              <a:rPr lang="en-US" sz="2000" b="1" dirty="0"/>
              <a:t>Programming tools</a:t>
            </a:r>
          </a:p>
          <a:p>
            <a:pPr lvl="1"/>
            <a:r>
              <a:rPr lang="en-US" sz="2000" b="1" dirty="0" err="1"/>
              <a:t>Holywood</a:t>
            </a:r>
            <a:r>
              <a:rPr lang="en-US" sz="2000" b="1" dirty="0"/>
              <a:t> 2.0</a:t>
            </a:r>
          </a:p>
          <a:p>
            <a:pPr lvl="1"/>
            <a:r>
              <a:rPr lang="en-US" sz="2000" b="1" dirty="0"/>
              <a:t>Diversity</a:t>
            </a:r>
          </a:p>
          <a:p>
            <a:pPr lvl="1"/>
            <a:r>
              <a:rPr lang="en-US" sz="2000" b="1" dirty="0" err="1"/>
              <a:t>Entreprise</a:t>
            </a:r>
            <a:r>
              <a:rPr lang="en-US" sz="2000" b="1" dirty="0"/>
              <a:t> software</a:t>
            </a:r>
          </a:p>
          <a:p>
            <a:pPr lvl="1"/>
            <a:r>
              <a:rPr lang="en-US" sz="2000" b="1" dirty="0"/>
              <a:t>Financial services</a:t>
            </a:r>
          </a:p>
          <a:p>
            <a:pPr lvl="1"/>
            <a:r>
              <a:rPr lang="en-US" sz="2000" b="1" dirty="0"/>
              <a:t>Computer security</a:t>
            </a:r>
          </a:p>
          <a:p>
            <a:pPr lvl="1"/>
            <a:r>
              <a:rPr lang="en-US" sz="2000" b="1" dirty="0"/>
              <a:t>Global health</a:t>
            </a:r>
          </a:p>
        </p:txBody>
      </p:sp>
    </p:spTree>
    <p:extLst>
      <p:ext uri="{BB962C8B-B14F-4D97-AF65-F5344CB8AC3E}">
        <p14:creationId xmlns:p14="http://schemas.microsoft.com/office/powerpoint/2010/main" val="68027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33044" y="864108"/>
            <a:ext cx="7908750" cy="512064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CES 2018</a:t>
            </a:r>
          </a:p>
          <a:p>
            <a:pPr marL="0" indent="0">
              <a:buNone/>
            </a:pPr>
            <a:r>
              <a:rPr lang="en-US" sz="2400" b="1" dirty="0"/>
              <a:t>-Smart home: </a:t>
            </a:r>
            <a:r>
              <a:rPr lang="en-US" sz="2400" dirty="0" err="1"/>
              <a:t>geladeiras</a:t>
            </a:r>
            <a:r>
              <a:rPr lang="en-US" sz="2400" dirty="0"/>
              <a:t>, </a:t>
            </a:r>
            <a:r>
              <a:rPr lang="en-US" sz="2400" dirty="0" err="1"/>
              <a:t>televisões</a:t>
            </a:r>
            <a:r>
              <a:rPr lang="en-US" sz="2400" dirty="0"/>
              <a:t>, camas/</a:t>
            </a:r>
            <a:r>
              <a:rPr lang="en-US" sz="2400" dirty="0" err="1"/>
              <a:t>sofás</a:t>
            </a:r>
            <a:r>
              <a:rPr lang="en-US" sz="2400" dirty="0"/>
              <a:t> e </a:t>
            </a:r>
            <a:r>
              <a:rPr lang="en-US" sz="2400" dirty="0" err="1"/>
              <a:t>muitos</a:t>
            </a:r>
            <a:r>
              <a:rPr lang="en-US" sz="2400" dirty="0"/>
              <a:t> outros. O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importante</a:t>
            </a:r>
            <a:r>
              <a:rPr lang="en-US" sz="2400" dirty="0"/>
              <a:t> </a:t>
            </a:r>
            <a:r>
              <a:rPr lang="en-US" sz="2400" dirty="0" err="1"/>
              <a:t>é</a:t>
            </a:r>
            <a:r>
              <a:rPr lang="en-US" sz="2400" dirty="0"/>
              <a:t> o </a:t>
            </a:r>
            <a:r>
              <a:rPr lang="en-US" sz="2400" dirty="0" err="1"/>
              <a:t>movimento</a:t>
            </a:r>
            <a:r>
              <a:rPr lang="en-US" sz="2400" dirty="0"/>
              <a:t> de </a:t>
            </a:r>
            <a:r>
              <a:rPr lang="en-US" sz="2400" b="1" i="1" dirty="0"/>
              <a:t>voice smart assistants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-</a:t>
            </a:r>
            <a:r>
              <a:rPr lang="en-US" sz="2400" b="1" dirty="0" err="1"/>
              <a:t>Robotização</a:t>
            </a:r>
            <a:r>
              <a:rPr lang="en-US" sz="2400" b="1" dirty="0"/>
              <a:t> para o </a:t>
            </a:r>
            <a:r>
              <a:rPr lang="en-US" sz="2400" b="1" dirty="0" err="1"/>
              <a:t>bem</a:t>
            </a:r>
            <a:r>
              <a:rPr lang="en-US" sz="2400" b="1" dirty="0"/>
              <a:t> </a:t>
            </a:r>
            <a:r>
              <a:rPr lang="en-US" sz="2400" b="1" dirty="0" err="1"/>
              <a:t>estar</a:t>
            </a:r>
            <a:r>
              <a:rPr lang="en-US" sz="2400" b="1" dirty="0"/>
              <a:t>: </a:t>
            </a:r>
            <a:r>
              <a:rPr lang="en-US" sz="2400" dirty="0" err="1"/>
              <a:t>robôs</a:t>
            </a:r>
            <a:r>
              <a:rPr lang="en-US" sz="2400" dirty="0"/>
              <a:t> de </a:t>
            </a:r>
            <a:r>
              <a:rPr lang="en-US" sz="2400" dirty="0" err="1"/>
              <a:t>suporte</a:t>
            </a:r>
            <a:r>
              <a:rPr lang="en-US" sz="2400" dirty="0"/>
              <a:t> (</a:t>
            </a:r>
            <a:r>
              <a:rPr lang="en-US" sz="2400" dirty="0" err="1"/>
              <a:t>carregar</a:t>
            </a:r>
            <a:r>
              <a:rPr lang="en-US" sz="2400" dirty="0"/>
              <a:t> </a:t>
            </a:r>
            <a:r>
              <a:rPr lang="en-US" sz="2400" dirty="0" err="1"/>
              <a:t>coisas</a:t>
            </a:r>
            <a:r>
              <a:rPr lang="en-US" sz="2400" dirty="0"/>
              <a:t>, </a:t>
            </a:r>
            <a:r>
              <a:rPr lang="en-US" sz="2400" dirty="0" err="1"/>
              <a:t>limpar</a:t>
            </a:r>
            <a:r>
              <a:rPr lang="en-US" sz="2400" dirty="0"/>
              <a:t> o local etc.); ”</a:t>
            </a:r>
            <a:r>
              <a:rPr lang="en-US" sz="2400" dirty="0" err="1"/>
              <a:t>pato</a:t>
            </a:r>
            <a:r>
              <a:rPr lang="en-US" sz="2400" dirty="0"/>
              <a:t> amigo” para amparo </a:t>
            </a:r>
            <a:r>
              <a:rPr lang="en-US" sz="2400" dirty="0" err="1"/>
              <a:t>emocional</a:t>
            </a:r>
            <a:r>
              <a:rPr lang="en-US" sz="2400" dirty="0"/>
              <a:t> a </a:t>
            </a:r>
            <a:r>
              <a:rPr lang="en-US" sz="2400" dirty="0" err="1"/>
              <a:t>crianças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tratamento</a:t>
            </a:r>
            <a:r>
              <a:rPr lang="en-US" sz="2400" dirty="0"/>
              <a:t> de </a:t>
            </a:r>
            <a:r>
              <a:rPr lang="en-US" sz="2400" dirty="0" err="1"/>
              <a:t>câncer</a:t>
            </a:r>
            <a:r>
              <a:rPr lang="en-US" sz="2400" dirty="0"/>
              <a:t>; </a:t>
            </a:r>
            <a:r>
              <a:rPr lang="en-US" sz="2400" dirty="0" err="1"/>
              <a:t>precisão</a:t>
            </a:r>
            <a:r>
              <a:rPr lang="en-US" sz="2400" dirty="0"/>
              <a:t> e </a:t>
            </a:r>
            <a:r>
              <a:rPr lang="en-US" sz="2400" dirty="0" err="1"/>
              <a:t>controle</a:t>
            </a:r>
            <a:r>
              <a:rPr lang="en-US" sz="2400" dirty="0"/>
              <a:t> para </a:t>
            </a:r>
            <a:r>
              <a:rPr lang="en-US" sz="2400" dirty="0" err="1"/>
              <a:t>segurança</a:t>
            </a:r>
            <a:r>
              <a:rPr lang="en-US" sz="2400" dirty="0"/>
              <a:t> de </a:t>
            </a:r>
            <a:r>
              <a:rPr lang="en-US" sz="2400" dirty="0" err="1"/>
              <a:t>estruturas</a:t>
            </a:r>
            <a:r>
              <a:rPr lang="en-US" sz="2400" dirty="0"/>
              <a:t> (</a:t>
            </a:r>
            <a:r>
              <a:rPr lang="en-US" sz="2400" dirty="0" err="1"/>
              <a:t>como</a:t>
            </a:r>
            <a:r>
              <a:rPr lang="en-US" sz="2400" dirty="0"/>
              <a:t> moto e outros). 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-</a:t>
            </a:r>
            <a:r>
              <a:rPr lang="en-US" sz="2400" b="1" dirty="0" err="1"/>
              <a:t>Dissolução</a:t>
            </a:r>
            <a:r>
              <a:rPr lang="en-US" sz="2400" b="1" dirty="0"/>
              <a:t> do </a:t>
            </a:r>
            <a:r>
              <a:rPr lang="en-US" sz="2400" b="1" dirty="0" err="1"/>
              <a:t>conceito</a:t>
            </a:r>
            <a:r>
              <a:rPr lang="en-US" sz="2400" b="1" dirty="0"/>
              <a:t> de </a:t>
            </a:r>
            <a:r>
              <a:rPr lang="en-US" sz="2400" b="1" dirty="0" err="1"/>
              <a:t>propriedade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muitas</a:t>
            </a:r>
            <a:r>
              <a:rPr lang="en-US" sz="2400" b="1" dirty="0"/>
              <a:t> </a:t>
            </a:r>
            <a:r>
              <a:rPr lang="en-US" sz="2400" b="1" dirty="0" err="1"/>
              <a:t>escalas</a:t>
            </a:r>
            <a:r>
              <a:rPr lang="en-US" sz="2400" b="1" dirty="0"/>
              <a:t>: </a:t>
            </a:r>
            <a:r>
              <a:rPr lang="en-US" sz="2400" dirty="0"/>
              <a:t>van </a:t>
            </a:r>
            <a:r>
              <a:rPr lang="en-US" sz="2400" dirty="0" err="1"/>
              <a:t>multipropósito</a:t>
            </a:r>
            <a:r>
              <a:rPr lang="en-US" sz="2400" dirty="0"/>
              <a:t> </a:t>
            </a:r>
            <a:r>
              <a:rPr lang="en-US" sz="2400" dirty="0" err="1"/>
              <a:t>compartilhada</a:t>
            </a:r>
            <a:r>
              <a:rPr lang="en-US" sz="2400" dirty="0"/>
              <a:t>; </a:t>
            </a:r>
            <a:r>
              <a:rPr lang="en-US" sz="2400" dirty="0" err="1"/>
              <a:t>redução</a:t>
            </a:r>
            <a:r>
              <a:rPr lang="en-US" sz="2400" dirty="0"/>
              <a:t> da </a:t>
            </a:r>
            <a:r>
              <a:rPr lang="en-US" sz="2400" dirty="0" err="1"/>
              <a:t>necessidade</a:t>
            </a:r>
            <a:r>
              <a:rPr lang="en-US" sz="2400" dirty="0"/>
              <a:t> de </a:t>
            </a:r>
            <a:r>
              <a:rPr lang="en-US" sz="2400" dirty="0" err="1"/>
              <a:t>computador</a:t>
            </a:r>
            <a:r>
              <a:rPr lang="en-US" sz="2400" dirty="0"/>
              <a:t> </a:t>
            </a:r>
            <a:r>
              <a:rPr lang="en-US" sz="2400" dirty="0" err="1"/>
              <a:t>pessoal</a:t>
            </a:r>
            <a:r>
              <a:rPr lang="en-US" sz="2400" dirty="0"/>
              <a:t>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0719"/>
            <a:ext cx="3908054" cy="25309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08055" cy="191068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309" y="1910687"/>
            <a:ext cx="3947886" cy="24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8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Quadr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8572</TotalTime>
  <Words>1284</Words>
  <Application>Microsoft Macintosh PowerPoint</Application>
  <PresentationFormat>Widescreen</PresentationFormat>
  <Paragraphs>150</Paragraphs>
  <Slides>17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Calibri</vt:lpstr>
      <vt:lpstr>Corbel</vt:lpstr>
      <vt:lpstr>Helvetica</vt:lpstr>
      <vt:lpstr>Wingdings 2</vt:lpstr>
      <vt:lpstr>Quadro</vt:lpstr>
      <vt:lpstr>PRO3582 –  Projeto Integrado de Sistemas de Produção Aula 1 - Introdução </vt:lpstr>
      <vt:lpstr>Apresentações</vt:lpstr>
      <vt:lpstr>Apresentação do PowerPoint</vt:lpstr>
      <vt:lpstr>Apresentação do PowerPoint</vt:lpstr>
      <vt:lpstr>História da ByteDance</vt:lpstr>
      <vt:lpstr>História da ByteDance</vt:lpstr>
      <vt:lpstr>O programa</vt:lpstr>
      <vt:lpstr>Referências úteis:  1. Techcrunch 2. CB Insights 3. Product hunt 4. Quora 5. MIT Tech Review 6. Tech in Asia</vt:lpstr>
      <vt:lpstr>Apresentação do PowerPoint</vt:lpstr>
      <vt:lpstr>Apresentação do PowerPoint</vt:lpstr>
      <vt:lpstr>Apresentação do PowerPoint</vt:lpstr>
      <vt:lpstr>Mercados interessantes</vt:lpstr>
      <vt:lpstr>Como funcionam? </vt:lpstr>
      <vt:lpstr> </vt:lpstr>
      <vt:lpstr>Apresentação do PowerPoint</vt:lpstr>
      <vt:lpstr>Estratégias  de modelagem</vt:lpstr>
      <vt:lpstr>Para semana que vem - individual:   -Pensar em 3 novos negócios, explicar em dois parágrafos (um sobre a ideia e outro sobre monetização).  +1 canvas da preferida  artur.tavr@gmail.com às 23:59 de terça pré-aula  -Pensar em um grupo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PRO3582 – Aula 1 Introdução </dc:title>
  <dc:creator>Artur Vilas Boas</dc:creator>
  <cp:lastModifiedBy>Artur Tavares Vilas Boas Ribeiro</cp:lastModifiedBy>
  <cp:revision>35</cp:revision>
  <dcterms:created xsi:type="dcterms:W3CDTF">2018-02-28T14:53:52Z</dcterms:created>
  <dcterms:modified xsi:type="dcterms:W3CDTF">2020-02-19T15:00:35Z</dcterms:modified>
</cp:coreProperties>
</file>