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0" r:id="rId11"/>
    <p:sldId id="261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29A4-AF20-457F-8FF8-EA351BE00B30}" type="datetimeFigureOut">
              <a:rPr lang="pt-BR" smtClean="0"/>
              <a:pPr/>
              <a:t>23/8/2017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9D5C-1C6A-40CF-A355-0DB763DF9C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29A4-AF20-457F-8FF8-EA351BE00B30}" type="datetimeFigureOut">
              <a:rPr lang="pt-BR" smtClean="0"/>
              <a:pPr/>
              <a:t>23/8/2017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9D5C-1C6A-40CF-A355-0DB763DF9C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29A4-AF20-457F-8FF8-EA351BE00B30}" type="datetimeFigureOut">
              <a:rPr lang="pt-BR" smtClean="0"/>
              <a:pPr/>
              <a:t>23/8/2017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9D5C-1C6A-40CF-A355-0DB763DF9C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29A4-AF20-457F-8FF8-EA351BE00B30}" type="datetimeFigureOut">
              <a:rPr lang="pt-BR" smtClean="0"/>
              <a:pPr/>
              <a:t>23/8/2017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9D5C-1C6A-40CF-A355-0DB763DF9C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29A4-AF20-457F-8FF8-EA351BE00B30}" type="datetimeFigureOut">
              <a:rPr lang="pt-BR" smtClean="0"/>
              <a:pPr/>
              <a:t>23/8/2017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9D5C-1C6A-40CF-A355-0DB763DF9C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29A4-AF20-457F-8FF8-EA351BE00B30}" type="datetimeFigureOut">
              <a:rPr lang="pt-BR" smtClean="0"/>
              <a:pPr/>
              <a:t>23/8/2017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9D5C-1C6A-40CF-A355-0DB763DF9C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29A4-AF20-457F-8FF8-EA351BE00B30}" type="datetimeFigureOut">
              <a:rPr lang="pt-BR" smtClean="0"/>
              <a:pPr/>
              <a:t>23/8/2017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9D5C-1C6A-40CF-A355-0DB763DF9C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29A4-AF20-457F-8FF8-EA351BE00B30}" type="datetimeFigureOut">
              <a:rPr lang="pt-BR" smtClean="0"/>
              <a:pPr/>
              <a:t>23/8/2017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9D5C-1C6A-40CF-A355-0DB763DF9C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29A4-AF20-457F-8FF8-EA351BE00B30}" type="datetimeFigureOut">
              <a:rPr lang="pt-BR" smtClean="0"/>
              <a:pPr/>
              <a:t>23/8/2017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9D5C-1C6A-40CF-A355-0DB763DF9C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29A4-AF20-457F-8FF8-EA351BE00B30}" type="datetimeFigureOut">
              <a:rPr lang="pt-BR" smtClean="0"/>
              <a:pPr/>
              <a:t>23/8/2017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9D5C-1C6A-40CF-A355-0DB763DF9C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29A4-AF20-457F-8FF8-EA351BE00B30}" type="datetimeFigureOut">
              <a:rPr lang="pt-BR" smtClean="0"/>
              <a:pPr/>
              <a:t>23/8/2017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9D5C-1C6A-40CF-A355-0DB763DF9C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629A4-AF20-457F-8FF8-EA351BE00B30}" type="datetimeFigureOut">
              <a:rPr lang="pt-BR" smtClean="0"/>
              <a:pPr/>
              <a:t>23/8/2017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D9D5C-1C6A-40CF-A355-0DB763DF9C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Análise de sensibilidade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6232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Falha de suporte comum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err="1" smtClean="0"/>
              <a:t>Lechner</a:t>
            </a:r>
            <a:r>
              <a:rPr lang="pt-BR" dirty="0" smtClean="0"/>
              <a:t> (2001a) descreve uma abordagem para checar a robustez do efeito estimado devido a falha no suporte comum – ver texto do </a:t>
            </a:r>
            <a:r>
              <a:rPr lang="pt-BR" dirty="0" err="1" smtClean="0"/>
              <a:t>Caliendo</a:t>
            </a:r>
            <a:r>
              <a:rPr lang="pt-BR" dirty="0" smtClean="0"/>
              <a:t> </a:t>
            </a:r>
            <a:r>
              <a:rPr lang="pt-BR" dirty="0" err="1" smtClean="0"/>
              <a:t>pags</a:t>
            </a:r>
            <a:r>
              <a:rPr lang="pt-BR" dirty="0" smtClean="0"/>
              <a:t>. 58 e 59.</a:t>
            </a:r>
          </a:p>
          <a:p>
            <a:r>
              <a:rPr lang="pt-BR" dirty="0" err="1" smtClean="0"/>
              <a:t>Lechner</a:t>
            </a:r>
            <a:r>
              <a:rPr lang="pt-BR" dirty="0" smtClean="0"/>
              <a:t> (2001b): ignorar o problema de suporte comum ou estimar o ATT somente para uma subpopulação dentro do suporte comum pode ser problemático. Ele recomenda computar </a:t>
            </a:r>
            <a:r>
              <a:rPr lang="pt-BR" dirty="0" err="1" smtClean="0"/>
              <a:t>bounds</a:t>
            </a:r>
            <a:r>
              <a:rPr lang="pt-BR" dirty="0" smtClean="0"/>
              <a:t> para acessar a sensibilidade dos resultados com respeito ao problema do suporte comum.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72076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Falha no suporte comum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492896"/>
            <a:ext cx="9144000" cy="1453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257174" y="1628800"/>
            <a:ext cx="5394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Referências: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xmlns="" val="277905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Ideia básica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Incorporar a informação dos que falharam para calcular limites </a:t>
            </a:r>
            <a:r>
              <a:rPr lang="pt-BR" dirty="0" err="1" smtClean="0"/>
              <a:t>não-paramétricos</a:t>
            </a:r>
            <a:r>
              <a:rPr lang="pt-BR" dirty="0" smtClean="0"/>
              <a:t> para o parâmetro de interesse.</a:t>
            </a:r>
          </a:p>
          <a:p>
            <a:r>
              <a:rPr lang="pt-BR" dirty="0" smtClean="0"/>
              <a:t>população de interesse = </a:t>
            </a:r>
            <a:r>
              <a:rPr lang="pt-BR" dirty="0" smtClean="0">
                <a:sym typeface="Symbol"/>
              </a:rPr>
              <a:t> = algum subconjunto do espaço definido pelo status de tratamento D = 1 ou D = 0 e um conjunto de covariadas X.</a:t>
            </a:r>
          </a:p>
          <a:p>
            <a:r>
              <a:rPr lang="pt-BR" dirty="0" smtClean="0">
                <a:sym typeface="Symbol"/>
              </a:rPr>
              <a:t></a:t>
            </a:r>
            <a:r>
              <a:rPr lang="pt-BR" baseline="30000" dirty="0" smtClean="0">
                <a:sym typeface="Symbol"/>
              </a:rPr>
              <a:t>ATT</a:t>
            </a:r>
            <a:r>
              <a:rPr lang="pt-BR" dirty="0" smtClean="0">
                <a:sym typeface="Symbol"/>
              </a:rPr>
              <a:t> = {(D=1) x </a:t>
            </a:r>
            <a:r>
              <a:rPr lang="pt-BR" dirty="0" err="1" smtClean="0">
                <a:sym typeface="Symbol"/>
              </a:rPr>
              <a:t>X</a:t>
            </a:r>
            <a:r>
              <a:rPr lang="pt-BR" dirty="0" smtClean="0">
                <a:sym typeface="Symbol"/>
              </a:rPr>
              <a:t>} e W</a:t>
            </a:r>
            <a:r>
              <a:rPr lang="pt-BR" baseline="30000" dirty="0" smtClean="0">
                <a:sym typeface="Symbol"/>
              </a:rPr>
              <a:t>ATT</a:t>
            </a:r>
            <a:r>
              <a:rPr lang="pt-BR" dirty="0" smtClean="0">
                <a:sym typeface="Symbol"/>
              </a:rPr>
              <a:t> é uma binária igual a 1 se a observação pertence a </a:t>
            </a:r>
            <a:r>
              <a:rPr lang="pt-BR" dirty="0" smtClean="0">
                <a:sym typeface="Symbol"/>
              </a:rPr>
              <a:t></a:t>
            </a:r>
            <a:r>
              <a:rPr lang="pt-BR" baseline="30000" dirty="0" smtClean="0">
                <a:sym typeface="Symbol"/>
              </a:rPr>
              <a:t>ATT</a:t>
            </a:r>
            <a:r>
              <a:rPr lang="pt-BR" dirty="0" smtClean="0">
                <a:sym typeface="Symbol"/>
              </a:rPr>
              <a:t>. </a:t>
            </a:r>
          </a:p>
          <a:p>
            <a:r>
              <a:rPr lang="pt-BR" dirty="0" smtClean="0">
                <a:sym typeface="Symbol"/>
              </a:rPr>
              <a:t>Busca-se calcular: </a:t>
            </a:r>
            <a:r>
              <a:rPr lang="pt-BR" baseline="-25000" dirty="0" smtClean="0">
                <a:sym typeface="Symbol"/>
              </a:rPr>
              <a:t>ATT</a:t>
            </a:r>
            <a:r>
              <a:rPr lang="pt-BR" dirty="0" smtClean="0">
                <a:sym typeface="Symbol"/>
              </a:rPr>
              <a:t>(</a:t>
            </a:r>
            <a:r>
              <a:rPr lang="pt-BR" dirty="0" smtClean="0">
                <a:sym typeface="Symbol"/>
              </a:rPr>
              <a:t></a:t>
            </a:r>
            <a:r>
              <a:rPr lang="pt-BR" baseline="30000" dirty="0" smtClean="0">
                <a:sym typeface="Symbol"/>
              </a:rPr>
              <a:t>ATT</a:t>
            </a:r>
            <a:r>
              <a:rPr lang="pt-BR" dirty="0" smtClean="0">
                <a:sym typeface="Symbol"/>
              </a:rPr>
              <a:t> </a:t>
            </a:r>
            <a:r>
              <a:rPr lang="pt-BR" dirty="0" smtClean="0">
                <a:sym typeface="Symbol"/>
              </a:rPr>
              <a:t>).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Ideia básica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No entanto, só conseguimos estimar: </a:t>
            </a:r>
            <a:r>
              <a:rPr lang="pt-BR" dirty="0" smtClean="0">
                <a:sym typeface="Symbol"/>
              </a:rPr>
              <a:t></a:t>
            </a:r>
            <a:r>
              <a:rPr lang="pt-BR" baseline="-25000" dirty="0" smtClean="0">
                <a:sym typeface="Symbol"/>
              </a:rPr>
              <a:t>ATT</a:t>
            </a:r>
            <a:r>
              <a:rPr lang="pt-BR" dirty="0" smtClean="0">
                <a:sym typeface="Symbol"/>
              </a:rPr>
              <a:t>(</a:t>
            </a:r>
            <a:r>
              <a:rPr lang="pt-BR" dirty="0" smtClean="0">
                <a:sym typeface="Symbol"/>
              </a:rPr>
              <a:t></a:t>
            </a:r>
            <a:r>
              <a:rPr lang="pt-BR" baseline="30000" dirty="0" smtClean="0">
                <a:sym typeface="Symbol"/>
              </a:rPr>
              <a:t>ATT*</a:t>
            </a:r>
            <a:r>
              <a:rPr lang="pt-BR" dirty="0" smtClean="0">
                <a:sym typeface="Symbol"/>
              </a:rPr>
              <a:t> )</a:t>
            </a:r>
          </a:p>
          <a:p>
            <a:r>
              <a:rPr lang="pt-BR" dirty="0" smtClean="0">
                <a:sym typeface="Symbol"/>
              </a:rPr>
              <a:t>W</a:t>
            </a:r>
            <a:r>
              <a:rPr lang="pt-BR" baseline="30000" dirty="0" smtClean="0">
                <a:sym typeface="Symbol"/>
              </a:rPr>
              <a:t>ATT*</a:t>
            </a:r>
            <a:r>
              <a:rPr lang="pt-BR" dirty="0" smtClean="0">
                <a:sym typeface="Symbol"/>
              </a:rPr>
              <a:t> </a:t>
            </a:r>
            <a:r>
              <a:rPr lang="pt-BR" dirty="0" smtClean="0">
                <a:sym typeface="Symbol"/>
              </a:rPr>
              <a:t>é uma binária igual a 1 se a observação </a:t>
            </a:r>
            <a:r>
              <a:rPr lang="pt-BR" dirty="0" smtClean="0">
                <a:sym typeface="Symbol"/>
              </a:rPr>
              <a:t>pertence ao suporte comum</a:t>
            </a:r>
          </a:p>
          <a:p>
            <a:r>
              <a:rPr lang="pt-BR" dirty="0" smtClean="0">
                <a:sym typeface="Symbol"/>
              </a:rPr>
              <a:t>Seja </a:t>
            </a:r>
            <a:r>
              <a:rPr lang="pt-BR" dirty="0" err="1" smtClean="0">
                <a:sym typeface="Symbol"/>
              </a:rPr>
              <a:t>Pr</a:t>
            </a:r>
            <a:r>
              <a:rPr lang="pt-BR" dirty="0" smtClean="0">
                <a:sym typeface="Symbol"/>
              </a:rPr>
              <a:t>(</a:t>
            </a:r>
            <a:r>
              <a:rPr lang="pt-BR" dirty="0" smtClean="0">
                <a:sym typeface="Symbol"/>
              </a:rPr>
              <a:t>W</a:t>
            </a:r>
            <a:r>
              <a:rPr lang="pt-BR" baseline="30000" dirty="0" smtClean="0">
                <a:sym typeface="Symbol"/>
              </a:rPr>
              <a:t>ATT</a:t>
            </a:r>
            <a:r>
              <a:rPr lang="pt-BR" baseline="30000" dirty="0" smtClean="0">
                <a:sym typeface="Symbol"/>
              </a:rPr>
              <a:t>*</a:t>
            </a:r>
            <a:r>
              <a:rPr lang="pt-BR" dirty="0" smtClean="0">
                <a:sym typeface="Symbol"/>
              </a:rPr>
              <a:t>=1| </a:t>
            </a:r>
            <a:r>
              <a:rPr lang="pt-BR" dirty="0" smtClean="0">
                <a:sym typeface="Symbol"/>
              </a:rPr>
              <a:t></a:t>
            </a:r>
            <a:r>
              <a:rPr lang="pt-BR" baseline="30000" dirty="0" smtClean="0">
                <a:sym typeface="Symbol"/>
              </a:rPr>
              <a:t>ATT</a:t>
            </a:r>
            <a:r>
              <a:rPr lang="pt-BR" dirty="0" smtClean="0">
                <a:sym typeface="Symbol"/>
              </a:rPr>
              <a:t>=1) = parcela de participantes que pertencem ao suporte comum dentre o total de tratados</a:t>
            </a:r>
          </a:p>
          <a:p>
            <a:r>
              <a:rPr lang="pt-BR" dirty="0" smtClean="0">
                <a:sym typeface="Symbol"/>
              </a:rPr>
              <a:t></a:t>
            </a:r>
            <a:r>
              <a:rPr lang="pt-BR" baseline="-25000" dirty="0" smtClean="0">
                <a:sym typeface="Symbol"/>
              </a:rPr>
              <a:t>0</a:t>
            </a:r>
            <a:r>
              <a:rPr lang="pt-BR" baseline="30000" dirty="0" smtClean="0">
                <a:sym typeface="Symbol"/>
              </a:rPr>
              <a:t>1</a:t>
            </a:r>
            <a:r>
              <a:rPr lang="pt-BR" dirty="0" smtClean="0">
                <a:sym typeface="Symbol"/>
              </a:rPr>
              <a:t> = media de y(1) para indivíduos fora do suporte</a:t>
            </a:r>
          </a:p>
          <a:p>
            <a:r>
              <a:rPr lang="pt-BR" dirty="0" smtClean="0">
                <a:sym typeface="Symbol"/>
              </a:rPr>
              <a:t>Suponha que y(0) seja limitado: Probabilidade de que o resultado </a:t>
            </a:r>
            <a:r>
              <a:rPr lang="pt-BR" dirty="0" err="1" smtClean="0">
                <a:sym typeface="Symbol"/>
              </a:rPr>
              <a:t>medio</a:t>
            </a:r>
            <a:r>
              <a:rPr lang="pt-BR" dirty="0" smtClean="0">
                <a:sym typeface="Symbol"/>
              </a:rPr>
              <a:t> na ausência do tratamento para aqueles tratados fora do suporte esteja com certeza entre o menor e o maior valor observado de Y. </a:t>
            </a:r>
            <a:endParaRPr lang="pt-BR" baseline="30000" dirty="0" smtClean="0">
              <a:sym typeface="Symbol"/>
            </a:endParaRPr>
          </a:p>
          <a:p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4406900" y="3295650"/>
          <a:ext cx="330200" cy="266700"/>
        </p:xfrm>
        <a:graphic>
          <a:graphicData uri="http://schemas.openxmlformats.org/presentationml/2006/ole">
            <p:oleObj spid="_x0000_s8194" name="Equação" r:id="rId3" imgW="330120" imgH="266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Ideia básica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Dadas essas hipóteses os limites do intervalo para o ATT pode ser escrito por:</a:t>
            </a:r>
            <a:endParaRPr lang="pt-B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060" y="3198373"/>
            <a:ext cx="8669428" cy="2606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Desvio da hipótese de </a:t>
            </a:r>
            <a:r>
              <a:rPr lang="pt-BR" i="1" dirty="0" err="1" smtClean="0"/>
              <a:t>unconfoundedness</a:t>
            </a:r>
            <a:r>
              <a:rPr lang="pt-BR" dirty="0"/>
              <a:t> </a:t>
            </a:r>
            <a:r>
              <a:rPr lang="pt-BR" dirty="0" smtClean="0"/>
              <a:t>(ou heterogeneidade não observada)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pt-BR" i="1" dirty="0" err="1" smtClean="0"/>
              <a:t>Matching</a:t>
            </a:r>
            <a:r>
              <a:rPr lang="pt-BR" dirty="0" smtClean="0"/>
              <a:t> confia na hipótese de seleção em observáveis – se essa hipótese não é satisfeita, estimativas do efeito do tratamento serão </a:t>
            </a:r>
            <a:r>
              <a:rPr lang="pt-BR" dirty="0" err="1" smtClean="0"/>
              <a:t>viesadas</a:t>
            </a:r>
            <a:r>
              <a:rPr lang="pt-BR" dirty="0" smtClean="0"/>
              <a:t>. </a:t>
            </a:r>
          </a:p>
          <a:p>
            <a:r>
              <a:rPr lang="pt-BR" dirty="0" smtClean="0"/>
              <a:t>Ideia: testar robustez dos resultados a desvios dessa hipótese.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94319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2728" y="332656"/>
            <a:ext cx="8873768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549669" y="28835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“...</a:t>
            </a:r>
            <a:endParaRPr lang="pt-B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606" y="4653136"/>
            <a:ext cx="8858666" cy="64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995936" y="39237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pag. 57</a:t>
            </a:r>
            <a:endParaRPr lang="pt-B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589239"/>
            <a:ext cx="9144000" cy="968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6787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Becker e </a:t>
            </a:r>
            <a:r>
              <a:rPr lang="pt-BR" dirty="0" err="1" smtClean="0"/>
              <a:t>Caliendo</a:t>
            </a:r>
            <a:r>
              <a:rPr lang="pt-BR" dirty="0" smtClean="0"/>
              <a:t> (2007)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err="1" smtClean="0"/>
              <a:t>Mhbounds</a:t>
            </a:r>
            <a:r>
              <a:rPr lang="pt-BR" dirty="0" smtClean="0"/>
              <a:t> </a:t>
            </a:r>
            <a:r>
              <a:rPr lang="pt-BR" dirty="0" smtClean="0">
                <a:sym typeface="Wingdings" pitchFamily="2" charset="2"/>
              </a:rPr>
              <a:t> rotina para testar sensibilidade dos resultados para uma situação onde o y (variável de resultado) é binária</a:t>
            </a:r>
          </a:p>
          <a:p>
            <a:r>
              <a:rPr lang="pt-BR" dirty="0" err="1" smtClean="0">
                <a:sym typeface="Wingdings" pitchFamily="2" charset="2"/>
              </a:rPr>
              <a:t>DiPrete</a:t>
            </a:r>
            <a:r>
              <a:rPr lang="pt-BR" dirty="0" smtClean="0">
                <a:sym typeface="Wingdings" pitchFamily="2" charset="2"/>
              </a:rPr>
              <a:t> e </a:t>
            </a:r>
            <a:r>
              <a:rPr lang="pt-BR" dirty="0" err="1" smtClean="0">
                <a:sym typeface="Wingdings" pitchFamily="2" charset="2"/>
              </a:rPr>
              <a:t>Gangl</a:t>
            </a:r>
            <a:r>
              <a:rPr lang="pt-BR" dirty="0" smtClean="0">
                <a:sym typeface="Wingdings" pitchFamily="2" charset="2"/>
              </a:rPr>
              <a:t> (2004) – </a:t>
            </a:r>
            <a:r>
              <a:rPr lang="pt-BR" dirty="0" err="1" smtClean="0">
                <a:sym typeface="Wingdings" pitchFamily="2" charset="2"/>
              </a:rPr>
              <a:t>rbounds</a:t>
            </a:r>
            <a:r>
              <a:rPr lang="pt-BR" dirty="0" smtClean="0">
                <a:sym typeface="Wingdings" pitchFamily="2" charset="2"/>
              </a:rPr>
              <a:t> – rotina para testar sensibilidade quando y é contínua.</a:t>
            </a:r>
          </a:p>
          <a:p>
            <a:r>
              <a:rPr lang="pt-BR" dirty="0" smtClean="0">
                <a:sym typeface="Wingdings" pitchFamily="2" charset="2"/>
              </a:rPr>
              <a:t>Importante: abordagens não testam diretamente a hipótese de CIA, na verdade, providenciam evidência do grau em que qualquer significância de resultado  depende dessa hipótese não testável.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Ideia básica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P</a:t>
            </a:r>
            <a:r>
              <a:rPr lang="pt-BR" baseline="-25000" dirty="0" err="1" smtClean="0"/>
              <a:t>i</a:t>
            </a:r>
            <a:r>
              <a:rPr lang="pt-BR" dirty="0" smtClean="0"/>
              <a:t> = P(x</a:t>
            </a:r>
            <a:r>
              <a:rPr lang="pt-BR" baseline="-25000" dirty="0" smtClean="0"/>
              <a:t>i</a:t>
            </a:r>
            <a:r>
              <a:rPr lang="pt-BR" dirty="0" smtClean="0"/>
              <a:t>, u</a:t>
            </a:r>
            <a:r>
              <a:rPr lang="pt-BR" baseline="-25000" dirty="0" smtClean="0"/>
              <a:t>i</a:t>
            </a:r>
            <a:r>
              <a:rPr lang="pt-BR" dirty="0" smtClean="0"/>
              <a:t>) = P (D</a:t>
            </a:r>
            <a:r>
              <a:rPr lang="pt-BR" baseline="-25000" dirty="0" smtClean="0"/>
              <a:t>i</a:t>
            </a:r>
            <a:r>
              <a:rPr lang="pt-BR" dirty="0" smtClean="0"/>
              <a:t> = 1 | x</a:t>
            </a:r>
            <a:r>
              <a:rPr lang="pt-BR" baseline="-25000" dirty="0" smtClean="0"/>
              <a:t>i</a:t>
            </a:r>
            <a:r>
              <a:rPr lang="pt-BR" dirty="0" smtClean="0"/>
              <a:t>, u</a:t>
            </a:r>
            <a:r>
              <a:rPr lang="pt-BR" baseline="-25000" dirty="0" smtClean="0"/>
              <a:t>i</a:t>
            </a:r>
            <a:r>
              <a:rPr lang="pt-BR" dirty="0" smtClean="0"/>
              <a:t>) = F(</a:t>
            </a:r>
            <a:r>
              <a:rPr lang="pt-BR" dirty="0" smtClean="0">
                <a:sym typeface="Symbol"/>
              </a:rPr>
              <a:t>x</a:t>
            </a:r>
            <a:r>
              <a:rPr lang="pt-BR" baseline="-25000" dirty="0" smtClean="0">
                <a:sym typeface="Symbol"/>
              </a:rPr>
              <a:t>i</a:t>
            </a:r>
            <a:r>
              <a:rPr lang="pt-BR" dirty="0" smtClean="0">
                <a:sym typeface="Symbol"/>
              </a:rPr>
              <a:t>,</a:t>
            </a:r>
            <a:r>
              <a:rPr lang="pt-BR" dirty="0" smtClean="0"/>
              <a:t>u</a:t>
            </a:r>
            <a:r>
              <a:rPr lang="pt-BR" baseline="-25000" dirty="0" smtClean="0"/>
              <a:t>i</a:t>
            </a:r>
            <a:r>
              <a:rPr lang="pt-BR" dirty="0" smtClean="0"/>
              <a:t>)</a:t>
            </a:r>
          </a:p>
          <a:p>
            <a:r>
              <a:rPr lang="pt-BR" dirty="0" smtClean="0"/>
              <a:t>Probabilidade de participar do programa que depende de características observáveis e </a:t>
            </a:r>
            <a:r>
              <a:rPr lang="pt-BR" dirty="0" err="1" smtClean="0"/>
              <a:t>não-observáveis</a:t>
            </a:r>
            <a:r>
              <a:rPr lang="pt-BR" dirty="0" smtClean="0"/>
              <a:t>.</a:t>
            </a:r>
          </a:p>
          <a:p>
            <a:r>
              <a:rPr lang="pt-BR" dirty="0" smtClean="0"/>
              <a:t>Se o estudo é livre de viés </a:t>
            </a:r>
            <a:r>
              <a:rPr lang="pt-BR" dirty="0" smtClean="0">
                <a:sym typeface="Symbol"/>
              </a:rPr>
              <a:t> = 0 </a:t>
            </a:r>
            <a:r>
              <a:rPr lang="pt-BR" dirty="0" smtClean="0">
                <a:sym typeface="Wingdings" pitchFamily="2" charset="2"/>
              </a:rPr>
              <a:t> </a:t>
            </a:r>
            <a:r>
              <a:rPr lang="pt-BR" dirty="0" smtClean="0">
                <a:sym typeface="Symbol"/>
              </a:rPr>
              <a:t> </a:t>
            </a:r>
            <a:r>
              <a:rPr lang="pt-BR" dirty="0" err="1" smtClean="0">
                <a:sym typeface="Symbol"/>
              </a:rPr>
              <a:t>P</a:t>
            </a:r>
            <a:r>
              <a:rPr lang="pt-BR" baseline="-25000" dirty="0" err="1" smtClean="0">
                <a:sym typeface="Symbol"/>
              </a:rPr>
              <a:t>i</a:t>
            </a:r>
            <a:r>
              <a:rPr lang="pt-BR" dirty="0" smtClean="0">
                <a:sym typeface="Symbol"/>
              </a:rPr>
              <a:t> só depende de observáveis. Caso contrário, dois indivíduos com mesmo x terão probabilidades diferentes de participar do programa.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Ideia básica</a:t>
            </a:r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323528" y="2400300"/>
          <a:ext cx="8277225" cy="4197350"/>
        </p:xfrm>
        <a:graphic>
          <a:graphicData uri="http://schemas.openxmlformats.org/presentationml/2006/ole">
            <p:oleObj spid="_x0000_s1026" name="Equação" r:id="rId3" imgW="3555720" imgH="1803240" progId="Equation.3">
              <p:embed/>
            </p:oleObj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95536" y="1507431"/>
            <a:ext cx="8208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Vamos assumir que tenhamos pareado os indivíduos i e j e vamos assumir também que a F é uma logística.</a:t>
            </a:r>
            <a:endParaRPr lang="pt-BR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Ideia básica</a:t>
            </a:r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1043608" y="1673870"/>
          <a:ext cx="4935538" cy="1035050"/>
        </p:xfrm>
        <a:graphic>
          <a:graphicData uri="http://schemas.openxmlformats.org/presentationml/2006/ole">
            <p:oleObj spid="_x0000_s2050" name="Equação" r:id="rId3" imgW="2120760" imgH="444240" progId="Equation.3">
              <p:embed/>
            </p:oleObj>
          </a:graphicData>
        </a:graphic>
      </p:graphicFrame>
      <p:cxnSp>
        <p:nvCxnSpPr>
          <p:cNvPr id="7" name="Conector de seta reta 6"/>
          <p:cNvCxnSpPr/>
          <p:nvPr/>
        </p:nvCxnSpPr>
        <p:spPr>
          <a:xfrm flipV="1">
            <a:off x="4283968" y="2595347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2987824" y="3068960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 flipV="1">
            <a:off x="2987824" y="270892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3779912" y="321297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Mesmo X!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467544" y="3933056"/>
            <a:ext cx="80648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So, if </a:t>
            </a:r>
            <a:r>
              <a:rPr lang="en-US" sz="2200" dirty="0" smtClean="0"/>
              <a:t>there are either no differences in unobserved variables (</a:t>
            </a:r>
            <a:r>
              <a:rPr lang="en-US" sz="2200" dirty="0" err="1" smtClean="0"/>
              <a:t>ui</a:t>
            </a:r>
            <a:r>
              <a:rPr lang="en-US" sz="2200" dirty="0" smtClean="0"/>
              <a:t> </a:t>
            </a:r>
            <a:r>
              <a:rPr lang="en-US" sz="2200" dirty="0" smtClean="0"/>
              <a:t>= </a:t>
            </a:r>
            <a:r>
              <a:rPr lang="en-US" sz="2200" dirty="0" err="1" smtClean="0"/>
              <a:t>uj</a:t>
            </a:r>
            <a:r>
              <a:rPr lang="en-US" sz="2200" dirty="0" smtClean="0"/>
              <a:t>) </a:t>
            </a:r>
            <a:r>
              <a:rPr lang="en-US" sz="2200" dirty="0" smtClean="0"/>
              <a:t>or if </a:t>
            </a:r>
            <a:r>
              <a:rPr lang="en-US" sz="2200" dirty="0" smtClean="0"/>
              <a:t>unobserved variables </a:t>
            </a:r>
            <a:r>
              <a:rPr lang="en-US" sz="2200" dirty="0" smtClean="0"/>
              <a:t>have no influence on the probability of participating (γ = 0), the odds </a:t>
            </a:r>
            <a:r>
              <a:rPr lang="en-US" sz="2200" dirty="0" smtClean="0"/>
              <a:t>ratio is </a:t>
            </a:r>
            <a:r>
              <a:rPr lang="en-US" sz="2200" dirty="0" smtClean="0"/>
              <a:t>one, implying the absence of hidden or unobserved selection bias. </a:t>
            </a:r>
            <a:r>
              <a:rPr lang="en-US" sz="2200" b="1" dirty="0" smtClean="0"/>
              <a:t>It is now the </a:t>
            </a:r>
            <a:r>
              <a:rPr lang="en-US" sz="2200" b="1" dirty="0" smtClean="0"/>
              <a:t>task of </a:t>
            </a:r>
            <a:r>
              <a:rPr lang="en-US" sz="2200" b="1" dirty="0" smtClean="0"/>
              <a:t>sensitivity analysis to evaluate how inference about the </a:t>
            </a:r>
            <a:r>
              <a:rPr lang="en-US" sz="2200" b="1" dirty="0" err="1" smtClean="0"/>
              <a:t>programme</a:t>
            </a:r>
            <a:r>
              <a:rPr lang="en-US" sz="2200" b="1" dirty="0" smtClean="0"/>
              <a:t> effect is </a:t>
            </a:r>
            <a:r>
              <a:rPr lang="en-US" sz="2200" b="1" dirty="0" smtClean="0"/>
              <a:t>altered by </a:t>
            </a:r>
            <a:r>
              <a:rPr lang="en-US" sz="2200" b="1" dirty="0" smtClean="0"/>
              <a:t>changing the values of γ and (</a:t>
            </a:r>
            <a:r>
              <a:rPr lang="en-US" sz="2200" b="1" dirty="0" err="1" smtClean="0"/>
              <a:t>ui</a:t>
            </a:r>
            <a:r>
              <a:rPr lang="en-US" sz="2200" b="1" dirty="0" smtClean="0"/>
              <a:t> </a:t>
            </a:r>
            <a:r>
              <a:rPr lang="en-US" sz="2200" b="1" dirty="0" smtClean="0"/>
              <a:t>− </a:t>
            </a:r>
            <a:r>
              <a:rPr lang="en-US" sz="2200" b="1" dirty="0" err="1" smtClean="0"/>
              <a:t>uj</a:t>
            </a:r>
            <a:r>
              <a:rPr lang="en-US" sz="2200" b="1" dirty="0" smtClean="0"/>
              <a:t>)</a:t>
            </a:r>
            <a:r>
              <a:rPr lang="en-US" sz="2200" dirty="0" smtClean="0"/>
              <a:t>.</a:t>
            </a:r>
            <a:endParaRPr lang="pt-BR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Ideia básica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Seguindo </a:t>
            </a:r>
            <a:r>
              <a:rPr lang="pt-BR" dirty="0" err="1" smtClean="0"/>
              <a:t>Aakvik</a:t>
            </a:r>
            <a:r>
              <a:rPr lang="pt-BR" dirty="0" smtClean="0"/>
              <a:t>(2001), os autores supõem que u</a:t>
            </a:r>
            <a:r>
              <a:rPr lang="pt-BR" baseline="-25000" dirty="0" smtClean="0"/>
              <a:t>i</a:t>
            </a:r>
            <a:r>
              <a:rPr lang="pt-BR" dirty="0" smtClean="0"/>
              <a:t> é uma </a:t>
            </a:r>
            <a:r>
              <a:rPr lang="pt-BR" i="1" dirty="0" err="1" smtClean="0"/>
              <a:t>dummy</a:t>
            </a:r>
            <a:r>
              <a:rPr lang="pt-BR" dirty="0" smtClean="0"/>
              <a:t>.</a:t>
            </a:r>
          </a:p>
          <a:p>
            <a:r>
              <a:rPr lang="pt-BR" dirty="0" smtClean="0"/>
              <a:t>Assim:</a:t>
            </a:r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395536" y="3516313"/>
          <a:ext cx="5289550" cy="2360612"/>
        </p:xfrm>
        <a:graphic>
          <a:graphicData uri="http://schemas.openxmlformats.org/presentationml/2006/ole">
            <p:oleObj spid="_x0000_s3074" name="Equação" r:id="rId3" imgW="2108160" imgH="93960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716016" y="3338420"/>
          <a:ext cx="4106736" cy="1026684"/>
        </p:xfrm>
        <a:graphic>
          <a:graphicData uri="http://schemas.openxmlformats.org/presentationml/2006/ole">
            <p:oleObj spid="_x0000_s3075" name="Equação" r:id="rId4" imgW="18288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Ideia básica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861048"/>
            <a:ext cx="8229600" cy="2265115"/>
          </a:xfrm>
        </p:spPr>
        <p:txBody>
          <a:bodyPr/>
          <a:lstStyle/>
          <a:p>
            <a:r>
              <a:rPr lang="pt-BR" dirty="0" smtClean="0"/>
              <a:t>Brincadeira: variar </a:t>
            </a:r>
            <a:r>
              <a:rPr lang="pt-BR" dirty="0" err="1" smtClean="0"/>
              <a:t>e</a:t>
            </a:r>
            <a:r>
              <a:rPr lang="pt-BR" baseline="30000" dirty="0" err="1" smtClean="0"/>
              <a:t>y</a:t>
            </a:r>
            <a:r>
              <a:rPr lang="pt-BR" dirty="0" smtClean="0"/>
              <a:t> e verificar se o efeito estimado do programa muda.</a:t>
            </a:r>
            <a:endParaRPr lang="pt-BR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83568" y="1808820"/>
          <a:ext cx="4464496" cy="1116124"/>
        </p:xfrm>
        <a:graphic>
          <a:graphicData uri="http://schemas.openxmlformats.org/presentationml/2006/ole">
            <p:oleObj spid="_x0000_s7171" name="Equação" r:id="rId3" imgW="18288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626</Words>
  <Application>Microsoft Office PowerPoint</Application>
  <PresentationFormat>Apresentação na tela (4:3)</PresentationFormat>
  <Paragraphs>42</Paragraphs>
  <Slides>14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6" baseType="lpstr">
      <vt:lpstr>Tema do Office</vt:lpstr>
      <vt:lpstr>Microsoft Equation 3.0</vt:lpstr>
      <vt:lpstr>Análise de sensibilidade</vt:lpstr>
      <vt:lpstr>Desvio da hipótese de unconfoundedness (ou heterogeneidade não observada)</vt:lpstr>
      <vt:lpstr>Slide 3</vt:lpstr>
      <vt:lpstr>Becker e Caliendo (2007)</vt:lpstr>
      <vt:lpstr>Ideia básica</vt:lpstr>
      <vt:lpstr>Ideia básica</vt:lpstr>
      <vt:lpstr>Ideia básica</vt:lpstr>
      <vt:lpstr>Ideia básica</vt:lpstr>
      <vt:lpstr>Ideia básica</vt:lpstr>
      <vt:lpstr>Falha de suporte comum</vt:lpstr>
      <vt:lpstr>Falha no suporte comum</vt:lpstr>
      <vt:lpstr>Ideia básica</vt:lpstr>
      <vt:lpstr>Ideia básica</vt:lpstr>
      <vt:lpstr>Ideia básica</vt:lpstr>
    </vt:vector>
  </TitlesOfParts>
  <Company>usp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de sensibilidade</dc:title>
  <dc:creator>elaine</dc:creator>
  <cp:lastModifiedBy>elaine</cp:lastModifiedBy>
  <cp:revision>17</cp:revision>
  <dcterms:created xsi:type="dcterms:W3CDTF">2017-08-18T17:57:13Z</dcterms:created>
  <dcterms:modified xsi:type="dcterms:W3CDTF">2017-08-23T18:37:42Z</dcterms:modified>
</cp:coreProperties>
</file>