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sldIdLst>
    <p:sldId id="286" r:id="rId2"/>
    <p:sldId id="259" r:id="rId3"/>
    <p:sldId id="287" r:id="rId4"/>
    <p:sldId id="301" r:id="rId5"/>
    <p:sldId id="302" r:id="rId6"/>
    <p:sldId id="303" r:id="rId7"/>
    <p:sldId id="304" r:id="rId8"/>
    <p:sldId id="305" r:id="rId9"/>
    <p:sldId id="288" r:id="rId10"/>
    <p:sldId id="289" r:id="rId11"/>
    <p:sldId id="290" r:id="rId12"/>
    <p:sldId id="306" r:id="rId13"/>
    <p:sldId id="292"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31" r:id="rId28"/>
    <p:sldId id="332" r:id="rId29"/>
    <p:sldId id="333" r:id="rId30"/>
    <p:sldId id="334" r:id="rId31"/>
    <p:sldId id="335" r:id="rId32"/>
    <p:sldId id="320" r:id="rId33"/>
    <p:sldId id="341" r:id="rId34"/>
    <p:sldId id="336" r:id="rId35"/>
    <p:sldId id="342" r:id="rId36"/>
    <p:sldId id="337" r:id="rId37"/>
    <p:sldId id="343" r:id="rId38"/>
    <p:sldId id="338" r:id="rId39"/>
    <p:sldId id="339" r:id="rId40"/>
    <p:sldId id="344" r:id="rId41"/>
    <p:sldId id="354" r:id="rId42"/>
    <p:sldId id="345" r:id="rId43"/>
    <p:sldId id="355" r:id="rId44"/>
    <p:sldId id="346" r:id="rId45"/>
    <p:sldId id="347" r:id="rId46"/>
    <p:sldId id="348" r:id="rId47"/>
    <p:sldId id="349" r:id="rId48"/>
    <p:sldId id="356" r:id="rId49"/>
    <p:sldId id="350" r:id="rId50"/>
    <p:sldId id="340" r:id="rId51"/>
    <p:sldId id="294" r:id="rId52"/>
    <p:sldId id="357" r:id="rId53"/>
    <p:sldId id="358" r:id="rId54"/>
    <p:sldId id="359" r:id="rId55"/>
    <p:sldId id="360" r:id="rId56"/>
    <p:sldId id="361" r:id="rId57"/>
    <p:sldId id="362" r:id="rId58"/>
    <p:sldId id="363" r:id="rId59"/>
    <p:sldId id="364" r:id="rId60"/>
    <p:sldId id="365" r:id="rId61"/>
    <p:sldId id="295" r:id="rId62"/>
    <p:sldId id="366" r:id="rId63"/>
    <p:sldId id="367" r:id="rId64"/>
    <p:sldId id="368" r:id="rId65"/>
    <p:sldId id="369" r:id="rId66"/>
    <p:sldId id="296"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267"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1D208F"/>
    <a:srgbClr val="211E54"/>
    <a:srgbClr val="F4E59C"/>
    <a:srgbClr val="DDDDDD"/>
    <a:srgbClr val="B2B2B2"/>
    <a:srgbClr val="D476D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autoAdjust="0"/>
    <p:restoredTop sz="94660"/>
  </p:normalViewPr>
  <p:slideViewPr>
    <p:cSldViewPr>
      <p:cViewPr varScale="1">
        <p:scale>
          <a:sx n="101" d="100"/>
          <a:sy n="101" d="100"/>
        </p:scale>
        <p:origin x="20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D6D1B-E882-4DDF-A1BD-4E8697AA55BE}" type="datetimeFigureOut">
              <a:rPr lang="pt-BR" smtClean="0"/>
              <a:t>16/10/2023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10460-A736-461F-8D37-5DE296AFFE9E}" type="slidenum">
              <a:rPr lang="pt-BR" smtClean="0"/>
              <a:t>‹nº›</a:t>
            </a:fld>
            <a:endParaRPr lang="pt-BR"/>
          </a:p>
        </p:txBody>
      </p:sp>
    </p:spTree>
    <p:extLst>
      <p:ext uri="{BB962C8B-B14F-4D97-AF65-F5344CB8AC3E}">
        <p14:creationId xmlns:p14="http://schemas.microsoft.com/office/powerpoint/2010/main" val="99780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101" name="Picture 29" descr="Braskem celebra 30 anos da fábrica de PVC em Alagoas - TNH1">
            <a:extLst>
              <a:ext uri="{FF2B5EF4-FFF2-40B4-BE49-F238E27FC236}">
                <a16:creationId xmlns:a16="http://schemas.microsoft.com/office/drawing/2014/main" id="{50F9BB3C-19FD-1064-90F2-AA06531E384E}"/>
              </a:ext>
            </a:extLst>
          </p:cNvPr>
          <p:cNvPicPr>
            <a:picLocks noChangeAspect="1" noChangeArrowheads="1"/>
          </p:cNvPicPr>
          <p:nvPr userDrawn="1"/>
        </p:nvPicPr>
        <p:blipFill>
          <a:blip r:embed="rId3">
            <a:alphaModFix amt="50000"/>
            <a:extLst>
              <a:ext uri="{28A0092B-C50C-407E-A947-70E740481C1C}">
                <a14:useLocalDpi xmlns:a14="http://schemas.microsoft.com/office/drawing/2010/main" val="0"/>
              </a:ext>
            </a:extLst>
          </a:blip>
          <a:srcRect/>
          <a:stretch>
            <a:fillRect/>
          </a:stretch>
        </p:blipFill>
        <p:spPr bwMode="auto">
          <a:xfrm>
            <a:off x="17016" y="20622"/>
            <a:ext cx="9106826" cy="6075376"/>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6B2117E0-D942-2591-190E-E87632AC9E6C}"/>
              </a:ext>
            </a:extLst>
          </p:cNvPr>
          <p:cNvSpPr>
            <a:spLocks noGrp="1" noChangeArrowheads="1"/>
          </p:cNvSpPr>
          <p:nvPr>
            <p:ph type="ctrTitle"/>
          </p:nvPr>
        </p:nvSpPr>
        <p:spPr bwMode="gray">
          <a:xfrm>
            <a:off x="1066800" y="4648200"/>
            <a:ext cx="7543800" cy="8382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r">
              <a:defRPr sz="5400"/>
            </a:lvl1pPr>
          </a:lstStyle>
          <a:p>
            <a:pPr lvl="0"/>
            <a:r>
              <a:rPr lang="en-US" altLang="pt-BR" noProof="0"/>
              <a:t>Click to edit Master title style</a:t>
            </a:r>
          </a:p>
        </p:txBody>
      </p:sp>
      <p:sp>
        <p:nvSpPr>
          <p:cNvPr id="3075" name="Rectangle 3">
            <a:extLst>
              <a:ext uri="{FF2B5EF4-FFF2-40B4-BE49-F238E27FC236}">
                <a16:creationId xmlns:a16="http://schemas.microsoft.com/office/drawing/2014/main" id="{EE64A529-B9D2-6DB9-3A9F-6A33A7CDE0D7}"/>
              </a:ext>
            </a:extLst>
          </p:cNvPr>
          <p:cNvSpPr>
            <a:spLocks noGrp="1" noChangeArrowheads="1"/>
          </p:cNvSpPr>
          <p:nvPr>
            <p:ph type="subTitle" idx="1"/>
          </p:nvPr>
        </p:nvSpPr>
        <p:spPr bwMode="gray">
          <a:xfrm>
            <a:off x="3429000" y="4267200"/>
            <a:ext cx="5181600" cy="457200"/>
          </a:xfrm>
        </p:spPr>
        <p:txBody>
          <a:bodyPr/>
          <a:lstStyle>
            <a:lvl1pPr marL="0" indent="0" algn="r">
              <a:buFont typeface="Wingdings" panose="05000000000000000000" pitchFamily="2" charset="2"/>
              <a:buNone/>
              <a:defRPr sz="2400"/>
            </a:lvl1pPr>
          </a:lstStyle>
          <a:p>
            <a:pPr lvl="0"/>
            <a:r>
              <a:rPr lang="en-US" altLang="pt-BR" noProof="0"/>
              <a:t>Click to edit Master subtitle style</a:t>
            </a:r>
          </a:p>
        </p:txBody>
      </p:sp>
      <p:sp>
        <p:nvSpPr>
          <p:cNvPr id="3076" name="Rectangle 4">
            <a:extLst>
              <a:ext uri="{FF2B5EF4-FFF2-40B4-BE49-F238E27FC236}">
                <a16:creationId xmlns:a16="http://schemas.microsoft.com/office/drawing/2014/main" id="{7102DC27-20DD-BE2A-72B4-7D7A392760F3}"/>
              </a:ext>
            </a:extLst>
          </p:cNvPr>
          <p:cNvSpPr>
            <a:spLocks noGrp="1" noChangeArrowheads="1"/>
          </p:cNvSpPr>
          <p:nvPr>
            <p:ph type="dt" sz="half" idx="2"/>
          </p:nvPr>
        </p:nvSpPr>
        <p:spPr bwMode="gray">
          <a:xfrm>
            <a:off x="457200" y="6477000"/>
            <a:ext cx="1371600" cy="152400"/>
          </a:xfrm>
        </p:spPr>
        <p:txBody>
          <a:bodyPr/>
          <a:lstStyle>
            <a:lvl1pPr>
              <a:defRPr/>
            </a:lvl1pPr>
          </a:lstStyle>
          <a:p>
            <a:endParaRPr lang="en-US" altLang="pt-BR"/>
          </a:p>
        </p:txBody>
      </p:sp>
      <p:sp>
        <p:nvSpPr>
          <p:cNvPr id="3078" name="Rectangle 6">
            <a:extLst>
              <a:ext uri="{FF2B5EF4-FFF2-40B4-BE49-F238E27FC236}">
                <a16:creationId xmlns:a16="http://schemas.microsoft.com/office/drawing/2014/main" id="{C0256C92-EA74-DC9D-FE32-B0C3939A6E2A}"/>
              </a:ext>
            </a:extLst>
          </p:cNvPr>
          <p:cNvSpPr>
            <a:spLocks noGrp="1" noChangeArrowheads="1"/>
          </p:cNvSpPr>
          <p:nvPr>
            <p:ph type="sldNum" sz="quarter" idx="4"/>
          </p:nvPr>
        </p:nvSpPr>
        <p:spPr bwMode="gray">
          <a:xfrm>
            <a:off x="1828800" y="6477000"/>
            <a:ext cx="838200" cy="152400"/>
          </a:xfrm>
        </p:spPr>
        <p:txBody>
          <a:bodyPr/>
          <a:lstStyle>
            <a:lvl1pPr>
              <a:defRPr/>
            </a:lvl1pPr>
          </a:lstStyle>
          <a:p>
            <a:fld id="{D8969BA6-45A4-46A7-8462-5BA3813A90A1}" type="slidenum">
              <a:rPr lang="en-US" altLang="pt-BR"/>
              <a:pPr/>
              <a:t>‹nº›</a:t>
            </a:fld>
            <a:endParaRPr lang="en-US" altLang="pt-BR"/>
          </a:p>
        </p:txBody>
      </p:sp>
      <p:sp>
        <p:nvSpPr>
          <p:cNvPr id="3099" name="Line 27">
            <a:extLst>
              <a:ext uri="{FF2B5EF4-FFF2-40B4-BE49-F238E27FC236}">
                <a16:creationId xmlns:a16="http://schemas.microsoft.com/office/drawing/2014/main" id="{B1DB463B-B2FB-2E1B-5978-9A166A50A7DF}"/>
              </a:ext>
            </a:extLst>
          </p:cNvPr>
          <p:cNvSpPr>
            <a:spLocks noChangeShapeType="1"/>
          </p:cNvSpPr>
          <p:nvPr/>
        </p:nvSpPr>
        <p:spPr bwMode="gray">
          <a:xfrm>
            <a:off x="444500" y="6375400"/>
            <a:ext cx="5257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18682-54A6-D800-3C2C-6C03876AC48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B72748B-43DE-3CBB-0CC9-54CFFB74392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27916DD-5E35-DE69-0327-971F760463C9}"/>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F8AC1FCD-EAE3-C0C5-84CF-D834D55FBBCA}"/>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64559A30-FB63-A5BE-6431-45A2CFB6B707}"/>
              </a:ext>
            </a:extLst>
          </p:cNvPr>
          <p:cNvSpPr>
            <a:spLocks noGrp="1"/>
          </p:cNvSpPr>
          <p:nvPr>
            <p:ph type="sldNum" sz="quarter" idx="12"/>
          </p:nvPr>
        </p:nvSpPr>
        <p:spPr/>
        <p:txBody>
          <a:bodyPr/>
          <a:lstStyle>
            <a:lvl1pPr>
              <a:defRPr/>
            </a:lvl1pPr>
          </a:lstStyle>
          <a:p>
            <a:fld id="{2B27295B-394A-41F0-928F-BBE37BF1346B}" type="slidenum">
              <a:rPr lang="en-US" altLang="pt-BR"/>
              <a:pPr/>
              <a:t>‹nº›</a:t>
            </a:fld>
            <a:endParaRPr lang="en-US" altLang="pt-BR"/>
          </a:p>
        </p:txBody>
      </p:sp>
    </p:spTree>
    <p:extLst>
      <p:ext uri="{BB962C8B-B14F-4D97-AF65-F5344CB8AC3E}">
        <p14:creationId xmlns:p14="http://schemas.microsoft.com/office/powerpoint/2010/main" val="333365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4E73E7-6EC5-EC4E-C369-7C592CF3B66A}"/>
              </a:ext>
            </a:extLst>
          </p:cNvPr>
          <p:cNvSpPr>
            <a:spLocks noGrp="1"/>
          </p:cNvSpPr>
          <p:nvPr>
            <p:ph type="title" orient="vert"/>
          </p:nvPr>
        </p:nvSpPr>
        <p:spPr>
          <a:xfrm>
            <a:off x="6629400" y="266700"/>
            <a:ext cx="2057400" cy="61341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0763A59-2109-3905-1C73-9C2D70D0A40F}"/>
              </a:ext>
            </a:extLst>
          </p:cNvPr>
          <p:cNvSpPr>
            <a:spLocks noGrp="1"/>
          </p:cNvSpPr>
          <p:nvPr>
            <p:ph type="body" orient="vert" idx="1"/>
          </p:nvPr>
        </p:nvSpPr>
        <p:spPr>
          <a:xfrm>
            <a:off x="457200" y="266700"/>
            <a:ext cx="6019800" cy="61341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2F44790-88AF-19BB-F979-306CEBBA9E68}"/>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91CA27DE-EE10-91BF-C1D5-ACBF3B051451}"/>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0E50EB72-CC48-75FF-500B-29DD0A420907}"/>
              </a:ext>
            </a:extLst>
          </p:cNvPr>
          <p:cNvSpPr>
            <a:spLocks noGrp="1"/>
          </p:cNvSpPr>
          <p:nvPr>
            <p:ph type="sldNum" sz="quarter" idx="12"/>
          </p:nvPr>
        </p:nvSpPr>
        <p:spPr/>
        <p:txBody>
          <a:bodyPr/>
          <a:lstStyle>
            <a:lvl1pPr>
              <a:defRPr/>
            </a:lvl1pPr>
          </a:lstStyle>
          <a:p>
            <a:fld id="{12353661-AF4D-4D9B-B7A6-5A7F7D9AFCCC}" type="slidenum">
              <a:rPr lang="en-US" altLang="pt-BR"/>
              <a:pPr/>
              <a:t>‹nº›</a:t>
            </a:fld>
            <a:endParaRPr lang="en-US" altLang="pt-BR"/>
          </a:p>
        </p:txBody>
      </p:sp>
    </p:spTree>
    <p:extLst>
      <p:ext uri="{BB962C8B-B14F-4D97-AF65-F5344CB8AC3E}">
        <p14:creationId xmlns:p14="http://schemas.microsoft.com/office/powerpoint/2010/main" val="372746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77EAB-0892-67BE-4BAD-1C1468AE5E6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814D0C7-BE93-EE30-BD24-5379DDEC6D8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757A0AE-1780-3650-9826-2FBFA6B2434F}"/>
              </a:ext>
            </a:extLst>
          </p:cNvPr>
          <p:cNvSpPr>
            <a:spLocks noGrp="1"/>
          </p:cNvSpPr>
          <p:nvPr>
            <p:ph type="dt" sz="half" idx="10"/>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CF58CD7C-21FF-4689-089C-CD3D07EA3F91}"/>
              </a:ext>
            </a:extLst>
          </p:cNvPr>
          <p:cNvSpPr>
            <a:spLocks noGrp="1"/>
          </p:cNvSpPr>
          <p:nvPr>
            <p:ph type="sldNum" sz="quarter" idx="12"/>
          </p:nvPr>
        </p:nvSpPr>
        <p:spPr/>
        <p:txBody>
          <a:bodyPr/>
          <a:lstStyle>
            <a:lvl1pPr>
              <a:defRPr/>
            </a:lvl1pPr>
          </a:lstStyle>
          <a:p>
            <a:fld id="{9C9D8E97-C708-469D-AE2C-3A9996271CC2}" type="slidenum">
              <a:rPr lang="en-US" altLang="pt-BR"/>
              <a:pPr/>
              <a:t>‹nº›</a:t>
            </a:fld>
            <a:endParaRPr lang="en-US" altLang="pt-BR"/>
          </a:p>
        </p:txBody>
      </p:sp>
      <p:grpSp>
        <p:nvGrpSpPr>
          <p:cNvPr id="5" name="Agrupar 4">
            <a:extLst>
              <a:ext uri="{FF2B5EF4-FFF2-40B4-BE49-F238E27FC236}">
                <a16:creationId xmlns:a16="http://schemas.microsoft.com/office/drawing/2014/main" id="{E10B4AEA-9BAC-494F-85BD-62056113B88C}"/>
              </a:ext>
            </a:extLst>
          </p:cNvPr>
          <p:cNvGrpSpPr/>
          <p:nvPr userDrawn="1"/>
        </p:nvGrpSpPr>
        <p:grpSpPr>
          <a:xfrm>
            <a:off x="6324600" y="76200"/>
            <a:ext cx="2057400" cy="1555788"/>
            <a:chOff x="-33462" y="1064816"/>
            <a:chExt cx="1733009" cy="1468530"/>
          </a:xfrm>
        </p:grpSpPr>
        <p:pic>
          <p:nvPicPr>
            <p:cNvPr id="7" name="Imagem 6">
              <a:extLst>
                <a:ext uri="{FF2B5EF4-FFF2-40B4-BE49-F238E27FC236}">
                  <a16:creationId xmlns:a16="http://schemas.microsoft.com/office/drawing/2014/main" id="{ADA5F173-324A-4EA9-8A50-5F1013ADD23E}"/>
                </a:ext>
              </a:extLst>
            </p:cNvPr>
            <p:cNvPicPr>
              <a:picLocks noChangeAspect="1"/>
            </p:cNvPicPr>
            <p:nvPr userDrawn="1"/>
          </p:nvPicPr>
          <p:blipFill rotWithShape="1">
            <a:blip r:embed="rId2">
              <a:clrChange>
                <a:clrFrom>
                  <a:srgbClr val="FFFFFF"/>
                </a:clrFrom>
                <a:clrTo>
                  <a:srgbClr val="FFFFFF">
                    <a:alpha val="0"/>
                  </a:srgbClr>
                </a:clrTo>
              </a:clrChange>
              <a:alphaModFix amt="73000"/>
              <a:lum bright="70000" contrast="-70000"/>
              <a:extLst>
                <a:ext uri="{28A0092B-C50C-407E-A947-70E740481C1C}">
                  <a14:useLocalDpi xmlns:a14="http://schemas.microsoft.com/office/drawing/2010/main" val="0"/>
                </a:ext>
              </a:extLst>
            </a:blip>
            <a:srcRect l="15904" t="5286" r="9334" b="6524"/>
            <a:stretch/>
          </p:blipFill>
          <p:spPr>
            <a:xfrm>
              <a:off x="-33462" y="1064816"/>
              <a:ext cx="1733009" cy="1468530"/>
            </a:xfrm>
            <a:prstGeom prst="rect">
              <a:avLst/>
            </a:prstGeom>
          </p:spPr>
        </p:pic>
        <p:pic>
          <p:nvPicPr>
            <p:cNvPr id="8" name="Imagem 7" descr="Forma, Círculo&#10;&#10;Descrição gerada automaticamente">
              <a:extLst>
                <a:ext uri="{FF2B5EF4-FFF2-40B4-BE49-F238E27FC236}">
                  <a16:creationId xmlns:a16="http://schemas.microsoft.com/office/drawing/2014/main" id="{F9017B7E-CC89-41D0-8A62-3025024ED8CE}"/>
                </a:ext>
              </a:extLst>
            </p:cNvPr>
            <p:cNvPicPr>
              <a:picLocks noChangeAspect="1"/>
            </p:cNvPicPr>
            <p:nvPr userDrawn="1"/>
          </p:nvPicPr>
          <p:blipFill>
            <a:blip r:embed="rId3">
              <a:clrChange>
                <a:clrFrom>
                  <a:srgbClr val="FFFFFF"/>
                </a:clrFrom>
                <a:clrTo>
                  <a:srgbClr val="FFFFFF">
                    <a:alpha val="0"/>
                  </a:srgbClr>
                </a:clrTo>
              </a:clrChange>
              <a:alphaModFix amt="62000"/>
              <a:extLst>
                <a:ext uri="{28A0092B-C50C-407E-A947-70E740481C1C}">
                  <a14:useLocalDpi xmlns:a14="http://schemas.microsoft.com/office/drawing/2010/main" val="0"/>
                </a:ext>
              </a:extLst>
            </a:blip>
            <a:stretch>
              <a:fillRect/>
            </a:stretch>
          </p:blipFill>
          <p:spPr>
            <a:xfrm>
              <a:off x="68223" y="1064816"/>
              <a:ext cx="1501852" cy="1370290"/>
            </a:xfrm>
            <a:prstGeom prst="rect">
              <a:avLst/>
            </a:prstGeom>
          </p:spPr>
        </p:pic>
      </p:grpSp>
    </p:spTree>
    <p:extLst>
      <p:ext uri="{BB962C8B-B14F-4D97-AF65-F5344CB8AC3E}">
        <p14:creationId xmlns:p14="http://schemas.microsoft.com/office/powerpoint/2010/main" val="338367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F63E3-7D2B-91B2-F6FB-484185A94D1E}"/>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B3983C6-150D-84C2-4B40-1BA44A63E7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89ECB8D-E463-DADE-299B-75593BC58A29}"/>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A45828C1-2509-87B9-8BDB-A28C4E43E0D5}"/>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4C66426B-BC87-B0A0-F6D3-EEFECDC3CE4E}"/>
              </a:ext>
            </a:extLst>
          </p:cNvPr>
          <p:cNvSpPr>
            <a:spLocks noGrp="1"/>
          </p:cNvSpPr>
          <p:nvPr>
            <p:ph type="sldNum" sz="quarter" idx="12"/>
          </p:nvPr>
        </p:nvSpPr>
        <p:spPr/>
        <p:txBody>
          <a:bodyPr/>
          <a:lstStyle>
            <a:lvl1pPr>
              <a:defRPr/>
            </a:lvl1pPr>
          </a:lstStyle>
          <a:p>
            <a:fld id="{D16B8F25-7364-4F45-A50B-DD4FED1C0E60}" type="slidenum">
              <a:rPr lang="en-US" altLang="pt-BR"/>
              <a:pPr/>
              <a:t>‹nº›</a:t>
            </a:fld>
            <a:endParaRPr lang="en-US" altLang="pt-BR"/>
          </a:p>
        </p:txBody>
      </p:sp>
      <p:pic>
        <p:nvPicPr>
          <p:cNvPr id="81922" name="Picture 2" descr="Braskem celebra 30 anos da fábrica de PVC em Alagoas - TNH1">
            <a:extLst>
              <a:ext uri="{FF2B5EF4-FFF2-40B4-BE49-F238E27FC236}">
                <a16:creationId xmlns:a16="http://schemas.microsoft.com/office/drawing/2014/main" id="{D680020A-1781-68CA-0301-76B9B513FD59}"/>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6248400" y="152400"/>
            <a:ext cx="2249518" cy="150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2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827AF-512C-66A6-E5CB-9BC85128B7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C586251-FD73-3E51-2953-897940CF3924}"/>
              </a:ext>
            </a:extLst>
          </p:cNvPr>
          <p:cNvSpPr>
            <a:spLocks noGrp="1"/>
          </p:cNvSpPr>
          <p:nvPr>
            <p:ph sz="half" idx="1"/>
          </p:nvPr>
        </p:nvSpPr>
        <p:spPr>
          <a:xfrm>
            <a:off x="533400" y="1219200"/>
            <a:ext cx="4000500" cy="51816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A0A96DC-4D37-197B-DA9B-1E64A9A5D695}"/>
              </a:ext>
            </a:extLst>
          </p:cNvPr>
          <p:cNvSpPr>
            <a:spLocks noGrp="1"/>
          </p:cNvSpPr>
          <p:nvPr>
            <p:ph sz="half" idx="2"/>
          </p:nvPr>
        </p:nvSpPr>
        <p:spPr>
          <a:xfrm>
            <a:off x="4686300" y="1219200"/>
            <a:ext cx="4000500" cy="51816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E0A9DCB-2179-9DB7-062B-2D618D20A1A2}"/>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0682D83E-739E-87FF-C7E5-EE0A550B7B32}"/>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D9FCD673-4733-C4ED-BCBD-CAF5A35F81A9}"/>
              </a:ext>
            </a:extLst>
          </p:cNvPr>
          <p:cNvSpPr>
            <a:spLocks noGrp="1"/>
          </p:cNvSpPr>
          <p:nvPr>
            <p:ph type="sldNum" sz="quarter" idx="12"/>
          </p:nvPr>
        </p:nvSpPr>
        <p:spPr/>
        <p:txBody>
          <a:bodyPr/>
          <a:lstStyle>
            <a:lvl1pPr>
              <a:defRPr/>
            </a:lvl1pPr>
          </a:lstStyle>
          <a:p>
            <a:fld id="{39B28A8D-6D2D-45E5-B250-46BAF2A811E0}" type="slidenum">
              <a:rPr lang="en-US" altLang="pt-BR"/>
              <a:pPr/>
              <a:t>‹nº›</a:t>
            </a:fld>
            <a:endParaRPr lang="en-US" altLang="pt-BR"/>
          </a:p>
        </p:txBody>
      </p:sp>
    </p:spTree>
    <p:extLst>
      <p:ext uri="{BB962C8B-B14F-4D97-AF65-F5344CB8AC3E}">
        <p14:creationId xmlns:p14="http://schemas.microsoft.com/office/powerpoint/2010/main" val="412073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9F863-1CF2-AEAA-D43A-F1536F111588}"/>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9109C07-7CC1-7D87-E0F3-CB03860BF58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80F9076-AF04-DE20-BB8F-B990302F63A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0BD89B8-3B19-C078-9541-88C82834883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98DFE9A-9643-4C1C-7E62-404D48A36DE0}"/>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DF5F4D7-1467-3A32-34ED-59EAECB5B590}"/>
              </a:ext>
            </a:extLst>
          </p:cNvPr>
          <p:cNvSpPr>
            <a:spLocks noGrp="1"/>
          </p:cNvSpPr>
          <p:nvPr>
            <p:ph type="dt" sz="half" idx="10"/>
          </p:nvPr>
        </p:nvSpPr>
        <p:spPr/>
        <p:txBody>
          <a:bodyPr/>
          <a:lstStyle>
            <a:lvl1pPr>
              <a:defRPr/>
            </a:lvl1pPr>
          </a:lstStyle>
          <a:p>
            <a:endParaRPr lang="en-US" altLang="pt-BR"/>
          </a:p>
        </p:txBody>
      </p:sp>
      <p:sp>
        <p:nvSpPr>
          <p:cNvPr id="8" name="Espaço Reservado para Rodapé 7">
            <a:extLst>
              <a:ext uri="{FF2B5EF4-FFF2-40B4-BE49-F238E27FC236}">
                <a16:creationId xmlns:a16="http://schemas.microsoft.com/office/drawing/2014/main" id="{CD10A90F-D364-3033-D1B5-28F483CD7F82}"/>
              </a:ext>
            </a:extLst>
          </p:cNvPr>
          <p:cNvSpPr>
            <a:spLocks noGrp="1"/>
          </p:cNvSpPr>
          <p:nvPr>
            <p:ph type="ftr" sz="quarter" idx="11"/>
          </p:nvPr>
        </p:nvSpPr>
        <p:spPr/>
        <p:txBody>
          <a:bodyPr/>
          <a:lstStyle>
            <a:lvl1pPr>
              <a:defRPr/>
            </a:lvl1pPr>
          </a:lstStyle>
          <a:p>
            <a:endParaRPr lang="en-US" altLang="pt-BR"/>
          </a:p>
        </p:txBody>
      </p:sp>
      <p:sp>
        <p:nvSpPr>
          <p:cNvPr id="9" name="Espaço Reservado para Número de Slide 8">
            <a:extLst>
              <a:ext uri="{FF2B5EF4-FFF2-40B4-BE49-F238E27FC236}">
                <a16:creationId xmlns:a16="http://schemas.microsoft.com/office/drawing/2014/main" id="{298271E9-321E-2357-FA6B-37913BB24921}"/>
              </a:ext>
            </a:extLst>
          </p:cNvPr>
          <p:cNvSpPr>
            <a:spLocks noGrp="1"/>
          </p:cNvSpPr>
          <p:nvPr>
            <p:ph type="sldNum" sz="quarter" idx="12"/>
          </p:nvPr>
        </p:nvSpPr>
        <p:spPr/>
        <p:txBody>
          <a:bodyPr/>
          <a:lstStyle>
            <a:lvl1pPr>
              <a:defRPr/>
            </a:lvl1pPr>
          </a:lstStyle>
          <a:p>
            <a:fld id="{24CDF272-93A3-4DE5-9C6C-5D8F02FE3FCA}" type="slidenum">
              <a:rPr lang="en-US" altLang="pt-BR"/>
              <a:pPr/>
              <a:t>‹nº›</a:t>
            </a:fld>
            <a:endParaRPr lang="en-US" altLang="pt-BR"/>
          </a:p>
        </p:txBody>
      </p:sp>
    </p:spTree>
    <p:extLst>
      <p:ext uri="{BB962C8B-B14F-4D97-AF65-F5344CB8AC3E}">
        <p14:creationId xmlns:p14="http://schemas.microsoft.com/office/powerpoint/2010/main" val="352607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5D70F-0B07-44CD-852C-BCB33EBB2A3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6A58F4C-E20E-DD02-14C8-D4F09D953292}"/>
              </a:ext>
            </a:extLst>
          </p:cNvPr>
          <p:cNvSpPr>
            <a:spLocks noGrp="1"/>
          </p:cNvSpPr>
          <p:nvPr>
            <p:ph type="dt" sz="half" idx="10"/>
          </p:nvPr>
        </p:nvSpPr>
        <p:spPr/>
        <p:txBody>
          <a:bodyPr/>
          <a:lstStyle>
            <a:lvl1pPr>
              <a:defRPr/>
            </a:lvl1pPr>
          </a:lstStyle>
          <a:p>
            <a:endParaRPr lang="en-US" altLang="pt-BR"/>
          </a:p>
        </p:txBody>
      </p:sp>
      <p:sp>
        <p:nvSpPr>
          <p:cNvPr id="4" name="Espaço Reservado para Rodapé 3">
            <a:extLst>
              <a:ext uri="{FF2B5EF4-FFF2-40B4-BE49-F238E27FC236}">
                <a16:creationId xmlns:a16="http://schemas.microsoft.com/office/drawing/2014/main" id="{E1E7FFF0-992B-039F-E2BD-42FDAF4B9C6F}"/>
              </a:ext>
            </a:extLst>
          </p:cNvPr>
          <p:cNvSpPr>
            <a:spLocks noGrp="1"/>
          </p:cNvSpPr>
          <p:nvPr>
            <p:ph type="ftr" sz="quarter" idx="11"/>
          </p:nvPr>
        </p:nvSpPr>
        <p:spPr/>
        <p:txBody>
          <a:bodyPr/>
          <a:lstStyle>
            <a:lvl1pPr>
              <a:defRPr/>
            </a:lvl1pPr>
          </a:lstStyle>
          <a:p>
            <a:endParaRPr lang="en-US" altLang="pt-BR"/>
          </a:p>
        </p:txBody>
      </p:sp>
      <p:sp>
        <p:nvSpPr>
          <p:cNvPr id="5" name="Espaço Reservado para Número de Slide 4">
            <a:extLst>
              <a:ext uri="{FF2B5EF4-FFF2-40B4-BE49-F238E27FC236}">
                <a16:creationId xmlns:a16="http://schemas.microsoft.com/office/drawing/2014/main" id="{8DB68316-EA39-5CC0-D722-83BA0AECFFB0}"/>
              </a:ext>
            </a:extLst>
          </p:cNvPr>
          <p:cNvSpPr>
            <a:spLocks noGrp="1"/>
          </p:cNvSpPr>
          <p:nvPr>
            <p:ph type="sldNum" sz="quarter" idx="12"/>
          </p:nvPr>
        </p:nvSpPr>
        <p:spPr/>
        <p:txBody>
          <a:bodyPr/>
          <a:lstStyle>
            <a:lvl1pPr>
              <a:defRPr/>
            </a:lvl1pPr>
          </a:lstStyle>
          <a:p>
            <a:fld id="{867D7138-3ABD-416C-B437-F2BE77F16BD2}" type="slidenum">
              <a:rPr lang="en-US" altLang="pt-BR"/>
              <a:pPr/>
              <a:t>‹nº›</a:t>
            </a:fld>
            <a:endParaRPr lang="en-US" altLang="pt-BR"/>
          </a:p>
        </p:txBody>
      </p:sp>
    </p:spTree>
    <p:extLst>
      <p:ext uri="{BB962C8B-B14F-4D97-AF65-F5344CB8AC3E}">
        <p14:creationId xmlns:p14="http://schemas.microsoft.com/office/powerpoint/2010/main" val="194718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61C96D7-3A05-C596-AA1D-492EBF636CE6}"/>
              </a:ext>
            </a:extLst>
          </p:cNvPr>
          <p:cNvSpPr>
            <a:spLocks noGrp="1"/>
          </p:cNvSpPr>
          <p:nvPr>
            <p:ph type="dt" sz="half" idx="10"/>
          </p:nvPr>
        </p:nvSpPr>
        <p:spPr/>
        <p:txBody>
          <a:bodyPr/>
          <a:lstStyle>
            <a:lvl1pPr>
              <a:defRPr/>
            </a:lvl1pPr>
          </a:lstStyle>
          <a:p>
            <a:endParaRPr lang="en-US" altLang="pt-BR"/>
          </a:p>
        </p:txBody>
      </p:sp>
      <p:sp>
        <p:nvSpPr>
          <p:cNvPr id="3" name="Espaço Reservado para Rodapé 2">
            <a:extLst>
              <a:ext uri="{FF2B5EF4-FFF2-40B4-BE49-F238E27FC236}">
                <a16:creationId xmlns:a16="http://schemas.microsoft.com/office/drawing/2014/main" id="{7CAB1DFC-46BA-0F77-EF6B-2DDD5DCD2350}"/>
              </a:ext>
            </a:extLst>
          </p:cNvPr>
          <p:cNvSpPr>
            <a:spLocks noGrp="1"/>
          </p:cNvSpPr>
          <p:nvPr>
            <p:ph type="ftr" sz="quarter" idx="11"/>
          </p:nvPr>
        </p:nvSpPr>
        <p:spPr/>
        <p:txBody>
          <a:bodyPr/>
          <a:lstStyle>
            <a:lvl1pPr>
              <a:defRPr/>
            </a:lvl1pPr>
          </a:lstStyle>
          <a:p>
            <a:endParaRPr lang="en-US" altLang="pt-BR"/>
          </a:p>
        </p:txBody>
      </p:sp>
      <p:sp>
        <p:nvSpPr>
          <p:cNvPr id="4" name="Espaço Reservado para Número de Slide 3">
            <a:extLst>
              <a:ext uri="{FF2B5EF4-FFF2-40B4-BE49-F238E27FC236}">
                <a16:creationId xmlns:a16="http://schemas.microsoft.com/office/drawing/2014/main" id="{F3EDFADB-BB32-2E6E-7B41-4A0432B8EFBC}"/>
              </a:ext>
            </a:extLst>
          </p:cNvPr>
          <p:cNvSpPr>
            <a:spLocks noGrp="1"/>
          </p:cNvSpPr>
          <p:nvPr>
            <p:ph type="sldNum" sz="quarter" idx="12"/>
          </p:nvPr>
        </p:nvSpPr>
        <p:spPr/>
        <p:txBody>
          <a:bodyPr/>
          <a:lstStyle>
            <a:lvl1pPr>
              <a:defRPr/>
            </a:lvl1pPr>
          </a:lstStyle>
          <a:p>
            <a:fld id="{A439F95E-D1EF-4733-ABE0-7998F4DEB849}" type="slidenum">
              <a:rPr lang="en-US" altLang="pt-BR"/>
              <a:pPr/>
              <a:t>‹nº›</a:t>
            </a:fld>
            <a:endParaRPr lang="en-US" altLang="pt-BR"/>
          </a:p>
        </p:txBody>
      </p:sp>
    </p:spTree>
    <p:extLst>
      <p:ext uri="{BB962C8B-B14F-4D97-AF65-F5344CB8AC3E}">
        <p14:creationId xmlns:p14="http://schemas.microsoft.com/office/powerpoint/2010/main" val="396030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A042D-CB84-7A52-81B0-A8D47AEFE19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49FB71B-874C-A8EE-8142-62EDE7DD3F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B4BB79-262D-3A91-477F-5AB348483D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021585A-C09C-EF50-798D-217C6765019B}"/>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812CCFB1-B5BE-5DF2-DA14-9A43921FDDCF}"/>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B7340067-C850-114A-5472-685396B0F9C9}"/>
              </a:ext>
            </a:extLst>
          </p:cNvPr>
          <p:cNvSpPr>
            <a:spLocks noGrp="1"/>
          </p:cNvSpPr>
          <p:nvPr>
            <p:ph type="sldNum" sz="quarter" idx="12"/>
          </p:nvPr>
        </p:nvSpPr>
        <p:spPr/>
        <p:txBody>
          <a:bodyPr/>
          <a:lstStyle>
            <a:lvl1pPr>
              <a:defRPr/>
            </a:lvl1pPr>
          </a:lstStyle>
          <a:p>
            <a:fld id="{C68EF10F-B4B2-419F-8C6B-6A240268C8FB}" type="slidenum">
              <a:rPr lang="en-US" altLang="pt-BR"/>
              <a:pPr/>
              <a:t>‹nº›</a:t>
            </a:fld>
            <a:endParaRPr lang="en-US" altLang="pt-BR"/>
          </a:p>
        </p:txBody>
      </p:sp>
    </p:spTree>
    <p:extLst>
      <p:ext uri="{BB962C8B-B14F-4D97-AF65-F5344CB8AC3E}">
        <p14:creationId xmlns:p14="http://schemas.microsoft.com/office/powerpoint/2010/main" val="428292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B8FBD-E609-2513-EB6A-94913C0C0DD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BD944E4-1B22-652F-F473-549C166E9BA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3512C51-0289-CC0C-86D0-CE7D234451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4653D2C-95A5-9794-3576-73FA2B5555BB}"/>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4360E989-8683-6ABB-43FA-16D75870AEBB}"/>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A7F98547-25B7-727C-7B95-F48C42F16E66}"/>
              </a:ext>
            </a:extLst>
          </p:cNvPr>
          <p:cNvSpPr>
            <a:spLocks noGrp="1"/>
          </p:cNvSpPr>
          <p:nvPr>
            <p:ph type="sldNum" sz="quarter" idx="12"/>
          </p:nvPr>
        </p:nvSpPr>
        <p:spPr/>
        <p:txBody>
          <a:bodyPr/>
          <a:lstStyle>
            <a:lvl1pPr>
              <a:defRPr/>
            </a:lvl1pPr>
          </a:lstStyle>
          <a:p>
            <a:fld id="{081CDF37-4D11-47DD-A755-329B0316E23A}" type="slidenum">
              <a:rPr lang="en-US" altLang="pt-BR"/>
              <a:pPr/>
              <a:t>‹nº›</a:t>
            </a:fld>
            <a:endParaRPr lang="en-US" altLang="pt-BR"/>
          </a:p>
        </p:txBody>
      </p:sp>
    </p:spTree>
    <p:extLst>
      <p:ext uri="{BB962C8B-B14F-4D97-AF65-F5344CB8AC3E}">
        <p14:creationId xmlns:p14="http://schemas.microsoft.com/office/powerpoint/2010/main" val="98771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516798-89EC-8AB3-565B-F43E9B8347FC}"/>
              </a:ext>
            </a:extLst>
          </p:cNvPr>
          <p:cNvSpPr>
            <a:spLocks noGrp="1" noChangeArrowheads="1"/>
          </p:cNvSpPr>
          <p:nvPr>
            <p:ph type="title"/>
          </p:nvPr>
        </p:nvSpPr>
        <p:spPr bwMode="black">
          <a:xfrm>
            <a:off x="457200" y="266700"/>
            <a:ext cx="727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a:t>Click to edit Master title style</a:t>
            </a:r>
          </a:p>
        </p:txBody>
      </p:sp>
      <p:sp>
        <p:nvSpPr>
          <p:cNvPr id="1028" name="Rectangle 4">
            <a:extLst>
              <a:ext uri="{FF2B5EF4-FFF2-40B4-BE49-F238E27FC236}">
                <a16:creationId xmlns:a16="http://schemas.microsoft.com/office/drawing/2014/main" id="{AF2D15FD-787D-0681-6BA6-6A29FEDC12CF}"/>
              </a:ext>
            </a:extLst>
          </p:cNvPr>
          <p:cNvSpPr>
            <a:spLocks noGrp="1" noChangeArrowheads="1"/>
          </p:cNvSpPr>
          <p:nvPr>
            <p:ph type="dt" sz="half" idx="2"/>
          </p:nvPr>
        </p:nvSpPr>
        <p:spPr bwMode="auto">
          <a:xfrm>
            <a:off x="279400" y="6515100"/>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pt-BR"/>
          </a:p>
        </p:txBody>
      </p:sp>
      <p:sp>
        <p:nvSpPr>
          <p:cNvPr id="1029" name="Rectangle 5">
            <a:extLst>
              <a:ext uri="{FF2B5EF4-FFF2-40B4-BE49-F238E27FC236}">
                <a16:creationId xmlns:a16="http://schemas.microsoft.com/office/drawing/2014/main" id="{A0B4074B-EA32-B085-E3C0-FFEA6F1E5F1D}"/>
              </a:ext>
            </a:extLst>
          </p:cNvPr>
          <p:cNvSpPr>
            <a:spLocks noGrp="1" noChangeArrowheads="1"/>
          </p:cNvSpPr>
          <p:nvPr>
            <p:ph type="ftr" sz="quarter" idx="3"/>
          </p:nvPr>
        </p:nvSpPr>
        <p:spPr bwMode="auto">
          <a:xfrm>
            <a:off x="6083300" y="6397625"/>
            <a:ext cx="1790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pt-BR"/>
          </a:p>
        </p:txBody>
      </p:sp>
      <p:sp>
        <p:nvSpPr>
          <p:cNvPr id="1030" name="Rectangle 6">
            <a:extLst>
              <a:ext uri="{FF2B5EF4-FFF2-40B4-BE49-F238E27FC236}">
                <a16:creationId xmlns:a16="http://schemas.microsoft.com/office/drawing/2014/main" id="{498A14D4-3690-4071-CE2C-827FAB2CDACE}"/>
              </a:ext>
            </a:extLst>
          </p:cNvPr>
          <p:cNvSpPr>
            <a:spLocks noGrp="1" noChangeArrowheads="1"/>
          </p:cNvSpPr>
          <p:nvPr>
            <p:ph type="sldNum" sz="quarter" idx="4"/>
          </p:nvPr>
        </p:nvSpPr>
        <p:spPr bwMode="auto">
          <a:xfrm>
            <a:off x="1498600" y="6515100"/>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F795B712-9C48-4B1C-B254-FC3D828E99E9}" type="slidenum">
              <a:rPr lang="en-US" altLang="pt-BR"/>
              <a:pPr/>
              <a:t>‹nº›</a:t>
            </a:fld>
            <a:endParaRPr lang="en-US" altLang="pt-BR"/>
          </a:p>
        </p:txBody>
      </p:sp>
      <p:sp>
        <p:nvSpPr>
          <p:cNvPr id="1027" name="Rectangle 3">
            <a:extLst>
              <a:ext uri="{FF2B5EF4-FFF2-40B4-BE49-F238E27FC236}">
                <a16:creationId xmlns:a16="http://schemas.microsoft.com/office/drawing/2014/main" id="{544E8431-ABC7-03C8-807F-7A61CC6AC834}"/>
              </a:ext>
            </a:extLst>
          </p:cNvPr>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1054" name="Text Box 30">
            <a:extLst>
              <a:ext uri="{FF2B5EF4-FFF2-40B4-BE49-F238E27FC236}">
                <a16:creationId xmlns:a16="http://schemas.microsoft.com/office/drawing/2014/main" id="{87F12C89-6512-0EC1-C9A4-A241C971986D}"/>
              </a:ext>
            </a:extLst>
          </p:cNvPr>
          <p:cNvSpPr txBox="1">
            <a:spLocks noChangeArrowheads="1"/>
          </p:cNvSpPr>
          <p:nvPr/>
        </p:nvSpPr>
        <p:spPr bwMode="black">
          <a:xfrm>
            <a:off x="7381875" y="6324600"/>
            <a:ext cx="13843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r"/>
            <a:r>
              <a:rPr lang="en-US" altLang="pt-BR" sz="2200" b="1" i="1"/>
              <a:t>LOGO</a:t>
            </a:r>
          </a:p>
        </p:txBody>
      </p:sp>
      <p:sp>
        <p:nvSpPr>
          <p:cNvPr id="1057" name="Line 33">
            <a:extLst>
              <a:ext uri="{FF2B5EF4-FFF2-40B4-BE49-F238E27FC236}">
                <a16:creationId xmlns:a16="http://schemas.microsoft.com/office/drawing/2014/main" id="{745FE89E-61D5-7214-3F6A-03F80E95E1F0}"/>
              </a:ext>
            </a:extLst>
          </p:cNvPr>
          <p:cNvSpPr>
            <a:spLocks noChangeShapeType="1"/>
          </p:cNvSpPr>
          <p:nvPr/>
        </p:nvSpPr>
        <p:spPr bwMode="auto">
          <a:xfrm>
            <a:off x="304800" y="6553200"/>
            <a:ext cx="5715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b="1" kern="1200">
          <a:solidFill>
            <a:schemeClr val="tx1"/>
          </a:solidFill>
          <a:latin typeface="+mj-lt"/>
          <a:ea typeface="+mj-ea"/>
          <a:cs typeface="+mj-cs"/>
        </a:defRPr>
      </a:lvl1pPr>
      <a:lvl2pPr algn="l" rtl="0" fontAlgn="base">
        <a:spcBef>
          <a:spcPct val="0"/>
        </a:spcBef>
        <a:spcAft>
          <a:spcPct val="0"/>
        </a:spcAft>
        <a:defRPr sz="3600" b="1">
          <a:solidFill>
            <a:schemeClr val="tx1"/>
          </a:solidFill>
          <a:latin typeface="Arial" panose="020B0604020202020204" pitchFamily="34" charset="0"/>
        </a:defRPr>
      </a:lvl2pPr>
      <a:lvl3pPr algn="l" rtl="0" fontAlgn="base">
        <a:spcBef>
          <a:spcPct val="0"/>
        </a:spcBef>
        <a:spcAft>
          <a:spcPct val="0"/>
        </a:spcAft>
        <a:defRPr sz="3600" b="1">
          <a:solidFill>
            <a:schemeClr val="tx1"/>
          </a:solidFill>
          <a:latin typeface="Arial" panose="020B0604020202020204" pitchFamily="34" charset="0"/>
        </a:defRPr>
      </a:lvl3pPr>
      <a:lvl4pPr algn="l" rtl="0" fontAlgn="base">
        <a:spcBef>
          <a:spcPct val="0"/>
        </a:spcBef>
        <a:spcAft>
          <a:spcPct val="0"/>
        </a:spcAft>
        <a:defRPr sz="3600" b="1">
          <a:solidFill>
            <a:schemeClr val="tx1"/>
          </a:solidFill>
          <a:latin typeface="Arial" panose="020B0604020202020204" pitchFamily="34" charset="0"/>
        </a:defRPr>
      </a:lvl4pPr>
      <a:lvl5pPr algn="l" rtl="0" fontAlgn="base">
        <a:spcBef>
          <a:spcPct val="0"/>
        </a:spcBef>
        <a:spcAft>
          <a:spcPct val="0"/>
        </a:spcAft>
        <a:defRPr sz="3600" b="1">
          <a:solidFill>
            <a:schemeClr val="tx1"/>
          </a:solidFill>
          <a:latin typeface="Arial" panose="020B0604020202020204" pitchFamily="34" charset="0"/>
        </a:defRPr>
      </a:lvl5pPr>
      <a:lvl6pPr marL="457200" algn="l" rtl="0" fontAlgn="base">
        <a:spcBef>
          <a:spcPct val="0"/>
        </a:spcBef>
        <a:spcAft>
          <a:spcPct val="0"/>
        </a:spcAft>
        <a:defRPr sz="3600" b="1">
          <a:solidFill>
            <a:schemeClr val="tx1"/>
          </a:solidFill>
          <a:latin typeface="Arial" panose="020B0604020202020204" pitchFamily="34" charset="0"/>
        </a:defRPr>
      </a:lvl6pPr>
      <a:lvl7pPr marL="914400" algn="l" rtl="0" fontAlgn="base">
        <a:spcBef>
          <a:spcPct val="0"/>
        </a:spcBef>
        <a:spcAft>
          <a:spcPct val="0"/>
        </a:spcAft>
        <a:defRPr sz="3600" b="1">
          <a:solidFill>
            <a:schemeClr val="tx1"/>
          </a:solidFill>
          <a:latin typeface="Arial" panose="020B0604020202020204" pitchFamily="34" charset="0"/>
        </a:defRPr>
      </a:lvl7pPr>
      <a:lvl8pPr marL="1371600" algn="l" rtl="0" fontAlgn="base">
        <a:spcBef>
          <a:spcPct val="0"/>
        </a:spcBef>
        <a:spcAft>
          <a:spcPct val="0"/>
        </a:spcAft>
        <a:defRPr sz="3600" b="1">
          <a:solidFill>
            <a:schemeClr val="tx1"/>
          </a:solidFill>
          <a:latin typeface="Arial" panose="020B0604020202020204" pitchFamily="34" charset="0"/>
        </a:defRPr>
      </a:lvl8pPr>
      <a:lvl9pPr marL="1828800" algn="l" rtl="0" fontAlgn="base">
        <a:spcBef>
          <a:spcPct val="0"/>
        </a:spcBef>
        <a:spcAft>
          <a:spcPct val="0"/>
        </a:spcAft>
        <a:defRPr sz="3600" b="1">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115000"/>
        <a:buFont typeface="Wingdings" panose="05000000000000000000" pitchFamily="2" charset="2"/>
        <a:buChar char="§"/>
        <a:defRPr sz="28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4415BF99-4317-5A96-CF35-94BC568D7786}"/>
              </a:ext>
            </a:extLst>
          </p:cNvPr>
          <p:cNvSpPr>
            <a:spLocks noGrp="1" noChangeArrowheads="1"/>
          </p:cNvSpPr>
          <p:nvPr>
            <p:ph type="ctrTitle"/>
          </p:nvPr>
        </p:nvSpPr>
        <p:spPr>
          <a:xfrm>
            <a:off x="609600" y="228600"/>
            <a:ext cx="5029200" cy="990600"/>
          </a:xfrm>
        </p:spPr>
        <p:txBody>
          <a:bodyPr/>
          <a:lstStyle/>
          <a:p>
            <a:pPr algn="ctr"/>
            <a:r>
              <a:rPr lang="en-US" altLang="pt-BR" sz="3200" dirty="0" err="1"/>
              <a:t>Processos</a:t>
            </a:r>
            <a:r>
              <a:rPr lang="en-US" altLang="pt-BR" sz="3200" dirty="0"/>
              <a:t> </a:t>
            </a:r>
            <a:r>
              <a:rPr lang="en-US" altLang="pt-BR" sz="3200" dirty="0" err="1"/>
              <a:t>Indústriais</a:t>
            </a:r>
            <a:r>
              <a:rPr lang="en-US" altLang="pt-BR" sz="3200" dirty="0"/>
              <a:t> </a:t>
            </a:r>
            <a:br>
              <a:rPr lang="en-US" altLang="pt-BR" sz="3200" dirty="0"/>
            </a:br>
            <a:r>
              <a:rPr lang="en-US" altLang="pt-BR" sz="3200" dirty="0" err="1"/>
              <a:t>Inorgânicos</a:t>
            </a:r>
            <a:r>
              <a:rPr lang="en-US" altLang="pt-BR" sz="3200" dirty="0"/>
              <a:t> e </a:t>
            </a:r>
            <a:r>
              <a:rPr lang="en-US" altLang="pt-BR" sz="3200" dirty="0" err="1"/>
              <a:t>Orgânicos</a:t>
            </a:r>
            <a:endParaRPr lang="en-US" altLang="pt-BR" sz="3200" dirty="0"/>
          </a:p>
        </p:txBody>
      </p:sp>
      <p:sp>
        <p:nvSpPr>
          <p:cNvPr id="59397" name="Rectangle 5">
            <a:extLst>
              <a:ext uri="{FF2B5EF4-FFF2-40B4-BE49-F238E27FC236}">
                <a16:creationId xmlns:a16="http://schemas.microsoft.com/office/drawing/2014/main" id="{9A3ED8C0-0E8A-71D1-783E-DECEDD05599E}"/>
              </a:ext>
            </a:extLst>
          </p:cNvPr>
          <p:cNvSpPr>
            <a:spLocks noGrp="1" noChangeArrowheads="1"/>
          </p:cNvSpPr>
          <p:nvPr>
            <p:ph type="subTitle" idx="1"/>
          </p:nvPr>
        </p:nvSpPr>
        <p:spPr>
          <a:xfrm>
            <a:off x="457200" y="4724400"/>
            <a:ext cx="8077200" cy="457200"/>
          </a:xfrm>
        </p:spPr>
        <p:txBody>
          <a:bodyPr/>
          <a:lstStyle/>
          <a:p>
            <a:pPr algn="l"/>
            <a:r>
              <a:rPr lang="en-US" altLang="pt-BR" sz="3200" dirty="0">
                <a:solidFill>
                  <a:schemeClr val="tx2">
                    <a:lumMod val="75000"/>
                  </a:schemeClr>
                </a:solidFill>
              </a:rPr>
              <a:t>Aula 17 – </a:t>
            </a:r>
            <a:r>
              <a:rPr lang="en-US" altLang="pt-BR" sz="3200" dirty="0" err="1">
                <a:solidFill>
                  <a:schemeClr val="tx2">
                    <a:lumMod val="75000"/>
                  </a:schemeClr>
                </a:solidFill>
              </a:rPr>
              <a:t>Indústrias</a:t>
            </a:r>
            <a:r>
              <a:rPr lang="en-US" altLang="pt-BR" sz="3200" dirty="0">
                <a:solidFill>
                  <a:schemeClr val="tx2">
                    <a:lumMod val="75000"/>
                  </a:schemeClr>
                </a:solidFill>
              </a:rPr>
              <a:t> do </a:t>
            </a:r>
            <a:r>
              <a:rPr lang="en-US" altLang="pt-BR" sz="3200" dirty="0" err="1">
                <a:solidFill>
                  <a:schemeClr val="tx2">
                    <a:lumMod val="75000"/>
                  </a:schemeClr>
                </a:solidFill>
              </a:rPr>
              <a:t>Plástico</a:t>
            </a:r>
            <a:r>
              <a:rPr lang="en-US" altLang="pt-BR" sz="3200" dirty="0">
                <a:solidFill>
                  <a:schemeClr val="tx2">
                    <a:lumMod val="75000"/>
                  </a:schemeClr>
                </a:solidFill>
              </a:rPr>
              <a:t> – </a:t>
            </a:r>
            <a:r>
              <a:rPr lang="en-US" altLang="pt-BR" sz="3200" dirty="0" err="1">
                <a:solidFill>
                  <a:schemeClr val="tx2">
                    <a:lumMod val="75000"/>
                  </a:schemeClr>
                </a:solidFill>
              </a:rPr>
              <a:t>Parte</a:t>
            </a:r>
            <a:r>
              <a:rPr lang="en-US" altLang="pt-BR" sz="3200" dirty="0">
                <a:solidFill>
                  <a:schemeClr val="tx2">
                    <a:lumMod val="75000"/>
                  </a:schemeClr>
                </a:solidFill>
              </a:rPr>
              <a:t> 2</a:t>
            </a:r>
          </a:p>
          <a:p>
            <a:endParaRPr lang="en-US" altLang="pt-BR" sz="3200" dirty="0">
              <a:solidFill>
                <a:schemeClr val="tx2">
                  <a:lumMod val="75000"/>
                </a:schemeClr>
              </a:solidFill>
            </a:endParaRPr>
          </a:p>
          <a:p>
            <a:pPr algn="l"/>
            <a:r>
              <a:rPr lang="en-US" altLang="pt-BR" dirty="0">
                <a:solidFill>
                  <a:schemeClr val="tx2">
                    <a:lumMod val="75000"/>
                  </a:schemeClr>
                </a:solidFill>
              </a:rPr>
              <a:t>Prof. Dr. Sergio A. S. Machado</a:t>
            </a:r>
          </a:p>
        </p:txBody>
      </p:sp>
      <p:grpSp>
        <p:nvGrpSpPr>
          <p:cNvPr id="2" name="Agrupar 1">
            <a:extLst>
              <a:ext uri="{FF2B5EF4-FFF2-40B4-BE49-F238E27FC236}">
                <a16:creationId xmlns:a16="http://schemas.microsoft.com/office/drawing/2014/main" id="{E10B4AEA-9BAC-494F-85BD-62056113B88C}"/>
              </a:ext>
            </a:extLst>
          </p:cNvPr>
          <p:cNvGrpSpPr/>
          <p:nvPr/>
        </p:nvGrpSpPr>
        <p:grpSpPr>
          <a:xfrm>
            <a:off x="7696200" y="304800"/>
            <a:ext cx="1222131" cy="1021069"/>
            <a:chOff x="-33462" y="1064816"/>
            <a:chExt cx="1733009" cy="1468530"/>
          </a:xfrm>
        </p:grpSpPr>
        <p:pic>
          <p:nvPicPr>
            <p:cNvPr id="3" name="Imagem 2">
              <a:extLst>
                <a:ext uri="{FF2B5EF4-FFF2-40B4-BE49-F238E27FC236}">
                  <a16:creationId xmlns:a16="http://schemas.microsoft.com/office/drawing/2014/main" id="{ADA5F173-324A-4EA9-8A50-5F1013ADD23E}"/>
                </a:ext>
              </a:extLst>
            </p:cNvPr>
            <p:cNvPicPr>
              <a:picLocks noChangeAspect="1"/>
            </p:cNvPicPr>
            <p:nvPr/>
          </p:nvPicPr>
          <p:blipFill rotWithShape="1">
            <a:blip r:embed="rId2">
              <a:clrChange>
                <a:clrFrom>
                  <a:srgbClr val="000000"/>
                </a:clrFrom>
                <a:clrTo>
                  <a:srgbClr val="000000">
                    <a:alpha val="0"/>
                  </a:srgbClr>
                </a:clrTo>
              </a:clrChange>
              <a:alphaModFix amt="73000"/>
              <a:lum bright="70000" contrast="-70000"/>
              <a:extLst>
                <a:ext uri="{28A0092B-C50C-407E-A947-70E740481C1C}">
                  <a14:useLocalDpi xmlns:a14="http://schemas.microsoft.com/office/drawing/2010/main" val="0"/>
                </a:ext>
              </a:extLst>
            </a:blip>
            <a:srcRect l="15904" t="5286" r="9334" b="6524"/>
            <a:stretch/>
          </p:blipFill>
          <p:spPr>
            <a:xfrm>
              <a:off x="-33462" y="1064816"/>
              <a:ext cx="1733009" cy="1468530"/>
            </a:xfrm>
            <a:prstGeom prst="rect">
              <a:avLst/>
            </a:prstGeom>
          </p:spPr>
        </p:pic>
        <p:pic>
          <p:nvPicPr>
            <p:cNvPr id="4" name="Imagem 3" descr="Forma, Círculo&#10;&#10;Descrição gerada automaticamente">
              <a:extLst>
                <a:ext uri="{FF2B5EF4-FFF2-40B4-BE49-F238E27FC236}">
                  <a16:creationId xmlns:a16="http://schemas.microsoft.com/office/drawing/2014/main" id="{F9017B7E-CC89-41D0-8A62-3025024ED8CE}"/>
                </a:ext>
              </a:extLst>
            </p:cNvPr>
            <p:cNvPicPr>
              <a:picLocks noChangeAspect="1"/>
            </p:cNvPicPr>
            <p:nvPr/>
          </p:nvPicPr>
          <p:blipFill>
            <a:blip r:embed="rId3">
              <a:clrChange>
                <a:clrFrom>
                  <a:srgbClr val="FFFFFF"/>
                </a:clrFrom>
                <a:clrTo>
                  <a:srgbClr val="FFFFFF">
                    <a:alpha val="0"/>
                  </a:srgbClr>
                </a:clrTo>
              </a:clrChange>
              <a:alphaModFix amt="62000"/>
              <a:extLst>
                <a:ext uri="{28A0092B-C50C-407E-A947-70E740481C1C}">
                  <a14:useLocalDpi xmlns:a14="http://schemas.microsoft.com/office/drawing/2010/main" val="0"/>
                </a:ext>
              </a:extLst>
            </a:blip>
            <a:stretch>
              <a:fillRect/>
            </a:stretch>
          </p:blipFill>
          <p:spPr>
            <a:xfrm>
              <a:off x="68223" y="1064816"/>
              <a:ext cx="1501852" cy="137029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221E06BC-774D-998D-224B-96DF55971E31}"/>
              </a:ext>
            </a:extLst>
          </p:cNvPr>
          <p:cNvSpPr/>
          <p:nvPr/>
        </p:nvSpPr>
        <p:spPr>
          <a:xfrm>
            <a:off x="533400" y="2057400"/>
            <a:ext cx="8382000" cy="3886200"/>
          </a:xfrm>
          <a:prstGeom prst="roundRect">
            <a:avLst/>
          </a:prstGeom>
          <a:solidFill>
            <a:schemeClr val="tx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356870" y="152400"/>
            <a:ext cx="7277100" cy="457200"/>
          </a:xfrm>
        </p:spPr>
        <p:txBody>
          <a:bodyPr/>
          <a:lstStyle/>
          <a:p>
            <a:r>
              <a:rPr lang="en-US" altLang="pt-BR" sz="2800" dirty="0" err="1"/>
              <a:t>Fluxograma</a:t>
            </a:r>
            <a:r>
              <a:rPr lang="en-US" altLang="pt-BR" sz="2800" dirty="0"/>
              <a:t> de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10</a:t>
            </a:fld>
            <a:endParaRPr lang="en-US" altLang="pt-BR" sz="2400" b="1" dirty="0">
              <a:solidFill>
                <a:schemeClr val="bg1"/>
              </a:solidFill>
              <a:effectLst>
                <a:outerShdw blurRad="38100" dist="38100" dir="2700000" algn="tl">
                  <a:srgbClr val="000000">
                    <a:alpha val="43137"/>
                  </a:srgbClr>
                </a:outerShdw>
              </a:effectLst>
            </a:endParaRPr>
          </a:p>
        </p:txBody>
      </p:sp>
      <p:pic>
        <p:nvPicPr>
          <p:cNvPr id="2" name="Imagem 1" descr="Interface gráfica do usuário, Diagrama&#10;&#10;Descrição gerada automaticamente">
            <a:extLst>
              <a:ext uri="{FF2B5EF4-FFF2-40B4-BE49-F238E27FC236}">
                <a16:creationId xmlns:a16="http://schemas.microsoft.com/office/drawing/2014/main" id="{14383D74-8378-11AA-D0FB-E75C7DFCED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50757"/>
            <a:ext cx="8077200" cy="3524752"/>
          </a:xfrm>
          <a:prstGeom prst="rect">
            <a:avLst/>
          </a:prstGeom>
          <a:noFill/>
          <a:ln>
            <a:noFill/>
          </a:ln>
        </p:spPr>
      </p:pic>
    </p:spTree>
    <p:extLst>
      <p:ext uri="{BB962C8B-B14F-4D97-AF65-F5344CB8AC3E}">
        <p14:creationId xmlns:p14="http://schemas.microsoft.com/office/powerpoint/2010/main" val="273072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304800" y="152400"/>
            <a:ext cx="7277100" cy="457200"/>
          </a:xfrm>
        </p:spPr>
        <p:txBody>
          <a:bodyPr/>
          <a:lstStyle/>
          <a:p>
            <a:r>
              <a:rPr lang="en-US" altLang="pt-BR" sz="2800" dirty="0" err="1"/>
              <a:t>Principais</a:t>
            </a:r>
            <a:r>
              <a:rPr lang="en-US" altLang="pt-BR" sz="2800" dirty="0"/>
              <a:t> </a:t>
            </a:r>
            <a:r>
              <a:rPr lang="en-US" altLang="pt-BR" sz="2800" dirty="0" err="1"/>
              <a:t>características</a:t>
            </a:r>
            <a:r>
              <a:rPr lang="en-US" altLang="pt-BR" sz="2800"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71450" y="1466055"/>
            <a:ext cx="8077200" cy="4648200"/>
          </a:xfrm>
        </p:spPr>
        <p:txBody>
          <a:bodyPr/>
          <a:lstStyle/>
          <a:p>
            <a:pPr marL="180975" lvl="1" indent="0" algn="just">
              <a:buNone/>
            </a:pPr>
            <a:r>
              <a:rPr lang="pt-BR" altLang="pt-BR" sz="2800" dirty="0"/>
              <a:t>•	Atóxico, inerte e seguro;</a:t>
            </a:r>
          </a:p>
          <a:p>
            <a:pPr marL="180975" lvl="1" indent="0" algn="just">
              <a:buNone/>
            </a:pPr>
            <a:r>
              <a:rPr lang="pt-BR" altLang="pt-BR" sz="2800" dirty="0"/>
              <a:t>•	Leve (1,4 g/cm³), o que facilita seu 	manuseio e aplicação;</a:t>
            </a:r>
          </a:p>
          <a:p>
            <a:pPr marL="180975" lvl="1" indent="0" algn="just">
              <a:buNone/>
            </a:pPr>
            <a:r>
              <a:rPr lang="pt-BR" altLang="pt-BR" sz="2800" dirty="0"/>
              <a:t>•	Resistente à ação de fungos, bactérias, 	insetos e roedores;</a:t>
            </a:r>
          </a:p>
          <a:p>
            <a:pPr marL="180975" lvl="1" indent="0" algn="just">
              <a:buNone/>
            </a:pPr>
            <a:r>
              <a:rPr lang="pt-BR" altLang="pt-BR" sz="2800" dirty="0"/>
              <a:t>•	Resistente à maioria dos reagentes 	químicos;</a:t>
            </a:r>
          </a:p>
          <a:p>
            <a:pPr marL="180975" lvl="1" indent="0" algn="just">
              <a:buNone/>
            </a:pPr>
            <a:r>
              <a:rPr lang="pt-BR" altLang="pt-BR" sz="2800" dirty="0"/>
              <a:t>•	Bom isolante térmico, elétrico e acústico;</a:t>
            </a:r>
          </a:p>
          <a:p>
            <a:pPr marL="180975" lvl="1" indent="0" algn="just">
              <a:buNone/>
            </a:pPr>
            <a:r>
              <a:rPr lang="pt-BR" altLang="pt-BR" sz="2800" dirty="0"/>
              <a:t>•	Sólido e resistente a choques;</a:t>
            </a:r>
          </a:p>
          <a:p>
            <a:pPr marL="180975" lvl="1" indent="0" algn="just">
              <a:buNone/>
            </a:pPr>
            <a:r>
              <a:rPr lang="pt-BR" altLang="pt-BR" sz="2800" dirty="0"/>
              <a:t>•	Impermeável a gases e líquidos;</a:t>
            </a:r>
            <a:r>
              <a:rPr lang="en-US" altLang="pt-BR" sz="2800" dirty="0"/>
              <a:t>. </a:t>
            </a:r>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11</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74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304800" y="152400"/>
            <a:ext cx="7277100" cy="457200"/>
          </a:xfrm>
        </p:spPr>
        <p:txBody>
          <a:bodyPr/>
          <a:lstStyle/>
          <a:p>
            <a:r>
              <a:rPr lang="en-US" altLang="pt-BR" sz="2800" dirty="0" err="1"/>
              <a:t>Principais</a:t>
            </a:r>
            <a:r>
              <a:rPr lang="en-US" altLang="pt-BR" sz="2800" dirty="0"/>
              <a:t> </a:t>
            </a:r>
            <a:r>
              <a:rPr lang="en-US" altLang="pt-BR" sz="2800" dirty="0" err="1"/>
              <a:t>características</a:t>
            </a:r>
            <a:r>
              <a:rPr lang="en-US" altLang="pt-BR" sz="2800"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276225" y="1981200"/>
            <a:ext cx="8077200" cy="4648200"/>
          </a:xfrm>
        </p:spPr>
        <p:txBody>
          <a:bodyPr/>
          <a:lstStyle/>
          <a:p>
            <a:pPr marL="180975" lvl="1" indent="0" algn="just">
              <a:buNone/>
            </a:pPr>
            <a:r>
              <a:rPr lang="pt-BR" altLang="pt-BR" sz="2800" dirty="0"/>
              <a:t>•	Resistente às intempéries (sol, chuva, 	vento e maresia);</a:t>
            </a:r>
          </a:p>
          <a:p>
            <a:pPr marL="180975" lvl="1" indent="0" algn="just">
              <a:buNone/>
            </a:pPr>
            <a:r>
              <a:rPr lang="pt-BR" altLang="pt-BR" sz="2800" dirty="0"/>
              <a:t>•	Durável: sua vida útil em construções é 	superior a 50 anos;</a:t>
            </a:r>
          </a:p>
          <a:p>
            <a:pPr marL="180975" lvl="1" indent="0" algn="just">
              <a:buNone/>
            </a:pPr>
            <a:r>
              <a:rPr lang="pt-BR" altLang="pt-BR" sz="2800" dirty="0"/>
              <a:t>•	Não propaga chamas: é </a:t>
            </a:r>
            <a:r>
              <a:rPr lang="pt-BR" altLang="pt-BR" sz="2800" dirty="0" err="1"/>
              <a:t>auto-extinguível</a:t>
            </a:r>
            <a:r>
              <a:rPr lang="pt-BR" altLang="pt-BR" sz="2800" dirty="0"/>
              <a:t>;</a:t>
            </a:r>
          </a:p>
          <a:p>
            <a:pPr marL="180975" lvl="1" indent="0" algn="just">
              <a:buNone/>
            </a:pPr>
            <a:r>
              <a:rPr lang="pt-BR" altLang="pt-BR" sz="2800" dirty="0"/>
              <a:t>•	Versátil e ambientalmente correto;</a:t>
            </a:r>
          </a:p>
          <a:p>
            <a:pPr marL="180975" lvl="1" indent="0" algn="just">
              <a:buNone/>
            </a:pPr>
            <a:r>
              <a:rPr lang="pt-BR" altLang="pt-BR" sz="2800" dirty="0"/>
              <a:t>•	100% Reciclável;</a:t>
            </a:r>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12</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084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13</a:t>
            </a:fld>
            <a:endParaRPr lang="en-US" altLang="pt-BR" sz="2400" b="1" dirty="0">
              <a:solidFill>
                <a:schemeClr val="bg1"/>
              </a:solidFill>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C9106691-B08A-B49E-75CD-374C0F4617B4}"/>
              </a:ext>
            </a:extLst>
          </p:cNvPr>
          <p:cNvPicPr>
            <a:picLocks noChangeAspect="1"/>
          </p:cNvPicPr>
          <p:nvPr/>
        </p:nvPicPr>
        <p:blipFill>
          <a:blip r:embed="rId3">
            <a:clrChange>
              <a:clrFrom>
                <a:srgbClr val="CCECFF"/>
              </a:clrFrom>
              <a:clrTo>
                <a:srgbClr val="CCECFF">
                  <a:alpha val="0"/>
                </a:srgbClr>
              </a:clrTo>
            </a:clrChange>
          </a:blip>
          <a:stretch>
            <a:fillRect/>
          </a:stretch>
        </p:blipFill>
        <p:spPr>
          <a:xfrm>
            <a:off x="76200" y="1504002"/>
            <a:ext cx="8186702" cy="4915846"/>
          </a:xfrm>
          <a:prstGeom prst="rect">
            <a:avLst/>
          </a:prstGeom>
        </p:spPr>
      </p:pic>
    </p:spTree>
    <p:extLst>
      <p:ext uri="{BB962C8B-B14F-4D97-AF65-F5344CB8AC3E}">
        <p14:creationId xmlns:p14="http://schemas.microsoft.com/office/powerpoint/2010/main" val="129791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04800" y="1152439"/>
            <a:ext cx="8077200" cy="4648200"/>
          </a:xfrm>
        </p:spPr>
        <p:txBody>
          <a:bodyPr/>
          <a:lstStyle/>
          <a:p>
            <a:pPr marL="180975" lvl="1" indent="0" algn="just">
              <a:buNone/>
            </a:pPr>
            <a:r>
              <a:rPr lang="en-US" altLang="pt-BR" sz="2800" dirty="0"/>
              <a:t>	</a:t>
            </a:r>
            <a:r>
              <a:rPr lang="pt-BR" altLang="pt-BR" sz="2800" dirty="0"/>
              <a:t>Eteno</a:t>
            </a:r>
          </a:p>
          <a:p>
            <a:pPr marL="180975" lvl="1" indent="0" algn="just">
              <a:buNone/>
            </a:pPr>
            <a:endParaRPr lang="pt-BR" altLang="pt-BR" sz="2800" dirty="0"/>
          </a:p>
          <a:p>
            <a:pPr marL="180975" lvl="1" indent="0" algn="just">
              <a:buNone/>
            </a:pPr>
            <a:r>
              <a:rPr lang="pt-BR" altLang="pt-BR" sz="2800" dirty="0"/>
              <a:t>→ Obtido por meio de processos convencionais da indústria petroquímica a partir de petróleo, gás natural ou etanol.</a:t>
            </a:r>
          </a:p>
          <a:p>
            <a:pPr marL="180975" lvl="1" indent="0" algn="just">
              <a:buNone/>
            </a:pPr>
            <a:r>
              <a:rPr lang="pt-BR" altLang="pt-BR" sz="2800" dirty="0"/>
              <a:t>→ Frações dessas matérias-primas são ricas em HC leves (C2, C3 e C4) os quais são convertidos em eteno e propeno por processos de craqueamento, nos quais ocorrem desidrogenação e quebra das moléculas dos hidrocarbonetos saturados.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14</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381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62426" y="1002128"/>
            <a:ext cx="8077200" cy="4648200"/>
          </a:xfrm>
        </p:spPr>
        <p:txBody>
          <a:bodyPr/>
          <a:lstStyle/>
          <a:p>
            <a:pPr marL="180975" lvl="1" indent="0" algn="just">
              <a:buNone/>
            </a:pPr>
            <a:r>
              <a:rPr lang="en-US" altLang="pt-BR" sz="2800" dirty="0"/>
              <a:t>	</a:t>
            </a:r>
            <a:r>
              <a:rPr lang="pt-BR" altLang="pt-BR" sz="2800" dirty="0"/>
              <a:t>Cloro</a:t>
            </a:r>
          </a:p>
          <a:p>
            <a:pPr marL="180975" lvl="1" indent="0" algn="just">
              <a:buNone/>
            </a:pPr>
            <a:endParaRPr lang="pt-BR" altLang="pt-BR" sz="2800" dirty="0"/>
          </a:p>
          <a:p>
            <a:pPr marL="180975" lvl="1" indent="0" algn="just">
              <a:buNone/>
            </a:pPr>
            <a:r>
              <a:rPr lang="pt-BR" altLang="pt-BR" sz="2800" dirty="0"/>
              <a:t>→ Matéria prima </a:t>
            </a:r>
            <a:r>
              <a:rPr lang="pt-BR" altLang="pt-BR" sz="2800" dirty="0">
                <a:sym typeface="Symbol" panose="05050102010706020507" pitchFamily="18" charset="2"/>
              </a:rPr>
              <a:t></a:t>
            </a:r>
            <a:r>
              <a:rPr lang="pt-BR" altLang="pt-BR" sz="2800" dirty="0"/>
              <a:t> </a:t>
            </a:r>
            <a:r>
              <a:rPr lang="pt-BR" altLang="pt-BR" sz="2800" dirty="0" err="1"/>
              <a:t>NaCl</a:t>
            </a:r>
            <a:endParaRPr lang="pt-BR" altLang="pt-BR" sz="2800" dirty="0"/>
          </a:p>
          <a:p>
            <a:pPr marL="180975" lvl="1" indent="0" algn="just">
              <a:buNone/>
            </a:pPr>
            <a:endParaRPr lang="pt-BR" altLang="pt-BR" sz="2800" dirty="0"/>
          </a:p>
          <a:p>
            <a:pPr marL="180975" lvl="1" indent="0" algn="just">
              <a:buNone/>
            </a:pPr>
            <a:r>
              <a:rPr lang="pt-BR" altLang="pt-BR" sz="2800" dirty="0"/>
              <a:t>→ Reservas mundiais </a:t>
            </a:r>
            <a:r>
              <a:rPr lang="pt-BR" altLang="pt-BR" sz="2800" dirty="0" err="1"/>
              <a:t>NaCl</a:t>
            </a:r>
            <a:r>
              <a:rPr lang="pt-BR" altLang="pt-BR" sz="2800" dirty="0"/>
              <a:t> são de 37 quatrilhões de toneladas.</a:t>
            </a:r>
          </a:p>
          <a:p>
            <a:pPr marL="180975" lvl="1" indent="0" algn="just">
              <a:buNone/>
            </a:pPr>
            <a:endParaRPr lang="pt-BR" altLang="pt-BR" sz="2800" dirty="0"/>
          </a:p>
          <a:p>
            <a:pPr marL="180975" lvl="1" indent="0" algn="just">
              <a:buNone/>
            </a:pPr>
            <a:r>
              <a:rPr lang="pt-BR" altLang="pt-BR" sz="2800" dirty="0"/>
              <a:t>→ Demanda mundial Cl</a:t>
            </a:r>
            <a:r>
              <a:rPr lang="pt-BR" altLang="pt-BR" sz="2800" baseline="-25000" dirty="0"/>
              <a:t>2</a:t>
            </a:r>
            <a:r>
              <a:rPr lang="pt-BR" altLang="pt-BR" sz="2800" dirty="0"/>
              <a:t> é de 80 milhões de toneladas anuais e 34% são utilizadas na produção de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15</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276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7150" y="1649410"/>
            <a:ext cx="8077200" cy="4648200"/>
          </a:xfrm>
        </p:spPr>
        <p:txBody>
          <a:bodyPr/>
          <a:lstStyle/>
          <a:p>
            <a:pPr marL="180975" lvl="1" indent="0" algn="just">
              <a:buNone/>
            </a:pPr>
            <a:r>
              <a:rPr lang="en-US" altLang="pt-BR" sz="2800" dirty="0"/>
              <a:t>	</a:t>
            </a:r>
            <a:r>
              <a:rPr lang="pt-BR" altLang="pt-BR" sz="2800" dirty="0"/>
              <a:t>→ A obtenção do Cl</a:t>
            </a:r>
            <a:r>
              <a:rPr lang="pt-BR" altLang="pt-BR" sz="2800" baseline="-25000" dirty="0"/>
              <a:t>2</a:t>
            </a:r>
            <a:r>
              <a:rPr lang="pt-BR" altLang="pt-BR" sz="2800" dirty="0"/>
              <a:t> é por meio da eletrólise do </a:t>
            </a:r>
            <a:r>
              <a:rPr lang="pt-BR" altLang="pt-BR" sz="2800" dirty="0" err="1"/>
              <a:t>NaCl</a:t>
            </a:r>
            <a:r>
              <a:rPr lang="pt-BR" altLang="pt-BR" sz="2800" dirty="0"/>
              <a:t> em meio aquoso, ou seja, na forma de salmoura altamente saturada. </a:t>
            </a:r>
          </a:p>
          <a:p>
            <a:pPr marL="180975" lvl="1" indent="0" algn="just">
              <a:buNone/>
            </a:pPr>
            <a:endParaRPr lang="pt-BR" altLang="pt-BR" sz="2800" dirty="0"/>
          </a:p>
          <a:p>
            <a:pPr marL="180975" lvl="1" indent="0" algn="just">
              <a:buNone/>
            </a:pPr>
            <a:r>
              <a:rPr lang="pt-BR" altLang="pt-BR" sz="2800" dirty="0"/>
              <a:t>	Nesse processo, o gás Cl</a:t>
            </a:r>
            <a:r>
              <a:rPr lang="pt-BR" altLang="pt-BR" sz="2800" baseline="-25000" dirty="0"/>
              <a:t>2</a:t>
            </a:r>
            <a:r>
              <a:rPr lang="pt-BR" altLang="pt-BR" sz="2800" dirty="0"/>
              <a:t> é liberado no ânodo da célula eletrolítica, enquanto o </a:t>
            </a:r>
            <a:r>
              <a:rPr lang="pt-BR" altLang="pt-BR" sz="2800" dirty="0" err="1"/>
              <a:t>NaOH</a:t>
            </a:r>
            <a:r>
              <a:rPr lang="pt-BR" altLang="pt-BR" sz="2800" dirty="0"/>
              <a:t> e H</a:t>
            </a:r>
            <a:r>
              <a:rPr lang="pt-BR" altLang="pt-BR" sz="2800" baseline="-25000" dirty="0"/>
              <a:t>2</a:t>
            </a:r>
            <a:r>
              <a:rPr lang="pt-BR" altLang="pt-BR" sz="2800" dirty="0"/>
              <a:t> são produzidos no cátodo.</a:t>
            </a:r>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16</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1C37EEBD-0BC8-EB8D-4ADD-C589AA02B32A}"/>
              </a:ext>
            </a:extLst>
          </p:cNvPr>
          <p:cNvPicPr>
            <a:picLocks noChangeAspect="1"/>
          </p:cNvPicPr>
          <p:nvPr/>
        </p:nvPicPr>
        <p:blipFill>
          <a:blip r:embed="rId3"/>
          <a:stretch>
            <a:fillRect/>
          </a:stretch>
        </p:blipFill>
        <p:spPr>
          <a:xfrm>
            <a:off x="2590592" y="4987295"/>
            <a:ext cx="3962816" cy="1525829"/>
          </a:xfrm>
          <a:prstGeom prst="rect">
            <a:avLst/>
          </a:prstGeom>
        </p:spPr>
      </p:pic>
    </p:spTree>
    <p:extLst>
      <p:ext uri="{BB962C8B-B14F-4D97-AF65-F5344CB8AC3E}">
        <p14:creationId xmlns:p14="http://schemas.microsoft.com/office/powerpoint/2010/main" val="409485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220579" y="1104900"/>
            <a:ext cx="8077200" cy="4648200"/>
          </a:xfrm>
        </p:spPr>
        <p:txBody>
          <a:bodyPr/>
          <a:lstStyle/>
          <a:p>
            <a:pPr marL="180975" lvl="1" indent="0" algn="just">
              <a:buNone/>
            </a:pPr>
            <a:r>
              <a:rPr lang="en-US" altLang="pt-BR" sz="2800" b="1" dirty="0"/>
              <a:t>	</a:t>
            </a:r>
            <a:r>
              <a:rPr lang="pt-BR" altLang="pt-BR" sz="2800" b="1" dirty="0"/>
              <a:t>Reações de Obtenção do MVC</a:t>
            </a:r>
            <a:endParaRPr lang="en-US" altLang="pt-BR" sz="2800" b="1"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17</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4C613E9A-1602-D69D-5531-C14E9B54E01F}"/>
              </a:ext>
            </a:extLst>
          </p:cNvPr>
          <p:cNvPicPr>
            <a:picLocks noChangeAspect="1"/>
          </p:cNvPicPr>
          <p:nvPr/>
        </p:nvPicPr>
        <p:blipFill>
          <a:blip r:embed="rId3">
            <a:clrChange>
              <a:clrFrom>
                <a:srgbClr val="CCECFF"/>
              </a:clrFrom>
              <a:clrTo>
                <a:srgbClr val="CCECFF">
                  <a:alpha val="0"/>
                </a:srgbClr>
              </a:clrTo>
            </a:clrChange>
          </a:blip>
          <a:stretch>
            <a:fillRect/>
          </a:stretch>
        </p:blipFill>
        <p:spPr>
          <a:xfrm>
            <a:off x="457200" y="1702471"/>
            <a:ext cx="7024143" cy="4698329"/>
          </a:xfrm>
          <a:prstGeom prst="rect">
            <a:avLst/>
          </a:prstGeom>
        </p:spPr>
      </p:pic>
    </p:spTree>
    <p:extLst>
      <p:ext uri="{BB962C8B-B14F-4D97-AF65-F5344CB8AC3E}">
        <p14:creationId xmlns:p14="http://schemas.microsoft.com/office/powerpoint/2010/main" val="67664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ENGENHARIA QUÍMICA</a:t>
            </a:r>
          </a:p>
          <a:p>
            <a:pPr marL="180975" lvl="1" indent="0" algn="just">
              <a:buNone/>
            </a:pPr>
            <a:endParaRPr lang="pt-BR" altLang="pt-BR" sz="2800" dirty="0"/>
          </a:p>
          <a:p>
            <a:pPr marL="180975" lvl="1" indent="0" algn="just">
              <a:buNone/>
            </a:pPr>
            <a:r>
              <a:rPr lang="pt-BR" altLang="pt-BR" sz="2800" dirty="0">
                <a:solidFill>
                  <a:schemeClr val="tx2">
                    <a:lumMod val="60000"/>
                    <a:lumOff val="40000"/>
                  </a:schemeClr>
                </a:solidFill>
              </a:rPr>
              <a:t>Classificação dos Processos:</a:t>
            </a:r>
          </a:p>
          <a:p>
            <a:pPr marL="180975" lvl="1" indent="0" algn="just">
              <a:buNone/>
            </a:pPr>
            <a:endParaRPr lang="pt-BR" altLang="pt-BR" sz="2800" dirty="0">
              <a:solidFill>
                <a:schemeClr val="tx2">
                  <a:lumMod val="60000"/>
                  <a:lumOff val="40000"/>
                </a:schemeClr>
              </a:solidFill>
            </a:endParaRPr>
          </a:p>
          <a:p>
            <a:pPr marL="638175" lvl="1" indent="-457200" algn="just">
              <a:buFont typeface="Wingdings" panose="05000000000000000000" pitchFamily="2" charset="2"/>
              <a:buChar char="ü"/>
            </a:pPr>
            <a:r>
              <a:rPr lang="pt-BR" altLang="pt-BR" sz="2800" dirty="0"/>
              <a:t>Processo em batelada ou descontínuo</a:t>
            </a:r>
          </a:p>
          <a:p>
            <a:pPr marL="638175" lvl="1" indent="-457200" algn="just">
              <a:buFont typeface="Wingdings" panose="05000000000000000000" pitchFamily="2" charset="2"/>
              <a:buChar char="ü"/>
            </a:pPr>
            <a:r>
              <a:rPr lang="pt-BR" altLang="pt-BR" sz="2800" dirty="0"/>
              <a:t>Processo contínuo</a:t>
            </a:r>
          </a:p>
          <a:p>
            <a:pPr marL="638175" lvl="1" indent="-457200" algn="just">
              <a:buFont typeface="Wingdings" panose="05000000000000000000" pitchFamily="2" charset="2"/>
              <a:buChar char="ü"/>
            </a:pPr>
            <a:r>
              <a:rPr lang="pt-BR" altLang="pt-BR" sz="2800" dirty="0"/>
              <a:t>Processo </a:t>
            </a:r>
            <a:r>
              <a:rPr lang="pt-BR" altLang="pt-BR" sz="2800" dirty="0" err="1"/>
              <a:t>semi-batelada</a:t>
            </a:r>
            <a:r>
              <a:rPr lang="pt-BR" altLang="pt-BR" sz="2800" dirty="0"/>
              <a:t> ou </a:t>
            </a:r>
            <a:r>
              <a:rPr lang="pt-BR" altLang="pt-BR" sz="2800" dirty="0" err="1"/>
              <a:t>semi-contínuo</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18</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784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90500" y="1531184"/>
            <a:ext cx="8724900" cy="4648200"/>
          </a:xfrm>
        </p:spPr>
        <p:txBody>
          <a:bodyPr/>
          <a:lstStyle/>
          <a:p>
            <a:pPr marL="180975" lvl="1" indent="0">
              <a:buNone/>
            </a:pPr>
            <a:r>
              <a:rPr lang="pt-BR" altLang="pt-BR" sz="2800" dirty="0">
                <a:solidFill>
                  <a:schemeClr val="tx2">
                    <a:lumMod val="60000"/>
                    <a:lumOff val="40000"/>
                  </a:schemeClr>
                </a:solidFill>
              </a:rPr>
              <a:t>Processo de Polimerização em Suspensão</a:t>
            </a:r>
          </a:p>
          <a:p>
            <a:pPr marL="180975" lvl="1" indent="0" algn="just">
              <a:buNone/>
            </a:pPr>
            <a:endParaRPr lang="pt-BR" altLang="pt-BR" sz="2000" dirty="0"/>
          </a:p>
          <a:p>
            <a:pPr marL="180975" lvl="1" indent="0" algn="just">
              <a:buNone/>
            </a:pPr>
            <a:r>
              <a:rPr lang="pt-BR" altLang="pt-BR" sz="2800" dirty="0"/>
              <a:t>	Neste processo, o MVC é disperso na forma de gotas de diâmetro entre 30 e 150 mm, em meio a uma fase aquosa contínua, por agitação vigorosa e na presença de um </a:t>
            </a:r>
            <a:r>
              <a:rPr lang="pt-BR" altLang="pt-BR" sz="2800" dirty="0" err="1"/>
              <a:t>colóide</a:t>
            </a:r>
            <a:r>
              <a:rPr lang="pt-BR" altLang="pt-BR" sz="2800" dirty="0"/>
              <a:t> protetor, também chamado dispersante ou agente de suspensão.</a:t>
            </a:r>
          </a:p>
          <a:p>
            <a:pPr marL="180975" lvl="1" indent="0" algn="just">
              <a:buNone/>
            </a:pPr>
            <a:r>
              <a:rPr lang="pt-BR" altLang="pt-BR" sz="2800" dirty="0"/>
              <a:t>	Plantas comerciais de polimerização em suspensão utilizam reatores de batelada cujo tamanho aumentou significativamente ao longo dos anos.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19</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11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CaixaDeTexto 4">
            <a:extLst>
              <a:ext uri="{FF2B5EF4-FFF2-40B4-BE49-F238E27FC236}">
                <a16:creationId xmlns:a16="http://schemas.microsoft.com/office/drawing/2014/main" id="{234183BD-6CC7-55B8-86C8-69E789E79AEB}"/>
              </a:ext>
            </a:extLst>
          </p:cNvPr>
          <p:cNvSpPr txBox="1"/>
          <p:nvPr/>
        </p:nvSpPr>
        <p:spPr>
          <a:xfrm>
            <a:off x="228600" y="823382"/>
            <a:ext cx="6042337" cy="646331"/>
          </a:xfrm>
          <a:prstGeom prst="rect">
            <a:avLst/>
          </a:prstGeom>
          <a:noFill/>
        </p:spPr>
        <p:txBody>
          <a:bodyPr wrap="square" rtlCol="0">
            <a:spAutoFit/>
          </a:bodyPr>
          <a:lstStyle/>
          <a:p>
            <a:r>
              <a:rPr lang="pt-BR" sz="3600" dirty="0">
                <a:latin typeface="Amasis MT Pro Black" panose="02040A04050005020304" pitchFamily="18" charset="0"/>
              </a:rPr>
              <a:t>PVC    </a:t>
            </a:r>
            <a:r>
              <a:rPr lang="pt-BR" sz="2800" dirty="0">
                <a:latin typeface="Amasis MT Pro Black" panose="02040A04050005020304" pitchFamily="18" charset="0"/>
              </a:rPr>
              <a:t>policloreto de vinila</a:t>
            </a:r>
            <a:endParaRPr lang="pt-BR" dirty="0">
              <a:latin typeface="Amasis MT Pro Black" panose="02040A04050005020304" pitchFamily="18" charset="0"/>
            </a:endParaRPr>
          </a:p>
        </p:txBody>
      </p:sp>
      <p:grpSp>
        <p:nvGrpSpPr>
          <p:cNvPr id="6" name="Agrupar 5">
            <a:extLst>
              <a:ext uri="{FF2B5EF4-FFF2-40B4-BE49-F238E27FC236}">
                <a16:creationId xmlns:a16="http://schemas.microsoft.com/office/drawing/2014/main" id="{81B61D28-75C0-4866-F31C-4B70F91701E9}"/>
              </a:ext>
            </a:extLst>
          </p:cNvPr>
          <p:cNvGrpSpPr/>
          <p:nvPr/>
        </p:nvGrpSpPr>
        <p:grpSpPr>
          <a:xfrm>
            <a:off x="466725" y="1686718"/>
            <a:ext cx="7572375" cy="4305300"/>
            <a:chOff x="466725" y="1686718"/>
            <a:chExt cx="7572375" cy="4305300"/>
          </a:xfrm>
        </p:grpSpPr>
        <p:grpSp>
          <p:nvGrpSpPr>
            <p:cNvPr id="3" name="Agrupar 2">
              <a:extLst>
                <a:ext uri="{FF2B5EF4-FFF2-40B4-BE49-F238E27FC236}">
                  <a16:creationId xmlns:a16="http://schemas.microsoft.com/office/drawing/2014/main" id="{FE52E4A0-7E4A-24AC-7AD8-1E7B3727A0AA}"/>
                </a:ext>
              </a:extLst>
            </p:cNvPr>
            <p:cNvGrpSpPr/>
            <p:nvPr/>
          </p:nvGrpSpPr>
          <p:grpSpPr>
            <a:xfrm>
              <a:off x="466725" y="1686718"/>
              <a:ext cx="7572375" cy="4305300"/>
              <a:chOff x="466725" y="1686718"/>
              <a:chExt cx="7572375" cy="4305300"/>
            </a:xfrm>
          </p:grpSpPr>
          <p:pic>
            <p:nvPicPr>
              <p:cNvPr id="8" name="Imagem 7">
                <a:extLst>
                  <a:ext uri="{FF2B5EF4-FFF2-40B4-BE49-F238E27FC236}">
                    <a16:creationId xmlns:a16="http://schemas.microsoft.com/office/drawing/2014/main" id="{CCBD925C-B91C-6631-620F-C7928D1AE582}"/>
                  </a:ext>
                </a:extLst>
              </p:cNvPr>
              <p:cNvPicPr>
                <a:picLocks noChangeAspect="1"/>
              </p:cNvPicPr>
              <p:nvPr/>
            </p:nvPicPr>
            <p:blipFill>
              <a:blip r:embed="rId3"/>
              <a:stretch>
                <a:fillRect/>
              </a:stretch>
            </p:blipFill>
            <p:spPr>
              <a:xfrm>
                <a:off x="466725" y="1686718"/>
                <a:ext cx="7572375" cy="4305300"/>
              </a:xfrm>
              <a:prstGeom prst="rect">
                <a:avLst/>
              </a:prstGeom>
            </p:spPr>
          </p:pic>
          <p:pic>
            <p:nvPicPr>
              <p:cNvPr id="2" name="Imagem 1">
                <a:extLst>
                  <a:ext uri="{FF2B5EF4-FFF2-40B4-BE49-F238E27FC236}">
                    <a16:creationId xmlns:a16="http://schemas.microsoft.com/office/drawing/2014/main" id="{3C961BC4-C598-780A-2AA9-BAF67900269C}"/>
                  </a:ext>
                </a:extLst>
              </p:cNvPr>
              <p:cNvPicPr>
                <a:picLocks noChangeAspect="1"/>
              </p:cNvPicPr>
              <p:nvPr/>
            </p:nvPicPr>
            <p:blipFill rotWithShape="1">
              <a:blip r:embed="rId3"/>
              <a:srcRect l="24026" t="65248" r="35723" b="25904"/>
              <a:stretch/>
            </p:blipFill>
            <p:spPr>
              <a:xfrm>
                <a:off x="2438400" y="3962400"/>
                <a:ext cx="3048000" cy="914400"/>
              </a:xfrm>
              <a:prstGeom prst="rect">
                <a:avLst/>
              </a:prstGeom>
            </p:spPr>
          </p:pic>
        </p:grpSp>
        <p:pic>
          <p:nvPicPr>
            <p:cNvPr id="1030" name="Picture 6" descr="Polyvinyl Chloride Pvc Molecule Photograph by Laguna Design/science ...">
              <a:extLst>
                <a:ext uri="{FF2B5EF4-FFF2-40B4-BE49-F238E27FC236}">
                  <a16:creationId xmlns:a16="http://schemas.microsoft.com/office/drawing/2014/main" id="{55AFB321-B01F-F2FC-4245-6C8345AA829B}"/>
                </a:ext>
              </a:extLst>
            </p:cNvPr>
            <p:cNvPicPr>
              <a:picLocks noChangeAspect="1" noChangeArrowheads="1"/>
            </p:cNvPicPr>
            <p:nvPr/>
          </p:nvPicPr>
          <p:blipFill>
            <a:blip r:embed="rId4">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rot="20373782">
              <a:off x="2297517" y="2869258"/>
              <a:ext cx="3133725" cy="19402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20</a:t>
            </a:fld>
            <a:endParaRPr lang="en-US" altLang="pt-BR" sz="2400" b="1" dirty="0">
              <a:solidFill>
                <a:schemeClr val="bg1"/>
              </a:solidFill>
              <a:effectLst>
                <a:outerShdw blurRad="38100" dist="38100" dir="2700000" algn="tl">
                  <a:srgbClr val="000000">
                    <a:alpha val="43137"/>
                  </a:srgbClr>
                </a:outerShdw>
              </a:effectLst>
            </a:endParaRPr>
          </a:p>
        </p:txBody>
      </p:sp>
      <p:pic>
        <p:nvPicPr>
          <p:cNvPr id="1026" name="Picture 2" descr="PPT - POLÍMEROS PowerPoint Presentation, free download - ID:5813294">
            <a:extLst>
              <a:ext uri="{FF2B5EF4-FFF2-40B4-BE49-F238E27FC236}">
                <a16:creationId xmlns:a16="http://schemas.microsoft.com/office/drawing/2014/main" id="{02D49922-21D0-5E8A-5963-95A86DF3C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3561"/>
            <a:ext cx="660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209550" y="1905000"/>
            <a:ext cx="8724900" cy="4031416"/>
          </a:xfrm>
        </p:spPr>
        <p:txBody>
          <a:bodyPr/>
          <a:lstStyle/>
          <a:p>
            <a:pPr marL="180975" lvl="1" indent="0" algn="just">
              <a:buNone/>
            </a:pPr>
            <a:r>
              <a:rPr lang="pt-BR" altLang="pt-BR" sz="2800" dirty="0">
                <a:solidFill>
                  <a:schemeClr val="tx2">
                    <a:lumMod val="60000"/>
                    <a:lumOff val="40000"/>
                  </a:schemeClr>
                </a:solidFill>
              </a:rPr>
              <a:t>	</a:t>
            </a:r>
            <a:r>
              <a:rPr lang="pt-BR" altLang="pt-BR" sz="2800" dirty="0"/>
              <a:t>A reação de polimerização do MVC é muito exotérmica, e a capacidade de remoção de calor do meio reacional é geralmente o fator limitante para redução dos tempos de reação por batelada.</a:t>
            </a:r>
          </a:p>
          <a:p>
            <a:pPr marL="180975" lvl="1" indent="0" algn="just">
              <a:buNone/>
            </a:pPr>
            <a:endParaRPr lang="pt-BR" altLang="pt-BR" sz="2800" dirty="0"/>
          </a:p>
          <a:p>
            <a:pPr marL="180975" lvl="1" indent="0" algn="just">
              <a:buNone/>
            </a:pPr>
            <a:r>
              <a:rPr lang="pt-BR" altLang="pt-BR" sz="2800" dirty="0"/>
              <a:t>	O carregamento do reator geralmente é iniciado com AD, aditivos de polimerização, dispersantes (na forma de solução) e iniciadores.</a:t>
            </a:r>
          </a:p>
          <a:p>
            <a:pPr marL="180975" lvl="1" indent="0" algn="just">
              <a:buNone/>
            </a:pPr>
            <a:endParaRPr lang="pt-BR"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21</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172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90500" y="1531184"/>
            <a:ext cx="8724900" cy="4648200"/>
          </a:xfrm>
        </p:spPr>
        <p:txBody>
          <a:bodyPr/>
          <a:lstStyle/>
          <a:p>
            <a:pPr marL="180975" lvl="1" indent="0" algn="just">
              <a:buNone/>
            </a:pPr>
            <a:r>
              <a:rPr lang="pt-BR" altLang="pt-BR" sz="2800" dirty="0"/>
              <a:t>	Uma vez que a reação é iniciada, o reator deixa de ser aquecido e passa a ser resfriado, pois a reação é exotérmica.</a:t>
            </a:r>
          </a:p>
          <a:p>
            <a:pPr marL="180975" lvl="1" indent="0" algn="just">
              <a:buNone/>
            </a:pPr>
            <a:endParaRPr lang="pt-BR" altLang="pt-BR" sz="2000" dirty="0"/>
          </a:p>
          <a:p>
            <a:pPr marL="180975" lvl="1" indent="0" algn="just">
              <a:buNone/>
            </a:pPr>
            <a:r>
              <a:rPr lang="pt-BR" altLang="pt-BR" sz="2800" dirty="0"/>
              <a:t>	Com a conversão da reação atingida, na faixa dos 75 aos 95%, a reação é encerrada e o monômero remanescente é recuperado.</a:t>
            </a:r>
          </a:p>
          <a:p>
            <a:pPr marL="180975" lvl="1" indent="0" algn="just">
              <a:buNone/>
            </a:pPr>
            <a:endParaRPr lang="pt-BR" altLang="pt-BR" sz="2000" dirty="0"/>
          </a:p>
          <a:p>
            <a:pPr marL="180975" lvl="1" indent="0" algn="just">
              <a:buNone/>
            </a:pPr>
            <a:r>
              <a:rPr lang="pt-BR" altLang="pt-BR" sz="2800" dirty="0"/>
              <a:t>	A resina seca é então peneirada para retenção de partículas extremamente grosseiras e armazenada em silos.</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22</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092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23</a:t>
            </a:fld>
            <a:endParaRPr lang="en-US" altLang="pt-BR" sz="2400" b="1" dirty="0">
              <a:solidFill>
                <a:schemeClr val="bg1"/>
              </a:solidFill>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439A22E8-0D49-4FFD-C219-68DEC2BAC8DD}"/>
              </a:ext>
            </a:extLst>
          </p:cNvPr>
          <p:cNvPicPr>
            <a:picLocks noChangeAspect="1"/>
          </p:cNvPicPr>
          <p:nvPr/>
        </p:nvPicPr>
        <p:blipFill>
          <a:blip r:embed="rId3"/>
          <a:stretch>
            <a:fillRect/>
          </a:stretch>
        </p:blipFill>
        <p:spPr>
          <a:xfrm>
            <a:off x="661741" y="1896979"/>
            <a:ext cx="7072559" cy="4270373"/>
          </a:xfrm>
          <a:prstGeom prst="rect">
            <a:avLst/>
          </a:prstGeom>
        </p:spPr>
      </p:pic>
    </p:spTree>
    <p:extLst>
      <p:ext uri="{BB962C8B-B14F-4D97-AF65-F5344CB8AC3E}">
        <p14:creationId xmlns:p14="http://schemas.microsoft.com/office/powerpoint/2010/main" val="359507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Fabricação</a:t>
            </a:r>
            <a:r>
              <a:rPr lang="en-US" altLang="pt-BR" dirty="0"/>
              <a:t> do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24</a:t>
            </a:fld>
            <a:endParaRPr lang="en-US" altLang="pt-BR" sz="2400" b="1" dirty="0">
              <a:solidFill>
                <a:schemeClr val="bg1"/>
              </a:solidFill>
              <a:effectLst>
                <a:outerShdw blurRad="38100" dist="38100" dir="2700000" algn="tl">
                  <a:srgbClr val="000000">
                    <a:alpha val="43137"/>
                  </a:srgbClr>
                </a:outerShdw>
              </a:effectLst>
            </a:endParaRPr>
          </a:p>
        </p:txBody>
      </p:sp>
      <p:pic>
        <p:nvPicPr>
          <p:cNvPr id="2050" name="Picture 2" descr="Minha Janela de PVC | O que é PVC?">
            <a:extLst>
              <a:ext uri="{FF2B5EF4-FFF2-40B4-BE49-F238E27FC236}">
                <a16:creationId xmlns:a16="http://schemas.microsoft.com/office/drawing/2014/main" id="{51BF7BE1-0245-F355-9084-2BC5F7793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05" y="2209800"/>
            <a:ext cx="8271642" cy="374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6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Transformação</a:t>
            </a:r>
            <a:r>
              <a:rPr lang="en-US" altLang="pt-BR" dirty="0"/>
              <a:t> do PVC</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25</a:t>
            </a:fld>
            <a:endParaRPr lang="en-US" altLang="pt-BR" sz="2400" b="1" dirty="0">
              <a:solidFill>
                <a:schemeClr val="bg1"/>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1EC5B24D-BFE6-96B1-1CBE-B6DFE9951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26242"/>
            <a:ext cx="2626895" cy="17534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ADB5F17-CD9C-C308-FEBC-7D37CCE3F9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29"/>
          <a:stretch/>
        </p:blipFill>
        <p:spPr bwMode="auto">
          <a:xfrm>
            <a:off x="5321467" y="3243159"/>
            <a:ext cx="2457450" cy="31446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CCA3ABC-C3B5-0657-E58D-6DAC12E8C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200" y="1226242"/>
            <a:ext cx="3021599" cy="20169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C05673C-9DD0-D1B6-CE53-7D3507DB0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641" y="3559965"/>
            <a:ext cx="2130348" cy="28598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C724F08-CA3F-7462-E78B-3777EABA1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3504006"/>
            <a:ext cx="22288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0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Converter compostos de PVC em produtos comerciais.</a:t>
            </a:r>
          </a:p>
          <a:p>
            <a:pPr marL="180975" lvl="1" indent="0" algn="just">
              <a:buNone/>
            </a:pPr>
            <a:r>
              <a:rPr lang="pt-BR" altLang="pt-BR" sz="2800" dirty="0"/>
              <a:t>	Cerca de 45 a 50% de todos os produtos de PVC são obtidos por meio do processo de moldagem por extrusão.</a:t>
            </a:r>
          </a:p>
          <a:p>
            <a:pPr marL="180975" lvl="1" indent="0" algn="just">
              <a:buNone/>
            </a:pPr>
            <a:r>
              <a:rPr lang="pt-BR" altLang="pt-BR" sz="2800" dirty="0"/>
              <a:t>	A capacidade do PVC de aceitar várias modificações por meio da incorporação de aditivos permite seu uso numa ampla diversidade de produtos, dentre os quais filmes para embalagens, fios, chapas, perfis diversos e tubos.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26</a:t>
            </a:fld>
            <a:endParaRPr lang="en-US" altLang="pt-BR" sz="2400" b="1" dirty="0">
              <a:solidFill>
                <a:schemeClr val="bg1"/>
              </a:solidFill>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6E853989-A78F-5D9D-FBEF-9FD774ED42A9}"/>
              </a:ext>
            </a:extLst>
          </p:cNvPr>
          <p:cNvSpPr>
            <a:spLocks noGrp="1"/>
          </p:cNvSpPr>
          <p:nvPr>
            <p:ph type="title"/>
          </p:nvPr>
        </p:nvSpPr>
        <p:spPr/>
        <p:txBody>
          <a:bodyPr/>
          <a:lstStyle/>
          <a:p>
            <a:r>
              <a:rPr lang="pt-BR" sz="2800" dirty="0"/>
              <a:t>Processamento : Moldagem por Extrusão</a:t>
            </a:r>
          </a:p>
        </p:txBody>
      </p:sp>
    </p:spTree>
    <p:extLst>
      <p:ext uri="{BB962C8B-B14F-4D97-AF65-F5344CB8AC3E}">
        <p14:creationId xmlns:p14="http://schemas.microsoft.com/office/powerpoint/2010/main" val="284443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27</a:t>
            </a:fld>
            <a:endParaRPr lang="en-US" altLang="pt-BR" sz="2400" b="1" dirty="0">
              <a:solidFill>
                <a:schemeClr val="bg1"/>
              </a:solidFill>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6E853989-A78F-5D9D-FBEF-9FD774ED42A9}"/>
              </a:ext>
            </a:extLst>
          </p:cNvPr>
          <p:cNvSpPr>
            <a:spLocks noGrp="1"/>
          </p:cNvSpPr>
          <p:nvPr>
            <p:ph type="title"/>
          </p:nvPr>
        </p:nvSpPr>
        <p:spPr/>
        <p:txBody>
          <a:bodyPr/>
          <a:lstStyle/>
          <a:p>
            <a:r>
              <a:rPr lang="pt-BR" sz="2800" dirty="0"/>
              <a:t>Processamento : Moldagem por Extrusão</a:t>
            </a:r>
          </a:p>
        </p:txBody>
      </p:sp>
      <p:pic>
        <p:nvPicPr>
          <p:cNvPr id="4098" name="Picture 2" descr="As 4 principais formas de fabricar produtos de plástico. As técnicas e ...">
            <a:extLst>
              <a:ext uri="{FF2B5EF4-FFF2-40B4-BE49-F238E27FC236}">
                <a16:creationId xmlns:a16="http://schemas.microsoft.com/office/drawing/2014/main" id="{2AE4DEE5-0F4F-F4F0-9A46-A1239FF07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68498"/>
            <a:ext cx="6447015" cy="44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6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28</a:t>
            </a:fld>
            <a:endParaRPr lang="en-US" altLang="pt-BR" sz="2400" b="1" dirty="0">
              <a:solidFill>
                <a:schemeClr val="bg1"/>
              </a:solidFill>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6E853989-A78F-5D9D-FBEF-9FD774ED42A9}"/>
              </a:ext>
            </a:extLst>
          </p:cNvPr>
          <p:cNvSpPr>
            <a:spLocks noGrp="1"/>
          </p:cNvSpPr>
          <p:nvPr>
            <p:ph type="title"/>
          </p:nvPr>
        </p:nvSpPr>
        <p:spPr/>
        <p:txBody>
          <a:bodyPr/>
          <a:lstStyle/>
          <a:p>
            <a:r>
              <a:rPr lang="pt-BR" sz="2800" dirty="0"/>
              <a:t>Processamento : Moldagem por Extrusão</a:t>
            </a:r>
          </a:p>
        </p:txBody>
      </p:sp>
      <p:pic>
        <p:nvPicPr>
          <p:cNvPr id="6" name="Imagem 5">
            <a:extLst>
              <a:ext uri="{FF2B5EF4-FFF2-40B4-BE49-F238E27FC236}">
                <a16:creationId xmlns:a16="http://schemas.microsoft.com/office/drawing/2014/main" id="{945B97E4-4083-721C-3F97-C8947C911CEE}"/>
              </a:ext>
            </a:extLst>
          </p:cNvPr>
          <p:cNvPicPr>
            <a:picLocks noChangeAspect="1"/>
          </p:cNvPicPr>
          <p:nvPr/>
        </p:nvPicPr>
        <p:blipFill>
          <a:blip r:embed="rId3"/>
          <a:stretch>
            <a:fillRect/>
          </a:stretch>
        </p:blipFill>
        <p:spPr>
          <a:xfrm>
            <a:off x="489284" y="1926397"/>
            <a:ext cx="7848600" cy="3760026"/>
          </a:xfrm>
          <a:prstGeom prst="rect">
            <a:avLst/>
          </a:prstGeom>
        </p:spPr>
      </p:pic>
    </p:spTree>
    <p:extLst>
      <p:ext uri="{BB962C8B-B14F-4D97-AF65-F5344CB8AC3E}">
        <p14:creationId xmlns:p14="http://schemas.microsoft.com/office/powerpoint/2010/main" val="187017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 y="1034212"/>
            <a:ext cx="8648700" cy="4648200"/>
          </a:xfrm>
        </p:spPr>
        <p:txBody>
          <a:bodyPr/>
          <a:lstStyle/>
          <a:p>
            <a:pPr marL="180975" lvl="1" indent="0" algn="just">
              <a:buNone/>
            </a:pPr>
            <a:r>
              <a:rPr lang="pt-BR" altLang="pt-BR" sz="2800" b="1" dirty="0">
                <a:solidFill>
                  <a:schemeClr val="tx2">
                    <a:lumMod val="60000"/>
                    <a:lumOff val="40000"/>
                  </a:schemeClr>
                </a:solidFill>
              </a:rPr>
              <a:t>Extrusão de tubos rígidos de PVC</a:t>
            </a:r>
          </a:p>
          <a:p>
            <a:pPr marL="180975" lvl="1" indent="0" algn="just">
              <a:buNone/>
            </a:pPr>
            <a:endParaRPr lang="pt-BR" altLang="pt-BR" sz="2000" dirty="0"/>
          </a:p>
          <a:p>
            <a:pPr marL="180975" lvl="1" indent="0" algn="just">
              <a:buNone/>
            </a:pPr>
            <a:r>
              <a:rPr lang="pt-BR" altLang="pt-BR" sz="2800" dirty="0"/>
              <a:t>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29</a:t>
            </a:fld>
            <a:endParaRPr lang="en-US" altLang="pt-BR" sz="2400" b="1" dirty="0">
              <a:solidFill>
                <a:schemeClr val="bg1"/>
              </a:solidFill>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6E853989-A78F-5D9D-FBEF-9FD774ED42A9}"/>
              </a:ext>
            </a:extLst>
          </p:cNvPr>
          <p:cNvSpPr>
            <a:spLocks noGrp="1"/>
          </p:cNvSpPr>
          <p:nvPr>
            <p:ph type="title"/>
          </p:nvPr>
        </p:nvSpPr>
        <p:spPr/>
        <p:txBody>
          <a:bodyPr/>
          <a:lstStyle/>
          <a:p>
            <a:r>
              <a:rPr lang="pt-BR" sz="2800" dirty="0"/>
              <a:t>Processamento</a:t>
            </a:r>
          </a:p>
        </p:txBody>
      </p:sp>
      <p:pic>
        <p:nvPicPr>
          <p:cNvPr id="5" name="Imagem 4">
            <a:extLst>
              <a:ext uri="{FF2B5EF4-FFF2-40B4-BE49-F238E27FC236}">
                <a16:creationId xmlns:a16="http://schemas.microsoft.com/office/drawing/2014/main" id="{A578987B-D563-7D41-CA44-B99BFA081DF5}"/>
              </a:ext>
            </a:extLst>
          </p:cNvPr>
          <p:cNvPicPr>
            <a:picLocks noChangeAspect="1"/>
          </p:cNvPicPr>
          <p:nvPr/>
        </p:nvPicPr>
        <p:blipFill>
          <a:blip r:embed="rId3"/>
          <a:stretch>
            <a:fillRect/>
          </a:stretch>
        </p:blipFill>
        <p:spPr>
          <a:xfrm>
            <a:off x="152400" y="4765589"/>
            <a:ext cx="7315200" cy="1532021"/>
          </a:xfrm>
          <a:prstGeom prst="rect">
            <a:avLst/>
          </a:prstGeom>
        </p:spPr>
      </p:pic>
      <p:pic>
        <p:nvPicPr>
          <p:cNvPr id="7" name="Imagem 6">
            <a:extLst>
              <a:ext uri="{FF2B5EF4-FFF2-40B4-BE49-F238E27FC236}">
                <a16:creationId xmlns:a16="http://schemas.microsoft.com/office/drawing/2014/main" id="{268748D6-C79A-3534-3D91-A2C490083401}"/>
              </a:ext>
            </a:extLst>
          </p:cNvPr>
          <p:cNvPicPr>
            <a:picLocks noChangeAspect="1"/>
          </p:cNvPicPr>
          <p:nvPr/>
        </p:nvPicPr>
        <p:blipFill>
          <a:blip r:embed="rId4"/>
          <a:stretch>
            <a:fillRect/>
          </a:stretch>
        </p:blipFill>
        <p:spPr>
          <a:xfrm>
            <a:off x="2819400" y="2007177"/>
            <a:ext cx="5287537" cy="2155246"/>
          </a:xfrm>
          <a:prstGeom prst="rect">
            <a:avLst/>
          </a:prstGeom>
        </p:spPr>
      </p:pic>
      <p:cxnSp>
        <p:nvCxnSpPr>
          <p:cNvPr id="11" name="Conector de Seta Reta 10">
            <a:extLst>
              <a:ext uri="{FF2B5EF4-FFF2-40B4-BE49-F238E27FC236}">
                <a16:creationId xmlns:a16="http://schemas.microsoft.com/office/drawing/2014/main" id="{1620077A-C58B-CF5B-4064-C7C21FFACF43}"/>
              </a:ext>
            </a:extLst>
          </p:cNvPr>
          <p:cNvCxnSpPr>
            <a:cxnSpLocks/>
          </p:cNvCxnSpPr>
          <p:nvPr/>
        </p:nvCxnSpPr>
        <p:spPr>
          <a:xfrm flipV="1">
            <a:off x="5463999" y="4192411"/>
            <a:ext cx="1" cy="942977"/>
          </a:xfrm>
          <a:prstGeom prst="straightConnector1">
            <a:avLst/>
          </a:prstGeom>
          <a:ln>
            <a:solidFill>
              <a:schemeClr val="tx1">
                <a:lumMod val="75000"/>
              </a:schemeClr>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09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228600" y="152400"/>
            <a:ext cx="7277100" cy="457200"/>
          </a:xfrm>
        </p:spPr>
        <p:txBody>
          <a:bodyPr/>
          <a:lstStyle/>
          <a:p>
            <a:r>
              <a:rPr lang="pt-BR" altLang="pt-BR" sz="3200" dirty="0"/>
              <a:t>A fabricação do PVC</a:t>
            </a:r>
            <a:endParaRPr lang="en-US" altLang="pt-BR" sz="3200"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771648"/>
            <a:ext cx="3810000" cy="4648200"/>
          </a:xfrm>
        </p:spPr>
        <p:txBody>
          <a:bodyPr/>
          <a:lstStyle/>
          <a:p>
            <a:pPr marL="180975" lvl="1" indent="0" algn="just">
              <a:buNone/>
            </a:pPr>
            <a:r>
              <a:rPr lang="en-US" altLang="pt-BR" sz="2800" dirty="0"/>
              <a:t>	</a:t>
            </a:r>
            <a:r>
              <a:rPr lang="pt-BR" altLang="pt-BR" sz="2800" dirty="0"/>
              <a:t>O PVC contém, em peso, 57% de cloro, obtido por meio da eletrólise do sal marinho (um recurso natural inesgotável) e 43% de eteno, derivado do petróleo.</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a:t>
            </a:fld>
            <a:endParaRPr lang="en-US" altLang="pt-BR" sz="2400" b="1" dirty="0">
              <a:solidFill>
                <a:schemeClr val="bg1"/>
              </a:solidFill>
              <a:effectLst>
                <a:outerShdw blurRad="38100" dist="38100" dir="2700000" algn="tl">
                  <a:srgbClr val="000000">
                    <a:alpha val="43137"/>
                  </a:srgbClr>
                </a:outerShdw>
              </a:effectLst>
            </a:endParaRPr>
          </a:p>
        </p:txBody>
      </p:sp>
      <p:pic>
        <p:nvPicPr>
          <p:cNvPr id="83970" name="Picture 2" descr="PVC (polyvinylchloride) - Polímeros - Colégio Web">
            <a:extLst>
              <a:ext uri="{FF2B5EF4-FFF2-40B4-BE49-F238E27FC236}">
                <a16:creationId xmlns:a16="http://schemas.microsoft.com/office/drawing/2014/main" id="{C12456E6-0CDF-AE60-F5C9-947C89DB9520}"/>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4387737" y="2286000"/>
            <a:ext cx="4403838" cy="276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855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 y="1034212"/>
            <a:ext cx="8648700" cy="4648200"/>
          </a:xfrm>
        </p:spPr>
        <p:txBody>
          <a:bodyPr/>
          <a:lstStyle/>
          <a:p>
            <a:pPr marL="180975" lvl="1" indent="0" algn="just">
              <a:buNone/>
            </a:pPr>
            <a:r>
              <a:rPr lang="pt-BR" altLang="pt-BR" sz="2800" b="1" dirty="0">
                <a:solidFill>
                  <a:schemeClr val="tx2">
                    <a:lumMod val="60000"/>
                    <a:lumOff val="40000"/>
                  </a:schemeClr>
                </a:solidFill>
              </a:rPr>
              <a:t>Processo de produção de filmes</a:t>
            </a:r>
          </a:p>
          <a:p>
            <a:pPr marL="180975" lvl="1" indent="0" algn="just">
              <a:buNone/>
            </a:pPr>
            <a:r>
              <a:rPr lang="pt-BR" altLang="pt-BR" sz="2800" b="1" dirty="0">
                <a:solidFill>
                  <a:schemeClr val="tx2">
                    <a:lumMod val="60000"/>
                    <a:lumOff val="40000"/>
                  </a:schemeClr>
                </a:solidFill>
              </a:rPr>
              <a:t>de PVC</a:t>
            </a:r>
            <a:endParaRPr lang="pt-BR" altLang="pt-BR" sz="2000" dirty="0"/>
          </a:p>
          <a:p>
            <a:pPr marL="180975" lvl="1" indent="0" algn="just">
              <a:buNone/>
            </a:pPr>
            <a:r>
              <a:rPr lang="pt-BR" altLang="pt-BR" sz="2800" dirty="0"/>
              <a:t>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30</a:t>
            </a:fld>
            <a:endParaRPr lang="en-US" altLang="pt-BR" sz="2400" b="1" dirty="0">
              <a:solidFill>
                <a:schemeClr val="bg1"/>
              </a:solidFill>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6E853989-A78F-5D9D-FBEF-9FD774ED42A9}"/>
              </a:ext>
            </a:extLst>
          </p:cNvPr>
          <p:cNvSpPr>
            <a:spLocks noGrp="1"/>
          </p:cNvSpPr>
          <p:nvPr>
            <p:ph type="title"/>
          </p:nvPr>
        </p:nvSpPr>
        <p:spPr/>
        <p:txBody>
          <a:bodyPr/>
          <a:lstStyle/>
          <a:p>
            <a:r>
              <a:rPr lang="pt-BR" sz="2800" dirty="0"/>
              <a:t>Processamento </a:t>
            </a:r>
          </a:p>
        </p:txBody>
      </p:sp>
      <p:pic>
        <p:nvPicPr>
          <p:cNvPr id="5" name="Imagem 4">
            <a:extLst>
              <a:ext uri="{FF2B5EF4-FFF2-40B4-BE49-F238E27FC236}">
                <a16:creationId xmlns:a16="http://schemas.microsoft.com/office/drawing/2014/main" id="{353F363B-989B-999D-1C5A-D0668BA03203}"/>
              </a:ext>
            </a:extLst>
          </p:cNvPr>
          <p:cNvPicPr>
            <a:picLocks noChangeAspect="1"/>
          </p:cNvPicPr>
          <p:nvPr/>
        </p:nvPicPr>
        <p:blipFill>
          <a:blip r:embed="rId3"/>
          <a:stretch>
            <a:fillRect/>
          </a:stretch>
        </p:blipFill>
        <p:spPr>
          <a:xfrm>
            <a:off x="1828800" y="2133600"/>
            <a:ext cx="5114778" cy="4121093"/>
          </a:xfrm>
          <a:prstGeom prst="rect">
            <a:avLst/>
          </a:prstGeom>
        </p:spPr>
      </p:pic>
    </p:spTree>
    <p:extLst>
      <p:ext uri="{BB962C8B-B14F-4D97-AF65-F5344CB8AC3E}">
        <p14:creationId xmlns:p14="http://schemas.microsoft.com/office/powerpoint/2010/main" val="884476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 y="1034212"/>
            <a:ext cx="8648700" cy="4648200"/>
          </a:xfrm>
        </p:spPr>
        <p:txBody>
          <a:bodyPr/>
          <a:lstStyle/>
          <a:p>
            <a:pPr marL="180975" lvl="1" indent="0" algn="just">
              <a:buNone/>
            </a:pPr>
            <a:r>
              <a:rPr lang="pt-BR" altLang="pt-BR" sz="2800" b="1" dirty="0">
                <a:solidFill>
                  <a:schemeClr val="tx2">
                    <a:lumMod val="60000"/>
                    <a:lumOff val="40000"/>
                  </a:schemeClr>
                </a:solidFill>
              </a:rPr>
              <a:t>Processo de produção de filmes</a:t>
            </a:r>
          </a:p>
          <a:p>
            <a:pPr marL="180975" lvl="1" indent="0" algn="just">
              <a:buNone/>
            </a:pPr>
            <a:r>
              <a:rPr lang="pt-BR" altLang="pt-BR" sz="2800" b="1" dirty="0">
                <a:solidFill>
                  <a:schemeClr val="tx2">
                    <a:lumMod val="60000"/>
                    <a:lumOff val="40000"/>
                  </a:schemeClr>
                </a:solidFill>
              </a:rPr>
              <a:t>de PVC</a:t>
            </a:r>
            <a:endParaRPr lang="pt-BR" altLang="pt-BR" sz="2000" dirty="0"/>
          </a:p>
          <a:p>
            <a:pPr marL="180975" lvl="1" indent="0" algn="just">
              <a:buNone/>
            </a:pPr>
            <a:r>
              <a:rPr lang="pt-BR" altLang="pt-BR" sz="2800" dirty="0"/>
              <a:t>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31</a:t>
            </a:fld>
            <a:endParaRPr lang="en-US" altLang="pt-BR" sz="2400" b="1" dirty="0">
              <a:solidFill>
                <a:schemeClr val="bg1"/>
              </a:solidFill>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6E853989-A78F-5D9D-FBEF-9FD774ED42A9}"/>
              </a:ext>
            </a:extLst>
          </p:cNvPr>
          <p:cNvSpPr>
            <a:spLocks noGrp="1"/>
          </p:cNvSpPr>
          <p:nvPr>
            <p:ph type="title"/>
          </p:nvPr>
        </p:nvSpPr>
        <p:spPr/>
        <p:txBody>
          <a:bodyPr/>
          <a:lstStyle/>
          <a:p>
            <a:r>
              <a:rPr lang="pt-BR" sz="2800" dirty="0"/>
              <a:t>Processamento</a:t>
            </a:r>
          </a:p>
        </p:txBody>
      </p:sp>
      <p:pic>
        <p:nvPicPr>
          <p:cNvPr id="5122" name="Picture 2" descr="Filme PVC 1000 metros - Venda - Suprimentos, Impressos e Embalagens">
            <a:extLst>
              <a:ext uri="{FF2B5EF4-FFF2-40B4-BE49-F238E27FC236}">
                <a16:creationId xmlns:a16="http://schemas.microsoft.com/office/drawing/2014/main" id="{0FDBED85-53E0-268B-F0A1-D9AFC06D5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66949"/>
            <a:ext cx="9144000"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Processamento</a:t>
            </a:r>
            <a:r>
              <a:rPr lang="en-US" altLang="pt-BR" dirty="0"/>
              <a:t>:</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2057400"/>
            <a:ext cx="8077200" cy="3200400"/>
          </a:xfrm>
        </p:spPr>
        <p:txBody>
          <a:bodyPr/>
          <a:lstStyle/>
          <a:p>
            <a:pPr marL="180975" lvl="1" indent="0" algn="just">
              <a:buNone/>
            </a:pPr>
            <a:r>
              <a:rPr lang="en-US" altLang="pt-BR" sz="2800" b="1" dirty="0" err="1">
                <a:solidFill>
                  <a:schemeClr val="tx2">
                    <a:lumMod val="60000"/>
                    <a:lumOff val="40000"/>
                  </a:schemeClr>
                </a:solidFill>
              </a:rPr>
              <a:t>Moldagem</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por</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Injeção</a:t>
            </a:r>
            <a:endParaRPr lang="en-US" altLang="pt-BR" sz="2800" b="1" dirty="0">
              <a:solidFill>
                <a:schemeClr val="tx2">
                  <a:lumMod val="60000"/>
                  <a:lumOff val="40000"/>
                </a:schemeClr>
              </a:solidFill>
            </a:endParaRPr>
          </a:p>
          <a:p>
            <a:pPr marL="180975" lvl="1" indent="0" algn="just">
              <a:buNone/>
            </a:pPr>
            <a:endParaRPr lang="en-US" altLang="pt-BR" sz="2800" dirty="0"/>
          </a:p>
          <a:p>
            <a:pPr marL="180975" lvl="1" indent="0" algn="just">
              <a:buNone/>
            </a:pPr>
            <a:r>
              <a:rPr lang="pt-BR" altLang="pt-BR" sz="2800" dirty="0"/>
              <a:t>Produtos típicos de PVC obtidos por meio de moldagem por injeção são conexões, alguns acabamentos de perfis, solados de calçados e peças técnicas diversas.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32</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3100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Processamento</a:t>
            </a:r>
            <a:r>
              <a:rPr lang="en-US" altLang="pt-BR" dirty="0"/>
              <a:t>:</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04800" y="1191418"/>
            <a:ext cx="8077200" cy="3200400"/>
          </a:xfrm>
        </p:spPr>
        <p:txBody>
          <a:bodyPr/>
          <a:lstStyle/>
          <a:p>
            <a:pPr marL="180975" lvl="1" indent="0" algn="just">
              <a:buNone/>
            </a:pPr>
            <a:r>
              <a:rPr lang="en-US" altLang="pt-BR" sz="2800" b="1" dirty="0" err="1">
                <a:solidFill>
                  <a:schemeClr val="tx2">
                    <a:lumMod val="60000"/>
                    <a:lumOff val="40000"/>
                  </a:schemeClr>
                </a:solidFill>
              </a:rPr>
              <a:t>Moldagem</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por</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Injeção</a:t>
            </a:r>
            <a:endParaRPr lang="en-US" altLang="pt-BR" sz="2800" b="1" dirty="0">
              <a:solidFill>
                <a:schemeClr val="tx2">
                  <a:lumMod val="60000"/>
                  <a:lumOff val="40000"/>
                </a:schemeClr>
              </a:solidFill>
            </a:endParaRPr>
          </a:p>
          <a:p>
            <a:pPr marL="180975" lvl="1" indent="0" algn="just">
              <a:buNone/>
            </a:pP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33</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F5F21B7D-0402-28A4-6607-58D5E07DE55F}"/>
              </a:ext>
            </a:extLst>
          </p:cNvPr>
          <p:cNvPicPr>
            <a:picLocks noChangeAspect="1"/>
          </p:cNvPicPr>
          <p:nvPr/>
        </p:nvPicPr>
        <p:blipFill>
          <a:blip r:embed="rId3"/>
          <a:stretch>
            <a:fillRect/>
          </a:stretch>
        </p:blipFill>
        <p:spPr>
          <a:xfrm>
            <a:off x="786063" y="2209800"/>
            <a:ext cx="7027540" cy="3678736"/>
          </a:xfrm>
          <a:prstGeom prst="rect">
            <a:avLst/>
          </a:prstGeom>
        </p:spPr>
      </p:pic>
    </p:spTree>
    <p:extLst>
      <p:ext uri="{BB962C8B-B14F-4D97-AF65-F5344CB8AC3E}">
        <p14:creationId xmlns:p14="http://schemas.microsoft.com/office/powerpoint/2010/main" val="337543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Processamento</a:t>
            </a:r>
            <a:r>
              <a:rPr lang="en-US" altLang="pt-BR" dirty="0"/>
              <a:t>:</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90500" y="1104900"/>
            <a:ext cx="8077200" cy="4648200"/>
          </a:xfrm>
        </p:spPr>
        <p:txBody>
          <a:bodyPr/>
          <a:lstStyle/>
          <a:p>
            <a:pPr marL="180975" lvl="1" indent="0" algn="just">
              <a:buNone/>
            </a:pPr>
            <a:r>
              <a:rPr lang="en-US" altLang="pt-BR" sz="2800" b="1" dirty="0" err="1">
                <a:solidFill>
                  <a:schemeClr val="tx2">
                    <a:lumMod val="60000"/>
                    <a:lumOff val="40000"/>
                  </a:schemeClr>
                </a:solidFill>
              </a:rPr>
              <a:t>Moldagem</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por</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Sopro</a:t>
            </a:r>
            <a:endParaRPr lang="en-US" altLang="pt-BR" sz="2800" b="1" dirty="0">
              <a:solidFill>
                <a:schemeClr val="tx2">
                  <a:lumMod val="60000"/>
                  <a:lumOff val="40000"/>
                </a:schemeClr>
              </a:solidFill>
            </a:endParaRPr>
          </a:p>
          <a:p>
            <a:pPr marL="180975" lvl="1" indent="0" algn="just">
              <a:buNone/>
            </a:pPr>
            <a:endParaRPr lang="en-US" altLang="pt-BR" sz="2800" b="1" dirty="0">
              <a:solidFill>
                <a:schemeClr val="tx2">
                  <a:lumMod val="60000"/>
                  <a:lumOff val="40000"/>
                </a:schemeClr>
              </a:solidFill>
            </a:endParaRPr>
          </a:p>
          <a:p>
            <a:pPr marL="180975" lvl="1" indent="0" algn="just">
              <a:buNone/>
            </a:pPr>
            <a:r>
              <a:rPr lang="pt-BR" altLang="pt-BR" sz="2800" dirty="0"/>
              <a:t>	A moldagem por extrusão-sopro consiste em extrudar verticalmente o composto de PVC fundido na forma de um tubo ou mangueira, expandindo-o no interior de um molde oco bipartido por meio da injeção de ar comprimido, forçando-o a assumir o formato do molde.</a:t>
            </a:r>
          </a:p>
          <a:p>
            <a:pPr marL="180975" lvl="1" indent="0" algn="just">
              <a:buNone/>
            </a:pPr>
            <a:endParaRPr lang="pt-BR" altLang="pt-BR" sz="2800" dirty="0"/>
          </a:p>
          <a:p>
            <a:pPr marL="180975" lvl="1" indent="0" algn="just">
              <a:buNone/>
            </a:pPr>
            <a:r>
              <a:rPr lang="pt-BR" altLang="pt-BR" sz="2800" dirty="0"/>
              <a:t>	Uma vez resfriado o produto é extraído do molde e tem início um novo ciclo de moldagem.</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34</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1363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Processamento</a:t>
            </a:r>
            <a:r>
              <a:rPr lang="en-US" altLang="pt-BR" dirty="0"/>
              <a:t>:</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90500" y="1104900"/>
            <a:ext cx="8077200" cy="4648200"/>
          </a:xfrm>
        </p:spPr>
        <p:txBody>
          <a:bodyPr/>
          <a:lstStyle/>
          <a:p>
            <a:pPr marL="180975" lvl="1" indent="0" algn="just">
              <a:buNone/>
            </a:pPr>
            <a:r>
              <a:rPr lang="en-US" altLang="pt-BR" sz="2800" b="1" dirty="0" err="1">
                <a:solidFill>
                  <a:schemeClr val="tx2">
                    <a:lumMod val="60000"/>
                    <a:lumOff val="40000"/>
                  </a:schemeClr>
                </a:solidFill>
              </a:rPr>
              <a:t>Moldagem</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por</a:t>
            </a:r>
            <a:r>
              <a:rPr lang="en-US" altLang="pt-BR" sz="2800" b="1" dirty="0">
                <a:solidFill>
                  <a:schemeClr val="tx2">
                    <a:lumMod val="60000"/>
                    <a:lumOff val="40000"/>
                  </a:schemeClr>
                </a:solidFill>
              </a:rPr>
              <a:t> </a:t>
            </a:r>
            <a:r>
              <a:rPr lang="en-US" altLang="pt-BR" sz="2800" b="1" dirty="0" err="1">
                <a:solidFill>
                  <a:schemeClr val="tx2">
                    <a:lumMod val="60000"/>
                    <a:lumOff val="40000"/>
                  </a:schemeClr>
                </a:solidFill>
              </a:rPr>
              <a:t>Sopro</a:t>
            </a:r>
            <a:endParaRPr lang="en-US" altLang="pt-BR" sz="2800" b="1" dirty="0">
              <a:solidFill>
                <a:schemeClr val="tx2">
                  <a:lumMod val="60000"/>
                  <a:lumOff val="40000"/>
                </a:schemeClr>
              </a:solidFill>
            </a:endParaRP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35</a:t>
            </a:fld>
            <a:endParaRPr lang="en-US" altLang="pt-BR" sz="2400" b="1" dirty="0">
              <a:solidFill>
                <a:schemeClr val="bg1"/>
              </a:solidFill>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0F4A8CFC-9801-D710-37F3-47FDF59E4780}"/>
              </a:ext>
            </a:extLst>
          </p:cNvPr>
          <p:cNvPicPr>
            <a:picLocks noChangeAspect="1"/>
          </p:cNvPicPr>
          <p:nvPr/>
        </p:nvPicPr>
        <p:blipFill>
          <a:blip r:embed="rId3"/>
          <a:stretch>
            <a:fillRect/>
          </a:stretch>
        </p:blipFill>
        <p:spPr>
          <a:xfrm>
            <a:off x="190500" y="1729606"/>
            <a:ext cx="4800600" cy="4690242"/>
          </a:xfrm>
          <a:prstGeom prst="rect">
            <a:avLst/>
          </a:prstGeom>
        </p:spPr>
      </p:pic>
      <p:pic>
        <p:nvPicPr>
          <p:cNvPr id="6146" name="Picture 2" descr="Moldagem por Sopro - YouTube">
            <a:extLst>
              <a:ext uri="{FF2B5EF4-FFF2-40B4-BE49-F238E27FC236}">
                <a16:creationId xmlns:a16="http://schemas.microsoft.com/office/drawing/2014/main" id="{77212708-762A-FC47-22E6-CF8042333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21" r="6847"/>
          <a:stretch/>
        </p:blipFill>
        <p:spPr bwMode="auto">
          <a:xfrm>
            <a:off x="5059889" y="2614194"/>
            <a:ext cx="3917674"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7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Aplicações</a:t>
            </a:r>
            <a:r>
              <a:rPr lang="en-US" altLang="pt-BR" dirty="0"/>
              <a:t> de PVC no </a:t>
            </a:r>
            <a:r>
              <a:rPr lang="en-US" altLang="pt-BR" dirty="0" err="1"/>
              <a:t>Brasil</a:t>
            </a:r>
            <a:endParaRPr lang="en-US" altLang="pt-BR"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36</a:t>
            </a:fld>
            <a:endParaRPr lang="en-US" altLang="pt-BR" sz="2400" b="1" dirty="0">
              <a:solidFill>
                <a:schemeClr val="bg1"/>
              </a:solidFill>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2164AC73-31A1-5C96-FA60-8F108CD182B4}"/>
              </a:ext>
            </a:extLst>
          </p:cNvPr>
          <p:cNvPicPr>
            <a:picLocks noChangeAspect="1"/>
          </p:cNvPicPr>
          <p:nvPr/>
        </p:nvPicPr>
        <p:blipFill>
          <a:blip r:embed="rId3"/>
          <a:stretch>
            <a:fillRect/>
          </a:stretch>
        </p:blipFill>
        <p:spPr>
          <a:xfrm>
            <a:off x="685800" y="1565944"/>
            <a:ext cx="6129383" cy="4853904"/>
          </a:xfrm>
          <a:prstGeom prst="rect">
            <a:avLst/>
          </a:prstGeom>
        </p:spPr>
      </p:pic>
    </p:spTree>
    <p:extLst>
      <p:ext uri="{BB962C8B-B14F-4D97-AF65-F5344CB8AC3E}">
        <p14:creationId xmlns:p14="http://schemas.microsoft.com/office/powerpoint/2010/main" val="10863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FA6DCA86-4403-2E57-4468-6B43CE14F36F}"/>
              </a:ext>
            </a:extLst>
          </p:cNvPr>
          <p:cNvSpPr>
            <a:spLocks noGrp="1"/>
          </p:cNvSpPr>
          <p:nvPr>
            <p:ph type="sldNum" sz="quarter" idx="12"/>
          </p:nvPr>
        </p:nvSpPr>
        <p:spPr/>
        <p:txBody>
          <a:bodyPr/>
          <a:lstStyle/>
          <a:p>
            <a:fld id="{A439F95E-D1EF-4733-ABE0-7998F4DEB849}" type="slidenum">
              <a:rPr lang="en-US" altLang="pt-BR" smtClean="0"/>
              <a:pPr/>
              <a:t>37</a:t>
            </a:fld>
            <a:endParaRPr lang="en-US" altLang="pt-BR"/>
          </a:p>
        </p:txBody>
      </p:sp>
      <p:pic>
        <p:nvPicPr>
          <p:cNvPr id="1026" name="Picture 2" descr="FABRICA DE GARRAFA PET - YouTube">
            <a:extLst>
              <a:ext uri="{FF2B5EF4-FFF2-40B4-BE49-F238E27FC236}">
                <a16:creationId xmlns:a16="http://schemas.microsoft.com/office/drawing/2014/main" id="{7B41DBDC-4D3D-1A83-33A4-3B090FA96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6739467" cy="379095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8A071DA-EE4A-2725-5513-0F259520CC5C}"/>
              </a:ext>
            </a:extLst>
          </p:cNvPr>
          <p:cNvSpPr txBox="1"/>
          <p:nvPr/>
        </p:nvSpPr>
        <p:spPr>
          <a:xfrm>
            <a:off x="685800" y="1066800"/>
            <a:ext cx="5486400" cy="523220"/>
          </a:xfrm>
          <a:prstGeom prst="rect">
            <a:avLst/>
          </a:prstGeom>
          <a:noFill/>
        </p:spPr>
        <p:txBody>
          <a:bodyPr wrap="square">
            <a:spAutoFit/>
          </a:bodyPr>
          <a:lstStyle/>
          <a:p>
            <a:r>
              <a:rPr lang="pt-BR" sz="2800" b="1" dirty="0" err="1"/>
              <a:t>Politereftalato</a:t>
            </a:r>
            <a:r>
              <a:rPr lang="pt-BR" sz="2800" b="1" dirty="0"/>
              <a:t> de etileno - PET</a:t>
            </a:r>
          </a:p>
        </p:txBody>
      </p:sp>
    </p:spTree>
    <p:extLst>
      <p:ext uri="{BB962C8B-B14F-4D97-AF65-F5344CB8AC3E}">
        <p14:creationId xmlns:p14="http://schemas.microsoft.com/office/powerpoint/2010/main" val="2527072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err="1"/>
              <a:t>Politereftalato</a:t>
            </a:r>
            <a:r>
              <a:rPr lang="en-US" altLang="pt-BR" dirty="0"/>
              <a:t> de </a:t>
            </a:r>
            <a:r>
              <a:rPr lang="en-US" altLang="pt-BR" dirty="0" err="1"/>
              <a:t>etileno</a:t>
            </a:r>
            <a:endParaRPr lang="en-US" altLang="pt-BR"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38</a:t>
            </a:fld>
            <a:endParaRPr lang="en-US" altLang="pt-BR" sz="2400" b="1" dirty="0">
              <a:solidFill>
                <a:schemeClr val="bg1"/>
              </a:solidFill>
              <a:effectLst>
                <a:outerShdw blurRad="38100" dist="38100" dir="2700000" algn="tl">
                  <a:srgbClr val="000000">
                    <a:alpha val="43137"/>
                  </a:srgbClr>
                </a:outerShdw>
              </a:effectLst>
            </a:endParaRPr>
          </a:p>
        </p:txBody>
      </p:sp>
      <p:pic>
        <p:nvPicPr>
          <p:cNvPr id="2050" name="Picture 2" descr="Química: PET - Politereftalato de etileno (plástico)">
            <a:extLst>
              <a:ext uri="{FF2B5EF4-FFF2-40B4-BE49-F238E27FC236}">
                <a16:creationId xmlns:a16="http://schemas.microsoft.com/office/drawing/2014/main" id="{00E9F26B-FCA1-B967-0999-4FF1A09ED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79056"/>
            <a:ext cx="3733800" cy="1194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istoria de los polímeros timeline | Timetoast timelines">
            <a:extLst>
              <a:ext uri="{FF2B5EF4-FFF2-40B4-BE49-F238E27FC236}">
                <a16:creationId xmlns:a16="http://schemas.microsoft.com/office/drawing/2014/main" id="{4D0D1F5C-0A36-80D2-F222-C1D7889A9F94}"/>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609600" y="2569605"/>
            <a:ext cx="5257800" cy="378725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18812885-3525-99DA-20F5-F84A7B4CF62B}"/>
              </a:ext>
            </a:extLst>
          </p:cNvPr>
          <p:cNvSpPr/>
          <p:nvPr/>
        </p:nvSpPr>
        <p:spPr>
          <a:xfrm>
            <a:off x="6858000" y="2505670"/>
            <a:ext cx="1531189" cy="923330"/>
          </a:xfrm>
          <a:prstGeom prst="rect">
            <a:avLst/>
          </a:prstGeom>
          <a:noFill/>
        </p:spPr>
        <p:txBody>
          <a:bodyPr wrap="none" lIns="91440" tIns="45720" rIns="91440" bIns="45720">
            <a:spAutoFit/>
          </a:bodyPr>
          <a:lstStyle/>
          <a:p>
            <a:pPr algn="ctr"/>
            <a:r>
              <a:rPr lang="en-US" altLang="pt-BR"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PET</a:t>
            </a:r>
            <a:endParaRPr lang="pt-BR"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1026" name="Picture 2" descr="Coca-Cola Soda, 2L - Walmart.com">
            <a:extLst>
              <a:ext uri="{FF2B5EF4-FFF2-40B4-BE49-F238E27FC236}">
                <a16:creationId xmlns:a16="http://schemas.microsoft.com/office/drawing/2014/main" id="{FC85B200-8F63-C9F1-0A77-E705D1B5744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3367" y="3390106"/>
            <a:ext cx="2380454" cy="238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4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228600" y="1828800"/>
            <a:ext cx="5715000" cy="3200400"/>
          </a:xfrm>
        </p:spPr>
        <p:txBody>
          <a:bodyPr/>
          <a:lstStyle/>
          <a:p>
            <a:pPr marL="180975" lvl="1" indent="0" algn="just">
              <a:buNone/>
            </a:pPr>
            <a:r>
              <a:rPr lang="en-US" altLang="pt-BR" sz="2800" dirty="0"/>
              <a:t>	</a:t>
            </a:r>
            <a:r>
              <a:rPr lang="pt-BR" altLang="pt-BR" sz="2800" dirty="0"/>
              <a:t>Atualmente, a maioria das embalagens para alimentos é produzida por materiais plásticos, devido às suas características de flexibilidade, leveza, baixo custo, variedade entre outras. A garrafa PET - </a:t>
            </a:r>
            <a:r>
              <a:rPr lang="pt-BR" altLang="pt-BR" sz="2800" dirty="0" err="1"/>
              <a:t>Politereftalato</a:t>
            </a:r>
            <a:r>
              <a:rPr lang="pt-BR" altLang="pt-BR" sz="2800" dirty="0"/>
              <a:t> de Etileno – é uma das embalagens mais utilizadas para bebidas no geral.</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39</a:t>
            </a:fld>
            <a:endParaRPr lang="en-US" altLang="pt-BR" sz="2400" b="1" dirty="0">
              <a:solidFill>
                <a:schemeClr val="bg1"/>
              </a:solidFill>
              <a:effectLst>
                <a:outerShdw blurRad="38100" dist="38100" dir="2700000" algn="tl">
                  <a:srgbClr val="000000">
                    <a:alpha val="43137"/>
                  </a:srgbClr>
                </a:outerShdw>
              </a:effectLst>
            </a:endParaRPr>
          </a:p>
        </p:txBody>
      </p:sp>
      <p:pic>
        <p:nvPicPr>
          <p:cNvPr id="1028" name="Picture 4" descr="INTERMAQ DO BRASIL - Máquinas e Produtos: Você sabe como é feita a ...">
            <a:extLst>
              <a:ext uri="{FF2B5EF4-FFF2-40B4-BE49-F238E27FC236}">
                <a16:creationId xmlns:a16="http://schemas.microsoft.com/office/drawing/2014/main" id="{8A0BB7C5-016D-D1DA-B3E3-420F0EB751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50" r="28492"/>
          <a:stretch/>
        </p:blipFill>
        <p:spPr bwMode="auto">
          <a:xfrm>
            <a:off x="6705600" y="2025645"/>
            <a:ext cx="14478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9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228600" y="152400"/>
            <a:ext cx="7277100" cy="457200"/>
          </a:xfrm>
        </p:spPr>
        <p:txBody>
          <a:bodyPr/>
          <a:lstStyle/>
          <a:p>
            <a:r>
              <a:rPr lang="pt-BR" altLang="pt-BR" sz="3200" dirty="0"/>
              <a:t>A fabricação do PVC</a:t>
            </a:r>
            <a:endParaRPr lang="en-US" altLang="pt-BR" sz="3200"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04800" y="1649410"/>
            <a:ext cx="8077200" cy="4648200"/>
          </a:xfrm>
        </p:spPr>
        <p:txBody>
          <a:bodyPr/>
          <a:lstStyle/>
          <a:p>
            <a:pPr marL="180975" lvl="1" indent="0" algn="just">
              <a:buNone/>
            </a:pPr>
            <a:r>
              <a:rPr lang="en-US" altLang="pt-BR" sz="2800" dirty="0"/>
              <a:t>	</a:t>
            </a:r>
            <a:r>
              <a:rPr lang="pt-BR" altLang="pt-BR" sz="2800" dirty="0"/>
              <a:t>Para a obtenção do eteno, que representa apenas 43% desta resina, o óleo cru passa por uma destilação na qual é obtida a nafta leve. </a:t>
            </a:r>
          </a:p>
          <a:p>
            <a:pPr marL="180975" lvl="1" indent="0" algn="just">
              <a:buNone/>
            </a:pPr>
            <a:endParaRPr lang="pt-BR" altLang="pt-BR" sz="2800" dirty="0"/>
          </a:p>
          <a:p>
            <a:pPr marL="180975" lvl="1" indent="0" algn="just">
              <a:buNone/>
            </a:pPr>
            <a:r>
              <a:rPr lang="pt-BR" altLang="pt-BR" sz="2800" dirty="0"/>
              <a:t>	O eteno é obtido pelo processo de craqueamento catalítico (quebra de moléculas grandes em moléculas menores com a ação de catalisadores) da nafta. Tanto o cloro como o eteno estão na fase gasosa e da reação dos dois é produzido o DCE (</a:t>
            </a:r>
            <a:r>
              <a:rPr lang="pt-BR" altLang="pt-BR" sz="2800" dirty="0" err="1"/>
              <a:t>dicloro</a:t>
            </a:r>
            <a:r>
              <a:rPr lang="pt-BR" altLang="pt-BR" sz="2800" dirty="0"/>
              <a:t> etano).</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176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838200" y="2128836"/>
            <a:ext cx="6781800" cy="4648200"/>
          </a:xfrm>
        </p:spPr>
        <p:txBody>
          <a:bodyPr/>
          <a:lstStyle/>
          <a:p>
            <a:pPr marL="180975" lvl="1" indent="0" algn="just">
              <a:buNone/>
            </a:pPr>
            <a:r>
              <a:rPr lang="en-US" altLang="pt-BR" sz="2800" dirty="0"/>
              <a:t>	</a:t>
            </a:r>
            <a:r>
              <a:rPr lang="pt-BR" altLang="pt-BR" sz="2800" dirty="0"/>
              <a:t>Segundo a Agência Nacional de Vigilância Sanitária – ANVISA - a embalagem para alimento é o invólucro, recipiente ou qualquer forma de acondicionamento, removível ou não, destinada a cobrir, empacotar, envasar, proteger ou manter matérias-primas, produtos semielaborados ou acabados.</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40</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5320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609600" y="2438400"/>
            <a:ext cx="4495800" cy="2971800"/>
          </a:xfrm>
        </p:spPr>
        <p:txBody>
          <a:bodyPr/>
          <a:lstStyle/>
          <a:p>
            <a:pPr marL="180975" lvl="1" indent="0" algn="just">
              <a:buNone/>
            </a:pPr>
            <a:r>
              <a:rPr lang="en-US" altLang="pt-BR" sz="2800" dirty="0"/>
              <a:t>	</a:t>
            </a:r>
            <a:r>
              <a:rPr lang="pt-BR" altLang="pt-BR" sz="2800" dirty="0"/>
              <a:t>Além de conter, conservar e proteger o alimento, mantém a qualidade e segurança, atuando como barreira a contaminações químicas, físicas e microbiológicas.</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41</a:t>
            </a:fld>
            <a:endParaRPr lang="en-US" altLang="pt-BR" sz="2400" b="1" dirty="0">
              <a:solidFill>
                <a:schemeClr val="bg1"/>
              </a:solidFill>
              <a:effectLst>
                <a:outerShdw blurRad="38100" dist="38100" dir="2700000" algn="tl">
                  <a:srgbClr val="000000">
                    <a:alpha val="43137"/>
                  </a:srgbClr>
                </a:outerShdw>
              </a:effectLst>
            </a:endParaRPr>
          </a:p>
        </p:txBody>
      </p:sp>
      <p:pic>
        <p:nvPicPr>
          <p:cNvPr id="2050" name="Picture 2" descr="Jenis-Jenis Plastik dan Kegunaannya - ETS WORLDS">
            <a:extLst>
              <a:ext uri="{FF2B5EF4-FFF2-40B4-BE49-F238E27FC236}">
                <a16:creationId xmlns:a16="http://schemas.microsoft.com/office/drawing/2014/main" id="{76F720A5-D085-C76B-3344-93D4C72A9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2" y="2628900"/>
            <a:ext cx="291941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995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714375" y="2438400"/>
            <a:ext cx="4724400" cy="4648200"/>
          </a:xfrm>
        </p:spPr>
        <p:txBody>
          <a:bodyPr/>
          <a:lstStyle/>
          <a:p>
            <a:pPr marL="180975" lvl="1" indent="0" algn="just">
              <a:buNone/>
            </a:pPr>
            <a:r>
              <a:rPr lang="en-US" altLang="pt-BR" sz="2800" dirty="0"/>
              <a:t>	</a:t>
            </a:r>
            <a:r>
              <a:rPr lang="pt-BR" altLang="pt-BR" sz="2800" dirty="0"/>
              <a:t>O processo de fabricação da garrafa PET inicia-se quando a resina de PET é derretida para criar uma pré-forma similar à de um tubo de ensaio. </a:t>
            </a:r>
          </a:p>
          <a:p>
            <a:pPr marL="180975" lvl="1" indent="0" algn="just">
              <a:buNone/>
            </a:pPr>
            <a:endParaRPr lang="pt-BR" altLang="pt-BR" sz="2800" dirty="0"/>
          </a:p>
          <a:p>
            <a:pPr marL="180975" lvl="1" indent="0" algn="just">
              <a:buNone/>
            </a:pPr>
            <a:r>
              <a:rPr lang="pt-BR" altLang="pt-BR" sz="2800" dirty="0"/>
              <a:t>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42</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6922E207-CE12-8AAE-CCC1-036DAE3AD28C}"/>
              </a:ext>
            </a:extLst>
          </p:cNvPr>
          <p:cNvPicPr>
            <a:picLocks noChangeAspect="1"/>
          </p:cNvPicPr>
          <p:nvPr/>
        </p:nvPicPr>
        <p:blipFill>
          <a:blip r:embed="rId3"/>
          <a:stretch>
            <a:fillRect/>
          </a:stretch>
        </p:blipFill>
        <p:spPr>
          <a:xfrm>
            <a:off x="6172200" y="2086769"/>
            <a:ext cx="2304107" cy="3599654"/>
          </a:xfrm>
          <a:prstGeom prst="rect">
            <a:avLst/>
          </a:prstGeom>
        </p:spPr>
      </p:pic>
    </p:spTree>
    <p:extLst>
      <p:ext uri="{BB962C8B-B14F-4D97-AF65-F5344CB8AC3E}">
        <p14:creationId xmlns:p14="http://schemas.microsoft.com/office/powerpoint/2010/main" val="2608606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33400" y="2400300"/>
            <a:ext cx="5029200" cy="2628900"/>
          </a:xfrm>
        </p:spPr>
        <p:txBody>
          <a:bodyPr/>
          <a:lstStyle/>
          <a:p>
            <a:pPr marL="180975" lvl="1" indent="0" algn="just">
              <a:buNone/>
            </a:pPr>
            <a:r>
              <a:rPr lang="en-US" altLang="pt-BR" sz="2800" dirty="0"/>
              <a:t>	</a:t>
            </a:r>
            <a:r>
              <a:rPr lang="pt-BR" altLang="pt-BR" sz="2800" dirty="0"/>
              <a:t>Esse tubo de ensaio foi projetado com a capacidade de assumir qualquer formato ou espessura. A boca do </a:t>
            </a:r>
            <a:r>
              <a:rPr lang="pt-BR" altLang="pt-BR" sz="2800" dirty="0" err="1"/>
              <a:t>finish</a:t>
            </a:r>
            <a:r>
              <a:rPr lang="pt-BR" altLang="pt-BR" sz="2800" dirty="0"/>
              <a:t> (gargalo) já está presente em sua forma final e recebe uma tampa no final do processo de produção.</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43</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04FF47A7-897D-643A-EC23-B09A795C94FB}"/>
              </a:ext>
            </a:extLst>
          </p:cNvPr>
          <p:cNvPicPr>
            <a:picLocks noChangeAspect="1"/>
          </p:cNvPicPr>
          <p:nvPr/>
        </p:nvPicPr>
        <p:blipFill>
          <a:blip r:embed="rId3"/>
          <a:stretch>
            <a:fillRect/>
          </a:stretch>
        </p:blipFill>
        <p:spPr>
          <a:xfrm>
            <a:off x="6363189" y="2590800"/>
            <a:ext cx="1923561" cy="3005137"/>
          </a:xfrm>
          <a:prstGeom prst="rect">
            <a:avLst/>
          </a:prstGeom>
        </p:spPr>
      </p:pic>
    </p:spTree>
    <p:extLst>
      <p:ext uri="{BB962C8B-B14F-4D97-AF65-F5344CB8AC3E}">
        <p14:creationId xmlns:p14="http://schemas.microsoft.com/office/powerpoint/2010/main" val="2520672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57200" y="1922460"/>
            <a:ext cx="8077200" cy="3886200"/>
          </a:xfrm>
        </p:spPr>
        <p:txBody>
          <a:bodyPr/>
          <a:lstStyle/>
          <a:p>
            <a:pPr marL="180975" lvl="1" indent="0" algn="just">
              <a:buNone/>
            </a:pPr>
            <a:r>
              <a:rPr lang="en-US" altLang="pt-BR" sz="2800" dirty="0"/>
              <a:t>	</a:t>
            </a:r>
            <a:r>
              <a:rPr lang="pt-BR" altLang="pt-BR" sz="2800" dirty="0"/>
              <a:t>Para se tornar a garrafa PET conhecida, a pré-forma é colocada, dentro de um molde, cuja cavidade tem a forma final da embalagem, passando por um processo de sopro. </a:t>
            </a:r>
          </a:p>
          <a:p>
            <a:pPr marL="180975" lvl="1" indent="0" algn="just">
              <a:buNone/>
            </a:pPr>
            <a:endParaRPr lang="pt-BR" altLang="pt-BR" sz="2800" dirty="0"/>
          </a:p>
          <a:p>
            <a:pPr marL="180975" lvl="1" indent="0" algn="just">
              <a:buNone/>
            </a:pPr>
            <a:r>
              <a:rPr lang="pt-BR" altLang="pt-BR" sz="2800" dirty="0"/>
              <a:t>	Um pino penetra no gargalo da pré-forma para estirá-la, e é soprado o ar comprimido no seu interior.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44</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3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O corpo da pré-forma é inflado de forma controlada com a ajuda de uma haste de estiramento. Desta maneira, é estirada, orientando as moléculas de PET nas direções radial e axial, até que adquira sua forma final (Figura 1).</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45</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0E8C21C9-7109-EDB3-4ADD-B8A894647A6C}"/>
              </a:ext>
            </a:extLst>
          </p:cNvPr>
          <p:cNvPicPr>
            <a:picLocks noChangeAspect="1"/>
          </p:cNvPicPr>
          <p:nvPr/>
        </p:nvPicPr>
        <p:blipFill>
          <a:blip r:embed="rId3"/>
          <a:stretch>
            <a:fillRect/>
          </a:stretch>
        </p:blipFill>
        <p:spPr>
          <a:xfrm>
            <a:off x="800100" y="4187701"/>
            <a:ext cx="6448425" cy="2232147"/>
          </a:xfrm>
          <a:prstGeom prst="rect">
            <a:avLst/>
          </a:prstGeom>
        </p:spPr>
      </p:pic>
    </p:spTree>
    <p:extLst>
      <p:ext uri="{BB962C8B-B14F-4D97-AF65-F5344CB8AC3E}">
        <p14:creationId xmlns:p14="http://schemas.microsoft.com/office/powerpoint/2010/main" val="3723984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PET - </a:t>
            </a:r>
            <a:r>
              <a:rPr lang="en-US" altLang="pt-BR" dirty="0" err="1"/>
              <a:t>Introdução</a:t>
            </a:r>
            <a:endParaRPr lang="en-US" altLang="pt-BR"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Logo, a garrafa PET é formada pelos processos de injeção e sopro, contendo muitas variáveis que influenciam o processo, temperatura de resfriamento, temperatura de injeção, por exemplo. </a:t>
            </a:r>
          </a:p>
          <a:p>
            <a:pPr marL="180975" lvl="1" indent="0" algn="just">
              <a:buNone/>
            </a:pPr>
            <a:endParaRPr lang="pt-BR" altLang="pt-BR" sz="2800" dirty="0"/>
          </a:p>
          <a:p>
            <a:pPr marL="180975" lvl="1" indent="0" algn="just">
              <a:buNone/>
            </a:pPr>
            <a:r>
              <a:rPr lang="pt-BR" altLang="pt-BR" sz="2800" dirty="0"/>
              <a:t>	O processo de injeção formará o primeiro produto chamado pré-forma, o processo de sopro formará o produto final chamado de garrafa PET que servirá de utilização para envases de líquidos no mercado industrial.</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46</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1255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PRÉ-FORMAS PLÁSTICAS</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9050" y="752475"/>
            <a:ext cx="5334000" cy="4648200"/>
          </a:xfrm>
        </p:spPr>
        <p:txBody>
          <a:bodyPr/>
          <a:lstStyle/>
          <a:p>
            <a:pPr marL="180975" lvl="1" indent="0" algn="just">
              <a:buNone/>
            </a:pPr>
            <a:r>
              <a:rPr lang="en-US" altLang="pt-BR" sz="2800" dirty="0"/>
              <a:t>	A</a:t>
            </a:r>
            <a:r>
              <a:rPr lang="pt-BR" altLang="pt-BR" sz="2800" dirty="0"/>
              <a:t> pré-forma é um artigo produzido por processo de injeção de resina PET, geralmente com forma tubular, dotado de gargalo ou </a:t>
            </a:r>
            <a:r>
              <a:rPr lang="pt-BR" altLang="pt-BR" sz="2800" dirty="0" err="1"/>
              <a:t>finish</a:t>
            </a:r>
            <a:r>
              <a:rPr lang="pt-BR" altLang="pt-BR" sz="2800" dirty="0"/>
              <a:t> utilizado na moldagem por estiramento e sopro. </a:t>
            </a:r>
          </a:p>
          <a:p>
            <a:pPr marL="180975" lvl="1" indent="0" algn="just">
              <a:buNone/>
            </a:pPr>
            <a:endParaRPr lang="pt-BR" altLang="pt-BR" sz="2800" dirty="0"/>
          </a:p>
          <a:p>
            <a:pPr marL="180975" lvl="1" indent="0" algn="just">
              <a:buNone/>
            </a:pPr>
            <a:r>
              <a:rPr lang="pt-BR" altLang="pt-BR" sz="2800" dirty="0"/>
              <a:t>	A pré-forma pronta terá o </a:t>
            </a:r>
            <a:r>
              <a:rPr lang="pt-BR" altLang="pt-BR" sz="2800" dirty="0" err="1"/>
              <a:t>finish</a:t>
            </a:r>
            <a:r>
              <a:rPr lang="pt-BR" altLang="pt-BR" sz="2800" dirty="0"/>
              <a:t> em sua forma definitiva e o corpo será transformado no corpo da embalagem final para o produto a ser envasado.</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47</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52AAD27D-564E-0EC7-4C47-CD6D17BBF6C9}"/>
              </a:ext>
            </a:extLst>
          </p:cNvPr>
          <p:cNvPicPr>
            <a:picLocks noChangeAspect="1"/>
          </p:cNvPicPr>
          <p:nvPr/>
        </p:nvPicPr>
        <p:blipFill>
          <a:blip r:embed="rId3"/>
          <a:stretch>
            <a:fillRect/>
          </a:stretch>
        </p:blipFill>
        <p:spPr>
          <a:xfrm>
            <a:off x="5728335" y="1996280"/>
            <a:ext cx="3253087" cy="3404395"/>
          </a:xfrm>
          <a:prstGeom prst="rect">
            <a:avLst/>
          </a:prstGeom>
        </p:spPr>
      </p:pic>
    </p:spTree>
    <p:extLst>
      <p:ext uri="{BB962C8B-B14F-4D97-AF65-F5344CB8AC3E}">
        <p14:creationId xmlns:p14="http://schemas.microsoft.com/office/powerpoint/2010/main" val="1453055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PRÉ-FORMAS PLÁSTICAS</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48</a:t>
            </a:fld>
            <a:endParaRPr lang="en-US" altLang="pt-BR" sz="2400" b="1" dirty="0">
              <a:solidFill>
                <a:schemeClr val="bg1"/>
              </a:solidFill>
              <a:effectLst>
                <a:outerShdw blurRad="38100" dist="38100" dir="2700000" algn="tl">
                  <a:srgbClr val="000000">
                    <a:alpha val="43137"/>
                  </a:srgbClr>
                </a:outerShdw>
              </a:effectLst>
            </a:endParaRPr>
          </a:p>
        </p:txBody>
      </p:sp>
      <p:pic>
        <p:nvPicPr>
          <p:cNvPr id="3074" name="Picture 2" descr="LINHA DE PRE FORMA PET SACMI -350 T COM DUAS INJETORAS (ITALIA ) ANO ...">
            <a:extLst>
              <a:ext uri="{FF2B5EF4-FFF2-40B4-BE49-F238E27FC236}">
                <a16:creationId xmlns:a16="http://schemas.microsoft.com/office/drawing/2014/main" id="{F67D9E9B-7057-0040-226D-362B47FD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53126"/>
            <a:ext cx="6934200" cy="337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PRÉ-FORMAS PLÁSTICAS</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23825" y="1733548"/>
            <a:ext cx="8896350" cy="4648200"/>
          </a:xfrm>
        </p:spPr>
        <p:txBody>
          <a:bodyPr/>
          <a:lstStyle/>
          <a:p>
            <a:pPr marL="180975" lvl="1" indent="0" algn="just">
              <a:buNone/>
            </a:pPr>
            <a:r>
              <a:rPr lang="en-US" altLang="pt-BR" sz="2800" dirty="0"/>
              <a:t>	</a:t>
            </a:r>
            <a:r>
              <a:rPr lang="pt-BR" altLang="pt-BR" sz="2800" dirty="0"/>
              <a:t>Define-se gargalo ou </a:t>
            </a:r>
            <a:r>
              <a:rPr lang="pt-BR" altLang="pt-BR" sz="2800" dirty="0" err="1"/>
              <a:t>finish</a:t>
            </a:r>
            <a:r>
              <a:rPr lang="pt-BR" altLang="pt-BR" sz="2800" dirty="0"/>
              <a:t>, como a terminação da garrafa, integrante do sistema de fechamento e escoamento do produto. </a:t>
            </a:r>
          </a:p>
          <a:p>
            <a:pPr marL="180975" lvl="1" indent="0" algn="just">
              <a:buNone/>
            </a:pPr>
            <a:endParaRPr lang="pt-BR" altLang="pt-BR" sz="2800" dirty="0"/>
          </a:p>
          <a:p>
            <a:pPr marL="180975" lvl="1" indent="0" algn="just">
              <a:buNone/>
            </a:pPr>
            <a:r>
              <a:rPr lang="pt-BR" altLang="pt-BR" sz="2800" dirty="0"/>
              <a:t>	O </a:t>
            </a:r>
            <a:r>
              <a:rPr lang="pt-BR" altLang="pt-BR" sz="2800" dirty="0" err="1"/>
              <a:t>finish</a:t>
            </a:r>
            <a:r>
              <a:rPr lang="pt-BR" altLang="pt-BR" sz="2800" dirty="0"/>
              <a:t> das pré-formas deve conter as seguintes informações gravadas no molde:</a:t>
            </a:r>
          </a:p>
          <a:p>
            <a:pPr marL="180975" lvl="1" indent="0" algn="just">
              <a:buNone/>
            </a:pPr>
            <a:endParaRPr lang="pt-BR" altLang="pt-BR" sz="2800" dirty="0"/>
          </a:p>
          <a:p>
            <a:pPr marL="180975" lvl="1" indent="0" algn="just">
              <a:buNone/>
            </a:pPr>
            <a:r>
              <a:rPr lang="pt-BR" altLang="pt-BR" sz="2800" dirty="0"/>
              <a:t>a) número da cavidade e/ou código interno do fabricante que permita a sua rastreabilidade;</a:t>
            </a:r>
          </a:p>
          <a:p>
            <a:pPr marL="180975" lvl="1" indent="0" algn="just">
              <a:buNone/>
            </a:pPr>
            <a:r>
              <a:rPr lang="pt-BR" altLang="pt-BR" sz="2800" dirty="0"/>
              <a:t>b) identificação do fabricante.</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49</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402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228600" y="152400"/>
            <a:ext cx="7277100" cy="457200"/>
          </a:xfrm>
        </p:spPr>
        <p:txBody>
          <a:bodyPr/>
          <a:lstStyle/>
          <a:p>
            <a:r>
              <a:rPr lang="pt-BR" altLang="pt-BR" sz="3200" dirty="0"/>
              <a:t>A fabricação do PVC</a:t>
            </a:r>
            <a:endParaRPr lang="en-US" altLang="pt-BR" sz="3200"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0" y="1404936"/>
            <a:ext cx="5791200" cy="4648200"/>
          </a:xfrm>
        </p:spPr>
        <p:txBody>
          <a:bodyPr/>
          <a:lstStyle/>
          <a:p>
            <a:pPr marL="180975" lvl="1" indent="0" algn="just">
              <a:buNone/>
            </a:pPr>
            <a:r>
              <a:rPr lang="en-US" altLang="pt-BR" sz="2800" dirty="0"/>
              <a:t>	</a:t>
            </a:r>
            <a:r>
              <a:rPr lang="pt-BR" altLang="pt-BR" sz="2800" dirty="0"/>
              <a:t>A partir do DCE, obtém-se o MVC (monômero cloreto de vinila). As moléculas de MVC são submetidas ao processo de polimerização, ou seja, elas se ligam formando uma molécula muito maior (polímero), conhecida como PVC (policloreto de vinila), que é um pó muito fino, de cor branca e totalmente inerte.</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a:t>
            </a:fld>
            <a:endParaRPr lang="en-US" altLang="pt-BR" sz="2400" b="1" dirty="0">
              <a:solidFill>
                <a:schemeClr val="bg1"/>
              </a:solidFill>
              <a:effectLst>
                <a:outerShdw blurRad="38100" dist="38100" dir="2700000" algn="tl">
                  <a:srgbClr val="000000">
                    <a:alpha val="43137"/>
                  </a:srgbClr>
                </a:outerShdw>
              </a:effectLst>
            </a:endParaRPr>
          </a:p>
        </p:txBody>
      </p:sp>
      <p:pic>
        <p:nvPicPr>
          <p:cNvPr id="84994" name="Picture 2" descr="venda por atacado resina de cloreto de vinil mp 25 resina para tinta ...">
            <a:extLst>
              <a:ext uri="{FF2B5EF4-FFF2-40B4-BE49-F238E27FC236}">
                <a16:creationId xmlns:a16="http://schemas.microsoft.com/office/drawing/2014/main" id="{6D8A65D9-C801-65D4-E887-071731141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66" y="2327275"/>
            <a:ext cx="3064668" cy="306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8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47675" y="2238375"/>
            <a:ext cx="8077200" cy="3048000"/>
          </a:xfrm>
        </p:spPr>
        <p:txBody>
          <a:bodyPr/>
          <a:lstStyle/>
          <a:p>
            <a:pPr marL="180975" lvl="1" indent="0" algn="just">
              <a:buNone/>
            </a:pPr>
            <a:r>
              <a:rPr lang="en-US" altLang="pt-BR" sz="2800" dirty="0"/>
              <a:t>	</a:t>
            </a:r>
            <a:r>
              <a:rPr lang="pt-BR" altLang="pt-BR" sz="2800" dirty="0"/>
              <a:t>Tem-se diferentes formas de </a:t>
            </a:r>
            <a:r>
              <a:rPr lang="pt-BR" altLang="pt-BR" sz="2800" dirty="0" err="1"/>
              <a:t>finish</a:t>
            </a:r>
            <a:r>
              <a:rPr lang="pt-BR" altLang="pt-BR" sz="2800" dirty="0"/>
              <a:t> e estruturas do corpo, a fim de atender as várias especificações e características em torno do desempenho da embalagem com o produto a ser envasado: resistência química, mecânica, barreiras e tamanhos variados.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50</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A88CBD18-6CFF-9946-CC19-2CDBB3FE697B}"/>
              </a:ext>
            </a:extLst>
          </p:cNvPr>
          <p:cNvSpPr>
            <a:spLocks noGrp="1" noChangeArrowheads="1"/>
          </p:cNvSpPr>
          <p:nvPr>
            <p:ph type="title"/>
          </p:nvPr>
        </p:nvSpPr>
        <p:spPr>
          <a:xfrm>
            <a:off x="457200" y="266700"/>
            <a:ext cx="7277100" cy="457200"/>
          </a:xfrm>
        </p:spPr>
        <p:txBody>
          <a:bodyPr/>
          <a:lstStyle/>
          <a:p>
            <a:r>
              <a:rPr lang="en-US" altLang="pt-BR" dirty="0"/>
              <a:t>PRÉ-FORMAS PLÁSTICAS</a:t>
            </a:r>
          </a:p>
        </p:txBody>
      </p:sp>
    </p:spTree>
    <p:extLst>
      <p:ext uri="{BB962C8B-B14F-4D97-AF65-F5344CB8AC3E}">
        <p14:creationId xmlns:p14="http://schemas.microsoft.com/office/powerpoint/2010/main" val="3077405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A estrutura molecular dos polímeros termoplásticos, como o PET, lhes confere a capacidade de passar por vários processos de transformação. </a:t>
            </a:r>
          </a:p>
          <a:p>
            <a:pPr marL="180975" lvl="1" indent="0" algn="just">
              <a:buNone/>
            </a:pPr>
            <a:endParaRPr lang="pt-BR" altLang="pt-BR" sz="2800" dirty="0"/>
          </a:p>
          <a:p>
            <a:pPr marL="180975" lvl="1" indent="0" algn="just">
              <a:buNone/>
            </a:pPr>
            <a:r>
              <a:rPr lang="pt-BR" altLang="pt-BR" sz="2800" dirty="0"/>
              <a:t>	Podem ser injetados, moldados por termoformagem, moldado por sopro, extrusado ou processados em uma grande variedade de formas que incluem lâminas e filamentos.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51</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1764987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620834"/>
            <a:ext cx="8077200" cy="4648200"/>
          </a:xfrm>
        </p:spPr>
        <p:txBody>
          <a:bodyPr/>
          <a:lstStyle/>
          <a:p>
            <a:pPr marL="180975" lvl="1" indent="0" algn="just">
              <a:buNone/>
            </a:pPr>
            <a:r>
              <a:rPr lang="en-US" altLang="pt-BR" sz="2800" dirty="0"/>
              <a:t>	</a:t>
            </a:r>
            <a:r>
              <a:rPr lang="pt-BR" altLang="pt-BR" sz="2800" dirty="0"/>
              <a:t>Entre os processos de transformação está a moldagem por injeção. Na Figura , tem-se um resumo do processo de fabricação da pré-forma para embalagens plásticas:</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52</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pic>
        <p:nvPicPr>
          <p:cNvPr id="3" name="Imagem 2">
            <a:extLst>
              <a:ext uri="{FF2B5EF4-FFF2-40B4-BE49-F238E27FC236}">
                <a16:creationId xmlns:a16="http://schemas.microsoft.com/office/drawing/2014/main" id="{16E0F982-B707-A695-7FDC-271836734C20}"/>
              </a:ext>
            </a:extLst>
          </p:cNvPr>
          <p:cNvPicPr>
            <a:picLocks noChangeAspect="1"/>
          </p:cNvPicPr>
          <p:nvPr/>
        </p:nvPicPr>
        <p:blipFill>
          <a:blip r:embed="rId3"/>
          <a:stretch>
            <a:fillRect/>
          </a:stretch>
        </p:blipFill>
        <p:spPr>
          <a:xfrm>
            <a:off x="895350" y="3771900"/>
            <a:ext cx="7353300" cy="1685556"/>
          </a:xfrm>
          <a:prstGeom prst="rect">
            <a:avLst/>
          </a:prstGeom>
        </p:spPr>
      </p:pic>
    </p:spTree>
    <p:extLst>
      <p:ext uri="{BB962C8B-B14F-4D97-AF65-F5344CB8AC3E}">
        <p14:creationId xmlns:p14="http://schemas.microsoft.com/office/powerpoint/2010/main" val="2340442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2100257"/>
            <a:ext cx="8077200" cy="4648200"/>
          </a:xfrm>
        </p:spPr>
        <p:txBody>
          <a:bodyPr/>
          <a:lstStyle/>
          <a:p>
            <a:pPr marL="180975" lvl="1" indent="0" algn="just">
              <a:buNone/>
            </a:pPr>
            <a:r>
              <a:rPr lang="en-US" altLang="pt-BR" sz="2800" dirty="0"/>
              <a:t>	</a:t>
            </a:r>
            <a:r>
              <a:rPr lang="pt-BR" altLang="pt-BR" sz="2800" dirty="0"/>
              <a:t>A moldagem por injeção, processo muito popular para esses produtos, é um processo cíclico que consiste na secagem do polímero, alimentação dos grânulos secos na máquina de injeção onde serão plastificados para posteriormente injetar de um reservatório em um ou mais moldes fechados, onde em seguida, a embalagem é retirada por ejetores mecânicos e pneumáticos.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53</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3051912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61950" y="1784344"/>
            <a:ext cx="8077200" cy="4648200"/>
          </a:xfrm>
        </p:spPr>
        <p:txBody>
          <a:bodyPr/>
          <a:lstStyle/>
          <a:p>
            <a:pPr marL="180975" lvl="1" indent="0" algn="just">
              <a:buNone/>
            </a:pPr>
            <a:r>
              <a:rPr lang="en-US" altLang="pt-BR" sz="2800" dirty="0"/>
              <a:t>	</a:t>
            </a:r>
            <a:r>
              <a:rPr lang="pt-BR" altLang="pt-BR" sz="2800" dirty="0"/>
              <a:t>A etapa da secagem dos grânulos da resina de PET é uma das mais críticas. </a:t>
            </a:r>
          </a:p>
          <a:p>
            <a:pPr marL="180975" lvl="1" indent="0" algn="just">
              <a:buNone/>
            </a:pPr>
            <a:endParaRPr lang="pt-BR" altLang="pt-BR" sz="2800" dirty="0"/>
          </a:p>
          <a:p>
            <a:pPr marL="180975" lvl="1" indent="0" algn="just">
              <a:buNone/>
            </a:pPr>
            <a:r>
              <a:rPr lang="pt-BR" altLang="pt-BR" sz="2800" dirty="0"/>
              <a:t>	Por ser um material higroscópico, o PET absorve água do meio ambiente durante seu armazenamento, a umidade dos seus grãos podem atingir níveis elevados de até 0,6% em peso, se expostos sem nenhuma proteção às intempéries por longos períodos.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54</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717585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55</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pic>
        <p:nvPicPr>
          <p:cNvPr id="4098" name="Picture 2" descr="Matéria Prima – SanPet">
            <a:extLst>
              <a:ext uri="{FF2B5EF4-FFF2-40B4-BE49-F238E27FC236}">
                <a16:creationId xmlns:a16="http://schemas.microsoft.com/office/drawing/2014/main" id="{9C6C7CF8-5AFE-70D8-2D62-0688658DC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08184"/>
            <a:ext cx="5467351" cy="410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49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228600" y="1895472"/>
            <a:ext cx="8077200" cy="3733800"/>
          </a:xfrm>
        </p:spPr>
        <p:txBody>
          <a:bodyPr/>
          <a:lstStyle/>
          <a:p>
            <a:pPr marL="180975" lvl="1" indent="0" algn="just">
              <a:buNone/>
            </a:pPr>
            <a:r>
              <a:rPr lang="en-US" altLang="pt-BR" sz="2800" dirty="0"/>
              <a:t>	</a:t>
            </a:r>
            <a:r>
              <a:rPr lang="pt-BR" altLang="pt-BR" sz="2800" dirty="0"/>
              <a:t>Um teor máximo de umidade de 0,02% é recomendado. </a:t>
            </a:r>
          </a:p>
          <a:p>
            <a:pPr marL="180975" lvl="1" indent="0" algn="just">
              <a:buNone/>
            </a:pPr>
            <a:endParaRPr lang="pt-BR" altLang="pt-BR" sz="2800" dirty="0"/>
          </a:p>
          <a:p>
            <a:pPr marL="180975" lvl="1" indent="0" algn="just">
              <a:buNone/>
            </a:pPr>
            <a:r>
              <a:rPr lang="pt-BR" altLang="pt-BR" sz="2800" dirty="0"/>
              <a:t>	Na plastificação, a resina pode sofrer degradação rápida por hidrólise, se for submetida com esses níveis de umidade o que pode reduzir o seu peso molecular, refletindo na perda da viscosidade intrínseca e consequente perda de suas propriedades físicas.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56</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550566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143000" y="2743200"/>
            <a:ext cx="6781800" cy="2438400"/>
          </a:xfrm>
        </p:spPr>
        <p:txBody>
          <a:bodyPr/>
          <a:lstStyle/>
          <a:p>
            <a:pPr marL="180975" lvl="1" indent="0" algn="just">
              <a:buNone/>
            </a:pPr>
            <a:r>
              <a:rPr lang="en-US" altLang="pt-BR" sz="2800" dirty="0"/>
              <a:t>	</a:t>
            </a:r>
            <a:r>
              <a:rPr lang="pt-BR" altLang="pt-BR" sz="2800" dirty="0"/>
              <a:t>Portanto, a secagem cuidadosa e controlada das resinas PET é uma operação essencial antes de sua transformação</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57</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4237380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52400" y="2171700"/>
            <a:ext cx="4953000" cy="2514600"/>
          </a:xfrm>
        </p:spPr>
        <p:txBody>
          <a:bodyPr/>
          <a:lstStyle/>
          <a:p>
            <a:pPr marL="180975" lvl="1" indent="0" algn="just">
              <a:buNone/>
            </a:pPr>
            <a:r>
              <a:rPr lang="en-US" altLang="pt-BR" sz="2800" dirty="0"/>
              <a:t>	</a:t>
            </a:r>
            <a:r>
              <a:rPr lang="pt-BR" altLang="pt-BR" sz="2800" dirty="0"/>
              <a:t>A alimentação é a transferência do silo que armazena a resina e a sua entrada na injetora. Nesta etapa, o material está sólido, seco e a uma temperatura, preferencialmente, acima de 100 ºC.</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58</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pic>
        <p:nvPicPr>
          <p:cNvPr id="5122" name="Picture 2" descr="Injetora de PET com Molde de Pré-forma Sacmi 350 – Primo Máquinas">
            <a:extLst>
              <a:ext uri="{FF2B5EF4-FFF2-40B4-BE49-F238E27FC236}">
                <a16:creationId xmlns:a16="http://schemas.microsoft.com/office/drawing/2014/main" id="{3AFC4DF5-FDAD-C664-665D-EB1F8EE76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099" y="2403475"/>
            <a:ext cx="3600451" cy="27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249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33400" y="2460625"/>
            <a:ext cx="8077200" cy="2514600"/>
          </a:xfrm>
        </p:spPr>
        <p:txBody>
          <a:bodyPr/>
          <a:lstStyle/>
          <a:p>
            <a:pPr marL="180975" lvl="1" indent="0" algn="just">
              <a:buNone/>
            </a:pPr>
            <a:r>
              <a:rPr lang="en-US" altLang="pt-BR" sz="2800" dirty="0"/>
              <a:t>	</a:t>
            </a:r>
            <a:r>
              <a:rPr lang="pt-BR" altLang="pt-BR" sz="2800" dirty="0"/>
              <a:t>Na plastificação, a resina PET é fundida, mudando de estado físico para ser injetada. É aquecida e plastificada dentro do cilindro da injetora com o auxílio de um parafuso rotativo e zonas de pressão bem determinados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59</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99380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228600" y="152400"/>
            <a:ext cx="7277100" cy="457200"/>
          </a:xfrm>
        </p:spPr>
        <p:txBody>
          <a:bodyPr/>
          <a:lstStyle/>
          <a:p>
            <a:r>
              <a:rPr lang="pt-BR" altLang="pt-BR" sz="3200" dirty="0"/>
              <a:t>A fabricação do PVC</a:t>
            </a:r>
            <a:endParaRPr lang="en-US" altLang="pt-BR" sz="3200"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33400" y="2590800"/>
            <a:ext cx="8077200" cy="2667000"/>
          </a:xfrm>
        </p:spPr>
        <p:txBody>
          <a:bodyPr/>
          <a:lstStyle/>
          <a:p>
            <a:pPr marL="180975" lvl="1" indent="0" algn="just">
              <a:buNone/>
            </a:pPr>
            <a:r>
              <a:rPr lang="en-US" altLang="pt-BR" sz="2800" dirty="0"/>
              <a:t>	</a:t>
            </a:r>
            <a:r>
              <a:rPr lang="pt-BR" altLang="pt-BR" sz="2800" dirty="0"/>
              <a:t>A resina de PVC, na sua forma pura, pós-fabricação, é um pó branco que sozinho não tem nenhuma aplicação industrial, pois não é processável devido às suas características físicas e químicas.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6969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152400" y="1358104"/>
            <a:ext cx="8610600" cy="4648200"/>
          </a:xfrm>
        </p:spPr>
        <p:txBody>
          <a:bodyPr/>
          <a:lstStyle/>
          <a:p>
            <a:pPr marL="180975" lvl="1" indent="0" algn="just">
              <a:buNone/>
            </a:pPr>
            <a:r>
              <a:rPr lang="en-US" altLang="pt-BR" sz="2800" dirty="0"/>
              <a:t>	</a:t>
            </a:r>
            <a:r>
              <a:rPr lang="pt-BR" altLang="pt-BR" sz="2800" dirty="0"/>
              <a:t>Na etapa de injeção, há a transferência da resina PET plastificada para o molde de pré-formas. </a:t>
            </a:r>
          </a:p>
          <a:p>
            <a:pPr marL="180975" lvl="1" indent="0" algn="just">
              <a:buNone/>
            </a:pPr>
            <a:endParaRPr lang="pt-BR" altLang="pt-BR" sz="2000" dirty="0"/>
          </a:p>
          <a:p>
            <a:pPr marL="180975" lvl="1" indent="0" algn="just">
              <a:buNone/>
            </a:pPr>
            <a:r>
              <a:rPr lang="pt-BR" altLang="pt-BR" sz="2800" dirty="0"/>
              <a:t>	Nesse momento, o molde encontra-se a baixa da temperatura, devido à circulação em seu interior de água gelada. </a:t>
            </a:r>
          </a:p>
          <a:p>
            <a:pPr marL="180975" lvl="1" indent="0" algn="just">
              <a:buNone/>
            </a:pPr>
            <a:endParaRPr lang="pt-BR" altLang="pt-BR" sz="1800" dirty="0"/>
          </a:p>
          <a:p>
            <a:pPr marL="180975" lvl="1" indent="0" algn="just">
              <a:buNone/>
            </a:pPr>
            <a:r>
              <a:rPr lang="pt-BR" altLang="pt-BR" sz="2800" dirty="0"/>
              <a:t>	No molde, o PET se solidifica rapidamente. Se o resfriamento for lento, o PET pode retornar parcialmente ao estado cristalizado, podendo debilitar algumas propriedades do produto final</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60</a:t>
            </a:fld>
            <a:endParaRPr lang="en-US" altLang="pt-BR" sz="2400" b="1" dirty="0">
              <a:solidFill>
                <a:schemeClr val="bg1"/>
              </a:solidFill>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8693FE11-4A4A-FD66-4FB8-ECE225321692}"/>
              </a:ext>
            </a:extLst>
          </p:cNvPr>
          <p:cNvSpPr>
            <a:spLocks noGrp="1" noChangeArrowheads="1"/>
          </p:cNvSpPr>
          <p:nvPr>
            <p:ph type="title"/>
          </p:nvPr>
        </p:nvSpPr>
        <p:spPr>
          <a:xfrm>
            <a:off x="457200" y="266700"/>
            <a:ext cx="7277100" cy="457200"/>
          </a:xfrm>
        </p:spPr>
        <p:txBody>
          <a:bodyPr/>
          <a:lstStyle/>
          <a:p>
            <a:r>
              <a:rPr lang="en-US" altLang="pt-BR" sz="3200" dirty="0"/>
              <a:t>MOLDAGEM POR INJEÇÃO</a:t>
            </a:r>
          </a:p>
        </p:txBody>
      </p:sp>
    </p:spTree>
    <p:extLst>
      <p:ext uri="{BB962C8B-B14F-4D97-AF65-F5344CB8AC3E}">
        <p14:creationId xmlns:p14="http://schemas.microsoft.com/office/powerpoint/2010/main" val="3019280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905000"/>
            <a:ext cx="8077200" cy="3810000"/>
          </a:xfrm>
        </p:spPr>
        <p:txBody>
          <a:bodyPr/>
          <a:lstStyle/>
          <a:p>
            <a:pPr marL="180975" lvl="1" indent="0" algn="just">
              <a:buNone/>
            </a:pPr>
            <a:r>
              <a:rPr lang="en-US" altLang="pt-BR" sz="2800" dirty="0"/>
              <a:t>	</a:t>
            </a:r>
            <a:r>
              <a:rPr lang="pt-BR" altLang="pt-BR" sz="2800" dirty="0"/>
              <a:t>Existem diferentes tipos e formatos para a máquina de moldagem por injeção, dependendo do fornecedor e da capacidade de produção. </a:t>
            </a:r>
          </a:p>
          <a:p>
            <a:pPr marL="180975" lvl="1" indent="0" algn="just">
              <a:buNone/>
            </a:pPr>
            <a:endParaRPr lang="pt-BR" altLang="pt-BR" sz="2800" dirty="0"/>
          </a:p>
          <a:p>
            <a:pPr marL="180975" lvl="1" indent="0" algn="just">
              <a:buNone/>
            </a:pPr>
            <a:r>
              <a:rPr lang="pt-BR" altLang="pt-BR" sz="2800" dirty="0"/>
              <a:t>	Essa máquina é conhecida popularmente como Injetora e possui três componentes básicos: a unidade de injeção, o molde e a unidade de fechamento ou sistema de fixação.</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61</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251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Na Figura 5 temos a demonstração de um modelo de Injetora e seus componentes básicos: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62</a:t>
            </a:fld>
            <a:endParaRPr lang="en-US" altLang="pt-BR" sz="2400" b="1" dirty="0">
              <a:solidFill>
                <a:schemeClr val="bg1"/>
              </a:solidFill>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AFA54444-942C-BCEF-3359-AFFDDA0C65F1}"/>
              </a:ext>
            </a:extLst>
          </p:cNvPr>
          <p:cNvPicPr>
            <a:picLocks noChangeAspect="1"/>
          </p:cNvPicPr>
          <p:nvPr/>
        </p:nvPicPr>
        <p:blipFill>
          <a:blip r:embed="rId3"/>
          <a:stretch>
            <a:fillRect/>
          </a:stretch>
        </p:blipFill>
        <p:spPr>
          <a:xfrm>
            <a:off x="1333500" y="2834700"/>
            <a:ext cx="6172200" cy="3415284"/>
          </a:xfrm>
          <a:prstGeom prst="rect">
            <a:avLst/>
          </a:prstGeom>
        </p:spPr>
      </p:pic>
    </p:spTree>
    <p:extLst>
      <p:ext uri="{BB962C8B-B14F-4D97-AF65-F5344CB8AC3E}">
        <p14:creationId xmlns:p14="http://schemas.microsoft.com/office/powerpoint/2010/main" val="2959274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A unidade de injeção, é responsável pela plastificação do PET e injeção no molde e é composto por basicamente três partes: cilindro, parafuso e o bico da injeção. </a:t>
            </a:r>
          </a:p>
          <a:p>
            <a:pPr marL="180975" lvl="1" indent="0" algn="just">
              <a:buNone/>
            </a:pPr>
            <a:endParaRPr lang="pt-BR" altLang="pt-BR" sz="2800" dirty="0"/>
          </a:p>
          <a:p>
            <a:pPr marL="180975" lvl="1" indent="0" algn="just">
              <a:buNone/>
            </a:pPr>
            <a:r>
              <a:rPr lang="pt-BR" altLang="pt-BR" sz="2800" dirty="0"/>
              <a:t>	A unidade de injeção prepara o derretimento adequado do plástico - resina - que através de um parafuso em movimento de rotação, é transferido ao próximo componente que é o molde, onde será solidificada por meio de um resfriamento.</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63</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9716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O movimento de rotação do parafuso que ocorre no interior do cilindro faz com que os grãos de plástico se atritem e sofram aquecimento e cisalhamento. </a:t>
            </a:r>
          </a:p>
          <a:p>
            <a:pPr marL="180975" lvl="1" indent="0" algn="just">
              <a:buNone/>
            </a:pPr>
            <a:endParaRPr lang="pt-BR" altLang="pt-BR" sz="1600" dirty="0"/>
          </a:p>
          <a:p>
            <a:pPr marL="180975" lvl="1" indent="0" algn="just">
              <a:buNone/>
            </a:pPr>
            <a:r>
              <a:rPr lang="pt-BR" altLang="pt-BR" sz="2800" dirty="0"/>
              <a:t>	As temperaturas de trabalho, geralmente controladas por resistências, variam conforme o equipamento e estão entre 265 e 305 ºC. </a:t>
            </a:r>
          </a:p>
          <a:p>
            <a:pPr marL="180975" lvl="1" indent="0" algn="just">
              <a:buNone/>
            </a:pPr>
            <a:endParaRPr lang="pt-BR" altLang="pt-BR" sz="1400" dirty="0"/>
          </a:p>
          <a:p>
            <a:pPr marL="180975" lvl="1" indent="0" algn="just">
              <a:buNone/>
            </a:pPr>
            <a:r>
              <a:rPr lang="pt-BR" altLang="pt-BR" sz="2800" dirty="0"/>
              <a:t>	Assim, à medida que o material é transportado ao longo do cilindro, a plastificação ocorre e o material se </a:t>
            </a:r>
            <a:r>
              <a:rPr lang="pt-BR" altLang="pt-BR" sz="2800" dirty="0" err="1"/>
              <a:t>homogeniza</a:t>
            </a:r>
            <a:r>
              <a:rPr lang="pt-BR" altLang="pt-BR" sz="2800" dirty="0"/>
              <a:t>.</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64</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628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57200" y="1981200"/>
            <a:ext cx="8229600" cy="3276600"/>
          </a:xfrm>
        </p:spPr>
        <p:txBody>
          <a:bodyPr/>
          <a:lstStyle/>
          <a:p>
            <a:pPr marL="180975" lvl="1" indent="0" algn="just">
              <a:buNone/>
            </a:pPr>
            <a:r>
              <a:rPr lang="en-US" altLang="pt-BR" sz="2800" dirty="0"/>
              <a:t>	</a:t>
            </a:r>
            <a:r>
              <a:rPr lang="pt-BR" altLang="pt-BR" sz="2800" dirty="0"/>
              <a:t>Ao chegar no bico da injeção, o polímero já está fundido o suficiente para ser injetado no molde. O sistema de fixação da máquina, por sua vez, é responsável por abrir e fechar o molde para ejetar a embalagem, sendo composto por duas placas, uma fixa e uma móvel.</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65</a:t>
            </a:fld>
            <a:endParaRPr lang="en-US" altLang="pt-BR" sz="2400" b="1" dirty="0">
              <a:solidFill>
                <a:schemeClr val="bg1"/>
              </a:solidFill>
              <a:effectLst>
                <a:outerShdw blurRad="38100" dist="38100" dir="2700000" algn="tl">
                  <a:srgbClr val="000000">
                    <a:alpha val="43137"/>
                  </a:srgbClr>
                </a:outerShdw>
              </a:effectLst>
            </a:endParaRPr>
          </a:p>
        </p:txBody>
      </p:sp>
      <p:pic>
        <p:nvPicPr>
          <p:cNvPr id="2" name="Imagem 1">
            <a:extLst>
              <a:ext uri="{FF2B5EF4-FFF2-40B4-BE49-F238E27FC236}">
                <a16:creationId xmlns:a16="http://schemas.microsoft.com/office/drawing/2014/main" id="{E9F761B2-5141-39C7-FF49-E90DD966A1CA}"/>
              </a:ext>
            </a:extLst>
          </p:cNvPr>
          <p:cNvPicPr>
            <a:picLocks noChangeAspect="1"/>
          </p:cNvPicPr>
          <p:nvPr/>
        </p:nvPicPr>
        <p:blipFill rotWithShape="1">
          <a:blip r:embed="rId3"/>
          <a:srcRect t="24197"/>
          <a:stretch/>
        </p:blipFill>
        <p:spPr>
          <a:xfrm>
            <a:off x="2571750" y="4741863"/>
            <a:ext cx="4000500" cy="1677984"/>
          </a:xfrm>
          <a:prstGeom prst="rect">
            <a:avLst/>
          </a:prstGeom>
        </p:spPr>
      </p:pic>
    </p:spTree>
    <p:extLst>
      <p:ext uri="{BB962C8B-B14F-4D97-AF65-F5344CB8AC3E}">
        <p14:creationId xmlns:p14="http://schemas.microsoft.com/office/powerpoint/2010/main" val="269540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MOLDES</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57200" y="2590800"/>
            <a:ext cx="8077200" cy="1981200"/>
          </a:xfrm>
        </p:spPr>
        <p:txBody>
          <a:bodyPr/>
          <a:lstStyle/>
          <a:p>
            <a:pPr marL="180975" lvl="1" indent="0" algn="just">
              <a:buNone/>
            </a:pPr>
            <a:r>
              <a:rPr lang="en-US" altLang="pt-BR" sz="2800" dirty="0"/>
              <a:t>	</a:t>
            </a:r>
            <a:r>
              <a:rPr lang="pt-BR" altLang="pt-BR" sz="2800" dirty="0"/>
              <a:t>A injetora pode conter diferentes moldes podendo consistir em uma ou mais cavidades, cada uma conectada a canais que direcionam a resina fundida às cavidades individuais.</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66</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573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MOLDES</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447800"/>
            <a:ext cx="8077200" cy="4648200"/>
          </a:xfrm>
        </p:spPr>
        <p:txBody>
          <a:bodyPr/>
          <a:lstStyle/>
          <a:p>
            <a:pPr marL="180975" lvl="1" indent="0" algn="just">
              <a:buNone/>
            </a:pPr>
            <a:r>
              <a:rPr lang="en-US" altLang="pt-BR" sz="2800" dirty="0"/>
              <a:t>	</a:t>
            </a:r>
            <a:r>
              <a:rPr lang="pt-BR" altLang="pt-BR" sz="2800" dirty="0"/>
              <a:t>As cavidades são responsáveis por dar a forma ao produto. </a:t>
            </a:r>
          </a:p>
          <a:p>
            <a:pPr marL="180975" lvl="1" indent="0" algn="just">
              <a:buNone/>
            </a:pPr>
            <a:endParaRPr lang="pt-BR" altLang="pt-BR" sz="2800" dirty="0"/>
          </a:p>
          <a:p>
            <a:pPr marL="180975" lvl="1" indent="0" algn="just">
              <a:buNone/>
            </a:pPr>
            <a:r>
              <a:rPr lang="pt-BR" altLang="pt-BR" sz="2800" dirty="0"/>
              <a:t>	Os canais são necessários para o polímero fundido fluir do bico da injeção até a cavidade do molde e estão situados logo na entrada. Ele ainda é composto de: canais de refrigeração, onde circulam líquidos para trocar calor com o polímero injetado, pinos extratores, que extraem as peças moldadas, entre outros componentes.</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67</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0036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MOLDES</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38150" y="1600200"/>
            <a:ext cx="8077200" cy="3048000"/>
          </a:xfrm>
        </p:spPr>
        <p:txBody>
          <a:bodyPr/>
          <a:lstStyle/>
          <a:p>
            <a:pPr marL="180975" lvl="1" indent="0" algn="just">
              <a:buNone/>
            </a:pPr>
            <a:r>
              <a:rPr lang="en-US" altLang="pt-BR" sz="2800" dirty="0"/>
              <a:t>	</a:t>
            </a:r>
            <a:r>
              <a:rPr lang="pt-BR" altLang="pt-BR" sz="2800" dirty="0"/>
              <a:t>Durante a injeção, a força de fechamento ou travamento do molde precisa ser suficiente para manter as duas faces do molde encostadas. Caso contrário, o material entrará na fresta entre as partes do molde e formará rebarba na peça.</a:t>
            </a:r>
          </a:p>
          <a:p>
            <a:pPr marL="180975" lvl="1" indent="0" algn="just">
              <a:buNone/>
            </a:pPr>
            <a:endParaRPr lang="pt-BR" altLang="pt-BR" sz="2800" dirty="0"/>
          </a:p>
          <a:p>
            <a:pPr marL="180975" lvl="1" indent="0" algn="just">
              <a:buNone/>
            </a:pPr>
            <a:r>
              <a:rPr lang="pt-BR" altLang="pt-BR" sz="2800" dirty="0"/>
              <a:t>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68</a:t>
            </a:fld>
            <a:endParaRPr lang="en-US" altLang="pt-BR" sz="2400" b="1" dirty="0">
              <a:solidFill>
                <a:schemeClr val="bg1"/>
              </a:solidFill>
              <a:effectLst>
                <a:outerShdw blurRad="38100" dist="38100" dir="2700000" algn="tl">
                  <a:srgbClr val="000000">
                    <a:alpha val="43137"/>
                  </a:srgbClr>
                </a:outerShdw>
              </a:effectLst>
            </a:endParaRPr>
          </a:p>
        </p:txBody>
      </p:sp>
      <p:pic>
        <p:nvPicPr>
          <p:cNvPr id="2" name="Imagem 1">
            <a:extLst>
              <a:ext uri="{FF2B5EF4-FFF2-40B4-BE49-F238E27FC236}">
                <a16:creationId xmlns:a16="http://schemas.microsoft.com/office/drawing/2014/main" id="{9D2A21B1-729E-89C0-0F27-AE39FA87D875}"/>
              </a:ext>
            </a:extLst>
          </p:cNvPr>
          <p:cNvPicPr>
            <a:picLocks noChangeAspect="1"/>
          </p:cNvPicPr>
          <p:nvPr/>
        </p:nvPicPr>
        <p:blipFill rotWithShape="1">
          <a:blip r:embed="rId3"/>
          <a:srcRect t="24197"/>
          <a:stretch/>
        </p:blipFill>
        <p:spPr>
          <a:xfrm>
            <a:off x="2286000" y="4391025"/>
            <a:ext cx="4768811" cy="2000247"/>
          </a:xfrm>
          <a:prstGeom prst="rect">
            <a:avLst/>
          </a:prstGeom>
        </p:spPr>
      </p:pic>
    </p:spTree>
    <p:extLst>
      <p:ext uri="{BB962C8B-B14F-4D97-AF65-F5344CB8AC3E}">
        <p14:creationId xmlns:p14="http://schemas.microsoft.com/office/powerpoint/2010/main" val="4136029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MOLDES</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620834"/>
            <a:ext cx="8077200" cy="4648200"/>
          </a:xfrm>
        </p:spPr>
        <p:txBody>
          <a:bodyPr/>
          <a:lstStyle/>
          <a:p>
            <a:pPr marL="180975" lvl="1" indent="0" algn="just">
              <a:buNone/>
            </a:pPr>
            <a:r>
              <a:rPr lang="en-US" altLang="pt-BR" sz="2800" dirty="0"/>
              <a:t>	</a:t>
            </a:r>
            <a:r>
              <a:rPr lang="pt-BR" altLang="pt-BR" sz="2800" dirty="0"/>
              <a:t>Além disso, é de extrema importância que o molde esteja bem adequado para o processo por ser fundamental na moldagem de qualquer resina. </a:t>
            </a:r>
          </a:p>
          <a:p>
            <a:pPr marL="180975" lvl="1" indent="0" algn="just">
              <a:buNone/>
            </a:pPr>
            <a:endParaRPr lang="pt-BR" altLang="pt-BR" sz="2800" dirty="0"/>
          </a:p>
          <a:p>
            <a:pPr marL="180975" lvl="1" indent="0" algn="just">
              <a:buNone/>
            </a:pPr>
            <a:r>
              <a:rPr lang="pt-BR" altLang="pt-BR" sz="2800" dirty="0"/>
              <a:t>	Moldes mal projetados, desgastados ou sujos podem causar quase todos os tipos de defeitos na injeção: peças incompletas, manchas, tensões residuais excessivas, peças queimadas,  etc.</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69</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14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228600" y="152400"/>
            <a:ext cx="7277100" cy="457200"/>
          </a:xfrm>
        </p:spPr>
        <p:txBody>
          <a:bodyPr/>
          <a:lstStyle/>
          <a:p>
            <a:r>
              <a:rPr lang="pt-BR" altLang="pt-BR" sz="3200" dirty="0"/>
              <a:t>A fabricação do PVC</a:t>
            </a:r>
            <a:endParaRPr lang="en-US" altLang="pt-BR" sz="3200"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2085973"/>
            <a:ext cx="8077200" cy="3581400"/>
          </a:xfrm>
        </p:spPr>
        <p:txBody>
          <a:bodyPr/>
          <a:lstStyle/>
          <a:p>
            <a:pPr marL="180975" lvl="1" indent="0" algn="just">
              <a:buNone/>
            </a:pPr>
            <a:r>
              <a:rPr lang="en-US" altLang="pt-BR" sz="2800" dirty="0"/>
              <a:t>	</a:t>
            </a:r>
            <a:r>
              <a:rPr lang="pt-BR" altLang="pt-BR" sz="2800" dirty="0"/>
              <a:t>Para a fabricação de produtos em PVC, é necessária a adição de aditivos químicos à resina de PVC. </a:t>
            </a:r>
          </a:p>
          <a:p>
            <a:pPr marL="180975" lvl="1" indent="0" algn="just">
              <a:buNone/>
            </a:pPr>
            <a:endParaRPr lang="pt-BR" altLang="pt-BR" sz="2800" dirty="0"/>
          </a:p>
          <a:p>
            <a:pPr marL="180975" lvl="1" indent="0" algn="just">
              <a:buNone/>
            </a:pPr>
            <a:r>
              <a:rPr lang="pt-BR" altLang="pt-BR" sz="2800" dirty="0"/>
              <a:t>	A esta mistura dá-se o nome de composto de PVC. A ação de misturar resina e aditivos é chamada de formulação.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3606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CICLO DA 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57200" y="2362200"/>
            <a:ext cx="8077200" cy="2514600"/>
          </a:xfrm>
        </p:spPr>
        <p:txBody>
          <a:bodyPr/>
          <a:lstStyle/>
          <a:p>
            <a:pPr marL="180975" lvl="1" indent="0" algn="just">
              <a:buNone/>
            </a:pPr>
            <a:r>
              <a:rPr lang="en-US" altLang="pt-BR" sz="2800" dirty="0"/>
              <a:t>	</a:t>
            </a:r>
            <a:r>
              <a:rPr lang="pt-BR" altLang="pt-BR" sz="2800" dirty="0"/>
              <a:t>O processo cíclico de moldagem por injeção é definido como uma sequência de etapas repetitivas que se inicia no polímero ainda sólido e finaliza-se na embalagem já moldada:</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70</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1050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CICLO DA 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620834"/>
            <a:ext cx="8077200" cy="4648200"/>
          </a:xfrm>
        </p:spPr>
        <p:txBody>
          <a:bodyPr/>
          <a:lstStyle/>
          <a:p>
            <a:pPr marL="180975" lvl="1" indent="0" algn="just">
              <a:buNone/>
            </a:pPr>
            <a:r>
              <a:rPr lang="pt-BR" altLang="pt-BR" sz="2800" dirty="0"/>
              <a:t>1) Plastificação: aquecimento e fusão do plástico - resina;</a:t>
            </a:r>
          </a:p>
          <a:p>
            <a:pPr marL="180975" lvl="1" indent="0" algn="just">
              <a:buNone/>
            </a:pPr>
            <a:r>
              <a:rPr lang="pt-BR" altLang="pt-BR" sz="2800" dirty="0"/>
              <a:t>2) Avanço da unidade de injeção: Parafuso no cilindro em movimento de rotação;</a:t>
            </a:r>
          </a:p>
          <a:p>
            <a:pPr marL="180975" lvl="1" indent="0" algn="just">
              <a:buNone/>
            </a:pPr>
            <a:r>
              <a:rPr lang="pt-BR" altLang="pt-BR" sz="2800" dirty="0"/>
              <a:t>3) Injeção: Injeção da resina fundida no molde fechado sob pressão;</a:t>
            </a:r>
          </a:p>
          <a:p>
            <a:pPr marL="180975" lvl="1" indent="0" algn="just">
              <a:buNone/>
            </a:pPr>
            <a:r>
              <a:rPr lang="pt-BR" altLang="pt-BR" sz="2800" dirty="0"/>
              <a:t>4) Recalque: manutenção da injeção, o material continua sob pressão por um tempo especificado para evitar o refluxo durante a solidificação;</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71</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4824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CICLO DA INJETORA</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5" y="1781172"/>
            <a:ext cx="8077200" cy="4648200"/>
          </a:xfrm>
        </p:spPr>
        <p:txBody>
          <a:bodyPr/>
          <a:lstStyle/>
          <a:p>
            <a:pPr marL="180975" lvl="1" indent="0" algn="just">
              <a:buNone/>
            </a:pPr>
            <a:r>
              <a:rPr lang="pt-BR" altLang="pt-BR" sz="2800" dirty="0"/>
              <a:t>5) Recuo da unidade de injeção: Parafuso no cilindro recua para posição inicial;</a:t>
            </a:r>
          </a:p>
          <a:p>
            <a:pPr marL="180975" lvl="1" indent="0" algn="just">
              <a:buNone/>
            </a:pPr>
            <a:r>
              <a:rPr lang="pt-BR" altLang="pt-BR" sz="2800" dirty="0"/>
              <a:t>6) Resfriamento: Resfriamento da peça termoplástica moldada no molde e consequente solidificação do material;</a:t>
            </a:r>
          </a:p>
          <a:p>
            <a:pPr marL="180975" lvl="1" indent="0" algn="just">
              <a:buNone/>
            </a:pPr>
            <a:r>
              <a:rPr lang="pt-BR" altLang="pt-BR" sz="2800" dirty="0"/>
              <a:t>7) Liberação da Peça: Abertura do molde e ejeção das peças finalizando o ciclo. As peças que compõe um molde são liberadas juntas, recebendo o nome de shot.</a:t>
            </a:r>
            <a:endParaRPr lang="en-US" altLang="pt-BR" sz="2800" dirty="0"/>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72</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2054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CICLO DA INJETORA</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73</a:t>
            </a:fld>
            <a:endParaRPr lang="en-US" altLang="pt-BR" sz="2400" b="1" dirty="0">
              <a:solidFill>
                <a:schemeClr val="bg1"/>
              </a:solidFill>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E231A868-D756-6DB6-78F0-544C5816522A}"/>
              </a:ext>
            </a:extLst>
          </p:cNvPr>
          <p:cNvPicPr>
            <a:picLocks noChangeAspect="1"/>
          </p:cNvPicPr>
          <p:nvPr/>
        </p:nvPicPr>
        <p:blipFill>
          <a:blip r:embed="rId3"/>
          <a:stretch>
            <a:fillRect/>
          </a:stretch>
        </p:blipFill>
        <p:spPr>
          <a:xfrm>
            <a:off x="1905000" y="1298572"/>
            <a:ext cx="4110713" cy="4876800"/>
          </a:xfrm>
          <a:prstGeom prst="rect">
            <a:avLst/>
          </a:prstGeom>
        </p:spPr>
      </p:pic>
    </p:spTree>
    <p:extLst>
      <p:ext uri="{BB962C8B-B14F-4D97-AF65-F5344CB8AC3E}">
        <p14:creationId xmlns:p14="http://schemas.microsoft.com/office/powerpoint/2010/main" val="622652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74</a:t>
            </a:fld>
            <a:endParaRPr lang="en-US" altLang="pt-BR" sz="2400" b="1" dirty="0">
              <a:solidFill>
                <a:schemeClr val="bg1"/>
              </a:solidFill>
              <a:effectLst>
                <a:outerShdw blurRad="38100" dist="38100" dir="2700000" algn="tl">
                  <a:srgbClr val="000000">
                    <a:alpha val="43137"/>
                  </a:srgbClr>
                </a:outerShdw>
              </a:effectLst>
            </a:endParaRPr>
          </a:p>
        </p:txBody>
      </p:sp>
      <p:pic>
        <p:nvPicPr>
          <p:cNvPr id="1026" name="Picture 2" descr="Rápido e Fácil Para PROCESSO DE SOPRO DE GARRAFA PET 5">
            <a:extLst>
              <a:ext uri="{FF2B5EF4-FFF2-40B4-BE49-F238E27FC236}">
                <a16:creationId xmlns:a16="http://schemas.microsoft.com/office/drawing/2014/main" id="{342738A4-95B7-3798-4C21-43B898A7A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057400"/>
            <a:ext cx="7304007" cy="440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7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33400" y="2495547"/>
            <a:ext cx="8077200" cy="2638428"/>
          </a:xfrm>
        </p:spPr>
        <p:txBody>
          <a:bodyPr/>
          <a:lstStyle/>
          <a:p>
            <a:pPr marL="180975" lvl="1" indent="0" algn="just">
              <a:buNone/>
            </a:pPr>
            <a:r>
              <a:rPr lang="pt-BR" altLang="pt-BR" sz="2800" dirty="0"/>
              <a:t>	As garrafas PET moldadas por sopro são divididas em dois tipos: garrafas de pressão, que são enchidas com bebidas carbonatadas, e garrafas sem pressão, que são enchidas com água, chá, óleo comestível e outros líquidos.</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75</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602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7150" y="1131884"/>
            <a:ext cx="8629650" cy="4648200"/>
          </a:xfrm>
        </p:spPr>
        <p:txBody>
          <a:bodyPr/>
          <a:lstStyle/>
          <a:p>
            <a:pPr marL="180975" lvl="1" indent="0" algn="just">
              <a:buNone/>
            </a:pPr>
            <a:r>
              <a:rPr lang="pt-BR" altLang="pt-BR" sz="2800" b="1" dirty="0">
                <a:solidFill>
                  <a:schemeClr val="tx2">
                    <a:lumMod val="40000"/>
                    <a:lumOff val="60000"/>
                  </a:schemeClr>
                </a:solidFill>
              </a:rPr>
              <a:t>Equipamento De Molde De Sopro</a:t>
            </a:r>
          </a:p>
          <a:p>
            <a:pPr marL="180975" lvl="1" indent="0" algn="just">
              <a:buNone/>
            </a:pPr>
            <a:endParaRPr lang="pt-BR" altLang="pt-BR" sz="2000" dirty="0"/>
          </a:p>
          <a:p>
            <a:pPr marL="180975" lvl="1" indent="0" algn="just">
              <a:buNone/>
            </a:pPr>
            <a:r>
              <a:rPr lang="pt-BR" altLang="pt-BR" sz="2800" dirty="0"/>
              <a:t>	Atualmente, os fabricantes de máquinas automáticas de moldagem por sopro PET (soprador) importam principalmente da França, Alemanha, e os domésticos.</a:t>
            </a:r>
          </a:p>
          <a:p>
            <a:pPr marL="180975" lvl="1" indent="0" algn="just">
              <a:buNone/>
            </a:pPr>
            <a:endParaRPr lang="pt-BR" altLang="pt-BR" sz="2000" dirty="0"/>
          </a:p>
          <a:p>
            <a:pPr marL="180975" lvl="1" indent="0" algn="just">
              <a:buNone/>
            </a:pPr>
            <a:r>
              <a:rPr lang="pt-BR" altLang="pt-BR" sz="2800" dirty="0"/>
              <a:t>	Os princípios básicos dos equipamentos são os mesmos e consistem em cinco componentes: um sistema de fornecimento de pré-formas, um sistema de aquecimento, um sistema de sopro, um sistema de controle e equipamento auxiliar.</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76</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26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57200" y="2514597"/>
            <a:ext cx="8077200" cy="2181228"/>
          </a:xfrm>
        </p:spPr>
        <p:txBody>
          <a:bodyPr/>
          <a:lstStyle/>
          <a:p>
            <a:pPr marL="180975" lvl="1" indent="0" algn="just">
              <a:buNone/>
            </a:pPr>
            <a:r>
              <a:rPr lang="pt-BR" altLang="pt-BR" sz="2800" dirty="0"/>
              <a:t>Pré-formas, aquecimento, pré-sopro, moldes e o ambiente de produção são fatores críticos no processo de moldagem por sopro de garrafas PET.</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77</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95823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5" y="1781172"/>
            <a:ext cx="8077200" cy="4648200"/>
          </a:xfrm>
        </p:spPr>
        <p:txBody>
          <a:bodyPr/>
          <a:lstStyle/>
          <a:p>
            <a:pPr marL="180975" lvl="1" indent="0" algn="just">
              <a:buNone/>
            </a:pPr>
            <a:r>
              <a:rPr lang="pt-BR" altLang="pt-BR" sz="2800" dirty="0"/>
              <a:t>	O chip PET é primeiro moldado por injeção em uma pré-forma ao fazer uma garrafa moldada por sopro. </a:t>
            </a:r>
          </a:p>
          <a:p>
            <a:pPr marL="180975" lvl="1" indent="0" algn="just">
              <a:buNone/>
            </a:pPr>
            <a:endParaRPr lang="pt-BR" altLang="pt-BR" sz="2800" dirty="0"/>
          </a:p>
          <a:p>
            <a:pPr marL="180975" lvl="1" indent="0" algn="just">
              <a:buNone/>
            </a:pPr>
            <a:r>
              <a:rPr lang="pt-BR" altLang="pt-BR" sz="2800" dirty="0"/>
              <a:t>	Ele exige baixo peso molecular e viscosidade (peso molecular 31000-50000, viscosidade intrínseca 0.78-0.85 cm</a:t>
            </a:r>
            <a:r>
              <a:rPr lang="pt-BR" altLang="pt-BR" sz="2800" baseline="30000" dirty="0"/>
              <a:t>3</a:t>
            </a:r>
            <a:r>
              <a:rPr lang="pt-BR" altLang="pt-BR" sz="2800" dirty="0"/>
              <a:t>/g) e uma baixa proporção de materiais reciclados secundários (menos de 5%).</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78</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9128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5" y="1781172"/>
            <a:ext cx="8077200" cy="4648200"/>
          </a:xfrm>
        </p:spPr>
        <p:txBody>
          <a:bodyPr/>
          <a:lstStyle/>
          <a:p>
            <a:pPr marL="180975" lvl="1" indent="0" algn="just">
              <a:buNone/>
            </a:pPr>
            <a:r>
              <a:rPr lang="pt-BR" altLang="pt-BR" sz="2800" dirty="0"/>
              <a:t>	Na moldagem por sopro a dificuldade do processo é determinada pela qualidade da pré-forma.</a:t>
            </a:r>
          </a:p>
          <a:p>
            <a:pPr marL="180975" lvl="1" indent="0" algn="just">
              <a:buNone/>
            </a:pPr>
            <a:endParaRPr lang="pt-BR" altLang="pt-BR" sz="2800" dirty="0"/>
          </a:p>
          <a:p>
            <a:pPr marL="180975" lvl="1" indent="0" algn="just">
              <a:buNone/>
            </a:pPr>
            <a:r>
              <a:rPr lang="pt-BR" altLang="pt-BR" sz="2800" dirty="0"/>
              <a:t>	Puro, transparente, livre de impurezas, sem cores diferentes e adequado ao comprimento do spot e dos spots circundantes são os requisitos para a pré-forma.</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79</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0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a:xfrm>
            <a:off x="228600" y="152400"/>
            <a:ext cx="7277100" cy="457200"/>
          </a:xfrm>
        </p:spPr>
        <p:txBody>
          <a:bodyPr/>
          <a:lstStyle/>
          <a:p>
            <a:r>
              <a:rPr lang="pt-BR" altLang="pt-BR" sz="3200" dirty="0"/>
              <a:t>A fabricação do PVC</a:t>
            </a:r>
            <a:endParaRPr lang="en-US" altLang="pt-BR" sz="3200" dirty="0"/>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16821" y="1454944"/>
            <a:ext cx="4800600" cy="2971800"/>
          </a:xfrm>
        </p:spPr>
        <p:txBody>
          <a:bodyPr/>
          <a:lstStyle/>
          <a:p>
            <a:pPr marL="180975" lvl="1" indent="0" algn="just">
              <a:buNone/>
            </a:pPr>
            <a:r>
              <a:rPr lang="en-US" altLang="pt-BR" sz="2800" dirty="0"/>
              <a:t>	</a:t>
            </a:r>
            <a:r>
              <a:rPr lang="pt-BR" altLang="pt-BR" sz="2800" dirty="0"/>
              <a:t>O composto de PVC é, então, inserido em máquinas específicas (a depender do produto a ser fabricado) como extrusoras, injetoras, sopradoras, etc. onde serão transformados ou processados no produto desejado, como tubos, conexões, frascos, etc.</a:t>
            </a:r>
          </a:p>
          <a:p>
            <a:pPr lvl="1" algn="just"/>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a:t>
            </a:fld>
            <a:endParaRPr lang="en-US" altLang="pt-BR" sz="2400" b="1" dirty="0">
              <a:solidFill>
                <a:schemeClr val="bg1"/>
              </a:solidFill>
              <a:effectLst>
                <a:outerShdw blurRad="38100" dist="38100" dir="2700000" algn="tl">
                  <a:srgbClr val="000000">
                    <a:alpha val="43137"/>
                  </a:srgbClr>
                </a:outerShdw>
              </a:effectLst>
            </a:endParaRPr>
          </a:p>
        </p:txBody>
      </p:sp>
      <p:pic>
        <p:nvPicPr>
          <p:cNvPr id="86018" name="Picture 2" descr="Minha Janela de PVC | O que é PVC?">
            <a:extLst>
              <a:ext uri="{FF2B5EF4-FFF2-40B4-BE49-F238E27FC236}">
                <a16:creationId xmlns:a16="http://schemas.microsoft.com/office/drawing/2014/main" id="{E28ECF71-AC89-07DB-A3DB-DAABD865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323" y="2209800"/>
            <a:ext cx="3226677" cy="1462088"/>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Luminária de PVC: saiba como fazer e veja modelos criativos">
            <a:extLst>
              <a:ext uri="{FF2B5EF4-FFF2-40B4-BE49-F238E27FC236}">
                <a16:creationId xmlns:a16="http://schemas.microsoft.com/office/drawing/2014/main" id="{1F1102AC-3ED0-1F5C-EF54-A2DD21266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323" y="3780630"/>
            <a:ext cx="174519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TUBO DE PVC 75MM (BARRA 6MTS)">
            <a:extLst>
              <a:ext uri="{FF2B5EF4-FFF2-40B4-BE49-F238E27FC236}">
                <a16:creationId xmlns:a16="http://schemas.microsoft.com/office/drawing/2014/main" id="{F1F182F5-9DEC-5A8C-E8F0-7463B2DD8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1911" y="3794125"/>
            <a:ext cx="1462089" cy="146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84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81000" y="1358104"/>
            <a:ext cx="8077200" cy="4648200"/>
          </a:xfrm>
        </p:spPr>
        <p:txBody>
          <a:bodyPr/>
          <a:lstStyle/>
          <a:p>
            <a:pPr marL="180975" lvl="1" indent="0" algn="just">
              <a:buNone/>
            </a:pPr>
            <a:r>
              <a:rPr lang="pt-BR" altLang="pt-BR" sz="2800" b="1" dirty="0">
                <a:solidFill>
                  <a:schemeClr val="tx2">
                    <a:lumMod val="40000"/>
                    <a:lumOff val="60000"/>
                  </a:schemeClr>
                </a:solidFill>
              </a:rPr>
              <a:t>Esquentando</a:t>
            </a:r>
          </a:p>
          <a:p>
            <a:pPr marL="180975" lvl="1" indent="0" algn="just">
              <a:buNone/>
            </a:pPr>
            <a:endParaRPr lang="pt-BR" altLang="pt-BR" sz="2800" dirty="0"/>
          </a:p>
          <a:p>
            <a:pPr marL="180975" lvl="1" indent="0" algn="just">
              <a:buNone/>
            </a:pPr>
            <a:r>
              <a:rPr lang="pt-BR" altLang="pt-BR" sz="2800" dirty="0"/>
              <a:t>	Um forno de aquecimento completa o processo de aquecimento da pré-forma. A temperatura é definida manualmente e ajustada automaticamente.</a:t>
            </a:r>
          </a:p>
          <a:p>
            <a:pPr marL="180975" lvl="1" indent="0" algn="just">
              <a:buNone/>
            </a:pPr>
            <a:endParaRPr lang="pt-BR" altLang="pt-BR" sz="2800" dirty="0"/>
          </a:p>
          <a:p>
            <a:pPr marL="180975" lvl="1" indent="0" algn="just">
              <a:buNone/>
            </a:pPr>
            <a:r>
              <a:rPr lang="pt-BR" altLang="pt-BR" sz="2800" dirty="0"/>
              <a:t>	Uma lâmpada infravermelha distante emite raios infravermelhos para irradiar e aquecer a pré-forma no forno.</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80</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83437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4" y="1781172"/>
            <a:ext cx="8296275" cy="4648200"/>
          </a:xfrm>
        </p:spPr>
        <p:txBody>
          <a:bodyPr/>
          <a:lstStyle/>
          <a:p>
            <a:pPr marL="180975" lvl="1" indent="0" algn="just">
              <a:buNone/>
            </a:pPr>
            <a:r>
              <a:rPr lang="pt-BR" altLang="pt-BR" sz="2800" dirty="0"/>
              <a:t>	Um  ventilador na parte inferior do forno circula o ar para manter uma temperatura constante.</a:t>
            </a:r>
          </a:p>
          <a:p>
            <a:pPr marL="180975" lvl="1" indent="0" algn="just">
              <a:buNone/>
            </a:pPr>
            <a:endParaRPr lang="pt-BR" altLang="pt-BR" sz="2800" dirty="0"/>
          </a:p>
          <a:p>
            <a:pPr marL="180975" lvl="1" indent="0" algn="just">
              <a:buNone/>
            </a:pPr>
            <a:r>
              <a:rPr lang="pt-BR" altLang="pt-BR" sz="2800" dirty="0"/>
              <a:t>	À medida que a pré-forma avança no forno, ela gira, aquecendo uniformemente a sua parede.</a:t>
            </a:r>
          </a:p>
          <a:p>
            <a:pPr marL="180975" lvl="1" indent="0" algn="just">
              <a:buNone/>
            </a:pPr>
            <a:endParaRPr lang="pt-BR" altLang="pt-BR" sz="2800" dirty="0"/>
          </a:p>
          <a:p>
            <a:pPr marL="180975" lvl="1" indent="0" algn="just">
              <a:buNone/>
            </a:pPr>
            <a:r>
              <a:rPr lang="pt-BR" altLang="pt-BR" sz="2800" dirty="0"/>
              <a:t>	O tubo da lâmpada é disposto em forma de “X” no forno de cima para baixo, com mais nas pontas e menos no meio.</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81</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9753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28625" y="2138357"/>
            <a:ext cx="8077200" cy="3876675"/>
          </a:xfrm>
        </p:spPr>
        <p:txBody>
          <a:bodyPr/>
          <a:lstStyle/>
          <a:p>
            <a:pPr marL="180975" lvl="1" indent="0" algn="just">
              <a:buNone/>
            </a:pPr>
            <a:r>
              <a:rPr lang="pt-BR" altLang="pt-BR" sz="2800" dirty="0"/>
              <a:t>	O número de lâmpadas acesas, a configuração geral da temperatura, a potência do forno e a taxa de aquecimento de cada seção afetam o calor do forno.</a:t>
            </a:r>
          </a:p>
          <a:p>
            <a:pPr marL="180975" lvl="1" indent="0" algn="just">
              <a:buNone/>
            </a:pPr>
            <a:endParaRPr lang="pt-BR" altLang="pt-BR" sz="2800" dirty="0"/>
          </a:p>
          <a:p>
            <a:pPr marL="180975" lvl="1" indent="0" algn="just">
              <a:buNone/>
            </a:pPr>
            <a:r>
              <a:rPr lang="pt-BR" altLang="pt-BR" sz="2800" dirty="0"/>
              <a:t>A abertura do tubo da lâmpada deve ser ajustada em conjunto com o pré-sopro.</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82</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740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5" y="1781172"/>
            <a:ext cx="8077200" cy="4648200"/>
          </a:xfrm>
        </p:spPr>
        <p:txBody>
          <a:bodyPr/>
          <a:lstStyle/>
          <a:p>
            <a:pPr marL="180975" lvl="1" indent="0" algn="just">
              <a:buNone/>
            </a:pPr>
            <a:r>
              <a:rPr lang="pt-BR" altLang="pt-BR" sz="2800" b="1" dirty="0">
                <a:solidFill>
                  <a:schemeClr val="tx2">
                    <a:lumMod val="40000"/>
                    <a:lumOff val="60000"/>
                  </a:schemeClr>
                </a:solidFill>
              </a:rPr>
              <a:t>Pré-sopro</a:t>
            </a:r>
          </a:p>
          <a:p>
            <a:pPr marL="180975" lvl="1" indent="0" algn="just">
              <a:buNone/>
            </a:pPr>
            <a:endParaRPr lang="pt-BR" altLang="pt-BR" sz="2800" dirty="0"/>
          </a:p>
          <a:p>
            <a:pPr marL="180975" lvl="1" indent="0" algn="just">
              <a:buNone/>
            </a:pPr>
            <a:r>
              <a:rPr lang="pt-BR" altLang="pt-BR" sz="2800" dirty="0"/>
              <a:t>	O pré-sopro é uma etapa crucial no método de sopro em duas etapas.</a:t>
            </a:r>
          </a:p>
          <a:p>
            <a:pPr marL="180975" lvl="1" indent="0" algn="just">
              <a:buNone/>
            </a:pPr>
            <a:endParaRPr lang="pt-BR" altLang="pt-BR" sz="2800" dirty="0"/>
          </a:p>
          <a:p>
            <a:pPr marL="180975" lvl="1" indent="0" algn="just">
              <a:buNone/>
            </a:pPr>
            <a:r>
              <a:rPr lang="pt-BR" altLang="pt-BR" sz="2800" dirty="0"/>
              <a:t>	Isso significa que durante o processo de moldagem por sopro, o pré-sopro é iniciado enquanto a haste de estiramento é abaixada para que a pré-forma tome forma.</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83</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01589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5" y="1781172"/>
            <a:ext cx="8077200" cy="4648200"/>
          </a:xfrm>
        </p:spPr>
        <p:txBody>
          <a:bodyPr/>
          <a:lstStyle/>
          <a:p>
            <a:pPr marL="180975" lvl="1" indent="0" algn="just">
              <a:buNone/>
            </a:pPr>
            <a:r>
              <a:rPr lang="pt-BR" altLang="pt-BR" sz="2800" dirty="0"/>
              <a:t>Três variáveis ​​essenciais do processo são a posição de pré-sopro, a pressão de pré-sopro e a vazão de sopro.</a:t>
            </a:r>
          </a:p>
          <a:p>
            <a:pPr marL="180975" lvl="1" indent="0" algn="just">
              <a:buNone/>
            </a:pPr>
            <a:endParaRPr lang="pt-BR" altLang="pt-BR" sz="2800" dirty="0"/>
          </a:p>
          <a:p>
            <a:pPr marL="180975" lvl="1" indent="0" algn="just">
              <a:buNone/>
            </a:pPr>
            <a:r>
              <a:rPr lang="pt-BR" altLang="pt-BR" sz="2800" dirty="0"/>
              <a:t>	A dificuldade do moldagem por sopro processo e o desempenho da garrafa são determinados pelo formato da garrafa pré-sopro.</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84</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802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533400" y="2743200"/>
            <a:ext cx="8077200" cy="2333628"/>
          </a:xfrm>
        </p:spPr>
        <p:txBody>
          <a:bodyPr/>
          <a:lstStyle/>
          <a:p>
            <a:pPr marL="180975" lvl="1" indent="0" algn="just">
              <a:buNone/>
            </a:pPr>
            <a:r>
              <a:rPr lang="pt-BR" altLang="pt-BR" sz="2800" dirty="0"/>
              <a:t>	Aquecimento local impróprio, pressão insuficiente de pré-sopro e fluxo de ar de sopro insuficiente estão entre as causas de forma anormal. O tamanho da garrafa é determinado pela pressão e posição do pré-sopro.</a:t>
            </a:r>
          </a:p>
          <a:p>
            <a:pPr marL="180975" lvl="1" indent="0" algn="just">
              <a:buNone/>
            </a:pPr>
            <a:endParaRPr lang="pt-BR" altLang="pt-BR" sz="2800" dirty="0"/>
          </a:p>
          <a:p>
            <a:pPr marL="180975" lvl="1" indent="0" algn="just">
              <a:buNone/>
            </a:pPr>
            <a:r>
              <a:rPr lang="pt-BR" altLang="pt-BR" sz="2800" dirty="0"/>
              <a:t>	</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85</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0241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6053135"/>
            <a:ext cx="8763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dirty="0"/>
              <a:t>MÉTODO DE SOPRO</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390525" y="1104900"/>
            <a:ext cx="8077200" cy="4648200"/>
          </a:xfrm>
        </p:spPr>
        <p:txBody>
          <a:bodyPr/>
          <a:lstStyle/>
          <a:p>
            <a:pPr marL="180975" lvl="1" indent="0" algn="just">
              <a:buNone/>
            </a:pPr>
            <a:r>
              <a:rPr lang="pt-BR" altLang="pt-BR" sz="2800" b="1" dirty="0">
                <a:solidFill>
                  <a:schemeClr val="tx2">
                    <a:lumMod val="40000"/>
                    <a:lumOff val="60000"/>
                  </a:schemeClr>
                </a:solidFill>
              </a:rPr>
              <a:t>Máquina auxiliar e molde</a:t>
            </a:r>
          </a:p>
          <a:p>
            <a:pPr marL="180975" lvl="1" indent="0" algn="just">
              <a:buNone/>
            </a:pPr>
            <a:endParaRPr lang="pt-BR" altLang="pt-BR" sz="2800" dirty="0"/>
          </a:p>
          <a:p>
            <a:pPr marL="180975" lvl="1" indent="0" algn="just">
              <a:buNone/>
            </a:pPr>
            <a:r>
              <a:rPr lang="pt-BR" altLang="pt-BR" sz="2800" dirty="0"/>
              <a:t>	O equipamento auxiliar refere-se principalmente a manter o molde a uma temperatura constante. A temperatura constante do molde é crucial para manter a estabilidade do produto.</a:t>
            </a:r>
          </a:p>
          <a:p>
            <a:pPr marL="180975" lvl="1" indent="0" algn="just">
              <a:buNone/>
            </a:pPr>
            <a:endParaRPr lang="pt-BR" altLang="pt-BR" sz="2800" dirty="0"/>
          </a:p>
          <a:p>
            <a:pPr marL="180975" lvl="1" indent="0" algn="just">
              <a:buNone/>
            </a:pPr>
            <a:r>
              <a:rPr lang="pt-BR" altLang="pt-BR" sz="2800" dirty="0"/>
              <a:t>	A temperatura do corpo da garrafa é tipicamente alta, enquanto a temperatura do fundo da garrafa é geralmente baixa.</a:t>
            </a:r>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7810500" y="6146797"/>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86</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1303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a:extLst>
              <a:ext uri="{FF2B5EF4-FFF2-40B4-BE49-F238E27FC236}">
                <a16:creationId xmlns:a16="http://schemas.microsoft.com/office/drawing/2014/main" id="{9EF69DB9-E8AE-9A04-E204-91D9D2112E77}"/>
              </a:ext>
            </a:extLst>
          </p:cNvPr>
          <p:cNvSpPr>
            <a:spLocks noGrp="1" noChangeArrowheads="1"/>
          </p:cNvSpPr>
          <p:nvPr>
            <p:ph type="subTitle" idx="1"/>
          </p:nvPr>
        </p:nvSpPr>
        <p:spPr>
          <a:xfrm>
            <a:off x="2514600" y="4191000"/>
            <a:ext cx="6078538" cy="482600"/>
          </a:xfrm>
        </p:spPr>
        <p:txBody>
          <a:bodyPr/>
          <a:lstStyle/>
          <a:p>
            <a:r>
              <a:rPr lang="en-US" altLang="pt-BR"/>
              <a:t>Click to edit subtitle style</a:t>
            </a:r>
          </a:p>
        </p:txBody>
      </p:sp>
      <p:sp>
        <p:nvSpPr>
          <p:cNvPr id="28679" name="WordArt 7">
            <a:extLst>
              <a:ext uri="{FF2B5EF4-FFF2-40B4-BE49-F238E27FC236}">
                <a16:creationId xmlns:a16="http://schemas.microsoft.com/office/drawing/2014/main" id="{FFB49BE0-D163-73DD-B0FF-470D82464B39}"/>
              </a:ext>
            </a:extLst>
          </p:cNvPr>
          <p:cNvSpPr>
            <a:spLocks noChangeArrowheads="1" noChangeShapeType="1" noTextEdit="1"/>
          </p:cNvSpPr>
          <p:nvPr/>
        </p:nvSpPr>
        <p:spPr bwMode="gray">
          <a:xfrm>
            <a:off x="3657600" y="4800600"/>
            <a:ext cx="4876800" cy="609600"/>
          </a:xfrm>
          <a:prstGeom prst="rect">
            <a:avLst/>
          </a:prstGeom>
        </p:spPr>
        <p:txBody>
          <a:bodyPr wrap="none" fromWordArt="1">
            <a:prstTxWarp prst="textDeflate">
              <a:avLst>
                <a:gd name="adj" fmla="val 0"/>
              </a:avLst>
            </a:prstTxWarp>
          </a:bodyPr>
          <a:lstStyle/>
          <a:p>
            <a:pPr algn="ctr"/>
            <a:r>
              <a:rPr lang="pt-BR" sz="5400" b="1" kern="1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panose="020B0604030504040204" pitchFamily="34" charset="0"/>
                <a:ea typeface="Verdana" panose="020B0604030504040204" pitchFamily="34" charset="0"/>
              </a:rPr>
              <a:t>Thank You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harlotte Pipe 8 in. PVC DWV Wye-PVC 00600 1800 - The Home Depot">
            <a:extLst>
              <a:ext uri="{FF2B5EF4-FFF2-40B4-BE49-F238E27FC236}">
                <a16:creationId xmlns:a16="http://schemas.microsoft.com/office/drawing/2014/main" id="{2A784683-B046-F119-D902-88D8D4472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53136"/>
            <a:ext cx="838200" cy="733425"/>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D8EDE4D4-7AC5-6B09-EBC1-D23C0EC8F3C8}"/>
              </a:ext>
            </a:extLst>
          </p:cNvPr>
          <p:cNvSpPr>
            <a:spLocks noGrp="1" noChangeArrowheads="1"/>
          </p:cNvSpPr>
          <p:nvPr>
            <p:ph type="title"/>
          </p:nvPr>
        </p:nvSpPr>
        <p:spPr/>
        <p:txBody>
          <a:bodyPr/>
          <a:lstStyle/>
          <a:p>
            <a:r>
              <a:rPr lang="en-US" altLang="pt-BR"/>
              <a:t>Hot Tip</a:t>
            </a:r>
          </a:p>
        </p:txBody>
      </p:sp>
      <p:sp>
        <p:nvSpPr>
          <p:cNvPr id="10246" name="Rectangle 6">
            <a:extLst>
              <a:ext uri="{FF2B5EF4-FFF2-40B4-BE49-F238E27FC236}">
                <a16:creationId xmlns:a16="http://schemas.microsoft.com/office/drawing/2014/main" id="{6E6D69E9-BFEF-F9A1-E07F-46B4C1C6F6B0}"/>
              </a:ext>
            </a:extLst>
          </p:cNvPr>
          <p:cNvSpPr>
            <a:spLocks noGrp="1" noChangeArrowheads="1"/>
          </p:cNvSpPr>
          <p:nvPr>
            <p:ph type="body" idx="1"/>
          </p:nvPr>
        </p:nvSpPr>
        <p:spPr>
          <a:xfrm>
            <a:off x="466725" y="2439192"/>
            <a:ext cx="8077200" cy="2436815"/>
          </a:xfrm>
        </p:spPr>
        <p:txBody>
          <a:bodyPr/>
          <a:lstStyle/>
          <a:p>
            <a:pPr marL="180975" lvl="1" indent="0" algn="just">
              <a:buNone/>
            </a:pPr>
            <a:r>
              <a:rPr lang="en-US" altLang="pt-BR" sz="2800" dirty="0"/>
              <a:t>	</a:t>
            </a:r>
            <a:r>
              <a:rPr lang="pt-BR" altLang="pt-BR" sz="2800" dirty="0"/>
              <a:t>O tipo de resina e os aditivos utilizados determinarão as características finais dos produtos em PVC, que podem se apresentar nas formas rígida ou flexível, transparente ou opaco, dentre diversas outras características.</a:t>
            </a:r>
            <a:endParaRPr lang="en-US" altLang="pt-BR" sz="2800" dirty="0"/>
          </a:p>
        </p:txBody>
      </p:sp>
      <p:sp>
        <p:nvSpPr>
          <p:cNvPr id="4" name="Espaço Reservado para Número de Slide 3">
            <a:extLst>
              <a:ext uri="{FF2B5EF4-FFF2-40B4-BE49-F238E27FC236}">
                <a16:creationId xmlns:a16="http://schemas.microsoft.com/office/drawing/2014/main" id="{EE9299B8-B206-7639-11BC-9C81701D0ADB}"/>
              </a:ext>
            </a:extLst>
          </p:cNvPr>
          <p:cNvSpPr>
            <a:spLocks noGrp="1"/>
          </p:cNvSpPr>
          <p:nvPr>
            <p:ph type="sldNum" sz="quarter" idx="12"/>
          </p:nvPr>
        </p:nvSpPr>
        <p:spPr>
          <a:xfrm>
            <a:off x="8001000" y="6175373"/>
            <a:ext cx="1295400" cy="244475"/>
          </a:xfrm>
        </p:spPr>
        <p:txBody>
          <a:bodyPr/>
          <a:lstStyle/>
          <a:p>
            <a:fld id="{9C9D8E97-C708-469D-AE2C-3A9996271CC2}" type="slidenum">
              <a:rPr lang="en-US" altLang="pt-BR" sz="2400" b="1" smtClean="0">
                <a:solidFill>
                  <a:schemeClr val="bg1"/>
                </a:solidFill>
                <a:effectLst>
                  <a:outerShdw blurRad="38100" dist="38100" dir="2700000" algn="tl">
                    <a:srgbClr val="000000">
                      <a:alpha val="43137"/>
                    </a:srgbClr>
                  </a:outerShdw>
                </a:effectLst>
              </a:rPr>
              <a:pPr/>
              <a:t>9</a:t>
            </a:fld>
            <a:endParaRPr lang="en-US" altLang="pt-B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021142"/>
      </p:ext>
    </p:extLst>
  </p:cSld>
  <p:clrMapOvr>
    <a:masterClrMapping/>
  </p:clrMapOvr>
</p:sld>
</file>

<file path=ppt/theme/theme1.xml><?xml version="1.0" encoding="utf-8"?>
<a:theme xmlns:a="http://schemas.openxmlformats.org/drawingml/2006/main" name="217tgp_cube_dark">
  <a:themeElements>
    <a:clrScheme name="217tgp_cube_dark 3">
      <a:dk1>
        <a:srgbClr val="969696"/>
      </a:dk1>
      <a:lt1>
        <a:srgbClr val="FFFFFF"/>
      </a:lt1>
      <a:dk2>
        <a:srgbClr val="3F1F53"/>
      </a:dk2>
      <a:lt2>
        <a:srgbClr val="F3CC9D"/>
      </a:lt2>
      <a:accent1>
        <a:srgbClr val="557FE7"/>
      </a:accent1>
      <a:accent2>
        <a:srgbClr val="84ACCA"/>
      </a:accent2>
      <a:accent3>
        <a:srgbClr val="AFABB3"/>
      </a:accent3>
      <a:accent4>
        <a:srgbClr val="DADADA"/>
      </a:accent4>
      <a:accent5>
        <a:srgbClr val="B4C0F1"/>
      </a:accent5>
      <a:accent6>
        <a:srgbClr val="779BB7"/>
      </a:accent6>
      <a:hlink>
        <a:srgbClr val="9351C9"/>
      </a:hlink>
      <a:folHlink>
        <a:srgbClr val="3EB2AC"/>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DD8739"/>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3F1F53"/>
        </a:dk2>
        <a:lt2>
          <a:srgbClr val="F3CC9D"/>
        </a:lt2>
        <a:accent1>
          <a:srgbClr val="557FE7"/>
        </a:accent1>
        <a:accent2>
          <a:srgbClr val="84ACCA"/>
        </a:accent2>
        <a:accent3>
          <a:srgbClr val="AFABB3"/>
        </a:accent3>
        <a:accent4>
          <a:srgbClr val="DADADA"/>
        </a:accent4>
        <a:accent5>
          <a:srgbClr val="B4C0F1"/>
        </a:accent5>
        <a:accent6>
          <a:srgbClr val="779BB7"/>
        </a:accent6>
        <a:hlink>
          <a:srgbClr val="9351C9"/>
        </a:hlink>
        <a:folHlink>
          <a:srgbClr val="3EB2A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TotalTime>
  <Words>3602</Words>
  <Application>Microsoft Office PowerPoint</Application>
  <PresentationFormat>Apresentação na tela (4:3)</PresentationFormat>
  <Paragraphs>372</Paragraphs>
  <Slides>87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87</vt:i4>
      </vt:variant>
    </vt:vector>
  </HeadingPairs>
  <TitlesOfParts>
    <vt:vector size="93" baseType="lpstr">
      <vt:lpstr>Amasis MT Pro Black</vt:lpstr>
      <vt:lpstr>Arial</vt:lpstr>
      <vt:lpstr>Calibri</vt:lpstr>
      <vt:lpstr>Verdana</vt:lpstr>
      <vt:lpstr>Wingdings</vt:lpstr>
      <vt:lpstr>217tgp_cube_dark</vt:lpstr>
      <vt:lpstr>Processos Indústriais  Inorgânicos e Orgânicos</vt:lpstr>
      <vt:lpstr>Apresentação do PowerPoint</vt:lpstr>
      <vt:lpstr>A fabricação do PVC</vt:lpstr>
      <vt:lpstr>A fabricação do PVC</vt:lpstr>
      <vt:lpstr>A fabricação do PVC</vt:lpstr>
      <vt:lpstr>A fabricação do PVC</vt:lpstr>
      <vt:lpstr>A fabricação do PVC</vt:lpstr>
      <vt:lpstr>A fabricação do PVC</vt:lpstr>
      <vt:lpstr>Hot Tip</vt:lpstr>
      <vt:lpstr>Fluxograma de PVC</vt:lpstr>
      <vt:lpstr>Principais características do PVC</vt:lpstr>
      <vt:lpstr>Principais características do PVC</vt:lpstr>
      <vt:lpstr>Fabricação do PVC</vt:lpstr>
      <vt:lpstr>Fabricação do PVC</vt:lpstr>
      <vt:lpstr>Fabricação do PVC</vt:lpstr>
      <vt:lpstr>Fabricação do PVC</vt:lpstr>
      <vt:lpstr>Fabricação do PVC</vt:lpstr>
      <vt:lpstr>Fabricação do PVC</vt:lpstr>
      <vt:lpstr>Fabricação do PVC</vt:lpstr>
      <vt:lpstr>Fabricação do PVC</vt:lpstr>
      <vt:lpstr>Fabricação do PVC</vt:lpstr>
      <vt:lpstr>Fabricação do PVC</vt:lpstr>
      <vt:lpstr>Fabricação do PVC</vt:lpstr>
      <vt:lpstr>Fabricação do PVC</vt:lpstr>
      <vt:lpstr>Transformação do PVC</vt:lpstr>
      <vt:lpstr>Processamento : Moldagem por Extrusão</vt:lpstr>
      <vt:lpstr>Processamento : Moldagem por Extrusão</vt:lpstr>
      <vt:lpstr>Processamento : Moldagem por Extrusão</vt:lpstr>
      <vt:lpstr>Processamento</vt:lpstr>
      <vt:lpstr>Processamento </vt:lpstr>
      <vt:lpstr>Processamento</vt:lpstr>
      <vt:lpstr>Processamento:</vt:lpstr>
      <vt:lpstr>Processamento:</vt:lpstr>
      <vt:lpstr>Processamento:</vt:lpstr>
      <vt:lpstr>Processamento:</vt:lpstr>
      <vt:lpstr>Aplicações de PVC no Brasil</vt:lpstr>
      <vt:lpstr>Apresentação do PowerPoint</vt:lpstr>
      <vt:lpstr>Politereftalato de etileno</vt:lpstr>
      <vt:lpstr>PET - Introdução</vt:lpstr>
      <vt:lpstr>PET - Introdução</vt:lpstr>
      <vt:lpstr>PET - Introdução</vt:lpstr>
      <vt:lpstr>PET - Introdução</vt:lpstr>
      <vt:lpstr>PET - Introdução</vt:lpstr>
      <vt:lpstr>PET - Introdução</vt:lpstr>
      <vt:lpstr>PET - Introdução</vt:lpstr>
      <vt:lpstr>PET - Introdução</vt:lpstr>
      <vt:lpstr>PRÉ-FORMAS PLÁSTICAS</vt:lpstr>
      <vt:lpstr>PRÉ-FORMAS PLÁSTICAS</vt:lpstr>
      <vt:lpstr>PRÉ-FORMAS PLÁSTICAS</vt:lpstr>
      <vt:lpstr>PRÉ-FORMAS PLÁSTICAS</vt:lpstr>
      <vt:lpstr>MOLDAGEM POR INJEÇÃO</vt:lpstr>
      <vt:lpstr>MOLDAGEM POR INJEÇÃO</vt:lpstr>
      <vt:lpstr>MOLDAGEM POR INJEÇÃO</vt:lpstr>
      <vt:lpstr>MOLDAGEM POR INJEÇÃO</vt:lpstr>
      <vt:lpstr>MOLDAGEM POR INJEÇÃO</vt:lpstr>
      <vt:lpstr>MOLDAGEM POR INJEÇÃO</vt:lpstr>
      <vt:lpstr>MOLDAGEM POR INJEÇÃO</vt:lpstr>
      <vt:lpstr>MOLDAGEM POR INJEÇÃO</vt:lpstr>
      <vt:lpstr>MOLDAGEM POR INJEÇÃO</vt:lpstr>
      <vt:lpstr>MOLDAGEM POR INJEÇÃO</vt:lpstr>
      <vt:lpstr>INJETORA</vt:lpstr>
      <vt:lpstr>INJETORA</vt:lpstr>
      <vt:lpstr>INJETORA</vt:lpstr>
      <vt:lpstr>INJETORA</vt:lpstr>
      <vt:lpstr>INJETORA</vt:lpstr>
      <vt:lpstr>MOLDES</vt:lpstr>
      <vt:lpstr>MOLDES</vt:lpstr>
      <vt:lpstr>MOLDES</vt:lpstr>
      <vt:lpstr>MOLDES</vt:lpstr>
      <vt:lpstr>CICLO DA INJETORA</vt:lpstr>
      <vt:lpstr>CICLO DA INJETORA</vt:lpstr>
      <vt:lpstr>CICLO DA INJETORA</vt:lpstr>
      <vt:lpstr>CICLO DA INJETORA</vt:lpstr>
      <vt:lpstr>MÉTODO DE SOPRO</vt:lpstr>
      <vt:lpstr>MÉTODO DE SOPRO</vt:lpstr>
      <vt:lpstr>MÉTODO DE SOPRO</vt:lpstr>
      <vt:lpstr>MÉTODO DE SOPRO</vt:lpstr>
      <vt:lpstr>MÉTODO DE SOPRO</vt:lpstr>
      <vt:lpstr>MÉTODO DE SOPRO</vt:lpstr>
      <vt:lpstr>MÉTODO DE SOPRO</vt:lpstr>
      <vt:lpstr>MÉTODO DE SOPRO</vt:lpstr>
      <vt:lpstr>MÉTODO DE SOPRO</vt:lpstr>
      <vt:lpstr>MÉTODO DE SOPRO</vt:lpstr>
      <vt:lpstr>MÉTODO DE SOPRO</vt:lpstr>
      <vt:lpstr>MÉTODO DE SOPRO</vt:lpstr>
      <vt:lpstr>MÉTODO DE SOPRO</vt:lpstr>
      <vt:lpstr>Apresentação do PowerPoint</vt:lpstr>
    </vt:vector>
  </TitlesOfParts>
  <Company>Guilddesign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Sergio A S Machado</cp:lastModifiedBy>
  <cp:revision>32</cp:revision>
  <dcterms:created xsi:type="dcterms:W3CDTF">2004-09-21T09:36:36Z</dcterms:created>
  <dcterms:modified xsi:type="dcterms:W3CDTF">2023-10-16T14:28:03Z</dcterms:modified>
</cp:coreProperties>
</file>