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4" r:id="rId16"/>
    <p:sldId id="276" r:id="rId17"/>
    <p:sldId id="277" r:id="rId18"/>
    <p:sldId id="279" r:id="rId19"/>
    <p:sldId id="280" r:id="rId20"/>
    <p:sldId id="281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38BE01-9C48-48A4-8574-5D84EEAECD18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F48591-2BF4-4179-A393-84A705E9CF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ANAIS VII ENABET 2015: A </a:t>
            </a:r>
            <a:r>
              <a:rPr lang="pt-BR" b="1" dirty="0"/>
              <a:t>REPRESSÃO NA HISTÓRIA DO CARIMBÓ NO </a:t>
            </a:r>
            <a:r>
              <a:rPr lang="pt-BR" b="1" dirty="0" smtClean="0"/>
              <a:t>PARÁ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Bernardo Mesquita </a:t>
            </a:r>
            <a:r>
              <a:rPr lang="pt-BR" dirty="0" smtClean="0">
                <a:solidFill>
                  <a:schemeClr val="tx1"/>
                </a:solidFill>
              </a:rPr>
              <a:t>(UEA)</a:t>
            </a:r>
          </a:p>
          <a:p>
            <a:endParaRPr lang="pt-BR" dirty="0"/>
          </a:p>
          <a:p>
            <a:r>
              <a:rPr lang="pt-BR" dirty="0" smtClean="0"/>
              <a:t>Renato Mattiusso Alves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REPRESSÃO E MARGINALIZAÇÃO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 discurso dominante do progresso baseado na ciência e no saneamento </a:t>
            </a:r>
            <a:r>
              <a:rPr lang="pt-BR" dirty="0" err="1" smtClean="0"/>
              <a:t>higienista</a:t>
            </a:r>
            <a:r>
              <a:rPr lang="pt-BR" dirty="0" smtClean="0"/>
              <a:t>, ocultava interesses econômicos assim como o receio das elites republicanas em relação à massa de trabalhadores que se aglomerava nas cidades e já se organizavam politicamente. Esse medo estimulou, tanto no Rio de Janeiro com Pereira Passos, como em Belém com Antonio Lemos, a aplicação de uma política de combate aos cortiços ou bairros pobres perto dos centros, num processo que levou a expulsão dos setores populares dos centros e da consequente segregação destes em novos bairros periféricos. </a:t>
            </a:r>
          </a:p>
          <a:p>
            <a:r>
              <a:rPr lang="pt-BR" dirty="0" smtClean="0"/>
              <a:t>A população trabalhadora e pobre que se aglomerava em capitais como o Rio de Janeiro, passou a ser interpretada como “selvagem”, bárbara” e “incivilizada”. Num período em que os republicanos visavam construir um “novo homem”, trabalhador dócil, submisso mas ao mesmo tempo produtivo, a estratégias de disciplinarização, mascarada pelo discurso moralizante, constituía-se de inúmeros mecanismos de controle e vigilância.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REPRESSÃO E MARGINALIZAÇÃO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chamada </a:t>
            </a:r>
            <a:r>
              <a:rPr lang="pt-BR" i="1" dirty="0" err="1" smtClean="0"/>
              <a:t>Belle</a:t>
            </a:r>
            <a:r>
              <a:rPr lang="pt-BR" i="1" dirty="0" smtClean="0"/>
              <a:t> </a:t>
            </a:r>
            <a:r>
              <a:rPr lang="pt-BR" i="1" dirty="0" err="1" smtClean="0"/>
              <a:t>Époque</a:t>
            </a:r>
            <a:r>
              <a:rPr lang="pt-BR" i="1" dirty="0" smtClean="0"/>
              <a:t> paraense do início do século XX foi marcado pela administração do intendente Antonio Lemos cuja modernização de ímpeto civilizador significava afastar-se dos hábitos “bárbaros” ainda presente em Belém. Como nos informa Maria de Nazaré </a:t>
            </a:r>
            <a:r>
              <a:rPr lang="pt-BR" i="1" dirty="0" err="1" smtClean="0"/>
              <a:t>Sarges</a:t>
            </a:r>
            <a:r>
              <a:rPr lang="pt-BR" i="1" dirty="0" smtClean="0"/>
              <a:t>, em 1897, ao andar nas ruas de Belém, Antonio Lemos “observou que ainda existiam muitos costumes considerados “bárbaros” para uma capital que se pretendia civilizada” (</a:t>
            </a:r>
            <a:r>
              <a:rPr lang="pt-BR" i="1" dirty="0" err="1" smtClean="0"/>
              <a:t>Sarges</a:t>
            </a:r>
            <a:r>
              <a:rPr lang="pt-BR" i="1" dirty="0" smtClean="0"/>
              <a:t>, 2002, p. 101). A paisagem repleta de barbárie que incomodava Lemos era formada por diversas práticas do cotidiano popular como a presença de animais </a:t>
            </a:r>
            <a:r>
              <a:rPr lang="pt-BR" dirty="0" smtClean="0"/>
              <a:t>domésticos nas ruas- as carroças eram muito comuns-, fogueiras acesas nas ruas em noites festivas, mercadores ambulantes a quem Lemos acusava de </a:t>
            </a:r>
            <a:r>
              <a:rPr lang="pt-BR" dirty="0" err="1" smtClean="0"/>
              <a:t>enfeiar</a:t>
            </a:r>
            <a:r>
              <a:rPr lang="pt-BR" dirty="0" smtClean="0"/>
              <a:t> a cidade, ou mesmo pelo hábito de quarar roupas nas ruas. 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REPRESSÃO E MARGINALIZAÇÃO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 vida boêmia incomodava alguns moradores que faziam denúncias aos jornais. Em 1904, um leitor do jornal </a:t>
            </a:r>
            <a:r>
              <a:rPr lang="pt-BR" i="1" dirty="0" smtClean="0"/>
              <a:t>Folha do Norte escreveu “pedindo providências à polícia contra os “abusos” cometidos ao longo da noite e que se constituíam em “verdadeiros atentados contra o bem estar” da população belenense”...o leitor indignava-se contra “certos viandantes” que com seus automóveis incomodavam a todos “ ao som de fortes buzinas e também “soltando berros estridentes, ou assoviando e cantando canções brejeiras em alta voz”( Lacerda, 2010, p.265).</a:t>
            </a:r>
          </a:p>
          <a:p>
            <a:r>
              <a:rPr lang="pt-BR" dirty="0" smtClean="0"/>
              <a:t>O gosto musical elitista surgia com ânimo julgador contra os próprios membros das elites que manifestassem afinidade com os gêneros populares. Tal foi o caso de Miguel José de Almeida Pernambuco, presidente da província que foi criticado em 1889 pela Revista “A Semana” por seu gosto pela modinha e pelo violão. </a:t>
            </a:r>
          </a:p>
          <a:p>
            <a:endParaRPr lang="pt-BR" i="1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764704"/>
            <a:ext cx="4071090" cy="540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699792" y="6093296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Fonte: Acervo Vicente Salles/Museu da UFPA. </a:t>
            </a:r>
            <a:endParaRPr lang="pt-BR" sz="1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555776" y="188640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Figura 1 – Caricatura de Miguel José de Almeida Pernambuco.</a:t>
            </a:r>
            <a:endParaRPr lang="pt-BR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MANIFESTAÇÕES POPULARES GANHAM ESPAÇO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Num ambiente urbano construído a partir de medidas coercitivas, a população trabalhadora pobre formada por imigrantes, </a:t>
            </a:r>
            <a:r>
              <a:rPr lang="pt-BR" dirty="0" err="1" smtClean="0"/>
              <a:t>ex-escravos</a:t>
            </a:r>
            <a:r>
              <a:rPr lang="pt-BR" dirty="0" smtClean="0"/>
              <a:t>, mestiços, negros, acabou encontrando nas festas religiosas e no Carnaval um espaço para sua expressão cultural. Segundo Maria </a:t>
            </a:r>
            <a:r>
              <a:rPr lang="pt-BR" dirty="0" err="1" smtClean="0"/>
              <a:t>Sarges</a:t>
            </a:r>
            <a:r>
              <a:rPr lang="pt-BR" dirty="0" smtClean="0"/>
              <a:t> “as igrejas, com suas irmandades, associações beneficentes, as confrarias religiosas e os festeiros particulares realizavam festas religiosas que congregavam os moradores de suas comunidades” (</a:t>
            </a:r>
            <a:r>
              <a:rPr lang="pt-BR" dirty="0" err="1" smtClean="0"/>
              <a:t>Sarges</a:t>
            </a:r>
            <a:r>
              <a:rPr lang="pt-BR" dirty="0" smtClean="0"/>
              <a:t>, 2002, p. 148).</a:t>
            </a:r>
          </a:p>
          <a:p>
            <a:r>
              <a:rPr lang="pt-BR" dirty="0" smtClean="0"/>
              <a:t>Os momentos de festas religiosas e populares atestam um espaço de relativa autonomia e negociação, o poder Municipal fornecia licenças para a realização das festas nas ruas. É importante considerar que a autonomia observada nestas negociações, reforçava-se em função do interesse dominante em incorporar e apropriar-se das manifestações populares como no caso dos festejos republicanos de caráter cívico promovido por Antonio Lemos.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MANIFESTAÇÕES POPULARES GANHAM ESPAÇO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historiadora Maria de Nazaré </a:t>
            </a:r>
            <a:r>
              <a:rPr lang="pt-BR" dirty="0" err="1" smtClean="0"/>
              <a:t>Sarges</a:t>
            </a:r>
            <a:r>
              <a:rPr lang="pt-BR" dirty="0" smtClean="0"/>
              <a:t> demonstra que as medidas de Antonio Lemos visavam criar um Carnaval “ordeiro e civilizado” supostamente nos moldes do Carnaval de Nice. Apesar do esforço, as medidas </a:t>
            </a:r>
            <a:r>
              <a:rPr lang="pt-BR" dirty="0" err="1" smtClean="0"/>
              <a:t>lemistas</a:t>
            </a:r>
            <a:r>
              <a:rPr lang="pt-BR" dirty="0" smtClean="0"/>
              <a:t> tentando dificultar a participação popular, não lograram êxito em submeter a população à passividade absoluta já que “a folia a cada ano ganhava mais foliões de rua, mesmo que tivessem de enfrentar a severa vigilância da polícia” (</a:t>
            </a:r>
            <a:r>
              <a:rPr lang="pt-BR" dirty="0" err="1" smtClean="0"/>
              <a:t>Sarges</a:t>
            </a:r>
            <a:r>
              <a:rPr lang="pt-BR" dirty="0" smtClean="0"/>
              <a:t>, 2002, p. 154). </a:t>
            </a:r>
          </a:p>
          <a:p>
            <a:r>
              <a:rPr lang="pt-BR" dirty="0" smtClean="0"/>
              <a:t>A pesquisa documental realizada pela historiadora Maria </a:t>
            </a:r>
            <a:r>
              <a:rPr lang="pt-BR" dirty="0" err="1" smtClean="0"/>
              <a:t>Sarges</a:t>
            </a:r>
            <a:r>
              <a:rPr lang="pt-BR" dirty="0" smtClean="0"/>
              <a:t> não apresenta notícias sobre a presença do </a:t>
            </a:r>
            <a:r>
              <a:rPr lang="pt-BR" dirty="0" err="1" smtClean="0"/>
              <a:t>Carimbó</a:t>
            </a:r>
            <a:r>
              <a:rPr lang="pt-BR" dirty="0" smtClean="0"/>
              <a:t> em Belém neste período. Apesar de toda a diversidade musical presente no bairro do </a:t>
            </a:r>
            <a:r>
              <a:rPr lang="pt-BR" dirty="0" err="1" smtClean="0"/>
              <a:t>Umarizal</a:t>
            </a:r>
            <a:r>
              <a:rPr lang="pt-BR" dirty="0" smtClean="0"/>
              <a:t> no início do século XX, diante da organização do espaço urbano sob a orientação </a:t>
            </a:r>
            <a:r>
              <a:rPr lang="pt-BR" dirty="0" err="1" smtClean="0"/>
              <a:t>higienista</a:t>
            </a:r>
            <a:r>
              <a:rPr lang="pt-BR" dirty="0" smtClean="0"/>
              <a:t> certamente, o </a:t>
            </a:r>
            <a:r>
              <a:rPr lang="pt-BR" dirty="0" err="1" smtClean="0"/>
              <a:t>Carimbó</a:t>
            </a:r>
            <a:r>
              <a:rPr lang="pt-BR" dirty="0" smtClean="0"/>
              <a:t> não tinha espaço na Belém daquela época.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ORIGENS E DISSEMINAÇÃO DO CARIMBÓ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Marcelo </a:t>
            </a:r>
            <a:r>
              <a:rPr lang="pt-BR" dirty="0" err="1" smtClean="0"/>
              <a:t>Gabay</a:t>
            </a:r>
            <a:r>
              <a:rPr lang="pt-BR" dirty="0" smtClean="0"/>
              <a:t> divide a história do </a:t>
            </a:r>
            <a:r>
              <a:rPr lang="pt-BR" dirty="0" err="1" smtClean="0"/>
              <a:t>Carimbó</a:t>
            </a:r>
            <a:r>
              <a:rPr lang="pt-BR" dirty="0" smtClean="0"/>
              <a:t> de </a:t>
            </a:r>
            <a:r>
              <a:rPr lang="pt-BR" dirty="0" err="1" smtClean="0"/>
              <a:t>Soure</a:t>
            </a:r>
            <a:r>
              <a:rPr lang="pt-BR" dirty="0" smtClean="0"/>
              <a:t> na Ilha do Marajó em três fases: a </a:t>
            </a:r>
            <a:r>
              <a:rPr lang="pt-BR" i="1" dirty="0" smtClean="0"/>
              <a:t>Era dos terreiros, final do século XIX até 1920; a Era dos conjuntos, quando o </a:t>
            </a:r>
            <a:r>
              <a:rPr lang="pt-BR" i="1" dirty="0" err="1" smtClean="0"/>
              <a:t>Carimbó</a:t>
            </a:r>
            <a:r>
              <a:rPr lang="pt-BR" i="1" dirty="0" smtClean="0"/>
              <a:t> passou a ser tocado nas cidades da Ilha (</a:t>
            </a:r>
            <a:r>
              <a:rPr lang="pt-BR" i="1" dirty="0" err="1" smtClean="0"/>
              <a:t>Soure</a:t>
            </a:r>
            <a:r>
              <a:rPr lang="pt-BR" i="1" dirty="0" smtClean="0"/>
              <a:t>, </a:t>
            </a:r>
            <a:r>
              <a:rPr lang="pt-BR" i="1" dirty="0" err="1" smtClean="0"/>
              <a:t>Salvaterra</a:t>
            </a:r>
            <a:r>
              <a:rPr lang="pt-BR" i="1" dirty="0" smtClean="0"/>
              <a:t>) entre 1920 e 1950; a Era dos grupos, iniciou em meados da década de 1960, sob influência do repertório das rádios. Embora a cultura oral do </a:t>
            </a:r>
            <a:r>
              <a:rPr lang="pt-BR" i="1" dirty="0" err="1" smtClean="0"/>
              <a:t>Carimbó</a:t>
            </a:r>
            <a:r>
              <a:rPr lang="pt-BR" i="1" dirty="0" smtClean="0"/>
              <a:t> não tenha deixado registros históricos precisos, </a:t>
            </a:r>
            <a:r>
              <a:rPr lang="pt-BR" i="1" dirty="0" err="1" smtClean="0"/>
              <a:t>Gabay</a:t>
            </a:r>
            <a:r>
              <a:rPr lang="pt-BR" i="1" dirty="0" smtClean="0"/>
              <a:t> (</a:t>
            </a:r>
            <a:r>
              <a:rPr lang="pt-BR" i="1" dirty="0" err="1" smtClean="0"/>
              <a:t>Gabay</a:t>
            </a:r>
            <a:r>
              <a:rPr lang="pt-BR" i="1" dirty="0" smtClean="0"/>
              <a:t>, 2012, p.51) ao considerar os relatos de antigos mestres, acredita que as danças e práticas musicais populares encontraram espaço somente após a expulsão dos missionários jesuítas do Marajó em 1755. </a:t>
            </a:r>
            <a:r>
              <a:rPr lang="pt-BR" dirty="0" smtClean="0"/>
              <a:t>Segundo o preto Juvêncio, vaqueiro marajoara, o </a:t>
            </a:r>
            <a:r>
              <a:rPr lang="pt-BR" dirty="0" err="1" smtClean="0"/>
              <a:t>Carimbó</a:t>
            </a:r>
            <a:r>
              <a:rPr lang="pt-BR" dirty="0" smtClean="0"/>
              <a:t> no Marajó teria surgido na fazendo Tapera, propriedade de Dita </a:t>
            </a:r>
            <a:r>
              <a:rPr lang="pt-BR" dirty="0" err="1" smtClean="0"/>
              <a:t>Acatauassú</a:t>
            </a:r>
            <a:r>
              <a:rPr lang="pt-BR" dirty="0" smtClean="0"/>
              <a:t>. Tal lembrança nos remete ao </a:t>
            </a:r>
            <a:r>
              <a:rPr lang="pt-BR" dirty="0" err="1" smtClean="0"/>
              <a:t>Carimbó</a:t>
            </a:r>
            <a:r>
              <a:rPr lang="pt-BR" dirty="0" smtClean="0"/>
              <a:t> dos terreiros um tempo que segundo </a:t>
            </a:r>
            <a:r>
              <a:rPr lang="pt-BR" dirty="0" err="1" smtClean="0"/>
              <a:t>Gabbay</a:t>
            </a:r>
            <a:r>
              <a:rPr lang="pt-BR" dirty="0" smtClean="0"/>
              <a:t> “foi marcado por certo mistério associado ao caráter proibido e imoral desta prática” (</a:t>
            </a:r>
            <a:r>
              <a:rPr lang="pt-BR" dirty="0" err="1" smtClean="0"/>
              <a:t>Gabbay</a:t>
            </a:r>
            <a:r>
              <a:rPr lang="pt-BR" dirty="0" smtClean="0"/>
              <a:t>, 2012, p. 53).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ORIGENS E DISSEMINAÇÃO DO CARIMBÓ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 declaração de Anderson Costa, musicólogo marajoara, esclarece esse aspecto do </a:t>
            </a:r>
            <a:r>
              <a:rPr lang="pt-BR" dirty="0" err="1" smtClean="0"/>
              <a:t>Carimbó</a:t>
            </a:r>
            <a:r>
              <a:rPr lang="pt-BR" dirty="0" smtClean="0"/>
              <a:t> no Marajó: “Antes não dançavam </a:t>
            </a:r>
            <a:r>
              <a:rPr lang="pt-BR" dirty="0" err="1" smtClean="0"/>
              <a:t>carimbó</a:t>
            </a:r>
            <a:r>
              <a:rPr lang="pt-BR" dirty="0" smtClean="0"/>
              <a:t> os brancos nem as mulheres de família, só mulher da vida. O </a:t>
            </a:r>
            <a:r>
              <a:rPr lang="pt-BR" dirty="0" err="1" smtClean="0"/>
              <a:t>carimbó</a:t>
            </a:r>
            <a:r>
              <a:rPr lang="pt-BR" dirty="0" smtClean="0"/>
              <a:t> que era tocado nos terreiros de </a:t>
            </a:r>
            <a:r>
              <a:rPr lang="pt-BR" dirty="0" err="1" smtClean="0"/>
              <a:t>Soure</a:t>
            </a:r>
            <a:r>
              <a:rPr lang="pt-BR" dirty="0" smtClean="0"/>
              <a:t>, era tocado para os negros se divertirem e para as mulheres da vida, e era cachaça, bebida à vontade; não era para qualquer pessoa. De certa maneira o </a:t>
            </a:r>
            <a:r>
              <a:rPr lang="pt-BR" dirty="0" err="1" smtClean="0"/>
              <a:t>carimbó</a:t>
            </a:r>
            <a:r>
              <a:rPr lang="pt-BR" dirty="0" smtClean="0"/>
              <a:t> saiu daquele espaço, e começaram os fazendeiros, as elites, e o povo a dançar e a praticar o </a:t>
            </a:r>
            <a:r>
              <a:rPr lang="pt-BR" dirty="0" err="1" smtClean="0"/>
              <a:t>carimbó</a:t>
            </a:r>
            <a:r>
              <a:rPr lang="pt-BR" dirty="0" smtClean="0"/>
              <a:t>. O Mestre Abelardo e o Mestre </a:t>
            </a:r>
            <a:r>
              <a:rPr lang="pt-BR" dirty="0" err="1" smtClean="0"/>
              <a:t>Biri</a:t>
            </a:r>
            <a:r>
              <a:rPr lang="pt-BR" dirty="0" smtClean="0"/>
              <a:t>, e os seus conjuntos de </a:t>
            </a:r>
            <a:r>
              <a:rPr lang="pt-BR" dirty="0" err="1" smtClean="0"/>
              <a:t>carimbó</a:t>
            </a:r>
            <a:r>
              <a:rPr lang="pt-BR" dirty="0" smtClean="0"/>
              <a:t> passaram a ganhar mais espaço na sociedade” (Costa </a:t>
            </a:r>
            <a:r>
              <a:rPr lang="pt-BR" i="1" dirty="0" smtClean="0"/>
              <a:t>apud </a:t>
            </a:r>
            <a:r>
              <a:rPr lang="pt-BR" i="1" dirty="0" err="1" smtClean="0"/>
              <a:t>Gabbay</a:t>
            </a:r>
            <a:r>
              <a:rPr lang="pt-BR" i="1" dirty="0" smtClean="0"/>
              <a:t>, 2012, p. 54).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CARIMBÓ NA RESISTÊNCIA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Além da dimensão lúdica, ligada ao divertimento, a prática do </a:t>
            </a:r>
            <a:r>
              <a:rPr lang="pt-BR" dirty="0" err="1" smtClean="0"/>
              <a:t>Carimbó</a:t>
            </a:r>
            <a:r>
              <a:rPr lang="pt-BR" dirty="0" smtClean="0"/>
              <a:t> também serviu de instrumento de mobilização e resistência diante do poder das autoridades, como ilustra o caso ocorrido em na cidade de </a:t>
            </a:r>
            <a:r>
              <a:rPr lang="pt-BR" dirty="0" err="1" smtClean="0"/>
              <a:t>Cametá</a:t>
            </a:r>
            <a:r>
              <a:rPr lang="pt-BR" dirty="0" smtClean="0"/>
              <a:t> e relatado por Mario Martins.</a:t>
            </a:r>
          </a:p>
          <a:p>
            <a:r>
              <a:rPr lang="pt-BR" dirty="0" smtClean="0"/>
              <a:t>No final do século XIX, em </a:t>
            </a:r>
            <a:r>
              <a:rPr lang="pt-BR" dirty="0" err="1" smtClean="0"/>
              <a:t>Cametá</a:t>
            </a:r>
            <a:r>
              <a:rPr lang="pt-BR" dirty="0" smtClean="0"/>
              <a:t>, havia um Senhor de escravos chamado Romualdo Gomes, também conhecido como Romualdo “estrela”. Segundo Mario Martins, quando os pescadores o avistavam nas margens do rio logo entoavam o seguinte refrão: “</a:t>
            </a:r>
            <a:r>
              <a:rPr lang="pt-BR" dirty="0" err="1" smtClean="0"/>
              <a:t>Massaranduba</a:t>
            </a:r>
            <a:r>
              <a:rPr lang="pt-BR" dirty="0" smtClean="0"/>
              <a:t> é boa madeira, Romualdo estrela não é brincadeira”. Neste período, chega em </a:t>
            </a:r>
            <a:r>
              <a:rPr lang="pt-BR" dirty="0" err="1" smtClean="0"/>
              <a:t>Cametá</a:t>
            </a:r>
            <a:r>
              <a:rPr lang="pt-BR" dirty="0" smtClean="0"/>
              <a:t>, sob ordens de Dom Macedo Costa, o padre Franco. Quando soube que Romualdo gozava do respeito dos escravos pela cobertura e proteção que os oferecia, padre Franco ordenou que o delegado Antonio da Silva Vieira da Cunha Faial (avô de Mario Martins) realizasse sua prisão.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CARIMBÓ NA RESISTÊNCIA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Essa prisão injusta causou indignação entre os escravos que se reuniram na frente da cadeia. Através de forte batuque e coro todos </a:t>
            </a:r>
            <a:r>
              <a:rPr lang="pt-BR" dirty="0" err="1" smtClean="0"/>
              <a:t>alé</a:t>
            </a:r>
            <a:r>
              <a:rPr lang="pt-BR" dirty="0" smtClean="0"/>
              <a:t> protestaram a noite inteira, entoando o seguinte canto: </a:t>
            </a:r>
          </a:p>
          <a:p>
            <a:r>
              <a:rPr lang="pt-BR" i="1" dirty="0" err="1" smtClean="0"/>
              <a:t>Ciriá</a:t>
            </a:r>
            <a:r>
              <a:rPr lang="pt-BR" i="1" dirty="0" smtClean="0"/>
              <a:t>, meu bem </a:t>
            </a:r>
            <a:r>
              <a:rPr lang="pt-BR" i="1" dirty="0" err="1" smtClean="0"/>
              <a:t>Ciriá</a:t>
            </a:r>
            <a:endParaRPr lang="pt-BR" i="1" dirty="0" smtClean="0"/>
          </a:p>
          <a:p>
            <a:pPr>
              <a:buNone/>
            </a:pPr>
            <a:r>
              <a:rPr lang="pt-BR" i="1" dirty="0" smtClean="0"/>
              <a:t>   Onça do estrela é o </a:t>
            </a:r>
            <a:r>
              <a:rPr lang="pt-BR" i="1" dirty="0" err="1" smtClean="0"/>
              <a:t>Nhô</a:t>
            </a:r>
            <a:r>
              <a:rPr lang="pt-BR" i="1" dirty="0" smtClean="0"/>
              <a:t> Faial</a:t>
            </a:r>
          </a:p>
          <a:p>
            <a:pPr>
              <a:buNone/>
            </a:pPr>
            <a:r>
              <a:rPr lang="pt-BR" i="1" dirty="0" smtClean="0"/>
              <a:t>   É </a:t>
            </a:r>
            <a:r>
              <a:rPr lang="pt-BR" i="1" dirty="0" err="1" smtClean="0"/>
              <a:t>Nhô</a:t>
            </a:r>
            <a:r>
              <a:rPr lang="pt-BR" i="1" dirty="0" smtClean="0"/>
              <a:t> Faial</a:t>
            </a:r>
          </a:p>
          <a:p>
            <a:r>
              <a:rPr lang="pt-BR" dirty="0" smtClean="0"/>
              <a:t>A partir deste episódio, nasceu o </a:t>
            </a:r>
            <a:r>
              <a:rPr lang="pt-BR" dirty="0" err="1" smtClean="0"/>
              <a:t>Ciriá</a:t>
            </a:r>
            <a:r>
              <a:rPr lang="pt-BR" dirty="0" smtClean="0"/>
              <a:t>. A palavra é um </a:t>
            </a:r>
            <a:r>
              <a:rPr lang="pt-BR" dirty="0" err="1" smtClean="0"/>
              <a:t>acorruptela</a:t>
            </a:r>
            <a:r>
              <a:rPr lang="pt-BR" dirty="0" smtClean="0"/>
              <a:t> de ‘cereal’. Finalmente, depois de uma madrugada de batuques e agitação, temendo maiores insurgências, o capitão Faial cedeu e soltou Romualdo estrela.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</a:t>
            </a:r>
            <a:r>
              <a:rPr lang="pt-BR" dirty="0" err="1" smtClean="0"/>
              <a:t>Carimbó</a:t>
            </a:r>
            <a:r>
              <a:rPr lang="pt-BR" dirty="0" smtClean="0"/>
              <a:t> é uma manifestação de música e dança originária do estado do Pará. Em 2014 esteve em evidência nos noticiários nacionais, pois obteve o reconhecimento como patrimônio da cultura nacional. </a:t>
            </a:r>
          </a:p>
          <a:p>
            <a:r>
              <a:rPr lang="pt-BR" dirty="0" smtClean="0"/>
              <a:t>No entanto, a valorização dada pelas instituições públicas não deve esconder a dimensão dramática contida no passado desta expressão popular. </a:t>
            </a:r>
          </a:p>
          <a:p>
            <a:r>
              <a:rPr lang="pt-BR" dirty="0" smtClean="0"/>
              <a:t>Observou-se que a repressão esteve fortemente presente no percurso histórico desta prática musical popular até os anos 60 do século XX.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Nesta análise, ao trazer à tona o contexto </a:t>
            </a:r>
            <a:r>
              <a:rPr lang="pt-BR" dirty="0" err="1" smtClean="0"/>
              <a:t>sócio-cultural</a:t>
            </a:r>
            <a:r>
              <a:rPr lang="pt-BR" dirty="0" smtClean="0"/>
              <a:t> de Belém do início do século XX foi possível observar como os poderes públicos aproximaram-se das manifestações de músicas populares. Tal relação implicava uma ação de repressão, que poderia variar desde o controle, a repressão direta até associações, acordos e toda uma gama de contatos negociados.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Se na história do samba a importância da repressão já foi reconhecida, debatida e refletida, na trajetória do </a:t>
            </a:r>
            <a:r>
              <a:rPr lang="pt-BR" dirty="0" err="1" smtClean="0"/>
              <a:t>Carimbó</a:t>
            </a:r>
            <a:r>
              <a:rPr lang="pt-BR" dirty="0" smtClean="0"/>
              <a:t> a repressão ainda não foi devidamente enfatizada para o desenvolvimento deste gênero.</a:t>
            </a:r>
          </a:p>
          <a:p>
            <a:r>
              <a:rPr lang="pt-BR" dirty="0" smtClean="0"/>
              <a:t>A princípio o </a:t>
            </a:r>
            <a:r>
              <a:rPr lang="pt-BR" dirty="0" err="1" smtClean="0"/>
              <a:t>Carimbó</a:t>
            </a:r>
            <a:r>
              <a:rPr lang="pt-BR" dirty="0" smtClean="0"/>
              <a:t> era designado batuque, na segunda metade do século XIX </a:t>
            </a:r>
            <a:r>
              <a:rPr lang="pt-BR" i="1" dirty="0" smtClean="0"/>
              <a:t>passou a ser reconhecido por termos diversificados que designavam folguedos e danças como </a:t>
            </a:r>
            <a:r>
              <a:rPr lang="pt-BR" i="1" dirty="0" err="1" smtClean="0"/>
              <a:t>bambiá</a:t>
            </a:r>
            <a:r>
              <a:rPr lang="pt-BR" i="1" dirty="0" smtClean="0"/>
              <a:t>, carimba, </a:t>
            </a:r>
            <a:r>
              <a:rPr lang="pt-BR" i="1" dirty="0" err="1" smtClean="0"/>
              <a:t>lundum</a:t>
            </a:r>
            <a:r>
              <a:rPr lang="pt-BR" i="1" dirty="0" smtClean="0"/>
              <a:t>.</a:t>
            </a:r>
            <a:endParaRPr lang="pt-BR" dirty="0" smtClean="0"/>
          </a:p>
          <a:p>
            <a:r>
              <a:rPr lang="pt-BR" i="1" dirty="0" smtClean="0"/>
              <a:t>Segundo o historiador Vicente Salles “o batuque foi o embrião de muitos folguedos folclóricos de marcada influência africana e provavelmente, nos primeiros tempos, disfarçava as danças de cunho religioso dos negros” (Salles, 2007, p. 221).</a:t>
            </a:r>
            <a:endParaRPr lang="pt-B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 POLÍTICO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Tendo em vista que as práticas musicais da população negra aconteciam numa sociedade escravocrata, sua manifestação não poderia deixar de ter um vínculo com medidas de controle e repressão assim como de diversas formas de resistência. </a:t>
            </a:r>
          </a:p>
          <a:p>
            <a:r>
              <a:rPr lang="pt-BR" dirty="0" smtClean="0"/>
              <a:t>As festas e batuques negros eram certamente, ainda que bastante limitadas, formas de resistência e afirmação, algo que se de um lado poderia ser reprimido diretamente, de outro poderia ser manifestar transgressoramente ou por negociação, especialmente em dias de descanso e santificados pela Igreja. 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PROIBIÇÃO DO CARIMBÓ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repressão às práticas musicais da população negra é atestada pelos registros acumulados, as fontes históricas documentais mais antigas sobre o </a:t>
            </a:r>
            <a:r>
              <a:rPr lang="pt-BR" dirty="0" err="1" smtClean="0"/>
              <a:t>Carimbó</a:t>
            </a:r>
            <a:r>
              <a:rPr lang="pt-BR" dirty="0" smtClean="0"/>
              <a:t> são justamente as leis proibitivas presentes nos Códigos de posturas da câmara municipal. A primeira foi a Lei n° 1.208, de 5 de maio de 1880, do “Código de Posturas de Belém” (Coleção de Leis da Província do Grão-Pará, Tomo XLII, Parte I), que dispõe no Capítulo XIX, sob o título “ das Bulhas e Vozerias”:</a:t>
            </a:r>
          </a:p>
          <a:p>
            <a:r>
              <a:rPr lang="pt-BR" dirty="0" smtClean="0"/>
              <a:t>Artigo 107. É proibido, sob pena de 30.000 réis de multa. Parágrafo 1° Fazer bulhas, vozerias e dar altos gritos sem necessidade.</a:t>
            </a:r>
          </a:p>
          <a:p>
            <a:pPr>
              <a:buNone/>
            </a:pPr>
            <a:r>
              <a:rPr lang="pt-BR" dirty="0" smtClean="0"/>
              <a:t>    Parágrafo 2° Fazer batuques ou samba.</a:t>
            </a:r>
          </a:p>
          <a:p>
            <a:pPr>
              <a:buNone/>
            </a:pPr>
            <a:r>
              <a:rPr lang="pt-BR" dirty="0" smtClean="0"/>
              <a:t>    Parágrafo 3° Tocar tambor, corimbo ou qualquer instrumento que </a:t>
            </a:r>
            <a:r>
              <a:rPr lang="pt-BR" dirty="0" err="1" smtClean="0"/>
              <a:t>pertube</a:t>
            </a:r>
            <a:r>
              <a:rPr lang="pt-BR" dirty="0" smtClean="0"/>
              <a:t> o sossego durante a noite. (Salles, 1980 p.163)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PROIBIÇÃO DO CARIMBÓ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Três anos depois o general barão de Maracujá, presidente e comandante das Aras da Província do Pará baixou no “Código de Posturas da Câmara Municipal de Vigia (Lei n° 1.162, de 12 de abril de 1883, </a:t>
            </a:r>
            <a:r>
              <a:rPr lang="pt-BR" dirty="0" err="1" smtClean="0"/>
              <a:t>C.L.P.G.P.</a:t>
            </a:r>
            <a:r>
              <a:rPr lang="pt-BR" dirty="0" smtClean="0"/>
              <a:t>, Tomo XLV, Parte I, pp. 148/178), no qual aparecia sob o título 10- “Vozerias nas ruas, injúrias e obscenidades contra a moral pública” (sic)- no artigo 48, parágrafo 2°, a proibição explícita:</a:t>
            </a:r>
          </a:p>
          <a:p>
            <a:r>
              <a:rPr lang="pt-BR" dirty="0" smtClean="0"/>
              <a:t>Tocar tambor, </a:t>
            </a:r>
            <a:r>
              <a:rPr lang="pt-BR" b="1" dirty="0" err="1" smtClean="0"/>
              <a:t>carimbó</a:t>
            </a:r>
            <a:r>
              <a:rPr lang="pt-BR" b="1" dirty="0" smtClean="0"/>
              <a:t>, </a:t>
            </a:r>
            <a:r>
              <a:rPr lang="pt-BR" dirty="0" smtClean="0"/>
              <a:t>ou qualquer outro instrumento de percussão que </a:t>
            </a:r>
            <a:r>
              <a:rPr lang="pt-BR" dirty="0" err="1" smtClean="0"/>
              <a:t>pertube</a:t>
            </a:r>
            <a:r>
              <a:rPr lang="pt-BR" dirty="0" smtClean="0"/>
              <a:t> o sossego público durante a noite. A contravenção será punida com a multa de 15$000, ou 5 dias de prisão, em qualquer dos casos ( Salles, 1969)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 DO CARIMBÓ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 final do século XIX, a população negra estava presente no Estado do Pará, e em sua capital, Belém do Grão-Pará, não deixava de ganhar destaque por sua força cultural.</a:t>
            </a:r>
          </a:p>
          <a:p>
            <a:r>
              <a:rPr lang="pt-BR" dirty="0" smtClean="0"/>
              <a:t>Mestre Martinho, homem negro, nascido em </a:t>
            </a:r>
            <a:r>
              <a:rPr lang="pt-BR" dirty="0" err="1" smtClean="0"/>
              <a:t>Óbidos</a:t>
            </a:r>
            <a:r>
              <a:rPr lang="pt-BR" dirty="0" smtClean="0"/>
              <a:t>, veio ainda pequeno para Belém, onde tornou-se o mais famoso organizador de festas populares da cidade. A atuação de Mestre Martinho começa a destacar-se em 1848, quando organizou a primeira festa do Divino Espírito Santo, festividade que passaria a acontecer no bairro do </a:t>
            </a:r>
            <a:r>
              <a:rPr lang="pt-BR" dirty="0" err="1" smtClean="0"/>
              <a:t>Umarizal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 DO CARIMBÓ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No </a:t>
            </a:r>
            <a:r>
              <a:rPr lang="pt-BR" dirty="0" err="1" smtClean="0"/>
              <a:t>Umarizal</a:t>
            </a:r>
            <a:r>
              <a:rPr lang="pt-BR" dirty="0" smtClean="0"/>
              <a:t> a festa durava 15 dias e consistia em acontecimento com bastantes atrativos como danças, bailes e outras recreações e divertimentos. Como informa Salles “dali também surgiram famosos cordões de </a:t>
            </a:r>
            <a:r>
              <a:rPr lang="pt-BR" dirty="0" err="1" smtClean="0"/>
              <a:t>bumbá</a:t>
            </a:r>
            <a:r>
              <a:rPr lang="pt-BR" dirty="0" smtClean="0"/>
              <a:t>, pastorinhas e se praticava, durante quase todo ano, uma espécie de samba noturno, vindo este nome certamente da razão de os batuques serem realizados À noite” (Salles, 2005 p. 224).</a:t>
            </a:r>
          </a:p>
          <a:p>
            <a:r>
              <a:rPr lang="pt-BR" dirty="0" smtClean="0"/>
              <a:t>Se um dia esse bairro foi um centro de convergência da população negra, ao passar pelo processo de urbanização modernizante durante o republicanismo de Antônio Lemos, os moradores do bairro, dispersaram-se por outras áreas da cidade e “a população negra, foi [...], forçada a se transferir para outros bairros: Pedreira, </a:t>
            </a:r>
            <a:r>
              <a:rPr lang="pt-BR" dirty="0" err="1" smtClean="0"/>
              <a:t>Guamá</a:t>
            </a:r>
            <a:r>
              <a:rPr lang="pt-BR" dirty="0" smtClean="0"/>
              <a:t>, </a:t>
            </a:r>
            <a:r>
              <a:rPr lang="pt-BR" dirty="0" err="1" smtClean="0"/>
              <a:t>Jurunas</a:t>
            </a:r>
            <a:r>
              <a:rPr lang="pt-BR" dirty="0" smtClean="0"/>
              <a:t>, Cremação, Sacramenta, Vila da Barca, </a:t>
            </a:r>
            <a:r>
              <a:rPr lang="pt-BR" dirty="0" err="1" smtClean="0"/>
              <a:t>etc</a:t>
            </a:r>
            <a:r>
              <a:rPr lang="pt-BR" dirty="0" smtClean="0"/>
              <a:t>” (Salles, 2005, 226).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 DO CARIMBÓ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Essa dispersão tornou o bairro da Pedreira um centro de batuques e sambas e nos demais bairros permaneceram “os terreiros de macumba, o antigo batuque e o </a:t>
            </a:r>
            <a:r>
              <a:rPr lang="pt-BR" dirty="0" err="1" smtClean="0"/>
              <a:t>babaçuê</a:t>
            </a:r>
            <a:r>
              <a:rPr lang="pt-BR" dirty="0" smtClean="0"/>
              <a:t>, modernizado, </a:t>
            </a:r>
            <a:r>
              <a:rPr lang="pt-BR" dirty="0" err="1" smtClean="0"/>
              <a:t>sincretizado</a:t>
            </a:r>
            <a:r>
              <a:rPr lang="pt-BR" dirty="0" smtClean="0"/>
              <a:t> com o </a:t>
            </a:r>
            <a:r>
              <a:rPr lang="pt-BR" dirty="0" err="1" smtClean="0"/>
              <a:t>tambor-de-mina</a:t>
            </a:r>
            <a:r>
              <a:rPr lang="pt-BR" dirty="0" smtClean="0"/>
              <a:t> do Maranhão, o candomblé da Bahia e a umbanda carioca, e ainda, alguns traços da pajelança cabocla” (Salles, 2007, p. 226).</a:t>
            </a:r>
          </a:p>
          <a:p>
            <a:r>
              <a:rPr lang="pt-BR" dirty="0" smtClean="0"/>
              <a:t>Essa negação da cultura afro-brasileira, permaneceu presente no decorrer do plano urbanístico de Belém durante o ciclo de expansão da economia da borracha, sob a direção do projeto republicano modernizador, esse legado afetou o </a:t>
            </a:r>
            <a:r>
              <a:rPr lang="pt-BR" dirty="0" err="1" smtClean="0"/>
              <a:t>Carimbó</a:t>
            </a:r>
            <a:r>
              <a:rPr lang="pt-BR" dirty="0" smtClean="0"/>
              <a:t> ao longo de toda primeira metade do século XX.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450</TotalTime>
  <Words>2409</Words>
  <Application>Microsoft Office PowerPoint</Application>
  <PresentationFormat>Apresentação na tela (4:3)</PresentationFormat>
  <Paragraphs>63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Balcão Envidraçado</vt:lpstr>
      <vt:lpstr>ANAIS VII ENABET 2015: A REPRESSÃO NA HISTÓRIA DO CARIMBÓ NO PARÁ</vt:lpstr>
      <vt:lpstr>INTRODUÇÃO</vt:lpstr>
      <vt:lpstr>INTRODUÇÃO</vt:lpstr>
      <vt:lpstr>CENÁRIO POLÍTICO</vt:lpstr>
      <vt:lpstr>PROIBIÇÃO DO CARIMBÓ</vt:lpstr>
      <vt:lpstr>PROIBIÇÃO DO CARIMBÓ</vt:lpstr>
      <vt:lpstr>HISTÓRIA DO CARIMBÓ</vt:lpstr>
      <vt:lpstr>HISTÓRIA DO CARIMBÓ</vt:lpstr>
      <vt:lpstr>HISTÓRIA DO CARIMBÓ</vt:lpstr>
      <vt:lpstr>REPRESSÃO E MARGINALIZAÇÃO</vt:lpstr>
      <vt:lpstr>REPRESSÃO E MARGINALIZAÇÃO</vt:lpstr>
      <vt:lpstr>REPRESSÃO E MARGINALIZAÇÃO</vt:lpstr>
      <vt:lpstr>Slide 13</vt:lpstr>
      <vt:lpstr>AS MANIFESTAÇÕES POPULARES GANHAM ESPAÇO</vt:lpstr>
      <vt:lpstr>AS MANIFESTAÇÕES POPULARES GANHAM ESPAÇO</vt:lpstr>
      <vt:lpstr>ORIGENS E DISSEMINAÇÃO DO CARIMBÓ</vt:lpstr>
      <vt:lpstr>ORIGENS E DISSEMINAÇÃO DO CARIMBÓ</vt:lpstr>
      <vt:lpstr>CARIMBÓ NA RESISTÊNCIA</vt:lpstr>
      <vt:lpstr>CARIMBÓ NA RESISTÊNCIA</vt:lpstr>
      <vt:lpstr>CONCLUSÃO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REPRESSÃO NA HISTÓRIA DO CARIMBÓ NO PARÁ </dc:title>
  <dc:creator>Renato</dc:creator>
  <cp:lastModifiedBy>Renato</cp:lastModifiedBy>
  <cp:revision>55</cp:revision>
  <dcterms:created xsi:type="dcterms:W3CDTF">2016-09-28T09:10:39Z</dcterms:created>
  <dcterms:modified xsi:type="dcterms:W3CDTF">2016-09-29T05:51:05Z</dcterms:modified>
</cp:coreProperties>
</file>