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38.xml" ContentType="application/vnd.openxmlformats-officedocument.presentationml.notesSlide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notesSlides/notesSlide39.xml" ContentType="application/vnd.openxmlformats-officedocument.presentationml.notesSlide+xml"/>
  <Override PartName="/ppt/charts/chart10.xml" ContentType="application/vnd.openxmlformats-officedocument.drawingml.chart+xml"/>
  <Override PartName="/ppt/notesSlides/notesSlide40.xml" ContentType="application/vnd.openxmlformats-officedocument.presentationml.notesSlide+xml"/>
  <Override PartName="/ppt/charts/chart11.xml" ContentType="application/vnd.openxmlformats-officedocument.drawingml.chart+xml"/>
  <Override PartName="/ppt/notesSlides/notesSlide41.xml" ContentType="application/vnd.openxmlformats-officedocument.presentationml.notesSlide+xml"/>
  <Override PartName="/ppt/charts/chart12.xml" ContentType="application/vnd.openxmlformats-officedocument.drawingml.chart+xml"/>
  <Override PartName="/ppt/notesSlides/notesSlide42.xml" ContentType="application/vnd.openxmlformats-officedocument.presentationml.notesSlide+xml"/>
  <Override PartName="/ppt/charts/chart13.xml" ContentType="application/vnd.openxmlformats-officedocument.drawingml.chart+xml"/>
  <Override PartName="/ppt/notesSlides/notesSlide43.xml" ContentType="application/vnd.openxmlformats-officedocument.presentationml.notesSlide+xml"/>
  <Override PartName="/ppt/charts/chart14.xml" ContentType="application/vnd.openxmlformats-officedocument.drawingml.chart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4" r:id="rId1"/>
    <p:sldMasterId id="2147483926" r:id="rId2"/>
    <p:sldMasterId id="2147483939" r:id="rId3"/>
  </p:sldMasterIdLst>
  <p:notesMasterIdLst>
    <p:notesMasterId r:id="rId81"/>
  </p:notesMasterIdLst>
  <p:sldIdLst>
    <p:sldId id="689" r:id="rId4"/>
    <p:sldId id="718" r:id="rId5"/>
    <p:sldId id="775" r:id="rId6"/>
    <p:sldId id="728" r:id="rId7"/>
    <p:sldId id="768" r:id="rId8"/>
    <p:sldId id="729" r:id="rId9"/>
    <p:sldId id="732" r:id="rId10"/>
    <p:sldId id="717" r:id="rId11"/>
    <p:sldId id="685" r:id="rId12"/>
    <p:sldId id="695" r:id="rId13"/>
    <p:sldId id="694" r:id="rId14"/>
    <p:sldId id="693" r:id="rId15"/>
    <p:sldId id="692" r:id="rId16"/>
    <p:sldId id="691" r:id="rId17"/>
    <p:sldId id="690" r:id="rId18"/>
    <p:sldId id="517" r:id="rId19"/>
    <p:sldId id="710" r:id="rId20"/>
    <p:sldId id="704" r:id="rId21"/>
    <p:sldId id="705" r:id="rId22"/>
    <p:sldId id="706" r:id="rId23"/>
    <p:sldId id="707" r:id="rId24"/>
    <p:sldId id="708" r:id="rId25"/>
    <p:sldId id="709" r:id="rId26"/>
    <p:sldId id="715" r:id="rId27"/>
    <p:sldId id="760" r:id="rId28"/>
    <p:sldId id="761" r:id="rId29"/>
    <p:sldId id="745" r:id="rId30"/>
    <p:sldId id="746" r:id="rId31"/>
    <p:sldId id="747" r:id="rId32"/>
    <p:sldId id="748" r:id="rId33"/>
    <p:sldId id="749" r:id="rId34"/>
    <p:sldId id="750" r:id="rId35"/>
    <p:sldId id="751" r:id="rId36"/>
    <p:sldId id="711" r:id="rId37"/>
    <p:sldId id="712" r:id="rId38"/>
    <p:sldId id="713" r:id="rId39"/>
    <p:sldId id="714" r:id="rId40"/>
    <p:sldId id="771" r:id="rId41"/>
    <p:sldId id="773" r:id="rId42"/>
    <p:sldId id="772" r:id="rId43"/>
    <p:sldId id="755" r:id="rId44"/>
    <p:sldId id="702" r:id="rId45"/>
    <p:sldId id="703" r:id="rId46"/>
    <p:sldId id="762" r:id="rId47"/>
    <p:sldId id="759" r:id="rId48"/>
    <p:sldId id="758" r:id="rId49"/>
    <p:sldId id="757" r:id="rId50"/>
    <p:sldId id="756" r:id="rId51"/>
    <p:sldId id="754" r:id="rId52"/>
    <p:sldId id="699" r:id="rId53"/>
    <p:sldId id="696" r:id="rId54"/>
    <p:sldId id="697" r:id="rId55"/>
    <p:sldId id="698" r:id="rId56"/>
    <p:sldId id="701" r:id="rId57"/>
    <p:sldId id="700" r:id="rId58"/>
    <p:sldId id="752" r:id="rId59"/>
    <p:sldId id="731" r:id="rId60"/>
    <p:sldId id="735" r:id="rId61"/>
    <p:sldId id="736" r:id="rId62"/>
    <p:sldId id="737" r:id="rId63"/>
    <p:sldId id="738" r:id="rId64"/>
    <p:sldId id="739" r:id="rId65"/>
    <p:sldId id="740" r:id="rId66"/>
    <p:sldId id="770" r:id="rId67"/>
    <p:sldId id="733" r:id="rId68"/>
    <p:sldId id="734" r:id="rId69"/>
    <p:sldId id="719" r:id="rId70"/>
    <p:sldId id="720" r:id="rId71"/>
    <p:sldId id="721" r:id="rId72"/>
    <p:sldId id="722" r:id="rId73"/>
    <p:sldId id="723" r:id="rId74"/>
    <p:sldId id="724" r:id="rId75"/>
    <p:sldId id="725" r:id="rId76"/>
    <p:sldId id="726" r:id="rId77"/>
    <p:sldId id="769" r:id="rId78"/>
    <p:sldId id="730" r:id="rId79"/>
    <p:sldId id="556" r:id="rId8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E807EA9E-5997-45EB-BF03-CEF83D7A0C96}">
          <p14:sldIdLst>
            <p14:sldId id="689"/>
            <p14:sldId id="718"/>
            <p14:sldId id="775"/>
            <p14:sldId id="728"/>
            <p14:sldId id="768"/>
            <p14:sldId id="729"/>
            <p14:sldId id="732"/>
            <p14:sldId id="717"/>
            <p14:sldId id="685"/>
            <p14:sldId id="695"/>
            <p14:sldId id="694"/>
            <p14:sldId id="693"/>
            <p14:sldId id="692"/>
            <p14:sldId id="691"/>
            <p14:sldId id="690"/>
            <p14:sldId id="517"/>
            <p14:sldId id="710"/>
            <p14:sldId id="704"/>
            <p14:sldId id="705"/>
            <p14:sldId id="706"/>
            <p14:sldId id="707"/>
            <p14:sldId id="708"/>
            <p14:sldId id="709"/>
            <p14:sldId id="715"/>
            <p14:sldId id="760"/>
            <p14:sldId id="761"/>
            <p14:sldId id="745"/>
            <p14:sldId id="746"/>
            <p14:sldId id="747"/>
            <p14:sldId id="748"/>
            <p14:sldId id="749"/>
            <p14:sldId id="750"/>
            <p14:sldId id="751"/>
            <p14:sldId id="711"/>
            <p14:sldId id="712"/>
            <p14:sldId id="713"/>
            <p14:sldId id="714"/>
            <p14:sldId id="771"/>
            <p14:sldId id="773"/>
            <p14:sldId id="772"/>
            <p14:sldId id="755"/>
            <p14:sldId id="702"/>
            <p14:sldId id="703"/>
            <p14:sldId id="762"/>
            <p14:sldId id="759"/>
            <p14:sldId id="758"/>
            <p14:sldId id="757"/>
            <p14:sldId id="756"/>
            <p14:sldId id="754"/>
            <p14:sldId id="699"/>
            <p14:sldId id="696"/>
            <p14:sldId id="697"/>
            <p14:sldId id="698"/>
            <p14:sldId id="701"/>
            <p14:sldId id="700"/>
            <p14:sldId id="752"/>
            <p14:sldId id="731"/>
            <p14:sldId id="735"/>
            <p14:sldId id="736"/>
            <p14:sldId id="737"/>
            <p14:sldId id="738"/>
            <p14:sldId id="739"/>
            <p14:sldId id="740"/>
            <p14:sldId id="770"/>
            <p14:sldId id="733"/>
            <p14:sldId id="734"/>
            <p14:sldId id="719"/>
            <p14:sldId id="720"/>
            <p14:sldId id="721"/>
            <p14:sldId id="722"/>
            <p14:sldId id="723"/>
            <p14:sldId id="724"/>
            <p14:sldId id="725"/>
            <p14:sldId id="726"/>
            <p14:sldId id="769"/>
            <p14:sldId id="730"/>
            <p14:sldId id="5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86B"/>
    <a:srgbClr val="2D3557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64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presProps" Target="presProps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Planilha_do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%20PARA%20APRESENTA&#199;&#195;O%20HMC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%20PARA%20APRESENTA&#199;&#195;O%20HMC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%20PARA%20APRESENTA&#199;&#195;O%20HMC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%20PARA%20APRESENTA&#199;&#195;O%20HMC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NUSSIO\Desktop\Nutripura%20Silo%20ID%20base%20de%20c&#225;lculo%20Nussio%20Final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Pasta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Adir\Mestrado\Experimento%20Buchneri\Tabelas%20e%20Gr&#225;ficos%20P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Adir\Mestrado\Experimento%20Buchneri\Tabelas%20e%20Gr&#225;ficos%20P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Adir\Mestrado\Experimento%20Buchneri\Tabelas%20e%20Gr&#225;ficos%20P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Adir\Mestrado\Experimento%20Buchneri\Tabelas%20e%20Gr&#225;ficos%20PT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Pasta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t&#237;cia\Downloads\Estabilidad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i="0" baseline="0" dirty="0" smtClean="0">
                <a:effectLst/>
              </a:rPr>
              <a:t>Tracking losses across the feed out phase and estimated silage costs</a:t>
            </a:r>
            <a:endParaRPr lang="pt-BR" sz="2800" b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'Perdas 20%'!$D$3</c:f>
              <c:strCache>
                <c:ptCount val="1"/>
                <c:pt idx="0">
                  <c:v>Perda total estimada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'Perdas 20%'!$D$4:$D$11</c:f>
              <c:numCache>
                <c:formatCode>General</c:formatCode>
                <c:ptCount val="8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</c:numCache>
            </c:numRef>
          </c:val>
        </c:ser>
        <c:ser>
          <c:idx val="1"/>
          <c:order val="1"/>
          <c:tx>
            <c:strRef>
              <c:f>'Perdas 20%'!$E$3</c:f>
              <c:strCache>
                <c:ptCount val="1"/>
                <c:pt idx="0">
                  <c:v>Perda Total observada</c:v>
                </c:pt>
              </c:strCache>
            </c:strRef>
          </c:tx>
          <c:spPr>
            <a:solidFill>
              <a:srgbClr val="5B9BD5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'Perdas 20%'!$E$4:$E$11</c:f>
              <c:numCache>
                <c:formatCode>General</c:formatCode>
                <c:ptCount val="8"/>
                <c:pt idx="0">
                  <c:v>15</c:v>
                </c:pt>
                <c:pt idx="1">
                  <c:v>25</c:v>
                </c:pt>
                <c:pt idx="2">
                  <c:v>30</c:v>
                </c:pt>
                <c:pt idx="3">
                  <c:v>10</c:v>
                </c:pt>
                <c:pt idx="4">
                  <c:v>18</c:v>
                </c:pt>
                <c:pt idx="5">
                  <c:v>32</c:v>
                </c:pt>
                <c:pt idx="6">
                  <c:v>15</c:v>
                </c:pt>
                <c:pt idx="7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1246904"/>
        <c:axId val="771248080"/>
      </c:barChart>
      <c:lineChart>
        <c:grouping val="standard"/>
        <c:varyColors val="0"/>
        <c:ser>
          <c:idx val="2"/>
          <c:order val="2"/>
          <c:tx>
            <c:strRef>
              <c:f>'Perdas 20%'!$F$3</c:f>
              <c:strCache>
                <c:ptCount val="1"/>
                <c:pt idx="0">
                  <c:v>Custo R$/ TMV estimado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6819571865443313E-2"/>
                  <c:y val="-9.9502487562188446E-3"/>
                </c:manualLayout>
              </c:layout>
              <c:tx>
                <c:rich>
                  <a:bodyPr/>
                  <a:lstStyle/>
                  <a:p>
                    <a:fld id="{51A5D3C4-2994-48AF-A9B5-6AC452474670}" type="VALUE">
                      <a:rPr lang="en-US">
                        <a:solidFill>
                          <a:srgbClr val="00B050"/>
                        </a:solidFill>
                      </a:rPr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&quot;R$&quot;\ 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'Perdas 20%'!$F$4:$F$11</c:f>
              <c:numCache>
                <c:formatCode>0.00</c:formatCode>
                <c:ptCount val="8"/>
                <c:pt idx="0">
                  <c:v>289.875</c:v>
                </c:pt>
                <c:pt idx="1">
                  <c:v>289.875</c:v>
                </c:pt>
                <c:pt idx="2">
                  <c:v>289.875</c:v>
                </c:pt>
                <c:pt idx="3">
                  <c:v>289.875</c:v>
                </c:pt>
                <c:pt idx="4">
                  <c:v>289.875</c:v>
                </c:pt>
                <c:pt idx="5">
                  <c:v>289.875</c:v>
                </c:pt>
                <c:pt idx="6">
                  <c:v>289.875</c:v>
                </c:pt>
                <c:pt idx="7">
                  <c:v>289.875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'Perdas 20%'!$G$3</c:f>
              <c:strCache>
                <c:ptCount val="1"/>
                <c:pt idx="0">
                  <c:v>Custo R$/ TMV observado</c:v>
                </c:pt>
              </c:strCache>
            </c:strRef>
          </c:tx>
          <c:spPr>
            <a:ln w="28575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5"/>
              <c:numFmt formatCode="&quot;R$&quot;\ 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'Perdas 20%'!$G$4:$G$11</c:f>
              <c:numCache>
                <c:formatCode>0.00</c:formatCode>
                <c:ptCount val="8"/>
                <c:pt idx="0">
                  <c:v>272.8235294117647</c:v>
                </c:pt>
                <c:pt idx="1">
                  <c:v>309.20000000000005</c:v>
                </c:pt>
                <c:pt idx="2">
                  <c:v>331.28571428571428</c:v>
                </c:pt>
                <c:pt idx="3">
                  <c:v>257.66666666666663</c:v>
                </c:pt>
                <c:pt idx="4">
                  <c:v>282.80487804878049</c:v>
                </c:pt>
                <c:pt idx="5">
                  <c:v>341.02941176470591</c:v>
                </c:pt>
                <c:pt idx="6">
                  <c:v>272.8235294117647</c:v>
                </c:pt>
                <c:pt idx="7">
                  <c:v>257.66666666666663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'Perdas 20%'!$H$3</c:f>
              <c:strCache>
                <c:ptCount val="1"/>
                <c:pt idx="0">
                  <c:v>Custo R$/ TMS estimado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6.0096153846153849E-3"/>
                  <c:y val="8.1967213114754103E-3"/>
                </c:manualLayout>
              </c:layout>
              <c:numFmt formatCode="&quot;R$&quot;\ 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&quot;R$&quot;\ 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'Perdas 20%'!$H$4:$H$11</c:f>
              <c:numCache>
                <c:formatCode>0.00</c:formatCode>
                <c:ptCount val="8"/>
                <c:pt idx="0">
                  <c:v>966.25</c:v>
                </c:pt>
                <c:pt idx="1">
                  <c:v>966.25</c:v>
                </c:pt>
                <c:pt idx="2">
                  <c:v>966.25</c:v>
                </c:pt>
                <c:pt idx="3">
                  <c:v>966.25</c:v>
                </c:pt>
                <c:pt idx="4">
                  <c:v>966.25</c:v>
                </c:pt>
                <c:pt idx="5">
                  <c:v>966.25</c:v>
                </c:pt>
                <c:pt idx="6">
                  <c:v>966.25</c:v>
                </c:pt>
                <c:pt idx="7">
                  <c:v>966.25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'Perdas 20%'!$I$3</c:f>
              <c:strCache>
                <c:ptCount val="1"/>
                <c:pt idx="0">
                  <c:v>Custo R$/ TMS observado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&quot;R$&quot;\ 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'Perdas 20%'!$I$4:$I$11</c:f>
              <c:numCache>
                <c:formatCode>0.00</c:formatCode>
                <c:ptCount val="8"/>
                <c:pt idx="0">
                  <c:v>909.41176470588232</c:v>
                </c:pt>
                <c:pt idx="1">
                  <c:v>1030.6666666666665</c:v>
                </c:pt>
                <c:pt idx="2">
                  <c:v>1104.2857142857142</c:v>
                </c:pt>
                <c:pt idx="3">
                  <c:v>858.88888888888891</c:v>
                </c:pt>
                <c:pt idx="4">
                  <c:v>942.68292682926824</c:v>
                </c:pt>
                <c:pt idx="5">
                  <c:v>1136.7647058823529</c:v>
                </c:pt>
                <c:pt idx="6">
                  <c:v>909.41176470588232</c:v>
                </c:pt>
                <c:pt idx="7">
                  <c:v>858.88888888888891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1248472"/>
        <c:axId val="771252392"/>
      </c:lineChart>
      <c:catAx>
        <c:axId val="7712469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 smtClean="0"/>
                  <a:t>Week sampling</a:t>
                </a:r>
                <a:endParaRPr lang="en-US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71248080"/>
        <c:crosses val="autoZero"/>
        <c:auto val="1"/>
        <c:lblAlgn val="ctr"/>
        <c:lblOffset val="100"/>
        <c:noMultiLvlLbl val="0"/>
      </c:catAx>
      <c:valAx>
        <c:axId val="771248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 smtClean="0"/>
                  <a:t>Dry matter losses</a:t>
                </a:r>
                <a:r>
                  <a:rPr lang="en-US" sz="1400" b="1" baseline="0" dirty="0" smtClean="0"/>
                  <a:t>(%)</a:t>
                </a:r>
                <a:endParaRPr lang="en-US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71246904"/>
        <c:crosses val="autoZero"/>
        <c:crossBetween val="between"/>
      </c:valAx>
      <c:valAx>
        <c:axId val="7712523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400" b="1" dirty="0" smtClean="0"/>
                  <a:t>DM </a:t>
                </a:r>
                <a:r>
                  <a:rPr lang="pt-BR" sz="1400" b="1" dirty="0" err="1" smtClean="0"/>
                  <a:t>silage</a:t>
                </a:r>
                <a:r>
                  <a:rPr lang="pt-BR" sz="1400" b="1" dirty="0" smtClean="0"/>
                  <a:t> </a:t>
                </a:r>
                <a:r>
                  <a:rPr lang="pt-BR" sz="1400" b="1" dirty="0" err="1" smtClean="0"/>
                  <a:t>cost</a:t>
                </a:r>
                <a:r>
                  <a:rPr lang="pt-BR" sz="1400" b="1" dirty="0" smtClean="0"/>
                  <a:t> (R$)</a:t>
                </a:r>
                <a:endParaRPr lang="pt-BR" sz="1400" b="1" dirty="0"/>
              </a:p>
              <a:p>
                <a:pPr>
                  <a:defRPr/>
                </a:pPr>
                <a:endParaRPr lang="pt-BR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71248472"/>
        <c:crosses val="max"/>
        <c:crossBetween val="between"/>
      </c:valAx>
      <c:catAx>
        <c:axId val="771248472"/>
        <c:scaling>
          <c:orientation val="minMax"/>
        </c:scaling>
        <c:delete val="1"/>
        <c:axPos val="b"/>
        <c:majorTickMark val="out"/>
        <c:minorTickMark val="none"/>
        <c:tickLblPos val="nextTo"/>
        <c:crossAx val="771252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82852143482079E-2"/>
          <c:y val="5.1400552766339355E-2"/>
          <c:w val="0.58059492563429549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QuiEst!$A$5</c:f>
              <c:strCache>
                <c:ptCount val="1"/>
                <c:pt idx="0">
                  <c:v>Aerobic stability, h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CC0000"/>
              </a:solidFill>
            </c:spPr>
          </c:dPt>
          <c:dLbls>
            <c:dLbl>
              <c:idx val="0"/>
              <c:layout>
                <c:manualLayout>
                  <c:x val="2.5657718958074505E-2"/>
                  <c:y val="-5.61206532178888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34843519060537E-2"/>
                  <c:y val="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noEndCap val="0"/>
            <c:plus>
              <c:numRef>
                <c:f>QuiEst!$D$5</c:f>
                <c:numCache>
                  <c:formatCode>General</c:formatCode>
                  <c:ptCount val="1"/>
                  <c:pt idx="0">
                    <c:v>12.9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QuiEst!$B$4:$C$4</c:f>
              <c:strCache>
                <c:ptCount val="2"/>
                <c:pt idx="0">
                  <c:v>Control</c:v>
                </c:pt>
                <c:pt idx="1">
                  <c:v>Chemical</c:v>
                </c:pt>
              </c:strCache>
            </c:strRef>
          </c:cat>
          <c:val>
            <c:numRef>
              <c:f>QuiEst!$B$5:$C$5</c:f>
              <c:numCache>
                <c:formatCode>General</c:formatCode>
                <c:ptCount val="2"/>
                <c:pt idx="0">
                  <c:v>50</c:v>
                </c:pt>
                <c:pt idx="1">
                  <c:v>118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266392"/>
        <c:axId val="197267176"/>
      </c:barChart>
      <c:catAx>
        <c:axId val="197266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50800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pt-BR"/>
          </a:p>
        </c:txPr>
        <c:crossAx val="197267176"/>
        <c:crosses val="autoZero"/>
        <c:auto val="1"/>
        <c:lblAlgn val="ctr"/>
        <c:lblOffset val="100"/>
        <c:noMultiLvlLbl val="0"/>
      </c:catAx>
      <c:valAx>
        <c:axId val="197267176"/>
        <c:scaling>
          <c:orientation val="minMax"/>
          <c:max val="14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50800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pt-BR"/>
          </a:p>
        </c:txPr>
        <c:crossAx val="197266392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87058928338968"/>
          <c:y val="5.1400554097404488E-2"/>
          <c:w val="0.73895273534672401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HomoEst!$A$3</c:f>
              <c:strCache>
                <c:ptCount val="1"/>
                <c:pt idx="0">
                  <c:v>Aerobic stability, h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4.6113098232452313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600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0305198071766026E-2"/>
                  <c:y val="-2.806032660894488E-3"/>
                </c:manualLayout>
              </c:layout>
              <c:spPr/>
              <c:txPr>
                <a:bodyPr/>
                <a:lstStyle/>
                <a:p>
                  <a:pPr>
                    <a:defRPr sz="1600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noEndCap val="0"/>
            <c:plus>
              <c:numRef>
                <c:f>HomoEst!$D$3</c:f>
                <c:numCache>
                  <c:formatCode>General</c:formatCode>
                  <c:ptCount val="1"/>
                  <c:pt idx="0">
                    <c:v>24.3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HomoEst!$B$2:$C$2</c:f>
              <c:strCache>
                <c:ptCount val="2"/>
                <c:pt idx="0">
                  <c:v>Control</c:v>
                </c:pt>
                <c:pt idx="1">
                  <c:v>Homolactic</c:v>
                </c:pt>
              </c:strCache>
            </c:strRef>
          </c:cat>
          <c:val>
            <c:numRef>
              <c:f>HomoEst!$B$3:$C$3</c:f>
              <c:numCache>
                <c:formatCode>General</c:formatCode>
                <c:ptCount val="2"/>
                <c:pt idx="0">
                  <c:v>300</c:v>
                </c:pt>
                <c:pt idx="1">
                  <c:v>248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9353616"/>
        <c:axId val="369358320"/>
      </c:barChart>
      <c:catAx>
        <c:axId val="369353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50800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pt-BR"/>
          </a:p>
        </c:txPr>
        <c:crossAx val="369358320"/>
        <c:crosses val="autoZero"/>
        <c:auto val="1"/>
        <c:lblAlgn val="ctr"/>
        <c:lblOffset val="100"/>
        <c:noMultiLvlLbl val="0"/>
      </c:catAx>
      <c:valAx>
        <c:axId val="369358320"/>
        <c:scaling>
          <c:orientation val="minMax"/>
          <c:max val="330"/>
          <c:min val="22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50800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pt-BR"/>
          </a:p>
        </c:txPr>
        <c:crossAx val="369353616"/>
        <c:crosses val="autoZero"/>
        <c:crossBetween val="between"/>
        <c:majorUnit val="3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071741032370933E-2"/>
          <c:y val="5.1400554097404488E-2"/>
          <c:w val="0.64170603674540982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HeteroEst!$A$3</c:f>
              <c:strCache>
                <c:ptCount val="1"/>
                <c:pt idx="0">
                  <c:v>Aerobic stability, h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3.4863697315285394E-2"/>
                  <c:y val="-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896530876414248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noEndCap val="0"/>
            <c:plus>
              <c:numRef>
                <c:f>HeteroEst!$D$3</c:f>
                <c:numCache>
                  <c:formatCode>General</c:formatCode>
                  <c:ptCount val="1"/>
                  <c:pt idx="0">
                    <c:v>26.1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HeteroEst!$B$2:$C$2</c:f>
              <c:strCache>
                <c:ptCount val="2"/>
                <c:pt idx="0">
                  <c:v>Control</c:v>
                </c:pt>
                <c:pt idx="1">
                  <c:v>Heterolactic</c:v>
                </c:pt>
              </c:strCache>
            </c:strRef>
          </c:cat>
          <c:val>
            <c:numRef>
              <c:f>HeteroEst!$B$3:$C$3</c:f>
              <c:numCache>
                <c:formatCode>General</c:formatCode>
                <c:ptCount val="2"/>
                <c:pt idx="0">
                  <c:v>88</c:v>
                </c:pt>
                <c:pt idx="1">
                  <c:v>219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9359104"/>
        <c:axId val="369366160"/>
      </c:barChart>
      <c:catAx>
        <c:axId val="369359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50800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pt-BR"/>
          </a:p>
        </c:txPr>
        <c:crossAx val="369366160"/>
        <c:crosses val="autoZero"/>
        <c:auto val="1"/>
        <c:lblAlgn val="ctr"/>
        <c:lblOffset val="100"/>
        <c:noMultiLvlLbl val="0"/>
      </c:catAx>
      <c:valAx>
        <c:axId val="369366160"/>
        <c:scaling>
          <c:orientation val="minMax"/>
          <c:max val="250"/>
          <c:min val="5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50800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pt-BR"/>
          </a:p>
        </c:txPr>
        <c:crossAx val="369359104"/>
        <c:crosses val="autoZero"/>
        <c:crossBetween val="between"/>
        <c:majorUnit val="3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Plan1!$C$5</c:f>
              <c:strCache>
                <c:ptCount val="1"/>
                <c:pt idx="0">
                  <c:v>92 dias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circle"/>
            <c:size val="8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Plan1!$B$6:$B$10</c:f>
              <c:strCache>
                <c:ptCount val="5"/>
                <c:pt idx="0">
                  <c:v>Controle</c:v>
                </c:pt>
                <c:pt idx="1">
                  <c:v>100.000</c:v>
                </c:pt>
                <c:pt idx="2">
                  <c:v>500.000</c:v>
                </c:pt>
                <c:pt idx="3">
                  <c:v>660.000</c:v>
                </c:pt>
                <c:pt idx="4">
                  <c:v>1.000.000</c:v>
                </c:pt>
              </c:strCache>
            </c:strRef>
          </c:cat>
          <c:val>
            <c:numRef>
              <c:f>Plan1!$C$6:$C$10</c:f>
              <c:numCache>
                <c:formatCode>General</c:formatCode>
                <c:ptCount val="5"/>
                <c:pt idx="0">
                  <c:v>47</c:v>
                </c:pt>
                <c:pt idx="1">
                  <c:v>79</c:v>
                </c:pt>
                <c:pt idx="2">
                  <c:v>333</c:v>
                </c:pt>
                <c:pt idx="3">
                  <c:v>400</c:v>
                </c:pt>
                <c:pt idx="4">
                  <c:v>371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Plan1!$D$5</c:f>
              <c:strCache>
                <c:ptCount val="1"/>
                <c:pt idx="0">
                  <c:v>166 dias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square"/>
            <c:size val="8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Plan1!$B$6:$B$10</c:f>
              <c:strCache>
                <c:ptCount val="5"/>
                <c:pt idx="0">
                  <c:v>Controle</c:v>
                </c:pt>
                <c:pt idx="1">
                  <c:v>100.000</c:v>
                </c:pt>
                <c:pt idx="2">
                  <c:v>500.000</c:v>
                </c:pt>
                <c:pt idx="3">
                  <c:v>660.000</c:v>
                </c:pt>
                <c:pt idx="4">
                  <c:v>1.000.000</c:v>
                </c:pt>
              </c:strCache>
            </c:strRef>
          </c:cat>
          <c:val>
            <c:numRef>
              <c:f>Plan1!$D$6:$D$10</c:f>
              <c:numCache>
                <c:formatCode>General</c:formatCode>
                <c:ptCount val="5"/>
                <c:pt idx="0">
                  <c:v>84</c:v>
                </c:pt>
                <c:pt idx="1">
                  <c:v>208</c:v>
                </c:pt>
                <c:pt idx="2">
                  <c:v>450</c:v>
                </c:pt>
                <c:pt idx="3">
                  <c:v>450</c:v>
                </c:pt>
                <c:pt idx="4">
                  <c:v>450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9367336"/>
        <c:axId val="369367728"/>
      </c:lineChart>
      <c:catAx>
        <c:axId val="369367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369367728"/>
        <c:crosses val="autoZero"/>
        <c:auto val="1"/>
        <c:lblAlgn val="ctr"/>
        <c:lblOffset val="100"/>
        <c:noMultiLvlLbl val="0"/>
      </c:catAx>
      <c:valAx>
        <c:axId val="369367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36936733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8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071741032370933E-2"/>
          <c:y val="5.1400554097404488E-2"/>
          <c:w val="0.64170603674540982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ComboEst!$A$3</c:f>
              <c:strCache>
                <c:ptCount val="1"/>
                <c:pt idx="0">
                  <c:v>Aerobic stability, h</c:v>
                </c:pt>
              </c:strCache>
            </c:strRef>
          </c:tx>
          <c:spPr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1594000" scaled="0"/>
            </a:gradFill>
          </c:spPr>
          <c:invertIfNegative val="0"/>
          <c:dPt>
            <c:idx val="0"/>
            <c:invertIfNegative val="0"/>
            <c:bubble3D val="0"/>
            <c:spPr>
              <a:solidFill>
                <a:srgbClr val="9BBB59">
                  <a:lumMod val="50000"/>
                </a:srgbClr>
              </a:solidFill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3.818267822591853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2425198028798364E-2"/>
                  <c:y val="-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noEndCap val="0"/>
            <c:plus>
              <c:numRef>
                <c:f>ComboEst!$D$3</c:f>
                <c:numCache>
                  <c:formatCode>General</c:formatCode>
                  <c:ptCount val="1"/>
                  <c:pt idx="0">
                    <c:v>41.5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ComboEst!$B$2:$C$2</c:f>
              <c:strCache>
                <c:ptCount val="2"/>
                <c:pt idx="0">
                  <c:v>Control</c:v>
                </c:pt>
                <c:pt idx="1">
                  <c:v>Combo</c:v>
                </c:pt>
              </c:strCache>
            </c:strRef>
          </c:cat>
          <c:val>
            <c:numRef>
              <c:f>ComboEst!$B$3:$C$3</c:f>
              <c:numCache>
                <c:formatCode>General</c:formatCode>
                <c:ptCount val="2"/>
                <c:pt idx="0">
                  <c:v>322</c:v>
                </c:pt>
                <c:pt idx="1">
                  <c:v>174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8650920"/>
        <c:axId val="198651704"/>
      </c:barChart>
      <c:catAx>
        <c:axId val="198650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50800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pt-BR"/>
          </a:p>
        </c:txPr>
        <c:crossAx val="198651704"/>
        <c:crosses val="autoZero"/>
        <c:auto val="1"/>
        <c:lblAlgn val="ctr"/>
        <c:lblOffset val="100"/>
        <c:noMultiLvlLbl val="0"/>
      </c:catAx>
      <c:valAx>
        <c:axId val="198651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50800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pt-BR"/>
          </a:p>
        </c:txPr>
        <c:crossAx val="198650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400" b="1" i="0" baseline="0" dirty="0" err="1" smtClean="0">
                <a:effectLst/>
              </a:rPr>
              <a:t>Estimated</a:t>
            </a:r>
            <a:r>
              <a:rPr lang="pt-BR" sz="2400" b="1" i="0" baseline="0" dirty="0" smtClean="0">
                <a:effectLst/>
              </a:rPr>
              <a:t> </a:t>
            </a:r>
            <a:r>
              <a:rPr lang="pt-BR" sz="2400" b="1" i="0" baseline="0" dirty="0" err="1" smtClean="0">
                <a:effectLst/>
              </a:rPr>
              <a:t>losses</a:t>
            </a:r>
            <a:r>
              <a:rPr lang="pt-BR" sz="2400" b="1" i="0" baseline="0" dirty="0" smtClean="0">
                <a:effectLst/>
              </a:rPr>
              <a:t> in tropical </a:t>
            </a:r>
            <a:r>
              <a:rPr lang="pt-BR" sz="2400" b="1" i="0" baseline="0" dirty="0" err="1" smtClean="0">
                <a:effectLst/>
              </a:rPr>
              <a:t>grass</a:t>
            </a:r>
            <a:r>
              <a:rPr lang="pt-BR" sz="2400" b="1" i="0" baseline="0" dirty="0" smtClean="0">
                <a:effectLst/>
              </a:rPr>
              <a:t> </a:t>
            </a:r>
            <a:r>
              <a:rPr lang="pt-BR" sz="2400" b="1" i="0" baseline="0" dirty="0" err="1" smtClean="0">
                <a:effectLst/>
              </a:rPr>
              <a:t>silage</a:t>
            </a:r>
            <a:r>
              <a:rPr lang="pt-BR" sz="2400" b="1" i="0" baseline="0" dirty="0" smtClean="0">
                <a:effectLst/>
              </a:rPr>
              <a:t> </a:t>
            </a:r>
            <a:r>
              <a:rPr lang="pt-BR" sz="2400" b="1" i="0" baseline="0" dirty="0" err="1" smtClean="0">
                <a:effectLst/>
              </a:rPr>
              <a:t>and</a:t>
            </a:r>
            <a:r>
              <a:rPr lang="pt-BR" sz="2400" b="1" i="0" baseline="0" dirty="0" smtClean="0">
                <a:effectLst/>
              </a:rPr>
              <a:t> </a:t>
            </a:r>
            <a:r>
              <a:rPr lang="pt-BR" sz="2400" b="1" i="0" baseline="0" dirty="0" err="1" smtClean="0">
                <a:effectLst/>
              </a:rPr>
              <a:t>the</a:t>
            </a:r>
            <a:r>
              <a:rPr lang="pt-BR" sz="2400" b="1" i="0" baseline="0" dirty="0" smtClean="0">
                <a:effectLst/>
              </a:rPr>
              <a:t> </a:t>
            </a:r>
            <a:r>
              <a:rPr lang="pt-BR" sz="2400" b="1" i="0" baseline="0" dirty="0" err="1" smtClean="0">
                <a:effectLst/>
              </a:rPr>
              <a:t>effect</a:t>
            </a:r>
            <a:r>
              <a:rPr lang="pt-BR" sz="2400" b="1" i="0" baseline="0" dirty="0" smtClean="0">
                <a:effectLst/>
              </a:rPr>
              <a:t> over </a:t>
            </a:r>
            <a:r>
              <a:rPr lang="pt-BR" sz="2400" b="1" i="0" baseline="0" dirty="0" err="1" smtClean="0">
                <a:effectLst/>
              </a:rPr>
              <a:t>beef</a:t>
            </a:r>
            <a:r>
              <a:rPr lang="pt-BR" sz="2400" b="1" i="0" baseline="0" dirty="0" smtClean="0">
                <a:effectLst/>
              </a:rPr>
              <a:t> </a:t>
            </a:r>
            <a:r>
              <a:rPr lang="pt-BR" sz="2400" b="1" i="0" baseline="0" dirty="0" err="1" smtClean="0">
                <a:effectLst/>
              </a:rPr>
              <a:t>cattle</a:t>
            </a:r>
            <a:r>
              <a:rPr lang="pt-BR" sz="2400" b="1" i="0" baseline="0" dirty="0" smtClean="0">
                <a:effectLst/>
              </a:rPr>
              <a:t> </a:t>
            </a:r>
            <a:r>
              <a:rPr lang="pt-BR" sz="2400" b="1" i="0" baseline="0" dirty="0" err="1" smtClean="0">
                <a:effectLst/>
              </a:rPr>
              <a:t>feed</a:t>
            </a:r>
            <a:r>
              <a:rPr lang="pt-BR" sz="2400" b="1" i="0" baseline="0" dirty="0" smtClean="0">
                <a:effectLst/>
              </a:rPr>
              <a:t> </a:t>
            </a:r>
            <a:r>
              <a:rPr lang="pt-BR" sz="2400" b="1" i="0" baseline="0" dirty="0" err="1" smtClean="0">
                <a:effectLst/>
              </a:rPr>
              <a:t>cost</a:t>
            </a:r>
            <a:r>
              <a:rPr lang="pt-BR" sz="2400" b="1" i="0" baseline="0" dirty="0" smtClean="0">
                <a:effectLst/>
              </a:rPr>
              <a:t> </a:t>
            </a:r>
            <a:r>
              <a:rPr lang="pt-BR" sz="2400" b="1" i="0" baseline="0" dirty="0" err="1" smtClean="0">
                <a:effectLst/>
              </a:rPr>
              <a:t>and</a:t>
            </a:r>
            <a:r>
              <a:rPr lang="pt-BR" sz="2400" b="1" i="0" baseline="0" dirty="0" smtClean="0">
                <a:effectLst/>
              </a:rPr>
              <a:t> performance</a:t>
            </a:r>
            <a:endParaRPr lang="pt-BR" sz="2400" dirty="0">
              <a:effectLst/>
            </a:endParaRPr>
          </a:p>
        </c:rich>
      </c:tx>
      <c:layout>
        <c:manualLayout>
          <c:xMode val="edge"/>
          <c:yMode val="edge"/>
          <c:x val="3.0854996402563256E-2"/>
          <c:y val="2.30769230769230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4"/>
          <c:order val="4"/>
          <c:tx>
            <c:strRef>
              <c:f>'Perdas vs Custo'!$F$1</c:f>
              <c:strCache>
                <c:ptCount val="1"/>
                <c:pt idx="0">
                  <c:v>Eq@/TMS silagem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73E521C-E810-4E51-A395-306F29CCDBD9}" type="VALUE">
                      <a:rPr lang="en-US"/>
                      <a:pPr/>
                      <a:t>[VALOR]</a:t>
                    </a:fld>
                    <a:r>
                      <a:rPr lang="en-US"/>
                      <a:t>@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C56-446D-8E83-C5647A8C4D0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84F2C59-3C7F-4A41-9DF8-E50462D34DB5}" type="VALUE">
                      <a:rPr lang="en-US"/>
                      <a:pPr/>
                      <a:t>[VALOR]</a:t>
                    </a:fld>
                    <a:r>
                      <a:rPr lang="en-US"/>
                      <a:t>@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C56-446D-8E83-C5647A8C4D0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71BF7DE-AF9B-45AC-8F63-39BE44C240BD}" type="VALUE">
                      <a:rPr lang="en-US"/>
                      <a:pPr/>
                      <a:t>[VALOR]</a:t>
                    </a:fld>
                    <a:r>
                      <a:rPr lang="en-US"/>
                      <a:t>@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C56-446D-8E83-C5647A8C4D0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312234F-7607-449D-9F08-B9C7C98641C5}" type="VALUE">
                      <a:rPr lang="en-US"/>
                      <a:pPr/>
                      <a:t>[VALOR]</a:t>
                    </a:fld>
                    <a:r>
                      <a:rPr lang="en-US"/>
                      <a:t>@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C56-446D-8E83-C5647A8C4D0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24@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C56-446D-8E83-C5647A8C4D0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'Perdas vs Custo'!$A$2:$A$6</c:f>
              <c:numCache>
                <c:formatCode>General</c:formatCode>
                <c:ptCount val="5"/>
                <c:pt idx="0">
                  <c:v>20</c:v>
                </c:pt>
                <c:pt idx="1">
                  <c:v>15</c:v>
                </c:pt>
                <c:pt idx="2">
                  <c:v>10</c:v>
                </c:pt>
                <c:pt idx="3">
                  <c:v>5</c:v>
                </c:pt>
                <c:pt idx="4">
                  <c:v>0</c:v>
                </c:pt>
              </c:numCache>
            </c:numRef>
          </c:cat>
          <c:val>
            <c:numRef>
              <c:f>'Perdas vs Custo'!$F$2:$F$6</c:f>
              <c:numCache>
                <c:formatCode>0</c:formatCode>
                <c:ptCount val="5"/>
                <c:pt idx="0">
                  <c:v>19.047619047619047</c:v>
                </c:pt>
                <c:pt idx="1">
                  <c:v>20.238095238095237</c:v>
                </c:pt>
                <c:pt idx="2">
                  <c:v>21.428571428571431</c:v>
                </c:pt>
                <c:pt idx="3">
                  <c:v>22.619047619047617</c:v>
                </c:pt>
                <c:pt idx="4">
                  <c:v>23.809523809523807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C56-446D-8E83-C5647A8C4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6751200"/>
        <c:axId val="366749240"/>
      </c:barChart>
      <c:barChart>
        <c:barDir val="bar"/>
        <c:grouping val="clustered"/>
        <c:varyColors val="0"/>
        <c:ser>
          <c:idx val="0"/>
          <c:order val="0"/>
          <c:tx>
            <c:strRef>
              <c:f>'Perdas vs Custo'!$B$1</c:f>
              <c:strCache>
                <c:ptCount val="1"/>
                <c:pt idx="0">
                  <c:v>Custo R$/TMS silagem</c:v>
                </c:pt>
              </c:strCache>
            </c:strRef>
          </c:tx>
          <c:spPr>
            <a:solidFill>
              <a:schemeClr val="accent1"/>
            </a:solidFill>
            <a:ln w="57150">
              <a:noFill/>
              <a:prstDash val="sysDash"/>
            </a:ln>
            <a:effectLst/>
          </c:spPr>
          <c:invertIfNegative val="0"/>
          <c:dLbls>
            <c:numFmt formatCode="&quot;R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'Perdas vs Custo'!$A$2:$A$6</c:f>
              <c:numCache>
                <c:formatCode>General</c:formatCode>
                <c:ptCount val="5"/>
                <c:pt idx="0">
                  <c:v>20</c:v>
                </c:pt>
                <c:pt idx="1">
                  <c:v>15</c:v>
                </c:pt>
                <c:pt idx="2">
                  <c:v>10</c:v>
                </c:pt>
                <c:pt idx="3">
                  <c:v>5</c:v>
                </c:pt>
                <c:pt idx="4">
                  <c:v>0</c:v>
                </c:pt>
              </c:numCache>
            </c:numRef>
          </c:cat>
          <c:val>
            <c:numRef>
              <c:f>'Perdas vs Custo'!$B$2:$B$6</c:f>
              <c:numCache>
                <c:formatCode>"R$"\ #,##0.00</c:formatCode>
                <c:ptCount val="5"/>
                <c:pt idx="0">
                  <c:v>966.25</c:v>
                </c:pt>
                <c:pt idx="1">
                  <c:v>909.41</c:v>
                </c:pt>
                <c:pt idx="2">
                  <c:v>858.89</c:v>
                </c:pt>
                <c:pt idx="3">
                  <c:v>813.68</c:v>
                </c:pt>
                <c:pt idx="4">
                  <c:v>773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C56-446D-8E83-C5647A8C4D0F}"/>
            </c:ext>
          </c:extLst>
        </c:ser>
        <c:ser>
          <c:idx val="3"/>
          <c:order val="3"/>
          <c:tx>
            <c:strRef>
              <c:f>'Perdas vs Custo'!$E$1</c:f>
              <c:strCache>
                <c:ptCount val="1"/>
                <c:pt idx="0">
                  <c:v>Bois/ TMS silagem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'Perdas vs Custo'!$A$2:$A$6</c:f>
              <c:numCache>
                <c:formatCode>General</c:formatCode>
                <c:ptCount val="5"/>
                <c:pt idx="0">
                  <c:v>20</c:v>
                </c:pt>
                <c:pt idx="1">
                  <c:v>15</c:v>
                </c:pt>
                <c:pt idx="2">
                  <c:v>10</c:v>
                </c:pt>
                <c:pt idx="3">
                  <c:v>5</c:v>
                </c:pt>
                <c:pt idx="4">
                  <c:v>0</c:v>
                </c:pt>
              </c:numCache>
            </c:numRef>
          </c:cat>
          <c:val>
            <c:numRef>
              <c:f>'Perdas vs Custo'!$E$2:$E$6</c:f>
              <c:numCache>
                <c:formatCode>0</c:formatCode>
                <c:ptCount val="5"/>
                <c:pt idx="0">
                  <c:v>380.95238095238096</c:v>
                </c:pt>
                <c:pt idx="1">
                  <c:v>404.76190476190476</c:v>
                </c:pt>
                <c:pt idx="2">
                  <c:v>428.57142857142856</c:v>
                </c:pt>
                <c:pt idx="3">
                  <c:v>452.38095238095235</c:v>
                </c:pt>
                <c:pt idx="4">
                  <c:v>476.19047619047615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56-446D-8E83-C5647A8C4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6751984"/>
        <c:axId val="366749632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'Perdas vs Custo'!$C$1</c15:sqref>
                        </c15:formulaRef>
                      </c:ext>
                    </c:extLst>
                    <c:strCache>
                      <c:ptCount val="1"/>
                      <c:pt idx="0">
                        <c:v>Base 100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'Perdas vs Custo'!$A$2:$A$6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</c:v>
                      </c:pt>
                      <c:pt idx="1">
                        <c:v>15</c:v>
                      </c:pt>
                      <c:pt idx="2">
                        <c:v>10</c:v>
                      </c:pt>
                      <c:pt idx="3">
                        <c:v>5</c:v>
                      </c:pt>
                      <c:pt idx="4">
                        <c:v>0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'Perdas vs Custo'!$C$2:$C$5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100</c:v>
                      </c:pt>
                      <c:pt idx="1">
                        <c:v>94.117464424320829</c:v>
                      </c:pt>
                      <c:pt idx="2">
                        <c:v>88.889003880983182</c:v>
                      </c:pt>
                      <c:pt idx="3">
                        <c:v>84.210090556274253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8-DC56-446D-8E83-C5647A8C4D0F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'Perdas vs Custo'!$C$1</c15:sqref>
                        </c15:formulaRef>
                      </c:ext>
                    </c:extLst>
                    <c:strCache>
                      <c:ptCount val="1"/>
                      <c:pt idx="0">
                        <c:v>Base 100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ysDash"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 xmlns:c16r2="http://schemas.microsoft.com/office/drawing/2015/06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'Perdas vs Custo'!$A$2:$A$5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</c:v>
                      </c:pt>
                      <c:pt idx="1">
                        <c:v>15</c:v>
                      </c:pt>
                      <c:pt idx="2">
                        <c:v>10</c:v>
                      </c:pt>
                      <c:pt idx="3">
                        <c:v>5</c:v>
                      </c:pt>
                    </c:numCache>
                  </c:num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'Perdas vs Custo'!$C$2:$C$6</c15:sqref>
                        </c15:formulaRef>
                      </c:ext>
                    </c:extLst>
                    <c:numCache>
                      <c:formatCode>0</c:formatCode>
                      <c:ptCount val="5"/>
                      <c:pt idx="0">
                        <c:v>100</c:v>
                      </c:pt>
                      <c:pt idx="1">
                        <c:v>94.117464424320829</c:v>
                      </c:pt>
                      <c:pt idx="2">
                        <c:v>88.889003880983182</c:v>
                      </c:pt>
                      <c:pt idx="3">
                        <c:v>84.210090556274253</c:v>
                      </c:pt>
                      <c:pt idx="4">
                        <c:v>80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09-DC56-446D-8E83-C5647A8C4D0F}"/>
                  </c:ext>
                </c:extLst>
              </c15:ser>
            </c15:filteredBarSeries>
          </c:ext>
        </c:extLst>
      </c:barChart>
      <c:catAx>
        <c:axId val="36675120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i="0" baseline="0" dirty="0" smtClean="0">
                    <a:effectLst/>
                  </a:rPr>
                  <a:t>DM losses on farm silo</a:t>
                </a:r>
                <a:endParaRPr lang="pt-BR" sz="24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66749240"/>
        <c:crosses val="autoZero"/>
        <c:auto val="1"/>
        <c:lblAlgn val="ctr"/>
        <c:lblOffset val="100"/>
        <c:noMultiLvlLbl val="0"/>
      </c:catAx>
      <c:valAx>
        <c:axId val="366749240"/>
        <c:scaling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one"/>
        <c:spPr>
          <a:noFill/>
          <a:ln>
            <a:solidFill>
              <a:srgbClr val="70AD47">
                <a:lumMod val="75000"/>
              </a:srgb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66751200"/>
        <c:crosses val="autoZero"/>
        <c:crossBetween val="between"/>
        <c:majorUnit val="200"/>
      </c:valAx>
      <c:valAx>
        <c:axId val="366749632"/>
        <c:scaling>
          <c:orientation val="minMax"/>
          <c:max val="1300"/>
          <c:min val="0"/>
        </c:scaling>
        <c:delete val="0"/>
        <c:axPos val="t"/>
        <c:numFmt formatCode="&quot;R$&quot;\ #,##0.00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66751984"/>
        <c:crosses val="max"/>
        <c:crossBetween val="between"/>
      </c:valAx>
      <c:catAx>
        <c:axId val="3667519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67496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94304461942257"/>
          <c:y val="3.687164104486939E-2"/>
          <c:w val="0.80547362204724404"/>
          <c:h val="0.80061054868141479"/>
        </c:manualLayout>
      </c:layout>
      <c:scatterChart>
        <c:scatterStyle val="lineMarker"/>
        <c:varyColors val="0"/>
        <c:ser>
          <c:idx val="0"/>
          <c:order val="0"/>
          <c:tx>
            <c:strRef>
              <c:f>Plan1!$C$2</c:f>
              <c:strCache>
                <c:ptCount val="1"/>
                <c:pt idx="0">
                  <c:v>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44450">
                <a:solidFill>
                  <a:schemeClr val="tx1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Plan1!$B$3:$B$6</c:f>
              <c:numCache>
                <c:formatCode>General</c:formatCode>
                <c:ptCount val="4"/>
                <c:pt idx="0">
                  <c:v>15</c:v>
                </c:pt>
                <c:pt idx="1">
                  <c:v>60</c:v>
                </c:pt>
                <c:pt idx="2">
                  <c:v>90</c:v>
                </c:pt>
                <c:pt idx="3">
                  <c:v>150</c:v>
                </c:pt>
              </c:numCache>
            </c:numRef>
          </c:xVal>
          <c:yVal>
            <c:numRef>
              <c:f>Plan1!$C$3:$C$6</c:f>
              <c:numCache>
                <c:formatCode>General</c:formatCode>
                <c:ptCount val="4"/>
                <c:pt idx="0">
                  <c:v>20.950000000000003</c:v>
                </c:pt>
                <c:pt idx="1">
                  <c:v>44.8</c:v>
                </c:pt>
                <c:pt idx="2">
                  <c:v>41.5</c:v>
                </c:pt>
                <c:pt idx="3">
                  <c:v>45.9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937-4179-8A26-DD75EE4DDF39}"/>
            </c:ext>
          </c:extLst>
        </c:ser>
        <c:ser>
          <c:idx val="1"/>
          <c:order val="1"/>
          <c:tx>
            <c:strRef>
              <c:f>Plan1!$D$2</c:f>
              <c:strCache>
                <c:ptCount val="1"/>
                <c:pt idx="0">
                  <c:v>1x10^5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38100">
                <a:solidFill>
                  <a:srgbClr val="FF9900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Plan1!$B$3:$B$6</c:f>
              <c:numCache>
                <c:formatCode>General</c:formatCode>
                <c:ptCount val="4"/>
                <c:pt idx="0">
                  <c:v>15</c:v>
                </c:pt>
                <c:pt idx="1">
                  <c:v>60</c:v>
                </c:pt>
                <c:pt idx="2">
                  <c:v>90</c:v>
                </c:pt>
                <c:pt idx="3">
                  <c:v>150</c:v>
                </c:pt>
              </c:numCache>
            </c:numRef>
          </c:xVal>
          <c:yVal>
            <c:numRef>
              <c:f>Plan1!$D$3:$D$6</c:f>
              <c:numCache>
                <c:formatCode>General</c:formatCode>
                <c:ptCount val="4"/>
                <c:pt idx="0">
                  <c:v>20.6</c:v>
                </c:pt>
                <c:pt idx="1">
                  <c:v>52.2</c:v>
                </c:pt>
                <c:pt idx="2">
                  <c:v>51.1</c:v>
                </c:pt>
                <c:pt idx="3">
                  <c:v>55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937-4179-8A26-DD75EE4DDF39}"/>
            </c:ext>
          </c:extLst>
        </c:ser>
        <c:ser>
          <c:idx val="2"/>
          <c:order val="2"/>
          <c:tx>
            <c:strRef>
              <c:f>Plan1!$E$2</c:f>
              <c:strCache>
                <c:ptCount val="1"/>
                <c:pt idx="0">
                  <c:v>3x10^5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44450">
                <a:solidFill>
                  <a:srgbClr val="0000FF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Plan1!$B$3:$B$6</c:f>
              <c:numCache>
                <c:formatCode>General</c:formatCode>
                <c:ptCount val="4"/>
                <c:pt idx="0">
                  <c:v>15</c:v>
                </c:pt>
                <c:pt idx="1">
                  <c:v>60</c:v>
                </c:pt>
                <c:pt idx="2">
                  <c:v>90</c:v>
                </c:pt>
                <c:pt idx="3">
                  <c:v>150</c:v>
                </c:pt>
              </c:numCache>
            </c:numRef>
          </c:xVal>
          <c:yVal>
            <c:numRef>
              <c:f>Plan1!$E$3:$E$6</c:f>
              <c:numCache>
                <c:formatCode>General</c:formatCode>
                <c:ptCount val="4"/>
                <c:pt idx="0">
                  <c:v>21.3</c:v>
                </c:pt>
                <c:pt idx="1">
                  <c:v>61.9</c:v>
                </c:pt>
                <c:pt idx="2">
                  <c:v>83</c:v>
                </c:pt>
                <c:pt idx="3">
                  <c:v>96.2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937-4179-8A26-DD75EE4DDF39}"/>
            </c:ext>
          </c:extLst>
        </c:ser>
        <c:ser>
          <c:idx val="3"/>
          <c:order val="3"/>
          <c:tx>
            <c:strRef>
              <c:f>Plan1!$F$2</c:f>
              <c:strCache>
                <c:ptCount val="1"/>
                <c:pt idx="0">
                  <c:v>5x10^5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38100">
                <a:solidFill>
                  <a:srgbClr val="FF0000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Plan1!$B$3:$B$6</c:f>
              <c:numCache>
                <c:formatCode>General</c:formatCode>
                <c:ptCount val="4"/>
                <c:pt idx="0">
                  <c:v>15</c:v>
                </c:pt>
                <c:pt idx="1">
                  <c:v>60</c:v>
                </c:pt>
                <c:pt idx="2">
                  <c:v>90</c:v>
                </c:pt>
                <c:pt idx="3">
                  <c:v>150</c:v>
                </c:pt>
              </c:numCache>
            </c:numRef>
          </c:xVal>
          <c:yVal>
            <c:numRef>
              <c:f>Plan1!$F$3:$F$6</c:f>
              <c:numCache>
                <c:formatCode>General</c:formatCode>
                <c:ptCount val="4"/>
                <c:pt idx="0">
                  <c:v>32.200000000000003</c:v>
                </c:pt>
                <c:pt idx="1">
                  <c:v>68</c:v>
                </c:pt>
                <c:pt idx="2">
                  <c:v>173.2</c:v>
                </c:pt>
                <c:pt idx="3">
                  <c:v>160.69999999999999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3937-4179-8A26-DD75EE4DDF39}"/>
            </c:ext>
          </c:extLst>
        </c:ser>
        <c:ser>
          <c:idx val="4"/>
          <c:order val="4"/>
          <c:tx>
            <c:strRef>
              <c:f>Plan1!$G$2</c:f>
              <c:strCache>
                <c:ptCount val="1"/>
                <c:pt idx="0">
                  <c:v>1x10^6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44450">
                <a:solidFill>
                  <a:srgbClr val="006600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Plan1!$B$3:$B$6</c:f>
              <c:numCache>
                <c:formatCode>General</c:formatCode>
                <c:ptCount val="4"/>
                <c:pt idx="0">
                  <c:v>15</c:v>
                </c:pt>
                <c:pt idx="1">
                  <c:v>60</c:v>
                </c:pt>
                <c:pt idx="2">
                  <c:v>90</c:v>
                </c:pt>
                <c:pt idx="3">
                  <c:v>150</c:v>
                </c:pt>
              </c:numCache>
            </c:numRef>
          </c:xVal>
          <c:yVal>
            <c:numRef>
              <c:f>Plan1!$G$3:$G$6</c:f>
              <c:numCache>
                <c:formatCode>General</c:formatCode>
                <c:ptCount val="4"/>
                <c:pt idx="0">
                  <c:v>39.299999999999997</c:v>
                </c:pt>
                <c:pt idx="1">
                  <c:v>64.5</c:v>
                </c:pt>
                <c:pt idx="2">
                  <c:v>169.7</c:v>
                </c:pt>
                <c:pt idx="3">
                  <c:v>153.6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3937-4179-8A26-DD75EE4DD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6753160"/>
        <c:axId val="366753552"/>
      </c:scatterChart>
      <c:valAx>
        <c:axId val="366753160"/>
        <c:scaling>
          <c:orientation val="minMax"/>
          <c:max val="1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 dirty="0" err="1" smtClean="0"/>
                  <a:t>Storage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lenght</a:t>
                </a:r>
                <a:r>
                  <a:rPr lang="pt-BR" dirty="0" smtClean="0"/>
                  <a:t> (d</a:t>
                </a:r>
                <a:r>
                  <a:rPr lang="pt-BR" dirty="0"/>
                  <a:t>)</a:t>
                </a:r>
              </a:p>
            </c:rich>
          </c:tx>
          <c:layout>
            <c:manualLayout>
              <c:xMode val="edge"/>
              <c:yMode val="edge"/>
              <c:x val="0.36104645669291341"/>
              <c:y val="0.9380952380952380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366753552"/>
        <c:crosses val="autoZero"/>
        <c:crossBetween val="midCat"/>
        <c:majorUnit val="50"/>
      </c:valAx>
      <c:valAx>
        <c:axId val="366753552"/>
        <c:scaling>
          <c:orientation val="minMax"/>
          <c:max val="18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 dirty="0" err="1" smtClean="0"/>
                  <a:t>Aerobic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Stability</a:t>
                </a:r>
                <a:r>
                  <a:rPr lang="pt-BR" dirty="0" smtClean="0"/>
                  <a:t> (h</a:t>
                </a:r>
                <a:r>
                  <a:rPr lang="pt-BR" dirty="0"/>
                  <a:t>)</a:t>
                </a:r>
              </a:p>
            </c:rich>
          </c:tx>
          <c:layout>
            <c:manualLayout>
              <c:xMode val="edge"/>
              <c:yMode val="edge"/>
              <c:x val="0"/>
              <c:y val="0.1931227346581677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366753160"/>
        <c:crosses val="autoZero"/>
        <c:crossBetween val="midCat"/>
        <c:majorUnit val="3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>
          <a:latin typeface="+mj-lt"/>
        </a:defRPr>
      </a:pPr>
      <a:endParaRPr lang="pt-B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92051388229612"/>
          <c:y val="3.5881745462625632E-2"/>
          <c:w val="0.8009106655734306"/>
          <c:h val="0.6994885669269048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perdas!$B$1</c:f>
              <c:strCache>
                <c:ptCount val="1"/>
                <c:pt idx="0">
                  <c:v>Controle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c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c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perdas!$B$2:$E$2</c:f>
              <c:numCache>
                <c:formatCode>General</c:formatCode>
                <c:ptCount val="4"/>
                <c:pt idx="0">
                  <c:v>15</c:v>
                </c:pt>
                <c:pt idx="1">
                  <c:v>60</c:v>
                </c:pt>
                <c:pt idx="2">
                  <c:v>90</c:v>
                </c:pt>
                <c:pt idx="3">
                  <c:v>150</c:v>
                </c:pt>
              </c:numCache>
            </c:numRef>
          </c:cat>
          <c:val>
            <c:numRef>
              <c:f>perdas!$B$7:$E$7</c:f>
              <c:numCache>
                <c:formatCode>General</c:formatCode>
                <c:ptCount val="4"/>
                <c:pt idx="0">
                  <c:v>38.050000000000004</c:v>
                </c:pt>
                <c:pt idx="1">
                  <c:v>44.8</c:v>
                </c:pt>
                <c:pt idx="2">
                  <c:v>41.45</c:v>
                </c:pt>
                <c:pt idx="3">
                  <c:v>45.9</c:v>
                </c:pt>
              </c:numCache>
            </c:numRef>
          </c:val>
        </c:ser>
        <c:ser>
          <c:idx val="0"/>
          <c:order val="1"/>
          <c:tx>
            <c:v>1x10⁵</c:v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bc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c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perdas!$G$7:$J$7</c:f>
              <c:numCache>
                <c:formatCode>General</c:formatCode>
                <c:ptCount val="4"/>
                <c:pt idx="0">
                  <c:v>20.6</c:v>
                </c:pt>
                <c:pt idx="1">
                  <c:v>52.160000000000011</c:v>
                </c:pt>
                <c:pt idx="2">
                  <c:v>51.1</c:v>
                </c:pt>
                <c:pt idx="3">
                  <c:v>54.97</c:v>
                </c:pt>
              </c:numCache>
            </c:numRef>
          </c:val>
        </c:ser>
        <c:ser>
          <c:idx val="2"/>
          <c:order val="2"/>
          <c:tx>
            <c:v>3x10⁵</c:v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perdas!$L$7:$O$7</c:f>
              <c:numCache>
                <c:formatCode>General</c:formatCode>
                <c:ptCount val="4"/>
                <c:pt idx="0">
                  <c:v>21.259999999999987</c:v>
                </c:pt>
                <c:pt idx="1">
                  <c:v>61.86</c:v>
                </c:pt>
                <c:pt idx="2">
                  <c:v>82.97</c:v>
                </c:pt>
                <c:pt idx="3">
                  <c:v>96.22</c:v>
                </c:pt>
              </c:numCache>
            </c:numRef>
          </c:val>
        </c:ser>
        <c:ser>
          <c:idx val="3"/>
          <c:order val="3"/>
          <c:tx>
            <c:v>5x10⁵</c:v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perdas!$Q$7:$T$7</c:f>
              <c:numCache>
                <c:formatCode>General</c:formatCode>
                <c:ptCount val="4"/>
                <c:pt idx="0">
                  <c:v>32.200000000000003</c:v>
                </c:pt>
                <c:pt idx="1">
                  <c:v>68</c:v>
                </c:pt>
                <c:pt idx="2">
                  <c:v>173.2</c:v>
                </c:pt>
                <c:pt idx="3">
                  <c:v>160.72999999999999</c:v>
                </c:pt>
              </c:numCache>
            </c:numRef>
          </c:val>
        </c:ser>
        <c:ser>
          <c:idx val="4"/>
          <c:order val="4"/>
          <c:tx>
            <c:v>1x10⁶</c:v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perdas!$V$7:$Y$7</c:f>
              <c:numCache>
                <c:formatCode>General</c:formatCode>
                <c:ptCount val="4"/>
                <c:pt idx="0">
                  <c:v>39.260000000000012</c:v>
                </c:pt>
                <c:pt idx="1">
                  <c:v>64.5</c:v>
                </c:pt>
                <c:pt idx="2">
                  <c:v>169.73</c:v>
                </c:pt>
                <c:pt idx="3">
                  <c:v>153.63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6764120"/>
        <c:axId val="366764904"/>
      </c:barChart>
      <c:catAx>
        <c:axId val="366764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r>
                  <a:rPr lang="en-US" b="1" dirty="0" smtClean="0">
                    <a:solidFill>
                      <a:schemeClr val="tx1"/>
                    </a:solidFill>
                  </a:rPr>
                  <a:t>Storage length</a:t>
                </a:r>
                <a:r>
                  <a:rPr lang="en-US" b="1" baseline="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(d)</a:t>
                </a:r>
                <a:endParaRPr lang="en-US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7625840985006764"/>
              <c:y val="0.8268728077832622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66764904"/>
        <c:crosses val="autoZero"/>
        <c:auto val="1"/>
        <c:lblAlgn val="ctr"/>
        <c:lblOffset val="100"/>
        <c:noMultiLvlLbl val="0"/>
      </c:catAx>
      <c:valAx>
        <c:axId val="3667649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en-US" b="1" dirty="0" smtClean="0"/>
                  <a:t>Aerobic stability, h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4.1658794846881869E-2"/>
              <c:y val="0.16856356756380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6676412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200" b="0">
          <a:latin typeface="+mn-lt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83423353072769"/>
          <c:y val="4.6655365995916957E-2"/>
          <c:w val="0.81948938200906718"/>
          <c:h val="0.6538728492271843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perdas!$B$1</c:f>
              <c:strCache>
                <c:ptCount val="1"/>
                <c:pt idx="0">
                  <c:v>Controle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perdas!$B$2:$E$2</c:f>
              <c:numCache>
                <c:formatCode>General</c:formatCode>
                <c:ptCount val="4"/>
                <c:pt idx="0">
                  <c:v>15</c:v>
                </c:pt>
                <c:pt idx="1">
                  <c:v>60</c:v>
                </c:pt>
                <c:pt idx="2">
                  <c:v>90</c:v>
                </c:pt>
                <c:pt idx="3">
                  <c:v>150</c:v>
                </c:pt>
              </c:numCache>
            </c:numRef>
          </c:cat>
          <c:val>
            <c:numRef>
              <c:f>perdas!$B$6:$E$6</c:f>
              <c:numCache>
                <c:formatCode>General</c:formatCode>
                <c:ptCount val="4"/>
                <c:pt idx="0">
                  <c:v>57.25</c:v>
                </c:pt>
                <c:pt idx="1">
                  <c:v>57.3</c:v>
                </c:pt>
                <c:pt idx="2">
                  <c:v>59.2</c:v>
                </c:pt>
                <c:pt idx="3">
                  <c:v>151.15</c:v>
                </c:pt>
              </c:numCache>
            </c:numRef>
          </c:val>
        </c:ser>
        <c:ser>
          <c:idx val="0"/>
          <c:order val="1"/>
          <c:tx>
            <c:v>1x10⁵</c:v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perdas!$G$6:$J$6</c:f>
              <c:numCache>
                <c:formatCode>General</c:formatCode>
                <c:ptCount val="4"/>
                <c:pt idx="0">
                  <c:v>41.93</c:v>
                </c:pt>
                <c:pt idx="1">
                  <c:v>74.760000000000005</c:v>
                </c:pt>
                <c:pt idx="2">
                  <c:v>76.679999999999978</c:v>
                </c:pt>
                <c:pt idx="3">
                  <c:v>171.83</c:v>
                </c:pt>
              </c:numCache>
            </c:numRef>
          </c:val>
        </c:ser>
        <c:ser>
          <c:idx val="2"/>
          <c:order val="2"/>
          <c:tx>
            <c:v>3x10⁵</c:v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3594150914448627E-3"/>
                  <c:y val="1.20800885137573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perdas!$L$6:$O$6</c:f>
              <c:numCache>
                <c:formatCode>General</c:formatCode>
                <c:ptCount val="4"/>
                <c:pt idx="0">
                  <c:v>49.03</c:v>
                </c:pt>
                <c:pt idx="1">
                  <c:v>88.1</c:v>
                </c:pt>
                <c:pt idx="2">
                  <c:v>186.03</c:v>
                </c:pt>
                <c:pt idx="3">
                  <c:v>181.15</c:v>
                </c:pt>
              </c:numCache>
            </c:numRef>
          </c:val>
        </c:ser>
        <c:ser>
          <c:idx val="3"/>
          <c:order val="3"/>
          <c:tx>
            <c:v>5x10⁵</c:v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perdas!$Q$6:$T$6</c:f>
              <c:numCache>
                <c:formatCode>General</c:formatCode>
                <c:ptCount val="4"/>
                <c:pt idx="0">
                  <c:v>57.1</c:v>
                </c:pt>
                <c:pt idx="1">
                  <c:v>93.2</c:v>
                </c:pt>
                <c:pt idx="2">
                  <c:v>222.35000000000065</c:v>
                </c:pt>
                <c:pt idx="3">
                  <c:v>213.07</c:v>
                </c:pt>
              </c:numCache>
            </c:numRef>
          </c:val>
        </c:ser>
        <c:ser>
          <c:idx val="4"/>
          <c:order val="4"/>
          <c:tx>
            <c:v>1x10⁶</c:v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perdas!$V$6:$Y$6</c:f>
              <c:numCache>
                <c:formatCode>General</c:formatCode>
                <c:ptCount val="4"/>
                <c:pt idx="0">
                  <c:v>63.36</c:v>
                </c:pt>
                <c:pt idx="1">
                  <c:v>92.3</c:v>
                </c:pt>
                <c:pt idx="2">
                  <c:v>230.08</c:v>
                </c:pt>
                <c:pt idx="3">
                  <c:v>215.33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68892960"/>
        <c:axId val="368894528"/>
      </c:barChart>
      <c:catAx>
        <c:axId val="368892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ctr" rtl="0">
                  <a:defRPr b="1"/>
                </a:pPr>
                <a:r>
                  <a:rPr lang="pt-BR" b="1" dirty="0" err="1" smtClean="0"/>
                  <a:t>Storage</a:t>
                </a:r>
                <a:r>
                  <a:rPr lang="pt-BR" b="1" dirty="0" smtClean="0"/>
                  <a:t> </a:t>
                </a:r>
                <a:r>
                  <a:rPr lang="pt-BR" b="1" dirty="0" err="1" smtClean="0"/>
                  <a:t>lenght</a:t>
                </a:r>
                <a:r>
                  <a:rPr lang="pt-BR" b="1" dirty="0" smtClean="0"/>
                  <a:t>,</a:t>
                </a:r>
                <a:r>
                  <a:rPr lang="pt-BR" b="1" baseline="0" dirty="0" smtClean="0"/>
                  <a:t> d</a:t>
                </a:r>
                <a:endParaRPr lang="pt-BR" b="1" dirty="0"/>
              </a:p>
              <a:p>
                <a:pPr algn="ctr" rtl="0">
                  <a:defRPr b="1"/>
                </a:pPr>
                <a:endParaRPr lang="en-US" b="1" dirty="0"/>
              </a:p>
            </c:rich>
          </c:tx>
          <c:layout>
            <c:manualLayout>
              <c:xMode val="edge"/>
              <c:yMode val="edge"/>
              <c:x val="0.34120691525129632"/>
              <c:y val="0.7907174103237137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68894528"/>
        <c:crosses val="autoZero"/>
        <c:auto val="1"/>
        <c:lblAlgn val="ctr"/>
        <c:lblOffset val="100"/>
        <c:noMultiLvlLbl val="0"/>
      </c:catAx>
      <c:valAx>
        <c:axId val="368894528"/>
        <c:scaling>
          <c:orientation val="minMax"/>
        </c:scaling>
        <c:delete val="0"/>
        <c:axPos val="l"/>
        <c:majorGridlines/>
        <c:title>
          <c:tx>
            <c:rich>
              <a:bodyPr rot="-5400000" vert="horz" anchor="b" anchorCtr="0"/>
              <a:lstStyle/>
              <a:p>
                <a:pPr>
                  <a:defRPr sz="2200" b="1">
                    <a:solidFill>
                      <a:schemeClr val="tx1"/>
                    </a:solidFill>
                  </a:defRPr>
                </a:pPr>
                <a:r>
                  <a:rPr lang="en-US" sz="1800" b="1" dirty="0" smtClean="0">
                    <a:solidFill>
                      <a:schemeClr val="tx1"/>
                    </a:solidFill>
                  </a:rPr>
                  <a:t>Time to reach maximum temperature, h</a:t>
                </a:r>
                <a:endParaRPr lang="en-US" sz="18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9.8636871397850767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688929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8828420207804641"/>
          <c:y val="0.86959718576844558"/>
          <c:w val="0.69505694019652497"/>
          <c:h val="8.4106517935258127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000" b="0">
          <a:latin typeface="+mn-lt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09869634064341"/>
          <c:y val="6.0544254884806123E-2"/>
          <c:w val="0.81948938200906718"/>
          <c:h val="0.6399839603382916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perdas!$B$1</c:f>
              <c:strCache>
                <c:ptCount val="1"/>
                <c:pt idx="0">
                  <c:v>Controle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perdas!$B$2:$E$2</c:f>
              <c:numCache>
                <c:formatCode>General</c:formatCode>
                <c:ptCount val="4"/>
                <c:pt idx="0">
                  <c:v>15</c:v>
                </c:pt>
                <c:pt idx="1">
                  <c:v>60</c:v>
                </c:pt>
                <c:pt idx="2">
                  <c:v>90</c:v>
                </c:pt>
                <c:pt idx="3">
                  <c:v>150</c:v>
                </c:pt>
              </c:numCache>
            </c:numRef>
          </c:cat>
          <c:val>
            <c:numRef>
              <c:f>perdas!$B$8:$E$8</c:f>
              <c:numCache>
                <c:formatCode>General</c:formatCode>
                <c:ptCount val="4"/>
                <c:pt idx="0">
                  <c:v>19.3</c:v>
                </c:pt>
                <c:pt idx="1">
                  <c:v>30.4</c:v>
                </c:pt>
                <c:pt idx="2">
                  <c:v>32.07</c:v>
                </c:pt>
                <c:pt idx="3">
                  <c:v>16.5</c:v>
                </c:pt>
              </c:numCache>
            </c:numRef>
          </c:val>
        </c:ser>
        <c:ser>
          <c:idx val="0"/>
          <c:order val="1"/>
          <c:tx>
            <c:v>1x10⁵</c:v>
          </c:tx>
          <c:spPr>
            <a:solidFill>
              <a:srgbClr val="0070C0"/>
            </a:solidFill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 err="1" smtClean="0"/>
                      <a:t>ab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perdas!$G$8:$J$8</c:f>
              <c:numCache>
                <c:formatCode>General</c:formatCode>
                <c:ptCount val="4"/>
                <c:pt idx="0">
                  <c:v>34.83</c:v>
                </c:pt>
                <c:pt idx="1">
                  <c:v>31.93</c:v>
                </c:pt>
                <c:pt idx="2">
                  <c:v>24.73</c:v>
                </c:pt>
                <c:pt idx="3">
                  <c:v>14.2</c:v>
                </c:pt>
              </c:numCache>
            </c:numRef>
          </c:val>
        </c:ser>
        <c:ser>
          <c:idx val="2"/>
          <c:order val="2"/>
          <c:tx>
            <c:v>3x10⁵</c:v>
          </c:tx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 err="1" smtClean="0"/>
                      <a:t>bc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perdas!$L$8:$O$8</c:f>
              <c:numCache>
                <c:formatCode>General</c:formatCode>
                <c:ptCount val="4"/>
                <c:pt idx="0">
                  <c:v>38.33</c:v>
                </c:pt>
                <c:pt idx="1">
                  <c:v>27.93</c:v>
                </c:pt>
                <c:pt idx="2">
                  <c:v>8.8500000000000068</c:v>
                </c:pt>
                <c:pt idx="3">
                  <c:v>0.1</c:v>
                </c:pt>
              </c:numCache>
            </c:numRef>
          </c:val>
        </c:ser>
        <c:ser>
          <c:idx val="3"/>
          <c:order val="3"/>
          <c:tx>
            <c:v>5x10⁵</c:v>
          </c:tx>
          <c:invertIfNegative val="0"/>
          <c:dLbls>
            <c:dLbl>
              <c:idx val="2"/>
              <c:layout>
                <c:manualLayout>
                  <c:x val="-4.5222895461757675E-3"/>
                  <c:y val="0.1443023586604857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c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1869526356861193E-7"/>
                  <c:y val="0.1255969454572394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perdas!$Q$8:$T$8</c:f>
              <c:numCache>
                <c:formatCode>General</c:formatCode>
                <c:ptCount val="4"/>
                <c:pt idx="0">
                  <c:v>40.56</c:v>
                </c:pt>
                <c:pt idx="1">
                  <c:v>24.3</c:v>
                </c:pt>
                <c:pt idx="2">
                  <c:v>-3.7</c:v>
                </c:pt>
                <c:pt idx="3">
                  <c:v>-3.1</c:v>
                </c:pt>
              </c:numCache>
            </c:numRef>
          </c:val>
        </c:ser>
        <c:ser>
          <c:idx val="4"/>
          <c:order val="4"/>
          <c:tx>
            <c:v>1x10⁶</c:v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074298487252604E-3"/>
                  <c:y val="9.620143216410302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c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074298487251499E-3"/>
                  <c:y val="0.13361310022792094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perdas!$V$8:$Y$8</c:f>
              <c:numCache>
                <c:formatCode>General</c:formatCode>
                <c:ptCount val="4"/>
                <c:pt idx="0">
                  <c:v>31.53</c:v>
                </c:pt>
                <c:pt idx="1">
                  <c:v>24.9</c:v>
                </c:pt>
                <c:pt idx="2">
                  <c:v>-1.07</c:v>
                </c:pt>
                <c:pt idx="3">
                  <c:v>-3.9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8889824"/>
        <c:axId val="368894136"/>
      </c:barChart>
      <c:catAx>
        <c:axId val="3688898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 dirty="0" smtClean="0"/>
                  <a:t>Storage length, days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0.34283477049558597"/>
              <c:y val="0.770128445324256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68894136"/>
        <c:crosses val="autoZero"/>
        <c:auto val="1"/>
        <c:lblAlgn val="ctr"/>
        <c:lblOffset val="100"/>
        <c:noMultiLvlLbl val="0"/>
      </c:catAx>
      <c:valAx>
        <c:axId val="368894136"/>
        <c:scaling>
          <c:orientation val="minMax"/>
          <c:min val="-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pt-BR" b="1" dirty="0" err="1" smtClean="0"/>
                  <a:t>Accumulated</a:t>
                </a:r>
                <a:r>
                  <a:rPr lang="pt-BR" b="1" dirty="0" smtClean="0"/>
                  <a:t> </a:t>
                </a:r>
                <a:r>
                  <a:rPr lang="pt-BR" b="1" dirty="0" err="1" smtClean="0"/>
                  <a:t>temperature</a:t>
                </a:r>
                <a:r>
                  <a:rPr lang="pt-BR" b="1" baseline="0" dirty="0" smtClean="0"/>
                  <a:t> 5 </a:t>
                </a:r>
                <a:r>
                  <a:rPr lang="pt-BR" b="1" baseline="0" dirty="0" err="1" smtClean="0"/>
                  <a:t>days</a:t>
                </a:r>
                <a:r>
                  <a:rPr lang="pt-BR" b="1" dirty="0" smtClean="0"/>
                  <a:t>, </a:t>
                </a:r>
                <a:r>
                  <a:rPr lang="pt-BR" b="1" dirty="0"/>
                  <a:t>°</a:t>
                </a:r>
                <a:r>
                  <a:rPr lang="en-US" b="1" dirty="0"/>
                  <a:t>C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6888982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000" b="0">
          <a:latin typeface="+mn-lt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58905446736697"/>
          <c:y val="4.6655365995916957E-2"/>
          <c:w val="0.81948938200906718"/>
          <c:h val="0.6353543307086613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perdas!$B$1</c:f>
              <c:strCache>
                <c:ptCount val="1"/>
                <c:pt idx="0">
                  <c:v>Controle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perdas!$B$2:$E$2</c:f>
              <c:numCache>
                <c:formatCode>General</c:formatCode>
                <c:ptCount val="4"/>
                <c:pt idx="0">
                  <c:v>15</c:v>
                </c:pt>
                <c:pt idx="1">
                  <c:v>60</c:v>
                </c:pt>
                <c:pt idx="2">
                  <c:v>90</c:v>
                </c:pt>
                <c:pt idx="3">
                  <c:v>150</c:v>
                </c:pt>
              </c:numCache>
            </c:numRef>
          </c:cat>
          <c:val>
            <c:numRef>
              <c:f>perdas!$B$9:$E$9</c:f>
              <c:numCache>
                <c:formatCode>General</c:formatCode>
                <c:ptCount val="4"/>
                <c:pt idx="0">
                  <c:v>26</c:v>
                </c:pt>
                <c:pt idx="1">
                  <c:v>58.4</c:v>
                </c:pt>
                <c:pt idx="2">
                  <c:v>71.02</c:v>
                </c:pt>
                <c:pt idx="3">
                  <c:v>63.97</c:v>
                </c:pt>
              </c:numCache>
            </c:numRef>
          </c:val>
        </c:ser>
        <c:ser>
          <c:idx val="0"/>
          <c:order val="1"/>
          <c:tx>
            <c:v>1x10⁵</c:v>
          </c:tx>
          <c:spPr>
            <a:solidFill>
              <a:srgbClr val="0070C0"/>
            </a:solidFill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perdas!$G$9:$J$9</c:f>
              <c:numCache>
                <c:formatCode>General</c:formatCode>
                <c:ptCount val="4"/>
                <c:pt idx="0">
                  <c:v>51.33</c:v>
                </c:pt>
                <c:pt idx="1">
                  <c:v>55.67</c:v>
                </c:pt>
                <c:pt idx="2">
                  <c:v>60.13</c:v>
                </c:pt>
                <c:pt idx="3">
                  <c:v>57.2</c:v>
                </c:pt>
              </c:numCache>
            </c:numRef>
          </c:val>
        </c:ser>
        <c:ser>
          <c:idx val="2"/>
          <c:order val="2"/>
          <c:tx>
            <c:v>3x10⁵</c:v>
          </c:tx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 err="1" smtClean="0"/>
                      <a:t>ab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err="1" smtClean="0"/>
                      <a:t>ab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perdas!$L$9:$O$9</c:f>
              <c:numCache>
                <c:formatCode>General</c:formatCode>
                <c:ptCount val="4"/>
                <c:pt idx="0">
                  <c:v>52.730000000000011</c:v>
                </c:pt>
                <c:pt idx="1">
                  <c:v>60.2</c:v>
                </c:pt>
                <c:pt idx="2">
                  <c:v>51.2</c:v>
                </c:pt>
                <c:pt idx="3">
                  <c:v>46</c:v>
                </c:pt>
              </c:numCache>
            </c:numRef>
          </c:val>
        </c:ser>
        <c:ser>
          <c:idx val="3"/>
          <c:order val="3"/>
          <c:tx>
            <c:v>5x10⁵</c:v>
          </c:tx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perdas!$Q$9:$T$9</c:f>
              <c:numCache>
                <c:formatCode>General</c:formatCode>
                <c:ptCount val="4"/>
                <c:pt idx="0">
                  <c:v>52.6</c:v>
                </c:pt>
                <c:pt idx="1">
                  <c:v>58</c:v>
                </c:pt>
                <c:pt idx="2">
                  <c:v>24.07</c:v>
                </c:pt>
                <c:pt idx="3">
                  <c:v>29.1</c:v>
                </c:pt>
              </c:numCache>
            </c:numRef>
          </c:val>
        </c:ser>
        <c:ser>
          <c:idx val="4"/>
          <c:order val="4"/>
          <c:tx>
            <c:v>1x10⁶</c:v>
          </c:tx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perdas!$V$9:$Y$9</c:f>
              <c:numCache>
                <c:formatCode>General</c:formatCode>
                <c:ptCount val="4"/>
                <c:pt idx="0">
                  <c:v>46.4</c:v>
                </c:pt>
                <c:pt idx="1">
                  <c:v>62.7</c:v>
                </c:pt>
                <c:pt idx="2">
                  <c:v>23.419999999999987</c:v>
                </c:pt>
                <c:pt idx="3">
                  <c:v>30.45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8895704"/>
        <c:axId val="368888648"/>
      </c:barChart>
      <c:catAx>
        <c:axId val="368895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r>
                  <a:rPr lang="en-US" b="1" dirty="0" smtClean="0">
                    <a:solidFill>
                      <a:schemeClr val="tx1"/>
                    </a:solidFill>
                  </a:rPr>
                  <a:t>Storage length</a:t>
                </a:r>
                <a:r>
                  <a:rPr lang="en-US" b="1" baseline="0" dirty="0" smtClean="0">
                    <a:solidFill>
                      <a:schemeClr val="tx1"/>
                    </a:solidFill>
                  </a:rPr>
                  <a:t>, days</a:t>
                </a:r>
                <a:endParaRPr lang="en-US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1848658380512823"/>
              <c:y val="0.7860877806940799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68888648"/>
        <c:crosses val="autoZero"/>
        <c:auto val="1"/>
        <c:lblAlgn val="ctr"/>
        <c:lblOffset val="100"/>
        <c:noMultiLvlLbl val="0"/>
      </c:catAx>
      <c:valAx>
        <c:axId val="3688886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pt-BR" b="1" dirty="0" err="1" smtClean="0"/>
                  <a:t>Accumulated</a:t>
                </a:r>
                <a:r>
                  <a:rPr lang="pt-BR" b="1" dirty="0" smtClean="0"/>
                  <a:t> </a:t>
                </a:r>
                <a:r>
                  <a:rPr lang="pt-BR" b="1" dirty="0" err="1" smtClean="0"/>
                  <a:t>temperature</a:t>
                </a:r>
                <a:r>
                  <a:rPr lang="pt-BR" b="1" dirty="0" smtClean="0"/>
                  <a:t> 10 </a:t>
                </a:r>
                <a:r>
                  <a:rPr lang="pt-BR" b="1" dirty="0" err="1" smtClean="0"/>
                  <a:t>days,°</a:t>
                </a:r>
                <a:r>
                  <a:rPr lang="en-US" b="1" dirty="0"/>
                  <a:t>C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6889570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000" b="0">
          <a:latin typeface="+mn-lt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94304461942257"/>
          <c:y val="3.687164104486939E-2"/>
          <c:w val="0.80547362204724404"/>
          <c:h val="0.80061054868141479"/>
        </c:manualLayout>
      </c:layout>
      <c:scatterChart>
        <c:scatterStyle val="lineMarker"/>
        <c:varyColors val="0"/>
        <c:ser>
          <c:idx val="0"/>
          <c:order val="0"/>
          <c:tx>
            <c:strRef>
              <c:f>Plan1!$C$2</c:f>
              <c:strCache>
                <c:ptCount val="1"/>
                <c:pt idx="0">
                  <c:v>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44450">
                <a:solidFill>
                  <a:schemeClr val="tx1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Plan1!$B$3:$B$6</c:f>
              <c:numCache>
                <c:formatCode>General</c:formatCode>
                <c:ptCount val="4"/>
                <c:pt idx="0">
                  <c:v>15</c:v>
                </c:pt>
                <c:pt idx="1">
                  <c:v>60</c:v>
                </c:pt>
                <c:pt idx="2">
                  <c:v>90</c:v>
                </c:pt>
                <c:pt idx="3">
                  <c:v>150</c:v>
                </c:pt>
              </c:numCache>
            </c:numRef>
          </c:xVal>
          <c:yVal>
            <c:numRef>
              <c:f>Plan1!$C$3:$C$6</c:f>
              <c:numCache>
                <c:formatCode>General</c:formatCode>
                <c:ptCount val="4"/>
                <c:pt idx="0">
                  <c:v>20.950000000000003</c:v>
                </c:pt>
                <c:pt idx="1">
                  <c:v>44.8</c:v>
                </c:pt>
                <c:pt idx="2">
                  <c:v>41.5</c:v>
                </c:pt>
                <c:pt idx="3">
                  <c:v>45.9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937-4179-8A26-DD75EE4DDF39}"/>
            </c:ext>
          </c:extLst>
        </c:ser>
        <c:ser>
          <c:idx val="1"/>
          <c:order val="1"/>
          <c:tx>
            <c:strRef>
              <c:f>Plan1!$D$2</c:f>
              <c:strCache>
                <c:ptCount val="1"/>
                <c:pt idx="0">
                  <c:v>1x10^5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38100">
                <a:solidFill>
                  <a:srgbClr val="FF9900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Plan1!$B$3:$B$6</c:f>
              <c:numCache>
                <c:formatCode>General</c:formatCode>
                <c:ptCount val="4"/>
                <c:pt idx="0">
                  <c:v>15</c:v>
                </c:pt>
                <c:pt idx="1">
                  <c:v>60</c:v>
                </c:pt>
                <c:pt idx="2">
                  <c:v>90</c:v>
                </c:pt>
                <c:pt idx="3">
                  <c:v>150</c:v>
                </c:pt>
              </c:numCache>
            </c:numRef>
          </c:xVal>
          <c:yVal>
            <c:numRef>
              <c:f>Plan1!$D$3:$D$6</c:f>
              <c:numCache>
                <c:formatCode>General</c:formatCode>
                <c:ptCount val="4"/>
                <c:pt idx="0">
                  <c:v>20.6</c:v>
                </c:pt>
                <c:pt idx="1">
                  <c:v>52.2</c:v>
                </c:pt>
                <c:pt idx="2">
                  <c:v>51.1</c:v>
                </c:pt>
                <c:pt idx="3">
                  <c:v>55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937-4179-8A26-DD75EE4DDF39}"/>
            </c:ext>
          </c:extLst>
        </c:ser>
        <c:ser>
          <c:idx val="2"/>
          <c:order val="2"/>
          <c:tx>
            <c:strRef>
              <c:f>Plan1!$E$2</c:f>
              <c:strCache>
                <c:ptCount val="1"/>
                <c:pt idx="0">
                  <c:v>3x10^5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44450">
                <a:solidFill>
                  <a:srgbClr val="0000FF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Plan1!$B$3:$B$6</c:f>
              <c:numCache>
                <c:formatCode>General</c:formatCode>
                <c:ptCount val="4"/>
                <c:pt idx="0">
                  <c:v>15</c:v>
                </c:pt>
                <c:pt idx="1">
                  <c:v>60</c:v>
                </c:pt>
                <c:pt idx="2">
                  <c:v>90</c:v>
                </c:pt>
                <c:pt idx="3">
                  <c:v>150</c:v>
                </c:pt>
              </c:numCache>
            </c:numRef>
          </c:xVal>
          <c:yVal>
            <c:numRef>
              <c:f>Plan1!$E$3:$E$6</c:f>
              <c:numCache>
                <c:formatCode>General</c:formatCode>
                <c:ptCount val="4"/>
                <c:pt idx="0">
                  <c:v>21.3</c:v>
                </c:pt>
                <c:pt idx="1">
                  <c:v>61.9</c:v>
                </c:pt>
                <c:pt idx="2">
                  <c:v>83</c:v>
                </c:pt>
                <c:pt idx="3">
                  <c:v>96.2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937-4179-8A26-DD75EE4DDF39}"/>
            </c:ext>
          </c:extLst>
        </c:ser>
        <c:ser>
          <c:idx val="3"/>
          <c:order val="3"/>
          <c:tx>
            <c:strRef>
              <c:f>Plan1!$F$2</c:f>
              <c:strCache>
                <c:ptCount val="1"/>
                <c:pt idx="0">
                  <c:v>5x10^5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38100">
                <a:solidFill>
                  <a:srgbClr val="FF0000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Plan1!$B$3:$B$6</c:f>
              <c:numCache>
                <c:formatCode>General</c:formatCode>
                <c:ptCount val="4"/>
                <c:pt idx="0">
                  <c:v>15</c:v>
                </c:pt>
                <c:pt idx="1">
                  <c:v>60</c:v>
                </c:pt>
                <c:pt idx="2">
                  <c:v>90</c:v>
                </c:pt>
                <c:pt idx="3">
                  <c:v>150</c:v>
                </c:pt>
              </c:numCache>
            </c:numRef>
          </c:xVal>
          <c:yVal>
            <c:numRef>
              <c:f>Plan1!$F$3:$F$6</c:f>
              <c:numCache>
                <c:formatCode>General</c:formatCode>
                <c:ptCount val="4"/>
                <c:pt idx="0">
                  <c:v>32.200000000000003</c:v>
                </c:pt>
                <c:pt idx="1">
                  <c:v>68</c:v>
                </c:pt>
                <c:pt idx="2">
                  <c:v>173.2</c:v>
                </c:pt>
                <c:pt idx="3">
                  <c:v>160.69999999999999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3937-4179-8A26-DD75EE4DDF39}"/>
            </c:ext>
          </c:extLst>
        </c:ser>
        <c:ser>
          <c:idx val="4"/>
          <c:order val="4"/>
          <c:tx>
            <c:strRef>
              <c:f>Plan1!$G$2</c:f>
              <c:strCache>
                <c:ptCount val="1"/>
                <c:pt idx="0">
                  <c:v>1x10^6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44450">
                <a:solidFill>
                  <a:srgbClr val="006600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Plan1!$B$3:$B$6</c:f>
              <c:numCache>
                <c:formatCode>General</c:formatCode>
                <c:ptCount val="4"/>
                <c:pt idx="0">
                  <c:v>15</c:v>
                </c:pt>
                <c:pt idx="1">
                  <c:v>60</c:v>
                </c:pt>
                <c:pt idx="2">
                  <c:v>90</c:v>
                </c:pt>
                <c:pt idx="3">
                  <c:v>150</c:v>
                </c:pt>
              </c:numCache>
            </c:numRef>
          </c:xVal>
          <c:yVal>
            <c:numRef>
              <c:f>Plan1!$G$3:$G$6</c:f>
              <c:numCache>
                <c:formatCode>General</c:formatCode>
                <c:ptCount val="4"/>
                <c:pt idx="0">
                  <c:v>39.299999999999997</c:v>
                </c:pt>
                <c:pt idx="1">
                  <c:v>64.5</c:v>
                </c:pt>
                <c:pt idx="2">
                  <c:v>169.7</c:v>
                </c:pt>
                <c:pt idx="3">
                  <c:v>153.6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3937-4179-8A26-DD75EE4DD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8892176"/>
        <c:axId val="197269528"/>
      </c:scatterChart>
      <c:valAx>
        <c:axId val="368892176"/>
        <c:scaling>
          <c:orientation val="minMax"/>
          <c:max val="1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 dirty="0" err="1" smtClean="0"/>
                  <a:t>Storage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lenght</a:t>
                </a:r>
                <a:r>
                  <a:rPr lang="pt-BR" dirty="0" smtClean="0"/>
                  <a:t> (d</a:t>
                </a:r>
                <a:r>
                  <a:rPr lang="pt-BR" dirty="0"/>
                  <a:t>)</a:t>
                </a:r>
              </a:p>
            </c:rich>
          </c:tx>
          <c:layout>
            <c:manualLayout>
              <c:xMode val="edge"/>
              <c:yMode val="edge"/>
              <c:x val="0.36104645669291341"/>
              <c:y val="0.9380952380952380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97269528"/>
        <c:crosses val="autoZero"/>
        <c:crossBetween val="midCat"/>
        <c:majorUnit val="50"/>
      </c:valAx>
      <c:valAx>
        <c:axId val="197269528"/>
        <c:scaling>
          <c:orientation val="minMax"/>
          <c:max val="18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 dirty="0" err="1" smtClean="0"/>
                  <a:t>Aerobic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Stability</a:t>
                </a:r>
                <a:r>
                  <a:rPr lang="pt-BR" dirty="0" smtClean="0"/>
                  <a:t> (h</a:t>
                </a:r>
                <a:r>
                  <a:rPr lang="pt-BR" dirty="0"/>
                  <a:t>)</a:t>
                </a:r>
              </a:p>
            </c:rich>
          </c:tx>
          <c:layout>
            <c:manualLayout>
              <c:xMode val="edge"/>
              <c:yMode val="edge"/>
              <c:x val="0"/>
              <c:y val="0.1931227346581677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368892176"/>
        <c:crosses val="autoZero"/>
        <c:crossBetween val="midCat"/>
        <c:majorUnit val="3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>
          <a:latin typeface="+mj-lt"/>
        </a:defRPr>
      </a:pPr>
      <a:endParaRPr lang="pt-BR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54848966613671"/>
          <c:y val="3.9812100410525617E-2"/>
          <c:w val="0.70391046906100163"/>
          <c:h val="0.79020499360656848"/>
        </c:manualLayout>
      </c:layout>
      <c:lineChart>
        <c:grouping val="standard"/>
        <c:varyColors val="0"/>
        <c:ser>
          <c:idx val="5"/>
          <c:order val="0"/>
          <c:tx>
            <c:strRef>
              <c:f>[Estabilidade.xlsx]pH!$G$2</c:f>
              <c:strCache>
                <c:ptCount val="1"/>
                <c:pt idx="0">
                  <c:v>Controle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[Estabilidade.xlsx]pH!$I$3:$I$8</c:f>
                <c:numCache>
                  <c:formatCode>General</c:formatCode>
                  <c:ptCount val="6"/>
                  <c:pt idx="0">
                    <c:v>0.3842000000000001</c:v>
                  </c:pt>
                  <c:pt idx="1">
                    <c:v>0.3842000000000001</c:v>
                  </c:pt>
                  <c:pt idx="2">
                    <c:v>0.3842000000000001</c:v>
                  </c:pt>
                  <c:pt idx="3">
                    <c:v>0.3842000000000001</c:v>
                  </c:pt>
                  <c:pt idx="4">
                    <c:v>0.3842000000000001</c:v>
                  </c:pt>
                  <c:pt idx="5">
                    <c:v>0.3842000000000001</c:v>
                  </c:pt>
                </c:numCache>
              </c:numRef>
            </c:plus>
            <c:minus>
              <c:numRef>
                <c:f>[Estabilidade.xlsx]pH!$I$3:$I$8</c:f>
                <c:numCache>
                  <c:formatCode>General</c:formatCode>
                  <c:ptCount val="6"/>
                  <c:pt idx="0">
                    <c:v>0.3842000000000001</c:v>
                  </c:pt>
                  <c:pt idx="1">
                    <c:v>0.3842000000000001</c:v>
                  </c:pt>
                  <c:pt idx="2">
                    <c:v>0.3842000000000001</c:v>
                  </c:pt>
                  <c:pt idx="3">
                    <c:v>0.3842000000000001</c:v>
                  </c:pt>
                  <c:pt idx="4">
                    <c:v>0.3842000000000001</c:v>
                  </c:pt>
                  <c:pt idx="5">
                    <c:v>0.3842000000000001</c:v>
                  </c:pt>
                </c:numCache>
              </c:numRef>
            </c:minus>
            <c:spPr>
              <a:ln>
                <a:solidFill>
                  <a:srgbClr val="008000"/>
                </a:solidFill>
              </a:ln>
            </c:spPr>
          </c:errBars>
          <c:cat>
            <c:numRef>
              <c:f>[Estabilidade.xlsx]pH!$A$3:$A$8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cat>
          <c:val>
            <c:numRef>
              <c:f>[Estabilidade.xlsx]pH!$G$3:$G$8</c:f>
              <c:numCache>
                <c:formatCode>0.0</c:formatCode>
                <c:ptCount val="6"/>
                <c:pt idx="0">
                  <c:v>3.6175000000000002</c:v>
                </c:pt>
                <c:pt idx="1">
                  <c:v>3.66</c:v>
                </c:pt>
                <c:pt idx="2">
                  <c:v>5.1649999999999991</c:v>
                </c:pt>
                <c:pt idx="3">
                  <c:v>5.9300000000000006</c:v>
                </c:pt>
                <c:pt idx="4">
                  <c:v>6.4749999999999996</c:v>
                </c:pt>
                <c:pt idx="5">
                  <c:v>6.6599999999999993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[Estabilidade.xlsx]pH!$B$2</c:f>
              <c:strCache>
                <c:ptCount val="1"/>
                <c:pt idx="0">
                  <c:v>Cal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[Estabilidade.xlsx]pH!$I$3:$I$8</c:f>
                <c:numCache>
                  <c:formatCode>General</c:formatCode>
                  <c:ptCount val="6"/>
                  <c:pt idx="0">
                    <c:v>0.3842000000000001</c:v>
                  </c:pt>
                  <c:pt idx="1">
                    <c:v>0.3842000000000001</c:v>
                  </c:pt>
                  <c:pt idx="2">
                    <c:v>0.3842000000000001</c:v>
                  </c:pt>
                  <c:pt idx="3">
                    <c:v>0.3842000000000001</c:v>
                  </c:pt>
                  <c:pt idx="4">
                    <c:v>0.3842000000000001</c:v>
                  </c:pt>
                  <c:pt idx="5">
                    <c:v>0.3842000000000001</c:v>
                  </c:pt>
                </c:numCache>
              </c:numRef>
            </c:plus>
            <c:minus>
              <c:numRef>
                <c:f>[Estabilidade.xlsx]pH!$I$3:$I$8</c:f>
                <c:numCache>
                  <c:formatCode>General</c:formatCode>
                  <c:ptCount val="6"/>
                  <c:pt idx="0">
                    <c:v>0.3842000000000001</c:v>
                  </c:pt>
                  <c:pt idx="1">
                    <c:v>0.3842000000000001</c:v>
                  </c:pt>
                  <c:pt idx="2">
                    <c:v>0.3842000000000001</c:v>
                  </c:pt>
                  <c:pt idx="3">
                    <c:v>0.3842000000000001</c:v>
                  </c:pt>
                  <c:pt idx="4">
                    <c:v>0.3842000000000001</c:v>
                  </c:pt>
                  <c:pt idx="5">
                    <c:v>0.3842000000000001</c:v>
                  </c:pt>
                </c:numCache>
              </c:numRef>
            </c:minus>
            <c:spPr>
              <a:ln>
                <a:solidFill>
                  <a:srgbClr val="FF0000"/>
                </a:solidFill>
              </a:ln>
            </c:spPr>
          </c:errBars>
          <c:cat>
            <c:numRef>
              <c:f>[Estabilidade.xlsx]pH!$A$3:$A$8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cat>
          <c:val>
            <c:numRef>
              <c:f>[Estabilidade.xlsx]pH!$B$3:$B$8</c:f>
              <c:numCache>
                <c:formatCode>0.0</c:formatCode>
                <c:ptCount val="6"/>
                <c:pt idx="0">
                  <c:v>4.7774999999999999</c:v>
                </c:pt>
                <c:pt idx="1">
                  <c:v>4.7699999999999996</c:v>
                </c:pt>
                <c:pt idx="2">
                  <c:v>4.8524999999999991</c:v>
                </c:pt>
                <c:pt idx="3">
                  <c:v>4.8024999999999993</c:v>
                </c:pt>
                <c:pt idx="4">
                  <c:v>4.8599999999999994</c:v>
                </c:pt>
                <c:pt idx="5">
                  <c:v>5.05</c:v>
                </c:pt>
              </c:numCache>
            </c:numRef>
          </c:val>
          <c:smooth val="0"/>
        </c:ser>
        <c:ser>
          <c:idx val="4"/>
          <c:order val="2"/>
          <c:tx>
            <c:strRef>
              <c:f>[Estabilidade.xlsx]pH!$F$2</c:f>
              <c:strCache>
                <c:ptCount val="1"/>
                <c:pt idx="0">
                  <c:v>Cal+Nitr</c:v>
                </c:pt>
              </c:strCache>
            </c:strRef>
          </c:tx>
          <c:spPr>
            <a:ln w="3810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[Estabilidade.xlsx]pH!$I$3:$I$8</c:f>
                <c:numCache>
                  <c:formatCode>General</c:formatCode>
                  <c:ptCount val="6"/>
                  <c:pt idx="0">
                    <c:v>0.3842000000000001</c:v>
                  </c:pt>
                  <c:pt idx="1">
                    <c:v>0.3842000000000001</c:v>
                  </c:pt>
                  <c:pt idx="2">
                    <c:v>0.3842000000000001</c:v>
                  </c:pt>
                  <c:pt idx="3">
                    <c:v>0.3842000000000001</c:v>
                  </c:pt>
                  <c:pt idx="4">
                    <c:v>0.3842000000000001</c:v>
                  </c:pt>
                  <c:pt idx="5">
                    <c:v>0.3842000000000001</c:v>
                  </c:pt>
                </c:numCache>
              </c:numRef>
            </c:plus>
            <c:minus>
              <c:numRef>
                <c:f>[Estabilidade.xlsx]pH!$I$3:$I$8</c:f>
                <c:numCache>
                  <c:formatCode>General</c:formatCode>
                  <c:ptCount val="6"/>
                  <c:pt idx="0">
                    <c:v>0.3842000000000001</c:v>
                  </c:pt>
                  <c:pt idx="1">
                    <c:v>0.3842000000000001</c:v>
                  </c:pt>
                  <c:pt idx="2">
                    <c:v>0.3842000000000001</c:v>
                  </c:pt>
                  <c:pt idx="3">
                    <c:v>0.3842000000000001</c:v>
                  </c:pt>
                  <c:pt idx="4">
                    <c:v>0.3842000000000001</c:v>
                  </c:pt>
                  <c:pt idx="5">
                    <c:v>0.3842000000000001</c:v>
                  </c:pt>
                </c:numCache>
              </c:numRef>
            </c:minus>
            <c:spPr>
              <a:ln>
                <a:solidFill>
                  <a:schemeClr val="accent6">
                    <a:lumMod val="75000"/>
                  </a:schemeClr>
                </a:solidFill>
              </a:ln>
            </c:spPr>
          </c:errBars>
          <c:cat>
            <c:numRef>
              <c:f>[Estabilidade.xlsx]pH!$A$3:$A$8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cat>
          <c:val>
            <c:numRef>
              <c:f>[Estabilidade.xlsx]pH!$F$3:$F$8</c:f>
              <c:numCache>
                <c:formatCode>0.0</c:formatCode>
                <c:ptCount val="6"/>
                <c:pt idx="0">
                  <c:v>4.8249999999999993</c:v>
                </c:pt>
                <c:pt idx="1">
                  <c:v>4.8249999999999993</c:v>
                </c:pt>
                <c:pt idx="2">
                  <c:v>5.2974999999999994</c:v>
                </c:pt>
                <c:pt idx="3">
                  <c:v>5.5524999999999993</c:v>
                </c:pt>
                <c:pt idx="4">
                  <c:v>5.5374999999999996</c:v>
                </c:pt>
                <c:pt idx="5">
                  <c:v>5.7274999999999991</c:v>
                </c:pt>
              </c:numCache>
            </c:numRef>
          </c:val>
          <c:smooth val="0"/>
        </c:ser>
        <c:ser>
          <c:idx val="1"/>
          <c:order val="3"/>
          <c:tx>
            <c:strRef>
              <c:f>[Estabilidade.xlsx]pH!$C$2</c:f>
              <c:strCache>
                <c:ptCount val="1"/>
                <c:pt idx="0">
                  <c:v>Cal+Benz</c:v>
                </c:pt>
              </c:strCache>
            </c:strRef>
          </c:tx>
          <c:spPr>
            <a:ln w="38100">
              <a:solidFill>
                <a:srgbClr val="0000FF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[Estabilidade.xlsx]pH!$I$3:$I$8</c:f>
                <c:numCache>
                  <c:formatCode>General</c:formatCode>
                  <c:ptCount val="6"/>
                  <c:pt idx="0">
                    <c:v>0.3842000000000001</c:v>
                  </c:pt>
                  <c:pt idx="1">
                    <c:v>0.3842000000000001</c:v>
                  </c:pt>
                  <c:pt idx="2">
                    <c:v>0.3842000000000001</c:v>
                  </c:pt>
                  <c:pt idx="3">
                    <c:v>0.3842000000000001</c:v>
                  </c:pt>
                  <c:pt idx="4">
                    <c:v>0.3842000000000001</c:v>
                  </c:pt>
                  <c:pt idx="5">
                    <c:v>0.3842000000000001</c:v>
                  </c:pt>
                </c:numCache>
              </c:numRef>
            </c:plus>
            <c:minus>
              <c:numRef>
                <c:f>[Estabilidade.xlsx]pH!$I$3:$I$8</c:f>
                <c:numCache>
                  <c:formatCode>General</c:formatCode>
                  <c:ptCount val="6"/>
                  <c:pt idx="0">
                    <c:v>0.3842000000000001</c:v>
                  </c:pt>
                  <c:pt idx="1">
                    <c:v>0.3842000000000001</c:v>
                  </c:pt>
                  <c:pt idx="2">
                    <c:v>0.3842000000000001</c:v>
                  </c:pt>
                  <c:pt idx="3">
                    <c:v>0.3842000000000001</c:v>
                  </c:pt>
                  <c:pt idx="4">
                    <c:v>0.3842000000000001</c:v>
                  </c:pt>
                  <c:pt idx="5">
                    <c:v>0.3842000000000001</c:v>
                  </c:pt>
                </c:numCache>
              </c:numRef>
            </c:minus>
            <c:spPr>
              <a:ln>
                <a:solidFill>
                  <a:srgbClr val="0000FF"/>
                </a:solidFill>
              </a:ln>
            </c:spPr>
          </c:errBars>
          <c:cat>
            <c:numRef>
              <c:f>[Estabilidade.xlsx]pH!$A$3:$A$8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cat>
          <c:val>
            <c:numRef>
              <c:f>[Estabilidade.xlsx]pH!$C$3:$C$8</c:f>
              <c:numCache>
                <c:formatCode>0.0</c:formatCode>
                <c:ptCount val="6"/>
                <c:pt idx="0">
                  <c:v>4.5350000000000001</c:v>
                </c:pt>
                <c:pt idx="1">
                  <c:v>4.5574999999999992</c:v>
                </c:pt>
                <c:pt idx="2">
                  <c:v>4.6474999999999991</c:v>
                </c:pt>
                <c:pt idx="3">
                  <c:v>5.5724999999999998</c:v>
                </c:pt>
                <c:pt idx="4">
                  <c:v>6.3249999999999993</c:v>
                </c:pt>
                <c:pt idx="5">
                  <c:v>6.8424999999999994</c:v>
                </c:pt>
              </c:numCache>
            </c:numRef>
          </c:val>
          <c:smooth val="0"/>
        </c:ser>
        <c:ser>
          <c:idx val="2"/>
          <c:order val="4"/>
          <c:tx>
            <c:strRef>
              <c:f>[Estabilidade.xlsx]pH!$D$2</c:f>
              <c:strCache>
                <c:ptCount val="1"/>
                <c:pt idx="0">
                  <c:v>Cal+LB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[Estabilidade.xlsx]pH!$I$3:$I$8</c:f>
                <c:numCache>
                  <c:formatCode>General</c:formatCode>
                  <c:ptCount val="6"/>
                  <c:pt idx="0">
                    <c:v>0.3842000000000001</c:v>
                  </c:pt>
                  <c:pt idx="1">
                    <c:v>0.3842000000000001</c:v>
                  </c:pt>
                  <c:pt idx="2">
                    <c:v>0.3842000000000001</c:v>
                  </c:pt>
                  <c:pt idx="3">
                    <c:v>0.3842000000000001</c:v>
                  </c:pt>
                  <c:pt idx="4">
                    <c:v>0.3842000000000001</c:v>
                  </c:pt>
                  <c:pt idx="5">
                    <c:v>0.3842000000000001</c:v>
                  </c:pt>
                </c:numCache>
              </c:numRef>
            </c:plus>
            <c:minus>
              <c:numRef>
                <c:f>[Estabilidade.xlsx]pH!$I$3:$I$8</c:f>
                <c:numCache>
                  <c:formatCode>General</c:formatCode>
                  <c:ptCount val="6"/>
                  <c:pt idx="0">
                    <c:v>0.3842000000000001</c:v>
                  </c:pt>
                  <c:pt idx="1">
                    <c:v>0.3842000000000001</c:v>
                  </c:pt>
                  <c:pt idx="2">
                    <c:v>0.3842000000000001</c:v>
                  </c:pt>
                  <c:pt idx="3">
                    <c:v>0.3842000000000001</c:v>
                  </c:pt>
                  <c:pt idx="4">
                    <c:v>0.3842000000000001</c:v>
                  </c:pt>
                  <c:pt idx="5">
                    <c:v>0.3842000000000001</c:v>
                  </c:pt>
                </c:numCache>
              </c:numRef>
            </c:minus>
          </c:errBars>
          <c:cat>
            <c:numRef>
              <c:f>[Estabilidade.xlsx]pH!$A$3:$A$8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cat>
          <c:val>
            <c:numRef>
              <c:f>[Estabilidade.xlsx]pH!$D$3:$D$8</c:f>
              <c:numCache>
                <c:formatCode>0.0</c:formatCode>
                <c:ptCount val="6"/>
                <c:pt idx="0">
                  <c:v>4.4050000000000002</c:v>
                </c:pt>
                <c:pt idx="1">
                  <c:v>4.4624999999999995</c:v>
                </c:pt>
                <c:pt idx="2">
                  <c:v>7.37</c:v>
                </c:pt>
                <c:pt idx="3">
                  <c:v>7.95</c:v>
                </c:pt>
                <c:pt idx="4">
                  <c:v>7.54</c:v>
                </c:pt>
                <c:pt idx="5">
                  <c:v>7.6649999999999991</c:v>
                </c:pt>
              </c:numCache>
            </c:numRef>
          </c:val>
          <c:smooth val="0"/>
        </c:ser>
        <c:ser>
          <c:idx val="3"/>
          <c:order val="5"/>
          <c:tx>
            <c:strRef>
              <c:f>[Estabilidade.xlsx]pH!$E$2</c:f>
              <c:strCache>
                <c:ptCount val="1"/>
                <c:pt idx="0">
                  <c:v>Cal+LP</c:v>
                </c:pt>
              </c:strCache>
            </c:strRef>
          </c:tx>
          <c:spPr>
            <a:ln w="38100">
              <a:solidFill>
                <a:srgbClr val="CCCC00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[Estabilidade.xlsx]pH!$I$3:$I$8</c:f>
                <c:numCache>
                  <c:formatCode>General</c:formatCode>
                  <c:ptCount val="6"/>
                  <c:pt idx="0">
                    <c:v>0.3842000000000001</c:v>
                  </c:pt>
                  <c:pt idx="1">
                    <c:v>0.3842000000000001</c:v>
                  </c:pt>
                  <c:pt idx="2">
                    <c:v>0.3842000000000001</c:v>
                  </c:pt>
                  <c:pt idx="3">
                    <c:v>0.3842000000000001</c:v>
                  </c:pt>
                  <c:pt idx="4">
                    <c:v>0.3842000000000001</c:v>
                  </c:pt>
                  <c:pt idx="5">
                    <c:v>0.3842000000000001</c:v>
                  </c:pt>
                </c:numCache>
              </c:numRef>
            </c:plus>
            <c:minus>
              <c:numRef>
                <c:f>[Estabilidade.xlsx]pH!$I$3:$I$8</c:f>
                <c:numCache>
                  <c:formatCode>General</c:formatCode>
                  <c:ptCount val="6"/>
                  <c:pt idx="0">
                    <c:v>0.3842000000000001</c:v>
                  </c:pt>
                  <c:pt idx="1">
                    <c:v>0.3842000000000001</c:v>
                  </c:pt>
                  <c:pt idx="2">
                    <c:v>0.3842000000000001</c:v>
                  </c:pt>
                  <c:pt idx="3">
                    <c:v>0.3842000000000001</c:v>
                  </c:pt>
                  <c:pt idx="4">
                    <c:v>0.3842000000000001</c:v>
                  </c:pt>
                  <c:pt idx="5">
                    <c:v>0.3842000000000001</c:v>
                  </c:pt>
                </c:numCache>
              </c:numRef>
            </c:minus>
            <c:spPr>
              <a:ln>
                <a:solidFill>
                  <a:srgbClr val="CCCC00"/>
                </a:solidFill>
              </a:ln>
            </c:spPr>
          </c:errBars>
          <c:cat>
            <c:numRef>
              <c:f>[Estabilidade.xlsx]pH!$A$3:$A$8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cat>
          <c:val>
            <c:numRef>
              <c:f>[Estabilidade.xlsx]pH!$E$3:$E$8</c:f>
              <c:numCache>
                <c:formatCode>0.0</c:formatCode>
                <c:ptCount val="6"/>
                <c:pt idx="0">
                  <c:v>4.5074999999999994</c:v>
                </c:pt>
                <c:pt idx="1">
                  <c:v>4.6374999999999993</c:v>
                </c:pt>
                <c:pt idx="2">
                  <c:v>6.2850000000000001</c:v>
                </c:pt>
                <c:pt idx="3">
                  <c:v>7.152499999999999</c:v>
                </c:pt>
                <c:pt idx="4">
                  <c:v>7.9749999999999996</c:v>
                </c:pt>
                <c:pt idx="5">
                  <c:v>7.9624999999999995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7270312"/>
        <c:axId val="197271488"/>
      </c:lineChart>
      <c:catAx>
        <c:axId val="197270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Aerobic exposure(d</a:t>
                </a:r>
                <a:r>
                  <a:rPr lang="en-US" dirty="0"/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crossAx val="197271488"/>
        <c:crosses val="autoZero"/>
        <c:auto val="1"/>
        <c:lblAlgn val="ctr"/>
        <c:lblOffset val="100"/>
        <c:noMultiLvlLbl val="0"/>
      </c:catAx>
      <c:valAx>
        <c:axId val="197271488"/>
        <c:scaling>
          <c:orientation val="minMax"/>
          <c:min val="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pH</a:t>
                </a:r>
              </a:p>
            </c:rich>
          </c:tx>
          <c:layout>
            <c:manualLayout>
              <c:xMode val="edge"/>
              <c:yMode val="edge"/>
              <c:x val="1.0598834128245893E-2"/>
              <c:y val="0.36525730261872352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crossAx val="1972703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1733919190148929"/>
          <c:y val="0.15992731677771052"/>
          <c:w val="0.16994220714461569"/>
          <c:h val="0.39296587926509197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0.19645</cdr:x>
      <cdr:y>0.83938</cdr:y>
    </cdr:from>
    <cdr:to>
      <cdr:x>0.26667</cdr:x>
      <cdr:y>0.91632</cdr:y>
    </cdr:to>
    <cdr:sp macro="" textlink="">
      <cdr:nvSpPr>
        <cdr:cNvPr id="2" name="CaixaDeTexto 24"/>
        <cdr:cNvSpPr txBox="1"/>
      </cdr:nvSpPr>
      <cdr:spPr>
        <a:xfrm xmlns:a="http://schemas.openxmlformats.org/drawingml/2006/main">
          <a:off x="1496950" y="4029535"/>
          <a:ext cx="53505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b="1" dirty="0" smtClean="0">
              <a:solidFill>
                <a:schemeClr val="accent6">
                  <a:lumMod val="75000"/>
                </a:schemeClr>
              </a:solidFill>
            </a:rPr>
            <a:t>20</a:t>
          </a:r>
          <a:endParaRPr lang="pt-BR" b="1" dirty="0">
            <a:solidFill>
              <a:schemeClr val="accent6">
                <a:lumMod val="75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0.19645</cdr:x>
      <cdr:y>0.83938</cdr:y>
    </cdr:from>
    <cdr:to>
      <cdr:x>0.26667</cdr:x>
      <cdr:y>0.91632</cdr:y>
    </cdr:to>
    <cdr:sp macro="" textlink="">
      <cdr:nvSpPr>
        <cdr:cNvPr id="2" name="CaixaDeTexto 24"/>
        <cdr:cNvSpPr txBox="1"/>
      </cdr:nvSpPr>
      <cdr:spPr>
        <a:xfrm xmlns:a="http://schemas.openxmlformats.org/drawingml/2006/main">
          <a:off x="1496950" y="4029535"/>
          <a:ext cx="53505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b="1" dirty="0" smtClean="0">
              <a:solidFill>
                <a:schemeClr val="accent6">
                  <a:lumMod val="75000"/>
                </a:schemeClr>
              </a:solidFill>
            </a:rPr>
            <a:t>20</a:t>
          </a:r>
          <a:endParaRPr lang="pt-BR" b="1" dirty="0">
            <a:solidFill>
              <a:schemeClr val="accent6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EDF25-B926-44CB-B7DE-1F84A7737D15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E5897-75F7-490D-982D-64435EB7F4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589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9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19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23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20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99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21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82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22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89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23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98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24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71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25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80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34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0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35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05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36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56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10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62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37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38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02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39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339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40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19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42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826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43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5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44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93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45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278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46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682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47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74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11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940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48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75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50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292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51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035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52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327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53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428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54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507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55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13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REC MS</a:t>
            </a:r>
            <a:r>
              <a:rPr lang="pt-BR" baseline="0" dirty="0" smtClean="0"/>
              <a:t> DEG 24h = BL2</a:t>
            </a:r>
          </a:p>
          <a:p>
            <a:r>
              <a:rPr lang="pt-BR" baseline="0" dirty="0" smtClean="0"/>
              <a:t>REC MS DEG 48h = BLQ2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3A62D-D0E2-47CF-9091-830F27B998CC}" type="slidenum">
              <a:rPr lang="pt-BR" smtClean="0"/>
              <a:pPr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2260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REC MS</a:t>
            </a:r>
            <a:r>
              <a:rPr lang="pt-BR" baseline="0" dirty="0" smtClean="0"/>
              <a:t> DEG 24h = BL2</a:t>
            </a:r>
          </a:p>
          <a:p>
            <a:r>
              <a:rPr lang="pt-BR" baseline="0" dirty="0" smtClean="0"/>
              <a:t>REC MS DEG 48h = BLQ2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3A62D-D0E2-47CF-9091-830F27B998CC}" type="slidenum">
              <a:rPr lang="pt-BR" smtClean="0"/>
              <a:pPr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81151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C5C9-20C5-42AC-867D-4889340C32D2}" type="slidenum">
              <a:rPr lang="pt-BR" smtClean="0"/>
              <a:pPr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822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12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602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C5C9-20C5-42AC-867D-4889340C32D2}" type="slidenum">
              <a:rPr lang="pt-BR" smtClean="0"/>
              <a:pPr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1272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C5C9-20C5-42AC-867D-4889340C32D2}" type="slidenum">
              <a:rPr lang="pt-BR" smtClean="0"/>
              <a:pPr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67222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C5C9-20C5-42AC-867D-4889340C32D2}" type="slidenum">
              <a:rPr lang="pt-BR" smtClean="0"/>
              <a:pPr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76734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C5C9-20C5-42AC-867D-4889340C32D2}" type="slidenum">
              <a:rPr lang="pt-BR" smtClean="0"/>
              <a:pPr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4606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C5C9-20C5-42AC-867D-4889340C32D2}" type="slidenum">
              <a:rPr lang="pt-BR" smtClean="0"/>
              <a:pPr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2079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C5C9-20C5-42AC-867D-4889340C32D2}" type="slidenum">
              <a:rPr lang="pt-BR" smtClean="0"/>
              <a:pPr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42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13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27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14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47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15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26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17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19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18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30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2225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703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7558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Foto em preto e branco de torre de relógio ao fundo&#10;&#10;Descrição gerada automaticamente">
            <a:extLst>
              <a:ext uri="{FF2B5EF4-FFF2-40B4-BE49-F238E27FC236}">
                <a16:creationId xmlns:a16="http://schemas.microsoft.com/office/drawing/2014/main" xmlns="" id="{A0806123-2BF2-184C-9D63-65E551E53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/>
          <a:stretch/>
        </p:blipFill>
        <p:spPr>
          <a:xfrm>
            <a:off x="0" y="0"/>
            <a:ext cx="9144000" cy="5634362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558E9E91-910C-CB48-9900-DD44200EF26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5E682E"/>
              </a:gs>
              <a:gs pos="36000">
                <a:srgbClr val="D0D8A8">
                  <a:alpha val="43000"/>
                </a:srgbClr>
              </a:gs>
              <a:gs pos="83000">
                <a:srgbClr val="DEE4C2"/>
              </a:gs>
              <a:gs pos="100000">
                <a:srgbClr val="EDF0DC"/>
              </a:gs>
            </a:gsLst>
            <a:lin ang="5400000" scaled="1"/>
          </a:gradFill>
          <a:ln>
            <a:solidFill>
              <a:schemeClr val="accent1">
                <a:shade val="50000"/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5A261DFD-7FB0-C749-87FF-F58AFE8D4CD1}"/>
              </a:ext>
            </a:extLst>
          </p:cNvPr>
          <p:cNvSpPr/>
          <p:nvPr userDrawn="1"/>
        </p:nvSpPr>
        <p:spPr>
          <a:xfrm>
            <a:off x="0" y="4013735"/>
            <a:ext cx="9144000" cy="2364435"/>
          </a:xfrm>
          <a:prstGeom prst="rect">
            <a:avLst/>
          </a:prstGeom>
          <a:solidFill>
            <a:srgbClr val="324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8" name="Conector reto 15">
            <a:extLst>
              <a:ext uri="{FF2B5EF4-FFF2-40B4-BE49-F238E27FC236}">
                <a16:creationId xmlns:a16="http://schemas.microsoft.com/office/drawing/2014/main" xmlns="" id="{FC32FB52-7103-034F-B15D-577235B648AF}"/>
              </a:ext>
            </a:extLst>
          </p:cNvPr>
          <p:cNvCxnSpPr>
            <a:cxnSpLocks/>
          </p:cNvCxnSpPr>
          <p:nvPr userDrawn="1"/>
        </p:nvCxnSpPr>
        <p:spPr>
          <a:xfrm>
            <a:off x="0" y="5473128"/>
            <a:ext cx="606116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C6C0CE4D-E8D1-4E4C-9259-A3C4514504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6" y="265766"/>
            <a:ext cx="1800596" cy="630207"/>
          </a:xfrm>
          <a:prstGeom prst="rect">
            <a:avLst/>
          </a:prstGeom>
        </p:spPr>
      </p:pic>
      <p:pic>
        <p:nvPicPr>
          <p:cNvPr id="22" name="Imagem 21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7BBC80D0-6384-9446-BFA9-79630CB334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43" y="426625"/>
            <a:ext cx="785958" cy="308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996" y="4081117"/>
            <a:ext cx="8361003" cy="1343168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997" y="5508178"/>
            <a:ext cx="8361004" cy="6708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99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DA6A952C-6E5A-BD42-ABDD-E2C2B3911FFD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8ABDA2B7-405B-3948-A1FC-DA23094C0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50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56696D59-8676-1449-A77E-8D4E36E55E8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6C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21" name="Imagem 20" descr="Foto em preto e branco de torre de relógio ao fundo&#10;&#10;Descrição gerada automaticamente">
            <a:extLst>
              <a:ext uri="{FF2B5EF4-FFF2-40B4-BE49-F238E27FC236}">
                <a16:creationId xmlns:a16="http://schemas.microsoft.com/office/drawing/2014/main" xmlns="" id="{A9B38B03-F2A6-8D47-A853-053B765EF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b="13426"/>
          <a:stretch/>
        </p:blipFill>
        <p:spPr>
          <a:xfrm>
            <a:off x="5070012" y="2126660"/>
            <a:ext cx="4073988" cy="2425422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97F48504-4BC3-5A4C-AE71-0990AF046B41}"/>
              </a:ext>
            </a:extLst>
          </p:cNvPr>
          <p:cNvSpPr/>
          <p:nvPr userDrawn="1"/>
        </p:nvSpPr>
        <p:spPr>
          <a:xfrm>
            <a:off x="0" y="2126660"/>
            <a:ext cx="5070012" cy="2435816"/>
          </a:xfrm>
          <a:prstGeom prst="rect">
            <a:avLst/>
          </a:prstGeom>
          <a:solidFill>
            <a:srgbClr val="324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28B893E8-ACD2-E74C-B98A-2D58D5A09D71}"/>
              </a:ext>
            </a:extLst>
          </p:cNvPr>
          <p:cNvSpPr/>
          <p:nvPr userDrawn="1"/>
        </p:nvSpPr>
        <p:spPr>
          <a:xfrm>
            <a:off x="490887" y="730969"/>
            <a:ext cx="8192651" cy="5396064"/>
          </a:xfrm>
          <a:prstGeom prst="rect">
            <a:avLst/>
          </a:prstGeom>
          <a:noFill/>
          <a:ln w="28575">
            <a:solidFill>
              <a:srgbClr val="4269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pic>
        <p:nvPicPr>
          <p:cNvPr id="25" name="Imagem 24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22A7B13C-3D59-9746-AC9D-560416825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2" y="934348"/>
            <a:ext cx="1800596" cy="630207"/>
          </a:xfrm>
          <a:prstGeom prst="rect">
            <a:avLst/>
          </a:prstGeom>
        </p:spPr>
      </p:pic>
      <p:pic>
        <p:nvPicPr>
          <p:cNvPr id="26" name="Imagem 25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D302B40A-6AF0-C94A-B287-C8EA94F45F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30" y="5682989"/>
            <a:ext cx="785958" cy="308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92" y="2126660"/>
            <a:ext cx="4463620" cy="2435816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392" y="4589464"/>
            <a:ext cx="7904196" cy="70398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184354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79B04903-38D0-9848-BEF1-AABDAFE7E346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1" name="Imagem 10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B2481946-2FBC-9C41-84B3-AD64B6A592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48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DCF81FE3-FDA1-2941-A2B1-28CEC2405C9C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4" name="Imagem 13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71A55DF4-BB04-A746-831C-839A416987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53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440F3295-9CAC-CE49-9D56-1DEA59F17FC0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9" name="Imagem 8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4B72A893-D1A8-0E4C-959B-43C2ACB71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96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63DDFD88-6C0E-4140-A4D1-E11C2E43A250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801C8ECA-FCEB-3947-8CE9-8700301CB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05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762C275-7E88-6D43-B954-A4EFE2EC062C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1" name="Imagem 10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2AF5C101-768C-DE44-BFC1-E57712EBB5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90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147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F807A27-0CC2-2242-AC01-EDBC55A494DD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1" name="Imagem 10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758AC8DA-83BF-8943-8511-E652A33B1C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61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3C1B8380-680D-5C4D-9111-5AC8F14208F6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BCE2D093-2526-1C45-9484-2E7AFB0DA9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30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539FA1AA-5448-914B-840E-6F97439C157D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F859C4CA-0880-1E4D-BF00-8AB7014CE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57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DFDB7096-87A7-6343-843B-D08F21FF80A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17" name="AutoShape 2" descr="GRADUAÇÃO &amp;nbsp;&amp;nbsp;&amp;nbsp;&amp;nbsp;&amp;nbsp; | SERVIÇO DE">
            <a:extLst>
              <a:ext uri="{FF2B5EF4-FFF2-40B4-BE49-F238E27FC236}">
                <a16:creationId xmlns:a16="http://schemas.microsoft.com/office/drawing/2014/main" xmlns="" id="{F034F6A3-6358-614D-AF72-501C872DEAE7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pt-BR">
              <a:solidFill>
                <a:prstClr val="black"/>
              </a:solidFill>
            </a:endParaRPr>
          </a:p>
        </p:txBody>
      </p:sp>
      <p:pic>
        <p:nvPicPr>
          <p:cNvPr id="18" name="Imagem 17" descr="Foto em preto e branco de banco de praça&#10;&#10;Descrição gerada automaticamente">
            <a:extLst>
              <a:ext uri="{FF2B5EF4-FFF2-40B4-BE49-F238E27FC236}">
                <a16:creationId xmlns:a16="http://schemas.microsoft.com/office/drawing/2014/main" xmlns="" id="{6CFF4D54-792C-674A-867D-C0CAA69F7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"/>
          <a:stretch/>
        </p:blipFill>
        <p:spPr>
          <a:xfrm>
            <a:off x="0" y="2637888"/>
            <a:ext cx="8204924" cy="4220112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933C108B-2156-D24C-89F7-0049DFA4CADD}"/>
              </a:ext>
            </a:extLst>
          </p:cNvPr>
          <p:cNvSpPr/>
          <p:nvPr userDrawn="1"/>
        </p:nvSpPr>
        <p:spPr>
          <a:xfrm>
            <a:off x="1621243" y="0"/>
            <a:ext cx="7522757" cy="3429000"/>
          </a:xfrm>
          <a:prstGeom prst="rect">
            <a:avLst/>
          </a:prstGeom>
          <a:solidFill>
            <a:srgbClr val="5073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pic>
        <p:nvPicPr>
          <p:cNvPr id="23" name="Imagem 22" descr="Desenho de pessoa em pé&#10;&#10;Descrição gerada automaticamente com confiança média">
            <a:extLst>
              <a:ext uri="{FF2B5EF4-FFF2-40B4-BE49-F238E27FC236}">
                <a16:creationId xmlns:a16="http://schemas.microsoft.com/office/drawing/2014/main" xmlns="" id="{21AB8142-5C66-4E43-86F7-855AA17EF3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57" y="220458"/>
            <a:ext cx="1129730" cy="954107"/>
          </a:xfrm>
          <a:prstGeom prst="rect">
            <a:avLst/>
          </a:prstGeom>
        </p:spPr>
      </p:pic>
      <p:pic>
        <p:nvPicPr>
          <p:cNvPr id="24" name="Imagem 23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4D5B7721-6CF8-DB42-B50C-621D1C8910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138" y="6406357"/>
            <a:ext cx="664648" cy="26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1243" y="10319"/>
            <a:ext cx="7108871" cy="1847357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1243" y="1927134"/>
            <a:ext cx="7122082" cy="7107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xmlns="" id="{3E53702D-0A69-B64B-ABF8-561F175B3E36}"/>
              </a:ext>
            </a:extLst>
          </p:cNvPr>
          <p:cNvCxnSpPr>
            <a:cxnSpLocks/>
          </p:cNvCxnSpPr>
          <p:nvPr userDrawn="1"/>
        </p:nvCxnSpPr>
        <p:spPr>
          <a:xfrm>
            <a:off x="1621243" y="1896176"/>
            <a:ext cx="712208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379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pic>
        <p:nvPicPr>
          <p:cNvPr id="7" name="Imagem 6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8B6B9A66-FBA5-BD4E-B757-909FD8438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96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1E98E14E-43E3-3246-812A-62F5ECC7837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AutoShape 2" descr="GRADUAÇÃO &amp;nbsp;&amp;nbsp;&amp;nbsp;&amp;nbsp;&amp;nbsp; | SERVIÇO DE">
            <a:extLst>
              <a:ext uri="{FF2B5EF4-FFF2-40B4-BE49-F238E27FC236}">
                <a16:creationId xmlns:a16="http://schemas.microsoft.com/office/drawing/2014/main" xmlns="" id="{B577E5E0-61A7-1A40-94FD-C2E6F03349E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pt-BR">
              <a:solidFill>
                <a:prstClr val="black"/>
              </a:solidFill>
            </a:endParaRPr>
          </a:p>
        </p:txBody>
      </p:sp>
      <p:pic>
        <p:nvPicPr>
          <p:cNvPr id="9" name="Imagem 8" descr="Foto em preto e branco de torre de relógio ao fundo&#10;&#10;Descrição gerada automaticamente">
            <a:extLst>
              <a:ext uri="{FF2B5EF4-FFF2-40B4-BE49-F238E27FC236}">
                <a16:creationId xmlns:a16="http://schemas.microsoft.com/office/drawing/2014/main" xmlns="" id="{F5F7888D-0FF1-ED4E-BC9A-6FB9CE031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9428" b="17928"/>
          <a:stretch/>
        </p:blipFill>
        <p:spPr>
          <a:xfrm>
            <a:off x="0" y="2873532"/>
            <a:ext cx="9144000" cy="409302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D0742374-63B9-D947-9005-08EA026EB31D}"/>
              </a:ext>
            </a:extLst>
          </p:cNvPr>
          <p:cNvSpPr/>
          <p:nvPr userDrawn="1"/>
        </p:nvSpPr>
        <p:spPr>
          <a:xfrm>
            <a:off x="2101636" y="0"/>
            <a:ext cx="5992570" cy="3581400"/>
          </a:xfrm>
          <a:prstGeom prst="rect">
            <a:avLst/>
          </a:prstGeom>
          <a:solidFill>
            <a:srgbClr val="5073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4" name="Imagem 13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D45F023F-D8AA-7C43-8C7E-2E1179047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78" y="472460"/>
            <a:ext cx="824251" cy="322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1636" y="878761"/>
            <a:ext cx="5992570" cy="1519835"/>
          </a:xfrm>
        </p:spPr>
        <p:txBody>
          <a:bodyPr anchor="b">
            <a:no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1636" y="2416563"/>
            <a:ext cx="5992570" cy="43900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BE235B00-2454-D64A-8319-16C9DCDA06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0" y="294603"/>
            <a:ext cx="1937856" cy="678248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C1F076F3-938A-C44E-B9F0-A47B81714E92}"/>
              </a:ext>
            </a:extLst>
          </p:cNvPr>
          <p:cNvCxnSpPr>
            <a:cxnSpLocks/>
          </p:cNvCxnSpPr>
          <p:nvPr userDrawn="1"/>
        </p:nvCxnSpPr>
        <p:spPr>
          <a:xfrm>
            <a:off x="2101636" y="2416563"/>
            <a:ext cx="599257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386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4F930531-58C1-004D-A7BD-A9A4EA49DF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31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7E160ED0-FD2C-B94B-A8CA-3753902E0E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15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pic>
        <p:nvPicPr>
          <p:cNvPr id="6" name="Imagem 5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F574C23D-6E28-F248-B9F2-12308D29BE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38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A64DC118-38FE-E44D-B7CA-37DF6B5D93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6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090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9BF02923-00B8-C746-A64B-193FA2C622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60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8A1423A6-2DF5-BA40-9A6A-73F13CA83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30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pic>
        <p:nvPicPr>
          <p:cNvPr id="7" name="Imagem 6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D6434589-B00F-CE43-9F35-767A9E4CFD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77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pic>
        <p:nvPicPr>
          <p:cNvPr id="7" name="Imagem 6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CFD0CFD9-CA5D-A44C-8D6D-DC67F91B7D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742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34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0916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663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2225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606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92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7B9A8293-BE09-214E-B367-5F145B08DED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457200"/>
              <a:t>17/04/2022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B1502209-E4FF-5943-AB78-2DDB8D0BD45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9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FFA36C6-EB7F-4247-9DF3-D4B573EF501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457200"/>
              <a:t>17/04/2022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B7E424C-1AE8-654B-95BF-483573C8EE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7" Type="http://schemas.openxmlformats.org/officeDocument/2006/relationships/image" Target="../media/image12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EB91F208-0B52-AE40-9E2B-901966FC5A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r"/>
            <a:r>
              <a:rPr lang="pt-BR" i="1" dirty="0" smtClean="0"/>
              <a:t>Luiz Gustavo Nussio, Professor</a:t>
            </a:r>
          </a:p>
          <a:p>
            <a:pPr algn="r"/>
            <a:r>
              <a:rPr lang="pt-BR" i="1" dirty="0" err="1" smtClean="0"/>
              <a:t>Department</a:t>
            </a:r>
            <a:r>
              <a:rPr lang="pt-BR" i="1" dirty="0" smtClean="0"/>
              <a:t> </a:t>
            </a:r>
            <a:r>
              <a:rPr lang="pt-BR" i="1" dirty="0" err="1" smtClean="0"/>
              <a:t>of</a:t>
            </a:r>
            <a:r>
              <a:rPr lang="pt-BR" i="1" dirty="0" smtClean="0"/>
              <a:t> Animal </a:t>
            </a:r>
            <a:r>
              <a:rPr lang="pt-BR" i="1" dirty="0" err="1" smtClean="0"/>
              <a:t>Sciences</a:t>
            </a:r>
            <a:endParaRPr lang="pt-BR" i="1" dirty="0"/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Aerobic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Silages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2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2231"/>
            <a:ext cx="6696744" cy="685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14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34480"/>
            <a:ext cx="656767" cy="55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076803"/>
            <a:ext cx="7704856" cy="564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91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74" y="134480"/>
            <a:ext cx="745709" cy="63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20960"/>
            <a:ext cx="4716016" cy="678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60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0"/>
            <a:ext cx="7563029" cy="6858000"/>
          </a:xfrm>
          <a:prstGeom prst="rect">
            <a:avLst/>
          </a:prstGeom>
        </p:spPr>
      </p:pic>
      <p:sp>
        <p:nvSpPr>
          <p:cNvPr id="3" name="Seta para a direita 2"/>
          <p:cNvSpPr/>
          <p:nvPr/>
        </p:nvSpPr>
        <p:spPr>
          <a:xfrm rot="10800000">
            <a:off x="6732240" y="3212976"/>
            <a:ext cx="720080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 rot="10800000">
            <a:off x="6732239" y="4711452"/>
            <a:ext cx="720080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 rot="10800000">
            <a:off x="6732240" y="4329100"/>
            <a:ext cx="720080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 rot="10800000">
            <a:off x="6732239" y="5445225"/>
            <a:ext cx="720080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747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71" y="134480"/>
            <a:ext cx="830912" cy="70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9530"/>
            <a:ext cx="7884368" cy="578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63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652" y="134480"/>
            <a:ext cx="713531" cy="60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862001"/>
            <a:ext cx="4289513" cy="92171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3610103"/>
            <a:ext cx="5331865" cy="64807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274613" y="3465848"/>
            <a:ext cx="2165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DM in decimal </a:t>
            </a:r>
            <a:r>
              <a:rPr lang="pt-BR" sz="2400" dirty="0" err="1" smtClean="0"/>
              <a:t>proportion</a:t>
            </a:r>
            <a:endParaRPr lang="pt-BR" sz="2400" dirty="0" smtClean="0"/>
          </a:p>
          <a:p>
            <a:r>
              <a:rPr lang="pt-BR" sz="2400" dirty="0" smtClean="0"/>
              <a:t>Pitt, 1986</a:t>
            </a:r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1564281" y="214289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err="1" smtClean="0"/>
              <a:t>Silage</a:t>
            </a:r>
            <a:r>
              <a:rPr lang="pt-BR" sz="2800" dirty="0" smtClean="0"/>
              <a:t> </a:t>
            </a:r>
            <a:r>
              <a:rPr lang="pt-BR" sz="2800" dirty="0" err="1" smtClean="0"/>
              <a:t>Density</a:t>
            </a:r>
            <a:r>
              <a:rPr lang="pt-BR" sz="2800" dirty="0" smtClean="0"/>
              <a:t> </a:t>
            </a:r>
            <a:r>
              <a:rPr lang="pt-BR" sz="2800" dirty="0" err="1" smtClean="0"/>
              <a:t>vs</a:t>
            </a:r>
            <a:r>
              <a:rPr lang="pt-BR" sz="2800" dirty="0" smtClean="0"/>
              <a:t> </a:t>
            </a:r>
            <a:r>
              <a:rPr lang="pt-BR" sz="2800" dirty="0" err="1" smtClean="0"/>
              <a:t>Heating</a:t>
            </a:r>
            <a:endParaRPr lang="pt-BR" sz="28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909692"/>
            <a:ext cx="637977" cy="83427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653666" y="1095998"/>
            <a:ext cx="2083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 smtClean="0"/>
              <a:t>Silage</a:t>
            </a:r>
            <a:r>
              <a:rPr lang="pt-BR" sz="2400" dirty="0" smtClean="0"/>
              <a:t> </a:t>
            </a:r>
            <a:r>
              <a:rPr lang="pt-BR" sz="2400" dirty="0" err="1" smtClean="0"/>
              <a:t>porosity</a:t>
            </a:r>
            <a:endParaRPr lang="pt-BR" sz="2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1408818" y="4228058"/>
            <a:ext cx="5331865" cy="73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12" y="2958941"/>
            <a:ext cx="4584766" cy="46481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07505" y="4818512"/>
            <a:ext cx="619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 smtClean="0"/>
              <a:t>Porosity</a:t>
            </a:r>
            <a:r>
              <a:rPr lang="pt-BR" sz="2400" dirty="0" smtClean="0"/>
              <a:t>         DM(%)          </a:t>
            </a:r>
            <a:r>
              <a:rPr lang="pt-BR" sz="2400" dirty="0" err="1" smtClean="0"/>
              <a:t>Density</a:t>
            </a:r>
            <a:r>
              <a:rPr lang="pt-BR" sz="2400" dirty="0" smtClean="0"/>
              <a:t> (kg FW/m3)</a:t>
            </a:r>
          </a:p>
          <a:p>
            <a:r>
              <a:rPr lang="pt-BR" sz="2400" dirty="0" smtClean="0"/>
              <a:t>     0,1                  30                 1000</a:t>
            </a:r>
          </a:p>
          <a:p>
            <a:r>
              <a:rPr lang="pt-BR" sz="2400" dirty="0"/>
              <a:t> </a:t>
            </a:r>
            <a:r>
              <a:rPr lang="pt-BR" sz="2400" dirty="0" smtClean="0"/>
              <a:t>    0,7                  70                   400</a:t>
            </a:r>
          </a:p>
          <a:p>
            <a:r>
              <a:rPr lang="pt-BR" sz="2400" dirty="0" smtClean="0"/>
              <a:t>Holmes </a:t>
            </a:r>
            <a:r>
              <a:rPr lang="pt-BR" sz="2400" dirty="0" err="1" smtClean="0"/>
              <a:t>and</a:t>
            </a:r>
            <a:r>
              <a:rPr lang="pt-BR" sz="2400" dirty="0" smtClean="0"/>
              <a:t> </a:t>
            </a:r>
            <a:r>
              <a:rPr lang="pt-BR" sz="2400" dirty="0" err="1" smtClean="0"/>
              <a:t>Bolsen</a:t>
            </a:r>
            <a:r>
              <a:rPr lang="pt-BR" sz="2400" dirty="0" smtClean="0"/>
              <a:t>, 2009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782896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221088"/>
            <a:ext cx="7884368" cy="936774"/>
          </a:xfrm>
        </p:spPr>
        <p:txBody>
          <a:bodyPr/>
          <a:lstStyle/>
          <a:p>
            <a:r>
              <a:rPr lang="pt-BR" sz="2800" i="1" dirty="0" err="1" smtClean="0"/>
              <a:t>What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to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measure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to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estimate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aerobic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stability</a:t>
            </a:r>
            <a:r>
              <a:rPr lang="pt-BR" sz="2800" i="1" dirty="0" smtClean="0"/>
              <a:t>?</a:t>
            </a:r>
            <a:endParaRPr lang="pt-BR" sz="2800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181924" y="5555609"/>
            <a:ext cx="2878949" cy="77540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8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980728"/>
            <a:ext cx="8858961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60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34480"/>
            <a:ext cx="800783" cy="67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268760"/>
            <a:ext cx="8793671" cy="319699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4581128"/>
            <a:ext cx="4968552" cy="52062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668927" y="544522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Ashbell</a:t>
            </a:r>
            <a:r>
              <a:rPr lang="pt-BR" dirty="0" smtClean="0"/>
              <a:t>, et al, 1990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9588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74" y="134480"/>
            <a:ext cx="745709" cy="63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33640" cy="458112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4634213"/>
            <a:ext cx="5364088" cy="222378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81233" y="647007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Ashbell</a:t>
            </a:r>
            <a:r>
              <a:rPr lang="pt-BR" dirty="0" smtClean="0"/>
              <a:t>, et al, 1990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6534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78482"/>
            <a:ext cx="6515100" cy="936774"/>
          </a:xfrm>
        </p:spPr>
        <p:txBody>
          <a:bodyPr/>
          <a:lstStyle/>
          <a:p>
            <a:r>
              <a:rPr lang="pt-BR" sz="2800" i="1" dirty="0" err="1" smtClean="0"/>
              <a:t>Why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studying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aerobic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stability</a:t>
            </a:r>
            <a:r>
              <a:rPr lang="pt-BR" sz="2800" i="1" dirty="0" smtClean="0"/>
              <a:t>? </a:t>
            </a:r>
            <a:br>
              <a:rPr lang="pt-BR" sz="2800" i="1" dirty="0" smtClean="0"/>
            </a:br>
            <a:r>
              <a:rPr lang="pt-BR" sz="2800" i="1" dirty="0" smtClean="0"/>
              <a:t>...</a:t>
            </a:r>
            <a:r>
              <a:rPr lang="pt-BR" sz="2800" i="1" dirty="0" err="1" smtClean="0"/>
              <a:t>Increased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losses</a:t>
            </a:r>
            <a:endParaRPr lang="pt-BR" sz="2800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181924" y="5555609"/>
            <a:ext cx="2878949" cy="77540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2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74" y="134480"/>
            <a:ext cx="745709" cy="63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64" y="1124744"/>
            <a:ext cx="8998834" cy="244827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2" y="3789040"/>
            <a:ext cx="9059366" cy="252460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851171" y="634500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Ashbell</a:t>
            </a:r>
            <a:r>
              <a:rPr lang="pt-BR" dirty="0" smtClean="0"/>
              <a:t>, et al, 1990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0547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16632"/>
            <a:ext cx="745709" cy="63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80728"/>
            <a:ext cx="912958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25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482" y="116632"/>
            <a:ext cx="745709" cy="63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0" y="836712"/>
            <a:ext cx="9050451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30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836712"/>
            <a:ext cx="873153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77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74" y="134480"/>
            <a:ext cx="745709" cy="63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983" y="908720"/>
            <a:ext cx="5555927" cy="157084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43607" y="306825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err="1" smtClean="0"/>
              <a:t>Aerobic</a:t>
            </a:r>
            <a:r>
              <a:rPr lang="pt-BR" sz="2800" dirty="0" smtClean="0"/>
              <a:t> </a:t>
            </a:r>
            <a:r>
              <a:rPr lang="pt-BR" sz="2800" dirty="0" err="1" smtClean="0"/>
              <a:t>Stability</a:t>
            </a:r>
            <a:r>
              <a:rPr lang="pt-BR" sz="2800" dirty="0" smtClean="0"/>
              <a:t> </a:t>
            </a:r>
            <a:r>
              <a:rPr lang="pt-BR" sz="2800" dirty="0" err="1" smtClean="0"/>
              <a:t>vs</a:t>
            </a:r>
            <a:r>
              <a:rPr lang="pt-BR" sz="2800" dirty="0" smtClean="0"/>
              <a:t> </a:t>
            </a:r>
            <a:r>
              <a:rPr lang="pt-BR" sz="2800" dirty="0" err="1" smtClean="0"/>
              <a:t>Aerobic</a:t>
            </a:r>
            <a:r>
              <a:rPr lang="pt-BR" sz="2800" dirty="0" smtClean="0"/>
              <a:t> </a:t>
            </a:r>
            <a:r>
              <a:rPr lang="pt-BR" sz="2800" dirty="0" err="1"/>
              <a:t>D</a:t>
            </a:r>
            <a:r>
              <a:rPr lang="pt-BR" sz="2800" dirty="0" err="1" smtClean="0"/>
              <a:t>eterioration</a:t>
            </a:r>
            <a:endParaRPr lang="pt-BR" sz="2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2553909"/>
            <a:ext cx="7632848" cy="422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60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34480"/>
            <a:ext cx="728775" cy="6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76" y="1484784"/>
            <a:ext cx="8753888" cy="396044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43607" y="306825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err="1" smtClean="0"/>
              <a:t>Aerobic</a:t>
            </a:r>
            <a:r>
              <a:rPr lang="pt-BR" sz="2800" dirty="0" smtClean="0"/>
              <a:t> </a:t>
            </a:r>
            <a:r>
              <a:rPr lang="pt-BR" sz="2800" dirty="0" err="1" smtClean="0"/>
              <a:t>Stability</a:t>
            </a:r>
            <a:r>
              <a:rPr lang="pt-BR" sz="2800" dirty="0" smtClean="0"/>
              <a:t> </a:t>
            </a:r>
            <a:r>
              <a:rPr lang="pt-BR" sz="2800" dirty="0" err="1" smtClean="0"/>
              <a:t>vs</a:t>
            </a:r>
            <a:r>
              <a:rPr lang="pt-BR" sz="2800" dirty="0" smtClean="0"/>
              <a:t> </a:t>
            </a:r>
            <a:r>
              <a:rPr lang="pt-BR" sz="2800" dirty="0" err="1" smtClean="0"/>
              <a:t>Aerobic</a:t>
            </a:r>
            <a:r>
              <a:rPr lang="pt-BR" sz="2800" dirty="0" smtClean="0"/>
              <a:t> </a:t>
            </a:r>
            <a:r>
              <a:rPr lang="pt-BR" sz="2800" dirty="0" err="1"/>
              <a:t>D</a:t>
            </a:r>
            <a:r>
              <a:rPr lang="pt-BR" sz="2800" dirty="0" err="1" smtClean="0"/>
              <a:t>eterioration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039372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78482"/>
            <a:ext cx="6515100" cy="936774"/>
          </a:xfrm>
        </p:spPr>
        <p:txBody>
          <a:bodyPr/>
          <a:lstStyle/>
          <a:p>
            <a:r>
              <a:rPr lang="pt-BR" sz="2800" i="1" dirty="0" err="1" smtClean="0"/>
              <a:t>How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to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measure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aerobic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stability</a:t>
            </a:r>
            <a:r>
              <a:rPr lang="pt-BR" sz="2800" i="1" dirty="0" smtClean="0"/>
              <a:t>?</a:t>
            </a:r>
            <a:endParaRPr lang="pt-BR" sz="2800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181924" y="5555609"/>
            <a:ext cx="2878949" cy="77540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97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7" descr="DSCF00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26"/>
          <p:cNvSpPr txBox="1">
            <a:spLocks noChangeArrowheads="1"/>
          </p:cNvSpPr>
          <p:nvPr/>
        </p:nvSpPr>
        <p:spPr bwMode="auto">
          <a:xfrm>
            <a:off x="683568" y="548680"/>
            <a:ext cx="79208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pt-B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Aerobic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t-B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Thermometer</a:t>
            </a:r>
            <a:endParaRPr lang="pt-BR" sz="32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84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 descr="SV3000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65238"/>
            <a:ext cx="8077200" cy="536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770194" y="413588"/>
            <a:ext cx="75472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Aerobic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pt-BR" sz="2400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pt-BR" sz="2400" i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r>
              <a:rPr lang="pt-BR" sz="2400" i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pt-BR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37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654" name="Object 6"/>
          <p:cNvGraphicFramePr>
            <a:graphicFrameLocks noChangeAspect="1"/>
          </p:cNvGraphicFramePr>
          <p:nvPr/>
        </p:nvGraphicFramePr>
        <p:xfrm>
          <a:off x="0" y="0"/>
          <a:ext cx="563880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Foto do Photo Editor" r:id="rId3" imgW="13723810" imgH="10971429" progId="MSPhotoEd.3">
                  <p:embed/>
                </p:oleObj>
              </mc:Choice>
              <mc:Fallback>
                <p:oleObj name="Foto do Photo Editor" r:id="rId3" imgW="13723810" imgH="109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638800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5715000" y="1295400"/>
            <a:ext cx="3429000" cy="99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</a:pPr>
            <a:r>
              <a:rPr lang="pt-BR" sz="2800" dirty="0" smtClean="0">
                <a:latin typeface="Arial" panose="020B0604020202020204" pitchFamily="34" charset="0"/>
              </a:rPr>
              <a:t>Real time </a:t>
            </a:r>
            <a:r>
              <a:rPr lang="pt-BR" sz="2800" dirty="0" err="1" smtClean="0">
                <a:latin typeface="Arial" panose="020B0604020202020204" pitchFamily="34" charset="0"/>
              </a:rPr>
              <a:t>tracking</a:t>
            </a:r>
            <a:r>
              <a:rPr lang="pt-BR" sz="2800" dirty="0" smtClean="0">
                <a:latin typeface="Arial" panose="020B0604020202020204" pitchFamily="34" charset="0"/>
              </a:rPr>
              <a:t> </a:t>
            </a:r>
            <a:r>
              <a:rPr lang="pt-BR" sz="2800" dirty="0" err="1" smtClean="0">
                <a:latin typeface="Arial" panose="020B0604020202020204" pitchFamily="34" charset="0"/>
              </a:rPr>
              <a:t>temperature</a:t>
            </a:r>
            <a:r>
              <a:rPr lang="pt-BR" sz="2800" dirty="0" smtClean="0">
                <a:latin typeface="Arial" panose="020B0604020202020204" pitchFamily="34" charset="0"/>
              </a:rPr>
              <a:t> profile</a:t>
            </a:r>
            <a:endParaRPr lang="pt-BR" sz="2800" i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55656" name="AutoShape 8"/>
          <p:cNvSpPr>
            <a:spLocks noChangeArrowheads="1"/>
          </p:cNvSpPr>
          <p:nvPr/>
        </p:nvSpPr>
        <p:spPr bwMode="auto">
          <a:xfrm>
            <a:off x="7239000" y="2895600"/>
            <a:ext cx="685800" cy="1524000"/>
          </a:xfrm>
          <a:prstGeom prst="downArrow">
            <a:avLst>
              <a:gd name="adj1" fmla="val 50000"/>
              <a:gd name="adj2" fmla="val 5555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5657" name="Text Box 9"/>
          <p:cNvSpPr txBox="1">
            <a:spLocks noChangeArrowheads="1"/>
          </p:cNvSpPr>
          <p:nvPr/>
        </p:nvSpPr>
        <p:spPr bwMode="auto">
          <a:xfrm>
            <a:off x="6172200" y="4773613"/>
            <a:ext cx="2819400" cy="100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pt-BR" sz="2800" i="0" dirty="0" smtClean="0">
                <a:latin typeface="Arial" panose="020B0604020202020204" pitchFamily="34" charset="0"/>
              </a:rPr>
              <a:t>Constant </a:t>
            </a:r>
            <a:r>
              <a:rPr lang="pt-BR" sz="2800" i="0" dirty="0" err="1" smtClean="0">
                <a:latin typeface="Arial" panose="020B0604020202020204" pitchFamily="34" charset="0"/>
              </a:rPr>
              <a:t>intervals</a:t>
            </a:r>
            <a:endParaRPr lang="pt-BR" sz="2800" i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55658" name="Text Box 10"/>
          <p:cNvSpPr txBox="1">
            <a:spLocks noChangeArrowheads="1"/>
          </p:cNvSpPr>
          <p:nvPr/>
        </p:nvSpPr>
        <p:spPr bwMode="auto">
          <a:xfrm>
            <a:off x="0" y="152400"/>
            <a:ext cx="617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 sz="2800" b="0" i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55659" name="Object 11"/>
          <p:cNvGraphicFramePr>
            <a:graphicFrameLocks noChangeAspect="1"/>
          </p:cNvGraphicFramePr>
          <p:nvPr/>
        </p:nvGraphicFramePr>
        <p:xfrm>
          <a:off x="0" y="3505200"/>
          <a:ext cx="56388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Foto do Photo Editor" r:id="rId5" imgW="24580952" imgH="12009524" progId="MSPhotoEd.3">
                  <p:embed/>
                </p:oleObj>
              </mc:Choice>
              <mc:Fallback>
                <p:oleObj name="Foto do Photo Editor" r:id="rId5" imgW="24580952" imgH="120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05200"/>
                        <a:ext cx="56388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660" name="Text Box 12"/>
          <p:cNvSpPr txBox="1">
            <a:spLocks noChangeArrowheads="1"/>
          </p:cNvSpPr>
          <p:nvPr/>
        </p:nvSpPr>
        <p:spPr bwMode="auto">
          <a:xfrm>
            <a:off x="0" y="304800"/>
            <a:ext cx="5562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sz="2600" b="1" i="0" dirty="0" smtClean="0">
                <a:latin typeface="Arial" panose="020B0604020202020204" pitchFamily="34" charset="0"/>
              </a:rPr>
              <a:t>Eletronic </a:t>
            </a:r>
            <a:r>
              <a:rPr lang="pt-BR" sz="2600" b="1" i="0" dirty="0" err="1" smtClean="0">
                <a:latin typeface="Arial" panose="020B0604020202020204" pitchFamily="34" charset="0"/>
              </a:rPr>
              <a:t>device</a:t>
            </a:r>
            <a:r>
              <a:rPr lang="pt-BR" sz="2600" b="1" i="0" dirty="0" smtClean="0">
                <a:latin typeface="Arial" panose="020B0604020202020204" pitchFamily="34" charset="0"/>
              </a:rPr>
              <a:t> – Data </a:t>
            </a:r>
            <a:r>
              <a:rPr lang="pt-BR" sz="2600" b="1" i="0" dirty="0" err="1" smtClean="0">
                <a:latin typeface="Arial" panose="020B0604020202020204" pitchFamily="34" charset="0"/>
              </a:rPr>
              <a:t>loggers</a:t>
            </a:r>
            <a:endParaRPr lang="pt-BR" sz="2600" b="1" i="0" dirty="0">
              <a:latin typeface="Arial" panose="020B0604020202020204" pitchFamily="34" charset="0"/>
            </a:endParaRPr>
          </a:p>
        </p:txBody>
      </p:sp>
      <p:pic>
        <p:nvPicPr>
          <p:cNvPr id="10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9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98769"/>
            <a:ext cx="750235" cy="63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43"/>
          <p:cNvSpPr txBox="1">
            <a:spLocks noChangeArrowheads="1"/>
          </p:cNvSpPr>
          <p:nvPr/>
        </p:nvSpPr>
        <p:spPr bwMode="auto">
          <a:xfrm>
            <a:off x="13997" y="98072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Timetrend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silage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fermentation</a:t>
            </a:r>
            <a:r>
              <a:rPr lang="pt-BR" altLang="pt-BR" sz="2400" dirty="0" smtClean="0"/>
              <a:t> profile </a:t>
            </a:r>
            <a:r>
              <a:rPr lang="pt-BR" altLang="pt-BR" sz="2400" dirty="0" err="1" smtClean="0"/>
              <a:t>and</a:t>
            </a:r>
            <a:r>
              <a:rPr lang="pt-BR" altLang="pt-BR" sz="2400" dirty="0" smtClean="0"/>
              <a:t> microbial </a:t>
            </a:r>
            <a:r>
              <a:rPr lang="pt-BR" altLang="pt-BR" sz="2400" dirty="0" err="1" smtClean="0"/>
              <a:t>challenges</a:t>
            </a:r>
            <a:endParaRPr lang="pt-BR" alt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50" y="1772816"/>
            <a:ext cx="9022209" cy="4627292"/>
          </a:xfrm>
          <a:prstGeom prst="rect">
            <a:avLst/>
          </a:prstGeom>
        </p:spPr>
      </p:pic>
      <p:sp>
        <p:nvSpPr>
          <p:cNvPr id="7" name="Text Box 1043"/>
          <p:cNvSpPr txBox="1">
            <a:spLocks noChangeArrowheads="1"/>
          </p:cNvSpPr>
          <p:nvPr/>
        </p:nvSpPr>
        <p:spPr bwMode="auto">
          <a:xfrm>
            <a:off x="5940152" y="6488668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Piltz</a:t>
            </a:r>
            <a:r>
              <a:rPr lang="pt-BR" altLang="pt-BR" sz="1800" dirty="0" smtClean="0"/>
              <a:t> &amp; Kaiser, 2020</a:t>
            </a:r>
            <a:endParaRPr lang="pt-BR" altLang="pt-BR" sz="1800" dirty="0"/>
          </a:p>
        </p:txBody>
      </p:sp>
    </p:spTree>
    <p:extLst>
      <p:ext uri="{BB962C8B-B14F-4D97-AF65-F5344CB8AC3E}">
        <p14:creationId xmlns:p14="http://schemas.microsoft.com/office/powerpoint/2010/main" val="24742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" name="Picture 307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686800" cy="49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" name="Text Box 308"/>
          <p:cNvSpPr txBox="1">
            <a:spLocks noChangeArrowheads="1"/>
          </p:cNvSpPr>
          <p:nvPr/>
        </p:nvSpPr>
        <p:spPr bwMode="auto">
          <a:xfrm>
            <a:off x="5943600" y="4419600"/>
            <a:ext cx="1752600" cy="409575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sz="2000" dirty="0" smtClean="0">
                <a:solidFill>
                  <a:schemeClr val="bg2"/>
                </a:solidFill>
                <a:latin typeface="Tahoma" panose="020B0604030504040204" pitchFamily="34" charset="0"/>
              </a:rPr>
              <a:t>Base </a:t>
            </a:r>
            <a:r>
              <a:rPr lang="pt-BR" sz="2000" dirty="0" err="1" smtClean="0">
                <a:solidFill>
                  <a:schemeClr val="bg2"/>
                </a:solidFill>
                <a:latin typeface="Tahoma" panose="020B0604030504040204" pitchFamily="34" charset="0"/>
              </a:rPr>
              <a:t>line</a:t>
            </a:r>
            <a:endParaRPr lang="pt-BR" sz="2000" dirty="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4405" name="Line 309"/>
          <p:cNvSpPr>
            <a:spLocks noChangeShapeType="1"/>
          </p:cNvSpPr>
          <p:nvPr/>
        </p:nvSpPr>
        <p:spPr bwMode="auto">
          <a:xfrm flipH="1">
            <a:off x="5410200" y="4800600"/>
            <a:ext cx="533400" cy="533400"/>
          </a:xfrm>
          <a:prstGeom prst="line">
            <a:avLst/>
          </a:prstGeom>
          <a:noFill/>
          <a:ln w="38100" cap="sq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7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26"/>
          <p:cNvSpPr txBox="1">
            <a:spLocks noChangeArrowheads="1"/>
          </p:cNvSpPr>
          <p:nvPr/>
        </p:nvSpPr>
        <p:spPr bwMode="auto">
          <a:xfrm>
            <a:off x="107504" y="92531"/>
            <a:ext cx="77768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Aerobic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base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pt-B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pt-BR" sz="2400" i="0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pt-BR" sz="2400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loggers</a:t>
            </a:r>
            <a:endParaRPr lang="pt-BR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666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1026"/>
          <p:cNvSpPr txBox="1">
            <a:spLocks noChangeArrowheads="1"/>
          </p:cNvSpPr>
          <p:nvPr/>
        </p:nvSpPr>
        <p:spPr bwMode="auto">
          <a:xfrm>
            <a:off x="985156" y="92531"/>
            <a:ext cx="61791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Aerobic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sugarcane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silage</a:t>
            </a:r>
            <a:endParaRPr lang="pt-B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pt-BR" sz="2400" i="0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pt-BR" sz="2400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loggers</a:t>
            </a:r>
            <a:endParaRPr lang="pt-BR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213" name="Picture 1029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23988"/>
            <a:ext cx="8610600" cy="497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4" name="Text Box 1030"/>
          <p:cNvSpPr txBox="1">
            <a:spLocks noChangeArrowheads="1"/>
          </p:cNvSpPr>
          <p:nvPr/>
        </p:nvSpPr>
        <p:spPr bwMode="auto">
          <a:xfrm>
            <a:off x="4572000" y="5334000"/>
            <a:ext cx="1752600" cy="409575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sz="2000" dirty="0" smtClean="0">
                <a:solidFill>
                  <a:schemeClr val="bg2"/>
                </a:solidFill>
                <a:latin typeface="Tahoma" panose="020B0604030504040204" pitchFamily="34" charset="0"/>
              </a:rPr>
              <a:t>Base </a:t>
            </a:r>
            <a:r>
              <a:rPr lang="pt-BR" sz="2000" dirty="0" err="1" smtClean="0">
                <a:solidFill>
                  <a:schemeClr val="bg2"/>
                </a:solidFill>
                <a:latin typeface="Tahoma" panose="020B0604030504040204" pitchFamily="34" charset="0"/>
              </a:rPr>
              <a:t>line</a:t>
            </a:r>
            <a:endParaRPr lang="pt-BR" sz="2000" dirty="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94215" name="Line 1031"/>
          <p:cNvSpPr>
            <a:spLocks noChangeShapeType="1"/>
          </p:cNvSpPr>
          <p:nvPr/>
        </p:nvSpPr>
        <p:spPr bwMode="auto">
          <a:xfrm flipH="1">
            <a:off x="4114800" y="5410200"/>
            <a:ext cx="457200" cy="304800"/>
          </a:xfrm>
          <a:prstGeom prst="line">
            <a:avLst/>
          </a:prstGeom>
          <a:noFill/>
          <a:ln w="28575" cap="sq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94216" name="Text Box 1032"/>
          <p:cNvSpPr txBox="1">
            <a:spLocks noChangeArrowheads="1"/>
          </p:cNvSpPr>
          <p:nvPr/>
        </p:nvSpPr>
        <p:spPr bwMode="auto">
          <a:xfrm>
            <a:off x="3962400" y="2590800"/>
            <a:ext cx="1295400" cy="409575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sz="2000" dirty="0" err="1" smtClean="0">
                <a:solidFill>
                  <a:schemeClr val="bg2"/>
                </a:solidFill>
                <a:latin typeface="Tahoma" panose="020B0604030504040204" pitchFamily="34" charset="0"/>
              </a:rPr>
              <a:t>Control</a:t>
            </a:r>
            <a:endParaRPr lang="pt-BR" sz="2000" dirty="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94217" name="Line 1033"/>
          <p:cNvSpPr>
            <a:spLocks noChangeShapeType="1"/>
          </p:cNvSpPr>
          <p:nvPr/>
        </p:nvSpPr>
        <p:spPr bwMode="auto">
          <a:xfrm flipH="1">
            <a:off x="3505200" y="2743200"/>
            <a:ext cx="457200" cy="3048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94218" name="Line 1034"/>
          <p:cNvSpPr>
            <a:spLocks noChangeShapeType="1"/>
          </p:cNvSpPr>
          <p:nvPr/>
        </p:nvSpPr>
        <p:spPr bwMode="auto">
          <a:xfrm>
            <a:off x="914400" y="6019800"/>
            <a:ext cx="2057400" cy="0"/>
          </a:xfrm>
          <a:prstGeom prst="line">
            <a:avLst/>
          </a:prstGeom>
          <a:noFill/>
          <a:ln w="38100" cap="sq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94219" name="Line 1035"/>
          <p:cNvSpPr>
            <a:spLocks noChangeShapeType="1"/>
          </p:cNvSpPr>
          <p:nvPr/>
        </p:nvSpPr>
        <p:spPr bwMode="auto">
          <a:xfrm flipV="1">
            <a:off x="3048000" y="2133600"/>
            <a:ext cx="0" cy="3886200"/>
          </a:xfrm>
          <a:prstGeom prst="line">
            <a:avLst/>
          </a:prstGeom>
          <a:noFill/>
          <a:ln w="38100" cap="sq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1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180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8" grpId="0" animBg="1"/>
      <p:bldP spid="942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4463"/>
            <a:ext cx="86868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4495800" y="5410200"/>
            <a:ext cx="1752600" cy="409575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sz="2000" dirty="0" smtClean="0">
                <a:solidFill>
                  <a:schemeClr val="bg2"/>
                </a:solidFill>
                <a:latin typeface="Tahoma" panose="020B0604030504040204" pitchFamily="34" charset="0"/>
              </a:rPr>
              <a:t>Base </a:t>
            </a:r>
            <a:r>
              <a:rPr lang="pt-BR" sz="2000" dirty="0" err="1" smtClean="0">
                <a:solidFill>
                  <a:schemeClr val="bg2"/>
                </a:solidFill>
                <a:latin typeface="Tahoma" panose="020B0604030504040204" pitchFamily="34" charset="0"/>
              </a:rPr>
              <a:t>line</a:t>
            </a:r>
            <a:endParaRPr lang="pt-BR" sz="2000" dirty="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1066800" y="2438400"/>
            <a:ext cx="1295400" cy="409575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sz="2000" dirty="0" err="1" smtClean="0">
                <a:solidFill>
                  <a:schemeClr val="bg2"/>
                </a:solidFill>
                <a:latin typeface="Tahoma" panose="020B0604030504040204" pitchFamily="34" charset="0"/>
              </a:rPr>
              <a:t>Control</a:t>
            </a:r>
            <a:endParaRPr lang="pt-BR" sz="2000" dirty="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95241" name="Line 9"/>
          <p:cNvSpPr>
            <a:spLocks noChangeShapeType="1"/>
          </p:cNvSpPr>
          <p:nvPr/>
        </p:nvSpPr>
        <p:spPr bwMode="auto">
          <a:xfrm>
            <a:off x="2362200" y="2819400"/>
            <a:ext cx="381000" cy="457200"/>
          </a:xfrm>
          <a:prstGeom prst="line">
            <a:avLst/>
          </a:prstGeom>
          <a:noFill/>
          <a:ln w="28575" cap="sq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95242" name="Line 10"/>
          <p:cNvSpPr>
            <a:spLocks noChangeShapeType="1"/>
          </p:cNvSpPr>
          <p:nvPr/>
        </p:nvSpPr>
        <p:spPr bwMode="auto">
          <a:xfrm flipH="1">
            <a:off x="4343400" y="5791200"/>
            <a:ext cx="152400" cy="76200"/>
          </a:xfrm>
          <a:prstGeom prst="line">
            <a:avLst/>
          </a:prstGeom>
          <a:noFill/>
          <a:ln w="28575" cap="sq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95246" name="Text Box 14"/>
          <p:cNvSpPr txBox="1">
            <a:spLocks noChangeArrowheads="1"/>
          </p:cNvSpPr>
          <p:nvPr/>
        </p:nvSpPr>
        <p:spPr bwMode="auto">
          <a:xfrm>
            <a:off x="4495800" y="2209800"/>
            <a:ext cx="1752600" cy="409575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sz="2000">
                <a:solidFill>
                  <a:schemeClr val="bg2"/>
                </a:solidFill>
                <a:latin typeface="Tahoma" panose="020B0604030504040204" pitchFamily="34" charset="0"/>
              </a:rPr>
              <a:t>L. buchneri</a:t>
            </a:r>
          </a:p>
        </p:txBody>
      </p:sp>
      <p:sp>
        <p:nvSpPr>
          <p:cNvPr id="95247" name="Line 15"/>
          <p:cNvSpPr>
            <a:spLocks noChangeShapeType="1"/>
          </p:cNvSpPr>
          <p:nvPr/>
        </p:nvSpPr>
        <p:spPr bwMode="auto">
          <a:xfrm flipH="1">
            <a:off x="5943600" y="2590800"/>
            <a:ext cx="304800" cy="4572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1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026"/>
          <p:cNvSpPr txBox="1">
            <a:spLocks noChangeArrowheads="1"/>
          </p:cNvSpPr>
          <p:nvPr/>
        </p:nvSpPr>
        <p:spPr bwMode="auto">
          <a:xfrm>
            <a:off x="985156" y="92531"/>
            <a:ext cx="61791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Aerobic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sugarcane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silage</a:t>
            </a:r>
            <a:endParaRPr lang="pt-B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pt-BR" sz="2400" i="0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pt-BR" sz="2400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loggers</a:t>
            </a:r>
            <a:endParaRPr lang="pt-BR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641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1" name="Picture 5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77963"/>
            <a:ext cx="8648700" cy="499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5029200" y="5715000"/>
            <a:ext cx="1752600" cy="409575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sz="2000" dirty="0" smtClean="0">
                <a:solidFill>
                  <a:schemeClr val="bg2"/>
                </a:solidFill>
                <a:latin typeface="Tahoma" panose="020B0604030504040204" pitchFamily="34" charset="0"/>
              </a:rPr>
              <a:t>Base </a:t>
            </a:r>
            <a:r>
              <a:rPr lang="pt-BR" sz="2000" dirty="0" err="1" smtClean="0">
                <a:solidFill>
                  <a:schemeClr val="bg2"/>
                </a:solidFill>
                <a:latin typeface="Tahoma" panose="020B0604030504040204" pitchFamily="34" charset="0"/>
              </a:rPr>
              <a:t>line</a:t>
            </a:r>
            <a:endParaRPr lang="pt-BR" sz="2000" dirty="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685800" y="1905000"/>
            <a:ext cx="1981200" cy="409575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sz="2000" i="1" dirty="0">
                <a:solidFill>
                  <a:schemeClr val="bg2"/>
                </a:solidFill>
                <a:latin typeface="Tahoma" panose="020B0604030504040204" pitchFamily="34" charset="0"/>
              </a:rPr>
              <a:t>L. </a:t>
            </a:r>
            <a:r>
              <a:rPr lang="pt-BR" sz="2000" i="1" dirty="0" err="1">
                <a:solidFill>
                  <a:schemeClr val="bg2"/>
                </a:solidFill>
                <a:latin typeface="Tahoma" panose="020B0604030504040204" pitchFamily="34" charset="0"/>
              </a:rPr>
              <a:t>plantarum</a:t>
            </a:r>
            <a:endParaRPr lang="pt-BR" sz="2000" i="1" dirty="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4114800" y="4114800"/>
            <a:ext cx="1295400" cy="409575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sz="2000" dirty="0" err="1" smtClean="0">
                <a:solidFill>
                  <a:schemeClr val="bg2"/>
                </a:solidFill>
                <a:latin typeface="Tahoma" panose="020B0604030504040204" pitchFamily="34" charset="0"/>
              </a:rPr>
              <a:t>Control</a:t>
            </a:r>
            <a:endParaRPr lang="pt-BR" sz="2000" dirty="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4343400" y="2362200"/>
            <a:ext cx="1676400" cy="409575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sz="2000" i="1" dirty="0">
                <a:solidFill>
                  <a:schemeClr val="bg2"/>
                </a:solidFill>
                <a:latin typeface="Tahoma" panose="020B0604030504040204" pitchFamily="34" charset="0"/>
              </a:rPr>
              <a:t>L. </a:t>
            </a:r>
            <a:r>
              <a:rPr lang="pt-BR" sz="2000" i="1" dirty="0" err="1">
                <a:solidFill>
                  <a:schemeClr val="bg2"/>
                </a:solidFill>
                <a:latin typeface="Tahoma" panose="020B0604030504040204" pitchFamily="34" charset="0"/>
              </a:rPr>
              <a:t>buchneri</a:t>
            </a:r>
            <a:endParaRPr lang="pt-BR" sz="2000" i="1" dirty="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 flipH="1">
            <a:off x="4343400" y="5715000"/>
            <a:ext cx="685800" cy="228600"/>
          </a:xfrm>
          <a:prstGeom prst="line">
            <a:avLst/>
          </a:prstGeom>
          <a:noFill/>
          <a:ln w="28575" cap="sq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96268" name="Line 12"/>
          <p:cNvSpPr>
            <a:spLocks noChangeShapeType="1"/>
          </p:cNvSpPr>
          <p:nvPr/>
        </p:nvSpPr>
        <p:spPr bwMode="auto">
          <a:xfrm flipH="1">
            <a:off x="3886200" y="2743200"/>
            <a:ext cx="457200" cy="228600"/>
          </a:xfrm>
          <a:prstGeom prst="line">
            <a:avLst/>
          </a:prstGeom>
          <a:noFill/>
          <a:ln w="28575" cap="sq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96269" name="Line 13"/>
          <p:cNvSpPr>
            <a:spLocks noChangeShapeType="1"/>
          </p:cNvSpPr>
          <p:nvPr/>
        </p:nvSpPr>
        <p:spPr bwMode="auto">
          <a:xfrm>
            <a:off x="990600" y="2362200"/>
            <a:ext cx="1066800" cy="457200"/>
          </a:xfrm>
          <a:prstGeom prst="line">
            <a:avLst/>
          </a:prstGeom>
          <a:noFill/>
          <a:ln w="28575" cap="sq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96270" name="Line 14"/>
          <p:cNvSpPr>
            <a:spLocks noChangeShapeType="1"/>
          </p:cNvSpPr>
          <p:nvPr/>
        </p:nvSpPr>
        <p:spPr bwMode="auto">
          <a:xfrm flipH="1" flipV="1">
            <a:off x="3581400" y="3581400"/>
            <a:ext cx="533400" cy="533400"/>
          </a:xfrm>
          <a:prstGeom prst="line">
            <a:avLst/>
          </a:prstGeom>
          <a:noFill/>
          <a:ln w="28575" cap="sq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026"/>
          <p:cNvSpPr txBox="1">
            <a:spLocks noChangeArrowheads="1"/>
          </p:cNvSpPr>
          <p:nvPr/>
        </p:nvSpPr>
        <p:spPr bwMode="auto">
          <a:xfrm>
            <a:off x="985156" y="92531"/>
            <a:ext cx="61791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Aerobic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sugarcane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silage</a:t>
            </a:r>
            <a:endParaRPr lang="pt-B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pt-BR" sz="2400" i="0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pt-BR" sz="2400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loggers</a:t>
            </a:r>
            <a:endParaRPr lang="pt-BR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77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052736"/>
            <a:ext cx="8166044" cy="417646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71" y="5301208"/>
            <a:ext cx="8539112" cy="130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66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36712"/>
            <a:ext cx="894956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2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908720"/>
            <a:ext cx="8579355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62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800783" cy="67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96734"/>
            <a:ext cx="7848872" cy="624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50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800783" cy="67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29" y="404664"/>
            <a:ext cx="7819622" cy="547260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97" y="5733256"/>
            <a:ext cx="3993271" cy="95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35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800783" cy="67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869493" cy="677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75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04522"/>
            <a:ext cx="6250658" cy="857250"/>
          </a:xfrm>
        </p:spPr>
        <p:txBody>
          <a:bodyPr>
            <a:noAutofit/>
          </a:bodyPr>
          <a:lstStyle/>
          <a:p>
            <a:pPr eaLnBrk="1" hangingPunct="1"/>
            <a:r>
              <a:rPr lang="pt-BR" altLang="pt-BR" sz="3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 silo </a:t>
            </a:r>
            <a:r>
              <a:rPr lang="pt-BR" altLang="pt-BR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pt-BR" altLang="pt-BR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altLang="pt-BR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losses</a:t>
            </a:r>
            <a:endParaRPr lang="pt-BR" altLang="pt-B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462" y="183094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37" y="2245093"/>
            <a:ext cx="2371725" cy="29146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349" y="2245093"/>
            <a:ext cx="3000375" cy="290750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385" y="2245093"/>
            <a:ext cx="2743200" cy="291465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95536" y="976904"/>
            <a:ext cx="625065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3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pt-BR" altLang="pt-BR" sz="3600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Buried</a:t>
            </a:r>
            <a:r>
              <a:rPr lang="pt-BR" altLang="pt-BR" sz="3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bags”</a:t>
            </a:r>
            <a:endParaRPr lang="pt-BR" altLang="pt-B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24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800783" cy="67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052736"/>
            <a:ext cx="4338975" cy="567010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673" y="1052736"/>
            <a:ext cx="4352518" cy="565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31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78482"/>
            <a:ext cx="7452320" cy="936774"/>
          </a:xfrm>
        </p:spPr>
        <p:txBody>
          <a:bodyPr/>
          <a:lstStyle/>
          <a:p>
            <a:r>
              <a:rPr lang="pt-BR" sz="2800" i="1" dirty="0" smtClean="0"/>
              <a:t>Basic </a:t>
            </a:r>
            <a:r>
              <a:rPr lang="pt-BR" sz="2800" i="1" dirty="0" err="1"/>
              <a:t>m</a:t>
            </a:r>
            <a:r>
              <a:rPr lang="pt-BR" sz="2800" i="1" dirty="0" err="1" smtClean="0"/>
              <a:t>echanism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of</a:t>
            </a:r>
            <a:r>
              <a:rPr lang="pt-BR" sz="2800" i="1" dirty="0" smtClean="0"/>
              <a:t> microbial </a:t>
            </a:r>
            <a:r>
              <a:rPr lang="pt-BR" sz="2800" i="1" dirty="0" err="1"/>
              <a:t>i</a:t>
            </a:r>
            <a:r>
              <a:rPr lang="pt-BR" sz="2800" i="1" dirty="0" err="1" smtClean="0"/>
              <a:t>nhibition</a:t>
            </a:r>
            <a:r>
              <a:rPr lang="pt-BR" sz="2800" i="1" dirty="0" smtClean="0"/>
              <a:t> </a:t>
            </a:r>
            <a:br>
              <a:rPr lang="pt-BR" sz="2800" i="1" dirty="0" smtClean="0"/>
            </a:br>
            <a:r>
              <a:rPr lang="pt-BR" sz="2800" i="1" dirty="0" err="1" smtClean="0"/>
              <a:t>under</a:t>
            </a:r>
            <a:r>
              <a:rPr lang="pt-BR" sz="2800" i="1" dirty="0" smtClean="0"/>
              <a:t> </a:t>
            </a:r>
            <a:r>
              <a:rPr lang="pt-BR" sz="2800" i="1" dirty="0" err="1"/>
              <a:t>a</a:t>
            </a:r>
            <a:r>
              <a:rPr lang="pt-BR" sz="2800" i="1" dirty="0" err="1" smtClean="0"/>
              <a:t>erobiosis</a:t>
            </a:r>
            <a:endParaRPr lang="pt-BR" sz="2800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181924" y="5555609"/>
            <a:ext cx="2878949" cy="77540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5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74" y="134480"/>
            <a:ext cx="745709" cy="63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1" y="260648"/>
            <a:ext cx="7467913" cy="187220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03" y="2276872"/>
            <a:ext cx="7200800" cy="440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71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355" y="188640"/>
            <a:ext cx="766828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50" y="3610609"/>
            <a:ext cx="8802745" cy="239663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46" y="1052736"/>
            <a:ext cx="8984754" cy="232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69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237312"/>
            <a:ext cx="575303" cy="48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7" y="64974"/>
            <a:ext cx="8923448" cy="617879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226974" y="1607028"/>
            <a:ext cx="720080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2283850" y="1551042"/>
            <a:ext cx="754226" cy="4160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6911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34480"/>
            <a:ext cx="728775" cy="6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5" y="750392"/>
            <a:ext cx="6938697" cy="215129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2996952"/>
            <a:ext cx="4759386" cy="37444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95536" y="134480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 smtClean="0"/>
              <a:t>Aerobic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Stability</a:t>
            </a:r>
            <a:r>
              <a:rPr lang="pt-BR" sz="2400" b="1" dirty="0" smtClean="0"/>
              <a:t> - Basic </a:t>
            </a:r>
            <a:r>
              <a:rPr lang="pt-BR" sz="2400" b="1" dirty="0" err="1" smtClean="0"/>
              <a:t>Model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of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Yeast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Inhibition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747998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74" y="134480"/>
            <a:ext cx="745709" cy="63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72" y="1412776"/>
            <a:ext cx="8960028" cy="286459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95536" y="134480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Novel </a:t>
            </a:r>
            <a:r>
              <a:rPr lang="pt-BR" sz="2400" b="1" dirty="0" err="1" smtClean="0"/>
              <a:t>of</a:t>
            </a:r>
            <a:r>
              <a:rPr lang="pt-BR" sz="2400" b="1" dirty="0" smtClean="0"/>
              <a:t> </a:t>
            </a:r>
            <a:r>
              <a:rPr lang="pt-BR" sz="2400" b="1" i="1" dirty="0" smtClean="0"/>
              <a:t>L. </a:t>
            </a:r>
            <a:r>
              <a:rPr lang="pt-BR" sz="2400" b="1" i="1" dirty="0" err="1" smtClean="0"/>
              <a:t>buchneri</a:t>
            </a:r>
            <a:r>
              <a:rPr lang="pt-BR" sz="2400" b="1" i="1" dirty="0" smtClean="0"/>
              <a:t> </a:t>
            </a:r>
            <a:r>
              <a:rPr lang="pt-BR" sz="2400" b="1" dirty="0" smtClean="0"/>
              <a:t>- Basic </a:t>
            </a:r>
            <a:r>
              <a:rPr lang="pt-BR" sz="2400" b="1" dirty="0" err="1" smtClean="0"/>
              <a:t>Model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of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Yeast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Inhibition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516917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836712"/>
            <a:ext cx="8133165" cy="5739036"/>
          </a:xfrm>
          <a:prstGeom prst="rect">
            <a:avLst/>
          </a:prstGeom>
          <a:ln w="57150">
            <a:noFill/>
          </a:ln>
        </p:spPr>
      </p:pic>
      <p:sp>
        <p:nvSpPr>
          <p:cNvPr id="3" name="Retângulo 2"/>
          <p:cNvSpPr/>
          <p:nvPr/>
        </p:nvSpPr>
        <p:spPr>
          <a:xfrm>
            <a:off x="5835486" y="1268760"/>
            <a:ext cx="1152128" cy="1224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763688" y="5301208"/>
            <a:ext cx="1800200" cy="792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>
            <a:off x="2411760" y="3789040"/>
            <a:ext cx="504056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395536" y="134480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Novel </a:t>
            </a:r>
            <a:r>
              <a:rPr lang="pt-BR" sz="2400" b="1" dirty="0" err="1" smtClean="0"/>
              <a:t>of</a:t>
            </a:r>
            <a:r>
              <a:rPr lang="pt-BR" sz="2400" b="1" dirty="0" smtClean="0"/>
              <a:t> </a:t>
            </a:r>
            <a:r>
              <a:rPr lang="pt-BR" sz="2400" b="1" i="1" dirty="0" smtClean="0"/>
              <a:t>L. </a:t>
            </a:r>
            <a:r>
              <a:rPr lang="pt-BR" sz="2400" b="1" i="1" dirty="0" err="1" smtClean="0"/>
              <a:t>buchneri</a:t>
            </a:r>
            <a:r>
              <a:rPr lang="pt-BR" sz="2400" b="1" i="1" dirty="0" smtClean="0"/>
              <a:t> </a:t>
            </a:r>
            <a:r>
              <a:rPr lang="pt-BR" sz="2400" b="1" dirty="0" smtClean="0"/>
              <a:t>- Basic </a:t>
            </a:r>
            <a:r>
              <a:rPr lang="pt-BR" sz="2400" b="1" dirty="0" err="1" smtClean="0"/>
              <a:t>Model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of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Yeast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Inhibition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207480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74" y="134480"/>
            <a:ext cx="745709" cy="63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07" y="1340768"/>
            <a:ext cx="8471721" cy="266429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17141" y="4941168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1,2-propanediol = 0,53 1-propanol + 0,45 </a:t>
            </a:r>
            <a:r>
              <a:rPr lang="pt-BR" sz="2400" b="1" dirty="0" err="1"/>
              <a:t>propionic</a:t>
            </a:r>
            <a:r>
              <a:rPr lang="pt-BR" sz="2400" b="1" dirty="0"/>
              <a:t> </a:t>
            </a:r>
            <a:r>
              <a:rPr lang="pt-BR" sz="2400" b="1" dirty="0" err="1"/>
              <a:t>acid</a:t>
            </a:r>
            <a:endParaRPr lang="pt-BR" sz="24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5536" y="134480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Novel </a:t>
            </a:r>
            <a:r>
              <a:rPr lang="pt-BR" sz="2400" b="1" dirty="0" err="1" smtClean="0"/>
              <a:t>of</a:t>
            </a:r>
            <a:r>
              <a:rPr lang="pt-BR" sz="2400" b="1" dirty="0" smtClean="0"/>
              <a:t> </a:t>
            </a:r>
            <a:r>
              <a:rPr lang="pt-BR" sz="2400" b="1" i="1" dirty="0" smtClean="0"/>
              <a:t>L. </a:t>
            </a:r>
            <a:r>
              <a:rPr lang="pt-BR" sz="2400" b="1" i="1" dirty="0" err="1" smtClean="0"/>
              <a:t>buchneri</a:t>
            </a:r>
            <a:r>
              <a:rPr lang="pt-BR" sz="2400" b="1" i="1" dirty="0" smtClean="0"/>
              <a:t> </a:t>
            </a:r>
            <a:r>
              <a:rPr lang="pt-BR" sz="2400" b="1" dirty="0" smtClean="0"/>
              <a:t>- Basic </a:t>
            </a:r>
            <a:r>
              <a:rPr lang="pt-BR" sz="2400" b="1" dirty="0" err="1" smtClean="0"/>
              <a:t>Model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of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Yeast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Inhibition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759613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78482"/>
            <a:ext cx="6515100" cy="936774"/>
          </a:xfrm>
        </p:spPr>
        <p:txBody>
          <a:bodyPr/>
          <a:lstStyle/>
          <a:p>
            <a:r>
              <a:rPr lang="pt-BR" sz="2800" i="1" dirty="0" smtClean="0"/>
              <a:t>The role </a:t>
            </a:r>
            <a:r>
              <a:rPr lang="pt-BR" sz="2800" i="1" dirty="0" err="1" smtClean="0"/>
              <a:t>played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by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additives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to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ensure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aerobic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stability</a:t>
            </a:r>
            <a:endParaRPr lang="pt-BR" sz="2800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181924" y="5555609"/>
            <a:ext cx="2878949" cy="77540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3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52576" y="0"/>
            <a:ext cx="6250658" cy="857250"/>
          </a:xfrm>
        </p:spPr>
        <p:txBody>
          <a:bodyPr>
            <a:noAutofit/>
          </a:bodyPr>
          <a:lstStyle/>
          <a:p>
            <a:pPr eaLnBrk="1" hangingPunct="1"/>
            <a:r>
              <a:rPr lang="pt-BR" altLang="pt-BR" sz="3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 silo </a:t>
            </a:r>
            <a:r>
              <a:rPr lang="pt-BR" altLang="pt-BR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pt-BR" altLang="pt-BR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altLang="pt-BR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losses</a:t>
            </a:r>
            <a:endParaRPr lang="pt-BR" altLang="pt-B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462" y="183094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232" y="612997"/>
            <a:ext cx="625065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3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pt-BR" altLang="pt-BR" sz="3600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Buried</a:t>
            </a:r>
            <a:r>
              <a:rPr lang="pt-BR" altLang="pt-BR" sz="3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bags”</a:t>
            </a:r>
            <a:endParaRPr lang="pt-BR" altLang="pt-B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65" y="1312510"/>
            <a:ext cx="7420194" cy="229215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32" y="3789040"/>
            <a:ext cx="730312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3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74" y="134480"/>
            <a:ext cx="745709" cy="63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100622"/>
            <a:ext cx="7992888" cy="514978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79512" y="87095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 smtClean="0"/>
              <a:t>Weisbach</a:t>
            </a:r>
            <a:r>
              <a:rPr lang="pt-BR" sz="2400" dirty="0" smtClean="0"/>
              <a:t>, </a:t>
            </a:r>
            <a:r>
              <a:rPr lang="en-US" sz="2400" dirty="0"/>
              <a:t>11th Silage Conference (1996) </a:t>
            </a:r>
            <a:r>
              <a:rPr lang="en-US" sz="2400" dirty="0" err="1"/>
              <a:t>Aberystwyth</a:t>
            </a:r>
            <a:r>
              <a:rPr lang="en-US" sz="2400" dirty="0"/>
              <a:t>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136859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1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1369"/>
            <a:ext cx="8784976" cy="576476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187624" y="248149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 smtClean="0"/>
              <a:t>Additives</a:t>
            </a:r>
            <a:r>
              <a:rPr lang="pt-BR" sz="2800" dirty="0" smtClean="0"/>
              <a:t> </a:t>
            </a:r>
            <a:r>
              <a:rPr lang="pt-BR" sz="2800" dirty="0" err="1" smtClean="0"/>
              <a:t>and</a:t>
            </a:r>
            <a:r>
              <a:rPr lang="pt-BR" sz="2800" dirty="0" smtClean="0"/>
              <a:t> </a:t>
            </a:r>
            <a:r>
              <a:rPr lang="pt-BR" sz="2800" dirty="0" err="1" smtClean="0"/>
              <a:t>Aerobic</a:t>
            </a:r>
            <a:r>
              <a:rPr lang="pt-BR" sz="2800" dirty="0" smtClean="0"/>
              <a:t> </a:t>
            </a:r>
            <a:r>
              <a:rPr lang="pt-BR" sz="2800" dirty="0" err="1" smtClean="0"/>
              <a:t>Stability</a:t>
            </a:r>
            <a:r>
              <a:rPr lang="pt-BR" sz="2800" dirty="0" smtClean="0"/>
              <a:t> in </a:t>
            </a:r>
            <a:r>
              <a:rPr lang="pt-BR" sz="2800" dirty="0" err="1" smtClean="0"/>
              <a:t>Silages</a:t>
            </a:r>
            <a:endParaRPr lang="pt-BR" sz="28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5724127" y="6488668"/>
            <a:ext cx="324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Wilkinson &amp; </a:t>
            </a:r>
            <a:r>
              <a:rPr lang="pt-BR" dirty="0"/>
              <a:t>D</a:t>
            </a:r>
            <a:r>
              <a:rPr lang="pt-BR" dirty="0" smtClean="0"/>
              <a:t>avies, et al, 2012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1459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74" y="134480"/>
            <a:ext cx="745709" cy="63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2" y="1556792"/>
            <a:ext cx="8935631" cy="228922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7552" y="4005064"/>
            <a:ext cx="5326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Arial" panose="020B0604020202020204" pitchFamily="34" charset="0"/>
              </a:rPr>
              <a:t>Journal of Dairy Science Vol. 83, No. 3, 2000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7611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728775" cy="6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0"/>
            <a:ext cx="7056784" cy="687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86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34480"/>
            <a:ext cx="728775" cy="6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3" y="1340768"/>
            <a:ext cx="9268822" cy="281880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344598"/>
            <a:ext cx="4643917" cy="52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31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64" y="40096"/>
            <a:ext cx="6336703" cy="67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32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78482"/>
            <a:ext cx="6515100" cy="936774"/>
          </a:xfrm>
        </p:spPr>
        <p:txBody>
          <a:bodyPr/>
          <a:lstStyle/>
          <a:p>
            <a:r>
              <a:rPr lang="pt-BR" sz="2800" i="1" dirty="0" err="1" smtClean="0"/>
              <a:t>Applications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of</a:t>
            </a:r>
            <a:r>
              <a:rPr lang="pt-BR" sz="2800" i="1" dirty="0" smtClean="0"/>
              <a:t> AS </a:t>
            </a:r>
            <a:r>
              <a:rPr lang="pt-BR" sz="2800" i="1" dirty="0" err="1" smtClean="0"/>
              <a:t>as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strategy</a:t>
            </a:r>
            <a:endParaRPr lang="pt-BR" sz="2800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181924" y="5555609"/>
            <a:ext cx="2878949" cy="77540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0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302365" y="5600700"/>
            <a:ext cx="1575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Sá Neto (2013</a:t>
            </a:r>
            <a:r>
              <a:rPr lang="pt-BR" sz="1350" b="1" dirty="0"/>
              <a:t>)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2371331"/>
              </p:ext>
            </p:extLst>
          </p:nvPr>
        </p:nvGraphicFramePr>
        <p:xfrm>
          <a:off x="611560" y="1151907"/>
          <a:ext cx="6589340" cy="4334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6719671" y="1377561"/>
            <a:ext cx="11910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1 × 10</a:t>
            </a:r>
            <a:r>
              <a:rPr lang="en-US" sz="1350" b="1" baseline="30000" dirty="0">
                <a:solidFill>
                  <a:srgbClr val="FF0000"/>
                </a:solidFill>
              </a:rPr>
              <a:t>6</a:t>
            </a:r>
            <a:r>
              <a:rPr lang="en-US" sz="1350" b="1" dirty="0">
                <a:solidFill>
                  <a:srgbClr val="FF0000"/>
                </a:solidFill>
              </a:rPr>
              <a:t> </a:t>
            </a:r>
            <a:r>
              <a:rPr lang="en-US" sz="1350" b="1" dirty="0" err="1">
                <a:solidFill>
                  <a:srgbClr val="FF0000"/>
                </a:solidFill>
              </a:rPr>
              <a:t>ufc</a:t>
            </a:r>
            <a:r>
              <a:rPr lang="en-US" sz="1350" b="1" dirty="0">
                <a:solidFill>
                  <a:srgbClr val="FF0000"/>
                </a:solidFill>
              </a:rPr>
              <a:t>/g </a:t>
            </a:r>
            <a:endParaRPr lang="pt-BR" sz="1350" b="1" dirty="0">
              <a:solidFill>
                <a:srgbClr val="FF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702701" y="1633989"/>
            <a:ext cx="11910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4200"/>
                </a:solidFill>
              </a:rPr>
              <a:t>5 × 10</a:t>
            </a:r>
            <a:r>
              <a:rPr lang="en-US" sz="1350" b="1" baseline="30000" dirty="0">
                <a:solidFill>
                  <a:srgbClr val="004200"/>
                </a:solidFill>
              </a:rPr>
              <a:t>5</a:t>
            </a:r>
            <a:r>
              <a:rPr lang="en-US" sz="1350" b="1" dirty="0">
                <a:solidFill>
                  <a:srgbClr val="004200"/>
                </a:solidFill>
              </a:rPr>
              <a:t> </a:t>
            </a:r>
            <a:r>
              <a:rPr lang="en-US" sz="1350" b="1" dirty="0" err="1">
                <a:solidFill>
                  <a:srgbClr val="004200"/>
                </a:solidFill>
              </a:rPr>
              <a:t>ufc</a:t>
            </a:r>
            <a:r>
              <a:rPr lang="en-US" sz="1350" b="1" dirty="0">
                <a:solidFill>
                  <a:srgbClr val="004200"/>
                </a:solidFill>
              </a:rPr>
              <a:t>/g </a:t>
            </a:r>
            <a:endParaRPr lang="pt-BR" sz="1350" b="1" dirty="0">
              <a:solidFill>
                <a:srgbClr val="0042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713586" y="2761819"/>
            <a:ext cx="11910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00CC"/>
                </a:solidFill>
              </a:rPr>
              <a:t>3 × 10</a:t>
            </a:r>
            <a:r>
              <a:rPr lang="en-US" sz="1350" b="1" baseline="30000" dirty="0">
                <a:solidFill>
                  <a:srgbClr val="0000CC"/>
                </a:solidFill>
              </a:rPr>
              <a:t>5</a:t>
            </a:r>
            <a:r>
              <a:rPr lang="en-US" sz="1350" b="1" dirty="0">
                <a:solidFill>
                  <a:srgbClr val="0000CC"/>
                </a:solidFill>
              </a:rPr>
              <a:t> </a:t>
            </a:r>
            <a:r>
              <a:rPr lang="en-US" sz="1350" b="1" dirty="0" err="1">
                <a:solidFill>
                  <a:srgbClr val="0000CC"/>
                </a:solidFill>
              </a:rPr>
              <a:t>ufc</a:t>
            </a:r>
            <a:r>
              <a:rPr lang="en-US" sz="1350" b="1" dirty="0">
                <a:solidFill>
                  <a:srgbClr val="0000CC"/>
                </a:solidFill>
              </a:rPr>
              <a:t>/g </a:t>
            </a:r>
            <a:endParaRPr lang="pt-BR" sz="1350" b="1" dirty="0">
              <a:solidFill>
                <a:srgbClr val="0000CC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752820" y="3543333"/>
            <a:ext cx="11910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FFC000"/>
                </a:solidFill>
              </a:rPr>
              <a:t>1 × 10</a:t>
            </a:r>
            <a:r>
              <a:rPr lang="en-US" sz="1350" b="1" baseline="30000" dirty="0">
                <a:solidFill>
                  <a:srgbClr val="FFC000"/>
                </a:solidFill>
              </a:rPr>
              <a:t>5</a:t>
            </a:r>
            <a:r>
              <a:rPr lang="en-US" sz="1350" b="1" dirty="0">
                <a:solidFill>
                  <a:srgbClr val="FFC000"/>
                </a:solidFill>
              </a:rPr>
              <a:t> </a:t>
            </a:r>
            <a:r>
              <a:rPr lang="en-US" sz="1350" b="1" dirty="0" err="1">
                <a:solidFill>
                  <a:srgbClr val="FFC000"/>
                </a:solidFill>
              </a:rPr>
              <a:t>ufc</a:t>
            </a:r>
            <a:r>
              <a:rPr lang="en-US" sz="1350" b="1" dirty="0">
                <a:solidFill>
                  <a:srgbClr val="FFC000"/>
                </a:solidFill>
              </a:rPr>
              <a:t>/g </a:t>
            </a:r>
            <a:endParaRPr lang="pt-BR" sz="1350" b="1" dirty="0">
              <a:solidFill>
                <a:srgbClr val="FFC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753936" y="4066401"/>
            <a:ext cx="11910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/>
              <a:t>Controle</a:t>
            </a:r>
            <a:endParaRPr lang="pt-BR" sz="1350" b="1" dirty="0"/>
          </a:p>
        </p:txBody>
      </p:sp>
      <p:sp>
        <p:nvSpPr>
          <p:cNvPr id="13" name="Retângulo 12"/>
          <p:cNvSpPr/>
          <p:nvPr/>
        </p:nvSpPr>
        <p:spPr>
          <a:xfrm>
            <a:off x="1389821" y="407261"/>
            <a:ext cx="609269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1" dirty="0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</a:t>
            </a:r>
            <a:r>
              <a:rPr lang="en-US" sz="2400" b="1" i="1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 </a:t>
            </a:r>
            <a:r>
              <a:rPr lang="en-US" sz="2400" b="1" i="1" dirty="0" err="1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buchneri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 aerobic stability in corn silages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b="1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b="1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  <a:p>
            <a:pPr algn="ctr"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b="1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b="1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b="1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6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60648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96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"/>
            <a:ext cx="4581525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475" y="1"/>
            <a:ext cx="4581525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2852936"/>
            <a:ext cx="4581525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0559" y="2852936"/>
            <a:ext cx="4581525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Conector reto 11"/>
          <p:cNvCxnSpPr/>
          <p:nvPr/>
        </p:nvCxnSpPr>
        <p:spPr>
          <a:xfrm>
            <a:off x="971600" y="6093296"/>
            <a:ext cx="432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1403648" y="58772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Control</a:t>
            </a:r>
            <a:endParaRPr lang="pt-BR" dirty="0"/>
          </a:p>
        </p:txBody>
      </p:sp>
      <p:cxnSp>
        <p:nvCxnSpPr>
          <p:cNvPr id="19" name="Conector reto 18"/>
          <p:cNvCxnSpPr/>
          <p:nvPr/>
        </p:nvCxnSpPr>
        <p:spPr>
          <a:xfrm>
            <a:off x="2474824" y="6092948"/>
            <a:ext cx="432048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2906872" y="587692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1x10</a:t>
            </a:r>
            <a:r>
              <a:rPr lang="pt-BR" baseline="30000" dirty="0" smtClean="0"/>
              <a:t>5</a:t>
            </a:r>
            <a:endParaRPr lang="pt-BR" baseline="30000" dirty="0"/>
          </a:p>
        </p:txBody>
      </p:sp>
      <p:cxnSp>
        <p:nvCxnSpPr>
          <p:cNvPr id="21" name="Conector reto 20"/>
          <p:cNvCxnSpPr/>
          <p:nvPr/>
        </p:nvCxnSpPr>
        <p:spPr>
          <a:xfrm>
            <a:off x="3851920" y="6093296"/>
            <a:ext cx="432048" cy="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4283968" y="58772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3x10</a:t>
            </a:r>
            <a:r>
              <a:rPr lang="pt-BR" baseline="30000" dirty="0" smtClean="0"/>
              <a:t>5</a:t>
            </a:r>
            <a:endParaRPr lang="pt-BR" baseline="30000" dirty="0"/>
          </a:p>
        </p:txBody>
      </p:sp>
      <p:cxnSp>
        <p:nvCxnSpPr>
          <p:cNvPr id="23" name="Conector reto 22"/>
          <p:cNvCxnSpPr/>
          <p:nvPr/>
        </p:nvCxnSpPr>
        <p:spPr>
          <a:xfrm>
            <a:off x="5292080" y="6093296"/>
            <a:ext cx="432048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5724128" y="58772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5x10</a:t>
            </a:r>
            <a:r>
              <a:rPr lang="pt-BR" baseline="30000" dirty="0" smtClean="0"/>
              <a:t>5</a:t>
            </a:r>
            <a:endParaRPr lang="pt-BR" baseline="30000" dirty="0"/>
          </a:p>
        </p:txBody>
      </p:sp>
      <p:cxnSp>
        <p:nvCxnSpPr>
          <p:cNvPr id="25" name="Conector reto 24"/>
          <p:cNvCxnSpPr/>
          <p:nvPr/>
        </p:nvCxnSpPr>
        <p:spPr>
          <a:xfrm>
            <a:off x="6732240" y="6093296"/>
            <a:ext cx="432048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/>
          <p:cNvSpPr txBox="1"/>
          <p:nvPr/>
        </p:nvSpPr>
        <p:spPr>
          <a:xfrm>
            <a:off x="7164288" y="58772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1x10</a:t>
            </a:r>
            <a:r>
              <a:rPr lang="pt-BR" baseline="30000" dirty="0" smtClean="0"/>
              <a:t>6</a:t>
            </a:r>
            <a:endParaRPr lang="pt-BR" baseline="30000" dirty="0"/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179512" y="6180891"/>
            <a:ext cx="8964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 smtClean="0"/>
              <a:t>Figure</a:t>
            </a:r>
            <a:r>
              <a:rPr kumimoji="0" lang="pt-BR" b="0" i="0" u="none" strike="noStrike" cap="none" normalizeH="0" baseline="0" dirty="0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pt-BR" b="0" i="0" u="none" strike="noStrike" cap="none" normalizeH="0" baseline="0" dirty="0" err="1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Temperature</a:t>
            </a:r>
            <a:r>
              <a:rPr kumimoji="0" lang="pt-BR" b="0" i="0" u="none" strike="noStrike" cap="none" normalizeH="0" dirty="0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pt-BR" b="0" i="0" u="none" strike="noStrike" cap="none" normalizeH="0" dirty="0" err="1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kinetics</a:t>
            </a:r>
            <a:r>
              <a:rPr kumimoji="0" lang="pt-BR" b="0" i="0" u="none" strike="noStrike" cap="none" normalizeH="0" baseline="0" dirty="0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pt-BR" b="0" i="0" u="none" strike="noStrike" cap="none" normalizeH="0" baseline="0" dirty="0" err="1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during</a:t>
            </a:r>
            <a:r>
              <a:rPr kumimoji="0" lang="pt-BR" b="0" i="0" u="none" strike="noStrike" cap="none" normalizeH="0" dirty="0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pt-BR" b="0" i="0" u="none" strike="noStrike" cap="none" normalizeH="0" dirty="0" err="1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aerobic</a:t>
            </a:r>
            <a:r>
              <a:rPr kumimoji="0" lang="pt-BR" b="0" i="0" u="none" strike="noStrike" cap="none" normalizeH="0" dirty="0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pt-BR" b="0" i="0" u="none" strike="noStrike" cap="none" normalizeH="0" dirty="0" err="1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exposure</a:t>
            </a:r>
            <a:r>
              <a:rPr kumimoji="0" lang="pt-BR" b="0" i="0" u="none" strike="noStrike" cap="none" normalizeH="0" dirty="0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 in </a:t>
            </a:r>
            <a:r>
              <a:rPr kumimoji="0" lang="pt-BR" b="0" i="0" u="none" strike="noStrike" cap="none" normalizeH="0" dirty="0" err="1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corn</a:t>
            </a:r>
            <a:r>
              <a:rPr kumimoji="0" lang="pt-BR" b="0" i="0" u="none" strike="noStrike" cap="none" normalizeH="0" dirty="0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pt-BR" b="0" i="0" u="none" strike="noStrike" cap="none" normalizeH="0" dirty="0" err="1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silages</a:t>
            </a:r>
            <a:r>
              <a:rPr kumimoji="0" lang="pt-BR" b="0" i="0" u="none" strike="noStrike" cap="none" normalizeH="0" dirty="0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pt-BR" b="0" i="0" u="none" strike="noStrike" cap="none" normalizeH="0" dirty="0" err="1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treated</a:t>
            </a:r>
            <a:r>
              <a:rPr kumimoji="0" lang="pt-BR" b="0" i="0" u="none" strike="noStrike" cap="none" normalizeH="0" dirty="0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pt-BR" b="0" i="0" u="none" strike="noStrike" cap="none" normalizeH="0" dirty="0" err="1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with</a:t>
            </a:r>
            <a:r>
              <a:rPr kumimoji="0" lang="pt-BR" b="0" i="0" u="none" strike="noStrike" cap="none" normalizeH="0" baseline="0" dirty="0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pt-BR" b="0" i="1" u="none" strike="noStrike" cap="none" normalizeH="0" baseline="0" dirty="0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L. </a:t>
            </a:r>
            <a:r>
              <a:rPr kumimoji="0" lang="pt-BR" b="0" i="1" u="none" strike="noStrike" cap="none" normalizeH="0" baseline="0" dirty="0" err="1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buchneri</a:t>
            </a:r>
            <a:r>
              <a:rPr kumimoji="0" lang="pt-BR" b="0" i="0" u="none" strike="noStrike" cap="none" normalizeH="0" baseline="0" dirty="0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pt-BR" b="0" i="0" u="none" strike="noStrike" cap="none" normalizeH="0" baseline="0" dirty="0" err="1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across</a:t>
            </a:r>
            <a:r>
              <a:rPr kumimoji="0" lang="pt-BR" b="0" i="0" u="none" strike="noStrike" cap="none" normalizeH="0" baseline="0" dirty="0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pt-BR" b="0" i="0" u="none" strike="noStrike" cap="none" normalizeH="0" baseline="0" dirty="0" err="1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storage</a:t>
            </a:r>
            <a:r>
              <a:rPr kumimoji="0" lang="pt-BR" b="0" i="0" u="none" strike="noStrike" cap="none" normalizeH="0" dirty="0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pt-BR" b="0" i="0" u="none" strike="noStrike" cap="none" normalizeH="0" dirty="0" err="1" smtClean="0" bmk="_Toc332658305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lenght</a:t>
            </a:r>
            <a:endParaRPr kumimoji="0" lang="pt-B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3347864" y="11663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15 d</a:t>
            </a:r>
            <a:endParaRPr lang="pt-BR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7925312" y="16134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60 d</a:t>
            </a:r>
            <a:endParaRPr lang="pt-BR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3347864" y="299695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90 d</a:t>
            </a:r>
            <a:endParaRPr lang="pt-BR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7956376" y="2996952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150 d</a:t>
            </a:r>
            <a:endParaRPr lang="pt-BR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6567752" y="6550223"/>
            <a:ext cx="241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</a:t>
            </a:r>
            <a:r>
              <a:rPr lang="pt-BR" dirty="0" smtClean="0"/>
              <a:t>e Sá Neto, et al 2013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793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  <p:bldP spid="24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860308915"/>
              </p:ext>
            </p:extLst>
          </p:nvPr>
        </p:nvGraphicFramePr>
        <p:xfrm>
          <a:off x="0" y="620688"/>
          <a:ext cx="889248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457200" y="5805264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 smtClean="0"/>
              <a:t>Figure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</a:t>
            </a:r>
            <a:r>
              <a:rPr lang="pt-BR" dirty="0" err="1" smtClean="0" bmk="_Toc332658305">
                <a:ea typeface="Arial" pitchFamily="34" charset="0"/>
                <a:cs typeface="Times New Roman" pitchFamily="18" charset="0"/>
              </a:rPr>
              <a:t>Aerobic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smtClean="0" bmk="_Toc332658305">
                <a:ea typeface="Arial" pitchFamily="34" charset="0"/>
                <a:cs typeface="Times New Roman" pitchFamily="18" charset="0"/>
              </a:rPr>
              <a:t>stability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 in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corn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silages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treated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with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i="1" dirty="0" bmk="_Toc332658305">
                <a:ea typeface="Arial" pitchFamily="34" charset="0"/>
                <a:cs typeface="Times New Roman" pitchFamily="18" charset="0"/>
              </a:rPr>
              <a:t>L. </a:t>
            </a:r>
            <a:r>
              <a:rPr lang="pt-BR" i="1" dirty="0" err="1" bmk="_Toc332658305">
                <a:ea typeface="Arial" pitchFamily="34" charset="0"/>
                <a:cs typeface="Times New Roman" pitchFamily="18" charset="0"/>
              </a:rPr>
              <a:t>buchneri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across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storage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lenght</a:t>
            </a:r>
            <a:endParaRPr lang="pt-BR" sz="2800" dirty="0">
              <a:cs typeface="Arial" pitchFamily="34" charset="0"/>
            </a:endParaRPr>
          </a:p>
        </p:txBody>
      </p:sp>
      <p:pic>
        <p:nvPicPr>
          <p:cNvPr id="7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462" y="33668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804248" y="64566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</a:t>
            </a:r>
            <a:r>
              <a:rPr lang="pt-BR" dirty="0" smtClean="0"/>
              <a:t>e Sá Neto, et al 2013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885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153" y="973244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>
            <a:extLst>
              <a:ext uri="{FF2B5EF4-FFF2-40B4-BE49-F238E27FC236}">
                <a16:creationId xmlns="" xmlns:a16="http://schemas.microsoft.com/office/drawing/2014/main" id="{D7D32224-06F7-4641-91AE-E21A19D4B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1" r="12406"/>
          <a:stretch/>
        </p:blipFill>
        <p:spPr bwMode="auto">
          <a:xfrm>
            <a:off x="8416686" y="5193473"/>
            <a:ext cx="727314" cy="70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6195711"/>
              </p:ext>
            </p:extLst>
          </p:nvPr>
        </p:nvGraphicFramePr>
        <p:xfrm>
          <a:off x="304800" y="1051983"/>
          <a:ext cx="7924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474312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3627351828"/>
              </p:ext>
            </p:extLst>
          </p:nvPr>
        </p:nvGraphicFramePr>
        <p:xfrm>
          <a:off x="323528" y="773014"/>
          <a:ext cx="813690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457200" y="5805264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just"/>
            <a:r>
              <a:rPr lang="pt-BR" b="1" dirty="0" smtClean="0"/>
              <a:t>Figure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Arial" pitchFamily="34" charset="0"/>
              </a:rPr>
              <a:t>.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Arial" pitchFamily="34" charset="0"/>
              </a:rPr>
              <a:t> 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Time </a:t>
            </a:r>
            <a:r>
              <a:rPr lang="pt-BR" dirty="0" err="1" smtClean="0" bmk="_Toc332658305">
                <a:ea typeface="Arial" pitchFamily="34" charset="0"/>
                <a:cs typeface="Times New Roman" pitchFamily="18" charset="0"/>
              </a:rPr>
              <a:t>to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smtClean="0" bmk="_Toc332658305">
                <a:ea typeface="Arial" pitchFamily="34" charset="0"/>
                <a:cs typeface="Times New Roman" pitchFamily="18" charset="0"/>
              </a:rPr>
              <a:t>reach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smtClean="0" bmk="_Toc332658305">
                <a:ea typeface="Arial" pitchFamily="34" charset="0"/>
                <a:cs typeface="Times New Roman" pitchFamily="18" charset="0"/>
              </a:rPr>
              <a:t>maximum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smtClean="0" bmk="_Toc332658305">
                <a:ea typeface="Arial" pitchFamily="34" charset="0"/>
                <a:cs typeface="Times New Roman" pitchFamily="18" charset="0"/>
              </a:rPr>
              <a:t>temperature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in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corn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silages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treated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with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i="1" dirty="0" bmk="_Toc332658305">
                <a:ea typeface="Arial" pitchFamily="34" charset="0"/>
                <a:cs typeface="Times New Roman" pitchFamily="18" charset="0"/>
              </a:rPr>
              <a:t>L. </a:t>
            </a:r>
            <a:r>
              <a:rPr lang="pt-BR" i="1" dirty="0" err="1" bmk="_Toc332658305">
                <a:ea typeface="Arial" pitchFamily="34" charset="0"/>
                <a:cs typeface="Times New Roman" pitchFamily="18" charset="0"/>
              </a:rPr>
              <a:t>buchneri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across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storage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lenght</a:t>
            </a:r>
            <a:endParaRPr lang="pt-BR" sz="2800" dirty="0">
              <a:cs typeface="Arial" pitchFamily="34" charset="0"/>
            </a:endParaRPr>
          </a:p>
          <a:p>
            <a:pPr algn="just"/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Arial" pitchFamily="34" charset="0"/>
            </a:endParaRPr>
          </a:p>
        </p:txBody>
      </p:sp>
      <p:pic>
        <p:nvPicPr>
          <p:cNvPr id="5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462" y="116632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532173" y="6388259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</a:t>
            </a:r>
            <a:r>
              <a:rPr lang="pt-BR" dirty="0" smtClean="0"/>
              <a:t>e Sá Neto, et al 2013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350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467287148"/>
              </p:ext>
            </p:extLst>
          </p:nvPr>
        </p:nvGraphicFramePr>
        <p:xfrm>
          <a:off x="395536" y="548680"/>
          <a:ext cx="842493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457200" y="5805264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just"/>
            <a:r>
              <a:rPr lang="pt-BR" b="1" dirty="0" smtClean="0"/>
              <a:t>Figure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Arial" pitchFamily="34" charset="0"/>
              </a:rPr>
              <a:t>. </a:t>
            </a:r>
            <a:r>
              <a:rPr kumimoji="0" lang="pt-BR" sz="1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j-ea"/>
                <a:cs typeface="Arial" pitchFamily="34" charset="0"/>
              </a:rPr>
              <a:t>Accumulated</a:t>
            </a:r>
            <a:r>
              <a:rPr kumimoji="0" lang="pt-BR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Arial" pitchFamily="34" charset="0"/>
              </a:rPr>
              <a:t> </a:t>
            </a:r>
            <a:r>
              <a:rPr lang="pt-BR" noProof="0" dirty="0" bmk="_Toc332658305">
                <a:ea typeface="+mj-ea"/>
                <a:cs typeface="Times New Roman" pitchFamily="18" charset="0"/>
              </a:rPr>
              <a:t>t</a:t>
            </a:r>
            <a:r>
              <a:rPr lang="pt-BR" dirty="0" err="1" smtClean="0" bmk="_Toc332658305">
                <a:ea typeface="Arial" pitchFamily="34" charset="0"/>
                <a:cs typeface="Times New Roman" pitchFamily="18" charset="0"/>
              </a:rPr>
              <a:t>emperature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smtClean="0" bmk="_Toc332658305">
                <a:ea typeface="Arial" pitchFamily="34" charset="0"/>
                <a:cs typeface="Times New Roman" pitchFamily="18" charset="0"/>
              </a:rPr>
              <a:t>during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 5 </a:t>
            </a:r>
            <a:r>
              <a:rPr lang="pt-BR" dirty="0" err="1" smtClean="0" bmk="_Toc332658305">
                <a:ea typeface="Arial" pitchFamily="34" charset="0"/>
                <a:cs typeface="Times New Roman" pitchFamily="18" charset="0"/>
              </a:rPr>
              <a:t>days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smtClean="0" bmk="_Toc332658305">
                <a:ea typeface="Arial" pitchFamily="34" charset="0"/>
                <a:cs typeface="Times New Roman" pitchFamily="18" charset="0"/>
              </a:rPr>
              <a:t>of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smtClean="0" bmk="_Toc332658305">
                <a:ea typeface="Arial" pitchFamily="34" charset="0"/>
                <a:cs typeface="Times New Roman" pitchFamily="18" charset="0"/>
              </a:rPr>
              <a:t>aerobic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smtClean="0" bmk="_Toc332658305">
                <a:ea typeface="Arial" pitchFamily="34" charset="0"/>
                <a:cs typeface="Times New Roman" pitchFamily="18" charset="0"/>
              </a:rPr>
              <a:t>exposure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in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corn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silages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treated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with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i="1" dirty="0" bmk="_Toc332658305">
                <a:ea typeface="Arial" pitchFamily="34" charset="0"/>
                <a:cs typeface="Times New Roman" pitchFamily="18" charset="0"/>
              </a:rPr>
              <a:t>L. </a:t>
            </a:r>
            <a:r>
              <a:rPr lang="pt-BR" i="1" dirty="0" err="1" bmk="_Toc332658305">
                <a:ea typeface="Arial" pitchFamily="34" charset="0"/>
                <a:cs typeface="Times New Roman" pitchFamily="18" charset="0"/>
              </a:rPr>
              <a:t>buchneri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across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storage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lenght</a:t>
            </a:r>
            <a:endParaRPr lang="pt-BR" sz="2800" dirty="0">
              <a:cs typeface="Arial" pitchFamily="34" charset="0"/>
            </a:endParaRPr>
          </a:p>
          <a:p>
            <a:pPr algn="just"/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Arial" pitchFamily="34" charset="0"/>
            </a:endParaRPr>
          </a:p>
        </p:txBody>
      </p:sp>
      <p:pic>
        <p:nvPicPr>
          <p:cNvPr id="7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163" y="1010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659421" y="648846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de Sá Neto, et al 2013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602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1663033737"/>
              </p:ext>
            </p:extLst>
          </p:nvPr>
        </p:nvGraphicFramePr>
        <p:xfrm>
          <a:off x="827584" y="620688"/>
          <a:ext cx="734481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457200" y="5805264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just"/>
            <a:r>
              <a:rPr lang="pt-BR" b="1" dirty="0" smtClean="0"/>
              <a:t>Figure. </a:t>
            </a:r>
            <a:r>
              <a:rPr lang="pt-BR" dirty="0" err="1" smtClean="0"/>
              <a:t>Accumulated</a:t>
            </a:r>
            <a:r>
              <a:rPr lang="pt-BR" b="1" dirty="0" smtClean="0"/>
              <a:t> </a:t>
            </a:r>
            <a:r>
              <a:rPr lang="pt-BR" dirty="0" err="1" bmk="_Toc332658305">
                <a:cs typeface="Times New Roman" pitchFamily="18" charset="0"/>
              </a:rPr>
              <a:t>t</a:t>
            </a:r>
            <a:r>
              <a:rPr lang="pt-BR" dirty="0" err="1" smtClean="0" bmk="_Toc332658305">
                <a:ea typeface="Arial" pitchFamily="34" charset="0"/>
                <a:cs typeface="Times New Roman" pitchFamily="18" charset="0"/>
              </a:rPr>
              <a:t>emperature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smtClean="0" bmk="_Toc332658305">
                <a:ea typeface="Arial" pitchFamily="34" charset="0"/>
                <a:cs typeface="Times New Roman" pitchFamily="18" charset="0"/>
              </a:rPr>
              <a:t>during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 10 </a:t>
            </a:r>
            <a:r>
              <a:rPr lang="pt-BR" dirty="0" err="1" smtClean="0" bmk="_Toc332658305">
                <a:ea typeface="Arial" pitchFamily="34" charset="0"/>
                <a:cs typeface="Times New Roman" pitchFamily="18" charset="0"/>
              </a:rPr>
              <a:t>days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smtClean="0" bmk="_Toc332658305">
                <a:ea typeface="Arial" pitchFamily="34" charset="0"/>
                <a:cs typeface="Times New Roman" pitchFamily="18" charset="0"/>
              </a:rPr>
              <a:t>of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smtClean="0" bmk="_Toc332658305">
                <a:ea typeface="Arial" pitchFamily="34" charset="0"/>
                <a:cs typeface="Times New Roman" pitchFamily="18" charset="0"/>
              </a:rPr>
              <a:t>aerobic</a:t>
            </a:r>
            <a:r>
              <a:rPr lang="pt-BR" dirty="0" smtClean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exposure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in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corn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silages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treated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with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i="1" dirty="0" bmk="_Toc332658305">
                <a:ea typeface="Arial" pitchFamily="34" charset="0"/>
                <a:cs typeface="Times New Roman" pitchFamily="18" charset="0"/>
              </a:rPr>
              <a:t>L. </a:t>
            </a:r>
            <a:r>
              <a:rPr lang="pt-BR" i="1" dirty="0" err="1" bmk="_Toc332658305">
                <a:ea typeface="Arial" pitchFamily="34" charset="0"/>
                <a:cs typeface="Times New Roman" pitchFamily="18" charset="0"/>
              </a:rPr>
              <a:t>buchneri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across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storage</a:t>
            </a:r>
            <a:r>
              <a:rPr lang="pt-BR" dirty="0" bmk="_Toc332658305">
                <a:ea typeface="Arial" pitchFamily="34" charset="0"/>
                <a:cs typeface="Times New Roman" pitchFamily="18" charset="0"/>
              </a:rPr>
              <a:t> </a:t>
            </a:r>
            <a:r>
              <a:rPr lang="pt-BR" dirty="0" err="1" bmk="_Toc332658305">
                <a:ea typeface="Arial" pitchFamily="34" charset="0"/>
                <a:cs typeface="Times New Roman" pitchFamily="18" charset="0"/>
              </a:rPr>
              <a:t>lenght</a:t>
            </a:r>
            <a:endParaRPr lang="pt-BR" sz="2800" dirty="0">
              <a:cs typeface="Arial" pitchFamily="34" charset="0"/>
            </a:endParaRPr>
          </a:p>
          <a:p>
            <a:pPr algn="just"/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Arial" pitchFamily="34" charset="0"/>
            </a:endParaRPr>
          </a:p>
        </p:txBody>
      </p:sp>
      <p:pic>
        <p:nvPicPr>
          <p:cNvPr id="7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808" y="0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514592" y="638963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</a:t>
            </a:r>
            <a:r>
              <a:rPr lang="pt-BR" dirty="0" smtClean="0"/>
              <a:t>e Sá Neto, et al 2013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14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85" y="247108"/>
            <a:ext cx="2883091" cy="19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tângulo 12"/>
          <p:cNvSpPr/>
          <p:nvPr/>
        </p:nvSpPr>
        <p:spPr>
          <a:xfrm>
            <a:off x="323527" y="4699379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/>
              <a:t>Figure. </a:t>
            </a:r>
            <a:r>
              <a:rPr lang="pt-BR" sz="2000" dirty="0" err="1" smtClean="0"/>
              <a:t>Storage</a:t>
            </a:r>
            <a:r>
              <a:rPr lang="pt-BR" sz="2000" dirty="0" smtClean="0"/>
              <a:t> </a:t>
            </a:r>
            <a:r>
              <a:rPr lang="pt-BR" sz="2000" dirty="0" err="1" smtClean="0"/>
              <a:t>lenght</a:t>
            </a:r>
            <a:r>
              <a:rPr lang="pt-BR" sz="2000" dirty="0" smtClean="0"/>
              <a:t> </a:t>
            </a:r>
            <a:r>
              <a:rPr lang="pt-BR" sz="2000" dirty="0" err="1" smtClean="0"/>
              <a:t>and</a:t>
            </a:r>
            <a:r>
              <a:rPr lang="pt-BR" sz="2000" dirty="0" smtClean="0"/>
              <a:t> </a:t>
            </a:r>
            <a:r>
              <a:rPr lang="pt-BR" sz="2000" i="1" dirty="0" smtClean="0"/>
              <a:t>L. </a:t>
            </a:r>
            <a:r>
              <a:rPr lang="pt-BR" sz="2000" i="1" dirty="0" err="1" smtClean="0"/>
              <a:t>buchneri</a:t>
            </a:r>
            <a:r>
              <a:rPr lang="pt-BR" sz="2000" i="1" dirty="0" smtClean="0"/>
              <a:t> </a:t>
            </a:r>
            <a:r>
              <a:rPr lang="pt-BR" sz="2000" dirty="0" err="1" smtClean="0"/>
              <a:t>dosages</a:t>
            </a:r>
            <a:r>
              <a:rPr lang="pt-BR" sz="2000" b="1" dirty="0" smtClean="0"/>
              <a:t> </a:t>
            </a:r>
            <a:r>
              <a:rPr lang="pt-BR" sz="2000" dirty="0" smtClean="0"/>
              <a:t>as </a:t>
            </a:r>
            <a:r>
              <a:rPr lang="pt-BR" sz="2000" dirty="0" err="1" smtClean="0"/>
              <a:t>strategy</a:t>
            </a:r>
            <a:r>
              <a:rPr lang="pt-BR" sz="2000" dirty="0" smtClean="0"/>
              <a:t> </a:t>
            </a:r>
            <a:r>
              <a:rPr lang="pt-BR" sz="2000" dirty="0" err="1" smtClean="0"/>
              <a:t>to</a:t>
            </a:r>
            <a:r>
              <a:rPr lang="pt-BR" sz="2000" dirty="0" smtClean="0"/>
              <a:t> </a:t>
            </a:r>
            <a:r>
              <a:rPr lang="pt-BR" sz="2000" dirty="0" err="1" smtClean="0"/>
              <a:t>increase</a:t>
            </a:r>
            <a:r>
              <a:rPr lang="pt-BR" sz="2000" dirty="0" smtClean="0"/>
              <a:t> </a:t>
            </a:r>
            <a:r>
              <a:rPr lang="pt-BR" sz="2000" dirty="0" err="1" smtClean="0"/>
              <a:t>aerobic</a:t>
            </a:r>
            <a:r>
              <a:rPr lang="pt-BR" sz="2000" dirty="0" smtClean="0"/>
              <a:t> </a:t>
            </a:r>
            <a:r>
              <a:rPr lang="pt-BR" sz="2000" dirty="0" err="1" smtClean="0"/>
              <a:t>stability</a:t>
            </a:r>
            <a:r>
              <a:rPr lang="pt-BR" sz="2000" dirty="0" smtClean="0"/>
              <a:t> in </a:t>
            </a:r>
            <a:r>
              <a:rPr lang="pt-BR" sz="2000" dirty="0" err="1" smtClean="0"/>
              <a:t>corn</a:t>
            </a:r>
            <a:r>
              <a:rPr lang="pt-BR" sz="2000" dirty="0" smtClean="0"/>
              <a:t> </a:t>
            </a:r>
            <a:r>
              <a:rPr lang="pt-BR" sz="2000" dirty="0" err="1" smtClean="0"/>
              <a:t>silages</a:t>
            </a:r>
            <a:r>
              <a:rPr lang="pt-BR" sz="2000" dirty="0" smtClean="0"/>
              <a:t> 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6764086" y="647250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</a:t>
            </a:r>
            <a:r>
              <a:rPr lang="pt-BR" dirty="0" smtClean="0"/>
              <a:t>e Sá Neto, et al 2013</a:t>
            </a:r>
            <a:endParaRPr lang="pt-B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4422" y="247109"/>
            <a:ext cx="2883090" cy="19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7057" y="247108"/>
            <a:ext cx="2883090" cy="19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5662" y="2492896"/>
            <a:ext cx="2880320" cy="1992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3" y="2455508"/>
            <a:ext cx="2920849" cy="202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40" y="6000986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24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302365" y="5600700"/>
            <a:ext cx="1575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Sá Neto (2013</a:t>
            </a:r>
            <a:r>
              <a:rPr lang="pt-BR" sz="1350" b="1" dirty="0"/>
              <a:t>)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2371331"/>
              </p:ext>
            </p:extLst>
          </p:nvPr>
        </p:nvGraphicFramePr>
        <p:xfrm>
          <a:off x="611560" y="1151907"/>
          <a:ext cx="6589340" cy="4334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6719671" y="1377561"/>
            <a:ext cx="11910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1 × 10</a:t>
            </a:r>
            <a:r>
              <a:rPr lang="en-US" sz="1350" b="1" baseline="30000" dirty="0">
                <a:solidFill>
                  <a:srgbClr val="FF0000"/>
                </a:solidFill>
              </a:rPr>
              <a:t>6</a:t>
            </a:r>
            <a:r>
              <a:rPr lang="en-US" sz="1350" b="1" dirty="0">
                <a:solidFill>
                  <a:srgbClr val="FF0000"/>
                </a:solidFill>
              </a:rPr>
              <a:t> </a:t>
            </a:r>
            <a:r>
              <a:rPr lang="en-US" sz="1350" b="1" dirty="0" err="1">
                <a:solidFill>
                  <a:srgbClr val="FF0000"/>
                </a:solidFill>
              </a:rPr>
              <a:t>ufc</a:t>
            </a:r>
            <a:r>
              <a:rPr lang="en-US" sz="1350" b="1" dirty="0">
                <a:solidFill>
                  <a:srgbClr val="FF0000"/>
                </a:solidFill>
              </a:rPr>
              <a:t>/g </a:t>
            </a:r>
            <a:endParaRPr lang="pt-BR" sz="1350" b="1" dirty="0">
              <a:solidFill>
                <a:srgbClr val="FF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702701" y="1633989"/>
            <a:ext cx="11910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4200"/>
                </a:solidFill>
              </a:rPr>
              <a:t>5 × 10</a:t>
            </a:r>
            <a:r>
              <a:rPr lang="en-US" sz="1350" b="1" baseline="30000" dirty="0">
                <a:solidFill>
                  <a:srgbClr val="004200"/>
                </a:solidFill>
              </a:rPr>
              <a:t>5</a:t>
            </a:r>
            <a:r>
              <a:rPr lang="en-US" sz="1350" b="1" dirty="0">
                <a:solidFill>
                  <a:srgbClr val="004200"/>
                </a:solidFill>
              </a:rPr>
              <a:t> </a:t>
            </a:r>
            <a:r>
              <a:rPr lang="en-US" sz="1350" b="1" dirty="0" err="1">
                <a:solidFill>
                  <a:srgbClr val="004200"/>
                </a:solidFill>
              </a:rPr>
              <a:t>ufc</a:t>
            </a:r>
            <a:r>
              <a:rPr lang="en-US" sz="1350" b="1" dirty="0">
                <a:solidFill>
                  <a:srgbClr val="004200"/>
                </a:solidFill>
              </a:rPr>
              <a:t>/g </a:t>
            </a:r>
            <a:endParaRPr lang="pt-BR" sz="1350" b="1" dirty="0">
              <a:solidFill>
                <a:srgbClr val="0042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713586" y="2761819"/>
            <a:ext cx="11910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00CC"/>
                </a:solidFill>
              </a:rPr>
              <a:t>3 × 10</a:t>
            </a:r>
            <a:r>
              <a:rPr lang="en-US" sz="1350" b="1" baseline="30000" dirty="0">
                <a:solidFill>
                  <a:srgbClr val="0000CC"/>
                </a:solidFill>
              </a:rPr>
              <a:t>5</a:t>
            </a:r>
            <a:r>
              <a:rPr lang="en-US" sz="1350" b="1" dirty="0">
                <a:solidFill>
                  <a:srgbClr val="0000CC"/>
                </a:solidFill>
              </a:rPr>
              <a:t> </a:t>
            </a:r>
            <a:r>
              <a:rPr lang="en-US" sz="1350" b="1" dirty="0" err="1">
                <a:solidFill>
                  <a:srgbClr val="0000CC"/>
                </a:solidFill>
              </a:rPr>
              <a:t>ufc</a:t>
            </a:r>
            <a:r>
              <a:rPr lang="en-US" sz="1350" b="1" dirty="0">
                <a:solidFill>
                  <a:srgbClr val="0000CC"/>
                </a:solidFill>
              </a:rPr>
              <a:t>/g </a:t>
            </a:r>
            <a:endParaRPr lang="pt-BR" sz="1350" b="1" dirty="0">
              <a:solidFill>
                <a:srgbClr val="0000CC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752820" y="3543333"/>
            <a:ext cx="11910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FFC000"/>
                </a:solidFill>
              </a:rPr>
              <a:t>1 × 10</a:t>
            </a:r>
            <a:r>
              <a:rPr lang="en-US" sz="1350" b="1" baseline="30000" dirty="0">
                <a:solidFill>
                  <a:srgbClr val="FFC000"/>
                </a:solidFill>
              </a:rPr>
              <a:t>5</a:t>
            </a:r>
            <a:r>
              <a:rPr lang="en-US" sz="1350" b="1" dirty="0">
                <a:solidFill>
                  <a:srgbClr val="FFC000"/>
                </a:solidFill>
              </a:rPr>
              <a:t> </a:t>
            </a:r>
            <a:r>
              <a:rPr lang="en-US" sz="1350" b="1" dirty="0" err="1">
                <a:solidFill>
                  <a:srgbClr val="FFC000"/>
                </a:solidFill>
              </a:rPr>
              <a:t>ufc</a:t>
            </a:r>
            <a:r>
              <a:rPr lang="en-US" sz="1350" b="1" dirty="0">
                <a:solidFill>
                  <a:srgbClr val="FFC000"/>
                </a:solidFill>
              </a:rPr>
              <a:t>/g </a:t>
            </a:r>
            <a:endParaRPr lang="pt-BR" sz="1350" b="1" dirty="0">
              <a:solidFill>
                <a:srgbClr val="FFC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753936" y="4066401"/>
            <a:ext cx="11910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/>
              <a:t>Controle</a:t>
            </a:r>
            <a:endParaRPr lang="pt-BR" sz="1350" b="1" dirty="0"/>
          </a:p>
        </p:txBody>
      </p:sp>
      <p:sp>
        <p:nvSpPr>
          <p:cNvPr id="13" name="Retângulo 12"/>
          <p:cNvSpPr/>
          <p:nvPr/>
        </p:nvSpPr>
        <p:spPr>
          <a:xfrm>
            <a:off x="1389821" y="407261"/>
            <a:ext cx="609269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1" dirty="0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</a:t>
            </a:r>
            <a:r>
              <a:rPr lang="en-US" sz="2400" b="1" i="1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 </a:t>
            </a:r>
            <a:r>
              <a:rPr lang="en-US" sz="2400" b="1" i="1" dirty="0" err="1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buchneri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 aerobic stability in corn silages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b="1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b="1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  <a:p>
            <a:pPr algn="ctr"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b="1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b="1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b="1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6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60648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to 5"/>
          <p:cNvCxnSpPr/>
          <p:nvPr/>
        </p:nvCxnSpPr>
        <p:spPr>
          <a:xfrm flipV="1">
            <a:off x="1403648" y="4066401"/>
            <a:ext cx="3883869" cy="40774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ta para baixo 19"/>
          <p:cNvSpPr/>
          <p:nvPr/>
        </p:nvSpPr>
        <p:spPr>
          <a:xfrm>
            <a:off x="3714653" y="4077167"/>
            <a:ext cx="214763" cy="75426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1" name="Seta para baixo 20"/>
          <p:cNvSpPr/>
          <p:nvPr/>
        </p:nvSpPr>
        <p:spPr>
          <a:xfrm>
            <a:off x="5081138" y="4069619"/>
            <a:ext cx="214763" cy="75426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2" name="Seta para baixo 21"/>
          <p:cNvSpPr/>
          <p:nvPr/>
        </p:nvSpPr>
        <p:spPr>
          <a:xfrm>
            <a:off x="3176135" y="4077167"/>
            <a:ext cx="214763" cy="754266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3" name="Seta para baixo 22"/>
          <p:cNvSpPr/>
          <p:nvPr/>
        </p:nvSpPr>
        <p:spPr>
          <a:xfrm>
            <a:off x="2888269" y="4090784"/>
            <a:ext cx="214763" cy="7542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4" name="Seta para baixo 23"/>
          <p:cNvSpPr/>
          <p:nvPr/>
        </p:nvSpPr>
        <p:spPr>
          <a:xfrm>
            <a:off x="2680837" y="4090784"/>
            <a:ext cx="214763" cy="754266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21723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2887334"/>
              </p:ext>
            </p:extLst>
          </p:nvPr>
        </p:nvGraphicFramePr>
        <p:xfrm>
          <a:off x="179511" y="1484784"/>
          <a:ext cx="8628130" cy="4280847"/>
        </p:xfrm>
        <a:graphic>
          <a:graphicData uri="http://schemas.openxmlformats.org/drawingml/2006/table">
            <a:tbl>
              <a:tblPr firstRow="1" firstCol="1" bandRow="1"/>
              <a:tblGrid>
                <a:gridCol w="2386399"/>
                <a:gridCol w="917550"/>
                <a:gridCol w="726180"/>
                <a:gridCol w="973935"/>
                <a:gridCol w="751810"/>
                <a:gridCol w="791109"/>
                <a:gridCol w="733015"/>
                <a:gridCol w="668086"/>
                <a:gridCol w="680046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Treatment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Item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Control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CaO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CaO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Benzoat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CaO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Nitrite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CaO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LB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CaO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LP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SEM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04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Aerobic</a:t>
                      </a:r>
                      <a:r>
                        <a:rPr lang="pt-BR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pt-BR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Stability</a:t>
                      </a:r>
                      <a:r>
                        <a:rPr lang="pt-BR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51,9</a:t>
                      </a:r>
                      <a:r>
                        <a:rPr lang="pt-BR" sz="1600" baseline="30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pt-BR" sz="16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172,0</a:t>
                      </a:r>
                      <a:r>
                        <a:rPr lang="pt-BR" sz="1600" baseline="30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pt-BR" sz="16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155,8</a:t>
                      </a:r>
                      <a:r>
                        <a:rPr lang="pt-BR" sz="1600" baseline="30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pt-BR" sz="16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223,3</a:t>
                      </a:r>
                      <a:r>
                        <a:rPr lang="pt-BR" sz="1600" baseline="30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pt-BR" sz="16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49,0</a:t>
                      </a:r>
                      <a:r>
                        <a:rPr lang="pt-BR" sz="1600" baseline="30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pt-BR" sz="16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48,4</a:t>
                      </a:r>
                      <a:r>
                        <a:rPr lang="pt-BR" sz="1600" baseline="30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pt-BR" sz="16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&lt;0,01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Accumulated</a:t>
                      </a:r>
                      <a:r>
                        <a:rPr lang="pt-BR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pt-BR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temp</a:t>
                      </a:r>
                      <a:r>
                        <a:rPr lang="pt-BR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5d</a:t>
                      </a: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pt-BR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ºC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36,80</a:t>
                      </a:r>
                      <a:r>
                        <a:rPr lang="pt-BR" sz="16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pt-BR" sz="16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pt-BR" sz="1600" baseline="30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pt-BR" sz="16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pt-BR" sz="1600" baseline="30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pt-BR" sz="16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21,20</a:t>
                      </a:r>
                      <a:r>
                        <a:rPr lang="pt-BR" sz="1600" baseline="30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pt-BR" sz="16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17,40</a:t>
                      </a:r>
                      <a:r>
                        <a:rPr lang="pt-BR" sz="1600" baseline="30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pt-BR" sz="16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&lt;0,01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Accumulated</a:t>
                      </a:r>
                      <a:r>
                        <a:rPr lang="pt-BR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pt-BR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temp</a:t>
                      </a:r>
                      <a:r>
                        <a:rPr lang="pt-BR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10d, </a:t>
                      </a:r>
                      <a:r>
                        <a:rPr lang="pt-BR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ºC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75,14</a:t>
                      </a:r>
                      <a:r>
                        <a:rPr lang="pt-BR" sz="16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6,70</a:t>
                      </a:r>
                      <a:r>
                        <a:rPr lang="pt-BR" sz="16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13,77</a:t>
                      </a:r>
                      <a:r>
                        <a:rPr lang="pt-BR" sz="16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1,29</a:t>
                      </a:r>
                      <a:r>
                        <a:rPr lang="pt-BR" sz="16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33,21</a:t>
                      </a:r>
                      <a:r>
                        <a:rPr lang="pt-BR" sz="16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bc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42,00</a:t>
                      </a:r>
                      <a:r>
                        <a:rPr lang="pt-BR" sz="16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pt-BR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&lt;0,01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1" y="795482"/>
            <a:ext cx="7488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pt-BR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Aerobic</a:t>
            </a:r>
            <a:r>
              <a:rPr kumimoji="0" lang="pt-B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pt-BR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Stability</a:t>
            </a:r>
            <a:r>
              <a:rPr kumimoji="0" lang="pt-B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in </a:t>
            </a:r>
            <a:r>
              <a:rPr kumimoji="0" lang="pt-BR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sugarcane</a:t>
            </a:r>
            <a:r>
              <a:rPr kumimoji="0" lang="pt-B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pt-BR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silages</a:t>
            </a:r>
            <a:endParaRPr kumimoji="0" lang="pt-BR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60648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516216" y="62373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Custódio, et al 2013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98410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1564583"/>
              </p:ext>
            </p:extLst>
          </p:nvPr>
        </p:nvGraphicFramePr>
        <p:xfrm>
          <a:off x="395536" y="997945"/>
          <a:ext cx="835292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4"/>
          <p:cNvSpPr/>
          <p:nvPr/>
        </p:nvSpPr>
        <p:spPr>
          <a:xfrm>
            <a:off x="467544" y="5496160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 Figure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. pH </a:t>
            </a:r>
            <a:r>
              <a:rPr lang="pt-BR" sz="2000" dirty="0" err="1" smtClean="0">
                <a:latin typeface="Times New Roman" pitchFamily="18" charset="0"/>
                <a:cs typeface="Times New Roman" pitchFamily="18" charset="0"/>
              </a:rPr>
              <a:t>rise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pt-BR" sz="2000" dirty="0" err="1" smtClean="0">
                <a:latin typeface="Times New Roman" pitchFamily="18" charset="0"/>
                <a:cs typeface="Times New Roman" pitchFamily="18" charset="0"/>
              </a:rPr>
              <a:t>sugarcane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 err="1" smtClean="0">
                <a:latin typeface="Times New Roman" pitchFamily="18" charset="0"/>
                <a:cs typeface="Times New Roman" pitchFamily="18" charset="0"/>
              </a:rPr>
              <a:t>silages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 err="1" smtClean="0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 err="1" smtClean="0">
                <a:latin typeface="Times New Roman" pitchFamily="18" charset="0"/>
                <a:cs typeface="Times New Roman" pitchFamily="18" charset="0"/>
              </a:rPr>
              <a:t>combined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 err="1" smtClean="0">
                <a:latin typeface="Times New Roman" pitchFamily="18" charset="0"/>
                <a:cs typeface="Times New Roman" pitchFamily="18" charset="0"/>
              </a:rPr>
              <a:t>additives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 err="1" smtClean="0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 err="1" smtClean="0">
                <a:latin typeface="Times New Roman" pitchFamily="18" charset="0"/>
                <a:cs typeface="Times New Roman" pitchFamily="18" charset="0"/>
              </a:rPr>
              <a:t>durinfg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 err="1" smtClean="0">
                <a:latin typeface="Times New Roman" pitchFamily="18" charset="0"/>
                <a:cs typeface="Times New Roman" pitchFamily="18" charset="0"/>
              </a:rPr>
              <a:t>aerobic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 err="1" smtClean="0">
                <a:latin typeface="Times New Roman" pitchFamily="18" charset="0"/>
                <a:cs typeface="Times New Roman" pitchFamily="18" charset="0"/>
              </a:rPr>
              <a:t>exposure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60648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516216" y="62373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Custódio, et al 2013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434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78482"/>
            <a:ext cx="6515100" cy="936774"/>
          </a:xfrm>
        </p:spPr>
        <p:txBody>
          <a:bodyPr/>
          <a:lstStyle/>
          <a:p>
            <a:r>
              <a:rPr lang="pt-BR" sz="2800" i="1" dirty="0" err="1" smtClean="0"/>
              <a:t>Grain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silages</a:t>
            </a:r>
            <a:r>
              <a:rPr lang="pt-BR" sz="2800" i="1" dirty="0" smtClean="0"/>
              <a:t> – </a:t>
            </a:r>
            <a:r>
              <a:rPr lang="pt-BR" sz="2800" i="1" dirty="0" err="1" smtClean="0"/>
              <a:t>Aerobic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stability</a:t>
            </a:r>
            <a:endParaRPr lang="pt-BR" sz="2800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181924" y="5555609"/>
            <a:ext cx="2878949" cy="77540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103"/>
            <a:ext cx="8328656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cs typeface="Arial" pitchFamily="34" charset="0"/>
              </a:rPr>
              <a:t>Aerobic stability of HMGS treated with chemical additives </a:t>
            </a:r>
            <a:endParaRPr lang="pt-BR" sz="2800" b="1" dirty="0">
              <a:cs typeface="Arial" pitchFamily="34" charset="0"/>
            </a:endParaRPr>
          </a:p>
        </p:txBody>
      </p:sp>
      <p:graphicFrame>
        <p:nvGraphicFramePr>
          <p:cNvPr id="6" name="Gráfico 2"/>
          <p:cNvGraphicFramePr>
            <a:graphicFrameLocks noGrp="1"/>
          </p:cNvGraphicFramePr>
          <p:nvPr>
            <p:ph idx="1"/>
            <p:extLst/>
          </p:nvPr>
        </p:nvGraphicFramePr>
        <p:xfrm>
          <a:off x="2339752" y="1412776"/>
          <a:ext cx="5939733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4355976" y="1700808"/>
            <a:ext cx="144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*</a:t>
            </a:r>
            <a:endParaRPr lang="pt-BR" sz="2400" dirty="0"/>
          </a:p>
        </p:txBody>
      </p:sp>
      <p:sp>
        <p:nvSpPr>
          <p:cNvPr id="7" name="Retângulo 6"/>
          <p:cNvSpPr/>
          <p:nvPr/>
        </p:nvSpPr>
        <p:spPr>
          <a:xfrm>
            <a:off x="3851920" y="6237312"/>
            <a:ext cx="1543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/>
              <a:t>* </a:t>
            </a:r>
            <a:r>
              <a:rPr lang="pt-BR" sz="1600" dirty="0" err="1" smtClean="0"/>
              <a:t>Differ</a:t>
            </a:r>
            <a:r>
              <a:rPr lang="pt-BR" sz="1600" dirty="0" smtClean="0"/>
              <a:t> (P&lt;0.05)</a:t>
            </a:r>
            <a:endParaRPr lang="pt-BR" sz="1600" dirty="0"/>
          </a:p>
        </p:txBody>
      </p:sp>
      <p:sp>
        <p:nvSpPr>
          <p:cNvPr id="12" name="TextBox 8"/>
          <p:cNvSpPr txBox="1"/>
          <p:nvPr/>
        </p:nvSpPr>
        <p:spPr>
          <a:xfrm rot="16200000">
            <a:off x="984794" y="3370187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 smtClean="0"/>
              <a:t>Aerobic</a:t>
            </a:r>
            <a:r>
              <a:rPr lang="pt-BR" b="1" dirty="0" smtClean="0"/>
              <a:t> </a:t>
            </a:r>
            <a:r>
              <a:rPr lang="pt-BR" b="1" dirty="0" err="1" smtClean="0"/>
              <a:t>stability</a:t>
            </a:r>
            <a:r>
              <a:rPr lang="pt-BR" b="1" dirty="0" smtClean="0"/>
              <a:t> (h)</a:t>
            </a:r>
            <a:endParaRPr lang="pt-BR" b="1" dirty="0"/>
          </a:p>
        </p:txBody>
      </p:sp>
      <p:pic>
        <p:nvPicPr>
          <p:cNvPr id="10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656" y="131912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8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1"/>
          <p:cNvGraphicFramePr>
            <a:graphicFrameLocks noGrp="1"/>
          </p:cNvGraphicFramePr>
          <p:nvPr>
            <p:ph idx="1"/>
            <p:extLst/>
          </p:nvPr>
        </p:nvGraphicFramePr>
        <p:xfrm>
          <a:off x="1907704" y="1340768"/>
          <a:ext cx="584299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tângulo 4"/>
          <p:cNvSpPr/>
          <p:nvPr/>
        </p:nvSpPr>
        <p:spPr>
          <a:xfrm>
            <a:off x="3938119" y="6237312"/>
            <a:ext cx="14526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/>
              <a:t>(P=0.23; n=19)</a:t>
            </a:r>
            <a:endParaRPr lang="pt-BR" sz="16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96944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cs typeface="Arial" pitchFamily="34" charset="0"/>
              </a:rPr>
              <a:t>Aerobic stability of HMGS treated with </a:t>
            </a:r>
            <a:r>
              <a:rPr lang="en-US" sz="2800" b="1" dirty="0" err="1" smtClean="0">
                <a:cs typeface="Arial" pitchFamily="34" charset="0"/>
              </a:rPr>
              <a:t>homolactic</a:t>
            </a:r>
            <a:r>
              <a:rPr lang="en-US" sz="2800" b="1" dirty="0" smtClean="0">
                <a:cs typeface="Arial" pitchFamily="34" charset="0"/>
              </a:rPr>
              <a:t> bacteria</a:t>
            </a:r>
            <a:endParaRPr lang="pt-BR" sz="2800" b="1" dirty="0">
              <a:cs typeface="Arial" pitchFamily="34" charset="0"/>
            </a:endParaRPr>
          </a:p>
        </p:txBody>
      </p:sp>
      <p:sp>
        <p:nvSpPr>
          <p:cNvPr id="11" name="TextBox 8"/>
          <p:cNvSpPr txBox="1"/>
          <p:nvPr/>
        </p:nvSpPr>
        <p:spPr>
          <a:xfrm rot="16200000">
            <a:off x="562039" y="3109546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 smtClean="0"/>
              <a:t>Aerobic</a:t>
            </a:r>
            <a:r>
              <a:rPr lang="pt-BR" b="1" dirty="0" smtClean="0"/>
              <a:t> </a:t>
            </a:r>
            <a:r>
              <a:rPr lang="pt-BR" b="1" dirty="0" err="1" smtClean="0"/>
              <a:t>stability</a:t>
            </a:r>
            <a:r>
              <a:rPr lang="pt-BR" b="1" dirty="0" smtClean="0"/>
              <a:t> (h)</a:t>
            </a:r>
            <a:endParaRPr lang="pt-BR" b="1" dirty="0"/>
          </a:p>
        </p:txBody>
      </p:sp>
      <p:pic>
        <p:nvPicPr>
          <p:cNvPr id="10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8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="" xmlns:a16="http://schemas.microsoft.com/office/drawing/2014/main" id="{00000000-0008-0000-04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7005642"/>
              </p:ext>
            </p:extLst>
          </p:nvPr>
        </p:nvGraphicFramePr>
        <p:xfrm>
          <a:off x="0" y="857250"/>
          <a:ext cx="9144000" cy="5044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8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 rot="16200000">
            <a:off x="768776" y="3109546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 smtClean="0"/>
              <a:t>Aerobic</a:t>
            </a:r>
            <a:r>
              <a:rPr lang="pt-BR" b="1" dirty="0" smtClean="0"/>
              <a:t> </a:t>
            </a:r>
            <a:r>
              <a:rPr lang="pt-BR" b="1" dirty="0" err="1" smtClean="0"/>
              <a:t>stability</a:t>
            </a:r>
            <a:r>
              <a:rPr lang="pt-BR" b="1" dirty="0" smtClean="0"/>
              <a:t> (h)</a:t>
            </a:r>
            <a:endParaRPr lang="pt-BR" b="1" dirty="0"/>
          </a:p>
        </p:txBody>
      </p:sp>
      <p:graphicFrame>
        <p:nvGraphicFramePr>
          <p:cNvPr id="6" name="Gráfico 1"/>
          <p:cNvGraphicFramePr>
            <a:graphicFrameLocks noGrp="1"/>
          </p:cNvGraphicFramePr>
          <p:nvPr>
            <p:ph idx="1"/>
            <p:extLst/>
          </p:nvPr>
        </p:nvGraphicFramePr>
        <p:xfrm>
          <a:off x="2123728" y="1412776"/>
          <a:ext cx="6192688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4427984" y="2564904"/>
            <a:ext cx="144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*</a:t>
            </a:r>
            <a:endParaRPr lang="pt-BR" sz="2400" dirty="0"/>
          </a:p>
        </p:txBody>
      </p:sp>
      <p:sp>
        <p:nvSpPr>
          <p:cNvPr id="7" name="Retângulo 6"/>
          <p:cNvSpPr/>
          <p:nvPr/>
        </p:nvSpPr>
        <p:spPr>
          <a:xfrm>
            <a:off x="3964796" y="6165304"/>
            <a:ext cx="15433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/>
              <a:t>* </a:t>
            </a:r>
            <a:r>
              <a:rPr lang="pt-BR" sz="1600" dirty="0" err="1" smtClean="0"/>
              <a:t>Differ</a:t>
            </a:r>
            <a:r>
              <a:rPr lang="pt-BR" sz="1600" dirty="0" smtClean="0"/>
              <a:t> (P&lt;0.05)</a:t>
            </a:r>
            <a:endParaRPr lang="pt-BR" sz="16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1520" y="511681"/>
            <a:ext cx="864096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cs typeface="Arial" pitchFamily="34" charset="0"/>
              </a:rPr>
              <a:t>Aerobic stability of HMGS treated with </a:t>
            </a:r>
            <a:r>
              <a:rPr lang="en-US" sz="2800" b="1" dirty="0" err="1" smtClean="0">
                <a:cs typeface="Arial" pitchFamily="34" charset="0"/>
              </a:rPr>
              <a:t>heterolactic</a:t>
            </a:r>
            <a:r>
              <a:rPr lang="en-US" sz="2800" b="1" dirty="0" smtClean="0">
                <a:cs typeface="Arial" pitchFamily="34" charset="0"/>
              </a:rPr>
              <a:t> bacteria</a:t>
            </a:r>
            <a:endParaRPr lang="pt-BR" sz="2800" b="1" dirty="0">
              <a:cs typeface="Arial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020272" y="27809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89% </a:t>
            </a:r>
            <a:r>
              <a:rPr lang="pt-BR" i="1" dirty="0" smtClean="0"/>
              <a:t>L. </a:t>
            </a:r>
            <a:r>
              <a:rPr lang="pt-BR" i="1" dirty="0" err="1" smtClean="0"/>
              <a:t>buchneri</a:t>
            </a:r>
            <a:endParaRPr lang="pt-BR" dirty="0"/>
          </a:p>
        </p:txBody>
      </p:sp>
      <p:pic>
        <p:nvPicPr>
          <p:cNvPr id="12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462" y="183490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15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7092280" y="29969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Time </a:t>
            </a:r>
            <a:r>
              <a:rPr lang="pt-BR" b="1" dirty="0" err="1" smtClean="0"/>
              <a:t>of</a:t>
            </a:r>
            <a:r>
              <a:rPr lang="pt-BR" b="1" dirty="0" smtClean="0"/>
              <a:t> </a:t>
            </a:r>
            <a:r>
              <a:rPr lang="pt-BR" b="1" dirty="0" err="1" smtClean="0"/>
              <a:t>storage</a:t>
            </a:r>
            <a:endParaRPr lang="pt-BR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859" y="619562"/>
            <a:ext cx="8507288" cy="1143000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Heterolactic</a:t>
            </a:r>
            <a:r>
              <a:rPr lang="en-US" sz="2800" b="1" dirty="0" smtClean="0"/>
              <a:t> bacteria: time of storage and application rates</a:t>
            </a:r>
            <a:endParaRPr lang="pt-BR" sz="2800" dirty="0"/>
          </a:p>
        </p:txBody>
      </p:sp>
      <p:sp>
        <p:nvSpPr>
          <p:cNvPr id="8" name="Retângulo 7"/>
          <p:cNvSpPr/>
          <p:nvPr/>
        </p:nvSpPr>
        <p:spPr>
          <a:xfrm>
            <a:off x="6130122" y="6300028"/>
            <a:ext cx="2834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r"/>
            <a:r>
              <a:rPr lang="en-US" b="1" dirty="0" smtClean="0"/>
              <a:t>Taylor and Kung (2002)</a:t>
            </a:r>
          </a:p>
        </p:txBody>
      </p:sp>
      <p:graphicFrame>
        <p:nvGraphicFramePr>
          <p:cNvPr id="9" name="Gráfico 8"/>
          <p:cNvGraphicFramePr/>
          <p:nvPr/>
        </p:nvGraphicFramePr>
        <p:xfrm>
          <a:off x="971600" y="1484784"/>
          <a:ext cx="741682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8"/>
          <p:cNvSpPr txBox="1"/>
          <p:nvPr/>
        </p:nvSpPr>
        <p:spPr>
          <a:xfrm rot="16200000">
            <a:off x="-302057" y="3167309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 smtClean="0"/>
              <a:t>Aerobic</a:t>
            </a:r>
            <a:r>
              <a:rPr lang="pt-BR" b="1" dirty="0" smtClean="0"/>
              <a:t> </a:t>
            </a:r>
            <a:r>
              <a:rPr lang="pt-BR" b="1" dirty="0" err="1" smtClean="0"/>
              <a:t>stability</a:t>
            </a:r>
            <a:r>
              <a:rPr lang="pt-BR" b="1" dirty="0" smtClean="0"/>
              <a:t> (h)</a:t>
            </a:r>
            <a:endParaRPr lang="pt-BR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2843808" y="594928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Application rate (</a:t>
            </a:r>
            <a:r>
              <a:rPr lang="pt-BR" b="1" dirty="0" err="1" smtClean="0"/>
              <a:t>cfu</a:t>
            </a:r>
            <a:r>
              <a:rPr lang="pt-BR" b="1" dirty="0" smtClean="0"/>
              <a:t>/g)</a:t>
            </a:r>
            <a:endParaRPr lang="pt-BR" b="1" dirty="0"/>
          </a:p>
        </p:txBody>
      </p:sp>
      <p:pic>
        <p:nvPicPr>
          <p:cNvPr id="16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842" y="71293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56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1"/>
          <p:cNvGraphicFramePr>
            <a:graphicFrameLocks noGrp="1"/>
          </p:cNvGraphicFramePr>
          <p:nvPr>
            <p:ph idx="1"/>
            <p:extLst/>
          </p:nvPr>
        </p:nvGraphicFramePr>
        <p:xfrm>
          <a:off x="2195736" y="1412776"/>
          <a:ext cx="598700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tângulo 5"/>
          <p:cNvSpPr/>
          <p:nvPr/>
        </p:nvSpPr>
        <p:spPr>
          <a:xfrm>
            <a:off x="3964796" y="6330806"/>
            <a:ext cx="15433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/>
              <a:t>* </a:t>
            </a:r>
            <a:r>
              <a:rPr lang="pt-BR" sz="1600" dirty="0" err="1" smtClean="0"/>
              <a:t>Differ</a:t>
            </a:r>
            <a:r>
              <a:rPr lang="pt-BR" sz="1600" dirty="0" smtClean="0"/>
              <a:t> (P&lt;0.05)</a:t>
            </a:r>
            <a:endParaRPr lang="pt-BR" sz="16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9552" y="528028"/>
            <a:ext cx="9433048" cy="1143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cs typeface="Arial" pitchFamily="34" charset="0"/>
              </a:rPr>
              <a:t>Aerobic stability of HMGS treated with combo microbial additives</a:t>
            </a:r>
            <a:endParaRPr lang="pt-BR" sz="2400" b="1" dirty="0">
              <a:cs typeface="Arial" pitchFamily="34" charset="0"/>
            </a:endParaRPr>
          </a:p>
        </p:txBody>
      </p:sp>
      <p:sp>
        <p:nvSpPr>
          <p:cNvPr id="12" name="TextBox 8"/>
          <p:cNvSpPr txBox="1"/>
          <p:nvPr/>
        </p:nvSpPr>
        <p:spPr>
          <a:xfrm rot="16200000">
            <a:off x="696762" y="3109546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 smtClean="0"/>
              <a:t>Aerobic</a:t>
            </a:r>
            <a:r>
              <a:rPr lang="pt-BR" b="1" dirty="0" smtClean="0"/>
              <a:t> </a:t>
            </a:r>
            <a:r>
              <a:rPr lang="pt-BR" b="1" dirty="0" err="1" smtClean="0"/>
              <a:t>stability</a:t>
            </a:r>
            <a:r>
              <a:rPr lang="pt-BR" b="1" dirty="0" smtClean="0"/>
              <a:t> (h)</a:t>
            </a:r>
            <a:endParaRPr lang="pt-BR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644008" y="2123564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*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020272" y="27809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58% </a:t>
            </a:r>
            <a:r>
              <a:rPr lang="pt-BR" i="1" dirty="0" smtClean="0"/>
              <a:t>L. </a:t>
            </a:r>
            <a:r>
              <a:rPr lang="pt-BR" i="1" dirty="0" err="1" smtClean="0"/>
              <a:t>buchneri</a:t>
            </a:r>
            <a:endParaRPr lang="pt-BR" dirty="0"/>
          </a:p>
        </p:txBody>
      </p:sp>
      <p:pic>
        <p:nvPicPr>
          <p:cNvPr id="1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037" y="76473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7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140" y="490364"/>
            <a:ext cx="7830674" cy="1143000"/>
          </a:xfrm>
          <a:noFill/>
          <a:effectLst>
            <a:outerShdw sx="61000" sy="61000" algn="tl" rotWithShape="0">
              <a:prstClr val="black"/>
            </a:outerShdw>
          </a:effectLst>
        </p:spPr>
        <p:txBody>
          <a:bodyPr>
            <a:noAutofit/>
          </a:bodyPr>
          <a:lstStyle/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800" b="1" dirty="0" smtClean="0"/>
              <a:t>Aerobic stability: Optimal </a:t>
            </a:r>
            <a:r>
              <a:rPr lang="en-US" sz="2800" b="1" dirty="0"/>
              <a:t>dose </a:t>
            </a:r>
            <a:r>
              <a:rPr lang="en-US" sz="2800" b="1" dirty="0" smtClean="0"/>
              <a:t>of </a:t>
            </a:r>
            <a:r>
              <a:rPr lang="en-US" sz="2800" b="1" dirty="0" err="1" smtClean="0"/>
              <a:t>heterolactic</a:t>
            </a:r>
            <a:r>
              <a:rPr lang="en-US" sz="2800" b="1" dirty="0" smtClean="0"/>
              <a:t> bacteria</a:t>
            </a: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pic>
        <p:nvPicPr>
          <p:cNvPr id="4" name="Imagem 1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627" y="1556792"/>
            <a:ext cx="6592745" cy="42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30" name="AutoShape 6"/>
          <p:cNvCxnSpPr>
            <a:cxnSpLocks noChangeShapeType="1"/>
          </p:cNvCxnSpPr>
          <p:nvPr/>
        </p:nvCxnSpPr>
        <p:spPr bwMode="auto">
          <a:xfrm>
            <a:off x="4773194" y="2852936"/>
            <a:ext cx="17013" cy="2160240"/>
          </a:xfrm>
          <a:prstGeom prst="straightConnector1">
            <a:avLst/>
          </a:prstGeom>
          <a:noFill/>
          <a:ln w="254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1" name="AutoShape 7"/>
          <p:cNvCxnSpPr>
            <a:cxnSpLocks noChangeShapeType="1"/>
          </p:cNvCxnSpPr>
          <p:nvPr/>
        </p:nvCxnSpPr>
        <p:spPr bwMode="auto">
          <a:xfrm flipH="1">
            <a:off x="2195736" y="2852936"/>
            <a:ext cx="2568952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6"/>
          <p:cNvSpPr/>
          <p:nvPr/>
        </p:nvSpPr>
        <p:spPr>
          <a:xfrm>
            <a:off x="971600" y="6002124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cs typeface="Arial" pitchFamily="34" charset="0"/>
              </a:rPr>
              <a:t>Aerobic </a:t>
            </a:r>
            <a:r>
              <a:rPr lang="en-US" sz="1600" dirty="0">
                <a:cs typeface="Arial" pitchFamily="34" charset="0"/>
              </a:rPr>
              <a:t>stability = 264.5 - 0.00034 × (</a:t>
            </a:r>
            <a:r>
              <a:rPr lang="en-US" sz="1600" dirty="0" smtClean="0">
                <a:cs typeface="Arial" pitchFamily="34" charset="0"/>
              </a:rPr>
              <a:t>500.000 </a:t>
            </a:r>
            <a:r>
              <a:rPr lang="en-US" sz="1600" dirty="0">
                <a:cs typeface="Arial" pitchFamily="34" charset="0"/>
              </a:rPr>
              <a:t>- application rate); if application rate is ≥ </a:t>
            </a:r>
            <a:r>
              <a:rPr lang="en-US" sz="1600" dirty="0" smtClean="0">
                <a:cs typeface="Arial" pitchFamily="34" charset="0"/>
              </a:rPr>
              <a:t>500.000 </a:t>
            </a:r>
            <a:r>
              <a:rPr lang="en-US" sz="1600" dirty="0" err="1">
                <a:cs typeface="Arial" pitchFamily="34" charset="0"/>
              </a:rPr>
              <a:t>cfu</a:t>
            </a:r>
            <a:r>
              <a:rPr lang="en-US" sz="1600" dirty="0">
                <a:cs typeface="Arial" pitchFamily="34" charset="0"/>
              </a:rPr>
              <a:t>/g then aerobic stability = 264.5 h. </a:t>
            </a:r>
            <a:r>
              <a:rPr lang="en-US" sz="1600" i="1" dirty="0">
                <a:cs typeface="Arial" pitchFamily="34" charset="0"/>
              </a:rPr>
              <a:t>P</a:t>
            </a:r>
            <a:r>
              <a:rPr lang="en-US" sz="1600" dirty="0">
                <a:cs typeface="Arial" pitchFamily="34" charset="0"/>
              </a:rPr>
              <a:t> &lt; </a:t>
            </a:r>
            <a:r>
              <a:rPr lang="en-US" sz="1600" dirty="0" smtClean="0">
                <a:cs typeface="Arial" pitchFamily="34" charset="0"/>
              </a:rPr>
              <a:t>0.01. </a:t>
            </a:r>
            <a:r>
              <a:rPr lang="en-US" sz="1600" dirty="0">
                <a:cs typeface="Arial" pitchFamily="34" charset="0"/>
              </a:rPr>
              <a:t>R</a:t>
            </a:r>
            <a:r>
              <a:rPr lang="en-US" sz="1600" baseline="30000" dirty="0">
                <a:cs typeface="Arial" pitchFamily="34" charset="0"/>
              </a:rPr>
              <a:t>2</a:t>
            </a:r>
            <a:r>
              <a:rPr lang="en-US" sz="1600" dirty="0">
                <a:cs typeface="Arial" pitchFamily="34" charset="0"/>
              </a:rPr>
              <a:t> = </a:t>
            </a:r>
            <a:r>
              <a:rPr lang="en-US" sz="1600" dirty="0" smtClean="0">
                <a:cs typeface="Arial" pitchFamily="34" charset="0"/>
              </a:rPr>
              <a:t>0.56. </a:t>
            </a:r>
            <a:r>
              <a:rPr lang="en-US" sz="1600" dirty="0">
                <a:cs typeface="Arial" pitchFamily="34" charset="0"/>
              </a:rPr>
              <a:t>RMSE = 72.78.</a:t>
            </a:r>
            <a:endParaRPr lang="pt-BR" sz="1600" dirty="0"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195736" y="2420888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264.5 h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860032" y="450912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5 x 10</a:t>
            </a:r>
            <a:r>
              <a:rPr lang="pt-BR" sz="2000" b="1" baseline="30000" dirty="0" smtClean="0">
                <a:solidFill>
                  <a:srgbClr val="FF0000"/>
                </a:solidFill>
              </a:rPr>
              <a:t>5</a:t>
            </a:r>
            <a:endParaRPr lang="pt-BR" sz="2000" b="1" baseline="30000" dirty="0">
              <a:solidFill>
                <a:srgbClr val="FF0000"/>
              </a:solidFill>
            </a:endParaRPr>
          </a:p>
        </p:txBody>
      </p:sp>
      <p:pic>
        <p:nvPicPr>
          <p:cNvPr id="1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814" y="162173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6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556792"/>
            <a:ext cx="6592745" cy="42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043608" y="6012577"/>
            <a:ext cx="7632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cs typeface="Arial" pitchFamily="34" charset="0"/>
              </a:rPr>
              <a:t>Aerobic </a:t>
            </a:r>
            <a:r>
              <a:rPr lang="en-US" sz="1600" dirty="0">
                <a:cs typeface="Arial" pitchFamily="34" charset="0"/>
              </a:rPr>
              <a:t>stability = 49.08 + 218.11 × application rate. P &lt; </a:t>
            </a:r>
            <a:r>
              <a:rPr lang="en-US" sz="1600" dirty="0" smtClean="0">
                <a:cs typeface="Arial" pitchFamily="34" charset="0"/>
              </a:rPr>
              <a:t>0.01. </a:t>
            </a:r>
            <a:r>
              <a:rPr lang="en-US" sz="1600" dirty="0">
                <a:cs typeface="Arial" pitchFamily="34" charset="0"/>
              </a:rPr>
              <a:t>R2 = </a:t>
            </a:r>
            <a:r>
              <a:rPr lang="en-US" sz="1600" dirty="0" smtClean="0">
                <a:cs typeface="Arial" pitchFamily="34" charset="0"/>
              </a:rPr>
              <a:t>0.82. </a:t>
            </a:r>
            <a:r>
              <a:rPr lang="en-US" sz="1600" dirty="0">
                <a:cs typeface="Arial" pitchFamily="34" charset="0"/>
              </a:rPr>
              <a:t>RMSE = 26.32.</a:t>
            </a:r>
            <a:endParaRPr lang="pt-BR" sz="1600" dirty="0"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75783" y="526368"/>
            <a:ext cx="7542179" cy="1143000"/>
          </a:xfrm>
          <a:noFill/>
        </p:spPr>
        <p:txBody>
          <a:bodyPr>
            <a:noAutofit/>
          </a:bodyPr>
          <a:lstStyle/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800" b="1" dirty="0" smtClean="0"/>
              <a:t>Aerobic stability: Optimal </a:t>
            </a:r>
            <a:r>
              <a:rPr lang="en-US" sz="2800" b="1" dirty="0"/>
              <a:t>dose </a:t>
            </a:r>
            <a:r>
              <a:rPr lang="en-US" sz="2800" b="1" dirty="0" smtClean="0"/>
              <a:t>of chemical additives</a:t>
            </a: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cxnSp>
        <p:nvCxnSpPr>
          <p:cNvPr id="18" name="Conector reto 17"/>
          <p:cNvCxnSpPr/>
          <p:nvPr/>
        </p:nvCxnSpPr>
        <p:spPr>
          <a:xfrm flipV="1">
            <a:off x="6012160" y="2924944"/>
            <a:ext cx="0" cy="1368152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V="1">
            <a:off x="2267744" y="4293096"/>
            <a:ext cx="3744416" cy="72008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6012160" y="35730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∆ = 109</a:t>
            </a:r>
            <a:endParaRPr lang="pt-BR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4067944" y="44371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∆ = 0.5</a:t>
            </a:r>
            <a:endParaRPr lang="pt-BR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2843808" y="1628800"/>
            <a:ext cx="212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20 </a:t>
            </a:r>
            <a:r>
              <a:rPr lang="pt-BR" b="1" dirty="0" err="1" smtClean="0"/>
              <a:t>hours</a:t>
            </a:r>
            <a:r>
              <a:rPr lang="pt-BR" b="1" dirty="0" smtClean="0"/>
              <a:t> input  0,1%</a:t>
            </a:r>
          </a:p>
          <a:p>
            <a:r>
              <a:rPr lang="pt-BR" b="1" dirty="0" smtClean="0"/>
              <a:t>264 </a:t>
            </a:r>
            <a:r>
              <a:rPr lang="pt-BR" b="1" dirty="0" err="1" smtClean="0"/>
              <a:t>hours</a:t>
            </a:r>
            <a:r>
              <a:rPr lang="pt-BR" b="1" dirty="0" smtClean="0"/>
              <a:t> for 1%</a:t>
            </a:r>
            <a:endParaRPr lang="pt-BR" b="1" dirty="0"/>
          </a:p>
        </p:txBody>
      </p:sp>
      <p:pic>
        <p:nvPicPr>
          <p:cNvPr id="1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462" y="207060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18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78482"/>
            <a:ext cx="6515100" cy="936774"/>
          </a:xfrm>
        </p:spPr>
        <p:txBody>
          <a:bodyPr/>
          <a:lstStyle/>
          <a:p>
            <a:r>
              <a:rPr lang="pt-BR" sz="2800" i="1" dirty="0" err="1" smtClean="0"/>
              <a:t>Challenging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silages</a:t>
            </a:r>
            <a:endParaRPr lang="pt-BR" sz="2800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181924" y="5555609"/>
            <a:ext cx="2878949" cy="77540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1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9"/>
          <p:cNvSpPr txBox="1">
            <a:spLocks noChangeArrowheads="1"/>
          </p:cNvSpPr>
          <p:nvPr/>
        </p:nvSpPr>
        <p:spPr bwMode="auto">
          <a:xfrm>
            <a:off x="862078" y="1169109"/>
            <a:ext cx="67437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19238" indent="-1519238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WDGS </a:t>
            </a:r>
            <a:r>
              <a:rPr lang="pt-BR" altLang="pt-BR" sz="27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silage</a:t>
            </a:r>
            <a:endParaRPr lang="pt-BR" altLang="pt-BR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pt-BR" altLang="pt-B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pt-BR" altLang="pt-B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reduce</a:t>
            </a:r>
            <a:r>
              <a:rPr lang="pt-BR" altLang="pt-B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  <a:r>
              <a:rPr lang="pt-BR" altLang="pt-B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losses</a:t>
            </a:r>
            <a:r>
              <a:rPr lang="pt-BR" altLang="pt-B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pt-BR" altLang="pt-B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462" y="116632"/>
            <a:ext cx="781538" cy="6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7" y="2626784"/>
            <a:ext cx="2162693" cy="161726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870" y="2626783"/>
            <a:ext cx="2208091" cy="167441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4528" y="2626783"/>
            <a:ext cx="2154470" cy="16744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299" y="2639422"/>
            <a:ext cx="2234799" cy="1678781"/>
          </a:xfrm>
          <a:prstGeom prst="rect">
            <a:avLst/>
          </a:prstGeom>
        </p:spPr>
      </p:pic>
      <p:sp>
        <p:nvSpPr>
          <p:cNvPr id="8" name="Seta para a direita 7"/>
          <p:cNvSpPr/>
          <p:nvPr/>
        </p:nvSpPr>
        <p:spPr>
          <a:xfrm>
            <a:off x="862078" y="4513892"/>
            <a:ext cx="6900333" cy="10033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" name="CaixaDeTexto 8"/>
          <p:cNvSpPr txBox="1"/>
          <p:nvPr/>
        </p:nvSpPr>
        <p:spPr>
          <a:xfrm>
            <a:off x="1096493" y="4853979"/>
            <a:ext cx="6125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Time </a:t>
            </a:r>
            <a:r>
              <a:rPr lang="pt-BR" sz="2000" b="1" dirty="0" err="1" smtClean="0"/>
              <a:t>trend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under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aerobic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exposure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512845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0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78482"/>
            <a:ext cx="6515100" cy="936774"/>
          </a:xfrm>
        </p:spPr>
        <p:txBody>
          <a:bodyPr/>
          <a:lstStyle/>
          <a:p>
            <a:r>
              <a:rPr lang="pt-BR" sz="2800" i="1" dirty="0" err="1" smtClean="0"/>
              <a:t>Aerobic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stability</a:t>
            </a:r>
            <a:r>
              <a:rPr lang="pt-BR" sz="2800" i="1" dirty="0" smtClean="0"/>
              <a:t>: </a:t>
            </a:r>
            <a:r>
              <a:rPr lang="pt-BR" sz="2800" i="1" dirty="0" err="1" smtClean="0"/>
              <a:t>the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concept</a:t>
            </a:r>
            <a:endParaRPr lang="pt-BR" sz="2800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181924" y="5555609"/>
            <a:ext cx="2878949" cy="77540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77" y="134480"/>
            <a:ext cx="660506" cy="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8760"/>
            <a:ext cx="9082960" cy="307121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475132"/>
            <a:ext cx="9144000" cy="96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11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7319</TotalTime>
  <Words>1098</Words>
  <Application>Microsoft Office PowerPoint</Application>
  <PresentationFormat>Apresentação na tela (4:3)</PresentationFormat>
  <Paragraphs>331</Paragraphs>
  <Slides>77</Slides>
  <Notes>45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77</vt:i4>
      </vt:variant>
    </vt:vector>
  </HeadingPairs>
  <TitlesOfParts>
    <vt:vector size="87" baseType="lpstr">
      <vt:lpstr>Arial</vt:lpstr>
      <vt:lpstr>Calibri</vt:lpstr>
      <vt:lpstr>Calibri Light</vt:lpstr>
      <vt:lpstr>Comic Sans MS</vt:lpstr>
      <vt:lpstr>Tahoma</vt:lpstr>
      <vt:lpstr>Times New Roman</vt:lpstr>
      <vt:lpstr>Office Theme</vt:lpstr>
      <vt:lpstr>Tema do Office</vt:lpstr>
      <vt:lpstr>1_Tema do Office</vt:lpstr>
      <vt:lpstr>Foto do Photo Editor</vt:lpstr>
      <vt:lpstr>Aerobic Stability in Silages</vt:lpstr>
      <vt:lpstr>Why studying aerobic stability?  ...Increased losses</vt:lpstr>
      <vt:lpstr>Apresentação do PowerPoint</vt:lpstr>
      <vt:lpstr>In silo measurement of losses</vt:lpstr>
      <vt:lpstr>In silo measurement of losses</vt:lpstr>
      <vt:lpstr>Apresentação do PowerPoint</vt:lpstr>
      <vt:lpstr>Apresentação do PowerPoint</vt:lpstr>
      <vt:lpstr>Aerobic stability: the concept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What to measure to estimate aerobic stability?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How to measure aerobic stability?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Basic mechanism of microbial inhibition  under aerobiosis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The role played by additives to ensure aerobic stability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Applications of AS as strategy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Grain silages – Aerobic stability</vt:lpstr>
      <vt:lpstr>Aerobic stability of HMGS treated with chemical additives </vt:lpstr>
      <vt:lpstr>Aerobic stability of HMGS treated with homolactic bacteria</vt:lpstr>
      <vt:lpstr>Aerobic stability of HMGS treated with heterolactic bacteria</vt:lpstr>
      <vt:lpstr>Heterolactic bacteria: time of storage and application rates</vt:lpstr>
      <vt:lpstr>Aerobic stability of HMGS treated with combo microbial additives</vt:lpstr>
      <vt:lpstr> Aerobic stability: Optimal dose of heterolactic bacteria </vt:lpstr>
      <vt:lpstr> Aerobic stability: Optimal dose of chemical additives </vt:lpstr>
      <vt:lpstr>Challenging silages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Luiz Gustavo Nussio</dc:creator>
  <cp:lastModifiedBy>Nussio</cp:lastModifiedBy>
  <cp:revision>332</cp:revision>
  <dcterms:created xsi:type="dcterms:W3CDTF">2019-09-24T14:23:28Z</dcterms:created>
  <dcterms:modified xsi:type="dcterms:W3CDTF">2022-04-17T11:29:26Z</dcterms:modified>
</cp:coreProperties>
</file>