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0" r:id="rId2"/>
    <p:sldId id="357" r:id="rId3"/>
    <p:sldId id="363" r:id="rId4"/>
    <p:sldId id="358" r:id="rId5"/>
    <p:sldId id="364" r:id="rId6"/>
    <p:sldId id="365" r:id="rId7"/>
    <p:sldId id="360" r:id="rId8"/>
    <p:sldId id="361" r:id="rId9"/>
    <p:sldId id="362" r:id="rId10"/>
    <p:sldId id="330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37" r:id="rId19"/>
    <p:sldId id="366" r:id="rId20"/>
    <p:sldId id="367" r:id="rId21"/>
  </p:sldIdLst>
  <p:sldSz cx="9144000" cy="6858000" type="screen4x3"/>
  <p:notesSz cx="6797675" cy="987266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0033"/>
    <a:srgbClr val="666699"/>
    <a:srgbClr val="0033CC"/>
    <a:srgbClr val="000066"/>
    <a:srgbClr val="FFFFCC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5" autoAdjust="0"/>
    <p:restoredTop sz="75259" autoAdjust="0"/>
  </p:normalViewPr>
  <p:slideViewPr>
    <p:cSldViewPr>
      <p:cViewPr varScale="1">
        <p:scale>
          <a:sx n="81" d="100"/>
          <a:sy n="81" d="100"/>
        </p:scale>
        <p:origin x="828" y="84"/>
      </p:cViewPr>
      <p:guideLst>
        <p:guide orient="horz" pos="2160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notesViewPr>
    <p:cSldViewPr>
      <p:cViewPr>
        <p:scale>
          <a:sx n="100" d="100"/>
          <a:sy n="100" d="100"/>
        </p:scale>
        <p:origin x="-114" y="35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915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915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fld id="{81DFD88C-D36D-4070-AE58-79D446EF6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70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915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1363"/>
            <a:ext cx="4932363" cy="37004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68" y="4689037"/>
            <a:ext cx="4984539" cy="444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915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fld id="{14139A40-93E4-4DF4-B754-18EDE5FACC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028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20038B-9DA6-4E63-94F6-2EAD48F73928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dirty="0" smtClean="0"/>
              <a:t>Por que os padrões são tão importantes? Para o pessoal da ciência, tempo é precioso demais. A padronização assegura para quem está avaliando algum</a:t>
            </a:r>
            <a:r>
              <a:rPr lang="pt-BR" baseline="0" dirty="0" smtClean="0"/>
              <a:t> grau de confiança na acurácia dos dados, nas conclusões dos estudos, a veracidade do </a:t>
            </a:r>
            <a:r>
              <a:rPr lang="pt-BR" baseline="0" dirty="0" err="1" smtClean="0"/>
              <a:t>paper</a:t>
            </a:r>
            <a:r>
              <a:rPr lang="pt-BR" baseline="0" dirty="0" smtClean="0"/>
              <a:t>. (Science, 342:13, 2013 </a:t>
            </a:r>
            <a:r>
              <a:rPr lang="pt-BR" baseline="0" dirty="0" err="1" smtClean="0"/>
              <a:t>McNutt</a:t>
            </a:r>
            <a:r>
              <a:rPr lang="pt-BR" baseline="0" dirty="0" smtClean="0"/>
              <a:t>, M. </a:t>
            </a:r>
            <a:r>
              <a:rPr lang="pt-BR" baseline="0" dirty="0" err="1" smtClean="0"/>
              <a:t>Improving</a:t>
            </a:r>
            <a:r>
              <a:rPr lang="pt-BR" baseline="0" dirty="0" smtClean="0"/>
              <a:t> </a:t>
            </a:r>
            <a:r>
              <a:rPr lang="pt-BR" baseline="0" dirty="0" err="1" smtClean="0"/>
              <a:t>scientific</a:t>
            </a:r>
            <a:r>
              <a:rPr lang="pt-BR" baseline="0" dirty="0" smtClean="0"/>
              <a:t> communication.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02191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E51CDB-1D27-4453-A373-745E404D0315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Pagina 59 do Guia de Teses</a:t>
            </a: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22001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A6E802-039D-41F3-8A9A-05850F0004D8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28433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CD2524-43A6-4A73-B44B-EF27DFC18F08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67496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3E7DE2-D984-420D-886B-4AD053263525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257393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76D87C-D2A3-4E4E-A196-1F71EA8EF50A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579024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56F6DE-C058-4B57-89F3-C926EC55E85A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68064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316B54-48AB-4BD9-9E9E-6E5F284D5474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472389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F8D7B4-5B2D-49A0-BEDA-7E655F77B9E5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5663003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7B4854-6148-4AEE-A664-2C8A9F792C0F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046808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39A40-93E4-4DF4-B754-18EDE5FACCA9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740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D3DC44-5422-4DCD-83E1-78CFB751F68D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21286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D3DC44-5422-4DCD-83E1-78CFB751F68D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2834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B3F9A-2BF7-4C40-A686-EB88D89CC2A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0425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B3F9A-2BF7-4C40-A686-EB88D89CC2A2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578906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1CECCC-75B9-43DB-8EFB-69F2BBDF9539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526986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6A85F3-C01B-4EC1-8D05-CFCA1DD49263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dirty="0" smtClean="0"/>
              <a:t>Descrever, Caracterizar,</a:t>
            </a:r>
            <a:r>
              <a:rPr lang="pt-BR" baseline="0" dirty="0" smtClean="0"/>
              <a:t> apresentar = descritivo</a:t>
            </a:r>
          </a:p>
          <a:p>
            <a:pPr eaLnBrk="1" hangingPunct="1"/>
            <a:r>
              <a:rPr lang="pt-BR" baseline="0" dirty="0" smtClean="0"/>
              <a:t>Avaliar, investigar se, averiguar se = teste de hipótese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18178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3DDDCF-24BE-4D30-9859-EE95E8E98AAC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30923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E838BE-74F4-4BC5-B718-6C835DEE9310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73876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6350" y="0"/>
            <a:ext cx="1727200" cy="6867525"/>
            <a:chOff x="3" y="0"/>
            <a:chExt cx="816" cy="5768"/>
          </a:xfrm>
        </p:grpSpPr>
        <p:sp>
          <p:nvSpPr>
            <p:cNvPr id="5" name="Arc 2"/>
            <p:cNvSpPr>
              <a:spLocks/>
            </p:cNvSpPr>
            <p:nvPr/>
          </p:nvSpPr>
          <p:spPr bwMode="auto">
            <a:xfrm>
              <a:off x="3" y="392"/>
              <a:ext cx="189" cy="537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486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486" y="43199"/>
                  </a:moveTo>
                  <a:cubicBezTo>
                    <a:pt x="9601" y="43136"/>
                    <a:pt x="0" y="33484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486" y="43199"/>
                  </a:moveTo>
                  <a:cubicBezTo>
                    <a:pt x="9601" y="43136"/>
                    <a:pt x="0" y="33484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Arc 3"/>
            <p:cNvSpPr>
              <a:spLocks/>
            </p:cNvSpPr>
            <p:nvPr/>
          </p:nvSpPr>
          <p:spPr bwMode="auto">
            <a:xfrm>
              <a:off x="630" y="392"/>
              <a:ext cx="189" cy="5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53" y="0"/>
              <a:ext cx="504" cy="575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6000000">
              <a:off x="128" y="2297"/>
              <a:ext cx="608" cy="270"/>
            </a:xfrm>
            <a:prstGeom prst="triangle">
              <a:avLst>
                <a:gd name="adj" fmla="val 49986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370013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40508CEF-0782-4B12-80CA-36D2613A3DD1}" type="datetime6">
              <a:rPr lang="pt-BR"/>
              <a:pPr>
                <a:defRPr/>
              </a:pPr>
              <a:t>abril de 18</a:t>
            </a:fld>
            <a:endParaRPr lang="pt-B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00400" y="6399213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r>
              <a:rPr lang="pt-BR"/>
              <a:t>Angela Belloni Cuenca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25D91-6DE4-4AC1-A978-5439C85D4F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ECAF-C496-4466-95A4-E7C889174D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72300" y="274638"/>
            <a:ext cx="2170113" cy="5516562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62700" cy="55165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9185-8EB1-4A81-85B8-1F911576CF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4EB51-5898-497F-9A8D-21E2FCCE89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C5747-7BDA-4ED9-8B24-D6A0752ECF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7CCC-E940-4222-8B99-04877A402E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1FDF-A396-4251-B5AB-ACF13F6884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F7D3-877B-4957-B301-557735CF5E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1"/>
          </p:nvPr>
        </p:nvSpPr>
        <p:spPr>
          <a:xfrm>
            <a:off x="323850" y="6381750"/>
            <a:ext cx="4103688" cy="360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2AB6-4FB8-45F4-B09C-CAC0472FD6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3B9E6-F0B5-4B9C-8B88-12529C6B57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92BF6-35DA-4B02-BD3E-E111B45B70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9C63999D-2B31-4FCD-8DF0-C3FF254679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89" r:id="rId3"/>
    <p:sldLayoutId id="2147483688" r:id="rId4"/>
    <p:sldLayoutId id="2147483687" r:id="rId5"/>
    <p:sldLayoutId id="2147483686" r:id="rId6"/>
    <p:sldLayoutId id="2147483685" r:id="rId7"/>
    <p:sldLayoutId id="2147483684" r:id="rId8"/>
    <p:sldLayoutId id="2147483683" r:id="rId9"/>
    <p:sldLayoutId id="2147483682" r:id="rId10"/>
    <p:sldLayoutId id="21474836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07950" y="1670050"/>
            <a:ext cx="9036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TRABALHOS ACADÊMICOS</a:t>
            </a: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124" name="Line 4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6" name="CaixaDeTexto 2"/>
          <p:cNvSpPr txBox="1">
            <a:spLocks noChangeArrowheads="1"/>
          </p:cNvSpPr>
          <p:nvPr/>
        </p:nvSpPr>
        <p:spPr bwMode="auto">
          <a:xfrm>
            <a:off x="2987824" y="3471863"/>
            <a:ext cx="53890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smtClean="0"/>
              <a:t>Disciplina Integradora Informação e Comunicação</a:t>
            </a:r>
          </a:p>
          <a:p>
            <a:r>
              <a:rPr lang="pt-BR" sz="2000" dirty="0" err="1" smtClean="0"/>
              <a:t>Angela</a:t>
            </a:r>
            <a:r>
              <a:rPr lang="pt-BR" sz="2000" dirty="0" smtClean="0"/>
              <a:t> </a:t>
            </a:r>
            <a:r>
              <a:rPr lang="pt-BR" sz="2000" dirty="0"/>
              <a:t>Maria </a:t>
            </a:r>
            <a:r>
              <a:rPr lang="pt-BR" sz="2000" dirty="0" err="1"/>
              <a:t>Belloni</a:t>
            </a:r>
            <a:r>
              <a:rPr lang="pt-BR" sz="2000" dirty="0"/>
              <a:t> Cuenca</a:t>
            </a:r>
          </a:p>
          <a:p>
            <a:r>
              <a:rPr lang="pt-BR" sz="2000" dirty="0"/>
              <a:t>abcuenca@usp.br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2A029C-457B-4156-AF31-AFDDB5B34A3D}" type="slidenum">
              <a:rPr lang="pt-BR" smtClean="0"/>
              <a:pPr/>
              <a:t>10</a:t>
            </a:fld>
            <a:endParaRPr lang="pt-BR" smtClean="0"/>
          </a:p>
        </p:txBody>
      </p:sp>
      <p:grpSp>
        <p:nvGrpSpPr>
          <p:cNvPr id="162820" name="Group 4"/>
          <p:cNvGrpSpPr>
            <a:grpSpLocks/>
          </p:cNvGrpSpPr>
          <p:nvPr/>
        </p:nvGrpSpPr>
        <p:grpSpPr bwMode="auto">
          <a:xfrm>
            <a:off x="6029325" y="2205038"/>
            <a:ext cx="2527300" cy="2238375"/>
            <a:chOff x="3798" y="2474"/>
            <a:chExt cx="1592" cy="1410"/>
          </a:xfrm>
        </p:grpSpPr>
        <p:sp>
          <p:nvSpPr>
            <p:cNvPr id="20496" name="AutoShape 5"/>
            <p:cNvSpPr>
              <a:spLocks noChangeArrowheads="1"/>
            </p:cNvSpPr>
            <p:nvPr/>
          </p:nvSpPr>
          <p:spPr bwMode="auto">
            <a:xfrm>
              <a:off x="3798" y="2732"/>
              <a:ext cx="1592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Referências</a:t>
              </a:r>
            </a:p>
            <a:p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Anexos</a:t>
              </a:r>
              <a:endParaRPr lang="pt-BR" sz="140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162822" name="Text Box 6"/>
            <p:cNvSpPr txBox="1">
              <a:spLocks noChangeArrowheads="1"/>
            </p:cNvSpPr>
            <p:nvPr/>
          </p:nvSpPr>
          <p:spPr bwMode="auto">
            <a:xfrm>
              <a:off x="4286" y="2474"/>
              <a:ext cx="85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Pós-Texto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62823" name="Group 7"/>
          <p:cNvGrpSpPr>
            <a:grpSpLocks/>
          </p:cNvGrpSpPr>
          <p:nvPr/>
        </p:nvGrpSpPr>
        <p:grpSpPr bwMode="auto">
          <a:xfrm>
            <a:off x="3203575" y="2205038"/>
            <a:ext cx="2786063" cy="2238375"/>
            <a:chOff x="2018" y="2474"/>
            <a:chExt cx="1755" cy="1410"/>
          </a:xfrm>
        </p:grpSpPr>
        <p:sp>
          <p:nvSpPr>
            <p:cNvPr id="162824" name="Text Box 8"/>
            <p:cNvSpPr txBox="1">
              <a:spLocks noChangeArrowheads="1"/>
            </p:cNvSpPr>
            <p:nvPr/>
          </p:nvSpPr>
          <p:spPr bwMode="auto">
            <a:xfrm>
              <a:off x="2628" y="2474"/>
              <a:ext cx="5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dirty="0"/>
                <a:t> </a:t>
              </a:r>
              <a:r>
                <a:rPr lang="pt-BR" sz="1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494" name="AutoShape 9"/>
            <p:cNvSpPr>
              <a:spLocks noChangeArrowheads="1"/>
            </p:cNvSpPr>
            <p:nvPr/>
          </p:nvSpPr>
          <p:spPr bwMode="auto">
            <a:xfrm>
              <a:off x="2018" y="2732"/>
              <a:ext cx="1678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5" name="Text Box 10"/>
            <p:cNvSpPr txBox="1">
              <a:spLocks noChangeArrowheads="1"/>
            </p:cNvSpPr>
            <p:nvPr/>
          </p:nvSpPr>
          <p:spPr bwMode="auto">
            <a:xfrm>
              <a:off x="2018" y="2717"/>
              <a:ext cx="1755" cy="8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Introdução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Objetivo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Métodos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</a:t>
              </a: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Resultado 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	(Discussão)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Conclusões/Considerações</a:t>
              </a:r>
            </a:p>
          </p:txBody>
        </p:sp>
      </p:grp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107950" y="115888"/>
            <a:ext cx="90360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grpSp>
        <p:nvGrpSpPr>
          <p:cNvPr id="162831" name="Group 15"/>
          <p:cNvGrpSpPr>
            <a:grpSpLocks/>
          </p:cNvGrpSpPr>
          <p:nvPr/>
        </p:nvGrpSpPr>
        <p:grpSpPr bwMode="auto">
          <a:xfrm>
            <a:off x="482600" y="1700213"/>
            <a:ext cx="6394450" cy="2792412"/>
            <a:chOff x="304" y="2160"/>
            <a:chExt cx="4028" cy="1759"/>
          </a:xfrm>
        </p:grpSpPr>
        <p:sp>
          <p:nvSpPr>
            <p:cNvPr id="20489" name="AutoShape 16"/>
            <p:cNvSpPr>
              <a:spLocks noChangeArrowheads="1"/>
            </p:cNvSpPr>
            <p:nvPr/>
          </p:nvSpPr>
          <p:spPr bwMode="auto">
            <a:xfrm>
              <a:off x="304" y="2750"/>
              <a:ext cx="1623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 sz="1400" b="1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162833" name="Text Box 17"/>
            <p:cNvSpPr txBox="1">
              <a:spLocks noChangeArrowheads="1"/>
            </p:cNvSpPr>
            <p:nvPr/>
          </p:nvSpPr>
          <p:spPr bwMode="auto">
            <a:xfrm>
              <a:off x="1474" y="2160"/>
              <a:ext cx="28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ESTRUTURA DO TRABALHO</a:t>
              </a:r>
              <a:endParaRPr lang="pt-B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2834" name="Text Box 18"/>
            <p:cNvSpPr txBox="1">
              <a:spLocks noChangeArrowheads="1"/>
            </p:cNvSpPr>
            <p:nvPr/>
          </p:nvSpPr>
          <p:spPr bwMode="auto">
            <a:xfrm>
              <a:off x="672" y="2474"/>
              <a:ext cx="8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Pré-Texto</a:t>
              </a:r>
              <a:endParaRPr lang="pt-BR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492" name="Text Box 19"/>
            <p:cNvSpPr txBox="1">
              <a:spLocks noChangeArrowheads="1"/>
            </p:cNvSpPr>
            <p:nvPr/>
          </p:nvSpPr>
          <p:spPr bwMode="auto">
            <a:xfrm>
              <a:off x="442" y="2775"/>
              <a:ext cx="1038" cy="1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Capa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Folha de rosto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Dedicatória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Agradecimentos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Resumo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Lista de Figuras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Sumário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endParaRPr lang="pt-BR" sz="1400" dirty="0">
                <a:latin typeface="Tahoma" pitchFamily="34" charset="0"/>
              </a:endParaRPr>
            </a:p>
          </p:txBody>
        </p:sp>
      </p:grpSp>
      <p:sp>
        <p:nvSpPr>
          <p:cNvPr id="20488" name="Line 2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FE890B-09C8-475E-8A5C-7475DA48F72D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1000" y="6705600"/>
            <a:ext cx="8305800" cy="696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endParaRPr lang="pt-BR" sz="1600" b="1">
              <a:solidFill>
                <a:srgbClr val="FF0000"/>
              </a:solidFill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pt-BR" sz="1400" b="1">
              <a:solidFill>
                <a:srgbClr val="000000"/>
              </a:solidFill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pt-BR" sz="1400" b="1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900113" y="5080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3203848" y="137318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PRÉ-TEXTO</a:t>
            </a:r>
          </a:p>
        </p:txBody>
      </p:sp>
      <p:sp>
        <p:nvSpPr>
          <p:cNvPr id="124935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06988" y="1870075"/>
            <a:ext cx="3352800" cy="1338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sz="1800" b="1">
                <a:solidFill>
                  <a:srgbClr val="FF0000"/>
                </a:solidFill>
                <a:latin typeface="Tahoma" pitchFamily="34" charset="0"/>
              </a:rPr>
              <a:t>CAPA</a:t>
            </a:r>
            <a:endParaRPr lang="pt-BR" sz="1800" b="1" u="sng">
              <a:solidFill>
                <a:srgbClr val="FF0000"/>
              </a:solidFill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>
                <a:solidFill>
                  <a:srgbClr val="000000"/>
                </a:solidFill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nome da instituição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título e subtítulo do trabalho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Identificação do trabalho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local (cidade)</a:t>
            </a: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ano</a:t>
            </a:r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457200" y="2636838"/>
            <a:ext cx="8362950" cy="1765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FOLHA DE ROSTO</a:t>
            </a:r>
            <a:endParaRPr lang="pt-BR" sz="1600" b="1"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00"/>
                </a:solidFill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título e subtítulo do trabalho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nome do autor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identificação da natureza acadêmica do documento e unidade de ensino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nome do orientador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local (cidade)</a:t>
            </a: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ano	</a:t>
            </a:r>
          </a:p>
          <a:p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4498975" y="3748088"/>
            <a:ext cx="3919538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VERSO DA FOLHA DE ROSTO</a:t>
            </a:r>
            <a:endParaRPr lang="pt-BR" sz="1600" b="1" dirty="0"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autorização do autor para reprodução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533400" y="4508500"/>
            <a:ext cx="59102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DEDICATÓRIA</a:t>
            </a: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página onde o autor presta homenagem a alguém (opcional)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611188" y="5324475"/>
            <a:ext cx="8137525" cy="696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AGRADECIMENTOS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registro dos agradecimentos a pessoas e/ou instituições que contribuíram, de maneira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relevante, à elaboração do trabalho. Apoio financeiro deve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sempre ser registrado.</a:t>
            </a:r>
            <a:endParaRPr lang="pt-BR" dirty="0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 autoUpdateAnimBg="0"/>
      <p:bldP spid="124936" grpId="0" autoUpdateAnimBg="0"/>
      <p:bldP spid="124937" grpId="0" autoUpdateAnimBg="0"/>
      <p:bldP spid="124938" grpId="0" autoUpdateAnimBg="0"/>
      <p:bldP spid="12493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B24ABF9-CC53-41E0-982E-E30E13D5EE78}" type="slidenum">
              <a:rPr lang="pt-BR" smtClean="0"/>
              <a:pPr/>
              <a:t>12</a:t>
            </a:fld>
            <a:endParaRPr lang="pt-BR" dirty="0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3522663" y="3559175"/>
            <a:ext cx="184150" cy="290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 sz="1300" b="1">
              <a:solidFill>
                <a:srgbClr val="000000"/>
              </a:solidFill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4367213" y="5335588"/>
            <a:ext cx="8128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São Paulo</a:t>
            </a:r>
          </a:p>
          <a:p>
            <a:pPr algn="ctr"/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2018</a:t>
            </a: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745288" y="2797175"/>
            <a:ext cx="1841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1042988" y="836613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971550" y="23495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214688" y="1557338"/>
            <a:ext cx="3059112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600" b="1">
                <a:solidFill>
                  <a:srgbClr val="000066"/>
                </a:solidFill>
                <a:latin typeface="Tahoma" pitchFamily="34" charset="0"/>
              </a:rPr>
              <a:t>Universidade de São Paulo</a:t>
            </a:r>
          </a:p>
          <a:p>
            <a:pPr algn="ctr"/>
            <a:r>
              <a:rPr lang="en-US" sz="1600" b="1">
                <a:solidFill>
                  <a:srgbClr val="000066"/>
                </a:solidFill>
                <a:latin typeface="Tahoma" pitchFamily="34" charset="0"/>
              </a:rPr>
              <a:t>Faculdade de Saúde Pública</a:t>
            </a:r>
            <a:endParaRPr lang="pt-BR" sz="1600" b="1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948488" y="1557338"/>
            <a:ext cx="1727200" cy="58102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Nome da Instituição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877050" y="2303463"/>
            <a:ext cx="777777" cy="338554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T</a:t>
            </a:r>
            <a:r>
              <a:rPr lang="pt-BR" sz="1600" b="1" dirty="0" smtClean="0">
                <a:solidFill>
                  <a:srgbClr val="FF0000"/>
                </a:solidFill>
                <a:latin typeface="Tahoma" pitchFamily="34" charset="0"/>
              </a:rPr>
              <a:t>ítulo</a:t>
            </a:r>
            <a:endParaRPr lang="pt-BR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276600" y="2565400"/>
            <a:ext cx="2879725" cy="8921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  <a:latin typeface="Tahoma" pitchFamily="34" charset="0"/>
              </a:rPr>
              <a:t>A literatura publicada em doenças </a:t>
            </a:r>
            <a:r>
              <a:rPr lang="pt-BR" b="1" dirty="0" smtClean="0">
                <a:solidFill>
                  <a:srgbClr val="000066"/>
                </a:solidFill>
                <a:latin typeface="Tahoma" pitchFamily="34" charset="0"/>
              </a:rPr>
              <a:t>infectocontagiosas</a:t>
            </a:r>
            <a:r>
              <a:rPr lang="pt-BR" b="1" dirty="0">
                <a:solidFill>
                  <a:srgbClr val="000066"/>
                </a:solidFill>
                <a:latin typeface="Tahoma" pitchFamily="34" charset="0"/>
              </a:rPr>
              <a:t>: o retrato da produção científica no Brasil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.</a:t>
            </a:r>
          </a:p>
          <a:p>
            <a:pPr algn="ctr"/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cxnSp>
        <p:nvCxnSpPr>
          <p:cNvPr id="22541" name="AutoShape 13"/>
          <p:cNvCxnSpPr>
            <a:cxnSpLocks noChangeShapeType="1"/>
            <a:stCxn id="22539" idx="1"/>
            <a:endCxn id="22540" idx="3"/>
          </p:cNvCxnSpPr>
          <p:nvPr/>
        </p:nvCxnSpPr>
        <p:spPr bwMode="auto">
          <a:xfrm flipH="1">
            <a:off x="6156325" y="2472740"/>
            <a:ext cx="720725" cy="538748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22542" name="AutoShape 14"/>
          <p:cNvCxnSpPr>
            <a:cxnSpLocks noChangeShapeType="1"/>
            <a:stCxn id="22538" idx="1"/>
            <a:endCxn id="22537" idx="3"/>
          </p:cNvCxnSpPr>
          <p:nvPr/>
        </p:nvCxnSpPr>
        <p:spPr bwMode="auto">
          <a:xfrm flipH="1">
            <a:off x="6273800" y="1847850"/>
            <a:ext cx="674688" cy="1588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7092950" y="1196975"/>
            <a:ext cx="454025" cy="3365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A4</a:t>
            </a:r>
          </a:p>
        </p:txBody>
      </p:sp>
      <p:cxnSp>
        <p:nvCxnSpPr>
          <p:cNvPr id="22544" name="AutoShape 16"/>
          <p:cNvCxnSpPr>
            <a:cxnSpLocks noChangeShapeType="1"/>
            <a:stCxn id="22543" idx="1"/>
            <a:endCxn id="22545" idx="3"/>
          </p:cNvCxnSpPr>
          <p:nvPr/>
        </p:nvCxnSpPr>
        <p:spPr bwMode="auto">
          <a:xfrm flipH="1">
            <a:off x="6516688" y="1365250"/>
            <a:ext cx="576262" cy="0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332538" y="12271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2971800" y="128587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9" name="Text Box 20"/>
          <p:cNvSpPr txBox="1">
            <a:spLocks noChangeArrowheads="1"/>
          </p:cNvSpPr>
          <p:nvPr/>
        </p:nvSpPr>
        <p:spPr bwMode="auto">
          <a:xfrm>
            <a:off x="3979863" y="3797300"/>
            <a:ext cx="2303462" cy="5078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900" b="1" dirty="0">
                <a:solidFill>
                  <a:srgbClr val="000066"/>
                </a:solidFill>
                <a:latin typeface="Tahoma" pitchFamily="34" charset="0"/>
              </a:rPr>
              <a:t>Trabalho da Disciplina </a:t>
            </a:r>
            <a:r>
              <a:rPr lang="pt-BR" sz="900" b="1" dirty="0" smtClean="0">
                <a:solidFill>
                  <a:srgbClr val="000066"/>
                </a:solidFill>
                <a:latin typeface="Tahoma" pitchFamily="34" charset="0"/>
              </a:rPr>
              <a:t>Comunicação </a:t>
            </a:r>
            <a:r>
              <a:rPr lang="pt-BR" sz="900" b="1" dirty="0">
                <a:solidFill>
                  <a:srgbClr val="000066"/>
                </a:solidFill>
                <a:latin typeface="Tahoma" pitchFamily="34" charset="0"/>
              </a:rPr>
              <a:t>e Informação: Atividade Integradora do Curso de Nutrição</a:t>
            </a:r>
            <a:r>
              <a:rPr lang="pt-BR" sz="900" b="1" i="1" dirty="0" smtClean="0"/>
              <a:t>.</a:t>
            </a:r>
            <a:endParaRPr lang="pt-BR" sz="900" b="1" i="1" dirty="0"/>
          </a:p>
        </p:txBody>
      </p:sp>
      <p:sp>
        <p:nvSpPr>
          <p:cNvPr id="22550" name="Text Box 15"/>
          <p:cNvSpPr txBox="1">
            <a:spLocks noChangeArrowheads="1"/>
          </p:cNvSpPr>
          <p:nvPr/>
        </p:nvSpPr>
        <p:spPr bwMode="auto">
          <a:xfrm>
            <a:off x="3552825" y="3254375"/>
            <a:ext cx="28194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Solange Ribeiro </a:t>
            </a:r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Lima</a:t>
            </a:r>
          </a:p>
          <a:p>
            <a:pPr algn="r"/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Ariana Gonçalves de Souza</a:t>
            </a: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cxnSp>
        <p:nvCxnSpPr>
          <p:cNvPr id="22551" name="AutoShape 17"/>
          <p:cNvCxnSpPr>
            <a:cxnSpLocks noChangeShapeType="1"/>
          </p:cNvCxnSpPr>
          <p:nvPr/>
        </p:nvCxnSpPr>
        <p:spPr bwMode="auto">
          <a:xfrm flipH="1">
            <a:off x="6354763" y="3378200"/>
            <a:ext cx="571500" cy="0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52" name="Text Box 16"/>
          <p:cNvSpPr txBox="1">
            <a:spLocks noChangeArrowheads="1"/>
          </p:cNvSpPr>
          <p:nvPr/>
        </p:nvSpPr>
        <p:spPr bwMode="auto">
          <a:xfrm>
            <a:off x="6858000" y="3195638"/>
            <a:ext cx="1837362" cy="307777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Nome </a:t>
            </a:r>
            <a:r>
              <a:rPr lang="pt-BR" sz="1400" b="1" dirty="0" smtClean="0">
                <a:solidFill>
                  <a:srgbClr val="FF0000"/>
                </a:solidFill>
                <a:latin typeface="Tahoma" pitchFamily="34" charset="0"/>
              </a:rPr>
              <a:t>dos Autores</a:t>
            </a:r>
            <a:endParaRPr lang="pt-BR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cxnSp>
        <p:nvCxnSpPr>
          <p:cNvPr id="22553" name="AutoShape 21"/>
          <p:cNvCxnSpPr>
            <a:cxnSpLocks noChangeShapeType="1"/>
          </p:cNvCxnSpPr>
          <p:nvPr/>
        </p:nvCxnSpPr>
        <p:spPr bwMode="auto">
          <a:xfrm flipH="1" flipV="1">
            <a:off x="6381750" y="4016375"/>
            <a:ext cx="244475" cy="204788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54" name="Text Box 19"/>
          <p:cNvSpPr txBox="1">
            <a:spLocks noChangeArrowheads="1"/>
          </p:cNvSpPr>
          <p:nvPr/>
        </p:nvSpPr>
        <p:spPr bwMode="auto">
          <a:xfrm>
            <a:off x="6704013" y="3709988"/>
            <a:ext cx="1684337" cy="9429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Identificação da </a:t>
            </a:r>
          </a:p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natureza </a:t>
            </a:r>
          </a:p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acadêmica do</a:t>
            </a:r>
          </a:p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trabalho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27F452-7FE3-47EC-A717-A7750BCF8278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042988" y="26035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FOLHA DE ROSTO  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2971800" y="129222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29031" name="Group 7"/>
          <p:cNvGrpSpPr>
            <a:grpSpLocks/>
          </p:cNvGrpSpPr>
          <p:nvPr/>
        </p:nvGrpSpPr>
        <p:grpSpPr bwMode="auto">
          <a:xfrm>
            <a:off x="3087688" y="1635125"/>
            <a:ext cx="4579937" cy="1141413"/>
            <a:chOff x="1945" y="1207"/>
            <a:chExt cx="2885" cy="719"/>
          </a:xfrm>
        </p:grpSpPr>
        <p:sp>
          <p:nvSpPr>
            <p:cNvPr id="23575" name="Text Box 8"/>
            <p:cNvSpPr txBox="1">
              <a:spLocks noChangeArrowheads="1"/>
            </p:cNvSpPr>
            <p:nvPr/>
          </p:nvSpPr>
          <p:spPr bwMode="auto">
            <a:xfrm>
              <a:off x="1945" y="1207"/>
              <a:ext cx="2090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 literatura publicada em doenças </a:t>
              </a:r>
            </a:p>
            <a:p>
              <a:pPr algn="ctr"/>
              <a:r>
                <a:rPr lang="en-US" sz="1400" b="1" dirty="0" err="1" smtClean="0">
                  <a:solidFill>
                    <a:srgbClr val="000066"/>
                  </a:solidFill>
                  <a:latin typeface="Tahoma" pitchFamily="34" charset="0"/>
                </a:rPr>
                <a:t>infectocontagiosas</a:t>
              </a:r>
              <a:r>
                <a:rPr lang="en-US" sz="1400" b="1" dirty="0">
                  <a:solidFill>
                    <a:srgbClr val="000066"/>
                  </a:solidFill>
                  <a:latin typeface="Tahoma" pitchFamily="34" charset="0"/>
                </a:rPr>
                <a:t>: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23576" name="Text Box 9"/>
            <p:cNvSpPr txBox="1">
              <a:spLocks noChangeArrowheads="1"/>
            </p:cNvSpPr>
            <p:nvPr/>
          </p:nvSpPr>
          <p:spPr bwMode="auto">
            <a:xfrm>
              <a:off x="2007" y="1466"/>
              <a:ext cx="1890" cy="460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o retrato da produção científica</a:t>
              </a:r>
            </a:p>
            <a:p>
              <a:pPr algn="ctr"/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do Brasil</a:t>
              </a:r>
            </a:p>
            <a:p>
              <a:pPr algn="ctr"/>
              <a:endParaRPr lang="pt-BR" sz="1400" b="1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23577" name="Text Box 10"/>
            <p:cNvSpPr txBox="1">
              <a:spLocks noChangeArrowheads="1"/>
            </p:cNvSpPr>
            <p:nvPr/>
          </p:nvSpPr>
          <p:spPr bwMode="auto">
            <a:xfrm>
              <a:off x="4389" y="1270"/>
              <a:ext cx="441" cy="192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Título</a:t>
              </a:r>
            </a:p>
          </p:txBody>
        </p:sp>
        <p:sp>
          <p:nvSpPr>
            <p:cNvPr id="23578" name="Text Box 11"/>
            <p:cNvSpPr txBox="1">
              <a:spLocks noChangeArrowheads="1"/>
            </p:cNvSpPr>
            <p:nvPr/>
          </p:nvSpPr>
          <p:spPr bwMode="auto">
            <a:xfrm>
              <a:off x="4167" y="1605"/>
              <a:ext cx="633" cy="192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Subtítulo</a:t>
              </a:r>
            </a:p>
          </p:txBody>
        </p:sp>
        <p:cxnSp>
          <p:nvCxnSpPr>
            <p:cNvPr id="23579" name="AutoShape 12"/>
            <p:cNvCxnSpPr>
              <a:cxnSpLocks noChangeShapeType="1"/>
              <a:stCxn id="23578" idx="1"/>
              <a:endCxn id="23576" idx="3"/>
            </p:cNvCxnSpPr>
            <p:nvPr/>
          </p:nvCxnSpPr>
          <p:spPr bwMode="auto">
            <a:xfrm flipH="1" flipV="1">
              <a:off x="3651" y="1696"/>
              <a:ext cx="516" cy="5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23580" name="AutoShape 13"/>
            <p:cNvCxnSpPr>
              <a:cxnSpLocks noChangeShapeType="1"/>
              <a:stCxn id="23577" idx="1"/>
              <a:endCxn id="23575" idx="3"/>
            </p:cNvCxnSpPr>
            <p:nvPr/>
          </p:nvCxnSpPr>
          <p:spPr bwMode="auto">
            <a:xfrm flipH="1">
              <a:off x="4035" y="1366"/>
              <a:ext cx="354" cy="6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38" name="Group 14"/>
          <p:cNvGrpSpPr>
            <a:grpSpLocks/>
          </p:cNvGrpSpPr>
          <p:nvPr/>
        </p:nvGrpSpPr>
        <p:grpSpPr bwMode="auto">
          <a:xfrm>
            <a:off x="3178175" y="2854324"/>
            <a:ext cx="5227638" cy="554038"/>
            <a:chOff x="2057" y="1888"/>
            <a:chExt cx="3293" cy="349"/>
          </a:xfrm>
        </p:grpSpPr>
        <p:sp>
          <p:nvSpPr>
            <p:cNvPr id="23572" name="Text Box 15"/>
            <p:cNvSpPr txBox="1">
              <a:spLocks noChangeArrowheads="1"/>
            </p:cNvSpPr>
            <p:nvPr/>
          </p:nvSpPr>
          <p:spPr bwMode="auto">
            <a:xfrm>
              <a:off x="2057" y="1888"/>
              <a:ext cx="1776" cy="34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1000" b="1" dirty="0">
                  <a:solidFill>
                    <a:srgbClr val="000066"/>
                  </a:solidFill>
                  <a:latin typeface="Tahoma" pitchFamily="34" charset="0"/>
                </a:rPr>
                <a:t>Solange Ribeiro </a:t>
              </a:r>
              <a:r>
                <a:rPr lang="pt-BR" sz="1000" b="1" dirty="0" smtClean="0">
                  <a:solidFill>
                    <a:srgbClr val="000066"/>
                  </a:solidFill>
                  <a:latin typeface="Tahoma" pitchFamily="34" charset="0"/>
                </a:rPr>
                <a:t>Lima</a:t>
              </a:r>
            </a:p>
            <a:p>
              <a:pPr algn="r"/>
              <a:r>
                <a:rPr lang="pt-BR" sz="1000" b="1" dirty="0">
                  <a:solidFill>
                    <a:srgbClr val="000066"/>
                  </a:solidFill>
                  <a:latin typeface="Tahoma" pitchFamily="34" charset="0"/>
                </a:rPr>
                <a:t>Ariana Gonçalves de Souza</a:t>
              </a:r>
            </a:p>
            <a:p>
              <a:pPr algn="r"/>
              <a:endParaRPr lang="pt-BR" sz="10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23573" name="Text Box 16"/>
            <p:cNvSpPr txBox="1">
              <a:spLocks noChangeArrowheads="1"/>
            </p:cNvSpPr>
            <p:nvPr/>
          </p:nvSpPr>
          <p:spPr bwMode="auto">
            <a:xfrm>
              <a:off x="4193" y="1955"/>
              <a:ext cx="1157" cy="194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Tahoma" pitchFamily="34" charset="0"/>
                </a:rPr>
                <a:t>Nome </a:t>
              </a:r>
              <a:r>
                <a:rPr lang="pt-BR" sz="1400" b="1" dirty="0" smtClean="0">
                  <a:solidFill>
                    <a:srgbClr val="FF0000"/>
                  </a:solidFill>
                  <a:latin typeface="Tahoma" pitchFamily="34" charset="0"/>
                </a:rPr>
                <a:t>dos Autores</a:t>
              </a:r>
              <a:endParaRPr lang="pt-BR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cxnSp>
          <p:nvCxnSpPr>
            <p:cNvPr id="23574" name="AutoShape 17"/>
            <p:cNvCxnSpPr>
              <a:cxnSpLocks noChangeShapeType="1"/>
              <a:stCxn id="23573" idx="1"/>
              <a:endCxn id="23572" idx="3"/>
            </p:cNvCxnSpPr>
            <p:nvPr/>
          </p:nvCxnSpPr>
          <p:spPr bwMode="auto">
            <a:xfrm flipH="1">
              <a:off x="3833" y="2052"/>
              <a:ext cx="360" cy="10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42" name="Group 18"/>
          <p:cNvGrpSpPr>
            <a:grpSpLocks/>
          </p:cNvGrpSpPr>
          <p:nvPr/>
        </p:nvGrpSpPr>
        <p:grpSpPr bwMode="auto">
          <a:xfrm>
            <a:off x="3851921" y="3416306"/>
            <a:ext cx="4360218" cy="1092201"/>
            <a:chOff x="2018" y="2420"/>
            <a:chExt cx="3617" cy="688"/>
          </a:xfrm>
        </p:grpSpPr>
        <p:sp>
          <p:nvSpPr>
            <p:cNvPr id="23569" name="Text Box 19"/>
            <p:cNvSpPr txBox="1">
              <a:spLocks noChangeArrowheads="1"/>
            </p:cNvSpPr>
            <p:nvPr/>
          </p:nvSpPr>
          <p:spPr bwMode="auto">
            <a:xfrm>
              <a:off x="4195" y="2420"/>
              <a:ext cx="1440" cy="594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Identificação da 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natureza 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acadêmica do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trabalho</a:t>
              </a:r>
            </a:p>
          </p:txBody>
        </p:sp>
        <p:sp>
          <p:nvSpPr>
            <p:cNvPr id="23570" name="Text Box 20"/>
            <p:cNvSpPr txBox="1">
              <a:spLocks noChangeArrowheads="1"/>
            </p:cNvSpPr>
            <p:nvPr/>
          </p:nvSpPr>
          <p:spPr bwMode="auto">
            <a:xfrm>
              <a:off x="2018" y="2468"/>
              <a:ext cx="1969" cy="64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pt-BR" sz="1000" b="1" dirty="0" smtClean="0">
                  <a:solidFill>
                    <a:srgbClr val="000066"/>
                  </a:solidFill>
                  <a:latin typeface="Tahoma" pitchFamily="34" charset="0"/>
                </a:rPr>
                <a:t>Trabalho da </a:t>
              </a:r>
              <a:r>
                <a:rPr lang="pt-BR" sz="1000" b="1" dirty="0">
                  <a:solidFill>
                    <a:srgbClr val="000066"/>
                  </a:solidFill>
                  <a:latin typeface="Tahoma" pitchFamily="34" charset="0"/>
                </a:rPr>
                <a:t>Disciplina Comunicação e Informação: Atividade Integradora do Curso de Nutrição da  Faculdade de Saúde Pública da  Universidade de São Paulo</a:t>
              </a:r>
              <a:r>
                <a:rPr lang="pt-BR" sz="1000" b="1" dirty="0">
                  <a:solidFill>
                    <a:srgbClr val="000066"/>
                  </a:solidFill>
                </a:rPr>
                <a:t>.</a:t>
              </a:r>
            </a:p>
          </p:txBody>
        </p:sp>
        <p:cxnSp>
          <p:nvCxnSpPr>
            <p:cNvPr id="23571" name="AutoShape 21"/>
            <p:cNvCxnSpPr>
              <a:cxnSpLocks noChangeShapeType="1"/>
              <a:stCxn id="23569" idx="1"/>
              <a:endCxn id="23570" idx="3"/>
            </p:cNvCxnSpPr>
            <p:nvPr/>
          </p:nvCxnSpPr>
          <p:spPr bwMode="auto">
            <a:xfrm flipH="1">
              <a:off x="3987" y="2717"/>
              <a:ext cx="208" cy="71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46" name="Group 22"/>
          <p:cNvGrpSpPr>
            <a:grpSpLocks/>
          </p:cNvGrpSpPr>
          <p:nvPr/>
        </p:nvGrpSpPr>
        <p:grpSpPr bwMode="auto">
          <a:xfrm>
            <a:off x="3979863" y="4533910"/>
            <a:ext cx="3916362" cy="904877"/>
            <a:chOff x="2562" y="2943"/>
            <a:chExt cx="2467" cy="570"/>
          </a:xfrm>
        </p:grpSpPr>
        <p:sp>
          <p:nvSpPr>
            <p:cNvPr id="23566" name="Text Box 23"/>
            <p:cNvSpPr txBox="1">
              <a:spLocks noChangeArrowheads="1"/>
            </p:cNvSpPr>
            <p:nvPr/>
          </p:nvSpPr>
          <p:spPr bwMode="auto">
            <a:xfrm>
              <a:off x="4195" y="2943"/>
              <a:ext cx="834" cy="326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Nome dos 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orientadores</a:t>
              </a:r>
            </a:p>
          </p:txBody>
        </p:sp>
        <p:sp>
          <p:nvSpPr>
            <p:cNvPr id="23567" name="Text Box 24"/>
            <p:cNvSpPr txBox="1">
              <a:spLocks noChangeArrowheads="1"/>
            </p:cNvSpPr>
            <p:nvPr/>
          </p:nvSpPr>
          <p:spPr bwMode="auto">
            <a:xfrm>
              <a:off x="2562" y="3106"/>
              <a:ext cx="811" cy="4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900" b="1" dirty="0" smtClean="0">
                  <a:solidFill>
                    <a:srgbClr val="000066"/>
                  </a:solidFill>
                </a:rPr>
                <a:t>Orientadores:</a:t>
              </a:r>
              <a:endParaRPr lang="pt-BR" sz="900" b="1" dirty="0">
                <a:solidFill>
                  <a:srgbClr val="000066"/>
                </a:solidFill>
              </a:endParaRPr>
            </a:p>
            <a:p>
              <a:r>
                <a:rPr lang="pt-BR" sz="900" b="1" dirty="0">
                  <a:solidFill>
                    <a:srgbClr val="000066"/>
                  </a:solidFill>
                </a:rPr>
                <a:t>Prof. Dr. José da </a:t>
              </a:r>
              <a:r>
                <a:rPr lang="pt-BR" sz="900" b="1" dirty="0" smtClean="0">
                  <a:solidFill>
                    <a:srgbClr val="000066"/>
                  </a:solidFill>
                </a:rPr>
                <a:t>Silva</a:t>
              </a:r>
            </a:p>
            <a:p>
              <a:r>
                <a:rPr lang="pt-BR" sz="900" b="1" dirty="0" smtClean="0">
                  <a:solidFill>
                    <a:srgbClr val="000066"/>
                  </a:solidFill>
                </a:rPr>
                <a:t>Nutr. Maria de Souza</a:t>
              </a:r>
              <a:endParaRPr lang="pt-BR" sz="900" b="1" dirty="0">
                <a:solidFill>
                  <a:srgbClr val="000066"/>
                </a:solidFill>
              </a:endParaRPr>
            </a:p>
            <a:p>
              <a:endParaRPr lang="pt-BR" sz="900" dirty="0"/>
            </a:p>
          </p:txBody>
        </p:sp>
        <p:cxnSp>
          <p:nvCxnSpPr>
            <p:cNvPr id="23568" name="AutoShape 25"/>
            <p:cNvCxnSpPr>
              <a:cxnSpLocks noChangeShapeType="1"/>
              <a:stCxn id="23566" idx="1"/>
              <a:endCxn id="23567" idx="3"/>
            </p:cNvCxnSpPr>
            <p:nvPr/>
          </p:nvCxnSpPr>
          <p:spPr bwMode="auto">
            <a:xfrm flipH="1">
              <a:off x="3373" y="3106"/>
              <a:ext cx="822" cy="204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50" name="Group 26"/>
          <p:cNvGrpSpPr>
            <a:grpSpLocks/>
          </p:cNvGrpSpPr>
          <p:nvPr/>
        </p:nvGrpSpPr>
        <p:grpSpPr bwMode="auto">
          <a:xfrm>
            <a:off x="4279900" y="5340350"/>
            <a:ext cx="3462338" cy="396875"/>
            <a:chOff x="2699" y="3550"/>
            <a:chExt cx="2181" cy="250"/>
          </a:xfrm>
        </p:grpSpPr>
        <p:sp>
          <p:nvSpPr>
            <p:cNvPr id="23563" name="Text Box 27"/>
            <p:cNvSpPr txBox="1">
              <a:spLocks noChangeArrowheads="1"/>
            </p:cNvSpPr>
            <p:nvPr/>
          </p:nvSpPr>
          <p:spPr bwMode="auto">
            <a:xfrm>
              <a:off x="2699" y="3550"/>
              <a:ext cx="771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pt-BR" sz="1000" b="1" dirty="0">
                  <a:solidFill>
                    <a:srgbClr val="000066"/>
                  </a:solidFill>
                  <a:latin typeface="Tahoma" pitchFamily="34" charset="0"/>
                </a:rPr>
                <a:t>São Paulo</a:t>
              </a:r>
            </a:p>
            <a:p>
              <a:pPr algn="ctr"/>
              <a:r>
                <a:rPr lang="pt-BR" sz="1000" b="1" dirty="0" smtClean="0">
                  <a:solidFill>
                    <a:srgbClr val="000066"/>
                  </a:solidFill>
                  <a:latin typeface="Tahoma" pitchFamily="34" charset="0"/>
                </a:rPr>
                <a:t>2018</a:t>
              </a:r>
              <a:endParaRPr lang="pt-BR" sz="10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23564" name="Text Box 28"/>
            <p:cNvSpPr txBox="1">
              <a:spLocks noChangeArrowheads="1"/>
            </p:cNvSpPr>
            <p:nvPr/>
          </p:nvSpPr>
          <p:spPr bwMode="auto">
            <a:xfrm>
              <a:off x="4195" y="3599"/>
              <a:ext cx="685" cy="192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Local, ano</a:t>
              </a:r>
            </a:p>
          </p:txBody>
        </p:sp>
        <p:cxnSp>
          <p:nvCxnSpPr>
            <p:cNvPr id="23565" name="AutoShape 29"/>
            <p:cNvCxnSpPr>
              <a:cxnSpLocks noChangeShapeType="1"/>
              <a:stCxn id="23564" idx="1"/>
              <a:endCxn id="23563" idx="3"/>
            </p:cNvCxnSpPr>
            <p:nvPr/>
          </p:nvCxnSpPr>
          <p:spPr bwMode="auto">
            <a:xfrm flipH="1" flipV="1">
              <a:off x="3470" y="3694"/>
              <a:ext cx="725" cy="1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E15C58-E829-4035-A4EE-424B9FA1DA0E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955675" y="153988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FOLHA DE ROSTO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5078413" y="52022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827088" y="1412875"/>
            <a:ext cx="3522662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900113" y="1755775"/>
            <a:ext cx="3318537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 literatura publicada em doenças </a:t>
            </a:r>
          </a:p>
          <a:p>
            <a:r>
              <a:rPr lang="en-US" sz="1400" b="1" dirty="0" err="1" smtClean="0">
                <a:solidFill>
                  <a:srgbClr val="000066"/>
                </a:solidFill>
                <a:latin typeface="Tahoma" pitchFamily="34" charset="0"/>
              </a:rPr>
              <a:t>infectocontagiosas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</a:rPr>
              <a:t>: o </a:t>
            </a:r>
            <a:r>
              <a:rPr lang="en-US" sz="1400" b="1" dirty="0" err="1">
                <a:solidFill>
                  <a:srgbClr val="000066"/>
                </a:solidFill>
                <a:latin typeface="Tahoma" pitchFamily="34" charset="0"/>
              </a:rPr>
              <a:t>retrato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</a:rPr>
              <a:t> da </a:t>
            </a:r>
          </a:p>
          <a:p>
            <a:r>
              <a:rPr lang="en-US" sz="1400" b="1" dirty="0" err="1">
                <a:solidFill>
                  <a:srgbClr val="000066"/>
                </a:solidFill>
                <a:latin typeface="Tahoma" pitchFamily="34" charset="0"/>
              </a:rPr>
              <a:t>produção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Tahoma" pitchFamily="34" charset="0"/>
              </a:rPr>
              <a:t>científica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</a:rPr>
              <a:t> no </a:t>
            </a:r>
            <a:r>
              <a:rPr lang="en-US" sz="1400" b="1" dirty="0" err="1">
                <a:solidFill>
                  <a:srgbClr val="000066"/>
                </a:solidFill>
                <a:latin typeface="Tahoma" pitchFamily="34" charset="0"/>
              </a:rPr>
              <a:t>Brasil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</a:rPr>
              <a:t>.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1120775" y="2836863"/>
            <a:ext cx="28194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Solange Ribeiro </a:t>
            </a:r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Lima</a:t>
            </a:r>
          </a:p>
          <a:p>
            <a:pPr algn="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Ariana Gonçalves de Souza</a:t>
            </a:r>
          </a:p>
          <a:p>
            <a:pPr algn="r"/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1922463" y="4881934"/>
            <a:ext cx="1287532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900" b="1" dirty="0" smtClean="0">
                <a:solidFill>
                  <a:srgbClr val="000066"/>
                </a:solidFill>
              </a:rPr>
              <a:t>Orientadores</a:t>
            </a:r>
            <a:r>
              <a:rPr lang="pt-BR" sz="900" b="1" dirty="0">
                <a:solidFill>
                  <a:srgbClr val="000066"/>
                </a:solidFill>
              </a:rPr>
              <a:t>:</a:t>
            </a:r>
          </a:p>
          <a:p>
            <a:r>
              <a:rPr lang="pt-BR" sz="900" b="1" dirty="0">
                <a:solidFill>
                  <a:srgbClr val="000066"/>
                </a:solidFill>
              </a:rPr>
              <a:t>Prof. Dr. José da Silva</a:t>
            </a:r>
          </a:p>
          <a:p>
            <a:r>
              <a:rPr lang="pt-BR" sz="900" b="1" dirty="0">
                <a:solidFill>
                  <a:srgbClr val="000066"/>
                </a:solidFill>
              </a:rPr>
              <a:t>Nutr. Maria de Souza</a:t>
            </a:r>
          </a:p>
          <a:p>
            <a:endParaRPr lang="pt-BR" sz="900" dirty="0"/>
          </a:p>
          <a:p>
            <a:endParaRPr lang="pt-BR" sz="900" b="1" dirty="0">
              <a:solidFill>
                <a:srgbClr val="000066"/>
              </a:solidFill>
            </a:endParaRPr>
          </a:p>
          <a:p>
            <a:endParaRPr lang="pt-BR" sz="900" dirty="0"/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2066925" y="5475288"/>
            <a:ext cx="12239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São Paulo</a:t>
            </a:r>
          </a:p>
          <a:p>
            <a:pPr algn="ctr"/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2018</a:t>
            </a: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4587" name="Rectangle 18"/>
          <p:cNvSpPr>
            <a:spLocks noChangeArrowheads="1"/>
          </p:cNvSpPr>
          <p:nvPr/>
        </p:nvSpPr>
        <p:spPr bwMode="auto">
          <a:xfrm>
            <a:off x="5045075" y="141287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8" name="Text Box 23"/>
          <p:cNvSpPr txBox="1">
            <a:spLocks noChangeArrowheads="1"/>
          </p:cNvSpPr>
          <p:nvPr/>
        </p:nvSpPr>
        <p:spPr bwMode="auto">
          <a:xfrm>
            <a:off x="1922463" y="931863"/>
            <a:ext cx="1177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FRENTE</a:t>
            </a:r>
            <a:endParaRPr lang="pt-BR" sz="2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6280150" y="931863"/>
            <a:ext cx="1050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VERSO</a:t>
            </a:r>
            <a:endParaRPr lang="pt-BR" sz="2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4590" name="Line 25"/>
          <p:cNvSpPr>
            <a:spLocks noChangeShapeType="1"/>
          </p:cNvSpPr>
          <p:nvPr/>
        </p:nvSpPr>
        <p:spPr bwMode="auto">
          <a:xfrm>
            <a:off x="1042988" y="69215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1" name="Text Box 26"/>
          <p:cNvSpPr txBox="1">
            <a:spLocks noChangeArrowheads="1"/>
          </p:cNvSpPr>
          <p:nvPr/>
        </p:nvSpPr>
        <p:spPr bwMode="auto">
          <a:xfrm>
            <a:off x="5292725" y="4508500"/>
            <a:ext cx="3168650" cy="911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900" b="1">
                <a:solidFill>
                  <a:srgbClr val="000066"/>
                </a:solidFill>
                <a:latin typeface="Tahoma" pitchFamily="34" charset="0"/>
              </a:rPr>
              <a:t>É expressamente proibida a comercialização deste documento tanto na sua forma impressa como eletrônica. Sua reprodução total ou parcial é permitida exclusivamente para fins acadêmicos e científicos, desde que na reprodução figure a identificação do autor, título, instituição e ano.</a:t>
            </a:r>
          </a:p>
        </p:txBody>
      </p:sp>
      <p:sp>
        <p:nvSpPr>
          <p:cNvPr id="24592" name="Text Box 20"/>
          <p:cNvSpPr txBox="1">
            <a:spLocks noChangeArrowheads="1"/>
          </p:cNvSpPr>
          <p:nvPr/>
        </p:nvSpPr>
        <p:spPr bwMode="auto">
          <a:xfrm>
            <a:off x="1835150" y="3290888"/>
            <a:ext cx="2305050" cy="1061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050" b="1" dirty="0">
                <a:solidFill>
                  <a:srgbClr val="000066"/>
                </a:solidFill>
                <a:latin typeface="Tahoma" pitchFamily="34" charset="0"/>
              </a:rPr>
              <a:t>Trabalho da Disciplina Comunicação e Informação: Atividade Integradora do Curso de Nutrição da  Faculdade de Saúde Pública da  Universidade de São Paulo</a:t>
            </a:r>
            <a:r>
              <a:rPr lang="pt-BR" sz="1050" b="1" dirty="0" smtClean="0">
                <a:solidFill>
                  <a:srgbClr val="000066"/>
                </a:solidFill>
              </a:rPr>
              <a:t>.</a:t>
            </a:r>
            <a:endParaRPr lang="pt-BR" sz="105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00A38F-431D-4CF1-A9DA-6315410B393F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078413" y="52022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827088" y="1412875"/>
            <a:ext cx="3522662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5045075" y="141287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607" name="Line 15"/>
          <p:cNvSpPr>
            <a:spLocks noChangeShapeType="1"/>
          </p:cNvSpPr>
          <p:nvPr/>
        </p:nvSpPr>
        <p:spPr bwMode="auto">
          <a:xfrm>
            <a:off x="1042988" y="69215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3136" name="Rectangle 16"/>
          <p:cNvSpPr>
            <a:spLocks noChangeArrowheads="1"/>
          </p:cNvSpPr>
          <p:nvPr/>
        </p:nvSpPr>
        <p:spPr bwMode="auto">
          <a:xfrm>
            <a:off x="900113" y="188913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DEDICATÓRIAS, AGRADECIMENTOS  </a:t>
            </a:r>
          </a:p>
        </p:txBody>
      </p:sp>
      <p:sp>
        <p:nvSpPr>
          <p:cNvPr id="25609" name="Text Box 17"/>
          <p:cNvSpPr txBox="1">
            <a:spLocks noChangeArrowheads="1"/>
          </p:cNvSpPr>
          <p:nvPr/>
        </p:nvSpPr>
        <p:spPr bwMode="auto">
          <a:xfrm>
            <a:off x="971550" y="3381375"/>
            <a:ext cx="3240088" cy="1885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Para...</a:t>
            </a:r>
          </a:p>
          <a:p>
            <a:pPr>
              <a:spcBef>
                <a:spcPct val="30000"/>
              </a:spcBef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pelo apoio, incentivo e carinho recebidos.</a:t>
            </a:r>
          </a:p>
          <a:p>
            <a:pPr>
              <a:spcBef>
                <a:spcPct val="30000"/>
              </a:spcBef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Para... e..</a:t>
            </a:r>
          </a:p>
          <a:p>
            <a:pPr>
              <a:spcBef>
                <a:spcPct val="30000"/>
              </a:spcBef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pelo muito que representam  para mim.</a:t>
            </a:r>
          </a:p>
        </p:txBody>
      </p:sp>
      <p:sp>
        <p:nvSpPr>
          <p:cNvPr id="25610" name="Rectangle 18"/>
          <p:cNvSpPr>
            <a:spLocks noChangeArrowheads="1"/>
          </p:cNvSpPr>
          <p:nvPr/>
        </p:nvSpPr>
        <p:spPr bwMode="auto">
          <a:xfrm>
            <a:off x="5148263" y="1700213"/>
            <a:ext cx="3311525" cy="2343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AGRADECIMENTOS</a:t>
            </a:r>
          </a:p>
          <a:p>
            <a:endParaRPr lang="pt-BR" sz="1400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Ao Prof... pela orientação prestada no desenvolvimento deste trabalho.</a:t>
            </a:r>
          </a:p>
          <a:p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Ao Instituto... pela oportunidade da coleta dos dados.</a:t>
            </a:r>
          </a:p>
          <a:p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A... pela assessoria prestada quanto...</a:t>
            </a:r>
          </a:p>
          <a:p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 todos colegas e amigos, pelo apoio e incentivo constantes</a:t>
            </a:r>
          </a:p>
        </p:txBody>
      </p:sp>
      <p:sp>
        <p:nvSpPr>
          <p:cNvPr id="25611" name="Text Box 19"/>
          <p:cNvSpPr txBox="1">
            <a:spLocks noChangeArrowheads="1"/>
          </p:cNvSpPr>
          <p:nvPr/>
        </p:nvSpPr>
        <p:spPr bwMode="auto">
          <a:xfrm>
            <a:off x="1763713" y="995363"/>
            <a:ext cx="1503362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ahoma" pitchFamily="34" charset="0"/>
              </a:rPr>
              <a:t>Dedicatória</a:t>
            </a:r>
            <a:endParaRPr lang="pt-BR" sz="18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5612" name="Text Box 20"/>
          <p:cNvSpPr txBox="1">
            <a:spLocks noChangeArrowheads="1"/>
          </p:cNvSpPr>
          <p:nvPr/>
        </p:nvSpPr>
        <p:spPr bwMode="auto">
          <a:xfrm>
            <a:off x="5724525" y="765175"/>
            <a:ext cx="25193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ahoma" pitchFamily="34" charset="0"/>
              </a:rPr>
              <a:t>Agradecimentos e Financiadores</a:t>
            </a:r>
            <a:endParaRPr lang="pt-BR" sz="18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5613" name="Text Box 21"/>
          <p:cNvSpPr txBox="1">
            <a:spLocks noChangeArrowheads="1"/>
          </p:cNvSpPr>
          <p:nvPr/>
        </p:nvSpPr>
        <p:spPr bwMode="auto">
          <a:xfrm>
            <a:off x="5148263" y="4605338"/>
            <a:ext cx="3384550" cy="12311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FINANCIAMENTO</a:t>
            </a:r>
          </a:p>
          <a:p>
            <a:endParaRPr lang="pt-BR" b="1" dirty="0">
              <a:solidFill>
                <a:srgbClr val="000066"/>
              </a:solidFill>
            </a:endParaRPr>
          </a:p>
          <a:p>
            <a:r>
              <a:rPr lang="pt-BR" b="1" dirty="0">
                <a:solidFill>
                  <a:srgbClr val="000066"/>
                </a:solidFill>
                <a:latin typeface="Tahoma" pitchFamily="34" charset="0"/>
              </a:rPr>
              <a:t>Pesquisa financiada pelo Ministério da Saúde (Convênio </a:t>
            </a:r>
            <a:r>
              <a:rPr lang="pt-BR" b="1" dirty="0" smtClean="0">
                <a:solidFill>
                  <a:srgbClr val="000066"/>
                </a:solidFill>
                <a:latin typeface="Tahoma" pitchFamily="34" charset="0"/>
              </a:rPr>
              <a:t>no.132/2013); </a:t>
            </a:r>
            <a:r>
              <a:rPr lang="pt-BR" b="1" dirty="0">
                <a:solidFill>
                  <a:srgbClr val="000066"/>
                </a:solidFill>
                <a:latin typeface="Tahoma" pitchFamily="34" charset="0"/>
              </a:rPr>
              <a:t>pela FAPESP (Bolsa de Doutorado processo no.533-9)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C09AF2-8B1D-45C5-9C25-0DFE7D2D703A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 flipV="1">
            <a:off x="381000" y="6324600"/>
            <a:ext cx="83058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185738" indent="-185738"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 sz="1400" b="1">
              <a:solidFill>
                <a:srgbClr val="000000"/>
              </a:solidFill>
            </a:endParaRPr>
          </a:p>
          <a:p>
            <a:pPr marL="185738" indent="-185738" eaLnBrk="0" hangingPunct="0">
              <a:buClr>
                <a:schemeClr val="tx1"/>
              </a:buClr>
              <a:buFont typeface="Wingdings" pitchFamily="2" charset="2"/>
              <a:buChar char="Ø"/>
            </a:pPr>
            <a:endParaRPr lang="pt-BR" sz="1400" b="1">
              <a:solidFill>
                <a:srgbClr val="000000"/>
              </a:solidFill>
            </a:endParaRPr>
          </a:p>
        </p:txBody>
      </p:sp>
      <p:sp>
        <p:nvSpPr>
          <p:cNvPr id="26628" name="Line 3"/>
          <p:cNvSpPr>
            <a:spLocks noChangeShapeType="1"/>
          </p:cNvSpPr>
          <p:nvPr/>
        </p:nvSpPr>
        <p:spPr bwMode="auto">
          <a:xfrm>
            <a:off x="1042988" y="1125538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971550" y="15875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RESUMOS, TABELAS, ÍNDICE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" y="1576388"/>
            <a:ext cx="8362950" cy="2189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RESUMO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versão precisa, abreviada e seletiva do texto do documento, permitindo ao leitor</a:t>
            </a:r>
            <a:br>
              <a:rPr lang="pt-BR" sz="1400" b="1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   conhecer o seu conteúdo 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serve como elo entre o leitor e a obra original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é instrumento de divulgação em bases de dados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deve ser precedido da referência bibliográfica do trabalho e seguido dos descritores que</a:t>
            </a:r>
            <a:br>
              <a:rPr lang="pt-BR" sz="1400" b="1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   melhor 	representem sua temática</a:t>
            </a: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deve ser redigido no passado - 3</a:t>
            </a:r>
            <a:r>
              <a:rPr lang="pt-BR" sz="1400" b="1" baseline="30000">
                <a:solidFill>
                  <a:srgbClr val="000066"/>
                </a:solidFill>
                <a:latin typeface="Tahoma" pitchFamily="34" charset="0"/>
              </a:rPr>
              <a:t>o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pessoa - Não usar siglas e referências</a:t>
            </a:r>
          </a:p>
          <a:p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68538" y="3490913"/>
            <a:ext cx="6480175" cy="730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SUMMARY</a:t>
            </a:r>
            <a:endParaRPr lang="pt-BR" sz="1400" b="1"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versão em inglês do resumo em português</a:t>
            </a: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 a referência bibliográfica e descritores também devem ser vertidos</a:t>
            </a:r>
            <a:endParaRPr lang="pt-BR" sz="1400">
              <a:solidFill>
                <a:srgbClr val="000066"/>
              </a:solidFill>
              <a:latin typeface="Tahoma" pitchFamily="34" charset="0"/>
              <a:sym typeface="Wingdings" pitchFamily="2" charset="2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44500" y="4419600"/>
            <a:ext cx="8305800" cy="1125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LISTA DE TABELAS, FIGURAS, ABREVIATURAS etc</a:t>
            </a:r>
            <a:endParaRPr lang="pt-BR" sz="1400" b="1"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quando o número de tabelas, figuras etc for excessivo apresentar relação na ordem em</a:t>
            </a:r>
            <a:br>
              <a:rPr lang="pt-BR" sz="1400" b="1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   que aparecem no 	texto(no., título e página).  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relação de abreviaturas, siglas e símbolos em ordem alfabética.</a:t>
            </a:r>
          </a:p>
          <a:p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9900" y="5516563"/>
            <a:ext cx="72390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FF0000"/>
                </a:solidFill>
                <a:latin typeface="Tahoma" pitchFamily="34" charset="0"/>
              </a:rPr>
              <a:t>Sumário</a:t>
            </a:r>
            <a:endParaRPr lang="pt-BR" sz="1400" b="1" dirty="0"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relação dos capítulos, seções e partes do trabalho na ordem em que se</a:t>
            </a:r>
            <a:br>
              <a:rPr lang="pt-BR" sz="14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sucedem no texto,  com  indicação da   página</a:t>
            </a:r>
          </a:p>
          <a:p>
            <a:endParaRPr lang="pt-BR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5BECFB-6FFC-4BF8-B233-CF5B52B90102}" type="slidenum">
              <a:rPr lang="pt-BR" smtClean="0"/>
              <a:pPr/>
              <a:t>17</a:t>
            </a:fld>
            <a:endParaRPr lang="pt-BR" dirty="0" smtClean="0"/>
          </a:p>
        </p:txBody>
      </p:sp>
      <p:sp>
        <p:nvSpPr>
          <p:cNvPr id="27651" name="Line 2"/>
          <p:cNvSpPr>
            <a:spLocks noChangeShapeType="1"/>
          </p:cNvSpPr>
          <p:nvPr/>
        </p:nvSpPr>
        <p:spPr bwMode="auto">
          <a:xfrm>
            <a:off x="1101725" y="112395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467544" y="2204864"/>
            <a:ext cx="8280920" cy="35548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1200"/>
              </a:spcBef>
              <a:spcAft>
                <a:spcPts val="600"/>
              </a:spcAf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RESUMO</a:t>
            </a:r>
          </a:p>
          <a:p>
            <a:pPr algn="just" eaLnBrk="0" hangingPunct="0">
              <a:spcBef>
                <a:spcPts val="1200"/>
              </a:spcBef>
              <a:spcAft>
                <a:spcPts val="600"/>
              </a:spcAf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Introdução.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 avaliação da produção cientifica permite estabelecer indicadores que descrevem aspectos quantitativos e qualitativos da pesquisa. Na área das doenças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infectocontagiosas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pode-se identificar lacunas na produção da ciência.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Objetivo.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Avaliar as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dissertações de mestrado e teses de doutorado defendidas em cursos de pós-graduação em saúde pública do Brasil.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Método.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O universo do estudo constituiu-se de 276 artigos de periódicos e 84 teses de doutorado, de 3 instituições de ensino de pós-graduação. Foram analisadas quanto à natureza da pesquisa, básica e aplicada e quanto à análise temática, conforme o vocabulário DECS (Descritores em Ciências da Saúde). Na análise de citações identificaram-se os diferentes tipos de documentos utilizados quanto a sua temporalidade, idioma e procedência geográfica.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Resultados.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A análise temática revelou uma diversificação acentuada nos temas, com uma descontinuidade temporal no período estudado. Os temas desenvolvidos mostraram evidente direcionamento para a pesquisa aplicada (76,3% na produção dos mestrados e 80,6% na dos doutorados).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Conclusões.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Entre outros aspectos, concluiu-se que as publicações foram pouco utilizadas. Não devem ser consideradas apenas como um trabalho de ascensão acadêmica, mas, para isso, precisam ser conhecidas para serem reconhecidas.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865188" y="169863"/>
            <a:ext cx="731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RESUMO</a:t>
            </a:r>
            <a:endParaRPr lang="pt-BR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467544" y="1163940"/>
            <a:ext cx="7739260" cy="11849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Lima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SR, Souza A G de. 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 literatura publicada em doenças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infectocontagiosas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: o retrato da produção científica no Brasil.  São Paulo;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2018.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[Trabalho da Disciplina Comunicação e Informação: Atividade Integradora do Curso de Nutrição da  Faculdade de Saúde Pública da  Universidade de São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Paulo].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spcAft>
                <a:spcPts val="600"/>
              </a:spcAft>
            </a:pP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467544" y="5929535"/>
            <a:ext cx="8097454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Descritores: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Teses; Publicações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; Produção científica;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Doenças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infectocontagiosas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; Saúde 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187450" y="548680"/>
            <a:ext cx="6985000" cy="62971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1.INTRODUÇÃO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           				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	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5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1.1 A EVOLUÇÃO NOS ESTUDOS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DAS DOENÇAS INFECTOCONTAGIOSAS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7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   1.2 IMPORTÂNCIA DA  PÓS-GRADUAÇÃO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EM SAÚDE PÚBLICA	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15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2. OBJETIVO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28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3. MÉTODO 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30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3.1 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DESENHO DA PESQUISA E UNIVERSO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DE ESTUDO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35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    3.2  COLETA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E ANÁLISE DE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DADOS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38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4. RESULTADOS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45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4.1 CARACTERÍSTICAS  DAS DISSERTAÇÕES E TESES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46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    4.2 INFLUÊNCIA DA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PESQUISA BRASILEIRA NA ÁREA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47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5. DISCUSSÃO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		49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5. CONCLUSÕES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58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6. REFERÊNCIAS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65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ANEXOS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Anexo 1 - Modelo de planilhas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		69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Anexo 2 - Lista das principais categorias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73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042988" y="44624"/>
            <a:ext cx="731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pt-B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umário</a:t>
            </a:r>
            <a:endParaRPr lang="pt-BR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928" y="58614"/>
            <a:ext cx="8229600" cy="1187516"/>
          </a:xfrm>
        </p:spPr>
        <p:txBody>
          <a:bodyPr/>
          <a:lstStyle/>
          <a:p>
            <a:r>
              <a:rPr lang="pt-BR" sz="1800" b="1" dirty="0" smtClean="0">
                <a:solidFill>
                  <a:srgbClr val="C00000"/>
                </a:solidFill>
              </a:rPr>
              <a:t>Exemplo: descrição da parte Método</a:t>
            </a:r>
            <a:br>
              <a:rPr lang="pt-BR" sz="1800" b="1" dirty="0" smtClean="0">
                <a:solidFill>
                  <a:srgbClr val="C00000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2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SANTOS, J.L.S.; URIONA-MALDONADO, M.; SANTOS, R.N.M. dos. Inovação e conhecimento organizacional: mapeamento </a:t>
            </a:r>
            <a:r>
              <a:rPr lang="pt-BR" sz="12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bibliométrico</a:t>
            </a:r>
            <a:r>
              <a:rPr lang="pt-BR" sz="12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das publicações científicas. Organizações em Contexto, </a:t>
            </a:r>
            <a:r>
              <a:rPr lang="pt-BR" sz="12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S.Bernardo</a:t>
            </a:r>
            <a:r>
              <a:rPr lang="pt-BR" sz="12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do Campo, v7, n. 13, jan.-jun. 2011 p.32-58</a:t>
            </a:r>
            <a:r>
              <a:rPr lang="pt-BR" sz="1800" dirty="0" smtClean="0"/>
              <a:t>.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7772400" cy="4824536"/>
          </a:xfrm>
        </p:spPr>
        <p:txBody>
          <a:bodyPr/>
          <a:lstStyle/>
          <a:p>
            <a:pPr marL="0" indent="0">
              <a:buNone/>
            </a:pPr>
            <a:r>
              <a:rPr lang="pt-BR" sz="1200" dirty="0" smtClean="0">
                <a:solidFill>
                  <a:srgbClr val="000000"/>
                </a:solidFill>
              </a:rPr>
              <a:t>MÉTODO</a:t>
            </a:r>
            <a:r>
              <a:rPr lang="pt-BR" sz="1200" b="0" dirty="0" smtClean="0"/>
              <a:t>	</a:t>
            </a:r>
          </a:p>
          <a:p>
            <a:pPr marL="0" indent="0">
              <a:buNone/>
            </a:pPr>
            <a:r>
              <a:rPr lang="pt-BR" sz="1200" dirty="0" smtClean="0">
                <a:solidFill>
                  <a:srgbClr val="000000"/>
                </a:solidFill>
              </a:rPr>
              <a:t>A </a:t>
            </a:r>
            <a:r>
              <a:rPr lang="pt-BR" sz="1200" dirty="0">
                <a:solidFill>
                  <a:srgbClr val="000000"/>
                </a:solidFill>
              </a:rPr>
              <a:t>etapa de coleta dos dados consistiu nos seguintes procedimentos: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identificação </a:t>
            </a:r>
            <a:r>
              <a:rPr lang="pt-BR" sz="1200" dirty="0">
                <a:solidFill>
                  <a:srgbClr val="000000"/>
                </a:solidFill>
              </a:rPr>
              <a:t>da base de dados – utilizou-se a ISI Web </a:t>
            </a:r>
            <a:r>
              <a:rPr lang="pt-BR" sz="1200" dirty="0" err="1">
                <a:solidFill>
                  <a:srgbClr val="000000"/>
                </a:solidFill>
              </a:rPr>
              <a:t>of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200" dirty="0" err="1">
                <a:solidFill>
                  <a:srgbClr val="000000"/>
                </a:solidFill>
              </a:rPr>
              <a:t>Knowledge</a:t>
            </a:r>
            <a:r>
              <a:rPr lang="pt-BR" sz="1200" dirty="0">
                <a:solidFill>
                  <a:srgbClr val="000000"/>
                </a:solidFill>
              </a:rPr>
              <a:t> Social </a:t>
            </a:r>
            <a:r>
              <a:rPr lang="pt-BR" sz="1200" dirty="0" err="1">
                <a:solidFill>
                  <a:srgbClr val="000000"/>
                </a:solidFill>
              </a:rPr>
              <a:t>Sciences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200" dirty="0" err="1">
                <a:solidFill>
                  <a:srgbClr val="000000"/>
                </a:solidFill>
              </a:rPr>
              <a:t>Citation</a:t>
            </a:r>
            <a:r>
              <a:rPr lang="pt-BR" sz="1200" dirty="0">
                <a:solidFill>
                  <a:srgbClr val="000000"/>
                </a:solidFill>
              </a:rPr>
              <a:t> Index (SSCI). Essa base de dados foi escolhida devido ao seu reconhecimento acadêmico </a:t>
            </a:r>
            <a:r>
              <a:rPr lang="pt-BR" sz="1200" dirty="0" smtClean="0">
                <a:solidFill>
                  <a:srgbClr val="000000"/>
                </a:solidFill>
              </a:rPr>
              <a:t>e por </a:t>
            </a:r>
            <a:r>
              <a:rPr lang="pt-BR" sz="1200" dirty="0">
                <a:solidFill>
                  <a:srgbClr val="000000"/>
                </a:solidFill>
              </a:rPr>
              <a:t>uma das mais abrangentes bases de </a:t>
            </a:r>
            <a:r>
              <a:rPr lang="pt-BR" sz="1200" dirty="0" smtClean="0">
                <a:solidFill>
                  <a:srgbClr val="000000"/>
                </a:solidFill>
              </a:rPr>
              <a:t>periódicos, representativa das diversas </a:t>
            </a:r>
            <a:r>
              <a:rPr lang="pt-BR" sz="1200" dirty="0">
                <a:solidFill>
                  <a:srgbClr val="000000"/>
                </a:solidFill>
              </a:rPr>
              <a:t>áreas do conhecimento científico; e à sua característica de contagem de citações, que permite uma triagem de um grande conjunto de artigos com base nesta medida objetiva de influência (VANTI, 2002; CROSSAN; APAYDIN, 2010).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Foi </a:t>
            </a:r>
            <a:r>
              <a:rPr lang="pt-BR" sz="1200" dirty="0">
                <a:solidFill>
                  <a:srgbClr val="000000"/>
                </a:solidFill>
              </a:rPr>
              <a:t>usado o período de busca disponível da </a:t>
            </a:r>
            <a:r>
              <a:rPr lang="pt-BR" sz="1200" dirty="0" smtClean="0">
                <a:solidFill>
                  <a:srgbClr val="000000"/>
                </a:solidFill>
              </a:rPr>
              <a:t>base: </a:t>
            </a:r>
            <a:r>
              <a:rPr lang="pt-BR" sz="1200" dirty="0">
                <a:solidFill>
                  <a:srgbClr val="000000"/>
                </a:solidFill>
              </a:rPr>
              <a:t>1945-2009</a:t>
            </a:r>
            <a:r>
              <a:rPr lang="pt-BR" sz="1200" dirty="0" smtClean="0">
                <a:solidFill>
                  <a:srgbClr val="000000"/>
                </a:solidFill>
              </a:rPr>
              <a:t>.  </a:t>
            </a: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Depois </a:t>
            </a:r>
            <a:r>
              <a:rPr lang="pt-BR" sz="1200" dirty="0">
                <a:solidFill>
                  <a:srgbClr val="000000"/>
                </a:solidFill>
              </a:rPr>
              <a:t>de identificada a base </a:t>
            </a:r>
            <a:r>
              <a:rPr lang="pt-BR" sz="1200" dirty="0" smtClean="0">
                <a:solidFill>
                  <a:srgbClr val="000000"/>
                </a:solidFill>
              </a:rPr>
              <a:t>para a busca dos dados </a:t>
            </a:r>
            <a:r>
              <a:rPr lang="pt-BR" sz="1200" dirty="0">
                <a:solidFill>
                  <a:srgbClr val="000000"/>
                </a:solidFill>
              </a:rPr>
              <a:t>foram estabelecidos os </a:t>
            </a:r>
            <a:r>
              <a:rPr lang="pt-BR" sz="1200" dirty="0" smtClean="0">
                <a:solidFill>
                  <a:srgbClr val="000000"/>
                </a:solidFill>
              </a:rPr>
              <a:t>critérios quanto aos termos para compor a estratégia de busca. Considerando </a:t>
            </a:r>
            <a:r>
              <a:rPr lang="pt-BR" sz="1200" dirty="0">
                <a:solidFill>
                  <a:srgbClr val="000000"/>
                </a:solidFill>
              </a:rPr>
              <a:t>a pluralidade de significados incorporados </a:t>
            </a:r>
            <a:r>
              <a:rPr lang="pt-BR" sz="1200" dirty="0" smtClean="0">
                <a:solidFill>
                  <a:srgbClr val="000000"/>
                </a:solidFill>
              </a:rPr>
              <a:t>aos termos </a:t>
            </a:r>
            <a:r>
              <a:rPr lang="pt-BR" sz="1200" dirty="0">
                <a:solidFill>
                  <a:srgbClr val="000000"/>
                </a:solidFill>
              </a:rPr>
              <a:t>“Inovação” e “Conhecimento”, </a:t>
            </a:r>
            <a:r>
              <a:rPr lang="pt-BR" sz="1200" dirty="0" smtClean="0">
                <a:solidFill>
                  <a:srgbClr val="000000"/>
                </a:solidFill>
              </a:rPr>
              <a:t>foi </a:t>
            </a:r>
            <a:r>
              <a:rPr lang="pt-BR" sz="1200" dirty="0">
                <a:solidFill>
                  <a:srgbClr val="000000"/>
                </a:solidFill>
              </a:rPr>
              <a:t>iniciada </a:t>
            </a:r>
            <a:r>
              <a:rPr lang="pt-BR" sz="1200" dirty="0" smtClean="0">
                <a:solidFill>
                  <a:srgbClr val="000000"/>
                </a:solidFill>
              </a:rPr>
              <a:t>uma pesquisa bibliográfica com </a:t>
            </a:r>
            <a:r>
              <a:rPr lang="pt-BR" sz="1200" dirty="0">
                <a:solidFill>
                  <a:srgbClr val="000000"/>
                </a:solidFill>
              </a:rPr>
              <a:t>as palavras-chave “</a:t>
            </a:r>
            <a:r>
              <a:rPr lang="pt-BR" sz="1200" dirty="0" err="1">
                <a:solidFill>
                  <a:srgbClr val="000000"/>
                </a:solidFill>
              </a:rPr>
              <a:t>Innovation</a:t>
            </a:r>
            <a:r>
              <a:rPr lang="pt-BR" sz="1200" dirty="0">
                <a:solidFill>
                  <a:srgbClr val="000000"/>
                </a:solidFill>
              </a:rPr>
              <a:t>” e seus derivados (TS = “</a:t>
            </a:r>
            <a:r>
              <a:rPr lang="pt-BR" sz="1200" dirty="0" err="1">
                <a:solidFill>
                  <a:srgbClr val="000000"/>
                </a:solidFill>
              </a:rPr>
              <a:t>innovation</a:t>
            </a:r>
            <a:r>
              <a:rPr lang="pt-BR" sz="1200" dirty="0">
                <a:solidFill>
                  <a:srgbClr val="000000"/>
                </a:solidFill>
              </a:rPr>
              <a:t>*”) e (AND) “</a:t>
            </a:r>
            <a:r>
              <a:rPr lang="pt-BR" sz="1200" dirty="0" err="1">
                <a:solidFill>
                  <a:srgbClr val="000000"/>
                </a:solidFill>
              </a:rPr>
              <a:t>knowledge</a:t>
            </a:r>
            <a:r>
              <a:rPr lang="pt-BR" sz="1200" dirty="0">
                <a:solidFill>
                  <a:srgbClr val="000000"/>
                </a:solidFill>
              </a:rPr>
              <a:t>” (TS= “</a:t>
            </a:r>
            <a:r>
              <a:rPr lang="pt-BR" sz="1200" dirty="0" err="1">
                <a:solidFill>
                  <a:srgbClr val="000000"/>
                </a:solidFill>
              </a:rPr>
              <a:t>knowledge</a:t>
            </a:r>
            <a:r>
              <a:rPr lang="pt-BR" sz="1200" dirty="0">
                <a:solidFill>
                  <a:srgbClr val="000000"/>
                </a:solidFill>
              </a:rPr>
              <a:t>”) a fim de maximizar a possibilidade de incluir todo o conjunto de publicações relevantes. Esses termos foram buscados nos tópicos (títulos, palavras-chave, resumo) das publicações.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Realizada a busca nessa primeira tentativa o resultado foi de 5.488 documentos. </a:t>
            </a:r>
            <a:r>
              <a:rPr lang="pt-BR" sz="1200" dirty="0">
                <a:solidFill>
                  <a:srgbClr val="000000"/>
                </a:solidFill>
              </a:rPr>
              <a:t>Em seguida foram estabelecidos alguns cortes de seleção: em “Tipo de documento” </a:t>
            </a:r>
            <a:r>
              <a:rPr lang="pt-BR" sz="1200" dirty="0" smtClean="0">
                <a:solidFill>
                  <a:srgbClr val="000000"/>
                </a:solidFill>
              </a:rPr>
              <a:t>determinado que fosse: “</a:t>
            </a:r>
            <a:r>
              <a:rPr lang="pt-BR" sz="1200" dirty="0" err="1" smtClean="0">
                <a:solidFill>
                  <a:srgbClr val="000000"/>
                </a:solidFill>
              </a:rPr>
              <a:t>article</a:t>
            </a:r>
            <a:r>
              <a:rPr lang="pt-BR" sz="1200" dirty="0">
                <a:solidFill>
                  <a:srgbClr val="000000"/>
                </a:solidFill>
              </a:rPr>
              <a:t>” </a:t>
            </a:r>
            <a:r>
              <a:rPr lang="pt-BR" sz="1200" dirty="0" err="1">
                <a:solidFill>
                  <a:srgbClr val="000000"/>
                </a:solidFill>
              </a:rPr>
              <a:t>or</a:t>
            </a:r>
            <a:r>
              <a:rPr lang="pt-BR" sz="1200" dirty="0">
                <a:solidFill>
                  <a:srgbClr val="000000"/>
                </a:solidFill>
              </a:rPr>
              <a:t> “</a:t>
            </a:r>
            <a:r>
              <a:rPr lang="pt-BR" sz="1200" dirty="0" err="1">
                <a:solidFill>
                  <a:srgbClr val="000000"/>
                </a:solidFill>
              </a:rPr>
              <a:t>proceedings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200" dirty="0" err="1">
                <a:solidFill>
                  <a:srgbClr val="000000"/>
                </a:solidFill>
              </a:rPr>
              <a:t>paper</a:t>
            </a:r>
            <a:r>
              <a:rPr lang="pt-BR" sz="1200" dirty="0">
                <a:solidFill>
                  <a:srgbClr val="000000"/>
                </a:solidFill>
              </a:rPr>
              <a:t>” </a:t>
            </a:r>
            <a:r>
              <a:rPr lang="pt-BR" sz="1200" dirty="0" err="1">
                <a:solidFill>
                  <a:srgbClr val="000000"/>
                </a:solidFill>
              </a:rPr>
              <a:t>or</a:t>
            </a:r>
            <a:r>
              <a:rPr lang="pt-BR" sz="1200" dirty="0">
                <a:solidFill>
                  <a:srgbClr val="000000"/>
                </a:solidFill>
              </a:rPr>
              <a:t> “</a:t>
            </a:r>
            <a:r>
              <a:rPr lang="pt-BR" sz="1200" dirty="0" err="1">
                <a:solidFill>
                  <a:srgbClr val="000000"/>
                </a:solidFill>
              </a:rPr>
              <a:t>review</a:t>
            </a:r>
            <a:r>
              <a:rPr lang="pt-BR" sz="1200" dirty="0">
                <a:solidFill>
                  <a:srgbClr val="000000"/>
                </a:solidFill>
              </a:rPr>
              <a:t>”. </a:t>
            </a:r>
            <a:r>
              <a:rPr lang="pt-BR" sz="1200" dirty="0" smtClean="0">
                <a:solidFill>
                  <a:srgbClr val="000000"/>
                </a:solidFill>
              </a:rPr>
              <a:t>No idioma foi restrito ao campo Linguagem </a:t>
            </a:r>
            <a:r>
              <a:rPr lang="pt-BR" sz="1200" dirty="0">
                <a:solidFill>
                  <a:srgbClr val="000000"/>
                </a:solidFill>
              </a:rPr>
              <a:t>‘Inglês</a:t>
            </a:r>
            <a:r>
              <a:rPr lang="pt-BR" sz="1200" dirty="0" smtClean="0">
                <a:solidFill>
                  <a:srgbClr val="000000"/>
                </a:solidFill>
              </a:rPr>
              <a:t>’, uma </a:t>
            </a:r>
            <a:r>
              <a:rPr lang="pt-BR" sz="1200" dirty="0">
                <a:solidFill>
                  <a:srgbClr val="000000"/>
                </a:solidFill>
              </a:rPr>
              <a:t>vez que a SSCI </a:t>
            </a:r>
            <a:r>
              <a:rPr lang="pt-BR" sz="1200" dirty="0" smtClean="0">
                <a:solidFill>
                  <a:srgbClr val="000000"/>
                </a:solidFill>
              </a:rPr>
              <a:t>indexa, na sua maior parte, documentos originados nos Estados Unidos). </a:t>
            </a:r>
            <a:r>
              <a:rPr lang="pt-BR" sz="1200" dirty="0">
                <a:solidFill>
                  <a:srgbClr val="000000"/>
                </a:solidFill>
              </a:rPr>
              <a:t>O resultado foi uma amostra de 5.099 publicações.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Esse </a:t>
            </a:r>
            <a:r>
              <a:rPr lang="pt-BR" sz="1200" dirty="0">
                <a:solidFill>
                  <a:srgbClr val="000000"/>
                </a:solidFill>
              </a:rPr>
              <a:t>conjunto </a:t>
            </a:r>
            <a:r>
              <a:rPr lang="pt-BR" sz="1200" dirty="0" smtClean="0">
                <a:solidFill>
                  <a:srgbClr val="000000"/>
                </a:solidFill>
              </a:rPr>
              <a:t>inicial de 5.099 registros </a:t>
            </a:r>
            <a:r>
              <a:rPr lang="pt-BR" sz="1200" dirty="0">
                <a:solidFill>
                  <a:srgbClr val="000000"/>
                </a:solidFill>
              </a:rPr>
              <a:t>foi </a:t>
            </a:r>
            <a:r>
              <a:rPr lang="pt-BR" sz="1200" dirty="0" smtClean="0">
                <a:solidFill>
                  <a:srgbClr val="000000"/>
                </a:solidFill>
              </a:rPr>
              <a:t>utilizado </a:t>
            </a:r>
            <a:r>
              <a:rPr lang="pt-BR" sz="1200" dirty="0">
                <a:solidFill>
                  <a:srgbClr val="000000"/>
                </a:solidFill>
              </a:rPr>
              <a:t>como base para todas as </a:t>
            </a:r>
            <a:r>
              <a:rPr lang="pt-BR" sz="1200" dirty="0" smtClean="0">
                <a:solidFill>
                  <a:srgbClr val="000000"/>
                </a:solidFill>
              </a:rPr>
              <a:t>análises.</a:t>
            </a: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Para </a:t>
            </a:r>
            <a:r>
              <a:rPr lang="pt-BR" sz="1200" dirty="0">
                <a:solidFill>
                  <a:srgbClr val="000000"/>
                </a:solidFill>
              </a:rPr>
              <a:t>trabalhar com o conjunto dos dados </a:t>
            </a:r>
            <a:r>
              <a:rPr lang="pt-BR" sz="1200" dirty="0" smtClean="0">
                <a:solidFill>
                  <a:srgbClr val="000000"/>
                </a:solidFill>
              </a:rPr>
              <a:t>foi </a:t>
            </a:r>
            <a:r>
              <a:rPr lang="pt-BR" sz="1200" dirty="0">
                <a:solidFill>
                  <a:srgbClr val="000000"/>
                </a:solidFill>
              </a:rPr>
              <a:t>realizada a importação das informações em arquivo de texto (</a:t>
            </a:r>
            <a:r>
              <a:rPr lang="pt-BR" sz="1200" dirty="0" err="1">
                <a:solidFill>
                  <a:srgbClr val="000000"/>
                </a:solidFill>
              </a:rPr>
              <a:t>txt</a:t>
            </a:r>
            <a:r>
              <a:rPr lang="pt-BR" sz="1200" dirty="0" smtClean="0">
                <a:solidFill>
                  <a:srgbClr val="000000"/>
                </a:solidFill>
              </a:rPr>
              <a:t>.). </a:t>
            </a:r>
            <a:endParaRPr lang="pt-BR" sz="1200" dirty="0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4EB51-5898-497F-9A8D-21E2FCCE89A4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9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33400" y="3717032"/>
            <a:ext cx="3657600" cy="23729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800" b="1" dirty="0">
              <a:solidFill>
                <a:srgbClr val="000066"/>
              </a:solidFill>
            </a:endParaRPr>
          </a:p>
          <a:p>
            <a:pPr eaLnBrk="0" hangingPunct="0">
              <a:lnSpc>
                <a:spcPct val="130000"/>
              </a:lnSpc>
              <a:buClr>
                <a:srgbClr val="000066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Ter o que dizer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Ter um pensamento lógico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Aprender as regras de estilo – essas que você tem em aulas como esta.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07950" y="115888"/>
            <a:ext cx="9036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 que faz alguém escrever bem?</a:t>
            </a:r>
            <a:endParaRPr lang="pt-BR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4549775" y="3140968"/>
            <a:ext cx="4630737" cy="18528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</a:pPr>
            <a:r>
              <a:rPr lang="pt-BR" sz="2400" b="1" dirty="0" smtClean="0">
                <a:solidFill>
                  <a:srgbClr val="000066"/>
                </a:solidFill>
                <a:latin typeface="Tahoma" pitchFamily="34" charset="0"/>
              </a:rPr>
              <a:t>Boa notícia!!!!!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</a:pPr>
            <a:r>
              <a:rPr lang="pt-BR" sz="2400" b="1" dirty="0" smtClean="0">
                <a:solidFill>
                  <a:srgbClr val="000066"/>
                </a:solidFill>
                <a:latin typeface="Tahoma" pitchFamily="34" charset="0"/>
              </a:rPr>
              <a:t>Escrever bem pode ser aprendido!</a:t>
            </a:r>
            <a:endParaRPr lang="pt-BR" sz="24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8202" name="Line 4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85800" y="908720"/>
            <a:ext cx="6406480" cy="23729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800" b="1" dirty="0">
              <a:solidFill>
                <a:srgbClr val="000066"/>
              </a:solidFill>
            </a:endParaRPr>
          </a:p>
          <a:p>
            <a:pPr eaLnBrk="0" hangingPunct="0">
              <a:lnSpc>
                <a:spcPct val="130000"/>
              </a:lnSpc>
              <a:buClr>
                <a:srgbClr val="000066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Talento nato?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Anos e anos de aulas de inglês e humanidades?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Dom artístico?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 Influência de álcool e drogas?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 Inspiração divina?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endParaRPr lang="pt-BR" sz="16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7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29F4E5-4549-4C1C-90D3-915E1F2B510F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964612" cy="6669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800" b="0" dirty="0" smtClean="0">
                <a:solidFill>
                  <a:srgbClr val="FF0000"/>
                </a:solidFill>
              </a:rPr>
              <a:t>EXEMPLO: INTRODUÇÃO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800" b="0" dirty="0" smtClean="0">
                <a:solidFill>
                  <a:srgbClr val="000000"/>
                </a:solidFill>
              </a:rPr>
              <a:t>		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A anemia, ou a insuficiente concentração de hemoglobina no sangue, (&lt;11g/dl), constitui um dos distúrbios nutricionais mais </a:t>
            </a:r>
            <a:r>
              <a:rPr lang="pt-BR" sz="1200" b="0" dirty="0" err="1" smtClean="0">
                <a:solidFill>
                  <a:srgbClr val="000000"/>
                </a:solidFill>
                <a:latin typeface="Arial Unicode MS" pitchFamily="34" charset="-128"/>
              </a:rPr>
              <a:t>freqüentes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no mundo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21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.Depois das gestantes, as crianças menores de cinco anos são as mais atingidas pela anemia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14,21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 A Organização Mundial de Saúde (OMS) estima que cerca de metade da população de crianças com menos de cinco anos de idade dos países em desenvolvimento, excluindo a China, sofre de anemia. Na América Latina, estima-se que a anemia afete 30% das crianças em idade pré-escolar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14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  Inquérito domiciliar probabilístico realizado na cidade de São Paulo identificou prevalência de anemia de 46,9% entre crianças menores de cinco anos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9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.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SITUANDO  O LEITOR NA TEMÁTICA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Embora vários fatores possam levar à anemia, como falhas genéticas ou infestações parasitárias, admite-se que a causa principal das altas prevalências da enfermidade na infância seja uma dieta com pouca quantidade de ferro ou com ferro de baixa biodisponibilidade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3,14,20,21,23 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      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DESCREVENDO O PROBLEMA OBJETIVADO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Dietas infantis excessivamente baseadas em consumo de leite de vaca podem ser uma das causas do alto risco de anemia nos primeiros anos de vida, pois esse alimento é pobre em ferro: cerca de 2,6 mg Fe para 1.000 kcal do alimento. As recomendações nutricionais para o consumo de ferro dos seis aos 60 meses são de 10 mg por dia, o que para crianças de seis a 11, 12 a 35, 36 a 60 meses corresponderia a dietas com densidade de ferro de 11,7; 7,7 e 5,6 mg Fe/1.000 kcal, respectivamente.  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APRESENTANDO AS JUSTIFICATIVAS FUNDAMENTANDO-SE NA LITERATURA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Além de ser pobre em ferro, o leite de vaca não o possui na forma heme que é melhor absorvido pelo organismo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3,13 . 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Segundo estudos experimentais, o leite de vaca ainda tem o potencial de inibir a absorção de ferro heme e não heme presente nos demais alimentos ingeridos pela criança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4,5,17.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Ainda assim, a associação entre o consumo de leite de vaca e a concentração de hemoglobina tem sido pouco explorada em pesquisas epidemiológicas. Um levantamento na literatura publicada, em nível nacional e internacional, nas principais bases de dados bibliográficas da área da saúde, pode apoiar pesquisadores e grupos de pesquisa que produzem pesquisas nessa temática.       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CONTINUA A JUSTIFICATIVA  E APONTA UMA PROVÁVEL SOLUÇÃO PARA O PROBLEMA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O presente estudo foi delineado para analisar a literatura científica publicada sobre a associação entre o consumo de leite de vaca, a concentração de hemoglobina  e o risco de anemia na população infantil de menores de cinco anos, a fim de identificar as lacunas no conhecimento científico nessa temática.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OBJETIVO DO TRABALHO PARA  BUSCAR UMA  SOLUÇÃO</a:t>
            </a:r>
          </a:p>
        </p:txBody>
      </p:sp>
    </p:spTree>
    <p:extLst>
      <p:ext uri="{BB962C8B-B14F-4D97-AF65-F5344CB8AC3E}">
        <p14:creationId xmlns:p14="http://schemas.microsoft.com/office/powerpoint/2010/main" val="21553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33400" y="1497013"/>
            <a:ext cx="3657600" cy="20528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800" b="1" dirty="0">
              <a:solidFill>
                <a:srgbClr val="000066"/>
              </a:solidFill>
            </a:endParaRPr>
          </a:p>
          <a:p>
            <a:pPr eaLnBrk="0" hangingPunct="0">
              <a:lnSpc>
                <a:spcPct val="130000"/>
              </a:lnSpc>
              <a:buClr>
                <a:srgbClr val="000066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Delimitação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do tema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Seleção das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fontes de busca da 	informação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Identificação dos documentos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endParaRPr lang="pt-BR" sz="1600" b="1" dirty="0">
              <a:solidFill>
                <a:srgbClr val="000066"/>
              </a:solidFill>
            </a:endParaRPr>
          </a:p>
        </p:txBody>
      </p:sp>
      <p:grpSp>
        <p:nvGrpSpPr>
          <p:cNvPr id="45095" name="Group 39"/>
          <p:cNvGrpSpPr>
            <a:grpSpLocks/>
          </p:cNvGrpSpPr>
          <p:nvPr/>
        </p:nvGrpSpPr>
        <p:grpSpPr bwMode="auto">
          <a:xfrm>
            <a:off x="6029325" y="3927475"/>
            <a:ext cx="2527300" cy="2238375"/>
            <a:chOff x="3798" y="2474"/>
            <a:chExt cx="1592" cy="1410"/>
          </a:xfrm>
        </p:grpSpPr>
        <p:sp>
          <p:nvSpPr>
            <p:cNvPr id="8210" name="AutoShape 11"/>
            <p:cNvSpPr>
              <a:spLocks noChangeArrowheads="1"/>
            </p:cNvSpPr>
            <p:nvPr/>
          </p:nvSpPr>
          <p:spPr bwMode="auto">
            <a:xfrm>
              <a:off x="3798" y="2732"/>
              <a:ext cx="1592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Referências </a:t>
              </a:r>
              <a:endParaRPr lang="pt-BR" sz="1400" b="1" dirty="0" smtClean="0">
                <a:solidFill>
                  <a:srgbClr val="000066"/>
                </a:solidFill>
                <a:latin typeface="Tahoma" pitchFamily="34" charset="0"/>
              </a:endParaRPr>
            </a:p>
            <a:p>
              <a:pPr>
                <a:lnSpc>
                  <a:spcPct val="107000"/>
                </a:lnSpc>
              </a:pP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Glossário </a:t>
              </a: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(opcional)</a:t>
              </a:r>
            </a:p>
            <a:p>
              <a:pPr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Apêndices (opcional)</a:t>
              </a:r>
            </a:p>
            <a:p>
              <a:pPr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Anexos (opcional)</a:t>
              </a:r>
            </a:p>
            <a:p>
              <a:pPr marR="845820"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Índice remissivo (opcional)</a:t>
              </a:r>
            </a:p>
          </p:txBody>
        </p:sp>
        <p:sp>
          <p:nvSpPr>
            <p:cNvPr id="45068" name="Text Box 12"/>
            <p:cNvSpPr txBox="1">
              <a:spLocks noChangeArrowheads="1"/>
            </p:cNvSpPr>
            <p:nvPr/>
          </p:nvSpPr>
          <p:spPr bwMode="auto">
            <a:xfrm>
              <a:off x="4286" y="2474"/>
              <a:ext cx="85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Pós-Texto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5094" name="Group 38"/>
          <p:cNvGrpSpPr>
            <a:grpSpLocks/>
          </p:cNvGrpSpPr>
          <p:nvPr/>
        </p:nvGrpSpPr>
        <p:grpSpPr bwMode="auto">
          <a:xfrm>
            <a:off x="3203575" y="3927475"/>
            <a:ext cx="2786063" cy="2238375"/>
            <a:chOff x="2018" y="2474"/>
            <a:chExt cx="1755" cy="1410"/>
          </a:xfrm>
        </p:grpSpPr>
        <p:sp>
          <p:nvSpPr>
            <p:cNvPr id="45066" name="Text Box 10"/>
            <p:cNvSpPr txBox="1">
              <a:spLocks noChangeArrowheads="1"/>
            </p:cNvSpPr>
            <p:nvPr/>
          </p:nvSpPr>
          <p:spPr bwMode="auto">
            <a:xfrm>
              <a:off x="2628" y="2474"/>
              <a:ext cx="5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dirty="0"/>
                <a:t> </a:t>
              </a:r>
              <a:r>
                <a:rPr lang="pt-BR" sz="1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08" name="AutoShape 9"/>
            <p:cNvSpPr>
              <a:spLocks noChangeArrowheads="1"/>
            </p:cNvSpPr>
            <p:nvPr/>
          </p:nvSpPr>
          <p:spPr bwMode="auto">
            <a:xfrm>
              <a:off x="2018" y="2732"/>
              <a:ext cx="1678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9" name="Text Box 13"/>
            <p:cNvSpPr txBox="1">
              <a:spLocks noChangeArrowheads="1"/>
            </p:cNvSpPr>
            <p:nvPr/>
          </p:nvSpPr>
          <p:spPr bwMode="auto">
            <a:xfrm>
              <a:off x="2018" y="2876"/>
              <a:ext cx="1755" cy="8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Introdução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Objetivo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Método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Resultado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Discussão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Conclusão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</p:grp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07950" y="115888"/>
            <a:ext cx="9036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TRABALHOS ACADÊMICOS</a:t>
            </a: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4262438" y="1557338"/>
            <a:ext cx="4630737" cy="13726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Leitura e seleção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Redação </a:t>
            </a:r>
            <a:endParaRPr lang="pt-BR" sz="1600" b="1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Divulgação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2412274" y="1124744"/>
            <a:ext cx="4588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ETAPAS  DE </a:t>
            </a:r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PLANEJAMENTO</a:t>
            </a: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5093" name="Group 37"/>
          <p:cNvGrpSpPr>
            <a:grpSpLocks/>
          </p:cNvGrpSpPr>
          <p:nvPr/>
        </p:nvGrpSpPr>
        <p:grpSpPr bwMode="auto">
          <a:xfrm>
            <a:off x="468313" y="3429001"/>
            <a:ext cx="6408738" cy="2808288"/>
            <a:chOff x="295" y="2160"/>
            <a:chExt cx="4037" cy="1769"/>
          </a:xfrm>
        </p:grpSpPr>
        <p:sp>
          <p:nvSpPr>
            <p:cNvPr id="8203" name="AutoShape 6"/>
            <p:cNvSpPr>
              <a:spLocks noChangeArrowheads="1"/>
            </p:cNvSpPr>
            <p:nvPr/>
          </p:nvSpPr>
          <p:spPr bwMode="auto">
            <a:xfrm>
              <a:off x="304" y="2750"/>
              <a:ext cx="1623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 sz="1400" b="1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1474" y="2160"/>
              <a:ext cx="28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ESTRUTURA DO TRABALHO</a:t>
              </a:r>
              <a:endParaRPr lang="pt-B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672" y="2474"/>
              <a:ext cx="8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Pré-Texto</a:t>
              </a:r>
              <a:endParaRPr lang="pt-BR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06" name="Text Box 36"/>
            <p:cNvSpPr txBox="1">
              <a:spLocks noChangeArrowheads="1"/>
            </p:cNvSpPr>
            <p:nvPr/>
          </p:nvSpPr>
          <p:spPr bwMode="auto">
            <a:xfrm>
              <a:off x="295" y="2921"/>
              <a:ext cx="1653" cy="100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Capa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Folha de </a:t>
              </a: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rosto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Dedicatória (opcional)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Agradecimentos (opcional)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Resumo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Sumário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endParaRPr lang="pt-BR" sz="1400" dirty="0">
                <a:latin typeface="Tahoma" pitchFamily="34" charset="0"/>
              </a:endParaRPr>
            </a:p>
          </p:txBody>
        </p:sp>
      </p:grpSp>
      <p:sp>
        <p:nvSpPr>
          <p:cNvPr id="8202" name="Line 4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2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533400" y="1833563"/>
            <a:ext cx="4254500" cy="1981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pt-BR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 DE PESQUISA</a:t>
            </a:r>
            <a:endParaRPr lang="pt-BR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Trabalho desenvolvido a partir de uma dúvida (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problema/hipótese)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que,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por meio de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métodos científicos, busca a sua solução. É organizado de acordo com uma estrutura convencional.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Esta estrutura é flexível podendo ser ampliada ou subdividida  em cada  parte.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33400" y="4041775"/>
            <a:ext cx="4254500" cy="21621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107000"/>
              </a:lnSpc>
              <a:spcBef>
                <a:spcPct val="20000"/>
              </a:spcBef>
            </a:pPr>
            <a:r>
              <a:rPr lang="pt-BR" sz="1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 CRÍTICA DE RELATO DE EXPERIÊNCIA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Trabalho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descritivo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para apresentar análise de um cenário de prática profissional – programas, projetos, políticas aplicadas à gestão. Deve oferecer uma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visão global e atualizada sobre a área em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questão.</a:t>
            </a:r>
          </a:p>
          <a:p>
            <a:endParaRPr lang="pt-BR" sz="1400" dirty="0"/>
          </a:p>
        </p:txBody>
      </p:sp>
      <p:grpSp>
        <p:nvGrpSpPr>
          <p:cNvPr id="81943" name="Group 23"/>
          <p:cNvGrpSpPr>
            <a:grpSpLocks/>
          </p:cNvGrpSpPr>
          <p:nvPr/>
        </p:nvGrpSpPr>
        <p:grpSpPr bwMode="auto">
          <a:xfrm>
            <a:off x="4687889" y="4611688"/>
            <a:ext cx="4225926" cy="1112837"/>
            <a:chOff x="2953" y="2905"/>
            <a:chExt cx="2662" cy="701"/>
          </a:xfrm>
        </p:grpSpPr>
        <p:sp>
          <p:nvSpPr>
            <p:cNvPr id="9230" name="Text Box 9"/>
            <p:cNvSpPr txBox="1">
              <a:spLocks noChangeArrowheads="1"/>
            </p:cNvSpPr>
            <p:nvPr/>
          </p:nvSpPr>
          <p:spPr bwMode="auto">
            <a:xfrm>
              <a:off x="3625" y="2905"/>
              <a:ext cx="1990" cy="647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>
              <a:outerShdw dist="107763" dir="135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Introdução/Objetivo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Descrição</a:t>
              </a:r>
            </a:p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Lições Aprendidas</a:t>
              </a:r>
            </a:p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Conclusões/ Próximos Passos</a:t>
              </a:r>
            </a:p>
          </p:txBody>
        </p:sp>
        <p:grpSp>
          <p:nvGrpSpPr>
            <p:cNvPr id="9231" name="Group 10"/>
            <p:cNvGrpSpPr>
              <a:grpSpLocks/>
            </p:cNvGrpSpPr>
            <p:nvPr/>
          </p:nvGrpSpPr>
          <p:grpSpPr bwMode="auto">
            <a:xfrm rot="-6459644">
              <a:off x="3059" y="3085"/>
              <a:ext cx="415" cy="627"/>
              <a:chOff x="2160" y="1605"/>
              <a:chExt cx="746" cy="1077"/>
            </a:xfrm>
          </p:grpSpPr>
          <p:sp>
            <p:nvSpPr>
              <p:cNvPr id="9232" name="Freeform 11"/>
              <p:cNvSpPr>
                <a:spLocks/>
              </p:cNvSpPr>
              <p:nvPr/>
            </p:nvSpPr>
            <p:spPr bwMode="auto">
              <a:xfrm>
                <a:off x="2166" y="1605"/>
                <a:ext cx="740" cy="1077"/>
              </a:xfrm>
              <a:custGeom>
                <a:avLst/>
                <a:gdLst>
                  <a:gd name="T0" fmla="*/ 347 w 1480"/>
                  <a:gd name="T1" fmla="*/ 0 h 2155"/>
                  <a:gd name="T2" fmla="*/ 314 w 1480"/>
                  <a:gd name="T3" fmla="*/ 17 h 2155"/>
                  <a:gd name="T4" fmla="*/ 278 w 1480"/>
                  <a:gd name="T5" fmla="*/ 41 h 2155"/>
                  <a:gd name="T6" fmla="*/ 244 w 1480"/>
                  <a:gd name="T7" fmla="*/ 70 h 2155"/>
                  <a:gd name="T8" fmla="*/ 208 w 1480"/>
                  <a:gd name="T9" fmla="*/ 104 h 2155"/>
                  <a:gd name="T10" fmla="*/ 173 w 1480"/>
                  <a:gd name="T11" fmla="*/ 143 h 2155"/>
                  <a:gd name="T12" fmla="*/ 137 w 1480"/>
                  <a:gd name="T13" fmla="*/ 193 h 2155"/>
                  <a:gd name="T14" fmla="*/ 108 w 1480"/>
                  <a:gd name="T15" fmla="*/ 240 h 2155"/>
                  <a:gd name="T16" fmla="*/ 87 w 1480"/>
                  <a:gd name="T17" fmla="*/ 293 h 2155"/>
                  <a:gd name="T18" fmla="*/ 75 w 1480"/>
                  <a:gd name="T19" fmla="*/ 345 h 2155"/>
                  <a:gd name="T20" fmla="*/ 75 w 1480"/>
                  <a:gd name="T21" fmla="*/ 380 h 2155"/>
                  <a:gd name="T22" fmla="*/ 79 w 1480"/>
                  <a:gd name="T23" fmla="*/ 408 h 2155"/>
                  <a:gd name="T24" fmla="*/ 0 w 1480"/>
                  <a:gd name="T25" fmla="*/ 419 h 2155"/>
                  <a:gd name="T26" fmla="*/ 45 w 1480"/>
                  <a:gd name="T27" fmla="*/ 451 h 2155"/>
                  <a:gd name="T28" fmla="*/ 90 w 1480"/>
                  <a:gd name="T29" fmla="*/ 492 h 2155"/>
                  <a:gd name="T30" fmla="*/ 116 w 1480"/>
                  <a:gd name="T31" fmla="*/ 538 h 2155"/>
                  <a:gd name="T32" fmla="*/ 146 w 1480"/>
                  <a:gd name="T33" fmla="*/ 514 h 2155"/>
                  <a:gd name="T34" fmla="*/ 179 w 1480"/>
                  <a:gd name="T35" fmla="*/ 463 h 2155"/>
                  <a:gd name="T36" fmla="*/ 210 w 1480"/>
                  <a:gd name="T37" fmla="*/ 431 h 2155"/>
                  <a:gd name="T38" fmla="*/ 160 w 1480"/>
                  <a:gd name="T39" fmla="*/ 418 h 2155"/>
                  <a:gd name="T40" fmla="*/ 154 w 1480"/>
                  <a:gd name="T41" fmla="*/ 372 h 2155"/>
                  <a:gd name="T42" fmla="*/ 160 w 1480"/>
                  <a:gd name="T43" fmla="*/ 321 h 2155"/>
                  <a:gd name="T44" fmla="*/ 173 w 1480"/>
                  <a:gd name="T45" fmla="*/ 267 h 2155"/>
                  <a:gd name="T46" fmla="*/ 199 w 1480"/>
                  <a:gd name="T47" fmla="*/ 201 h 2155"/>
                  <a:gd name="T48" fmla="*/ 231 w 1480"/>
                  <a:gd name="T49" fmla="*/ 147 h 2155"/>
                  <a:gd name="T50" fmla="*/ 246 w 1480"/>
                  <a:gd name="T51" fmla="*/ 121 h 2155"/>
                  <a:gd name="T52" fmla="*/ 262 w 1480"/>
                  <a:gd name="T53" fmla="*/ 101 h 2155"/>
                  <a:gd name="T54" fmla="*/ 287 w 1480"/>
                  <a:gd name="T55" fmla="*/ 70 h 2155"/>
                  <a:gd name="T56" fmla="*/ 305 w 1480"/>
                  <a:gd name="T57" fmla="*/ 51 h 2155"/>
                  <a:gd name="T58" fmla="*/ 324 w 1480"/>
                  <a:gd name="T59" fmla="*/ 34 h 2155"/>
                  <a:gd name="T60" fmla="*/ 346 w 1480"/>
                  <a:gd name="T61" fmla="*/ 16 h 2155"/>
                  <a:gd name="T62" fmla="*/ 370 w 1480"/>
                  <a:gd name="T63" fmla="*/ 0 h 215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80" h="2155">
                    <a:moveTo>
                      <a:pt x="1480" y="0"/>
                    </a:moveTo>
                    <a:lnTo>
                      <a:pt x="1385" y="0"/>
                    </a:lnTo>
                    <a:lnTo>
                      <a:pt x="1314" y="37"/>
                    </a:lnTo>
                    <a:lnTo>
                      <a:pt x="1256" y="68"/>
                    </a:lnTo>
                    <a:lnTo>
                      <a:pt x="1186" y="112"/>
                    </a:lnTo>
                    <a:lnTo>
                      <a:pt x="1109" y="167"/>
                    </a:lnTo>
                    <a:lnTo>
                      <a:pt x="1056" y="216"/>
                    </a:lnTo>
                    <a:lnTo>
                      <a:pt x="976" y="283"/>
                    </a:lnTo>
                    <a:lnTo>
                      <a:pt x="900" y="351"/>
                    </a:lnTo>
                    <a:lnTo>
                      <a:pt x="831" y="419"/>
                    </a:lnTo>
                    <a:lnTo>
                      <a:pt x="748" y="507"/>
                    </a:lnTo>
                    <a:lnTo>
                      <a:pt x="692" y="574"/>
                    </a:lnTo>
                    <a:lnTo>
                      <a:pt x="623" y="669"/>
                    </a:lnTo>
                    <a:lnTo>
                      <a:pt x="547" y="774"/>
                    </a:lnTo>
                    <a:lnTo>
                      <a:pt x="478" y="880"/>
                    </a:lnTo>
                    <a:lnTo>
                      <a:pt x="430" y="960"/>
                    </a:lnTo>
                    <a:lnTo>
                      <a:pt x="381" y="1075"/>
                    </a:lnTo>
                    <a:lnTo>
                      <a:pt x="347" y="1172"/>
                    </a:lnTo>
                    <a:lnTo>
                      <a:pt x="320" y="1274"/>
                    </a:lnTo>
                    <a:lnTo>
                      <a:pt x="299" y="1381"/>
                    </a:lnTo>
                    <a:lnTo>
                      <a:pt x="296" y="1444"/>
                    </a:lnTo>
                    <a:lnTo>
                      <a:pt x="299" y="1520"/>
                    </a:lnTo>
                    <a:lnTo>
                      <a:pt x="306" y="1578"/>
                    </a:lnTo>
                    <a:lnTo>
                      <a:pt x="313" y="1634"/>
                    </a:lnTo>
                    <a:lnTo>
                      <a:pt x="326" y="1679"/>
                    </a:lnTo>
                    <a:lnTo>
                      <a:pt x="0" y="1679"/>
                    </a:lnTo>
                    <a:lnTo>
                      <a:pt x="83" y="1735"/>
                    </a:lnTo>
                    <a:lnTo>
                      <a:pt x="178" y="1807"/>
                    </a:lnTo>
                    <a:lnTo>
                      <a:pt x="272" y="1881"/>
                    </a:lnTo>
                    <a:lnTo>
                      <a:pt x="360" y="1970"/>
                    </a:lnTo>
                    <a:lnTo>
                      <a:pt x="410" y="2036"/>
                    </a:lnTo>
                    <a:lnTo>
                      <a:pt x="461" y="2155"/>
                    </a:lnTo>
                    <a:lnTo>
                      <a:pt x="534" y="2154"/>
                    </a:lnTo>
                    <a:lnTo>
                      <a:pt x="581" y="2058"/>
                    </a:lnTo>
                    <a:lnTo>
                      <a:pt x="636" y="1957"/>
                    </a:lnTo>
                    <a:lnTo>
                      <a:pt x="714" y="1855"/>
                    </a:lnTo>
                    <a:lnTo>
                      <a:pt x="790" y="1774"/>
                    </a:lnTo>
                    <a:lnTo>
                      <a:pt x="838" y="1726"/>
                    </a:lnTo>
                    <a:lnTo>
                      <a:pt x="917" y="1675"/>
                    </a:lnTo>
                    <a:lnTo>
                      <a:pt x="640" y="1675"/>
                    </a:lnTo>
                    <a:lnTo>
                      <a:pt x="623" y="1578"/>
                    </a:lnTo>
                    <a:lnTo>
                      <a:pt x="616" y="1490"/>
                    </a:lnTo>
                    <a:lnTo>
                      <a:pt x="623" y="1388"/>
                    </a:lnTo>
                    <a:lnTo>
                      <a:pt x="637" y="1287"/>
                    </a:lnTo>
                    <a:lnTo>
                      <a:pt x="665" y="1172"/>
                    </a:lnTo>
                    <a:lnTo>
                      <a:pt x="692" y="1069"/>
                    </a:lnTo>
                    <a:lnTo>
                      <a:pt x="744" y="924"/>
                    </a:lnTo>
                    <a:lnTo>
                      <a:pt x="796" y="805"/>
                    </a:lnTo>
                    <a:lnTo>
                      <a:pt x="852" y="700"/>
                    </a:lnTo>
                    <a:lnTo>
                      <a:pt x="921" y="588"/>
                    </a:lnTo>
                    <a:lnTo>
                      <a:pt x="954" y="536"/>
                    </a:lnTo>
                    <a:lnTo>
                      <a:pt x="983" y="487"/>
                    </a:lnTo>
                    <a:lnTo>
                      <a:pt x="1014" y="445"/>
                    </a:lnTo>
                    <a:lnTo>
                      <a:pt x="1045" y="405"/>
                    </a:lnTo>
                    <a:lnTo>
                      <a:pt x="1101" y="331"/>
                    </a:lnTo>
                    <a:lnTo>
                      <a:pt x="1146" y="281"/>
                    </a:lnTo>
                    <a:lnTo>
                      <a:pt x="1182" y="242"/>
                    </a:lnTo>
                    <a:lnTo>
                      <a:pt x="1220" y="204"/>
                    </a:lnTo>
                    <a:lnTo>
                      <a:pt x="1259" y="168"/>
                    </a:lnTo>
                    <a:lnTo>
                      <a:pt x="1293" y="137"/>
                    </a:lnTo>
                    <a:lnTo>
                      <a:pt x="1334" y="101"/>
                    </a:lnTo>
                    <a:lnTo>
                      <a:pt x="1384" y="65"/>
                    </a:lnTo>
                    <a:lnTo>
                      <a:pt x="1431" y="30"/>
                    </a:lnTo>
                    <a:lnTo>
                      <a:pt x="148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3" name="Freeform 12"/>
              <p:cNvSpPr>
                <a:spLocks/>
              </p:cNvSpPr>
              <p:nvPr/>
            </p:nvSpPr>
            <p:spPr bwMode="auto">
              <a:xfrm>
                <a:off x="2160" y="1605"/>
                <a:ext cx="701" cy="1077"/>
              </a:xfrm>
              <a:custGeom>
                <a:avLst/>
                <a:gdLst>
                  <a:gd name="T0" fmla="*/ 351 w 1402"/>
                  <a:gd name="T1" fmla="*/ 0 h 2154"/>
                  <a:gd name="T2" fmla="*/ 331 w 1402"/>
                  <a:gd name="T3" fmla="*/ 8 h 2154"/>
                  <a:gd name="T4" fmla="*/ 315 w 1402"/>
                  <a:gd name="T5" fmla="*/ 14 h 2154"/>
                  <a:gd name="T6" fmla="*/ 302 w 1402"/>
                  <a:gd name="T7" fmla="*/ 21 h 2154"/>
                  <a:gd name="T8" fmla="*/ 287 w 1402"/>
                  <a:gd name="T9" fmla="*/ 29 h 2154"/>
                  <a:gd name="T10" fmla="*/ 266 w 1402"/>
                  <a:gd name="T11" fmla="*/ 41 h 2154"/>
                  <a:gd name="T12" fmla="*/ 247 w 1402"/>
                  <a:gd name="T13" fmla="*/ 55 h 2154"/>
                  <a:gd name="T14" fmla="*/ 227 w 1402"/>
                  <a:gd name="T15" fmla="*/ 71 h 2154"/>
                  <a:gd name="T16" fmla="*/ 209 w 1402"/>
                  <a:gd name="T17" fmla="*/ 88 h 2154"/>
                  <a:gd name="T18" fmla="*/ 192 w 1402"/>
                  <a:gd name="T19" fmla="*/ 105 h 2154"/>
                  <a:gd name="T20" fmla="*/ 171 w 1402"/>
                  <a:gd name="T21" fmla="*/ 128 h 2154"/>
                  <a:gd name="T22" fmla="*/ 158 w 1402"/>
                  <a:gd name="T23" fmla="*/ 144 h 2154"/>
                  <a:gd name="T24" fmla="*/ 141 w 1402"/>
                  <a:gd name="T25" fmla="*/ 168 h 2154"/>
                  <a:gd name="T26" fmla="*/ 122 w 1402"/>
                  <a:gd name="T27" fmla="*/ 194 h 2154"/>
                  <a:gd name="T28" fmla="*/ 105 w 1402"/>
                  <a:gd name="T29" fmla="*/ 221 h 2154"/>
                  <a:gd name="T30" fmla="*/ 93 w 1402"/>
                  <a:gd name="T31" fmla="*/ 241 h 2154"/>
                  <a:gd name="T32" fmla="*/ 82 w 1402"/>
                  <a:gd name="T33" fmla="*/ 270 h 2154"/>
                  <a:gd name="T34" fmla="*/ 73 w 1402"/>
                  <a:gd name="T35" fmla="*/ 294 h 2154"/>
                  <a:gd name="T36" fmla="*/ 66 w 1402"/>
                  <a:gd name="T37" fmla="*/ 319 h 2154"/>
                  <a:gd name="T38" fmla="*/ 61 w 1402"/>
                  <a:gd name="T39" fmla="*/ 346 h 2154"/>
                  <a:gd name="T40" fmla="*/ 60 w 1402"/>
                  <a:gd name="T41" fmla="*/ 362 h 2154"/>
                  <a:gd name="T42" fmla="*/ 61 w 1402"/>
                  <a:gd name="T43" fmla="*/ 381 h 2154"/>
                  <a:gd name="T44" fmla="*/ 63 w 1402"/>
                  <a:gd name="T45" fmla="*/ 395 h 2154"/>
                  <a:gd name="T46" fmla="*/ 65 w 1402"/>
                  <a:gd name="T47" fmla="*/ 409 h 2154"/>
                  <a:gd name="T48" fmla="*/ 68 w 1402"/>
                  <a:gd name="T49" fmla="*/ 420 h 2154"/>
                  <a:gd name="T50" fmla="*/ 0 w 1402"/>
                  <a:gd name="T51" fmla="*/ 420 h 2154"/>
                  <a:gd name="T52" fmla="*/ 22 w 1402"/>
                  <a:gd name="T53" fmla="*/ 436 h 2154"/>
                  <a:gd name="T54" fmla="*/ 41 w 1402"/>
                  <a:gd name="T55" fmla="*/ 451 h 2154"/>
                  <a:gd name="T56" fmla="*/ 66 w 1402"/>
                  <a:gd name="T57" fmla="*/ 471 h 2154"/>
                  <a:gd name="T58" fmla="*/ 87 w 1402"/>
                  <a:gd name="T59" fmla="*/ 493 h 2154"/>
                  <a:gd name="T60" fmla="*/ 103 w 1402"/>
                  <a:gd name="T61" fmla="*/ 513 h 2154"/>
                  <a:gd name="T62" fmla="*/ 119 w 1402"/>
                  <a:gd name="T63" fmla="*/ 539 h 2154"/>
                  <a:gd name="T64" fmla="*/ 131 w 1402"/>
                  <a:gd name="T65" fmla="*/ 515 h 2154"/>
                  <a:gd name="T66" fmla="*/ 144 w 1402"/>
                  <a:gd name="T67" fmla="*/ 490 h 2154"/>
                  <a:gd name="T68" fmla="*/ 163 w 1402"/>
                  <a:gd name="T69" fmla="*/ 465 h 2154"/>
                  <a:gd name="T70" fmla="*/ 182 w 1402"/>
                  <a:gd name="T71" fmla="*/ 444 h 2154"/>
                  <a:gd name="T72" fmla="*/ 193 w 1402"/>
                  <a:gd name="T73" fmla="*/ 432 h 2154"/>
                  <a:gd name="T74" fmla="*/ 213 w 1402"/>
                  <a:gd name="T75" fmla="*/ 420 h 2154"/>
                  <a:gd name="T76" fmla="*/ 145 w 1402"/>
                  <a:gd name="T77" fmla="*/ 420 h 2154"/>
                  <a:gd name="T78" fmla="*/ 141 w 1402"/>
                  <a:gd name="T79" fmla="*/ 395 h 2154"/>
                  <a:gd name="T80" fmla="*/ 139 w 1402"/>
                  <a:gd name="T81" fmla="*/ 373 h 2154"/>
                  <a:gd name="T82" fmla="*/ 141 w 1402"/>
                  <a:gd name="T83" fmla="*/ 348 h 2154"/>
                  <a:gd name="T84" fmla="*/ 144 w 1402"/>
                  <a:gd name="T85" fmla="*/ 322 h 2154"/>
                  <a:gd name="T86" fmla="*/ 151 w 1402"/>
                  <a:gd name="T87" fmla="*/ 294 h 2154"/>
                  <a:gd name="T88" fmla="*/ 158 w 1402"/>
                  <a:gd name="T89" fmla="*/ 268 h 2154"/>
                  <a:gd name="T90" fmla="*/ 170 w 1402"/>
                  <a:gd name="T91" fmla="*/ 231 h 2154"/>
                  <a:gd name="T92" fmla="*/ 183 w 1402"/>
                  <a:gd name="T93" fmla="*/ 202 h 2154"/>
                  <a:gd name="T94" fmla="*/ 197 w 1402"/>
                  <a:gd name="T95" fmla="*/ 176 h 2154"/>
                  <a:gd name="T96" fmla="*/ 214 w 1402"/>
                  <a:gd name="T97" fmla="*/ 148 h 2154"/>
                  <a:gd name="T98" fmla="*/ 222 w 1402"/>
                  <a:gd name="T99" fmla="*/ 135 h 2154"/>
                  <a:gd name="T100" fmla="*/ 229 w 1402"/>
                  <a:gd name="T101" fmla="*/ 122 h 2154"/>
                  <a:gd name="T102" fmla="*/ 236 w 1402"/>
                  <a:gd name="T103" fmla="*/ 112 h 2154"/>
                  <a:gd name="T104" fmla="*/ 244 w 1402"/>
                  <a:gd name="T105" fmla="*/ 102 h 2154"/>
                  <a:gd name="T106" fmla="*/ 258 w 1402"/>
                  <a:gd name="T107" fmla="*/ 83 h 2154"/>
                  <a:gd name="T108" fmla="*/ 269 w 1402"/>
                  <a:gd name="T109" fmla="*/ 71 h 2154"/>
                  <a:gd name="T110" fmla="*/ 278 w 1402"/>
                  <a:gd name="T111" fmla="*/ 61 h 2154"/>
                  <a:gd name="T112" fmla="*/ 287 w 1402"/>
                  <a:gd name="T113" fmla="*/ 52 h 2154"/>
                  <a:gd name="T114" fmla="*/ 297 w 1402"/>
                  <a:gd name="T115" fmla="*/ 43 h 2154"/>
                  <a:gd name="T116" fmla="*/ 305 w 1402"/>
                  <a:gd name="T117" fmla="*/ 35 h 2154"/>
                  <a:gd name="T118" fmla="*/ 315 w 1402"/>
                  <a:gd name="T119" fmla="*/ 26 h 2154"/>
                  <a:gd name="T120" fmla="*/ 327 w 1402"/>
                  <a:gd name="T121" fmla="*/ 17 h 2154"/>
                  <a:gd name="T122" fmla="*/ 339 w 1402"/>
                  <a:gd name="T123" fmla="*/ 8 h 2154"/>
                  <a:gd name="T124" fmla="*/ 351 w 1402"/>
                  <a:gd name="T125" fmla="*/ 0 h 215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402" h="2154">
                    <a:moveTo>
                      <a:pt x="1402" y="0"/>
                    </a:moveTo>
                    <a:lnTo>
                      <a:pt x="1322" y="29"/>
                    </a:lnTo>
                    <a:lnTo>
                      <a:pt x="1259" y="55"/>
                    </a:lnTo>
                    <a:lnTo>
                      <a:pt x="1206" y="82"/>
                    </a:lnTo>
                    <a:lnTo>
                      <a:pt x="1145" y="116"/>
                    </a:lnTo>
                    <a:lnTo>
                      <a:pt x="1061" y="164"/>
                    </a:lnTo>
                    <a:lnTo>
                      <a:pt x="986" y="218"/>
                    </a:lnTo>
                    <a:lnTo>
                      <a:pt x="908" y="284"/>
                    </a:lnTo>
                    <a:lnTo>
                      <a:pt x="833" y="352"/>
                    </a:lnTo>
                    <a:lnTo>
                      <a:pt x="765" y="420"/>
                    </a:lnTo>
                    <a:lnTo>
                      <a:pt x="684" y="509"/>
                    </a:lnTo>
                    <a:lnTo>
                      <a:pt x="629" y="575"/>
                    </a:lnTo>
                    <a:lnTo>
                      <a:pt x="562" y="670"/>
                    </a:lnTo>
                    <a:lnTo>
                      <a:pt x="487" y="776"/>
                    </a:lnTo>
                    <a:lnTo>
                      <a:pt x="419" y="881"/>
                    </a:lnTo>
                    <a:lnTo>
                      <a:pt x="371" y="961"/>
                    </a:lnTo>
                    <a:lnTo>
                      <a:pt x="325" y="1077"/>
                    </a:lnTo>
                    <a:lnTo>
                      <a:pt x="291" y="1173"/>
                    </a:lnTo>
                    <a:lnTo>
                      <a:pt x="264" y="1275"/>
                    </a:lnTo>
                    <a:lnTo>
                      <a:pt x="243" y="1382"/>
                    </a:lnTo>
                    <a:lnTo>
                      <a:pt x="240" y="1446"/>
                    </a:lnTo>
                    <a:lnTo>
                      <a:pt x="243" y="1522"/>
                    </a:lnTo>
                    <a:lnTo>
                      <a:pt x="250" y="1579"/>
                    </a:lnTo>
                    <a:lnTo>
                      <a:pt x="257" y="1635"/>
                    </a:lnTo>
                    <a:lnTo>
                      <a:pt x="271" y="1680"/>
                    </a:lnTo>
                    <a:lnTo>
                      <a:pt x="0" y="1680"/>
                    </a:lnTo>
                    <a:lnTo>
                      <a:pt x="85" y="1741"/>
                    </a:lnTo>
                    <a:lnTo>
                      <a:pt x="163" y="1802"/>
                    </a:lnTo>
                    <a:lnTo>
                      <a:pt x="264" y="1884"/>
                    </a:lnTo>
                    <a:lnTo>
                      <a:pt x="345" y="1972"/>
                    </a:lnTo>
                    <a:lnTo>
                      <a:pt x="412" y="2052"/>
                    </a:lnTo>
                    <a:lnTo>
                      <a:pt x="473" y="2154"/>
                    </a:lnTo>
                    <a:lnTo>
                      <a:pt x="521" y="2059"/>
                    </a:lnTo>
                    <a:lnTo>
                      <a:pt x="576" y="1960"/>
                    </a:lnTo>
                    <a:lnTo>
                      <a:pt x="650" y="1857"/>
                    </a:lnTo>
                    <a:lnTo>
                      <a:pt x="725" y="1775"/>
                    </a:lnTo>
                    <a:lnTo>
                      <a:pt x="772" y="1728"/>
                    </a:lnTo>
                    <a:lnTo>
                      <a:pt x="850" y="1677"/>
                    </a:lnTo>
                    <a:lnTo>
                      <a:pt x="578" y="1677"/>
                    </a:lnTo>
                    <a:lnTo>
                      <a:pt x="562" y="1579"/>
                    </a:lnTo>
                    <a:lnTo>
                      <a:pt x="555" y="1491"/>
                    </a:lnTo>
                    <a:lnTo>
                      <a:pt x="562" y="1389"/>
                    </a:lnTo>
                    <a:lnTo>
                      <a:pt x="575" y="1288"/>
                    </a:lnTo>
                    <a:lnTo>
                      <a:pt x="602" y="1173"/>
                    </a:lnTo>
                    <a:lnTo>
                      <a:pt x="629" y="1070"/>
                    </a:lnTo>
                    <a:lnTo>
                      <a:pt x="680" y="924"/>
                    </a:lnTo>
                    <a:lnTo>
                      <a:pt x="731" y="806"/>
                    </a:lnTo>
                    <a:lnTo>
                      <a:pt x="786" y="701"/>
                    </a:lnTo>
                    <a:lnTo>
                      <a:pt x="854" y="589"/>
                    </a:lnTo>
                    <a:lnTo>
                      <a:pt x="885" y="537"/>
                    </a:lnTo>
                    <a:lnTo>
                      <a:pt x="915" y="488"/>
                    </a:lnTo>
                    <a:lnTo>
                      <a:pt x="944" y="446"/>
                    </a:lnTo>
                    <a:lnTo>
                      <a:pt x="976" y="407"/>
                    </a:lnTo>
                    <a:lnTo>
                      <a:pt x="1030" y="332"/>
                    </a:lnTo>
                    <a:lnTo>
                      <a:pt x="1074" y="282"/>
                    </a:lnTo>
                    <a:lnTo>
                      <a:pt x="1111" y="244"/>
                    </a:lnTo>
                    <a:lnTo>
                      <a:pt x="1148" y="205"/>
                    </a:lnTo>
                    <a:lnTo>
                      <a:pt x="1186" y="169"/>
                    </a:lnTo>
                    <a:lnTo>
                      <a:pt x="1219" y="138"/>
                    </a:lnTo>
                    <a:lnTo>
                      <a:pt x="1259" y="102"/>
                    </a:lnTo>
                    <a:lnTo>
                      <a:pt x="1308" y="66"/>
                    </a:lnTo>
                    <a:lnTo>
                      <a:pt x="1353" y="31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81942" name="Group 22"/>
          <p:cNvGrpSpPr>
            <a:grpSpLocks/>
          </p:cNvGrpSpPr>
          <p:nvPr/>
        </p:nvGrpSpPr>
        <p:grpSpPr bwMode="auto">
          <a:xfrm>
            <a:off x="4635500" y="1935163"/>
            <a:ext cx="3440113" cy="1303337"/>
            <a:chOff x="2920" y="1219"/>
            <a:chExt cx="2167" cy="821"/>
          </a:xfrm>
        </p:grpSpPr>
        <p:sp>
          <p:nvSpPr>
            <p:cNvPr id="9226" name="Text Box 7"/>
            <p:cNvSpPr txBox="1">
              <a:spLocks noChangeArrowheads="1"/>
            </p:cNvSpPr>
            <p:nvPr/>
          </p:nvSpPr>
          <p:spPr bwMode="auto">
            <a:xfrm>
              <a:off x="3614" y="1284"/>
              <a:ext cx="1473" cy="7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>
              <a:outerShdw dist="107763" dir="135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pt-BR" sz="1600" b="1" dirty="0">
                  <a:solidFill>
                    <a:srgbClr val="000000"/>
                  </a:solidFill>
                </a:rPr>
                <a:t> </a:t>
              </a: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Introdução/Objetivo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Métodos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Resultados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Discussão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Conclusões</a:t>
              </a:r>
            </a:p>
          </p:txBody>
        </p:sp>
        <p:grpSp>
          <p:nvGrpSpPr>
            <p:cNvPr id="9227" name="Group 13"/>
            <p:cNvGrpSpPr>
              <a:grpSpLocks/>
            </p:cNvGrpSpPr>
            <p:nvPr/>
          </p:nvGrpSpPr>
          <p:grpSpPr bwMode="auto">
            <a:xfrm rot="-6419560">
              <a:off x="2995" y="1144"/>
              <a:ext cx="438" cy="587"/>
              <a:chOff x="2979" y="1605"/>
              <a:chExt cx="621" cy="1109"/>
            </a:xfrm>
          </p:grpSpPr>
          <p:sp>
            <p:nvSpPr>
              <p:cNvPr id="9228" name="Freeform 14"/>
              <p:cNvSpPr>
                <a:spLocks/>
              </p:cNvSpPr>
              <p:nvPr/>
            </p:nvSpPr>
            <p:spPr bwMode="auto">
              <a:xfrm>
                <a:off x="2979" y="1605"/>
                <a:ext cx="602" cy="1109"/>
              </a:xfrm>
              <a:custGeom>
                <a:avLst/>
                <a:gdLst>
                  <a:gd name="T0" fmla="*/ 261 w 1204"/>
                  <a:gd name="T1" fmla="*/ 1 h 2220"/>
                  <a:gd name="T2" fmla="*/ 281 w 1204"/>
                  <a:gd name="T3" fmla="*/ 38 h 2220"/>
                  <a:gd name="T4" fmla="*/ 289 w 1204"/>
                  <a:gd name="T5" fmla="*/ 64 h 2220"/>
                  <a:gd name="T6" fmla="*/ 296 w 1204"/>
                  <a:gd name="T7" fmla="*/ 93 h 2220"/>
                  <a:gd name="T8" fmla="*/ 299 w 1204"/>
                  <a:gd name="T9" fmla="*/ 123 h 2220"/>
                  <a:gd name="T10" fmla="*/ 301 w 1204"/>
                  <a:gd name="T11" fmla="*/ 156 h 2220"/>
                  <a:gd name="T12" fmla="*/ 300 w 1204"/>
                  <a:gd name="T13" fmla="*/ 195 h 2220"/>
                  <a:gd name="T14" fmla="*/ 295 w 1204"/>
                  <a:gd name="T15" fmla="*/ 246 h 2220"/>
                  <a:gd name="T16" fmla="*/ 286 w 1204"/>
                  <a:gd name="T17" fmla="*/ 291 h 2220"/>
                  <a:gd name="T18" fmla="*/ 275 w 1204"/>
                  <a:gd name="T19" fmla="*/ 330 h 2220"/>
                  <a:gd name="T20" fmla="*/ 259 w 1204"/>
                  <a:gd name="T21" fmla="*/ 371 h 2220"/>
                  <a:gd name="T22" fmla="*/ 242 w 1204"/>
                  <a:gd name="T23" fmla="*/ 406 h 2220"/>
                  <a:gd name="T24" fmla="*/ 219 w 1204"/>
                  <a:gd name="T25" fmla="*/ 437 h 2220"/>
                  <a:gd name="T26" fmla="*/ 190 w 1204"/>
                  <a:gd name="T27" fmla="*/ 466 h 2220"/>
                  <a:gd name="T28" fmla="*/ 160 w 1204"/>
                  <a:gd name="T29" fmla="*/ 488 h 2220"/>
                  <a:gd name="T30" fmla="*/ 141 w 1204"/>
                  <a:gd name="T31" fmla="*/ 499 h 2220"/>
                  <a:gd name="T32" fmla="*/ 179 w 1204"/>
                  <a:gd name="T33" fmla="*/ 554 h 2220"/>
                  <a:gd name="T34" fmla="*/ 150 w 1204"/>
                  <a:gd name="T35" fmla="*/ 546 h 2220"/>
                  <a:gd name="T36" fmla="*/ 121 w 1204"/>
                  <a:gd name="T37" fmla="*/ 541 h 2220"/>
                  <a:gd name="T38" fmla="*/ 93 w 1204"/>
                  <a:gd name="T39" fmla="*/ 539 h 2220"/>
                  <a:gd name="T40" fmla="*/ 63 w 1204"/>
                  <a:gd name="T41" fmla="*/ 539 h 2220"/>
                  <a:gd name="T42" fmla="*/ 22 w 1204"/>
                  <a:gd name="T43" fmla="*/ 548 h 2220"/>
                  <a:gd name="T44" fmla="*/ 8 w 1204"/>
                  <a:gd name="T45" fmla="*/ 536 h 2220"/>
                  <a:gd name="T46" fmla="*/ 22 w 1204"/>
                  <a:gd name="T47" fmla="*/ 509 h 2220"/>
                  <a:gd name="T48" fmla="*/ 30 w 1204"/>
                  <a:gd name="T49" fmla="*/ 487 h 2220"/>
                  <a:gd name="T50" fmla="*/ 34 w 1204"/>
                  <a:gd name="T51" fmla="*/ 465 h 2220"/>
                  <a:gd name="T52" fmla="*/ 36 w 1204"/>
                  <a:gd name="T53" fmla="*/ 441 h 2220"/>
                  <a:gd name="T54" fmla="*/ 34 w 1204"/>
                  <a:gd name="T55" fmla="*/ 414 h 2220"/>
                  <a:gd name="T56" fmla="*/ 51 w 1204"/>
                  <a:gd name="T57" fmla="*/ 394 h 2220"/>
                  <a:gd name="T58" fmla="*/ 98 w 1204"/>
                  <a:gd name="T59" fmla="*/ 439 h 2220"/>
                  <a:gd name="T60" fmla="*/ 133 w 1204"/>
                  <a:gd name="T61" fmla="*/ 411 h 2220"/>
                  <a:gd name="T62" fmla="*/ 162 w 1204"/>
                  <a:gd name="T63" fmla="*/ 381 h 2220"/>
                  <a:gd name="T64" fmla="*/ 186 w 1204"/>
                  <a:gd name="T65" fmla="*/ 354 h 2220"/>
                  <a:gd name="T66" fmla="*/ 210 w 1204"/>
                  <a:gd name="T67" fmla="*/ 319 h 2220"/>
                  <a:gd name="T68" fmla="*/ 227 w 1204"/>
                  <a:gd name="T69" fmla="*/ 285 h 2220"/>
                  <a:gd name="T70" fmla="*/ 241 w 1204"/>
                  <a:gd name="T71" fmla="*/ 252 h 2220"/>
                  <a:gd name="T72" fmla="*/ 252 w 1204"/>
                  <a:gd name="T73" fmla="*/ 211 h 2220"/>
                  <a:gd name="T74" fmla="*/ 261 w 1204"/>
                  <a:gd name="T75" fmla="*/ 171 h 2220"/>
                  <a:gd name="T76" fmla="*/ 269 w 1204"/>
                  <a:gd name="T77" fmla="*/ 124 h 2220"/>
                  <a:gd name="T78" fmla="*/ 271 w 1204"/>
                  <a:gd name="T79" fmla="*/ 87 h 2220"/>
                  <a:gd name="T80" fmla="*/ 268 w 1204"/>
                  <a:gd name="T81" fmla="*/ 60 h 2220"/>
                  <a:gd name="T82" fmla="*/ 263 w 1204"/>
                  <a:gd name="T83" fmla="*/ 37 h 22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204" h="2220">
                    <a:moveTo>
                      <a:pt x="999" y="0"/>
                    </a:moveTo>
                    <a:lnTo>
                      <a:pt x="1044" y="4"/>
                    </a:lnTo>
                    <a:lnTo>
                      <a:pt x="1095" y="95"/>
                    </a:lnTo>
                    <a:lnTo>
                      <a:pt x="1122" y="153"/>
                    </a:lnTo>
                    <a:lnTo>
                      <a:pt x="1139" y="210"/>
                    </a:lnTo>
                    <a:lnTo>
                      <a:pt x="1156" y="257"/>
                    </a:lnTo>
                    <a:lnTo>
                      <a:pt x="1170" y="318"/>
                    </a:lnTo>
                    <a:lnTo>
                      <a:pt x="1183" y="373"/>
                    </a:lnTo>
                    <a:lnTo>
                      <a:pt x="1189" y="439"/>
                    </a:lnTo>
                    <a:lnTo>
                      <a:pt x="1196" y="493"/>
                    </a:lnTo>
                    <a:lnTo>
                      <a:pt x="1202" y="548"/>
                    </a:lnTo>
                    <a:lnTo>
                      <a:pt x="1204" y="624"/>
                    </a:lnTo>
                    <a:lnTo>
                      <a:pt x="1202" y="696"/>
                    </a:lnTo>
                    <a:lnTo>
                      <a:pt x="1199" y="780"/>
                    </a:lnTo>
                    <a:lnTo>
                      <a:pt x="1192" y="893"/>
                    </a:lnTo>
                    <a:lnTo>
                      <a:pt x="1180" y="984"/>
                    </a:lnTo>
                    <a:lnTo>
                      <a:pt x="1165" y="1057"/>
                    </a:lnTo>
                    <a:lnTo>
                      <a:pt x="1142" y="1165"/>
                    </a:lnTo>
                    <a:lnTo>
                      <a:pt x="1123" y="1245"/>
                    </a:lnTo>
                    <a:lnTo>
                      <a:pt x="1097" y="1323"/>
                    </a:lnTo>
                    <a:lnTo>
                      <a:pt x="1070" y="1405"/>
                    </a:lnTo>
                    <a:lnTo>
                      <a:pt x="1035" y="1485"/>
                    </a:lnTo>
                    <a:lnTo>
                      <a:pt x="1003" y="1557"/>
                    </a:lnTo>
                    <a:lnTo>
                      <a:pt x="965" y="1626"/>
                    </a:lnTo>
                    <a:lnTo>
                      <a:pt x="919" y="1688"/>
                    </a:lnTo>
                    <a:lnTo>
                      <a:pt x="875" y="1750"/>
                    </a:lnTo>
                    <a:lnTo>
                      <a:pt x="822" y="1811"/>
                    </a:lnTo>
                    <a:lnTo>
                      <a:pt x="757" y="1868"/>
                    </a:lnTo>
                    <a:lnTo>
                      <a:pt x="704" y="1910"/>
                    </a:lnTo>
                    <a:lnTo>
                      <a:pt x="639" y="1953"/>
                    </a:lnTo>
                    <a:lnTo>
                      <a:pt x="590" y="1984"/>
                    </a:lnTo>
                    <a:lnTo>
                      <a:pt x="564" y="1997"/>
                    </a:lnTo>
                    <a:lnTo>
                      <a:pt x="771" y="2220"/>
                    </a:lnTo>
                    <a:lnTo>
                      <a:pt x="713" y="2220"/>
                    </a:lnTo>
                    <a:lnTo>
                      <a:pt x="654" y="2202"/>
                    </a:lnTo>
                    <a:lnTo>
                      <a:pt x="600" y="2187"/>
                    </a:lnTo>
                    <a:lnTo>
                      <a:pt x="545" y="2177"/>
                    </a:lnTo>
                    <a:lnTo>
                      <a:pt x="484" y="2167"/>
                    </a:lnTo>
                    <a:lnTo>
                      <a:pt x="421" y="2162"/>
                    </a:lnTo>
                    <a:lnTo>
                      <a:pt x="369" y="2158"/>
                    </a:lnTo>
                    <a:lnTo>
                      <a:pt x="307" y="2159"/>
                    </a:lnTo>
                    <a:lnTo>
                      <a:pt x="249" y="2160"/>
                    </a:lnTo>
                    <a:lnTo>
                      <a:pt x="172" y="2168"/>
                    </a:lnTo>
                    <a:lnTo>
                      <a:pt x="87" y="2193"/>
                    </a:lnTo>
                    <a:lnTo>
                      <a:pt x="0" y="2194"/>
                    </a:lnTo>
                    <a:lnTo>
                      <a:pt x="31" y="2145"/>
                    </a:lnTo>
                    <a:lnTo>
                      <a:pt x="57" y="2096"/>
                    </a:lnTo>
                    <a:lnTo>
                      <a:pt x="85" y="2038"/>
                    </a:lnTo>
                    <a:lnTo>
                      <a:pt x="107" y="1984"/>
                    </a:lnTo>
                    <a:lnTo>
                      <a:pt x="117" y="1949"/>
                    </a:lnTo>
                    <a:lnTo>
                      <a:pt x="125" y="1915"/>
                    </a:lnTo>
                    <a:lnTo>
                      <a:pt x="135" y="1862"/>
                    </a:lnTo>
                    <a:lnTo>
                      <a:pt x="139" y="1812"/>
                    </a:lnTo>
                    <a:lnTo>
                      <a:pt x="142" y="1767"/>
                    </a:lnTo>
                    <a:lnTo>
                      <a:pt x="137" y="1714"/>
                    </a:lnTo>
                    <a:lnTo>
                      <a:pt x="135" y="1660"/>
                    </a:lnTo>
                    <a:lnTo>
                      <a:pt x="119" y="1578"/>
                    </a:lnTo>
                    <a:lnTo>
                      <a:pt x="203" y="1578"/>
                    </a:lnTo>
                    <a:lnTo>
                      <a:pt x="365" y="1776"/>
                    </a:lnTo>
                    <a:lnTo>
                      <a:pt x="392" y="1760"/>
                    </a:lnTo>
                    <a:lnTo>
                      <a:pt x="468" y="1699"/>
                    </a:lnTo>
                    <a:lnTo>
                      <a:pt x="529" y="1646"/>
                    </a:lnTo>
                    <a:lnTo>
                      <a:pt x="606" y="1575"/>
                    </a:lnTo>
                    <a:lnTo>
                      <a:pt x="647" y="1526"/>
                    </a:lnTo>
                    <a:lnTo>
                      <a:pt x="688" y="1483"/>
                    </a:lnTo>
                    <a:lnTo>
                      <a:pt x="742" y="1418"/>
                    </a:lnTo>
                    <a:lnTo>
                      <a:pt x="790" y="1354"/>
                    </a:lnTo>
                    <a:lnTo>
                      <a:pt x="837" y="1280"/>
                    </a:lnTo>
                    <a:lnTo>
                      <a:pt x="873" y="1214"/>
                    </a:lnTo>
                    <a:lnTo>
                      <a:pt x="907" y="1141"/>
                    </a:lnTo>
                    <a:lnTo>
                      <a:pt x="943" y="1066"/>
                    </a:lnTo>
                    <a:lnTo>
                      <a:pt x="964" y="1008"/>
                    </a:lnTo>
                    <a:lnTo>
                      <a:pt x="988" y="927"/>
                    </a:lnTo>
                    <a:lnTo>
                      <a:pt x="1008" y="846"/>
                    </a:lnTo>
                    <a:lnTo>
                      <a:pt x="1026" y="770"/>
                    </a:lnTo>
                    <a:lnTo>
                      <a:pt x="1044" y="686"/>
                    </a:lnTo>
                    <a:lnTo>
                      <a:pt x="1060" y="591"/>
                    </a:lnTo>
                    <a:lnTo>
                      <a:pt x="1076" y="498"/>
                    </a:lnTo>
                    <a:lnTo>
                      <a:pt x="1077" y="411"/>
                    </a:lnTo>
                    <a:lnTo>
                      <a:pt x="1081" y="351"/>
                    </a:lnTo>
                    <a:lnTo>
                      <a:pt x="1079" y="289"/>
                    </a:lnTo>
                    <a:lnTo>
                      <a:pt x="1072" y="242"/>
                    </a:lnTo>
                    <a:lnTo>
                      <a:pt x="1063" y="194"/>
                    </a:lnTo>
                    <a:lnTo>
                      <a:pt x="1051" y="148"/>
                    </a:lnTo>
                    <a:lnTo>
                      <a:pt x="999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9" name="Freeform 15"/>
              <p:cNvSpPr>
                <a:spLocks/>
              </p:cNvSpPr>
              <p:nvPr/>
            </p:nvSpPr>
            <p:spPr bwMode="auto">
              <a:xfrm>
                <a:off x="3025" y="1605"/>
                <a:ext cx="575" cy="1109"/>
              </a:xfrm>
              <a:custGeom>
                <a:avLst/>
                <a:gdLst>
                  <a:gd name="T0" fmla="*/ 258 w 1150"/>
                  <a:gd name="T1" fmla="*/ 27 h 2220"/>
                  <a:gd name="T2" fmla="*/ 269 w 1150"/>
                  <a:gd name="T3" fmla="*/ 52 h 2220"/>
                  <a:gd name="T4" fmla="*/ 277 w 1150"/>
                  <a:gd name="T5" fmla="*/ 78 h 2220"/>
                  <a:gd name="T6" fmla="*/ 284 w 1150"/>
                  <a:gd name="T7" fmla="*/ 109 h 2220"/>
                  <a:gd name="T8" fmla="*/ 287 w 1150"/>
                  <a:gd name="T9" fmla="*/ 137 h 2220"/>
                  <a:gd name="T10" fmla="*/ 287 w 1150"/>
                  <a:gd name="T11" fmla="*/ 174 h 2220"/>
                  <a:gd name="T12" fmla="*/ 284 w 1150"/>
                  <a:gd name="T13" fmla="*/ 223 h 2220"/>
                  <a:gd name="T14" fmla="*/ 278 w 1150"/>
                  <a:gd name="T15" fmla="*/ 264 h 2220"/>
                  <a:gd name="T16" fmla="*/ 268 w 1150"/>
                  <a:gd name="T17" fmla="*/ 311 h 2220"/>
                  <a:gd name="T18" fmla="*/ 256 w 1150"/>
                  <a:gd name="T19" fmla="*/ 351 h 2220"/>
                  <a:gd name="T20" fmla="*/ 239 w 1150"/>
                  <a:gd name="T21" fmla="*/ 389 h 2220"/>
                  <a:gd name="T22" fmla="*/ 220 w 1150"/>
                  <a:gd name="T23" fmla="*/ 421 h 2220"/>
                  <a:gd name="T24" fmla="*/ 196 w 1150"/>
                  <a:gd name="T25" fmla="*/ 452 h 2220"/>
                  <a:gd name="T26" fmla="*/ 168 w 1150"/>
                  <a:gd name="T27" fmla="*/ 477 h 2220"/>
                  <a:gd name="T28" fmla="*/ 141 w 1150"/>
                  <a:gd name="T29" fmla="*/ 495 h 2220"/>
                  <a:gd name="T30" fmla="*/ 171 w 1150"/>
                  <a:gd name="T31" fmla="*/ 554 h 2220"/>
                  <a:gd name="T32" fmla="*/ 144 w 1150"/>
                  <a:gd name="T33" fmla="*/ 546 h 2220"/>
                  <a:gd name="T34" fmla="*/ 116 w 1150"/>
                  <a:gd name="T35" fmla="*/ 541 h 2220"/>
                  <a:gd name="T36" fmla="*/ 89 w 1150"/>
                  <a:gd name="T37" fmla="*/ 539 h 2220"/>
                  <a:gd name="T38" fmla="*/ 60 w 1150"/>
                  <a:gd name="T39" fmla="*/ 539 h 2220"/>
                  <a:gd name="T40" fmla="*/ 26 w 1150"/>
                  <a:gd name="T41" fmla="*/ 543 h 2220"/>
                  <a:gd name="T42" fmla="*/ 0 w 1150"/>
                  <a:gd name="T43" fmla="*/ 548 h 2220"/>
                  <a:gd name="T44" fmla="*/ 14 w 1150"/>
                  <a:gd name="T45" fmla="*/ 523 h 2220"/>
                  <a:gd name="T46" fmla="*/ 26 w 1150"/>
                  <a:gd name="T47" fmla="*/ 495 h 2220"/>
                  <a:gd name="T48" fmla="*/ 30 w 1150"/>
                  <a:gd name="T49" fmla="*/ 478 h 2220"/>
                  <a:gd name="T50" fmla="*/ 34 w 1150"/>
                  <a:gd name="T51" fmla="*/ 452 h 2220"/>
                  <a:gd name="T52" fmla="*/ 33 w 1150"/>
                  <a:gd name="T53" fmla="*/ 428 h 2220"/>
                  <a:gd name="T54" fmla="*/ 29 w 1150"/>
                  <a:gd name="T55" fmla="*/ 394 h 2220"/>
                  <a:gd name="T56" fmla="*/ 94 w 1150"/>
                  <a:gd name="T57" fmla="*/ 439 h 2220"/>
                  <a:gd name="T58" fmla="*/ 127 w 1150"/>
                  <a:gd name="T59" fmla="*/ 411 h 2220"/>
                  <a:gd name="T60" fmla="*/ 155 w 1150"/>
                  <a:gd name="T61" fmla="*/ 381 h 2220"/>
                  <a:gd name="T62" fmla="*/ 177 w 1150"/>
                  <a:gd name="T63" fmla="*/ 354 h 2220"/>
                  <a:gd name="T64" fmla="*/ 200 w 1150"/>
                  <a:gd name="T65" fmla="*/ 319 h 2220"/>
                  <a:gd name="T66" fmla="*/ 217 w 1150"/>
                  <a:gd name="T67" fmla="*/ 285 h 2220"/>
                  <a:gd name="T68" fmla="*/ 230 w 1150"/>
                  <a:gd name="T69" fmla="*/ 252 h 2220"/>
                  <a:gd name="T70" fmla="*/ 241 w 1150"/>
                  <a:gd name="T71" fmla="*/ 211 h 2220"/>
                  <a:gd name="T72" fmla="*/ 249 w 1150"/>
                  <a:gd name="T73" fmla="*/ 171 h 2220"/>
                  <a:gd name="T74" fmla="*/ 257 w 1150"/>
                  <a:gd name="T75" fmla="*/ 124 h 2220"/>
                  <a:gd name="T76" fmla="*/ 258 w 1150"/>
                  <a:gd name="T77" fmla="*/ 87 h 2220"/>
                  <a:gd name="T78" fmla="*/ 256 w 1150"/>
                  <a:gd name="T79" fmla="*/ 59 h 2220"/>
                  <a:gd name="T80" fmla="*/ 251 w 1150"/>
                  <a:gd name="T81" fmla="*/ 37 h 222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150" h="2220">
                    <a:moveTo>
                      <a:pt x="952" y="0"/>
                    </a:moveTo>
                    <a:lnTo>
                      <a:pt x="1032" y="108"/>
                    </a:lnTo>
                    <a:lnTo>
                      <a:pt x="1054" y="154"/>
                    </a:lnTo>
                    <a:lnTo>
                      <a:pt x="1075" y="208"/>
                    </a:lnTo>
                    <a:lnTo>
                      <a:pt x="1092" y="255"/>
                    </a:lnTo>
                    <a:lnTo>
                      <a:pt x="1108" y="314"/>
                    </a:lnTo>
                    <a:lnTo>
                      <a:pt x="1123" y="371"/>
                    </a:lnTo>
                    <a:lnTo>
                      <a:pt x="1133" y="439"/>
                    </a:lnTo>
                    <a:lnTo>
                      <a:pt x="1140" y="493"/>
                    </a:lnTo>
                    <a:lnTo>
                      <a:pt x="1147" y="548"/>
                    </a:lnTo>
                    <a:lnTo>
                      <a:pt x="1150" y="624"/>
                    </a:lnTo>
                    <a:lnTo>
                      <a:pt x="1147" y="696"/>
                    </a:lnTo>
                    <a:lnTo>
                      <a:pt x="1143" y="780"/>
                    </a:lnTo>
                    <a:lnTo>
                      <a:pt x="1136" y="893"/>
                    </a:lnTo>
                    <a:lnTo>
                      <a:pt x="1125" y="984"/>
                    </a:lnTo>
                    <a:lnTo>
                      <a:pt x="1110" y="1057"/>
                    </a:lnTo>
                    <a:lnTo>
                      <a:pt x="1090" y="1165"/>
                    </a:lnTo>
                    <a:lnTo>
                      <a:pt x="1072" y="1245"/>
                    </a:lnTo>
                    <a:lnTo>
                      <a:pt x="1047" y="1323"/>
                    </a:lnTo>
                    <a:lnTo>
                      <a:pt x="1021" y="1405"/>
                    </a:lnTo>
                    <a:lnTo>
                      <a:pt x="988" y="1485"/>
                    </a:lnTo>
                    <a:lnTo>
                      <a:pt x="956" y="1557"/>
                    </a:lnTo>
                    <a:lnTo>
                      <a:pt x="920" y="1626"/>
                    </a:lnTo>
                    <a:lnTo>
                      <a:pt x="877" y="1688"/>
                    </a:lnTo>
                    <a:lnTo>
                      <a:pt x="835" y="1750"/>
                    </a:lnTo>
                    <a:lnTo>
                      <a:pt x="784" y="1811"/>
                    </a:lnTo>
                    <a:lnTo>
                      <a:pt x="723" y="1868"/>
                    </a:lnTo>
                    <a:lnTo>
                      <a:pt x="672" y="1910"/>
                    </a:lnTo>
                    <a:lnTo>
                      <a:pt x="610" y="1953"/>
                    </a:lnTo>
                    <a:lnTo>
                      <a:pt x="564" y="1984"/>
                    </a:lnTo>
                    <a:lnTo>
                      <a:pt x="498" y="2025"/>
                    </a:lnTo>
                    <a:lnTo>
                      <a:pt x="681" y="2220"/>
                    </a:lnTo>
                    <a:lnTo>
                      <a:pt x="625" y="2202"/>
                    </a:lnTo>
                    <a:lnTo>
                      <a:pt x="574" y="2187"/>
                    </a:lnTo>
                    <a:lnTo>
                      <a:pt x="521" y="2177"/>
                    </a:lnTo>
                    <a:lnTo>
                      <a:pt x="462" y="2167"/>
                    </a:lnTo>
                    <a:lnTo>
                      <a:pt x="403" y="2162"/>
                    </a:lnTo>
                    <a:lnTo>
                      <a:pt x="353" y="2158"/>
                    </a:lnTo>
                    <a:lnTo>
                      <a:pt x="294" y="2159"/>
                    </a:lnTo>
                    <a:lnTo>
                      <a:pt x="239" y="2160"/>
                    </a:lnTo>
                    <a:lnTo>
                      <a:pt x="165" y="2168"/>
                    </a:lnTo>
                    <a:lnTo>
                      <a:pt x="101" y="2176"/>
                    </a:lnTo>
                    <a:lnTo>
                      <a:pt x="55" y="2184"/>
                    </a:lnTo>
                    <a:lnTo>
                      <a:pt x="0" y="2193"/>
                    </a:lnTo>
                    <a:lnTo>
                      <a:pt x="29" y="2145"/>
                    </a:lnTo>
                    <a:lnTo>
                      <a:pt x="55" y="2096"/>
                    </a:lnTo>
                    <a:lnTo>
                      <a:pt x="82" y="2038"/>
                    </a:lnTo>
                    <a:lnTo>
                      <a:pt x="103" y="1984"/>
                    </a:lnTo>
                    <a:lnTo>
                      <a:pt x="113" y="1949"/>
                    </a:lnTo>
                    <a:lnTo>
                      <a:pt x="120" y="1915"/>
                    </a:lnTo>
                    <a:lnTo>
                      <a:pt x="130" y="1862"/>
                    </a:lnTo>
                    <a:lnTo>
                      <a:pt x="135" y="1812"/>
                    </a:lnTo>
                    <a:lnTo>
                      <a:pt x="137" y="1767"/>
                    </a:lnTo>
                    <a:lnTo>
                      <a:pt x="132" y="1714"/>
                    </a:lnTo>
                    <a:lnTo>
                      <a:pt x="130" y="1660"/>
                    </a:lnTo>
                    <a:lnTo>
                      <a:pt x="115" y="1578"/>
                    </a:lnTo>
                    <a:lnTo>
                      <a:pt x="310" y="1815"/>
                    </a:lnTo>
                    <a:lnTo>
                      <a:pt x="375" y="1760"/>
                    </a:lnTo>
                    <a:lnTo>
                      <a:pt x="447" y="1699"/>
                    </a:lnTo>
                    <a:lnTo>
                      <a:pt x="506" y="1646"/>
                    </a:lnTo>
                    <a:lnTo>
                      <a:pt x="578" y="1575"/>
                    </a:lnTo>
                    <a:lnTo>
                      <a:pt x="618" y="1526"/>
                    </a:lnTo>
                    <a:lnTo>
                      <a:pt x="658" y="1483"/>
                    </a:lnTo>
                    <a:lnTo>
                      <a:pt x="708" y="1418"/>
                    </a:lnTo>
                    <a:lnTo>
                      <a:pt x="755" y="1354"/>
                    </a:lnTo>
                    <a:lnTo>
                      <a:pt x="799" y="1280"/>
                    </a:lnTo>
                    <a:lnTo>
                      <a:pt x="833" y="1214"/>
                    </a:lnTo>
                    <a:lnTo>
                      <a:pt x="866" y="1141"/>
                    </a:lnTo>
                    <a:lnTo>
                      <a:pt x="900" y="1066"/>
                    </a:lnTo>
                    <a:lnTo>
                      <a:pt x="919" y="1008"/>
                    </a:lnTo>
                    <a:lnTo>
                      <a:pt x="943" y="927"/>
                    </a:lnTo>
                    <a:lnTo>
                      <a:pt x="962" y="846"/>
                    </a:lnTo>
                    <a:lnTo>
                      <a:pt x="979" y="770"/>
                    </a:lnTo>
                    <a:lnTo>
                      <a:pt x="996" y="686"/>
                    </a:lnTo>
                    <a:lnTo>
                      <a:pt x="1012" y="591"/>
                    </a:lnTo>
                    <a:lnTo>
                      <a:pt x="1027" y="498"/>
                    </a:lnTo>
                    <a:lnTo>
                      <a:pt x="1028" y="411"/>
                    </a:lnTo>
                    <a:lnTo>
                      <a:pt x="1032" y="351"/>
                    </a:lnTo>
                    <a:lnTo>
                      <a:pt x="1030" y="289"/>
                    </a:lnTo>
                    <a:lnTo>
                      <a:pt x="1024" y="239"/>
                    </a:lnTo>
                    <a:lnTo>
                      <a:pt x="1018" y="191"/>
                    </a:lnTo>
                    <a:lnTo>
                      <a:pt x="1003" y="148"/>
                    </a:lnTo>
                    <a:lnTo>
                      <a:pt x="952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900113" y="85725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TRABAHOS ACADÊMICOS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1187624" y="1196752"/>
            <a:ext cx="6470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ESTRUTURA DO TEXTO </a:t>
            </a:r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x   </a:t>
            </a: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TIPO DE TRABALHO</a:t>
            </a:r>
            <a:endParaRPr lang="pt-BR" sz="1400" dirty="0">
              <a:latin typeface="Tahoma" pitchFamily="34" charset="0"/>
            </a:endParaRPr>
          </a:p>
        </p:txBody>
      </p:sp>
      <p:sp>
        <p:nvSpPr>
          <p:cNvPr id="9225" name="Line 24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47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nimBg="1" autoUpdateAnimBg="0"/>
      <p:bldP spid="819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33400" y="2060848"/>
            <a:ext cx="4254500" cy="3024336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</a:pPr>
            <a:endParaRPr lang="pt-BR" sz="1400" b="1" dirty="0" smtClean="0">
              <a:solidFill>
                <a:srgbClr val="FF0000"/>
              </a:solidFill>
              <a:latin typeface="+mn-lt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pt-BR" sz="1400" b="1" dirty="0" smtClean="0">
                <a:solidFill>
                  <a:srgbClr val="FF0000"/>
                </a:solidFill>
                <a:latin typeface="+mn-lt"/>
              </a:rPr>
              <a:t>TRABALHO </a:t>
            </a:r>
            <a:r>
              <a:rPr lang="pt-BR" sz="1400" b="1" dirty="0">
                <a:solidFill>
                  <a:srgbClr val="FF0000"/>
                </a:solidFill>
                <a:latin typeface="+mn-lt"/>
              </a:rPr>
              <a:t>DE </a:t>
            </a:r>
            <a:r>
              <a:rPr lang="pt-BR" sz="1400" b="1" dirty="0" smtClean="0">
                <a:solidFill>
                  <a:srgbClr val="FF0000"/>
                </a:solidFill>
                <a:latin typeface="+mn-lt"/>
              </a:rPr>
              <a:t>ATUALIZAÇÃO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pt-BR" sz="1400" b="1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Trabalho descritivo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para apresentar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informações recentes sobre determinado tema, oferecendo uma visão global e atualizada sobre a área em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questão.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Não tem uma estrutura convencional. É preparada em um plano ou esquema definido.</a:t>
            </a:r>
            <a:endParaRPr lang="pt-BR" sz="18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grpSp>
        <p:nvGrpSpPr>
          <p:cNvPr id="81943" name="Group 23"/>
          <p:cNvGrpSpPr>
            <a:grpSpLocks/>
          </p:cNvGrpSpPr>
          <p:nvPr/>
        </p:nvGrpSpPr>
        <p:grpSpPr bwMode="auto">
          <a:xfrm>
            <a:off x="4879280" y="2348880"/>
            <a:ext cx="4013200" cy="1112837"/>
            <a:chOff x="2953" y="2905"/>
            <a:chExt cx="2528" cy="701"/>
          </a:xfrm>
        </p:grpSpPr>
        <p:sp>
          <p:nvSpPr>
            <p:cNvPr id="9230" name="Text Box 9"/>
            <p:cNvSpPr txBox="1">
              <a:spLocks noChangeArrowheads="1"/>
            </p:cNvSpPr>
            <p:nvPr/>
          </p:nvSpPr>
          <p:spPr bwMode="auto">
            <a:xfrm>
              <a:off x="3625" y="2905"/>
              <a:ext cx="1856" cy="62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>
              <a:outerShdw dist="107763" dir="135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pt-BR" sz="1600" b="1">
                  <a:solidFill>
                    <a:srgbClr val="000000"/>
                  </a:solidFill>
                </a:rPr>
                <a:t> </a:t>
              </a: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Introdução 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Objetivo 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Desenvolvimento do Tema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Recomendações/Conclusões</a:t>
              </a:r>
            </a:p>
          </p:txBody>
        </p:sp>
        <p:grpSp>
          <p:nvGrpSpPr>
            <p:cNvPr id="9231" name="Group 10"/>
            <p:cNvGrpSpPr>
              <a:grpSpLocks/>
            </p:cNvGrpSpPr>
            <p:nvPr/>
          </p:nvGrpSpPr>
          <p:grpSpPr bwMode="auto">
            <a:xfrm rot="-6459644">
              <a:off x="3059" y="3085"/>
              <a:ext cx="415" cy="627"/>
              <a:chOff x="2160" y="1605"/>
              <a:chExt cx="746" cy="1077"/>
            </a:xfrm>
          </p:grpSpPr>
          <p:sp>
            <p:nvSpPr>
              <p:cNvPr id="9232" name="Freeform 11"/>
              <p:cNvSpPr>
                <a:spLocks/>
              </p:cNvSpPr>
              <p:nvPr/>
            </p:nvSpPr>
            <p:spPr bwMode="auto">
              <a:xfrm>
                <a:off x="2166" y="1605"/>
                <a:ext cx="740" cy="1077"/>
              </a:xfrm>
              <a:custGeom>
                <a:avLst/>
                <a:gdLst>
                  <a:gd name="T0" fmla="*/ 347 w 1480"/>
                  <a:gd name="T1" fmla="*/ 0 h 2155"/>
                  <a:gd name="T2" fmla="*/ 314 w 1480"/>
                  <a:gd name="T3" fmla="*/ 17 h 2155"/>
                  <a:gd name="T4" fmla="*/ 278 w 1480"/>
                  <a:gd name="T5" fmla="*/ 41 h 2155"/>
                  <a:gd name="T6" fmla="*/ 244 w 1480"/>
                  <a:gd name="T7" fmla="*/ 70 h 2155"/>
                  <a:gd name="T8" fmla="*/ 208 w 1480"/>
                  <a:gd name="T9" fmla="*/ 104 h 2155"/>
                  <a:gd name="T10" fmla="*/ 173 w 1480"/>
                  <a:gd name="T11" fmla="*/ 143 h 2155"/>
                  <a:gd name="T12" fmla="*/ 137 w 1480"/>
                  <a:gd name="T13" fmla="*/ 193 h 2155"/>
                  <a:gd name="T14" fmla="*/ 108 w 1480"/>
                  <a:gd name="T15" fmla="*/ 240 h 2155"/>
                  <a:gd name="T16" fmla="*/ 87 w 1480"/>
                  <a:gd name="T17" fmla="*/ 293 h 2155"/>
                  <a:gd name="T18" fmla="*/ 75 w 1480"/>
                  <a:gd name="T19" fmla="*/ 345 h 2155"/>
                  <a:gd name="T20" fmla="*/ 75 w 1480"/>
                  <a:gd name="T21" fmla="*/ 380 h 2155"/>
                  <a:gd name="T22" fmla="*/ 79 w 1480"/>
                  <a:gd name="T23" fmla="*/ 408 h 2155"/>
                  <a:gd name="T24" fmla="*/ 0 w 1480"/>
                  <a:gd name="T25" fmla="*/ 419 h 2155"/>
                  <a:gd name="T26" fmla="*/ 45 w 1480"/>
                  <a:gd name="T27" fmla="*/ 451 h 2155"/>
                  <a:gd name="T28" fmla="*/ 90 w 1480"/>
                  <a:gd name="T29" fmla="*/ 492 h 2155"/>
                  <a:gd name="T30" fmla="*/ 116 w 1480"/>
                  <a:gd name="T31" fmla="*/ 538 h 2155"/>
                  <a:gd name="T32" fmla="*/ 146 w 1480"/>
                  <a:gd name="T33" fmla="*/ 514 h 2155"/>
                  <a:gd name="T34" fmla="*/ 179 w 1480"/>
                  <a:gd name="T35" fmla="*/ 463 h 2155"/>
                  <a:gd name="T36" fmla="*/ 210 w 1480"/>
                  <a:gd name="T37" fmla="*/ 431 h 2155"/>
                  <a:gd name="T38" fmla="*/ 160 w 1480"/>
                  <a:gd name="T39" fmla="*/ 418 h 2155"/>
                  <a:gd name="T40" fmla="*/ 154 w 1480"/>
                  <a:gd name="T41" fmla="*/ 372 h 2155"/>
                  <a:gd name="T42" fmla="*/ 160 w 1480"/>
                  <a:gd name="T43" fmla="*/ 321 h 2155"/>
                  <a:gd name="T44" fmla="*/ 173 w 1480"/>
                  <a:gd name="T45" fmla="*/ 267 h 2155"/>
                  <a:gd name="T46" fmla="*/ 199 w 1480"/>
                  <a:gd name="T47" fmla="*/ 201 h 2155"/>
                  <a:gd name="T48" fmla="*/ 231 w 1480"/>
                  <a:gd name="T49" fmla="*/ 147 h 2155"/>
                  <a:gd name="T50" fmla="*/ 246 w 1480"/>
                  <a:gd name="T51" fmla="*/ 121 h 2155"/>
                  <a:gd name="T52" fmla="*/ 262 w 1480"/>
                  <a:gd name="T53" fmla="*/ 101 h 2155"/>
                  <a:gd name="T54" fmla="*/ 287 w 1480"/>
                  <a:gd name="T55" fmla="*/ 70 h 2155"/>
                  <a:gd name="T56" fmla="*/ 305 w 1480"/>
                  <a:gd name="T57" fmla="*/ 51 h 2155"/>
                  <a:gd name="T58" fmla="*/ 324 w 1480"/>
                  <a:gd name="T59" fmla="*/ 34 h 2155"/>
                  <a:gd name="T60" fmla="*/ 346 w 1480"/>
                  <a:gd name="T61" fmla="*/ 16 h 2155"/>
                  <a:gd name="T62" fmla="*/ 370 w 1480"/>
                  <a:gd name="T63" fmla="*/ 0 h 215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80" h="2155">
                    <a:moveTo>
                      <a:pt x="1480" y="0"/>
                    </a:moveTo>
                    <a:lnTo>
                      <a:pt x="1385" y="0"/>
                    </a:lnTo>
                    <a:lnTo>
                      <a:pt x="1314" y="37"/>
                    </a:lnTo>
                    <a:lnTo>
                      <a:pt x="1256" y="68"/>
                    </a:lnTo>
                    <a:lnTo>
                      <a:pt x="1186" y="112"/>
                    </a:lnTo>
                    <a:lnTo>
                      <a:pt x="1109" y="167"/>
                    </a:lnTo>
                    <a:lnTo>
                      <a:pt x="1056" y="216"/>
                    </a:lnTo>
                    <a:lnTo>
                      <a:pt x="976" y="283"/>
                    </a:lnTo>
                    <a:lnTo>
                      <a:pt x="900" y="351"/>
                    </a:lnTo>
                    <a:lnTo>
                      <a:pt x="831" y="419"/>
                    </a:lnTo>
                    <a:lnTo>
                      <a:pt x="748" y="507"/>
                    </a:lnTo>
                    <a:lnTo>
                      <a:pt x="692" y="574"/>
                    </a:lnTo>
                    <a:lnTo>
                      <a:pt x="623" y="669"/>
                    </a:lnTo>
                    <a:lnTo>
                      <a:pt x="547" y="774"/>
                    </a:lnTo>
                    <a:lnTo>
                      <a:pt x="478" y="880"/>
                    </a:lnTo>
                    <a:lnTo>
                      <a:pt x="430" y="960"/>
                    </a:lnTo>
                    <a:lnTo>
                      <a:pt x="381" y="1075"/>
                    </a:lnTo>
                    <a:lnTo>
                      <a:pt x="347" y="1172"/>
                    </a:lnTo>
                    <a:lnTo>
                      <a:pt x="320" y="1274"/>
                    </a:lnTo>
                    <a:lnTo>
                      <a:pt x="299" y="1381"/>
                    </a:lnTo>
                    <a:lnTo>
                      <a:pt x="296" y="1444"/>
                    </a:lnTo>
                    <a:lnTo>
                      <a:pt x="299" y="1520"/>
                    </a:lnTo>
                    <a:lnTo>
                      <a:pt x="306" y="1578"/>
                    </a:lnTo>
                    <a:lnTo>
                      <a:pt x="313" y="1634"/>
                    </a:lnTo>
                    <a:lnTo>
                      <a:pt x="326" y="1679"/>
                    </a:lnTo>
                    <a:lnTo>
                      <a:pt x="0" y="1679"/>
                    </a:lnTo>
                    <a:lnTo>
                      <a:pt x="83" y="1735"/>
                    </a:lnTo>
                    <a:lnTo>
                      <a:pt x="178" y="1807"/>
                    </a:lnTo>
                    <a:lnTo>
                      <a:pt x="272" y="1881"/>
                    </a:lnTo>
                    <a:lnTo>
                      <a:pt x="360" y="1970"/>
                    </a:lnTo>
                    <a:lnTo>
                      <a:pt x="410" y="2036"/>
                    </a:lnTo>
                    <a:lnTo>
                      <a:pt x="461" y="2155"/>
                    </a:lnTo>
                    <a:lnTo>
                      <a:pt x="534" y="2154"/>
                    </a:lnTo>
                    <a:lnTo>
                      <a:pt x="581" y="2058"/>
                    </a:lnTo>
                    <a:lnTo>
                      <a:pt x="636" y="1957"/>
                    </a:lnTo>
                    <a:lnTo>
                      <a:pt x="714" y="1855"/>
                    </a:lnTo>
                    <a:lnTo>
                      <a:pt x="790" y="1774"/>
                    </a:lnTo>
                    <a:lnTo>
                      <a:pt x="838" y="1726"/>
                    </a:lnTo>
                    <a:lnTo>
                      <a:pt x="917" y="1675"/>
                    </a:lnTo>
                    <a:lnTo>
                      <a:pt x="640" y="1675"/>
                    </a:lnTo>
                    <a:lnTo>
                      <a:pt x="623" y="1578"/>
                    </a:lnTo>
                    <a:lnTo>
                      <a:pt x="616" y="1490"/>
                    </a:lnTo>
                    <a:lnTo>
                      <a:pt x="623" y="1388"/>
                    </a:lnTo>
                    <a:lnTo>
                      <a:pt x="637" y="1287"/>
                    </a:lnTo>
                    <a:lnTo>
                      <a:pt x="665" y="1172"/>
                    </a:lnTo>
                    <a:lnTo>
                      <a:pt x="692" y="1069"/>
                    </a:lnTo>
                    <a:lnTo>
                      <a:pt x="744" y="924"/>
                    </a:lnTo>
                    <a:lnTo>
                      <a:pt x="796" y="805"/>
                    </a:lnTo>
                    <a:lnTo>
                      <a:pt x="852" y="700"/>
                    </a:lnTo>
                    <a:lnTo>
                      <a:pt x="921" y="588"/>
                    </a:lnTo>
                    <a:lnTo>
                      <a:pt x="954" y="536"/>
                    </a:lnTo>
                    <a:lnTo>
                      <a:pt x="983" y="487"/>
                    </a:lnTo>
                    <a:lnTo>
                      <a:pt x="1014" y="445"/>
                    </a:lnTo>
                    <a:lnTo>
                      <a:pt x="1045" y="405"/>
                    </a:lnTo>
                    <a:lnTo>
                      <a:pt x="1101" y="331"/>
                    </a:lnTo>
                    <a:lnTo>
                      <a:pt x="1146" y="281"/>
                    </a:lnTo>
                    <a:lnTo>
                      <a:pt x="1182" y="242"/>
                    </a:lnTo>
                    <a:lnTo>
                      <a:pt x="1220" y="204"/>
                    </a:lnTo>
                    <a:lnTo>
                      <a:pt x="1259" y="168"/>
                    </a:lnTo>
                    <a:lnTo>
                      <a:pt x="1293" y="137"/>
                    </a:lnTo>
                    <a:lnTo>
                      <a:pt x="1334" y="101"/>
                    </a:lnTo>
                    <a:lnTo>
                      <a:pt x="1384" y="65"/>
                    </a:lnTo>
                    <a:lnTo>
                      <a:pt x="1431" y="30"/>
                    </a:lnTo>
                    <a:lnTo>
                      <a:pt x="148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3" name="Freeform 12"/>
              <p:cNvSpPr>
                <a:spLocks/>
              </p:cNvSpPr>
              <p:nvPr/>
            </p:nvSpPr>
            <p:spPr bwMode="auto">
              <a:xfrm>
                <a:off x="2160" y="1605"/>
                <a:ext cx="701" cy="1077"/>
              </a:xfrm>
              <a:custGeom>
                <a:avLst/>
                <a:gdLst>
                  <a:gd name="T0" fmla="*/ 351 w 1402"/>
                  <a:gd name="T1" fmla="*/ 0 h 2154"/>
                  <a:gd name="T2" fmla="*/ 331 w 1402"/>
                  <a:gd name="T3" fmla="*/ 8 h 2154"/>
                  <a:gd name="T4" fmla="*/ 315 w 1402"/>
                  <a:gd name="T5" fmla="*/ 14 h 2154"/>
                  <a:gd name="T6" fmla="*/ 302 w 1402"/>
                  <a:gd name="T7" fmla="*/ 21 h 2154"/>
                  <a:gd name="T8" fmla="*/ 287 w 1402"/>
                  <a:gd name="T9" fmla="*/ 29 h 2154"/>
                  <a:gd name="T10" fmla="*/ 266 w 1402"/>
                  <a:gd name="T11" fmla="*/ 41 h 2154"/>
                  <a:gd name="T12" fmla="*/ 247 w 1402"/>
                  <a:gd name="T13" fmla="*/ 55 h 2154"/>
                  <a:gd name="T14" fmla="*/ 227 w 1402"/>
                  <a:gd name="T15" fmla="*/ 71 h 2154"/>
                  <a:gd name="T16" fmla="*/ 209 w 1402"/>
                  <a:gd name="T17" fmla="*/ 88 h 2154"/>
                  <a:gd name="T18" fmla="*/ 192 w 1402"/>
                  <a:gd name="T19" fmla="*/ 105 h 2154"/>
                  <a:gd name="T20" fmla="*/ 171 w 1402"/>
                  <a:gd name="T21" fmla="*/ 128 h 2154"/>
                  <a:gd name="T22" fmla="*/ 158 w 1402"/>
                  <a:gd name="T23" fmla="*/ 144 h 2154"/>
                  <a:gd name="T24" fmla="*/ 141 w 1402"/>
                  <a:gd name="T25" fmla="*/ 168 h 2154"/>
                  <a:gd name="T26" fmla="*/ 122 w 1402"/>
                  <a:gd name="T27" fmla="*/ 194 h 2154"/>
                  <a:gd name="T28" fmla="*/ 105 w 1402"/>
                  <a:gd name="T29" fmla="*/ 221 h 2154"/>
                  <a:gd name="T30" fmla="*/ 93 w 1402"/>
                  <a:gd name="T31" fmla="*/ 241 h 2154"/>
                  <a:gd name="T32" fmla="*/ 82 w 1402"/>
                  <a:gd name="T33" fmla="*/ 270 h 2154"/>
                  <a:gd name="T34" fmla="*/ 73 w 1402"/>
                  <a:gd name="T35" fmla="*/ 294 h 2154"/>
                  <a:gd name="T36" fmla="*/ 66 w 1402"/>
                  <a:gd name="T37" fmla="*/ 319 h 2154"/>
                  <a:gd name="T38" fmla="*/ 61 w 1402"/>
                  <a:gd name="T39" fmla="*/ 346 h 2154"/>
                  <a:gd name="T40" fmla="*/ 60 w 1402"/>
                  <a:gd name="T41" fmla="*/ 362 h 2154"/>
                  <a:gd name="T42" fmla="*/ 61 w 1402"/>
                  <a:gd name="T43" fmla="*/ 381 h 2154"/>
                  <a:gd name="T44" fmla="*/ 63 w 1402"/>
                  <a:gd name="T45" fmla="*/ 395 h 2154"/>
                  <a:gd name="T46" fmla="*/ 65 w 1402"/>
                  <a:gd name="T47" fmla="*/ 409 h 2154"/>
                  <a:gd name="T48" fmla="*/ 68 w 1402"/>
                  <a:gd name="T49" fmla="*/ 420 h 2154"/>
                  <a:gd name="T50" fmla="*/ 0 w 1402"/>
                  <a:gd name="T51" fmla="*/ 420 h 2154"/>
                  <a:gd name="T52" fmla="*/ 22 w 1402"/>
                  <a:gd name="T53" fmla="*/ 436 h 2154"/>
                  <a:gd name="T54" fmla="*/ 41 w 1402"/>
                  <a:gd name="T55" fmla="*/ 451 h 2154"/>
                  <a:gd name="T56" fmla="*/ 66 w 1402"/>
                  <a:gd name="T57" fmla="*/ 471 h 2154"/>
                  <a:gd name="T58" fmla="*/ 87 w 1402"/>
                  <a:gd name="T59" fmla="*/ 493 h 2154"/>
                  <a:gd name="T60" fmla="*/ 103 w 1402"/>
                  <a:gd name="T61" fmla="*/ 513 h 2154"/>
                  <a:gd name="T62" fmla="*/ 119 w 1402"/>
                  <a:gd name="T63" fmla="*/ 539 h 2154"/>
                  <a:gd name="T64" fmla="*/ 131 w 1402"/>
                  <a:gd name="T65" fmla="*/ 515 h 2154"/>
                  <a:gd name="T66" fmla="*/ 144 w 1402"/>
                  <a:gd name="T67" fmla="*/ 490 h 2154"/>
                  <a:gd name="T68" fmla="*/ 163 w 1402"/>
                  <a:gd name="T69" fmla="*/ 465 h 2154"/>
                  <a:gd name="T70" fmla="*/ 182 w 1402"/>
                  <a:gd name="T71" fmla="*/ 444 h 2154"/>
                  <a:gd name="T72" fmla="*/ 193 w 1402"/>
                  <a:gd name="T73" fmla="*/ 432 h 2154"/>
                  <a:gd name="T74" fmla="*/ 213 w 1402"/>
                  <a:gd name="T75" fmla="*/ 420 h 2154"/>
                  <a:gd name="T76" fmla="*/ 145 w 1402"/>
                  <a:gd name="T77" fmla="*/ 420 h 2154"/>
                  <a:gd name="T78" fmla="*/ 141 w 1402"/>
                  <a:gd name="T79" fmla="*/ 395 h 2154"/>
                  <a:gd name="T80" fmla="*/ 139 w 1402"/>
                  <a:gd name="T81" fmla="*/ 373 h 2154"/>
                  <a:gd name="T82" fmla="*/ 141 w 1402"/>
                  <a:gd name="T83" fmla="*/ 348 h 2154"/>
                  <a:gd name="T84" fmla="*/ 144 w 1402"/>
                  <a:gd name="T85" fmla="*/ 322 h 2154"/>
                  <a:gd name="T86" fmla="*/ 151 w 1402"/>
                  <a:gd name="T87" fmla="*/ 294 h 2154"/>
                  <a:gd name="T88" fmla="*/ 158 w 1402"/>
                  <a:gd name="T89" fmla="*/ 268 h 2154"/>
                  <a:gd name="T90" fmla="*/ 170 w 1402"/>
                  <a:gd name="T91" fmla="*/ 231 h 2154"/>
                  <a:gd name="T92" fmla="*/ 183 w 1402"/>
                  <a:gd name="T93" fmla="*/ 202 h 2154"/>
                  <a:gd name="T94" fmla="*/ 197 w 1402"/>
                  <a:gd name="T95" fmla="*/ 176 h 2154"/>
                  <a:gd name="T96" fmla="*/ 214 w 1402"/>
                  <a:gd name="T97" fmla="*/ 148 h 2154"/>
                  <a:gd name="T98" fmla="*/ 222 w 1402"/>
                  <a:gd name="T99" fmla="*/ 135 h 2154"/>
                  <a:gd name="T100" fmla="*/ 229 w 1402"/>
                  <a:gd name="T101" fmla="*/ 122 h 2154"/>
                  <a:gd name="T102" fmla="*/ 236 w 1402"/>
                  <a:gd name="T103" fmla="*/ 112 h 2154"/>
                  <a:gd name="T104" fmla="*/ 244 w 1402"/>
                  <a:gd name="T105" fmla="*/ 102 h 2154"/>
                  <a:gd name="T106" fmla="*/ 258 w 1402"/>
                  <a:gd name="T107" fmla="*/ 83 h 2154"/>
                  <a:gd name="T108" fmla="*/ 269 w 1402"/>
                  <a:gd name="T109" fmla="*/ 71 h 2154"/>
                  <a:gd name="T110" fmla="*/ 278 w 1402"/>
                  <a:gd name="T111" fmla="*/ 61 h 2154"/>
                  <a:gd name="T112" fmla="*/ 287 w 1402"/>
                  <a:gd name="T113" fmla="*/ 52 h 2154"/>
                  <a:gd name="T114" fmla="*/ 297 w 1402"/>
                  <a:gd name="T115" fmla="*/ 43 h 2154"/>
                  <a:gd name="T116" fmla="*/ 305 w 1402"/>
                  <a:gd name="T117" fmla="*/ 35 h 2154"/>
                  <a:gd name="T118" fmla="*/ 315 w 1402"/>
                  <a:gd name="T119" fmla="*/ 26 h 2154"/>
                  <a:gd name="T120" fmla="*/ 327 w 1402"/>
                  <a:gd name="T121" fmla="*/ 17 h 2154"/>
                  <a:gd name="T122" fmla="*/ 339 w 1402"/>
                  <a:gd name="T123" fmla="*/ 8 h 2154"/>
                  <a:gd name="T124" fmla="*/ 351 w 1402"/>
                  <a:gd name="T125" fmla="*/ 0 h 215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402" h="2154">
                    <a:moveTo>
                      <a:pt x="1402" y="0"/>
                    </a:moveTo>
                    <a:lnTo>
                      <a:pt x="1322" y="29"/>
                    </a:lnTo>
                    <a:lnTo>
                      <a:pt x="1259" y="55"/>
                    </a:lnTo>
                    <a:lnTo>
                      <a:pt x="1206" y="82"/>
                    </a:lnTo>
                    <a:lnTo>
                      <a:pt x="1145" y="116"/>
                    </a:lnTo>
                    <a:lnTo>
                      <a:pt x="1061" y="164"/>
                    </a:lnTo>
                    <a:lnTo>
                      <a:pt x="986" y="218"/>
                    </a:lnTo>
                    <a:lnTo>
                      <a:pt x="908" y="284"/>
                    </a:lnTo>
                    <a:lnTo>
                      <a:pt x="833" y="352"/>
                    </a:lnTo>
                    <a:lnTo>
                      <a:pt x="765" y="420"/>
                    </a:lnTo>
                    <a:lnTo>
                      <a:pt x="684" y="509"/>
                    </a:lnTo>
                    <a:lnTo>
                      <a:pt x="629" y="575"/>
                    </a:lnTo>
                    <a:lnTo>
                      <a:pt x="562" y="670"/>
                    </a:lnTo>
                    <a:lnTo>
                      <a:pt x="487" y="776"/>
                    </a:lnTo>
                    <a:lnTo>
                      <a:pt x="419" y="881"/>
                    </a:lnTo>
                    <a:lnTo>
                      <a:pt x="371" y="961"/>
                    </a:lnTo>
                    <a:lnTo>
                      <a:pt x="325" y="1077"/>
                    </a:lnTo>
                    <a:lnTo>
                      <a:pt x="291" y="1173"/>
                    </a:lnTo>
                    <a:lnTo>
                      <a:pt x="264" y="1275"/>
                    </a:lnTo>
                    <a:lnTo>
                      <a:pt x="243" y="1382"/>
                    </a:lnTo>
                    <a:lnTo>
                      <a:pt x="240" y="1446"/>
                    </a:lnTo>
                    <a:lnTo>
                      <a:pt x="243" y="1522"/>
                    </a:lnTo>
                    <a:lnTo>
                      <a:pt x="250" y="1579"/>
                    </a:lnTo>
                    <a:lnTo>
                      <a:pt x="257" y="1635"/>
                    </a:lnTo>
                    <a:lnTo>
                      <a:pt x="271" y="1680"/>
                    </a:lnTo>
                    <a:lnTo>
                      <a:pt x="0" y="1680"/>
                    </a:lnTo>
                    <a:lnTo>
                      <a:pt x="85" y="1741"/>
                    </a:lnTo>
                    <a:lnTo>
                      <a:pt x="163" y="1802"/>
                    </a:lnTo>
                    <a:lnTo>
                      <a:pt x="264" y="1884"/>
                    </a:lnTo>
                    <a:lnTo>
                      <a:pt x="345" y="1972"/>
                    </a:lnTo>
                    <a:lnTo>
                      <a:pt x="412" y="2052"/>
                    </a:lnTo>
                    <a:lnTo>
                      <a:pt x="473" y="2154"/>
                    </a:lnTo>
                    <a:lnTo>
                      <a:pt x="521" y="2059"/>
                    </a:lnTo>
                    <a:lnTo>
                      <a:pt x="576" y="1960"/>
                    </a:lnTo>
                    <a:lnTo>
                      <a:pt x="650" y="1857"/>
                    </a:lnTo>
                    <a:lnTo>
                      <a:pt x="725" y="1775"/>
                    </a:lnTo>
                    <a:lnTo>
                      <a:pt x="772" y="1728"/>
                    </a:lnTo>
                    <a:lnTo>
                      <a:pt x="850" y="1677"/>
                    </a:lnTo>
                    <a:lnTo>
                      <a:pt x="578" y="1677"/>
                    </a:lnTo>
                    <a:lnTo>
                      <a:pt x="562" y="1579"/>
                    </a:lnTo>
                    <a:lnTo>
                      <a:pt x="555" y="1491"/>
                    </a:lnTo>
                    <a:lnTo>
                      <a:pt x="562" y="1389"/>
                    </a:lnTo>
                    <a:lnTo>
                      <a:pt x="575" y="1288"/>
                    </a:lnTo>
                    <a:lnTo>
                      <a:pt x="602" y="1173"/>
                    </a:lnTo>
                    <a:lnTo>
                      <a:pt x="629" y="1070"/>
                    </a:lnTo>
                    <a:lnTo>
                      <a:pt x="680" y="924"/>
                    </a:lnTo>
                    <a:lnTo>
                      <a:pt x="731" y="806"/>
                    </a:lnTo>
                    <a:lnTo>
                      <a:pt x="786" y="701"/>
                    </a:lnTo>
                    <a:lnTo>
                      <a:pt x="854" y="589"/>
                    </a:lnTo>
                    <a:lnTo>
                      <a:pt x="885" y="537"/>
                    </a:lnTo>
                    <a:lnTo>
                      <a:pt x="915" y="488"/>
                    </a:lnTo>
                    <a:lnTo>
                      <a:pt x="944" y="446"/>
                    </a:lnTo>
                    <a:lnTo>
                      <a:pt x="976" y="407"/>
                    </a:lnTo>
                    <a:lnTo>
                      <a:pt x="1030" y="332"/>
                    </a:lnTo>
                    <a:lnTo>
                      <a:pt x="1074" y="282"/>
                    </a:lnTo>
                    <a:lnTo>
                      <a:pt x="1111" y="244"/>
                    </a:lnTo>
                    <a:lnTo>
                      <a:pt x="1148" y="205"/>
                    </a:lnTo>
                    <a:lnTo>
                      <a:pt x="1186" y="169"/>
                    </a:lnTo>
                    <a:lnTo>
                      <a:pt x="1219" y="138"/>
                    </a:lnTo>
                    <a:lnTo>
                      <a:pt x="1259" y="102"/>
                    </a:lnTo>
                    <a:lnTo>
                      <a:pt x="1308" y="66"/>
                    </a:lnTo>
                    <a:lnTo>
                      <a:pt x="1353" y="31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900113" y="85725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TRABAHOS ACADÊMICOS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1476375" y="1343025"/>
            <a:ext cx="6470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ESTRUTURA DO TEXTO x TIPO DE TRABALHO</a:t>
            </a:r>
            <a:endParaRPr lang="pt-BR" sz="1400" dirty="0">
              <a:latin typeface="Tahoma" pitchFamily="34" charset="0"/>
            </a:endParaRPr>
          </a:p>
        </p:txBody>
      </p:sp>
      <p:sp>
        <p:nvSpPr>
          <p:cNvPr id="9225" name="Line 24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41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4"/>
          <p:cNvSpPr>
            <a:spLocks noChangeShapeType="1"/>
          </p:cNvSpPr>
          <p:nvPr/>
        </p:nvSpPr>
        <p:spPr bwMode="auto">
          <a:xfrm>
            <a:off x="928688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 flipV="1">
            <a:off x="381000" y="6400800"/>
            <a:ext cx="8229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  <a:defRPr/>
            </a:pPr>
            <a:endParaRPr lang="pt-BR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pt-BR" sz="1400" dirty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pt-BR" b="1" dirty="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pt-BR" sz="1400" b="1" dirty="0">
                <a:solidFill>
                  <a:srgbClr val="000000"/>
                </a:solidFill>
              </a:rPr>
              <a:t>	</a:t>
            </a:r>
          </a:p>
          <a:p>
            <a:pPr eaLnBrk="0" hangingPunct="0">
              <a:spcBef>
                <a:spcPct val="20000"/>
              </a:spcBef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pt-BR" sz="1400" b="1" dirty="0">
              <a:solidFill>
                <a:srgbClr val="000000"/>
              </a:solidFill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827088" y="8572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23729" y="2060848"/>
            <a:ext cx="6984775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Responde a: Do que trata o estudo? O </a:t>
            </a:r>
            <a:r>
              <a:rPr lang="pt-BR" sz="1400" b="1" dirty="0" smtClean="0">
                <a:solidFill>
                  <a:srgbClr val="FF0000"/>
                </a:solidFill>
                <a:latin typeface="Tahoma" pitchFamily="34" charset="0"/>
              </a:rPr>
              <a:t>QUÊ se sabe sobre o assunto?  O QUÊ não se sabe sobre o assunto? PORQUÊ esse estudo foi feito? </a:t>
            </a:r>
            <a:endParaRPr lang="pt-BR" sz="1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296" name="Text Box 11"/>
          <p:cNvSpPr txBox="1">
            <a:spLocks noChangeArrowheads="1"/>
          </p:cNvSpPr>
          <p:nvPr/>
        </p:nvSpPr>
        <p:spPr bwMode="auto">
          <a:xfrm>
            <a:off x="755650" y="2790825"/>
            <a:ext cx="7705725" cy="203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Fornecer antecedentes que justifiquem os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motivos da realização do estudo e destacar sua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importância – tema do estudo e justificativa.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Ligação com a literatura científica.  Deve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apresentar uma visão da literatura que  mostre a evolução temática (selecionando os trabalhos de maior relevância).</a:t>
            </a:r>
            <a:r>
              <a:rPr lang="pt-BR" sz="1400" dirty="0">
                <a:solidFill>
                  <a:srgbClr val="000000"/>
                </a:solidFill>
                <a:latin typeface="Tahoma" pitchFamily="34" charset="0"/>
              </a:rPr>
              <a:t>      </a:t>
            </a: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  apresentação do problema  estudado é a parte mais importante da Introdução porque  esclarece ao leitor o porquê  da realização do trabalho,  como pretende alcançar a solução do problema e quais os limites do estudo. </a:t>
            </a:r>
          </a:p>
        </p:txBody>
      </p:sp>
      <p:sp>
        <p:nvSpPr>
          <p:cNvPr id="12297" name="Text Box 16"/>
          <p:cNvSpPr txBox="1">
            <a:spLocks noChangeArrowheads="1"/>
          </p:cNvSpPr>
          <p:nvPr/>
        </p:nvSpPr>
        <p:spPr bwMode="auto">
          <a:xfrm>
            <a:off x="539750" y="2087563"/>
            <a:ext cx="16652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latin typeface="Tahoma" pitchFamily="34" charset="0"/>
              </a:rPr>
              <a:t>INTRODUÇÃO</a:t>
            </a: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pt-BR" sz="14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298" name="Text Box 19"/>
          <p:cNvSpPr txBox="1">
            <a:spLocks noChangeArrowheads="1"/>
          </p:cNvSpPr>
          <p:nvPr/>
        </p:nvSpPr>
        <p:spPr bwMode="auto">
          <a:xfrm>
            <a:off x="2176463" y="46053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20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7CEAB5-EA69-49FE-BFAC-041F43DF0BEF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928688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827088" y="8572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2133600" y="2322513"/>
            <a:ext cx="6553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>
              <a:latin typeface="Tahoma" pitchFamily="34" charset="0"/>
            </a:endParaRP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2124075" y="1989138"/>
            <a:ext cx="35766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Responde a: O QUE SERÁ ESTUDADO?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1547813" y="2708920"/>
            <a:ext cx="6553200" cy="358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Objetivo do trabalho =  para buscar uma solução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533400" y="1989138"/>
            <a:ext cx="16764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600" b="1" dirty="0">
                <a:latin typeface="Tahoma" pitchFamily="34" charset="0"/>
              </a:rPr>
              <a:t>OBJETIVO</a:t>
            </a: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11275" name="Text Box 21"/>
          <p:cNvSpPr txBox="1">
            <a:spLocks noChangeArrowheads="1"/>
          </p:cNvSpPr>
          <p:nvPr/>
        </p:nvSpPr>
        <p:spPr bwMode="auto">
          <a:xfrm>
            <a:off x="683568" y="3212976"/>
            <a:ext cx="6788150" cy="3323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Apresenta 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propósitos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gerais e, se for 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caso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os específicos, que 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devem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nortear todo o desenvolvimento do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trabalho. Tudo o que especificar no objetivo deve ser fundamentado na Introdução.</a:t>
            </a:r>
          </a:p>
          <a:p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O objetivo influencia na </a:t>
            </a:r>
          </a:p>
          <a:p>
            <a:endParaRPr lang="pt-BR" sz="1400" b="1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literatura que irá utilizar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delineamento mais adequado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análise dos dados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conclusões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discussão dos achados, na argumentação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escolha da revistas para publicar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tipo de redação</a:t>
            </a:r>
          </a:p>
          <a:p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Quanto mais claro o objetivo mais fácil será relatar seus resultados.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5BF6CD-1251-4E13-9158-D48487DD1F92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928688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27088" y="8572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2119313" y="1989138"/>
            <a:ext cx="3611562" cy="487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Responde a: COMO? ONDE? QUANDO?</a:t>
            </a:r>
            <a:endParaRPr lang="pt-BR" sz="1000" dirty="0">
              <a:solidFill>
                <a:srgbClr val="000000"/>
              </a:solidFill>
              <a:latin typeface="Tahoma" pitchFamily="34" charset="0"/>
            </a:endParaRPr>
          </a:p>
          <a:p>
            <a:endParaRPr lang="pt-BR" dirty="0">
              <a:latin typeface="Tahoma" pitchFamily="34" charset="0"/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979613" y="2420938"/>
            <a:ext cx="6629400" cy="26468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Caminho para se chegar a um fim = cumprir o prometido no Objetivo. Dá credibilidade ao estudo.  Descrição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dos procedimentos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deve incluir: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desenho do estudo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população estudada</a:t>
            </a: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coleta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 tratamento dos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dados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local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pesquisa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técnicas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  métodos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adotados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como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será feita a análise dos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dados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questões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éticas são mencionadas nesta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parte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mencionar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eventuais limitações no método </a:t>
            </a:r>
          </a:p>
          <a:p>
            <a:endParaRPr lang="pt-BR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4346" name="Text Box 16"/>
          <p:cNvSpPr txBox="1">
            <a:spLocks noChangeArrowheads="1"/>
          </p:cNvSpPr>
          <p:nvPr/>
        </p:nvSpPr>
        <p:spPr bwMode="auto">
          <a:xfrm>
            <a:off x="557213" y="2012950"/>
            <a:ext cx="1221809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 smtClean="0">
                <a:latin typeface="Tahoma" pitchFamily="34" charset="0"/>
              </a:rPr>
              <a:t>MÉTODOS</a:t>
            </a:r>
            <a:endParaRPr lang="pt-BR" sz="1600" b="1" dirty="0">
              <a:latin typeface="Tahoma" pitchFamily="34" charset="0"/>
            </a:endParaRPr>
          </a:p>
        </p:txBody>
      </p:sp>
      <p:sp>
        <p:nvSpPr>
          <p:cNvPr id="14347" name="Text Box 17"/>
          <p:cNvSpPr txBox="1">
            <a:spLocks noChangeArrowheads="1"/>
          </p:cNvSpPr>
          <p:nvPr/>
        </p:nvSpPr>
        <p:spPr bwMode="auto">
          <a:xfrm>
            <a:off x="1384300" y="3884613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9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"/>
          <p:cNvSpPr>
            <a:spLocks noChangeShapeType="1"/>
          </p:cNvSpPr>
          <p:nvPr/>
        </p:nvSpPr>
        <p:spPr bwMode="auto">
          <a:xfrm>
            <a:off x="1116013" y="1052513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81000" y="55626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</a:pPr>
            <a:endParaRPr lang="pt-BR" sz="1400" b="1">
              <a:solidFill>
                <a:srgbClr val="000000"/>
              </a:solidFill>
            </a:endParaRP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1042988" y="15875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2124075" y="1655763"/>
            <a:ext cx="31003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i="1">
                <a:latin typeface="Tahoma" pitchFamily="34" charset="0"/>
              </a:rPr>
              <a:t> </a:t>
            </a:r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Responde  a:    QUANTO?     </a:t>
            </a:r>
            <a:endParaRPr lang="pt-BR" sz="1400">
              <a:latin typeface="Tahoma" pitchFamily="34" charset="0"/>
            </a:endParaRP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1979613" y="2133600"/>
            <a:ext cx="6696075" cy="974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Apresentação dos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dados obtidos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sem interpretações. 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	Descrição dos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resultados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	Análise dos resultados</a:t>
            </a:r>
          </a:p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Incluem-se nesta parte tabelas, quadros ou figuras em geral</a:t>
            </a:r>
            <a:endParaRPr lang="pt-BR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2128838" y="3168650"/>
            <a:ext cx="30289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Responde  a:     O QUANTO?</a:t>
            </a:r>
            <a:endParaRPr lang="pt-BR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1985963" y="3581400"/>
            <a:ext cx="6764337" cy="978729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Considerações objetivas sobre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os SEUS resultados, argumentando concordâncias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e divergências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de OUTROS para validar os seus.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pt-BR" sz="16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 Oferece ao leitor o SEU julgamento focado no resultado.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2182813" y="4692650"/>
            <a:ext cx="2754312" cy="3365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Responde  a:    E ENTÃO?</a:t>
            </a:r>
          </a:p>
        </p:txBody>
      </p:sp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1966913" y="5029200"/>
            <a:ext cx="6551612" cy="121920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Síntese dos resultados mais marcantes, fundamentados no</a:t>
            </a:r>
            <a:br>
              <a:rPr lang="pt-BR" sz="16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  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texto,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respondendo ao objetivo proposto. Recomendar    	aplicações e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indicar novas pesquisas. 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As conclusões respondem ao objetivo?</a:t>
            </a:r>
          </a:p>
        </p:txBody>
      </p:sp>
      <p:sp>
        <p:nvSpPr>
          <p:cNvPr id="15372" name="Text Box 15"/>
          <p:cNvSpPr txBox="1">
            <a:spLocks noChangeArrowheads="1"/>
          </p:cNvSpPr>
          <p:nvPr/>
        </p:nvSpPr>
        <p:spPr bwMode="auto">
          <a:xfrm>
            <a:off x="392113" y="4718050"/>
            <a:ext cx="1574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latin typeface="Tahoma" pitchFamily="34" charset="0"/>
              </a:rPr>
              <a:t>CONCLUSÕES</a:t>
            </a:r>
            <a:endParaRPr lang="pt-BR" sz="1600">
              <a:latin typeface="Tahoma" pitchFamily="34" charset="0"/>
            </a:endParaRPr>
          </a:p>
        </p:txBody>
      </p:sp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376238" y="3206750"/>
            <a:ext cx="1404937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latin typeface="Tahoma" pitchFamily="34" charset="0"/>
              </a:rPr>
              <a:t>DISCUSSÃO</a:t>
            </a:r>
            <a:endParaRPr lang="pt-BR" sz="1000">
              <a:latin typeface="Tahoma" pitchFamily="34" charset="0"/>
            </a:endParaRPr>
          </a:p>
        </p:txBody>
      </p:sp>
      <p:sp>
        <p:nvSpPr>
          <p:cNvPr id="15374" name="Text Box 17"/>
          <p:cNvSpPr txBox="1">
            <a:spLocks noChangeArrowheads="1"/>
          </p:cNvSpPr>
          <p:nvPr/>
        </p:nvSpPr>
        <p:spPr bwMode="auto">
          <a:xfrm>
            <a:off x="417513" y="1662113"/>
            <a:ext cx="16764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600" b="1">
                <a:latin typeface="Tahoma" pitchFamily="34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8954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7" grpId="0"/>
      <p:bldP spid="94219" grpId="0"/>
      <p:bldP spid="94221" grpId="0"/>
    </p:bldLst>
  </p:timing>
</p:sld>
</file>

<file path=ppt/theme/theme1.xml><?xml version="1.0" encoding="utf-8"?>
<a:theme xmlns:a="http://schemas.openxmlformats.org/drawingml/2006/main" name="ESTRUTURA DO TEXTO">
  <a:themeElements>
    <a:clrScheme name="ESTRUTURA DO TEXTO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ESTRUTURA DO TEXT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DO TEXTO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DO TEXTO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DO TEXTO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A:\ESTRUT~1.PPT</Template>
  <TotalTime>3792</TotalTime>
  <Words>1686</Words>
  <Application>Microsoft Office PowerPoint</Application>
  <PresentationFormat>Apresentação na tela (4:3)</PresentationFormat>
  <Paragraphs>351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Arial Unicode MS</vt:lpstr>
      <vt:lpstr>Symbol</vt:lpstr>
      <vt:lpstr>Tahoma</vt:lpstr>
      <vt:lpstr>Times New Roman</vt:lpstr>
      <vt:lpstr>Wingdings</vt:lpstr>
      <vt:lpstr>ESTRUTURA DO TEXTO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Exemplo: descrição da parte Método  SANTOS, J.L.S.; URIONA-MALDONADO, M.; SANTOS, R.N.M. dos. Inovação e conhecimento organizacional: mapeamento bibliométrico das publicações científicas. Organizações em Contexto, S.Bernardo do Campo, v7, n. 13, jan.-jun. 2011 p.32-58.</vt:lpstr>
      <vt:lpstr>Apresentação do PowerPoint</vt:lpstr>
    </vt:vector>
  </TitlesOfParts>
  <Company>Sadia Concordia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Sadia</dc:creator>
  <cp:lastModifiedBy>SAS</cp:lastModifiedBy>
  <cp:revision>224</cp:revision>
  <cp:lastPrinted>2016-03-07T10:49:30Z</cp:lastPrinted>
  <dcterms:created xsi:type="dcterms:W3CDTF">1999-02-19T23:03:28Z</dcterms:created>
  <dcterms:modified xsi:type="dcterms:W3CDTF">2018-04-13T00:51:33Z</dcterms:modified>
</cp:coreProperties>
</file>