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540" r:id="rId3"/>
    <p:sldId id="541" r:id="rId4"/>
    <p:sldId id="542" r:id="rId5"/>
    <p:sldId id="548" r:id="rId6"/>
    <p:sldId id="550" r:id="rId7"/>
    <p:sldId id="551" r:id="rId8"/>
    <p:sldId id="552" r:id="rId9"/>
    <p:sldId id="553" r:id="rId10"/>
    <p:sldId id="557" r:id="rId11"/>
    <p:sldId id="487" r:id="rId12"/>
    <p:sldId id="488" r:id="rId13"/>
    <p:sldId id="521" r:id="rId14"/>
    <p:sldId id="528" r:id="rId15"/>
    <p:sldId id="522" r:id="rId16"/>
    <p:sldId id="529" r:id="rId17"/>
    <p:sldId id="524" r:id="rId18"/>
    <p:sldId id="530" r:id="rId19"/>
    <p:sldId id="526" r:id="rId20"/>
    <p:sldId id="527" r:id="rId21"/>
    <p:sldId id="490" r:id="rId22"/>
    <p:sldId id="531" r:id="rId23"/>
    <p:sldId id="533" r:id="rId24"/>
    <p:sldId id="534" r:id="rId25"/>
    <p:sldId id="535" r:id="rId26"/>
    <p:sldId id="536" r:id="rId27"/>
    <p:sldId id="537" r:id="rId28"/>
    <p:sldId id="514" r:id="rId29"/>
    <p:sldId id="516" r:id="rId30"/>
    <p:sldId id="491" r:id="rId31"/>
    <p:sldId id="538" r:id="rId32"/>
    <p:sldId id="515" r:id="rId33"/>
    <p:sldId id="517" r:id="rId34"/>
    <p:sldId id="539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356" autoAdjust="0"/>
  </p:normalViewPr>
  <p:slideViewPr>
    <p:cSldViewPr snapToGrid="0">
      <p:cViewPr varScale="1">
        <p:scale>
          <a:sx n="87" d="100"/>
          <a:sy n="87" d="100"/>
        </p:scale>
        <p:origin x="2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995C48A4-5B85-4BB8-969B-13EF52BE1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FE91E18C-A653-4F33-BB63-61C239168C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1529C53D-B166-46AC-A4C7-FCB37AAC172E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6602F28E-A9DF-44C0-BCFE-33C7287EB8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F7A3BF06-5F7A-47EB-86A4-8425366298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FCE23FB5-454D-4F67-AC83-CA2CB1AABC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D35C0FBD-0C2F-4546-B5E5-7DC11FC17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E00DEA28-D517-4F16-B7A2-AB6316AF50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C3DE22E-19F0-4BFA-B0AF-7389CF5598AC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72B20B7F-43D7-42E7-B8B5-C5DE4138B2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526E4B9C-538C-4008-A12B-A57ADF22D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DB88EE58-8C86-4844-9B0E-20D3DC7922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9852065D-89D0-49D0-AB81-73BE13B5C5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52CC6DAC-BD7E-43B0-9F85-6A113D44212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34BBA4AA-7F74-426F-80D6-ED4EA07131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20A155-786D-41F0-AA71-E051C0701FC2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8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B4CE1A1-F746-4671-856A-8A8398C4A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97B81C2-0ECD-47F6-AD64-EDA5427BA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33197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35964958-5536-476D-BEA5-C6FCFA3678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C1823D1-1A0A-4918-90E8-8A55C899E08A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9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26F0082-ABA8-48FB-9DD4-B16BF1DC6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07B430C-72B0-436B-9953-097D43100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35351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41FAB57-6A24-47F6-9EBD-AE6D7DA14B8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63E965B-006C-4D61-963D-604471EB4FF3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21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7588CD7-D291-4F9E-BBDD-3917293B7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912A0EB-42B6-419B-B49F-9985F9507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04770A6-F261-485C-B400-041525D41B7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871281D-67BF-42FA-8268-F7C096EBCAC2}" type="slidenum">
              <a:rPr lang="pt-BR" altLang="pt-BR" sz="1200">
                <a:latin typeface="Euphemia" panose="020B0503040102020104" pitchFamily="34" charset="0"/>
              </a:rPr>
              <a:pPr algn="r" eaLnBrk="1" hangingPunct="1"/>
              <a:t>32</a:t>
            </a:fld>
            <a:endParaRPr lang="pt-BR" altLang="pt-BR" sz="1200">
              <a:latin typeface="Euphemia" panose="020B05030401020201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976B89D-628E-43A8-9278-5053938E2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5C62422-AAF8-42FE-B105-287CC0D89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8976C82-9FA3-4035-8127-AC43F22C4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6D97B0-0839-46A5-A1BA-B6696A56BBAE}" type="slidenum"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F2EF520-D2AB-4AB3-9F85-ECD35624C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689ADD4-F99B-4B87-8CA7-7BD848BB6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4783EE9F-38D4-4CC3-BCAE-199D72D4D27F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10B10F89-E6C3-4E61-B1D9-509E8D88ACF7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23B9F541-FCAC-454F-A3EB-21F736454D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32348137-3318-4AD6-9A8F-234875DE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CF58-C1F6-455A-92B0-81CC74072DC7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3CD242CC-DCF3-4EE4-9D64-3F4FF0D2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6395F02F-8D12-4D7E-80D0-A4E4F788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7BD9-533B-48F0-B6EB-2E483CDC9F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659773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4AE63239-6347-4DA1-9FFF-69BF46EDFD5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6B3D9E9E-DBBE-4712-B433-86008780C957}"/>
                </a:ext>
              </a:extLst>
            </p:cNvPr>
            <p:cNvCxnSpPr/>
            <p:nvPr/>
          </p:nvCxnSpPr>
          <p:spPr>
            <a:xfrm rot="10800000">
              <a:off x="1073151" y="1202527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25322D86-7197-4410-8012-A51882B7FA40}"/>
                </a:ext>
              </a:extLst>
            </p:cNvPr>
            <p:cNvCxnSpPr/>
            <p:nvPr/>
          </p:nvCxnSpPr>
          <p:spPr>
            <a:xfrm rot="10800000">
              <a:off x="1073151" y="1265652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BC6CB496-DBA6-41CD-95DD-0D0FDE5B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2677-BC75-4282-B4B5-923BDDE0DB42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E797B146-6D23-43A0-BD55-B95A44C7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39B6137D-45E9-402A-8D93-16315083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84AA3-31A0-4FBB-AB79-2231503DF9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731296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36830F64-8568-4CDD-BEE3-ECD8FAC8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E3C0-0FFD-4E53-B39F-2C5D654FFD83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06BBC1A5-3116-4521-A2FE-489650AC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8B50F8AB-E8C4-4D3D-BCFC-85BB93DC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E21B-161B-43D5-8D95-696C415F7C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103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E9C96F92-91A5-42D3-B969-1FF4DADE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4BB2-5899-4643-A51A-70EA9EAE694F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69AD9EAF-47A7-47B1-8006-D69C2CBE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54DEBF3-CE78-4402-8750-67CFC68F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85C4-09EB-43FD-BED3-642803B853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77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0721AB-568C-4278-AB40-F7F5686BF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B23123-98AB-43DA-BCE7-BD10A39D0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7E5F318-B864-4398-86EA-43B69D60F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02FF-16A0-4C5A-A950-69A86F2E4B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059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F8297207-B2FE-4D38-9F97-E4E0A40F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00A4-AC41-4C53-9B2C-F794004B0492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F496ED41-FD50-4D91-9393-3048790A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B7FAA25A-2D08-40DE-8030-06CE5468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D42C-E260-44AD-A505-8820AE38C8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152801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F9BEC942-D4DA-4A80-9CE9-FF6CF9F3E3E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6022DFA9-996E-4966-8CE0-25B05A9321BB}"/>
                </a:ext>
              </a:extLst>
            </p:cNvPr>
            <p:cNvCxnSpPr/>
            <p:nvPr/>
          </p:nvCxnSpPr>
          <p:spPr>
            <a:xfrm>
              <a:off x="522311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F564A08D-CB08-4C31-B9D2-3CE75B88990E}"/>
                </a:ext>
              </a:extLst>
            </p:cNvPr>
            <p:cNvCxnSpPr/>
            <p:nvPr/>
          </p:nvCxnSpPr>
          <p:spPr>
            <a:xfrm>
              <a:off x="522311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EAD2671F-8A2A-4833-B03F-AB574E7BF31D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B83F2441-429A-4412-947A-49BA6617356E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68B42344-8A7E-479C-8D9D-ABEC7E6C3A57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3FDE3D20-24EC-4C6D-A1B3-DE54153045AA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78D07D8E-6575-45AD-8117-E98BAEEEF81D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CC7B4DA3-754A-4D1A-BDC6-A209142C44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7737952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A06669C8-EE2D-4789-B3B8-9D7D55E3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2602-E9F8-46DF-8726-FEC086E79A21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2B59EC60-51CF-4A8B-937C-4C52ADC1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A60B966A-D4FF-4F2C-9A32-EB423B5F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A19E8-526E-4793-B93D-1EB8937E21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939037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19640D6D-1DD2-48FE-BB78-557877B7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A643-3B8F-4E85-9476-F7863B18D84F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7C1802D8-DEFD-4041-AB5C-2419BF54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878B230C-EAC1-4975-A94B-CF48293E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5E419-E8B5-44EF-AECF-7737CA5D28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635518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A395EC80-F874-40B2-9FD4-96AA64AD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0B4C3-D9C1-44A8-A105-4FDEE432C869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39BED987-A8DD-4F99-B912-5E50C544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DC4933B7-C4C2-43E3-9ABE-8AB3794D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FDE5-ABFA-427E-9203-A8E0BBAA7A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45262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775F8315-2FFD-4234-BFEF-03DD931B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019C-4803-4B7A-951B-8D885AA391C2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21F45DD5-AFF0-4758-BA5B-0D38FA14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F6737BE7-EFC4-42C4-921F-FAB08C89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C54E-476E-4E2F-9C89-76ADAC7A0E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468370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389BB479-7CA5-4A12-BF67-B053B6F7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ED52-EB42-4115-BD5A-E8C0E8C4C97F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A36B601D-7250-4335-92F5-B7EFA892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006555D4-5426-4176-BCBD-1EC3CA93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FC410-ECAF-4ED7-A4DE-1D09098E71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5252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DCFBF800-CBA2-4A30-8894-7F367DE8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9F46-AFCB-4DE9-BBF9-E2A35A3985A5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A98E0283-1E5B-48C2-9C9C-DA8BD7DF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4D31EED9-704C-4700-A033-7D95D25B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F490-86D3-4ABB-8B35-257990AAE6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128817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F87A975C-488F-4336-9864-1A19F8EEE5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3B56A6-36AE-4332-968E-48618B761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1F0B7CCE-2450-418B-95FC-BA80175C7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A3A1D2-167A-4BE2-B09E-10AE64BDBD12}" type="datetimeFigureOut">
              <a:rPr lang="pt-BR"/>
              <a:pPr>
                <a:defRPr/>
              </a:pPr>
              <a:t>11/09/2019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F02B2E2-62B4-412D-839C-C955C8034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161CBFEC-599E-41D1-8DA2-742D65D20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02F9C87F-279B-42C5-B302-7DC0CD68A2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B53C7BD0-D84A-475A-B615-D63D04E6DE8E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AC9064AE-14C3-46C2-900F-C81E5D36C33F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C563E22A-6D76-4EE9-A17A-4C25A86AD435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6" r:id="rId2"/>
    <p:sldLayoutId id="214748369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7" r:id="rId10"/>
    <p:sldLayoutId id="2147483693" r:id="rId11"/>
    <p:sldLayoutId id="2147483694" r:id="rId12"/>
    <p:sldLayoutId id="2147483698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0CB17B-1432-4CDC-BF84-BD9B58A96DF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714037" cy="2219325"/>
          </a:xfrm>
        </p:spPr>
        <p:txBody>
          <a:bodyPr/>
          <a:lstStyle/>
          <a:p>
            <a:pPr eaLnBrk="1" hangingPunct="1"/>
            <a:r>
              <a:rPr altLang="pt-BR" sz="4000" cap="none"/>
              <a:t>AULA 10.  A crise da divida externa e sua solução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E8B2D98-CDD4-4DA8-8BCF-96B0AE58015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/>
              <a:t>A Gremaud  - REC2413- Economia Brasileira Contemporânea 2016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Número de Slide 5">
            <a:extLst>
              <a:ext uri="{FF2B5EF4-FFF2-40B4-BE49-F238E27FC236}">
                <a16:creationId xmlns:a16="http://schemas.microsoft.com/office/drawing/2014/main" id="{80AD7079-5FDF-4680-8D0A-EC1F1E875A3A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A7776E1B-A238-4FE9-ABF6-9CF23E862DAD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222704B6-ABE6-49D8-8CF9-8F86A96998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0"/>
            <a:ext cx="10363200" cy="908050"/>
          </a:xfrm>
        </p:spPr>
        <p:txBody>
          <a:bodyPr lIns="91440" rIns="91440" anchor="ctr"/>
          <a:lstStyle/>
          <a:p>
            <a:pPr eaLnBrk="1" hangingPunct="1"/>
            <a:r>
              <a:rPr altLang="pt-BR" b="1"/>
              <a:t>A Ciranda Financeira</a:t>
            </a:r>
            <a:endParaRPr altLang="pt-BR"/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24E55D66-15FC-4B12-ACB4-C69DFC596B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38175" y="1628775"/>
            <a:ext cx="11553825" cy="4824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Sistema Financeiro Nacional: coexistência de diferentes moedas: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setor real (operações com correção monetária </a:t>
            </a:r>
            <a:r>
              <a:rPr altLang="pt-BR" sz="1800" i="1"/>
              <a:t>a posteriori</a:t>
            </a:r>
            <a:r>
              <a:rPr altLang="pt-BR" sz="1800"/>
              <a:t>); 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setor nominal (operações prefixadas, contratos em cruzeiro); e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Quando inflação se instabilizava: aplicadores buscam o setor real, enquanto os demandantes procuram o nominal.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Para viabilizar o sistema: governo empresta a taxas subsidiadas (prefixadas) e, do outro lado, amplia a liquidez primária para evitar a insolvência do setor nominal. </a:t>
            </a:r>
          </a:p>
          <a:p>
            <a:pPr marL="319088" indent="-319088" eaLnBrk="1" hangingPunct="1">
              <a:lnSpc>
                <a:spcPct val="80000"/>
              </a:lnSpc>
              <a:buFontTx/>
              <a:buNone/>
            </a:pPr>
            <a:r>
              <a:rPr altLang="pt-BR" sz="2500">
                <a:sym typeface="Wingdings" panose="05000000000000000000" pitchFamily="2" charset="2"/>
              </a:rPr>
              <a:t></a:t>
            </a:r>
            <a:r>
              <a:rPr altLang="pt-BR" sz="2500"/>
              <a:t> Conseqüências: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	a elevação do déficit público (pelo </a:t>
            </a:r>
            <a:r>
              <a:rPr altLang="pt-BR" sz="1800" i="1"/>
              <a:t>spread</a:t>
            </a:r>
            <a:r>
              <a:rPr altLang="pt-BR" sz="1800"/>
              <a:t> negativo).</a:t>
            </a:r>
            <a:endParaRPr altLang="pt-BR" sz="1800">
              <a:sym typeface="Wingdings" panose="05000000000000000000" pitchFamily="2" charset="2"/>
            </a:endParaRP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	perda do controle monetário. </a:t>
            </a:r>
            <a:endParaRPr altLang="pt-BR" sz="1800">
              <a:sym typeface="Wingdings" panose="05000000000000000000" pitchFamily="2" charset="2"/>
            </a:endParaRP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	aumento o passivo do setor público.</a:t>
            </a:r>
          </a:p>
        </p:txBody>
      </p:sp>
    </p:spTree>
    <p:extLst>
      <p:ext uri="{BB962C8B-B14F-4D97-AF65-F5344CB8AC3E}">
        <p14:creationId xmlns:p14="http://schemas.microsoft.com/office/powerpoint/2010/main" val="57093286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F5E5403F-7341-4717-9D10-4098B9726D02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037E18AE-A474-475D-8FA5-7DD9B6747B32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247A438-EA4E-4BCA-9BFE-895C9FA11B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8563" y="192088"/>
            <a:ext cx="9513887" cy="877887"/>
          </a:xfrm>
        </p:spPr>
        <p:txBody>
          <a:bodyPr lIns="91440" rIns="91440" anchor="ctr"/>
          <a:lstStyle/>
          <a:p>
            <a:pPr eaLnBrk="1" hangingPunct="1">
              <a:lnSpc>
                <a:spcPct val="80000"/>
              </a:lnSpc>
            </a:pPr>
            <a:r>
              <a:rPr altLang="pt-BR" sz="2400" b="1"/>
              <a:t>A situação brasileira no final da década de 70 e início dos 80</a:t>
            </a:r>
            <a:endParaRPr altLang="pt-BR" sz="24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CE8B882-72C1-444C-9C54-F55A7062A7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557338"/>
            <a:ext cx="11760200" cy="511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2900"/>
              <a:t>Transformações no cenário internacional e vulnerabilidade. </a:t>
            </a:r>
          </a:p>
          <a:p>
            <a:pPr marL="639763" lvl="1" indent="-273050" eaLnBrk="1" hangingPunct="1"/>
            <a:r>
              <a:rPr altLang="pt-BR" sz="2100"/>
              <a:t>Choque do petróleo (1979) e elevação da taxa de juros internacional </a:t>
            </a:r>
          </a:p>
          <a:p>
            <a:pPr marL="639763" lvl="1" indent="-273050" eaLnBrk="1" hangingPunct="1"/>
            <a:r>
              <a:rPr altLang="pt-BR" sz="2100"/>
              <a:t>1979 ano do início da crise cambial: déficit em transações correntes de US$ 10,8 bilhões e entrada de capitais de US$ 7,7 bilhões: queima de reservas de US$ 2,2 bilhões.;</a:t>
            </a:r>
          </a:p>
          <a:p>
            <a:pPr marL="319088" indent="-319088" eaLnBrk="1" hangingPunct="1"/>
            <a:r>
              <a:rPr altLang="pt-BR" sz="2900"/>
              <a:t>Deterioração da situação fiscal do Estado, com: </a:t>
            </a:r>
          </a:p>
          <a:p>
            <a:pPr marL="639763" lvl="1" indent="-273050" eaLnBrk="1" hangingPunct="1"/>
            <a:r>
              <a:rPr altLang="pt-BR" sz="2100"/>
              <a:t>Redução na carga tributária liquida; </a:t>
            </a:r>
          </a:p>
          <a:p>
            <a:pPr marL="639763" lvl="1" indent="-273050" eaLnBrk="1" hangingPunct="1"/>
            <a:r>
              <a:rPr altLang="pt-BR" sz="2100"/>
              <a:t>aumento no volume de transferências; </a:t>
            </a:r>
          </a:p>
          <a:p>
            <a:pPr marL="639763" lvl="1" indent="-273050" eaLnBrk="1" hangingPunct="1"/>
            <a:r>
              <a:rPr altLang="pt-BR" sz="2100"/>
              <a:t>Estatais eram focos de déficits;</a:t>
            </a:r>
          </a:p>
          <a:p>
            <a:pPr marL="319088" indent="-319088" eaLnBrk="1" hangingPunct="1"/>
            <a:r>
              <a:rPr altLang="pt-BR" sz="2900"/>
              <a:t>pressões inflacionárias: 77% a.a.. </a:t>
            </a:r>
          </a:p>
          <a:p>
            <a:pPr marL="319088" indent="-319088" eaLnBrk="1" hangingPunct="1"/>
            <a:r>
              <a:rPr altLang="pt-BR" sz="2900"/>
              <a:t>Mudança de governo (Geisel por Figueiredo) e abertura política.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>
            <a:extLst>
              <a:ext uri="{FF2B5EF4-FFF2-40B4-BE49-F238E27FC236}">
                <a16:creationId xmlns:a16="http://schemas.microsoft.com/office/drawing/2014/main" id="{9DE92E61-2668-48D1-8682-C6331B719256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4D79DC24-4C68-4D51-9CB9-35FC01D45AC4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A5AFA35-54E3-4761-9A45-79D2F31B50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2813" y="0"/>
            <a:ext cx="10363200" cy="1143000"/>
          </a:xfrm>
        </p:spPr>
        <p:txBody>
          <a:bodyPr lIns="91440" rIns="91440" anchor="ctr"/>
          <a:lstStyle/>
          <a:p>
            <a:r>
              <a:rPr altLang="pt-BR"/>
              <a:t> </a:t>
            </a:r>
            <a:r>
              <a:rPr altLang="pt-BR" b="1"/>
              <a:t>A Crise da dívida externa</a:t>
            </a:r>
            <a:endParaRPr altLang="pt-BR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140A83E-2275-4DFD-A245-41584554B7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700213"/>
            <a:ext cx="11328400" cy="4395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300"/>
              <a:t>A partir de agosto 1979, o </a:t>
            </a:r>
            <a:r>
              <a:rPr altLang="pt-BR" sz="3300" b="1"/>
              <a:t>FED adotou uma política monetária mais restritiva</a:t>
            </a:r>
            <a:r>
              <a:rPr altLang="pt-BR" sz="3300"/>
              <a:t>, visando conter a tendência de desvalorização do dólar.</a:t>
            </a:r>
          </a:p>
          <a:p>
            <a:pPr marL="639763" lvl="1" indent="-273050"/>
            <a:r>
              <a:rPr altLang="pt-BR" sz="2500"/>
              <a:t>Depois quando Reagan assumiu, elevou ainda mais as taxas de juros e </a:t>
            </a:r>
            <a:r>
              <a:rPr altLang="pt-BR" sz="2500" b="1"/>
              <a:t>transformou os EUA no grande absorvedor da liquidez mundial.</a:t>
            </a:r>
            <a:endParaRPr altLang="pt-BR" sz="2500"/>
          </a:p>
          <a:p>
            <a:pPr marL="319088" indent="-319088">
              <a:buFont typeface="Wingdings" panose="05000000000000000000" pitchFamily="2" charset="2"/>
              <a:buChar char="à"/>
            </a:pPr>
            <a:r>
              <a:rPr altLang="pt-BR" sz="3300"/>
              <a:t>Dificuldades para renovação dos empréstimos externos leva ao controle da absorção interna: </a:t>
            </a:r>
          </a:p>
          <a:p>
            <a:pPr marL="639763" lvl="1" indent="-273050">
              <a:buFont typeface="Wingdings" panose="05000000000000000000" pitchFamily="2" charset="2"/>
              <a:buChar char="à"/>
            </a:pPr>
            <a:r>
              <a:rPr altLang="pt-BR" sz="2500"/>
              <a:t>Os países foram obrigados a entrar em uma política de </a:t>
            </a:r>
            <a:r>
              <a:rPr altLang="pt-BR" sz="2500" b="1"/>
              <a:t>geração de superávits</a:t>
            </a:r>
            <a:r>
              <a:rPr altLang="pt-BR" sz="2500"/>
              <a:t> </a:t>
            </a:r>
            <a:r>
              <a:rPr altLang="pt-BR" sz="2500" b="1"/>
              <a:t>externos</a:t>
            </a:r>
            <a:r>
              <a:rPr altLang="pt-BR" sz="1500" b="1"/>
              <a:t>.</a:t>
            </a:r>
          </a:p>
          <a:p>
            <a:pPr marL="319088" indent="-319088"/>
            <a:endParaRPr altLang="pt-BR" sz="1900" b="1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180F1F3F-E023-4917-B0C4-1B23E8E63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B5FAF-914B-4C27-A6E4-D7B7E8F93C6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69888" y="1920875"/>
            <a:ext cx="2760662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Bal. Trans.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25D0E77-521B-441E-ABE4-005C887B15D7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Bal.  Trans.  Corrente 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Bal. de Capitais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 b="1">
                <a:solidFill>
                  <a:srgbClr val="0070C0"/>
                </a:solidFill>
              </a:rPr>
              <a:t>( - POSITIVA 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Saldo (&lt; 0)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A1FE420-02DF-4005-B857-FF4878C9183F}"/>
              </a:ext>
            </a:extLst>
          </p:cNvPr>
          <p:cNvSpPr txBox="1">
            <a:spLocks/>
          </p:cNvSpPr>
          <p:nvPr/>
        </p:nvSpPr>
        <p:spPr>
          <a:xfrm>
            <a:off x="8243888" y="1920875"/>
            <a:ext cx="3057525" cy="46275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lIns="0" rIns="0">
            <a:normAutofit fontScale="92500"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sz="2400" dirty="0"/>
              <a:t>Bal. Trans. Corrente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(++ POSITIVA)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FF0000"/>
                </a:solidFill>
              </a:rPr>
              <a:t>( + NEGATIVA 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600" dirty="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(queda e 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u="sng" dirty="0"/>
              <a:t>Saldo = 0</a:t>
            </a:r>
          </a:p>
        </p:txBody>
      </p:sp>
      <p:sp>
        <p:nvSpPr>
          <p:cNvPr id="15366" name="CaixaDeTexto 5">
            <a:extLst>
              <a:ext uri="{FF2B5EF4-FFF2-40B4-BE49-F238E27FC236}">
                <a16:creationId xmlns:a16="http://schemas.microsoft.com/office/drawing/2014/main" id="{2C0E7F6E-D1AF-4089-BE18-A0997750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8BE59E-A757-4E2F-B5AB-17086A41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130651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5B3FE-E3C3-4074-BB25-D337547CE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936625"/>
            <a:ext cx="3441700" cy="8223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Ápice e solução da crise 1983-85</a:t>
            </a:r>
          </a:p>
        </p:txBody>
      </p:sp>
      <p:sp>
        <p:nvSpPr>
          <p:cNvPr id="2" name="Chave Esquerda 1">
            <a:extLst>
              <a:ext uri="{FF2B5EF4-FFF2-40B4-BE49-F238E27FC236}">
                <a16:creationId xmlns:a16="http://schemas.microsoft.com/office/drawing/2014/main" id="{7E98F8A6-74AD-47E1-BD4B-9EF2A85C6242}"/>
              </a:ext>
            </a:extLst>
          </p:cNvPr>
          <p:cNvSpPr/>
          <p:nvPr/>
        </p:nvSpPr>
        <p:spPr>
          <a:xfrm>
            <a:off x="684213" y="3028950"/>
            <a:ext cx="452437" cy="1893888"/>
          </a:xfrm>
          <a:prstGeom prst="leftBrac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Chave Esquerda 9">
            <a:extLst>
              <a:ext uri="{FF2B5EF4-FFF2-40B4-BE49-F238E27FC236}">
                <a16:creationId xmlns:a16="http://schemas.microsoft.com/office/drawing/2014/main" id="{3B865BCE-0B6C-4D64-A8BE-EE7EE8DD8F94}"/>
              </a:ext>
            </a:extLst>
          </p:cNvPr>
          <p:cNvSpPr/>
          <p:nvPr/>
        </p:nvSpPr>
        <p:spPr>
          <a:xfrm>
            <a:off x="4225925" y="3108325"/>
            <a:ext cx="452438" cy="1893888"/>
          </a:xfrm>
          <a:prstGeom prst="leftBrac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7BC7554B-7F15-497C-B422-B0F301B1012D}"/>
              </a:ext>
            </a:extLst>
          </p:cNvPr>
          <p:cNvSpPr/>
          <p:nvPr/>
        </p:nvSpPr>
        <p:spPr>
          <a:xfrm>
            <a:off x="8659813" y="2960688"/>
            <a:ext cx="452437" cy="1892300"/>
          </a:xfrm>
          <a:prstGeom prst="leftBrac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" name="Seta em Curva para a Direita 18">
            <a:extLst>
              <a:ext uri="{FF2B5EF4-FFF2-40B4-BE49-F238E27FC236}">
                <a16:creationId xmlns:a16="http://schemas.microsoft.com/office/drawing/2014/main" id="{E6E60D7B-7FED-4F2C-8C08-A315227DFB44}"/>
              </a:ext>
            </a:extLst>
          </p:cNvPr>
          <p:cNvSpPr/>
          <p:nvPr/>
        </p:nvSpPr>
        <p:spPr>
          <a:xfrm flipV="1">
            <a:off x="55563" y="1920875"/>
            <a:ext cx="544512" cy="2097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Seta em Curva para a Direita 22">
            <a:extLst>
              <a:ext uri="{FF2B5EF4-FFF2-40B4-BE49-F238E27FC236}">
                <a16:creationId xmlns:a16="http://schemas.microsoft.com/office/drawing/2014/main" id="{E1255847-AA8A-4FB6-AB87-349C3E8573EE}"/>
              </a:ext>
            </a:extLst>
          </p:cNvPr>
          <p:cNvSpPr/>
          <p:nvPr/>
        </p:nvSpPr>
        <p:spPr>
          <a:xfrm flipV="1">
            <a:off x="3616325" y="2046288"/>
            <a:ext cx="544513" cy="20955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Seta em Curva para a Direita 23">
            <a:extLst>
              <a:ext uri="{FF2B5EF4-FFF2-40B4-BE49-F238E27FC236}">
                <a16:creationId xmlns:a16="http://schemas.microsoft.com/office/drawing/2014/main" id="{FA90907D-5DB2-43DF-967A-A2C84F830EEE}"/>
              </a:ext>
            </a:extLst>
          </p:cNvPr>
          <p:cNvSpPr/>
          <p:nvPr/>
        </p:nvSpPr>
        <p:spPr>
          <a:xfrm flipV="1">
            <a:off x="8023225" y="1998663"/>
            <a:ext cx="542925" cy="20970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D5FAC102-1321-4A1E-A9C0-1827690558C0}"/>
              </a:ext>
            </a:extLst>
          </p:cNvPr>
          <p:cNvSpPr/>
          <p:nvPr/>
        </p:nvSpPr>
        <p:spPr>
          <a:xfrm>
            <a:off x="11085513" y="2338388"/>
            <a:ext cx="981075" cy="3667125"/>
          </a:xfrm>
          <a:prstGeom prst="arc">
            <a:avLst>
              <a:gd name="adj1" fmla="val 16186570"/>
              <a:gd name="adj2" fmla="val 5414483"/>
            </a:avLst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  <p:bldP spid="5" grpId="0" build="allAtOnce" animBg="1"/>
      <p:bldP spid="7" grpId="0"/>
      <p:bldP spid="9" grpId="0" animBg="1"/>
      <p:bldP spid="2" grpId="0" animBg="1"/>
      <p:bldP spid="10" grpId="0" animBg="1"/>
      <p:bldP spid="11" grpId="0" animBg="1"/>
      <p:bldP spid="19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F52372B-EF76-405D-9C49-9F753617797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9BDB2E89-C4BE-4B0B-8722-F89091133101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5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F8C832FE-92D0-4224-A053-A79BDFA5D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3DDD29-3BDF-4477-BA7E-AA5D7C09B8B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17412" name="CaixaDeTexto 5">
            <a:extLst>
              <a:ext uri="{FF2B5EF4-FFF2-40B4-BE49-F238E27FC236}">
                <a16:creationId xmlns:a16="http://schemas.microsoft.com/office/drawing/2014/main" id="{B31C8E62-3927-49A1-8B52-40EB042D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2210C0F-F860-4187-9751-F34C6E7F03F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2E67F310-8A7E-4903-BD30-070C8D88CC27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5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7EC92046-2872-49E4-9812-8C26BFE7F08B}"/>
              </a:ext>
            </a:extLst>
          </p:cNvPr>
          <p:cNvSpPr/>
          <p:nvPr/>
        </p:nvSpPr>
        <p:spPr>
          <a:xfrm>
            <a:off x="180975" y="3249613"/>
            <a:ext cx="11771313" cy="5762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6804E1AC-E066-432B-99B4-C5A54735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0CCD0D4E-6CA5-4527-9F1B-F5016927F25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98702A5-2014-4AC8-88B1-9815B3E1F403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 Trans Corrente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19461" name="CaixaDeTexto 5">
            <a:extLst>
              <a:ext uri="{FF2B5EF4-FFF2-40B4-BE49-F238E27FC236}">
                <a16:creationId xmlns:a16="http://schemas.microsoft.com/office/drawing/2014/main" id="{E6C7838B-FD96-4867-B56B-FBCD717A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6C3D6E-9826-49EF-AD9F-598794C9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130651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10" name="Seta: Entalhada para a Direita 9">
            <a:extLst>
              <a:ext uri="{FF2B5EF4-FFF2-40B4-BE49-F238E27FC236}">
                <a16:creationId xmlns:a16="http://schemas.microsoft.com/office/drawing/2014/main" id="{E0F7A51E-BF99-41D8-837F-8E3115E9937F}"/>
              </a:ext>
            </a:extLst>
          </p:cNvPr>
          <p:cNvSpPr/>
          <p:nvPr/>
        </p:nvSpPr>
        <p:spPr>
          <a:xfrm>
            <a:off x="3176588" y="3643313"/>
            <a:ext cx="1241425" cy="2397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1510591-5BCF-4D66-92AE-9EED222AC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613" y="3289300"/>
            <a:ext cx="4235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b="1">
                <a:latin typeface="Arial" panose="020B0604020202020204" pitchFamily="34" charset="0"/>
              </a:rPr>
              <a:t>Aumento do Preço do petróleo e outras commodities  (79)</a:t>
            </a:r>
          </a:p>
        </p:txBody>
      </p:sp>
      <p:sp>
        <p:nvSpPr>
          <p:cNvPr id="12" name="Seta: Entalhada para a Direita 11">
            <a:extLst>
              <a:ext uri="{FF2B5EF4-FFF2-40B4-BE49-F238E27FC236}">
                <a16:creationId xmlns:a16="http://schemas.microsoft.com/office/drawing/2014/main" id="{DD4E56D1-8888-46B3-B81D-6AB972A18516}"/>
              </a:ext>
            </a:extLst>
          </p:cNvPr>
          <p:cNvSpPr/>
          <p:nvPr/>
        </p:nvSpPr>
        <p:spPr>
          <a:xfrm>
            <a:off x="3173413" y="4640263"/>
            <a:ext cx="1241425" cy="2381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046A29-C1DB-463E-818E-C71E5B519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038" y="4398963"/>
            <a:ext cx="4518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b="1">
                <a:latin typeface="Arial" panose="020B0604020202020204" pitchFamily="34" charset="0"/>
              </a:rPr>
              <a:t>Aumento das taxa de juros sobre a divida acumulada brasileira (79)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D83F3BE-9511-46B8-8548-8D08FA7C346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367950B2-4A2E-435A-8D21-C9CF3D2FECA5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5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187DE6D3-BF34-4858-8806-30E7C2753B63}"/>
              </a:ext>
            </a:extLst>
          </p:cNvPr>
          <p:cNvSpPr/>
          <p:nvPr/>
        </p:nvSpPr>
        <p:spPr>
          <a:xfrm>
            <a:off x="414338" y="3671888"/>
            <a:ext cx="11361737" cy="914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Seta: Curva para a Direita 1">
            <a:extLst>
              <a:ext uri="{FF2B5EF4-FFF2-40B4-BE49-F238E27FC236}">
                <a16:creationId xmlns:a16="http://schemas.microsoft.com/office/drawing/2014/main" id="{CE9EBF6A-F966-433F-A09B-0EF3CC6EF5B4}"/>
              </a:ext>
            </a:extLst>
          </p:cNvPr>
          <p:cNvSpPr/>
          <p:nvPr/>
        </p:nvSpPr>
        <p:spPr>
          <a:xfrm>
            <a:off x="4600575" y="3489325"/>
            <a:ext cx="365125" cy="730250"/>
          </a:xfrm>
          <a:prstGeom prst="curv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: Curva para a Direita 5">
            <a:extLst>
              <a:ext uri="{FF2B5EF4-FFF2-40B4-BE49-F238E27FC236}">
                <a16:creationId xmlns:a16="http://schemas.microsoft.com/office/drawing/2014/main" id="{60BE5E44-D43B-4758-9C24-0096CFDE5F08}"/>
              </a:ext>
            </a:extLst>
          </p:cNvPr>
          <p:cNvSpPr/>
          <p:nvPr/>
        </p:nvSpPr>
        <p:spPr>
          <a:xfrm>
            <a:off x="5792788" y="3486150"/>
            <a:ext cx="366712" cy="731838"/>
          </a:xfrm>
          <a:prstGeom prst="curv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: Curva para a Direita 6">
            <a:extLst>
              <a:ext uri="{FF2B5EF4-FFF2-40B4-BE49-F238E27FC236}">
                <a16:creationId xmlns:a16="http://schemas.microsoft.com/office/drawing/2014/main" id="{0ED77A2C-F3F2-4841-95EC-AEEE4E6E70C8}"/>
              </a:ext>
            </a:extLst>
          </p:cNvPr>
          <p:cNvSpPr/>
          <p:nvPr/>
        </p:nvSpPr>
        <p:spPr>
          <a:xfrm>
            <a:off x="7281863" y="3498850"/>
            <a:ext cx="366712" cy="730250"/>
          </a:xfrm>
          <a:prstGeom prst="curv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15027AF9-438E-4B7C-93FD-E3F5F45D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4F184AE2-5F91-456C-99DD-72D4E422247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63668B7-8E02-4F84-9F99-A0AD51C5E16F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 Trans Corrente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Bal. de Capitais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 b="1">
                <a:solidFill>
                  <a:srgbClr val="0070C0"/>
                </a:solidFill>
              </a:rPr>
              <a:t>( - POSITIVA 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Saldo (&lt; 0)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21509" name="CaixaDeTexto 5">
            <a:extLst>
              <a:ext uri="{FF2B5EF4-FFF2-40B4-BE49-F238E27FC236}">
                <a16:creationId xmlns:a16="http://schemas.microsoft.com/office/drawing/2014/main" id="{5F8D5A00-F48B-42A1-B0D1-F1CDD2595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21510" name="CaixaDeTexto 6">
            <a:extLst>
              <a:ext uri="{FF2B5EF4-FFF2-40B4-BE49-F238E27FC236}">
                <a16:creationId xmlns:a16="http://schemas.microsoft.com/office/drawing/2014/main" id="{D8A73C64-BEAC-48ED-8EB1-0C4DFD02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130651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10" name="Seta: Entalhada para a Direita 9">
            <a:extLst>
              <a:ext uri="{FF2B5EF4-FFF2-40B4-BE49-F238E27FC236}">
                <a16:creationId xmlns:a16="http://schemas.microsoft.com/office/drawing/2014/main" id="{02863089-F663-472C-8457-9231151FE68D}"/>
              </a:ext>
            </a:extLst>
          </p:cNvPr>
          <p:cNvSpPr/>
          <p:nvPr/>
        </p:nvSpPr>
        <p:spPr>
          <a:xfrm>
            <a:off x="3176588" y="3643313"/>
            <a:ext cx="1241425" cy="2397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1512" name="CaixaDeTexto 10">
            <a:extLst>
              <a:ext uri="{FF2B5EF4-FFF2-40B4-BE49-F238E27FC236}">
                <a16:creationId xmlns:a16="http://schemas.microsoft.com/office/drawing/2014/main" id="{E3D164D0-0D51-480C-B1D6-1106D1387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613" y="3289300"/>
            <a:ext cx="4235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b="1">
                <a:latin typeface="Arial" panose="020B0604020202020204" pitchFamily="34" charset="0"/>
              </a:rPr>
              <a:t>Aumento do Preço do petróleo e outras commodities  (79)</a:t>
            </a:r>
          </a:p>
        </p:txBody>
      </p:sp>
      <p:sp>
        <p:nvSpPr>
          <p:cNvPr id="12" name="Seta: Entalhada para a Direita 11">
            <a:extLst>
              <a:ext uri="{FF2B5EF4-FFF2-40B4-BE49-F238E27FC236}">
                <a16:creationId xmlns:a16="http://schemas.microsoft.com/office/drawing/2014/main" id="{70FDF740-CA8D-4679-810D-B945AF331BF6}"/>
              </a:ext>
            </a:extLst>
          </p:cNvPr>
          <p:cNvSpPr/>
          <p:nvPr/>
        </p:nvSpPr>
        <p:spPr>
          <a:xfrm>
            <a:off x="3173413" y="4640263"/>
            <a:ext cx="1241425" cy="2381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1514" name="CaixaDeTexto 12">
            <a:extLst>
              <a:ext uri="{FF2B5EF4-FFF2-40B4-BE49-F238E27FC236}">
                <a16:creationId xmlns:a16="http://schemas.microsoft.com/office/drawing/2014/main" id="{F6FC01DE-B17E-4F77-8EF1-0F2D6115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038" y="4398963"/>
            <a:ext cx="4518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b="1">
                <a:latin typeface="Arial" panose="020B0604020202020204" pitchFamily="34" charset="0"/>
              </a:rPr>
              <a:t>Aumento das taxa de juros sobre a divida acumulada brasileira (79)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>
            <a:extLst>
              <a:ext uri="{FF2B5EF4-FFF2-40B4-BE49-F238E27FC236}">
                <a16:creationId xmlns:a16="http://schemas.microsoft.com/office/drawing/2014/main" id="{F95E8BD1-A5BE-40F3-BD62-F69CAA5A9C30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7F3B5998-D292-4D88-8DC4-E681E35B0AB2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5C5A5F6-BC2E-415F-AF55-AD9C49C4D4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95388" y="111125"/>
            <a:ext cx="9515475" cy="877888"/>
          </a:xfrm>
        </p:spPr>
        <p:txBody>
          <a:bodyPr lIns="91440" rIns="91440" anchor="ctr"/>
          <a:lstStyle/>
          <a:p>
            <a:pPr eaLnBrk="1" hangingPunct="1"/>
            <a:r>
              <a:rPr altLang="pt-BR" sz="2400"/>
              <a:t>O II PND: setor público e privado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E2BFE19-4251-46E4-86DE-9060C1B6B7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628775"/>
            <a:ext cx="11425238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O agente principal das transformações foram as estatais e os seus investimentos (13%)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1800"/>
              <a:t>Também administração pública direta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1800"/>
              <a:t>Recursos externos</a:t>
            </a:r>
          </a:p>
          <a:p>
            <a:pPr marL="319088" indent="-319088" eaLnBrk="1" hangingPunct="1">
              <a:lnSpc>
                <a:spcPct val="80000"/>
              </a:lnSpc>
            </a:pPr>
            <a:r>
              <a:rPr altLang="pt-BR" sz="2500"/>
              <a:t>Setor privado.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as estatais realizando seus investimento geram demanda que faz o setor privado investir </a:t>
            </a:r>
          </a:p>
          <a:p>
            <a:pPr marL="639763" lvl="1" indent="-273050" eaLnBrk="1" hangingPunct="1">
              <a:lnSpc>
                <a:spcPct val="70000"/>
              </a:lnSpc>
            </a:pPr>
            <a:r>
              <a:rPr altLang="pt-BR" sz="1800"/>
              <a:t>incentivos foram dados ao setor privado através do CDE: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crédito do IPI sobre a compra de equipamentos, 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depreciação acelerada, 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isenção do imposto de importação – cuidado??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reserva de mercado para novos empreendimentos (ex. Lei da Informática)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Garantias de demandas (preços)</a:t>
            </a:r>
          </a:p>
          <a:p>
            <a:pPr marL="639763" lvl="1" indent="-273050" eaLnBrk="1" hangingPunct="1">
              <a:lnSpc>
                <a:spcPct val="80000"/>
              </a:lnSpc>
            </a:pPr>
            <a:r>
              <a:rPr altLang="pt-BR" sz="1800"/>
              <a:t>Empréstimos do BNDE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Funding PIS (sai Caixa)</a:t>
            </a:r>
          </a:p>
          <a:p>
            <a:pPr marL="914400" lvl="2" eaLnBrk="1" hangingPunct="1">
              <a:lnSpc>
                <a:spcPct val="80000"/>
              </a:lnSpc>
            </a:pPr>
            <a:r>
              <a:rPr altLang="pt-BR"/>
              <a:t>Subsidiarias:IBRASA, EMBRAMEC, FIBASE (3 irmãs)</a:t>
            </a:r>
          </a:p>
          <a:p>
            <a:pPr marL="1371600" lvl="3" eaLnBrk="1" hangingPunct="1">
              <a:lnSpc>
                <a:spcPct val="80000"/>
              </a:lnSpc>
            </a:pPr>
            <a:r>
              <a:rPr altLang="pt-BR"/>
              <a:t>Investimento direto (minoritario)</a:t>
            </a:r>
          </a:p>
        </p:txBody>
      </p:sp>
    </p:spTree>
    <p:extLst>
      <p:ext uri="{BB962C8B-B14F-4D97-AF65-F5344CB8AC3E}">
        <p14:creationId xmlns:p14="http://schemas.microsoft.com/office/powerpoint/2010/main" val="277293690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FE8A80D-F01D-4A9D-B64F-BC7CD63A214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DC1F3E05-06F1-4A29-BB0D-93BA8D64077D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5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5897F879-9BB8-4A74-B251-CE2D92C954DF}"/>
              </a:ext>
            </a:extLst>
          </p:cNvPr>
          <p:cNvSpPr/>
          <p:nvPr/>
        </p:nvSpPr>
        <p:spPr>
          <a:xfrm>
            <a:off x="414338" y="3671888"/>
            <a:ext cx="11361737" cy="914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Balão de Fala: Retângulo 1">
            <a:extLst>
              <a:ext uri="{FF2B5EF4-FFF2-40B4-BE49-F238E27FC236}">
                <a16:creationId xmlns:a16="http://schemas.microsoft.com/office/drawing/2014/main" id="{159BCB29-483D-4525-8DF6-AA2523CC204B}"/>
              </a:ext>
            </a:extLst>
          </p:cNvPr>
          <p:cNvSpPr/>
          <p:nvPr/>
        </p:nvSpPr>
        <p:spPr>
          <a:xfrm>
            <a:off x="7680325" y="4970463"/>
            <a:ext cx="3405188" cy="1082675"/>
          </a:xfrm>
          <a:prstGeom prst="wedgeRectCallout">
            <a:avLst>
              <a:gd name="adj1" fmla="val 10568"/>
              <a:gd name="adj2" fmla="val -90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dirty="0"/>
              <a:t>Entrada autônoma de capital não suficiente  para fechar BP – existe perda de reservas </a:t>
            </a:r>
          </a:p>
        </p:txBody>
      </p:sp>
      <p:sp>
        <p:nvSpPr>
          <p:cNvPr id="8" name="Balão de Fala: Retângulo 7">
            <a:extLst>
              <a:ext uri="{FF2B5EF4-FFF2-40B4-BE49-F238E27FC236}">
                <a16:creationId xmlns:a16="http://schemas.microsoft.com/office/drawing/2014/main" id="{BC05313B-56DE-4388-922A-BB249B0305D1}"/>
              </a:ext>
            </a:extLst>
          </p:cNvPr>
          <p:cNvSpPr/>
          <p:nvPr/>
        </p:nvSpPr>
        <p:spPr>
          <a:xfrm>
            <a:off x="7680325" y="4970463"/>
            <a:ext cx="3405188" cy="1082675"/>
          </a:xfrm>
          <a:prstGeom prst="wedgeRectCallout">
            <a:avLst>
              <a:gd name="adj1" fmla="val 43211"/>
              <a:gd name="adj2" fmla="val -97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dirty="0"/>
              <a:t>Entrada autônoma de capital não suficiente  para fechar BP – existe perda de reservas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3">
            <a:extLst>
              <a:ext uri="{FF2B5EF4-FFF2-40B4-BE49-F238E27FC236}">
                <a16:creationId xmlns:a16="http://schemas.microsoft.com/office/drawing/2014/main" id="{C5F43E58-81A0-462A-B6BB-4A9C5D689D14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248400"/>
            <a:ext cx="71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241E30C-052B-4557-97CA-7C0BFB21537C}" type="slidenum">
              <a:rPr lang="pt-BR" altLang="en-US" sz="1400" b="1">
                <a:solidFill>
                  <a:schemeClr val="tx2"/>
                </a:solidFill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pt-BR" altLang="en-US" sz="1400" b="1">
              <a:solidFill>
                <a:schemeClr val="tx2"/>
              </a:solidFill>
            </a:endParaRPr>
          </a:p>
        </p:txBody>
      </p:sp>
      <p:pic>
        <p:nvPicPr>
          <p:cNvPr id="23555" name="Picture 2">
            <a:extLst>
              <a:ext uri="{FF2B5EF4-FFF2-40B4-BE49-F238E27FC236}">
                <a16:creationId xmlns:a16="http://schemas.microsoft.com/office/drawing/2014/main" id="{0DBC0909-22BA-42D3-B8D3-BF7ABA403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121920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id="{4F40C15D-5E93-4961-9ECA-FB6C3AA5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25603" name="Espaço Reservado para Conteúdo 2">
            <a:extLst>
              <a:ext uri="{FF2B5EF4-FFF2-40B4-BE49-F238E27FC236}">
                <a16:creationId xmlns:a16="http://schemas.microsoft.com/office/drawing/2014/main" id="{94EE549F-C616-446D-8791-D0408C41C8F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25604" name="Espaço Reservado para Conteúdo 2">
            <a:extLst>
              <a:ext uri="{FF2B5EF4-FFF2-40B4-BE49-F238E27FC236}">
                <a16:creationId xmlns:a16="http://schemas.microsoft.com/office/drawing/2014/main" id="{CB3ACAC3-9873-43A8-8F5D-C281E83C97D4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 Trans Corrente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Bal. de Capitais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 b="1">
                <a:solidFill>
                  <a:srgbClr val="0070C0"/>
                </a:solidFill>
              </a:rPr>
              <a:t>( - POSITIVA 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Saldo (&lt; 0)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5225ADB-7BA2-46E8-8412-12EADC79C562}"/>
              </a:ext>
            </a:extLst>
          </p:cNvPr>
          <p:cNvSpPr txBox="1">
            <a:spLocks/>
          </p:cNvSpPr>
          <p:nvPr/>
        </p:nvSpPr>
        <p:spPr bwMode="auto">
          <a:xfrm>
            <a:off x="8243888" y="1920875"/>
            <a:ext cx="3057525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800" b="1">
              <a:solidFill>
                <a:srgbClr val="0070C0"/>
              </a:solidFill>
            </a:endParaRP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800" b="1">
              <a:solidFill>
                <a:srgbClr val="0070C0"/>
              </a:solidFill>
            </a:endParaRP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800" b="1">
              <a:solidFill>
                <a:srgbClr val="0070C0"/>
              </a:solidFill>
            </a:endParaRPr>
          </a:p>
          <a:p>
            <a:pPr algn="r">
              <a:buFont typeface="Wingdings" panose="05000000000000000000" pitchFamily="2" charset="2"/>
              <a:buNone/>
            </a:pPr>
            <a:r>
              <a:rPr lang="pt-BR" altLang="pt-BR" sz="2400"/>
              <a:t>     Bal. Rendas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pt-BR" altLang="pt-BR" sz="2600"/>
              <a:t>Bal. de Capitais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0070C0"/>
                </a:solidFill>
              </a:rPr>
              <a:t>(queda e ZERO)</a:t>
            </a:r>
          </a:p>
          <a:p>
            <a:pPr algn="r">
              <a:buFont typeface="Wingdings" panose="05000000000000000000" pitchFamily="2" charset="2"/>
              <a:buNone/>
            </a:pPr>
            <a:endParaRPr lang="pt-BR" altLang="pt-BR" sz="2800" b="1">
              <a:solidFill>
                <a:srgbClr val="0070C0"/>
              </a:solidFill>
            </a:endParaRPr>
          </a:p>
        </p:txBody>
      </p:sp>
      <p:sp>
        <p:nvSpPr>
          <p:cNvPr id="25606" name="CaixaDeTexto 5">
            <a:extLst>
              <a:ext uri="{FF2B5EF4-FFF2-40B4-BE49-F238E27FC236}">
                <a16:creationId xmlns:a16="http://schemas.microsoft.com/office/drawing/2014/main" id="{AAFC7459-A7B4-496C-BC18-F69D0F7F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25607" name="CaixaDeTexto 6">
            <a:extLst>
              <a:ext uri="{FF2B5EF4-FFF2-40B4-BE49-F238E27FC236}">
                <a16:creationId xmlns:a16="http://schemas.microsoft.com/office/drawing/2014/main" id="{56D61265-8E34-4160-ABCA-8778C1D8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1306513"/>
            <a:ext cx="351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C6AF2E9-7599-403C-9C70-C1BD3EE5F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936625"/>
            <a:ext cx="3441700" cy="831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Apice e solução da crise 1983-85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A19DF9E-8E6F-4548-A653-54E96A221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FC10C65A-4F94-410E-8C67-BEA3BC967C97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2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6E3F697A-D559-40CE-97E6-1F76E8AF4D78}"/>
              </a:ext>
            </a:extLst>
          </p:cNvPr>
          <p:cNvSpPr/>
          <p:nvPr/>
        </p:nvSpPr>
        <p:spPr>
          <a:xfrm>
            <a:off x="463550" y="4641850"/>
            <a:ext cx="11360150" cy="14922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CB6C11A1-D117-4F49-9307-75553386CAD4}"/>
              </a:ext>
            </a:extLst>
          </p:cNvPr>
          <p:cNvCxnSpPr/>
          <p:nvPr/>
        </p:nvCxnSpPr>
        <p:spPr>
          <a:xfrm>
            <a:off x="10128250" y="4754563"/>
            <a:ext cx="14288" cy="12525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2A8189B3-6D94-4BFA-8DAC-0CF2C961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3338"/>
            <a:ext cx="9980613" cy="1096962"/>
          </a:xfrm>
        </p:spPr>
        <p:txBody>
          <a:bodyPr/>
          <a:lstStyle/>
          <a:p>
            <a:r>
              <a:rPr altLang="pt-BR"/>
              <a:t>Crise externa e suas implicações no BP 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179D2D68-3DC6-459C-A3DD-530612D85B8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3850" y="1920875"/>
            <a:ext cx="2747963" cy="4627563"/>
          </a:xfrm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Bal Trans Corrente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20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FF0000"/>
                </a:solidFill>
              </a:rPr>
              <a:t>( NEGATIVA )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sz="240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altLang="pt-BR" b="1">
                <a:solidFill>
                  <a:srgbClr val="0070C0"/>
                </a:solidFill>
              </a:rPr>
              <a:t>( POSITIVA )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altLang="pt-BR" sz="2400" b="1"/>
              <a:t>Saldo = 0 (ou +)</a:t>
            </a:r>
          </a:p>
          <a:p>
            <a:pPr marL="0" indent="0">
              <a:buFont typeface="Wingdings" panose="05000000000000000000" pitchFamily="2" charset="2"/>
              <a:buNone/>
            </a:pPr>
            <a:endParaRPr altLang="pt-BR" b="1">
              <a:solidFill>
                <a:srgbClr val="0070C0"/>
              </a:solidFill>
            </a:endParaRPr>
          </a:p>
        </p:txBody>
      </p:sp>
      <p:sp>
        <p:nvSpPr>
          <p:cNvPr id="27652" name="Espaço Reservado para Conteúdo 2">
            <a:extLst>
              <a:ext uri="{FF2B5EF4-FFF2-40B4-BE49-F238E27FC236}">
                <a16:creationId xmlns:a16="http://schemas.microsoft.com/office/drawing/2014/main" id="{78DEA61F-7D7C-4C20-8D7D-E4EC6D0FCCBA}"/>
              </a:ext>
            </a:extLst>
          </p:cNvPr>
          <p:cNvSpPr txBox="1">
            <a:spLocks/>
          </p:cNvSpPr>
          <p:nvPr/>
        </p:nvSpPr>
        <p:spPr bwMode="auto">
          <a:xfrm>
            <a:off x="3849688" y="1920875"/>
            <a:ext cx="3335337" cy="46275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Bal Trans Corrente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comercial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/>
              <a:t>     Bal. rendas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FF0000"/>
                </a:solidFill>
              </a:rPr>
              <a:t>( + NEGATIVA )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400"/>
              <a:t>Bal. de Capitais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200" b="1">
                <a:solidFill>
                  <a:srgbClr val="0070C0"/>
                </a:solidFill>
              </a:rPr>
              <a:t>( - POSITIVA )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Saldo (&lt; 0)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ECF7564-96DB-431E-97BF-E679EFFDDDBE}"/>
              </a:ext>
            </a:extLst>
          </p:cNvPr>
          <p:cNvSpPr txBox="1">
            <a:spLocks/>
          </p:cNvSpPr>
          <p:nvPr/>
        </p:nvSpPr>
        <p:spPr>
          <a:xfrm>
            <a:off x="8243888" y="1920875"/>
            <a:ext cx="3057525" cy="46275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lIns="0" rIns="0">
            <a:normAutofit fontScale="92500"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pt-BR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sz="2400" dirty="0" err="1"/>
              <a:t>Bal</a:t>
            </a:r>
            <a:r>
              <a:rPr sz="2400" dirty="0"/>
              <a:t> </a:t>
            </a:r>
            <a:r>
              <a:rPr sz="2400" dirty="0" err="1"/>
              <a:t>Trans</a:t>
            </a:r>
            <a:r>
              <a:rPr sz="2400" dirty="0"/>
              <a:t> Corrente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comercial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(++ POSITIVA)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400" dirty="0"/>
              <a:t>     Bal. Rendas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FF0000"/>
                </a:solidFill>
              </a:rPr>
              <a:t>( + NEGATIVA 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600" dirty="0"/>
              <a:t>Bal. de Capitais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dirty="0">
                <a:solidFill>
                  <a:srgbClr val="0070C0"/>
                </a:solidFill>
              </a:rPr>
              <a:t>(queda e ZERO)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sz="2800" b="1" u="sng" dirty="0"/>
              <a:t>Saldo = 0</a:t>
            </a:r>
          </a:p>
        </p:txBody>
      </p:sp>
      <p:sp>
        <p:nvSpPr>
          <p:cNvPr id="27654" name="CaixaDeTexto 5">
            <a:extLst>
              <a:ext uri="{FF2B5EF4-FFF2-40B4-BE49-F238E27FC236}">
                <a16:creationId xmlns:a16="http://schemas.microsoft.com/office/drawing/2014/main" id="{C46BAF87-9490-4AE7-8AF4-36C67E13B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0"/>
            <a:ext cx="317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Antes da crise 1978</a:t>
            </a:r>
          </a:p>
        </p:txBody>
      </p:sp>
      <p:sp>
        <p:nvSpPr>
          <p:cNvPr id="27655" name="CaixaDeTexto 6">
            <a:extLst>
              <a:ext uri="{FF2B5EF4-FFF2-40B4-BE49-F238E27FC236}">
                <a16:creationId xmlns:a16="http://schemas.microsoft.com/office/drawing/2014/main" id="{65A77421-E31F-42BB-98F9-889441885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130651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Início da crise 1979/80</a:t>
            </a:r>
          </a:p>
        </p:txBody>
      </p:sp>
      <p:sp>
        <p:nvSpPr>
          <p:cNvPr id="27656" name="CaixaDeTexto 8">
            <a:extLst>
              <a:ext uri="{FF2B5EF4-FFF2-40B4-BE49-F238E27FC236}">
                <a16:creationId xmlns:a16="http://schemas.microsoft.com/office/drawing/2014/main" id="{72B1DFD2-FD0D-4ECA-9146-8FBBD68D9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938" y="936625"/>
            <a:ext cx="3441700" cy="831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Arial" panose="020B0604020202020204" pitchFamily="34" charset="0"/>
              </a:rPr>
              <a:t>Apice e solução da crise 1983-85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E5045AF-6D99-41C3-A844-FFF9C43E02E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800B9E7C-FC86-4C88-927D-93D0B2E1364C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2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AAB420F8-8011-44BA-B44F-8A4F6A800471}"/>
              </a:ext>
            </a:extLst>
          </p:cNvPr>
          <p:cNvSpPr/>
          <p:nvPr/>
        </p:nvSpPr>
        <p:spPr>
          <a:xfrm>
            <a:off x="463550" y="4641850"/>
            <a:ext cx="11360150" cy="14922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D1FC1C6B-F113-4F10-B138-10F967801CCB}"/>
              </a:ext>
            </a:extLst>
          </p:cNvPr>
          <p:cNvCxnSpPr/>
          <p:nvPr/>
        </p:nvCxnSpPr>
        <p:spPr>
          <a:xfrm>
            <a:off x="10128250" y="4754563"/>
            <a:ext cx="14288" cy="12525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30FDC3C-33CA-445D-8E66-7AD21D87BC90}"/>
              </a:ext>
            </a:extLst>
          </p:cNvPr>
          <p:cNvCxnSpPr/>
          <p:nvPr/>
        </p:nvCxnSpPr>
        <p:spPr>
          <a:xfrm>
            <a:off x="4811713" y="4754563"/>
            <a:ext cx="14287" cy="125253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>
            <a:extLst>
              <a:ext uri="{FF2B5EF4-FFF2-40B4-BE49-F238E27FC236}">
                <a16:creationId xmlns:a16="http://schemas.microsoft.com/office/drawing/2014/main" id="{9CE73A88-D207-43C9-A733-65B956115B52}"/>
              </a:ext>
            </a:extLst>
          </p:cNvPr>
          <p:cNvSpPr/>
          <p:nvPr/>
        </p:nvSpPr>
        <p:spPr>
          <a:xfrm>
            <a:off x="9410700" y="5810250"/>
            <a:ext cx="592138" cy="477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5FBCDAA-3924-4BAF-8D47-885FADF2AA6D}"/>
              </a:ext>
            </a:extLst>
          </p:cNvPr>
          <p:cNvSpPr/>
          <p:nvPr/>
        </p:nvSpPr>
        <p:spPr>
          <a:xfrm>
            <a:off x="7707313" y="5792788"/>
            <a:ext cx="590550" cy="479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15968A9-6F58-4C4A-BA3A-342CBEDE69F4}"/>
              </a:ext>
            </a:extLst>
          </p:cNvPr>
          <p:cNvSpPr/>
          <p:nvPr/>
        </p:nvSpPr>
        <p:spPr>
          <a:xfrm>
            <a:off x="6159500" y="5807075"/>
            <a:ext cx="590550" cy="479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7345C1D-FC48-4FB0-8E67-2713A62E2D69}"/>
              </a:ext>
            </a:extLst>
          </p:cNvPr>
          <p:cNvSpPr/>
          <p:nvPr/>
        </p:nvSpPr>
        <p:spPr>
          <a:xfrm>
            <a:off x="4949825" y="5765800"/>
            <a:ext cx="590550" cy="477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A60EAA8-1A34-413F-9FB2-EC555B0BFC3B}"/>
              </a:ext>
            </a:extLst>
          </p:cNvPr>
          <p:cNvSpPr/>
          <p:nvPr/>
        </p:nvSpPr>
        <p:spPr>
          <a:xfrm>
            <a:off x="10885488" y="5807075"/>
            <a:ext cx="592137" cy="479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951883-E244-4B6D-AB34-ACDAE3A5605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4FFC2BC0-B3DD-4338-A722-081FFBA88FBA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2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A5936AB5-CFBB-49C6-BBD9-34D696EF0903}"/>
              </a:ext>
            </a:extLst>
          </p:cNvPr>
          <p:cNvSpPr/>
          <p:nvPr/>
        </p:nvSpPr>
        <p:spPr>
          <a:xfrm>
            <a:off x="463550" y="4641850"/>
            <a:ext cx="11360150" cy="14922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CCBDE5E-E006-4CF2-B240-30C33124B2E3}"/>
              </a:ext>
            </a:extLst>
          </p:cNvPr>
          <p:cNvSpPr txBox="1"/>
          <p:nvPr/>
        </p:nvSpPr>
        <p:spPr>
          <a:xfrm>
            <a:off x="10171113" y="4440238"/>
            <a:ext cx="688975" cy="1701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t-BR" b="1" dirty="0"/>
              <a:t>4,5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b="1" dirty="0"/>
              <a:t>5,6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b="1" dirty="0"/>
              <a:t>6,4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b="1" dirty="0"/>
              <a:t>2,7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BE6D19D-0AA5-40FD-868C-2ABADFF20991}"/>
              </a:ext>
            </a:extLst>
          </p:cNvPr>
          <p:cNvSpPr txBox="1"/>
          <p:nvPr/>
        </p:nvSpPr>
        <p:spPr>
          <a:xfrm>
            <a:off x="8834438" y="6154738"/>
            <a:ext cx="3357562" cy="6461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Operações de regularização  empréstimos do FMI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97C5907-0F20-44EF-B321-8065AE5C158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Balanço de Pagamentos: Brasil 1977 – 1985 (US$ bi)</a:t>
            </a:r>
          </a:p>
        </p:txBody>
      </p:sp>
      <p:graphicFrame>
        <p:nvGraphicFramePr>
          <p:cNvPr id="390147" name="Group 3">
            <a:extLst>
              <a:ext uri="{FF2B5EF4-FFF2-40B4-BE49-F238E27FC236}">
                <a16:creationId xmlns:a16="http://schemas.microsoft.com/office/drawing/2014/main" id="{A2D0D75A-48A0-4587-ABA8-DE838CE4159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34963" y="1557338"/>
          <a:ext cx="11617325" cy="5040312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1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138"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Comercial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Serviços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Trans. Correntes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l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Balança de Capital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Importações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-10,7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-2,8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1985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pt-BR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-2,5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9088" marR="0" lvl="0" indent="-319088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</a:t>
                      </a:r>
                      <a:endParaRPr kumimoji="0" lang="pt-BR" sz="2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6320AE84-A497-464E-80E4-6ADF05C84C9D}"/>
              </a:ext>
            </a:extLst>
          </p:cNvPr>
          <p:cNvCxnSpPr/>
          <p:nvPr/>
        </p:nvCxnSpPr>
        <p:spPr>
          <a:xfrm>
            <a:off x="6962775" y="3273425"/>
            <a:ext cx="14288" cy="24796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0169EA8F-93B1-4AC9-A4A6-E1F65060C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788" y="2627313"/>
            <a:ext cx="1252537" cy="646112"/>
          </a:xfrm>
          <a:prstGeom prst="rect">
            <a:avLst/>
          </a:prstGeom>
          <a:solidFill>
            <a:srgbClr val="FB2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Aumento dos juros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4F2A6EF-B66C-4FD4-9C12-34ADBDCC9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3" y="2322513"/>
            <a:ext cx="1435100" cy="1477962"/>
          </a:xfrm>
          <a:prstGeom prst="rect">
            <a:avLst/>
          </a:prstGeom>
          <a:solidFill>
            <a:srgbClr val="FB2C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Redução do acesso aos fluxos autônomos de capital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E527B72C-7096-4285-9E46-7DE03E6972C1}"/>
              </a:ext>
            </a:extLst>
          </p:cNvPr>
          <p:cNvCxnSpPr/>
          <p:nvPr/>
        </p:nvCxnSpPr>
        <p:spPr>
          <a:xfrm>
            <a:off x="10309225" y="3679825"/>
            <a:ext cx="14288" cy="24796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7CF81313-37BD-4F88-910C-79DB9AE194DF}"/>
              </a:ext>
            </a:extLst>
          </p:cNvPr>
          <p:cNvCxnSpPr/>
          <p:nvPr/>
        </p:nvCxnSpPr>
        <p:spPr>
          <a:xfrm>
            <a:off x="3143250" y="4025900"/>
            <a:ext cx="14288" cy="248126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BD63B72-5577-4A6E-BE5C-EB97AFF5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3098800"/>
            <a:ext cx="1252538" cy="12001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Geração de mega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Superávit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comercial 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4FBBD5C7-F086-462B-820E-3225E1CDBDDC}"/>
              </a:ext>
            </a:extLst>
          </p:cNvPr>
          <p:cNvCxnSpPr/>
          <p:nvPr/>
        </p:nvCxnSpPr>
        <p:spPr>
          <a:xfrm>
            <a:off x="4797425" y="4016375"/>
            <a:ext cx="14288" cy="247967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1AB3C60-60B6-4355-9645-E2E6AB2BF3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6763" y="304800"/>
            <a:ext cx="10668000" cy="1216025"/>
          </a:xfrm>
        </p:spPr>
        <p:txBody>
          <a:bodyPr lIns="91440" rIns="91440" anchor="ctr"/>
          <a:lstStyle/>
          <a:p>
            <a:pPr algn="ctr"/>
            <a:r>
              <a:rPr altLang="pt-BR" sz="1900"/>
              <a:t>INDICADORES MACROECONÔMICOS: 1980-1984</a:t>
            </a:r>
          </a:p>
        </p:txBody>
      </p:sp>
      <p:graphicFrame>
        <p:nvGraphicFramePr>
          <p:cNvPr id="280646" name="Group 70">
            <a:extLst>
              <a:ext uri="{FF2B5EF4-FFF2-40B4-BE49-F238E27FC236}">
                <a16:creationId xmlns:a16="http://schemas.microsoft.com/office/drawing/2014/main" id="{E2EB9B09-8DA6-4601-80FE-4E0CB5E743DF}"/>
              </a:ext>
            </a:extLst>
          </p:cNvPr>
          <p:cNvGraphicFramePr>
            <a:graphicFrameLocks noGrp="1"/>
          </p:cNvGraphicFramePr>
          <p:nvPr/>
        </p:nvGraphicFramePr>
        <p:xfrm>
          <a:off x="1101725" y="1735138"/>
          <a:ext cx="9286875" cy="4478337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0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4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1979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77,3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49,904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8,6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6">
            <a:extLst>
              <a:ext uri="{FF2B5EF4-FFF2-40B4-BE49-F238E27FC236}">
                <a16:creationId xmlns:a16="http://schemas.microsoft.com/office/drawing/2014/main" id="{B45AB697-6764-4B51-8596-11829640E1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625" y="449263"/>
          <a:ext cx="10818813" cy="579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Gráfico" r:id="rId3" imgW="9496616" imgH="5391245" progId="Excel.Chart.8">
                  <p:embed/>
                </p:oleObj>
              </mc:Choice>
              <mc:Fallback>
                <p:oleObj name="Gráfico" r:id="rId3" imgW="9496616" imgH="5391245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49263"/>
                        <a:ext cx="10818813" cy="579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ipse 1">
            <a:extLst>
              <a:ext uri="{FF2B5EF4-FFF2-40B4-BE49-F238E27FC236}">
                <a16:creationId xmlns:a16="http://schemas.microsoft.com/office/drawing/2014/main" id="{BA0E19C6-039D-4449-AC0F-0F2C53240661}"/>
              </a:ext>
            </a:extLst>
          </p:cNvPr>
          <p:cNvSpPr/>
          <p:nvPr/>
        </p:nvSpPr>
        <p:spPr>
          <a:xfrm>
            <a:off x="7202488" y="3475038"/>
            <a:ext cx="2841625" cy="19415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>
            <a:extLst>
              <a:ext uri="{FF2B5EF4-FFF2-40B4-BE49-F238E27FC236}">
                <a16:creationId xmlns:a16="http://schemas.microsoft.com/office/drawing/2014/main" id="{78C09E1F-805E-4C5E-A741-D45CFD9E7D78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7D47F20F-D11D-4603-8EE8-A10F14C7ACAD}" type="slidenum">
              <a:rPr lang="pt-BR" altLang="pt-BR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 b="1">
              <a:solidFill>
                <a:srgbClr val="FFFFFF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2D78B91-E64D-4FDA-B44D-2E4638A1A9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4963" y="260350"/>
            <a:ext cx="11131550" cy="863600"/>
          </a:xfrm>
        </p:spPr>
        <p:txBody>
          <a:bodyPr lIns="91440" rIns="91440" anchor="ctr"/>
          <a:lstStyle/>
          <a:p>
            <a:pPr eaLnBrk="1" hangingPunct="1"/>
            <a:r>
              <a:rPr altLang="pt-BR" b="1"/>
              <a:t>A questão do financiamento: a estatização da divida externa</a:t>
            </a:r>
            <a:endParaRPr altLang="pt-BR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112CBEC-9F4A-49CC-A62A-195684D93D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628775"/>
            <a:ext cx="121920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2900" b="1"/>
              <a:t>O setor privado: créditos subsidiados de agências oficiais - BNDE</a:t>
            </a:r>
          </a:p>
          <a:p>
            <a:pPr marL="319088" indent="-319088" eaLnBrk="1" hangingPunct="1"/>
            <a:r>
              <a:rPr altLang="pt-BR" sz="2900" b="1"/>
              <a:t>As empresas estatais sofreram restrição ao crédito interno e contenção tarifária forçando-as ao endividamento externo</a:t>
            </a:r>
            <a:endParaRPr altLang="pt-BR" sz="2900" b="1">
              <a:sym typeface="Wingdings" panose="05000000000000000000" pitchFamily="2" charset="2"/>
            </a:endParaRPr>
          </a:p>
          <a:p>
            <a:pPr marL="639763" lvl="1" indent="-273050" eaLnBrk="1" hangingPunct="1">
              <a:buFontTx/>
              <a:buNone/>
            </a:pPr>
            <a:r>
              <a:rPr altLang="pt-BR" sz="2100" b="1">
                <a:sym typeface="Wingdings" panose="05000000000000000000" pitchFamily="2" charset="2"/>
              </a:rPr>
              <a:t></a:t>
            </a:r>
            <a:r>
              <a:rPr altLang="pt-BR" sz="2100" b="1"/>
              <a:t> o endividamento externo das estatais cobria o “hiato de divisas”</a:t>
            </a:r>
          </a:p>
          <a:p>
            <a:pPr marL="914400" lvl="2" eaLnBrk="1" hangingPunct="1"/>
            <a:r>
              <a:rPr altLang="pt-BR" sz="1600" b="1"/>
              <a:t>novidade: taxas de juros flutuantes.</a:t>
            </a:r>
          </a:p>
          <a:p>
            <a:pPr marL="639763" lvl="1" indent="-273050" eaLnBrk="1" hangingPunct="1"/>
            <a:r>
              <a:rPr altLang="pt-BR" sz="2400" b="1"/>
              <a:t>A dívida externa cresceu rapidamente no período – diferença pública. </a:t>
            </a:r>
          </a:p>
          <a:p>
            <a:pPr marL="914400" lvl="2" eaLnBrk="1" hangingPunct="1"/>
            <a:r>
              <a:rPr altLang="pt-BR" sz="1600" b="1"/>
              <a:t>US$ 15 bilhões entre 74/77 e mais US$ 17 bilhões em 78/79. </a:t>
            </a:r>
          </a:p>
          <a:p>
            <a:pPr marL="319088" indent="-319088" eaLnBrk="1" hangingPunct="1"/>
            <a:r>
              <a:rPr altLang="pt-BR" sz="2900" b="1"/>
              <a:t>Dados os níveis extremamente baixos das taxas de juros internacionais, o Estado era capaz de pagar os juros. Mas qualquer alteração nas taxas de juros poderia inviabilizar as condições de pagamento.</a:t>
            </a:r>
          </a:p>
        </p:txBody>
      </p:sp>
    </p:spTree>
    <p:extLst>
      <p:ext uri="{BB962C8B-B14F-4D97-AF65-F5344CB8AC3E}">
        <p14:creationId xmlns:p14="http://schemas.microsoft.com/office/powerpoint/2010/main" val="334560817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22B53139-269C-4B71-AF60-78798A9525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r>
              <a:rPr altLang="pt-BR"/>
              <a:t>Crise da divida 5 fases</a:t>
            </a:r>
          </a:p>
        </p:txBody>
      </p:sp>
      <p:sp>
        <p:nvSpPr>
          <p:cNvPr id="256003" name="Espaço Reservado para Conteúdo 2">
            <a:extLst>
              <a:ext uri="{FF2B5EF4-FFF2-40B4-BE49-F238E27FC236}">
                <a16:creationId xmlns:a16="http://schemas.microsoft.com/office/drawing/2014/main" id="{E65CA352-19D6-440B-8195-4FA86C342C57}"/>
              </a:ext>
            </a:extLst>
          </p:cNvPr>
          <p:cNvSpPr>
            <a:spLocks noGrp="1"/>
          </p:cNvSpPr>
          <p:nvPr>
            <p:ph sz="quarter" idx="4294967295"/>
          </p:nvPr>
        </p:nvSpPr>
        <p:spPr bwMode="auto">
          <a:xfrm>
            <a:off x="539750" y="1628775"/>
            <a:ext cx="11310938" cy="4470400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19088" indent="-319088">
              <a:spcBef>
                <a:spcPts val="2500"/>
              </a:spcBef>
              <a:defRPr/>
            </a:pPr>
            <a:r>
              <a:rPr sz="2800"/>
              <a:t>1979: inicio do ajuste com Simonsen</a:t>
            </a:r>
          </a:p>
          <a:p>
            <a:pPr marL="319088" indent="-319088">
              <a:spcBef>
                <a:spcPts val="2500"/>
              </a:spcBef>
              <a:defRPr/>
            </a:pPr>
            <a:r>
              <a:rPr sz="2800"/>
              <a:t>1979/80: “heterodoxia delfiniana”</a:t>
            </a:r>
          </a:p>
          <a:p>
            <a:pPr marL="319088" indent="-319088">
              <a:spcBef>
                <a:spcPts val="2500"/>
              </a:spcBef>
              <a:defRPr/>
            </a:pPr>
            <a:r>
              <a:rPr sz="2800"/>
              <a:t>1980/82: ajuste voluntario</a:t>
            </a:r>
          </a:p>
          <a:p>
            <a:pPr marL="319088" indent="-319088">
              <a:spcBef>
                <a:spcPts val="2500"/>
              </a:spcBef>
              <a:defRPr/>
            </a:pPr>
            <a:r>
              <a:rPr sz="2800"/>
              <a:t>1982/83: ajuste com FMI</a:t>
            </a:r>
          </a:p>
          <a:p>
            <a:pPr marL="319088" indent="-319088">
              <a:spcBef>
                <a:spcPts val="2500"/>
              </a:spcBef>
              <a:defRPr/>
            </a:pPr>
            <a:r>
              <a:rPr sz="2800"/>
              <a:t>1984: crescimento com superávit</a:t>
            </a:r>
          </a:p>
          <a:p>
            <a:pPr marL="319088" indent="-319088">
              <a:spcBef>
                <a:spcPts val="2500"/>
              </a:spcBef>
              <a:buClr>
                <a:srgbClr val="FC3728"/>
              </a:buClr>
              <a:buSzPct val="115000"/>
              <a:buFont typeface="Wingdings" panose="05000000000000000000" pitchFamily="2" charset="2"/>
              <a:buNone/>
              <a:defRPr/>
            </a:pPr>
            <a:r>
              <a:rPr sz="2800"/>
              <a:t> </a:t>
            </a:r>
          </a:p>
          <a:p>
            <a:pPr marL="319088" indent="-319088">
              <a:spcBef>
                <a:spcPts val="2500"/>
              </a:spcBef>
              <a:buClr>
                <a:srgbClr val="FC3728"/>
              </a:buClr>
              <a:buSzPct val="115000"/>
              <a:buFont typeface="Wingdings" panose="05000000000000000000" pitchFamily="2" charset="2"/>
              <a:buChar char="Ø"/>
              <a:defRPr/>
            </a:pPr>
            <a:r>
              <a:rPr sz="2800"/>
              <a:t>Mudanças: refletem aprofundamento da crise e reação no Brasil </a:t>
            </a:r>
          </a:p>
          <a:p>
            <a:pPr marL="319088" indent="-319088">
              <a:defRPr/>
            </a:pPr>
            <a:endParaRPr sz="2800"/>
          </a:p>
        </p:txBody>
      </p:sp>
      <p:sp>
        <p:nvSpPr>
          <p:cNvPr id="33796" name="AutoShape 4">
            <a:extLst>
              <a:ext uri="{FF2B5EF4-FFF2-40B4-BE49-F238E27FC236}">
                <a16:creationId xmlns:a16="http://schemas.microsoft.com/office/drawing/2014/main" id="{25C2AA6E-06FB-4FA1-95E0-9AFAD3B84F2E}"/>
              </a:ext>
            </a:extLst>
          </p:cNvPr>
          <p:cNvSpPr>
            <a:spLocks/>
          </p:cNvSpPr>
          <p:nvPr/>
        </p:nvSpPr>
        <p:spPr bwMode="auto">
          <a:xfrm>
            <a:off x="6904038" y="1604963"/>
            <a:ext cx="481012" cy="1296987"/>
          </a:xfrm>
          <a:prstGeom prst="rightBrace">
            <a:avLst>
              <a:gd name="adj1" fmla="val 224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251171DC-E3C5-40A4-B390-899E54DC0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1855788"/>
            <a:ext cx="2111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Ainda crescimento econômico </a:t>
            </a:r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id="{BE00224C-AE0E-4D03-AD64-850E2711B941}"/>
              </a:ext>
            </a:extLst>
          </p:cNvPr>
          <p:cNvSpPr>
            <a:spLocks/>
          </p:cNvSpPr>
          <p:nvPr/>
        </p:nvSpPr>
        <p:spPr bwMode="auto">
          <a:xfrm>
            <a:off x="5113338" y="2979738"/>
            <a:ext cx="481012" cy="1296987"/>
          </a:xfrm>
          <a:prstGeom prst="rightBrace">
            <a:avLst>
              <a:gd name="adj1" fmla="val 224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08649267-F591-4374-901B-D2B234AE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38613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recessão</a:t>
            </a:r>
          </a:p>
        </p:txBody>
      </p:sp>
      <p:sp>
        <p:nvSpPr>
          <p:cNvPr id="33800" name="Line 8">
            <a:extLst>
              <a:ext uri="{FF2B5EF4-FFF2-40B4-BE49-F238E27FC236}">
                <a16:creationId xmlns:a16="http://schemas.microsoft.com/office/drawing/2014/main" id="{2132DA3F-4D6F-4D21-9838-DC989A88D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338" y="4591050"/>
            <a:ext cx="479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90A52660-4CB7-41AB-823B-1F9997443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4214813"/>
            <a:ext cx="2111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Recuperação econômica</a:t>
            </a: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77A000D-060A-404A-A9A4-BA00FDFE09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6763" y="304800"/>
            <a:ext cx="10668000" cy="1216025"/>
          </a:xfrm>
        </p:spPr>
        <p:txBody>
          <a:bodyPr lIns="91440" rIns="91440" anchor="ctr"/>
          <a:lstStyle/>
          <a:p>
            <a:pPr algn="ctr"/>
            <a:r>
              <a:rPr altLang="pt-BR" sz="1900"/>
              <a:t>INDICADORES MACROECONÔMICOS: 1980-1984</a:t>
            </a:r>
          </a:p>
        </p:txBody>
      </p:sp>
      <p:graphicFrame>
        <p:nvGraphicFramePr>
          <p:cNvPr id="280646" name="Group 70">
            <a:extLst>
              <a:ext uri="{FF2B5EF4-FFF2-40B4-BE49-F238E27FC236}">
                <a16:creationId xmlns:a16="http://schemas.microsoft.com/office/drawing/2014/main" id="{72919BE5-9099-42C4-B90F-5194A29FD2C9}"/>
              </a:ext>
            </a:extLst>
          </p:cNvPr>
          <p:cNvGraphicFramePr>
            <a:graphicFrameLocks noGrp="1"/>
          </p:cNvGraphicFramePr>
          <p:nvPr/>
        </p:nvGraphicFramePr>
        <p:xfrm>
          <a:off x="1101725" y="1735138"/>
          <a:ext cx="9286875" cy="4478337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0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4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ANO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PIB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INFLAÇÃO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EXTERNA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DÍVIDA INTERNA FEDERAL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(% PIB)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1979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77,3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49,904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8,6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9,3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110,2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53.847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61.410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12,6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99,7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70.197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16,1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-2,9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211,0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81.319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21,4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1984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5,4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224,7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91.091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25,3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>
            <a:extLst>
              <a:ext uri="{FF2B5EF4-FFF2-40B4-BE49-F238E27FC236}">
                <a16:creationId xmlns:a16="http://schemas.microsoft.com/office/drawing/2014/main" id="{3BE3115E-0072-48CD-AAB9-B412A76B5CC7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18EA0938-E3DD-4B39-A070-77FA17BE68D7}" type="slidenum">
              <a:rPr lang="pt-BR" alt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32</a:t>
            </a:fld>
            <a:endParaRPr lang="pt-BR" altLang="en-US" sz="1200" b="1">
              <a:solidFill>
                <a:srgbClr val="FFFFFF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31B47A6-3A19-48CB-BE27-7170B2716F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77813"/>
            <a:ext cx="10972800" cy="1139825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Brasil: Inflação (1973 – 1985) </a:t>
            </a:r>
            <a:r>
              <a:rPr altLang="pt-BR" sz="1800"/>
              <a:t>Taxas anuais (%)</a:t>
            </a:r>
          </a:p>
        </p:txBody>
      </p:sp>
      <p:graphicFrame>
        <p:nvGraphicFramePr>
          <p:cNvPr id="178179" name="Object 6">
            <a:extLst>
              <a:ext uri="{FF2B5EF4-FFF2-40B4-BE49-F238E27FC236}">
                <a16:creationId xmlns:a16="http://schemas.microsoft.com/office/drawing/2014/main" id="{9B42B909-851F-4EB5-8DF8-E855F0E85EAB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79388" y="1265238"/>
          <a:ext cx="11744325" cy="514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Gráfico" r:id="rId4" imgW="8001143" imgH="4267390" progId="MSGraph.Chart.8">
                  <p:embed followColorScheme="full"/>
                </p:oleObj>
              </mc:Choice>
              <mc:Fallback>
                <p:oleObj name="Gráfico" r:id="rId4" imgW="8001143" imgH="4267390" progId="MSGraph.Chart.8">
                  <p:embed followColorScheme="full"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265238"/>
                        <a:ext cx="11744325" cy="514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9">
            <a:extLst>
              <a:ext uri="{FF2B5EF4-FFF2-40B4-BE49-F238E27FC236}">
                <a16:creationId xmlns:a16="http://schemas.microsoft.com/office/drawing/2014/main" id="{BF4DB2B0-BBDA-4FC8-82FD-3BC2E0670C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638" y="293688"/>
          <a:ext cx="11212512" cy="637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Gráfico" r:id="rId3" imgW="9496616" imgH="5391245" progId="Excel.Chart.8">
                  <p:embed/>
                </p:oleObj>
              </mc:Choice>
              <mc:Fallback>
                <p:oleObj name="Gráfico" r:id="rId3" imgW="9496616" imgH="5391245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93688"/>
                        <a:ext cx="11212512" cy="637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10">
            <a:extLst>
              <a:ext uri="{FF2B5EF4-FFF2-40B4-BE49-F238E27FC236}">
                <a16:creationId xmlns:a16="http://schemas.microsoft.com/office/drawing/2014/main" id="{D69A835A-4612-4188-BA17-87E928C184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852488" y="-407988"/>
          <a:ext cx="13641388" cy="5553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Gráfico" r:id="rId5" imgW="8001143" imgH="4267390" progId="MSGraph.Chart.8">
                  <p:embed followColorScheme="full"/>
                </p:oleObj>
              </mc:Choice>
              <mc:Fallback>
                <p:oleObj name="Gráfico" r:id="rId5" imgW="8001143" imgH="4267390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52488" y="-407988"/>
                        <a:ext cx="13641388" cy="5553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817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08E51865-8946-47BA-BCC6-64B17486B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763" y="304800"/>
            <a:ext cx="10668000" cy="676275"/>
          </a:xfrm>
        </p:spPr>
        <p:txBody>
          <a:bodyPr/>
          <a:lstStyle/>
          <a:p>
            <a:pPr algn="ctr" eaLnBrk="1" hangingPunct="1"/>
            <a:r>
              <a:rPr altLang="pt-BR"/>
              <a:t>Brasil: Inflação (1973 – 1985) Taxas anuais (%)</a:t>
            </a:r>
          </a:p>
        </p:txBody>
      </p:sp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63FFC1FF-F7C0-47DC-B3AB-1B4CFA460B19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379413" y="1773238"/>
          <a:ext cx="11253787" cy="495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Gráfico" r:id="rId4" imgW="8001191" imgH="4267200" progId="MSGraph.Chart.8">
                  <p:embed followColorScheme="full"/>
                </p:oleObj>
              </mc:Choice>
              <mc:Fallback>
                <p:oleObj name="Gráfico" r:id="rId4" imgW="8001191" imgH="42672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773238"/>
                        <a:ext cx="11253787" cy="495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>
            <a:extLst>
              <a:ext uri="{FF2B5EF4-FFF2-40B4-BE49-F238E27FC236}">
                <a16:creationId xmlns:a16="http://schemas.microsoft.com/office/drawing/2014/main" id="{8F05032E-611F-4117-AED8-3FC877F0DF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9213" y="5373688"/>
            <a:ext cx="3290887" cy="587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1C2B02D1-D14F-4552-A73C-124DE1B4A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1450" y="4484688"/>
            <a:ext cx="18002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1DFE6609-4B34-4B23-A97B-833039834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4300" y="2601913"/>
            <a:ext cx="1757363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2BBAC799-60C4-4E3D-8774-630272294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2636839"/>
            <a:ext cx="179863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dirty="0">
                <a:solidFill>
                  <a:schemeClr val="accent2"/>
                </a:solidFill>
                <a:highlight>
                  <a:srgbClr val="FFFF00"/>
                </a:highlight>
              </a:rPr>
              <a:t>Tendências</a:t>
            </a:r>
            <a:r>
              <a:rPr lang="pt-BR" altLang="pt-BR" dirty="0"/>
              <a:t> </a:t>
            </a:r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68EB24F5-4A47-43BD-87C5-0EDCE2741F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3113" y="29972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A6C1262D-5478-490A-AFC3-512EA69E0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2613" y="3221038"/>
            <a:ext cx="18732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1" name="Text Box 13">
            <a:extLst>
              <a:ext uri="{FF2B5EF4-FFF2-40B4-BE49-F238E27FC236}">
                <a16:creationId xmlns:a16="http://schemas.microsoft.com/office/drawing/2014/main" id="{0A2AF7FF-7201-43AC-A4ED-D38F8DAC5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3500438"/>
            <a:ext cx="1346200" cy="369887"/>
          </a:xfrm>
          <a:prstGeom prst="rect">
            <a:avLst/>
          </a:prstGeom>
          <a:solidFill>
            <a:srgbClr val="66FF33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 b="1">
                <a:solidFill>
                  <a:srgbClr val="C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Choques</a:t>
            </a:r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F19B163F-2DCA-4B45-A279-6DBD29794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0100" y="4543425"/>
            <a:ext cx="641350" cy="830263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D4E64072-74B1-4564-A295-5C536AB941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21675" y="2601913"/>
            <a:ext cx="676275" cy="1941512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13152A41-4119-4294-98E1-02A03E9AB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860800"/>
            <a:ext cx="215900" cy="104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C30B6700-D610-4033-B25B-5484CAA01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500438"/>
            <a:ext cx="24431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29" name="Freeform 21">
            <a:extLst>
              <a:ext uri="{FF2B5EF4-FFF2-40B4-BE49-F238E27FC236}">
                <a16:creationId xmlns:a16="http://schemas.microsoft.com/office/drawing/2014/main" id="{F6605EF1-7FA5-48C3-8F64-4884235BE77D}"/>
              </a:ext>
            </a:extLst>
          </p:cNvPr>
          <p:cNvSpPr>
            <a:spLocks/>
          </p:cNvSpPr>
          <p:nvPr/>
        </p:nvSpPr>
        <p:spPr bwMode="auto">
          <a:xfrm>
            <a:off x="4943475" y="2133600"/>
            <a:ext cx="4594225" cy="468313"/>
          </a:xfrm>
          <a:custGeom>
            <a:avLst/>
            <a:gdLst>
              <a:gd name="T0" fmla="*/ 0 w 2132"/>
              <a:gd name="T1" fmla="*/ 2147483646 h 295"/>
              <a:gd name="T2" fmla="*/ 2147483646 w 2132"/>
              <a:gd name="T3" fmla="*/ 2147483646 h 295"/>
              <a:gd name="T4" fmla="*/ 2147483646 w 2132"/>
              <a:gd name="T5" fmla="*/ 2147483646 h 2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2" h="295">
                <a:moveTo>
                  <a:pt x="0" y="295"/>
                </a:moveTo>
                <a:cubicBezTo>
                  <a:pt x="662" y="170"/>
                  <a:pt x="1324" y="46"/>
                  <a:pt x="1679" y="23"/>
                </a:cubicBezTo>
                <a:cubicBezTo>
                  <a:pt x="2034" y="0"/>
                  <a:pt x="2057" y="136"/>
                  <a:pt x="2132" y="15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cxnSp>
        <p:nvCxnSpPr>
          <p:cNvPr id="3" name="Conector: Curvo 2">
            <a:extLst>
              <a:ext uri="{FF2B5EF4-FFF2-40B4-BE49-F238E27FC236}">
                <a16:creationId xmlns:a16="http://schemas.microsoft.com/office/drawing/2014/main" id="{459800A3-72AC-4CE8-8866-68DEC64AA5C2}"/>
              </a:ext>
            </a:extLst>
          </p:cNvPr>
          <p:cNvCxnSpPr>
            <a:stCxn id="43021" idx="1"/>
          </p:cNvCxnSpPr>
          <p:nvPr/>
        </p:nvCxnSpPr>
        <p:spPr>
          <a:xfrm rot="10800000" flipV="1">
            <a:off x="2497138" y="3684588"/>
            <a:ext cx="2374900" cy="1968500"/>
          </a:xfrm>
          <a:prstGeom prst="curvedConnector3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ine 14">
            <a:extLst>
              <a:ext uri="{FF2B5EF4-FFF2-40B4-BE49-F238E27FC236}">
                <a16:creationId xmlns:a16="http://schemas.microsoft.com/office/drawing/2014/main" id="{80521510-9E07-49D1-9833-8502B12DFA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0925" y="5402263"/>
            <a:ext cx="268288" cy="3937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3013" grpId="0"/>
      <p:bldP spid="430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9F6FDE9-3EC4-4A61-90A9-913AC4D8F5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 eaLnBrk="1" hangingPunct="1"/>
            <a:r>
              <a:rPr altLang="pt-BR"/>
              <a:t>Politica econômica externa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3C5EE59-2ED3-4408-98B8-DCAABE9CF8F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5275" y="1355725"/>
            <a:ext cx="11690350" cy="5141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altLang="pt-BR" sz="3200"/>
              <a:t>Política comercial</a:t>
            </a:r>
          </a:p>
          <a:p>
            <a:pPr lvl="1" eaLnBrk="1" hangingPunct="1"/>
            <a:r>
              <a:rPr altLang="pt-BR" sz="2400"/>
              <a:t>Substituição de importações</a:t>
            </a:r>
          </a:p>
          <a:p>
            <a:pPr lvl="2" eaLnBrk="1" hangingPunct="1"/>
            <a:r>
              <a:rPr altLang="pt-BR" sz="2000"/>
              <a:t>Depósito compulsório e Impostos de importação</a:t>
            </a:r>
          </a:p>
          <a:p>
            <a:pPr lvl="2" eaLnBrk="1" hangingPunct="1"/>
            <a:r>
              <a:rPr altLang="pt-BR" sz="2000"/>
              <a:t>Controles administrativos</a:t>
            </a:r>
          </a:p>
          <a:p>
            <a:pPr lvl="1" eaLnBrk="1" hangingPunct="1"/>
            <a:r>
              <a:rPr altLang="pt-BR" sz="2400"/>
              <a:t>“Se possível abrir novas frentes de exportação”</a:t>
            </a:r>
          </a:p>
          <a:p>
            <a:pPr lvl="2" eaLnBrk="1" hangingPunct="1"/>
            <a:r>
              <a:rPr altLang="pt-BR" sz="2000"/>
              <a:t>Ampliação do crédito subsidiado e incentivos fiscais </a:t>
            </a:r>
          </a:p>
          <a:p>
            <a:pPr eaLnBrk="1" hangingPunct="1"/>
            <a:r>
              <a:rPr altLang="pt-BR" sz="3200"/>
              <a:t>Política cambial</a:t>
            </a:r>
          </a:p>
          <a:p>
            <a:pPr lvl="1" eaLnBrk="1" hangingPunct="1"/>
            <a:r>
              <a:rPr altLang="pt-BR" sz="2400"/>
              <a:t>Manutenção das minidesvalorizações</a:t>
            </a:r>
          </a:p>
          <a:p>
            <a:pPr lvl="2" eaLnBrk="1" hangingPunct="1"/>
            <a:r>
              <a:rPr altLang="pt-BR" sz="2000"/>
              <a:t>Não aceleração da desvalorização como proposto por muitos. Pq ?</a:t>
            </a:r>
          </a:p>
          <a:p>
            <a:pPr lvl="3" eaLnBrk="1" hangingPunct="1"/>
            <a:r>
              <a:rPr altLang="pt-BR" sz="2000"/>
              <a:t>Pessimismo das elasticidades</a:t>
            </a:r>
          </a:p>
          <a:p>
            <a:pPr lvl="3" eaLnBrk="1" hangingPunct="1"/>
            <a:r>
              <a:rPr altLang="pt-BR" sz="2000"/>
              <a:t>Efeito patrimonial da desvalorização, especialmente sobre o setor privado </a:t>
            </a:r>
          </a:p>
          <a:p>
            <a:pPr lvl="2" eaLnBrk="1" hangingPunct="1"/>
            <a:endParaRPr altLang="pt-BR" sz="2000"/>
          </a:p>
        </p:txBody>
      </p:sp>
    </p:spTree>
    <p:extLst>
      <p:ext uri="{BB962C8B-B14F-4D97-AF65-F5344CB8AC3E}">
        <p14:creationId xmlns:p14="http://schemas.microsoft.com/office/powerpoint/2010/main" val="3203168567"/>
      </p:ext>
    </p:extLst>
  </p:cSld>
  <p:clrMapOvr>
    <a:masterClrMapping/>
  </p:clrMapOvr>
  <p:transition spd="med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7">
            <a:extLst>
              <a:ext uri="{FF2B5EF4-FFF2-40B4-BE49-F238E27FC236}">
                <a16:creationId xmlns:a16="http://schemas.microsoft.com/office/drawing/2014/main" id="{4B9B15ED-171D-4399-A654-3DDC498A59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r>
              <a:rPr altLang="pt-BR"/>
              <a:t>II PND Resultados</a:t>
            </a:r>
          </a:p>
        </p:txBody>
      </p:sp>
      <p:sp>
        <p:nvSpPr>
          <p:cNvPr id="59395" name="Espaço Reservado para Conteúdo 8">
            <a:extLst>
              <a:ext uri="{FF2B5EF4-FFF2-40B4-BE49-F238E27FC236}">
                <a16:creationId xmlns:a16="http://schemas.microsoft.com/office/drawing/2014/main" id="{C4880C3F-DC88-4406-8471-E59EE5F2A7F8}"/>
              </a:ext>
            </a:extLst>
          </p:cNvPr>
          <p:cNvSpPr>
            <a:spLocks noGrp="1"/>
          </p:cNvSpPr>
          <p:nvPr>
            <p:ph sz="quarter" idx="4294967295"/>
          </p:nvPr>
        </p:nvSpPr>
        <p:spPr bwMode="auto">
          <a:xfrm>
            <a:off x="1104900" y="1600200"/>
            <a:ext cx="998220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3700"/>
              <a:t>Durante o II PND manteve-se o crescimento industrial</a:t>
            </a:r>
          </a:p>
          <a:p>
            <a:pPr marL="639763" lvl="1" indent="-273050" eaLnBrk="1" hangingPunct="1"/>
            <a:r>
              <a:rPr altLang="pt-BR" sz="2900"/>
              <a:t>Inferior ao previsto</a:t>
            </a:r>
          </a:p>
          <a:p>
            <a:pPr marL="639763" lvl="1" indent="-273050" eaLnBrk="1" hangingPunct="1"/>
            <a:r>
              <a:rPr altLang="pt-BR" sz="2800"/>
              <a:t>A indústria em sua totalidade cresceu 35% entre 1974/79. </a:t>
            </a:r>
          </a:p>
          <a:p>
            <a:pPr marL="639763" lvl="1" indent="-273050" eaLnBrk="1" hangingPunct="1"/>
            <a:r>
              <a:rPr altLang="pt-BR" sz="2800"/>
              <a:t>Os principais setores foram:  </a:t>
            </a:r>
          </a:p>
          <a:p>
            <a:pPr marL="914400" lvl="2" eaLnBrk="1" hangingPunct="1"/>
            <a:r>
              <a:rPr altLang="pt-BR" sz="2400"/>
              <a:t>o metalúrgico cresceu 45%, de material elétrico, 49%, de papel e papelão, 50%, e químico, 48%. </a:t>
            </a:r>
          </a:p>
          <a:p>
            <a:pPr marL="914400" lvl="2" eaLnBrk="1" hangingPunct="1"/>
            <a:r>
              <a:rPr altLang="pt-BR" sz="2400"/>
              <a:t>O setor têxtil cresceu 26% e o de alimentos 18%.</a:t>
            </a:r>
          </a:p>
          <a:p>
            <a:pPr marL="914400" lvl="2" eaLnBrk="1" hangingPunct="1"/>
            <a:r>
              <a:rPr altLang="pt-BR" sz="2400"/>
              <a:t>O setor de material de transportes cresceu 28%. </a:t>
            </a:r>
          </a:p>
          <a:p>
            <a:pPr marL="319088" indent="-319088"/>
            <a:endParaRPr altLang="pt-BR" sz="4000"/>
          </a:p>
        </p:txBody>
      </p:sp>
    </p:spTree>
    <p:extLst>
      <p:ext uri="{BB962C8B-B14F-4D97-AF65-F5344CB8AC3E}">
        <p14:creationId xmlns:p14="http://schemas.microsoft.com/office/powerpoint/2010/main" val="282003644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>
            <a:extLst>
              <a:ext uri="{FF2B5EF4-FFF2-40B4-BE49-F238E27FC236}">
                <a16:creationId xmlns:a16="http://schemas.microsoft.com/office/drawing/2014/main" id="{5DC0B9DC-EDFA-46D0-AC1C-38128C1F2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50" y="0"/>
            <a:ext cx="7440613" cy="665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78899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>
            <a:extLst>
              <a:ext uri="{FF2B5EF4-FFF2-40B4-BE49-F238E27FC236}">
                <a16:creationId xmlns:a16="http://schemas.microsoft.com/office/drawing/2014/main" id="{B882AF3F-3050-4B75-A9B7-6A31C021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0"/>
            <a:ext cx="9972675" cy="672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38308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097E48A-9474-4ACE-A496-3A3B4DECA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188913"/>
            <a:ext cx="105600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6600" b="1">
                <a:latin typeface="Agency FB" panose="020B0503020202020204" pitchFamily="34" charset="0"/>
                <a:cs typeface="Arial" panose="020B0604020202020204" pitchFamily="34" charset="0"/>
              </a:rPr>
              <a:t>VAR % PIB TOTAL</a:t>
            </a:r>
          </a:p>
        </p:txBody>
      </p:sp>
      <p:graphicFrame>
        <p:nvGraphicFramePr>
          <p:cNvPr id="64515" name="Object 2">
            <a:extLst>
              <a:ext uri="{FF2B5EF4-FFF2-40B4-BE49-F238E27FC236}">
                <a16:creationId xmlns:a16="http://schemas.microsoft.com/office/drawing/2014/main" id="{F8CFE8F6-6E52-4A99-8719-60B234871D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2800" y="1879600"/>
          <a:ext cx="10996613" cy="424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Gráfico" r:id="rId4" imgW="7029450" imgH="3619500" progId="Excel.Sheet.8">
                  <p:embed/>
                </p:oleObj>
              </mc:Choice>
              <mc:Fallback>
                <p:oleObj name="Gráfico" r:id="rId4" imgW="7029450" imgH="3619500" progId="Excel.Sheet.8">
                  <p:embed/>
                  <p:pic>
                    <p:nvPicPr>
                      <p:cNvPr id="64515" name="Object 2">
                        <a:extLst>
                          <a:ext uri="{FF2B5EF4-FFF2-40B4-BE49-F238E27FC236}">
                            <a16:creationId xmlns:a16="http://schemas.microsoft.com/office/drawing/2014/main" id="{F8CFE8F6-6E52-4A99-8719-60B234871D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879600"/>
                        <a:ext cx="10996613" cy="424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35503"/>
      </p:ext>
    </p:extLst>
  </p:cSld>
  <p:clrMapOvr>
    <a:masterClrMapping/>
  </p:clrMapOvr>
  <p:transition spd="med"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extLst>
              <a:ext uri="{FF2B5EF4-FFF2-40B4-BE49-F238E27FC236}">
                <a16:creationId xmlns:a16="http://schemas.microsoft.com/office/drawing/2014/main" id="{010F0C47-5EF6-4DA4-84CC-AC8C161A5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188913"/>
            <a:ext cx="5568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5400" b="1">
                <a:latin typeface="Agency FB" panose="020B0503020202020204" pitchFamily="34" charset="0"/>
                <a:cs typeface="Arial" panose="020B0604020202020204" pitchFamily="34" charset="0"/>
              </a:rPr>
              <a:t>INFLAÇÃO</a:t>
            </a:r>
          </a:p>
        </p:txBody>
      </p:sp>
      <p:graphicFrame>
        <p:nvGraphicFramePr>
          <p:cNvPr id="66563" name="Object 2">
            <a:extLst>
              <a:ext uri="{FF2B5EF4-FFF2-40B4-BE49-F238E27FC236}">
                <a16:creationId xmlns:a16="http://schemas.microsoft.com/office/drawing/2014/main" id="{924DD944-6ABE-40B8-8FE4-46512549C5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4538" y="2082800"/>
          <a:ext cx="10950575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Gráfico" r:id="rId4" imgW="7696200" imgH="3762375" progId="Excel.Sheet.8">
                  <p:embed/>
                </p:oleObj>
              </mc:Choice>
              <mc:Fallback>
                <p:oleObj name="Gráfico" r:id="rId4" imgW="7696200" imgH="3762375" progId="Excel.Sheet.8">
                  <p:embed/>
                  <p:pic>
                    <p:nvPicPr>
                      <p:cNvPr id="66563" name="Object 2">
                        <a:extLst>
                          <a:ext uri="{FF2B5EF4-FFF2-40B4-BE49-F238E27FC236}">
                            <a16:creationId xmlns:a16="http://schemas.microsoft.com/office/drawing/2014/main" id="{924DD944-6ABE-40B8-8FE4-46512549C5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082800"/>
                        <a:ext cx="10950575" cy="401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9444022"/>
      </p:ext>
    </p:extLst>
  </p:cSld>
  <p:clrMapOvr>
    <a:masterClrMapping/>
  </p:clrMapOvr>
  <p:transition spd="med" advClick="0">
    <p:fade/>
  </p:transition>
</p:sld>
</file>

<file path=ppt/theme/theme1.xml><?xml version="1.0" encoding="utf-8"?>
<a:theme xmlns:a="http://schemas.openxmlformats.org/drawingml/2006/main" name="Literatura acadêmica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2596</Words>
  <Application>Microsoft Office PowerPoint</Application>
  <PresentationFormat>Widescreen</PresentationFormat>
  <Paragraphs>987</Paragraphs>
  <Slides>34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Agency FB</vt:lpstr>
      <vt:lpstr>Arial</vt:lpstr>
      <vt:lpstr>Euphemia</vt:lpstr>
      <vt:lpstr>Plantagenet Cherokee</vt:lpstr>
      <vt:lpstr>Verdana</vt:lpstr>
      <vt:lpstr>Wingdings</vt:lpstr>
      <vt:lpstr>Literatura acadêmica 16x9</vt:lpstr>
      <vt:lpstr>Gráfico</vt:lpstr>
      <vt:lpstr>AULA 10.  A crise da divida externa e sua solução </vt:lpstr>
      <vt:lpstr>O II PND: setor público e privado</vt:lpstr>
      <vt:lpstr>A questão do financiamento: a estatização da divida externa</vt:lpstr>
      <vt:lpstr>Politica econômica externa</vt:lpstr>
      <vt:lpstr>II PND Resultados</vt:lpstr>
      <vt:lpstr>Apresentação do PowerPoint</vt:lpstr>
      <vt:lpstr>Apresentação do PowerPoint</vt:lpstr>
      <vt:lpstr>Apresentação do PowerPoint</vt:lpstr>
      <vt:lpstr>Apresentação do PowerPoint</vt:lpstr>
      <vt:lpstr>A Ciranda Financeira</vt:lpstr>
      <vt:lpstr>A situação brasileira no final da década de 70 e início dos 80</vt:lpstr>
      <vt:lpstr> A Crise da dívida externa</vt:lpstr>
      <vt:lpstr>Crise externa e suas implicações no BP </vt:lpstr>
      <vt:lpstr>Balanço de Pagamentos: Brasil 1977 – 1985 (US$ bi)</vt:lpstr>
      <vt:lpstr>Crise externa e suas implicações no BP </vt:lpstr>
      <vt:lpstr>Balanço de Pagamentos: Brasil 1977 – 1985 (US$ bi)</vt:lpstr>
      <vt:lpstr>Crise externa e suas implicações no BP </vt:lpstr>
      <vt:lpstr>Balanço de Pagamentos: Brasil 1977 – 1985 (US$ bi)</vt:lpstr>
      <vt:lpstr>Crise externa e suas implicações no BP </vt:lpstr>
      <vt:lpstr>Balanço de Pagamentos: Brasil 1977 – 1985 (US$ bi)</vt:lpstr>
      <vt:lpstr>Apresentação do PowerPoint</vt:lpstr>
      <vt:lpstr>Crise externa e suas implicações no BP </vt:lpstr>
      <vt:lpstr>Balanço de Pagamentos: Brasil 1977 – 1985 (US$ bi)</vt:lpstr>
      <vt:lpstr>Crise externa e suas implicações no BP </vt:lpstr>
      <vt:lpstr>Balanço de Pagamentos: Brasil 1977 – 1985 (US$ bi)</vt:lpstr>
      <vt:lpstr>Balanço de Pagamentos: Brasil 1977 – 1985 (US$ bi)</vt:lpstr>
      <vt:lpstr>Balanço de Pagamentos: Brasil 1977 – 1985 (US$ bi)</vt:lpstr>
      <vt:lpstr>INDICADORES MACROECONÔMICOS: 1980-1984</vt:lpstr>
      <vt:lpstr>Apresentação do PowerPoint</vt:lpstr>
      <vt:lpstr>Crise da divida 5 fases</vt:lpstr>
      <vt:lpstr>INDICADORES MACROECONÔMICOS: 1980-1984</vt:lpstr>
      <vt:lpstr>Brasil: Inflação (1973 – 1985) Taxas anuais (%)</vt:lpstr>
      <vt:lpstr>Apresentação do PowerPoint</vt:lpstr>
      <vt:lpstr>Brasil: Inflação (1973 – 1985) Taxas anuais (%)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Amaury Gremaud</cp:lastModifiedBy>
  <cp:revision>54</cp:revision>
  <dcterms:created xsi:type="dcterms:W3CDTF">2013-04-05T19:49:59Z</dcterms:created>
  <dcterms:modified xsi:type="dcterms:W3CDTF">2019-09-11T12:50:28Z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