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2" r:id="rId8"/>
    <p:sldId id="263" r:id="rId9"/>
    <p:sldId id="258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6"/>
    <p:restoredTop sz="94690"/>
  </p:normalViewPr>
  <p:slideViewPr>
    <p:cSldViewPr snapToGrid="0" snapToObjects="1">
      <p:cViewPr varScale="1">
        <p:scale>
          <a:sx n="73" d="100"/>
          <a:sy n="73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40058-2A5E-874C-AF62-8A90E5299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2E6DED-03B8-9E48-B300-C793AA37E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361524-E078-2845-85E5-68D0A59D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B2C8CA-C4C5-AA4D-9FF8-AF6AD155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0AE90C-7EA1-EE4F-AED3-B53D328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9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A55EC8-FB9A-5F48-AADF-FA8D4C10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549DC4-9EED-2649-BCB2-973901B3A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B8A4C9-8C9D-544C-AD00-13A3DCDD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327B59-11F0-3144-AB3A-126E732F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D87F21-6A21-EA42-BC93-4888FB60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6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C0590A-ED48-B944-A4A3-3E1DAA4FE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23E2CE-94FA-494D-9DE5-F26B68F45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3B039B-9E10-8F4B-A74A-F18AA89D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9D1C26-C4D3-3F4D-8D52-29CD72DC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E380C-CDEB-5040-ABDE-2604575B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4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67344-740D-BF42-964C-69CFC6DE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B51774-53F6-7644-9453-392712EE0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81EF2D-398B-A244-B2BC-6CB4BE86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17E3CC-2E47-A04A-839F-BA02C8BA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1EAE7A-7999-7F4B-9B99-CCDD3249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54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177DAA-26E1-2D42-89DE-01A1F87C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7EFD6C-893C-6040-9B2E-F57CD381D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5DCA39-6C43-684A-AD1A-95664EEB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23C52A-3A90-934B-82CD-D8B8ABF5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6AD6E1-AD4C-764C-87A1-A9126BD2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8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41114-8ED8-1742-BA8B-E83C9766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A10EFB-69EC-DC48-B850-F7C186A3E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E0A8D0-E00D-964A-8E3A-555552541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3CC87C-44F0-B841-9333-3FC5B3DF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7E0DB8-5356-1444-861B-2691534F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8B6447-1018-E748-8A32-D7153928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68E99E-374F-DB47-8820-3BE93BCD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BDA925-5F3C-254D-B49D-C2247FE52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4CB6F8-356B-4A4C-8469-797AF522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846E3CB-C491-F64E-9346-9CD366151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6B86B2-A466-3D44-957E-C68514C70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E74F1A7-362C-B043-9BE9-F7AFDA4A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DFE497B-3688-3E40-A34E-EE1CD749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7B7FB5-68DF-6945-8E3D-2DF97433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EC193E-767F-154E-8A4E-16BC3A3C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AF9E183-26F2-6A4B-AF96-CCB37D1D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BE9D8B-0E9B-8248-BFA5-E881CEB2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D65F62-79A0-F049-8A15-4EB99794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9D3AB6D-F9D4-0644-A9A5-F0355534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30237C-68B9-DF4D-9731-E9C85DC0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790335-454A-A04D-9118-C3C4C49C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397505-DFA5-B84C-85AF-AE03B160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CF2512-59AE-484C-8D48-F57688CC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295B9E-8EBB-3E41-AFDF-53E006161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DA3472-5113-9C4C-9496-0C822508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94165F-6E04-3A41-95D4-7C72AF6A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EE10F7-4D9C-B847-B17C-1FE892D3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58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2FF41-271A-804A-AD8B-69D89114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113D1FF-9963-1748-B30D-D7F8EAC61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B1D58B-BFFD-F84C-9FEE-57BC8932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8FEFCE-9285-5946-8168-B49F3E24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006684-A47D-BD46-AA1F-3820B7FF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D6F6C7-F521-9041-82B8-A442A897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98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91B12D-5F4E-A341-999C-973703F7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B1C508-244C-7F41-9C6A-1BF7D97B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0C8F22-5D2D-2E48-8B6F-C0795ABBE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6904-EB6F-5F42-9602-E846D329DBB8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3E4E6E-B976-9F4A-9638-51F8E90DE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E4C887-134B-7844-9EA8-B267FFBAC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A9647F-E8C1-344D-A325-FDA0E91CF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das Relações Internacionais </a:t>
            </a:r>
            <a:r>
              <a:rPr lang="pt-BR" dirty="0" err="1"/>
              <a:t>I</a:t>
            </a:r>
            <a:r>
              <a:rPr lang="pt-BR" dirty="0"/>
              <a:t>: Teorias Clássicas</a:t>
            </a:r>
            <a:r>
              <a:rPr lang="en-US" sz="4400" dirty="0">
                <a:effectLst/>
              </a:rPr>
              <a:t> </a:t>
            </a:r>
            <a:endParaRPr lang="pt-B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3FD39F-762B-E94B-9564-05BF9E4FD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dirty="0"/>
              <a:t>Cristiane Lucena</a:t>
            </a:r>
          </a:p>
        </p:txBody>
      </p:sp>
    </p:spTree>
    <p:extLst>
      <p:ext uri="{BB962C8B-B14F-4D97-AF65-F5344CB8AC3E}">
        <p14:creationId xmlns:p14="http://schemas.microsoft.com/office/powerpoint/2010/main" val="197262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B8BD5B-0935-BC4F-986F-E3A27DA0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73B3CE-7CA7-2D47-AA40-01263D27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pt-BR" dirty="0"/>
          </a:p>
          <a:p>
            <a:r>
              <a:rPr lang="pt-BR" dirty="0"/>
              <a:t>Robert </a:t>
            </a:r>
            <a:r>
              <a:rPr lang="pt-BR" dirty="0" err="1"/>
              <a:t>Axelrod</a:t>
            </a:r>
            <a:r>
              <a:rPr lang="pt-BR" dirty="0"/>
              <a:t> e Robert </a:t>
            </a:r>
            <a:r>
              <a:rPr lang="pt-BR" dirty="0" err="1"/>
              <a:t>Keohane</a:t>
            </a:r>
            <a:r>
              <a:rPr lang="pt-BR" dirty="0"/>
              <a:t> (1985)</a:t>
            </a:r>
          </a:p>
          <a:p>
            <a:pPr marL="457200" lvl="1" indent="0">
              <a:buNone/>
            </a:pPr>
            <a:r>
              <a:rPr lang="pt-BR" i="1" dirty="0"/>
              <a:t>“</a:t>
            </a:r>
            <a:r>
              <a:rPr lang="pt-BR" i="1" dirty="0" err="1"/>
              <a:t>Achieving</a:t>
            </a:r>
            <a:r>
              <a:rPr lang="pt-BR" i="1" dirty="0"/>
              <a:t> </a:t>
            </a:r>
            <a:r>
              <a:rPr lang="pt-BR" i="1" dirty="0" err="1"/>
              <a:t>cooperation</a:t>
            </a:r>
            <a:r>
              <a:rPr lang="pt-BR" i="1" dirty="0"/>
              <a:t> </a:t>
            </a:r>
            <a:r>
              <a:rPr lang="pt-BR" i="1" dirty="0" err="1"/>
              <a:t>under</a:t>
            </a:r>
            <a:r>
              <a:rPr lang="pt-BR" i="1" dirty="0"/>
              <a:t> </a:t>
            </a:r>
            <a:r>
              <a:rPr lang="pt-BR" i="1" dirty="0" err="1"/>
              <a:t>anarchy</a:t>
            </a:r>
            <a:r>
              <a:rPr lang="pt-BR" i="1" dirty="0"/>
              <a:t>: </a:t>
            </a:r>
            <a:r>
              <a:rPr lang="pt-BR" i="1" dirty="0" err="1"/>
              <a:t>Strategies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institutions</a:t>
            </a:r>
            <a:r>
              <a:rPr lang="pt-BR" i="1" dirty="0"/>
              <a:t>.”</a:t>
            </a:r>
            <a:endParaRPr lang="pt-BR" dirty="0"/>
          </a:p>
          <a:p>
            <a:r>
              <a:rPr lang="pt-BR" dirty="0"/>
              <a:t>Michael Doyle (1986)</a:t>
            </a:r>
          </a:p>
          <a:p>
            <a:pPr marL="457200" lvl="1" indent="0">
              <a:buNone/>
            </a:pPr>
            <a:r>
              <a:rPr lang="pt-BR" i="1" dirty="0"/>
              <a:t>“</a:t>
            </a:r>
            <a:r>
              <a:rPr lang="pt-BR" i="1" dirty="0" err="1"/>
              <a:t>Liberalism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World </a:t>
            </a:r>
            <a:r>
              <a:rPr lang="pt-BR" i="1" dirty="0" err="1"/>
              <a:t>Politics</a:t>
            </a:r>
            <a:r>
              <a:rPr lang="pt-BR" i="1" dirty="0"/>
              <a:t>.”</a:t>
            </a:r>
          </a:p>
          <a:p>
            <a:endParaRPr lang="pt-BR" dirty="0"/>
          </a:p>
          <a:p>
            <a:r>
              <a:rPr lang="pt-BR" dirty="0"/>
              <a:t>Ana </a:t>
            </a:r>
            <a:r>
              <a:rPr lang="pt-BR" dirty="0" smtClean="0"/>
              <a:t>Figueroa (2018)</a:t>
            </a:r>
          </a:p>
          <a:p>
            <a:pPr marL="457200" lvl="1" indent="0">
              <a:buNone/>
            </a:pPr>
            <a:r>
              <a:rPr lang="pt-BR" dirty="0" smtClean="0"/>
              <a:t>“</a:t>
            </a:r>
            <a:r>
              <a:rPr lang="pt-BR" i="1" dirty="0" err="1" smtClean="0"/>
              <a:t>Migration</a:t>
            </a:r>
            <a:r>
              <a:rPr lang="pt-BR" i="1" dirty="0" smtClean="0"/>
              <a:t> </a:t>
            </a:r>
            <a:r>
              <a:rPr lang="pt-BR" i="1" dirty="0" err="1" smtClean="0"/>
              <a:t>Theory</a:t>
            </a:r>
            <a:r>
              <a:rPr lang="pt-BR" i="1" dirty="0" smtClean="0"/>
              <a:t>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Development</a:t>
            </a:r>
            <a:r>
              <a:rPr lang="pt-BR" i="1" dirty="0" smtClean="0"/>
              <a:t>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54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0C6CA-250D-9740-8667-193A4619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Axelrod</a:t>
            </a:r>
            <a:r>
              <a:rPr lang="pt-BR" sz="4000" dirty="0"/>
              <a:t> e </a:t>
            </a:r>
            <a:r>
              <a:rPr lang="pt-BR" sz="4000" dirty="0" err="1"/>
              <a:t>Keohane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A8D361-AEE3-D04D-801B-1ED6FFBB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Aspectos (dimensões) relevantes da cooperação </a:t>
            </a:r>
            <a:r>
              <a:rPr lang="pt-BR" dirty="0" smtClean="0"/>
              <a:t>internacional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Interesses mútuos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Horizonte da cooperação (“</a:t>
            </a:r>
            <a:r>
              <a:rPr lang="pt-BR" dirty="0" err="1"/>
              <a:t>shadow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future”)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/>
              <a:t>Número de atores</a:t>
            </a:r>
          </a:p>
          <a:p>
            <a:r>
              <a:rPr lang="pt-BR" dirty="0" smtClean="0"/>
              <a:t>Regimes internacionais como “facilitadores” da cooperação</a:t>
            </a:r>
          </a:p>
          <a:p>
            <a:pPr marL="457200" lvl="1" indent="0">
              <a:buNone/>
            </a:pPr>
            <a:r>
              <a:rPr lang="pt-BR" dirty="0" smtClean="0"/>
              <a:t>“</a:t>
            </a:r>
            <a:r>
              <a:rPr lang="pt-BR" dirty="0" err="1" smtClean="0"/>
              <a:t>International</a:t>
            </a:r>
            <a:r>
              <a:rPr lang="pt-BR" dirty="0" smtClean="0"/>
              <a:t> regimes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defined</a:t>
            </a:r>
            <a:r>
              <a:rPr lang="pt-BR" dirty="0" smtClean="0"/>
              <a:t> as sets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u="sng" dirty="0" err="1" smtClean="0"/>
              <a:t>implicit</a:t>
            </a:r>
            <a:r>
              <a:rPr lang="pt-BR" u="sng" dirty="0" smtClean="0"/>
              <a:t> </a:t>
            </a:r>
            <a:r>
              <a:rPr lang="pt-BR" u="sng" dirty="0" err="1" smtClean="0"/>
              <a:t>or</a:t>
            </a:r>
            <a:r>
              <a:rPr lang="pt-BR" u="sng" dirty="0" smtClean="0"/>
              <a:t> </a:t>
            </a:r>
            <a:r>
              <a:rPr lang="pt-BR" u="sng" dirty="0" err="1" smtClean="0"/>
              <a:t>explicit</a:t>
            </a:r>
            <a:r>
              <a:rPr lang="pt-BR" dirty="0" smtClean="0"/>
              <a:t> </a:t>
            </a:r>
            <a:r>
              <a:rPr lang="pt-BR" dirty="0" err="1" smtClean="0"/>
              <a:t>principles</a:t>
            </a:r>
            <a:r>
              <a:rPr lang="pt-BR" dirty="0" smtClean="0"/>
              <a:t>, </a:t>
            </a:r>
            <a:r>
              <a:rPr lang="pt-BR" dirty="0" err="1" smtClean="0"/>
              <a:t>norms</a:t>
            </a:r>
            <a:r>
              <a:rPr lang="pt-BR" dirty="0" smtClean="0"/>
              <a:t>, </a:t>
            </a:r>
            <a:r>
              <a:rPr lang="pt-BR" dirty="0" err="1" smtClean="0"/>
              <a:t>rules</a:t>
            </a:r>
            <a:r>
              <a:rPr lang="pt-BR" dirty="0" smtClean="0"/>
              <a:t>,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decision-making</a:t>
            </a:r>
            <a:r>
              <a:rPr lang="pt-BR" dirty="0" smtClean="0"/>
              <a:t> procedures </a:t>
            </a:r>
            <a:r>
              <a:rPr lang="pt-BR" dirty="0" err="1" smtClean="0"/>
              <a:t>around</a:t>
            </a:r>
            <a:r>
              <a:rPr lang="pt-BR" dirty="0" smtClean="0"/>
              <a:t>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actors</a:t>
            </a:r>
            <a:r>
              <a:rPr lang="pt-BR" dirty="0" smtClean="0"/>
              <a:t>’ </a:t>
            </a:r>
            <a:r>
              <a:rPr lang="pt-BR" u="sng" dirty="0" err="1" smtClean="0"/>
              <a:t>expectations</a:t>
            </a:r>
            <a:r>
              <a:rPr lang="pt-BR" dirty="0" smtClean="0"/>
              <a:t> converge in a </a:t>
            </a:r>
            <a:r>
              <a:rPr lang="pt-BR" dirty="0" err="1" smtClean="0"/>
              <a:t>given</a:t>
            </a:r>
            <a:r>
              <a:rPr lang="pt-BR" dirty="0" smtClean="0"/>
              <a:t> </a:t>
            </a:r>
            <a:r>
              <a:rPr lang="pt-BR" dirty="0" err="1" smtClean="0"/>
              <a:t>area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politics</a:t>
            </a:r>
            <a:r>
              <a:rPr lang="pt-BR" dirty="0" smtClean="0"/>
              <a:t> (Stephen </a:t>
            </a:r>
            <a:r>
              <a:rPr lang="pt-BR" dirty="0" err="1" smtClean="0"/>
              <a:t>Krasner</a:t>
            </a:r>
            <a:r>
              <a:rPr lang="pt-BR" dirty="0" smtClean="0"/>
              <a:t> 1982)”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639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58BE79-503C-3D45-B8B8-681D43F6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Axelrod</a:t>
            </a:r>
            <a:r>
              <a:rPr lang="pt-BR" sz="4000" dirty="0"/>
              <a:t> e </a:t>
            </a:r>
            <a:r>
              <a:rPr lang="pt-BR" sz="4000" dirty="0" err="1"/>
              <a:t>Keohane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D450DB-CFEB-DA40-9776-1112BB80C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 importância do contexto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Relacionamento entre as questões </a:t>
            </a:r>
            <a:r>
              <a:rPr lang="pt-BR" dirty="0" smtClean="0"/>
              <a:t>(“</a:t>
            </a:r>
            <a:r>
              <a:rPr lang="pt-BR" dirty="0" err="1" smtClean="0"/>
              <a:t>issue</a:t>
            </a:r>
            <a:r>
              <a:rPr lang="pt-BR" dirty="0" smtClean="0"/>
              <a:t> </a:t>
            </a:r>
            <a:r>
              <a:rPr lang="pt-BR" dirty="0" err="1" smtClean="0"/>
              <a:t>linkage</a:t>
            </a:r>
            <a:r>
              <a:rPr lang="pt-BR" dirty="0" smtClean="0"/>
              <a:t>”)</a:t>
            </a:r>
            <a:endParaRPr lang="pt-BR" dirty="0"/>
          </a:p>
          <a:p>
            <a:pPr lvl="1">
              <a:buFont typeface="Wingdings" pitchFamily="2" charset="2"/>
              <a:buChar char="Ø"/>
            </a:pPr>
            <a:r>
              <a:rPr lang="pt-BR" dirty="0"/>
              <a:t> Jogos de múltiplos níveis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Papel da reciprocidade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Instituições </a:t>
            </a:r>
            <a:r>
              <a:rPr lang="pt-BR" dirty="0"/>
              <a:t>internacionais</a:t>
            </a:r>
          </a:p>
        </p:txBody>
      </p:sp>
    </p:spTree>
    <p:extLst>
      <p:ext uri="{BB962C8B-B14F-4D97-AF65-F5344CB8AC3E}">
        <p14:creationId xmlns:p14="http://schemas.microsoft.com/office/powerpoint/2010/main" val="226100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B8435D-F78D-584A-8F71-8762DE40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Axelrod</a:t>
            </a:r>
            <a:r>
              <a:rPr lang="pt-BR" sz="4000" dirty="0"/>
              <a:t> e </a:t>
            </a:r>
            <a:r>
              <a:rPr lang="pt-BR" sz="4000" dirty="0" err="1"/>
              <a:t>Keohane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C4CB1E-B162-844C-A881-6367D5456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Como a estrutura e as recompensas </a:t>
            </a:r>
            <a:r>
              <a:rPr lang="pt-BR" dirty="0" smtClean="0"/>
              <a:t>(“</a:t>
            </a:r>
            <a:r>
              <a:rPr lang="pt-BR" dirty="0" err="1" smtClean="0"/>
              <a:t>payoffs</a:t>
            </a:r>
            <a:r>
              <a:rPr lang="pt-BR" dirty="0" smtClean="0"/>
              <a:t>”) </a:t>
            </a:r>
            <a:r>
              <a:rPr lang="pt-BR" dirty="0"/>
              <a:t>do jogo afetam o nível de cooperação? </a:t>
            </a:r>
          </a:p>
          <a:p>
            <a:pPr lvl="1">
              <a:buFont typeface="Wingdings" pitchFamily="2" charset="2"/>
              <a:buChar char="v"/>
            </a:pPr>
            <a:r>
              <a:rPr lang="pt-BR" dirty="0"/>
              <a:t> Quanto maior o conflito de interesse entre os atores, menor a probabilidade de cooperação (</a:t>
            </a:r>
            <a:r>
              <a:rPr lang="pt-BR" dirty="0" err="1"/>
              <a:t>Axelrod</a:t>
            </a:r>
            <a:r>
              <a:rPr lang="pt-BR" dirty="0"/>
              <a:t>)</a:t>
            </a:r>
          </a:p>
          <a:p>
            <a:pPr lvl="1">
              <a:buFont typeface="Wingdings" pitchFamily="2" charset="2"/>
              <a:buChar char="v"/>
            </a:pPr>
            <a:r>
              <a:rPr lang="pt-BR" dirty="0"/>
              <a:t> Papel da estrutura do jogo (</a:t>
            </a:r>
            <a:r>
              <a:rPr lang="pt-BR" dirty="0" err="1"/>
              <a:t>Jervis</a:t>
            </a:r>
            <a:r>
              <a:rPr lang="pt-BR" dirty="0"/>
              <a:t>)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dirty="0"/>
              <a:t>Dilema do prisioneiro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dirty="0"/>
              <a:t>Jogo do galinha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dirty="0" smtClean="0"/>
              <a:t>“</a:t>
            </a:r>
            <a:r>
              <a:rPr lang="pt-BR" dirty="0" err="1" smtClean="0"/>
              <a:t>Stag</a:t>
            </a:r>
            <a:r>
              <a:rPr lang="pt-BR" dirty="0" smtClean="0"/>
              <a:t> </a:t>
            </a:r>
            <a:r>
              <a:rPr lang="pt-BR" dirty="0" err="1" smtClean="0"/>
              <a:t>hunt</a:t>
            </a:r>
            <a:r>
              <a:rPr lang="pt-BR" dirty="0" smtClean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646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Estrutura do Jogo e a Cooperação</a:t>
            </a:r>
            <a:endParaRPr lang="pt-BR" sz="4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596415"/>
              </p:ext>
            </p:extLst>
          </p:nvPr>
        </p:nvGraphicFramePr>
        <p:xfrm>
          <a:off x="1045028" y="2443939"/>
          <a:ext cx="2845330" cy="252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1"/>
                <a:gridCol w="1382289"/>
              </a:tblGrid>
              <a:tr h="1263536"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-100 ; -100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2</a:t>
                      </a:r>
                      <a:r>
                        <a:rPr lang="pt-BR" sz="2000" baseline="0" dirty="0" smtClean="0"/>
                        <a:t> ; -2</a:t>
                      </a:r>
                      <a:endParaRPr lang="pt-BR" sz="2000" dirty="0"/>
                    </a:p>
                  </a:txBody>
                  <a:tcPr/>
                </a:tc>
              </a:tr>
              <a:tr h="1263536"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-2 ; 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0 ; 0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839726"/>
              </p:ext>
            </p:extLst>
          </p:nvPr>
        </p:nvGraphicFramePr>
        <p:xfrm>
          <a:off x="8895804" y="1332411"/>
          <a:ext cx="2939144" cy="2482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572"/>
                <a:gridCol w="1469572"/>
              </a:tblGrid>
              <a:tr h="1260596"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u="sng" dirty="0" smtClean="0"/>
                        <a:t>3 ; 3</a:t>
                      </a:r>
                      <a:endParaRPr lang="pt-BR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0 ; 2</a:t>
                      </a:r>
                      <a:endParaRPr lang="pt-BR" sz="2000" dirty="0"/>
                    </a:p>
                  </a:txBody>
                  <a:tcPr/>
                </a:tc>
              </a:tr>
              <a:tr h="1221527"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2 ; 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u="sng" dirty="0" smtClean="0"/>
                        <a:t>1 ; 1</a:t>
                      </a:r>
                      <a:endParaRPr lang="pt-BR" sz="2000" u="sng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262049"/>
              </p:ext>
            </p:extLst>
          </p:nvPr>
        </p:nvGraphicFramePr>
        <p:xfrm>
          <a:off x="4928461" y="4369245"/>
          <a:ext cx="2843939" cy="2358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821"/>
                <a:gridCol w="1426118"/>
              </a:tblGrid>
              <a:tr h="1161172"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3 ; 3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0</a:t>
                      </a:r>
                      <a:r>
                        <a:rPr lang="pt-BR" sz="2000" baseline="0" dirty="0" smtClean="0"/>
                        <a:t> ; 10</a:t>
                      </a:r>
                      <a:endParaRPr lang="pt-BR" sz="2000" dirty="0"/>
                    </a:p>
                  </a:txBody>
                  <a:tcPr/>
                </a:tc>
              </a:tr>
              <a:tr h="1196954"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10 ; 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/>
                    </a:p>
                    <a:p>
                      <a:pPr algn="ctr"/>
                      <a:r>
                        <a:rPr lang="pt-BR" sz="2000" dirty="0" smtClean="0"/>
                        <a:t>2 ; 2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4572000" y="3707475"/>
            <a:ext cx="3075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pt-BR" sz="2400" dirty="0" err="1" smtClean="0">
                <a:solidFill>
                  <a:schemeClr val="accent6">
                    <a:lumMod val="50000"/>
                  </a:schemeClr>
                </a:solidFill>
              </a:rPr>
              <a:t>Prisonner’s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6">
                    <a:lumMod val="50000"/>
                  </a:schemeClr>
                </a:solidFill>
              </a:rPr>
              <a:t>dilemma</a:t>
            </a:r>
            <a:endParaRPr lang="pt-B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29441" y="2560320"/>
            <a:ext cx="574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Go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924" y="3722914"/>
            <a:ext cx="103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err="1" smtClean="0"/>
              <a:t>Swerve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045028" y="1959429"/>
            <a:ext cx="2695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C00000"/>
                </a:solidFill>
              </a:rPr>
              <a:t>Chicken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7772400" y="1815737"/>
            <a:ext cx="112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  </a:t>
            </a:r>
            <a:r>
              <a:rPr lang="pt-BR" dirty="0" err="1" smtClean="0"/>
              <a:t>Stag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942217" y="2978331"/>
            <a:ext cx="953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  <a:r>
              <a:rPr lang="pt-BR" dirty="0" err="1" smtClean="0"/>
              <a:t>Rabbit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9379131" y="3958046"/>
            <a:ext cx="2246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chemeClr val="accent4">
                    <a:lumMod val="50000"/>
                  </a:schemeClr>
                </a:solidFill>
              </a:rPr>
              <a:t>Stag</a:t>
            </a:r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</a:rPr>
              <a:t> Hunt</a:t>
            </a:r>
            <a:endParaRPr 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C71C77-FE03-1845-8FEF-772E0167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Michael Doyle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D36220-6FB4-7F47-A337-39FEDFEA0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Liberalismo internacional </a:t>
            </a:r>
            <a:r>
              <a:rPr lang="pt-BR" i="1" dirty="0" smtClean="0"/>
              <a:t>versus</a:t>
            </a:r>
            <a:r>
              <a:rPr lang="pt-BR" dirty="0" smtClean="0"/>
              <a:t> liberalismo imperialista (Maquiavel) e liberalismo pacifista (</a:t>
            </a:r>
            <a:r>
              <a:rPr lang="pt-BR" dirty="0" err="1" smtClean="0"/>
              <a:t>Schumpeter</a:t>
            </a:r>
            <a:r>
              <a:rPr lang="pt-BR" dirty="0" smtClean="0"/>
              <a:t>)</a:t>
            </a:r>
          </a:p>
          <a:p>
            <a:r>
              <a:rPr lang="pt-BR" dirty="0" smtClean="0"/>
              <a:t>Ausência de guerra entre estados liberais por 200 anos</a:t>
            </a:r>
          </a:p>
          <a:p>
            <a:r>
              <a:rPr lang="pt-BR" dirty="0" smtClean="0"/>
              <a:t>Origens Kantianas do Liberalismo internacional</a:t>
            </a:r>
          </a:p>
          <a:p>
            <a:pPr marL="457200" lvl="1" indent="0">
              <a:buNone/>
            </a:pPr>
            <a:r>
              <a:rPr lang="pt-BR" i="1" dirty="0" smtClean="0"/>
              <a:t>A Paz Perpétua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3995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682F0-17D3-1D4C-B79B-B243E6B24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Michael Doyle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2F09DF-1E56-134C-ACC4-675EF1312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Os três artigos do tratado metafórico que estabelece a paz perpétua: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 smtClean="0"/>
              <a:t>A constituição civil de um estado republicano</a:t>
            </a:r>
          </a:p>
          <a:p>
            <a:pPr marL="1371600" lvl="3" indent="0">
              <a:buNone/>
            </a:pPr>
            <a:r>
              <a:rPr lang="pt-BR" sz="2000" dirty="0" smtClean="0"/>
              <a:t>“</a:t>
            </a:r>
            <a:r>
              <a:rPr lang="pt-BR" sz="2000" dirty="0" err="1" smtClean="0"/>
              <a:t>By</a:t>
            </a:r>
            <a:r>
              <a:rPr lang="pt-BR" sz="2000" dirty="0" smtClean="0"/>
              <a:t> </a:t>
            </a:r>
            <a:r>
              <a:rPr lang="pt-BR" sz="2000" dirty="0" err="1" smtClean="0"/>
              <a:t>republican</a:t>
            </a:r>
            <a:r>
              <a:rPr lang="pt-BR" sz="2000" dirty="0" smtClean="0"/>
              <a:t> Kant </a:t>
            </a:r>
            <a:r>
              <a:rPr lang="pt-BR" sz="2000" dirty="0" err="1" smtClean="0"/>
              <a:t>means</a:t>
            </a:r>
            <a:r>
              <a:rPr lang="pt-BR" sz="2000" dirty="0" smtClean="0"/>
              <a:t> a </a:t>
            </a:r>
            <a:r>
              <a:rPr lang="pt-BR" sz="2000" dirty="0" err="1" smtClean="0"/>
              <a:t>political</a:t>
            </a:r>
            <a:r>
              <a:rPr lang="pt-BR" sz="2000" dirty="0" smtClean="0"/>
              <a:t> </a:t>
            </a:r>
            <a:r>
              <a:rPr lang="pt-BR" sz="2000" dirty="0" err="1" smtClean="0"/>
              <a:t>society</a:t>
            </a:r>
            <a:r>
              <a:rPr lang="pt-BR" sz="2000" dirty="0" smtClean="0"/>
              <a:t> </a:t>
            </a:r>
            <a:r>
              <a:rPr lang="pt-BR" sz="2000" dirty="0" err="1" smtClean="0"/>
              <a:t>that</a:t>
            </a:r>
            <a:r>
              <a:rPr lang="pt-BR" sz="2000" dirty="0" smtClean="0"/>
              <a:t> </a:t>
            </a:r>
            <a:r>
              <a:rPr lang="pt-BR" sz="2000" dirty="0" err="1" smtClean="0"/>
              <a:t>has</a:t>
            </a:r>
            <a:r>
              <a:rPr lang="pt-BR" sz="2000" dirty="0" smtClean="0"/>
              <a:t> </a:t>
            </a:r>
            <a:r>
              <a:rPr lang="pt-BR" sz="2000" dirty="0" err="1" smtClean="0"/>
              <a:t>solved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</a:t>
            </a:r>
            <a:r>
              <a:rPr lang="pt-BR" sz="2000" dirty="0" err="1" smtClean="0"/>
              <a:t>problem</a:t>
            </a:r>
            <a:r>
              <a:rPr lang="pt-BR" sz="2000" dirty="0" smtClean="0"/>
              <a:t>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combining</a:t>
            </a:r>
            <a:r>
              <a:rPr lang="pt-BR" sz="2000" dirty="0" smtClean="0"/>
              <a:t> moral </a:t>
            </a:r>
            <a:r>
              <a:rPr lang="pt-BR" sz="2000" dirty="0" err="1" smtClean="0"/>
              <a:t>autonomy</a:t>
            </a:r>
            <a:r>
              <a:rPr lang="pt-BR" sz="2000" dirty="0" smtClean="0"/>
              <a:t>, </a:t>
            </a:r>
            <a:r>
              <a:rPr lang="pt-BR" sz="2000" dirty="0" err="1" smtClean="0"/>
              <a:t>individualism</a:t>
            </a:r>
            <a:r>
              <a:rPr lang="pt-BR" sz="2000" dirty="0" smtClean="0"/>
              <a:t>, </a:t>
            </a:r>
            <a:r>
              <a:rPr lang="pt-BR" sz="2000" dirty="0" err="1" smtClean="0"/>
              <a:t>and</a:t>
            </a:r>
            <a:r>
              <a:rPr lang="pt-BR" sz="2000" dirty="0" smtClean="0"/>
              <a:t> social </a:t>
            </a:r>
            <a:r>
              <a:rPr lang="pt-BR" sz="2000" dirty="0" err="1" smtClean="0"/>
              <a:t>order</a:t>
            </a:r>
            <a:r>
              <a:rPr lang="pt-BR" sz="2000" dirty="0" smtClean="0"/>
              <a:t>.”</a:t>
            </a:r>
            <a:endParaRPr lang="pt-BR" sz="20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pt-BR" dirty="0" smtClean="0"/>
              <a:t>A constituição de uma federação pacífica de repúblicas liberais</a:t>
            </a:r>
          </a:p>
          <a:p>
            <a:pPr marL="1371600" lvl="3" indent="0">
              <a:buNone/>
            </a:pPr>
            <a:r>
              <a:rPr lang="pt-BR" sz="2000" dirty="0" smtClean="0"/>
              <a:t>“</a:t>
            </a:r>
            <a:r>
              <a:rPr lang="pt-BR" sz="2000" dirty="0" err="1" smtClean="0"/>
              <a:t>An</a:t>
            </a:r>
            <a:r>
              <a:rPr lang="pt-BR" sz="2000" dirty="0" smtClean="0"/>
              <a:t> </a:t>
            </a:r>
            <a:r>
              <a:rPr lang="pt-BR" sz="2000" dirty="0" err="1" smtClean="0"/>
              <a:t>enduring</a:t>
            </a:r>
            <a:r>
              <a:rPr lang="pt-BR" sz="2000" dirty="0" smtClean="0"/>
              <a:t> </a:t>
            </a:r>
            <a:r>
              <a:rPr lang="pt-BR" sz="2000" dirty="0" err="1" smtClean="0"/>
              <a:t>and</a:t>
            </a:r>
            <a:r>
              <a:rPr lang="pt-BR" sz="2000" dirty="0" smtClean="0"/>
              <a:t> </a:t>
            </a:r>
            <a:r>
              <a:rPr lang="pt-BR" sz="2000" dirty="0" err="1" smtClean="0"/>
              <a:t>gradually</a:t>
            </a:r>
            <a:r>
              <a:rPr lang="pt-BR" sz="2000" dirty="0" smtClean="0"/>
              <a:t> </a:t>
            </a:r>
            <a:r>
              <a:rPr lang="pt-BR" sz="2000" dirty="0" err="1" smtClean="0"/>
              <a:t>expanding</a:t>
            </a:r>
            <a:r>
              <a:rPr lang="pt-BR" sz="2000" dirty="0" smtClean="0"/>
              <a:t> </a:t>
            </a:r>
            <a:r>
              <a:rPr lang="pt-BR" sz="2000" dirty="0" err="1" smtClean="0"/>
              <a:t>federation</a:t>
            </a:r>
            <a:r>
              <a:rPr lang="pt-BR" sz="2000" dirty="0" smtClean="0"/>
              <a:t> </a:t>
            </a:r>
            <a:r>
              <a:rPr lang="pt-BR" sz="2000" dirty="0" err="1" smtClean="0"/>
              <a:t>likely</a:t>
            </a:r>
            <a:r>
              <a:rPr lang="pt-BR" sz="2000" dirty="0" smtClean="0"/>
              <a:t> </a:t>
            </a:r>
            <a:r>
              <a:rPr lang="pt-BR" sz="2000" dirty="0" err="1" smtClean="0"/>
              <a:t>to</a:t>
            </a:r>
            <a:r>
              <a:rPr lang="pt-BR" sz="2000" dirty="0" smtClean="0"/>
              <a:t> </a:t>
            </a:r>
            <a:r>
              <a:rPr lang="pt-BR" sz="2000" dirty="0" err="1" smtClean="0"/>
              <a:t>prevent</a:t>
            </a:r>
            <a:r>
              <a:rPr lang="pt-BR" sz="2000" dirty="0" smtClean="0"/>
              <a:t> </a:t>
            </a:r>
            <a:r>
              <a:rPr lang="pt-BR" sz="2000" dirty="0" err="1" smtClean="0"/>
              <a:t>war</a:t>
            </a:r>
            <a:r>
              <a:rPr lang="pt-BR" sz="2000" dirty="0" smtClean="0"/>
              <a:t>.”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dirty="0" smtClean="0"/>
              <a:t>A instituição de uma lei cosmopolita</a:t>
            </a:r>
          </a:p>
          <a:p>
            <a:pPr marL="457200" lvl="1" indent="0">
              <a:buNone/>
            </a:pPr>
            <a:r>
              <a:rPr lang="pt-BR" dirty="0"/>
              <a:t>	</a:t>
            </a:r>
            <a:r>
              <a:rPr lang="pt-BR" dirty="0" smtClean="0"/>
              <a:t>       </a:t>
            </a:r>
            <a:r>
              <a:rPr lang="pt-BR" sz="2000" dirty="0" smtClean="0"/>
              <a:t>“The </a:t>
            </a:r>
            <a:r>
              <a:rPr lang="pt-BR" sz="2000" dirty="0" err="1" smtClean="0"/>
              <a:t>cosmopolitan</a:t>
            </a:r>
            <a:r>
              <a:rPr lang="pt-BR" sz="2000" dirty="0" smtClean="0"/>
              <a:t> </a:t>
            </a:r>
            <a:r>
              <a:rPr lang="pt-BR" sz="2000" dirty="0" err="1" smtClean="0"/>
              <a:t>law</a:t>
            </a:r>
            <a:r>
              <a:rPr lang="pt-BR" sz="2000" dirty="0" smtClean="0"/>
              <a:t> </a:t>
            </a:r>
            <a:r>
              <a:rPr lang="pt-BR" sz="2000" dirty="0" err="1" smtClean="0"/>
              <a:t>shall</a:t>
            </a:r>
            <a:r>
              <a:rPr lang="pt-BR" sz="2000" dirty="0" smtClean="0"/>
              <a:t> </a:t>
            </a:r>
            <a:r>
              <a:rPr lang="pt-BR" sz="2000" dirty="0" err="1" smtClean="0"/>
              <a:t>be</a:t>
            </a:r>
            <a:r>
              <a:rPr lang="pt-BR" sz="2000" dirty="0" smtClean="0"/>
              <a:t> </a:t>
            </a:r>
            <a:r>
              <a:rPr lang="pt-BR" sz="2000" dirty="0" err="1" smtClean="0"/>
              <a:t>limited</a:t>
            </a:r>
            <a:r>
              <a:rPr lang="pt-BR" sz="2000" dirty="0" smtClean="0"/>
              <a:t> </a:t>
            </a:r>
            <a:r>
              <a:rPr lang="pt-BR" sz="2000" dirty="0" err="1" smtClean="0"/>
              <a:t>to</a:t>
            </a:r>
            <a:r>
              <a:rPr lang="pt-BR" sz="2000" dirty="0" smtClean="0"/>
              <a:t> </a:t>
            </a:r>
            <a:r>
              <a:rPr lang="pt-BR" sz="2000" dirty="0" err="1" smtClean="0"/>
              <a:t>conditions</a:t>
            </a:r>
            <a:r>
              <a:rPr lang="pt-BR" sz="2000" dirty="0" smtClean="0"/>
              <a:t> </a:t>
            </a:r>
            <a:r>
              <a:rPr lang="pt-BR" sz="2000" dirty="0" err="1" smtClean="0"/>
              <a:t>of</a:t>
            </a:r>
            <a:r>
              <a:rPr lang="pt-BR" sz="2000" dirty="0" smtClean="0"/>
              <a:t> universal </a:t>
            </a:r>
            <a:r>
              <a:rPr lang="pt-BR" sz="2000" dirty="0" err="1" smtClean="0"/>
              <a:t>hospitality</a:t>
            </a:r>
            <a:r>
              <a:rPr lang="pt-BR" sz="2000" dirty="0" smtClean="0"/>
              <a:t>.”</a:t>
            </a:r>
          </a:p>
          <a:p>
            <a:pPr marL="457200" lvl="1" indent="0">
              <a:buNone/>
            </a:pPr>
            <a:r>
              <a:rPr lang="pt-BR" sz="2000" dirty="0"/>
              <a:t>	</a:t>
            </a:r>
            <a:r>
              <a:rPr lang="pt-BR" sz="2000" dirty="0" err="1" smtClean="0"/>
              <a:t>Appendix</a:t>
            </a:r>
            <a:r>
              <a:rPr lang="pt-BR" sz="2000" dirty="0" smtClean="0"/>
              <a:t> 1. Liberal Regimes </a:t>
            </a:r>
            <a:r>
              <a:rPr lang="pt-BR" sz="2000" dirty="0" err="1" smtClean="0"/>
              <a:t>and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Pacific Union (1700-1982)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78782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456ED-EDE1-6147-B8C6-A5CE997F6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David </a:t>
            </a:r>
            <a:r>
              <a:rPr lang="pt-BR" sz="3600" dirty="0" err="1"/>
              <a:t>Held</a:t>
            </a:r>
            <a:r>
              <a:rPr lang="pt-BR" sz="3600" dirty="0"/>
              <a:t> et al, </a:t>
            </a:r>
            <a:r>
              <a:rPr lang="pt-BR" sz="3600" i="1" dirty="0" err="1"/>
              <a:t>Gridlock</a:t>
            </a:r>
            <a:r>
              <a:rPr lang="pt-BR" sz="3600" dirty="0"/>
              <a:t> (2013)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197CAA-A1A7-4A4C-867C-97447DD29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pt-BR" dirty="0" smtClean="0"/>
              <a:t>Evidência de “</a:t>
            </a:r>
            <a:r>
              <a:rPr lang="pt-BR" dirty="0" err="1" smtClean="0"/>
              <a:t>Gridlock</a:t>
            </a:r>
            <a:r>
              <a:rPr lang="pt-BR" dirty="0" smtClean="0"/>
              <a:t>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/>
              <a:t> Declínio do número de tratados negociados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/>
              <a:t> Queda do número de organizações e instituições internacionais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pt-BR" dirty="0" smtClean="0"/>
          </a:p>
          <a:p>
            <a:r>
              <a:rPr lang="pt-BR" dirty="0" smtClean="0"/>
              <a:t>Caminhos para o “</a:t>
            </a:r>
            <a:r>
              <a:rPr lang="pt-BR" dirty="0" err="1" smtClean="0"/>
              <a:t>Gridlock</a:t>
            </a:r>
            <a:r>
              <a:rPr lang="pt-BR" dirty="0" smtClean="0"/>
              <a:t>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Multipolaridade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Inércia institucional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Natureza dos problemas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Fragmentação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614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8567</TotalTime>
  <Words>415</Words>
  <Application>Microsoft Office PowerPoint</Application>
  <PresentationFormat>Widescreen</PresentationFormat>
  <Paragraphs>96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Teoria das Relações Internacionais I: Teorias Clássicas </vt:lpstr>
      <vt:lpstr>Roteiro</vt:lpstr>
      <vt:lpstr>Axelrod e Keohane</vt:lpstr>
      <vt:lpstr>Axelrod e Keohane</vt:lpstr>
      <vt:lpstr>Axelrod e Keohane</vt:lpstr>
      <vt:lpstr>Estrutura do Jogo e a Cooperação</vt:lpstr>
      <vt:lpstr>Michael Doyle</vt:lpstr>
      <vt:lpstr>Michael Doyle</vt:lpstr>
      <vt:lpstr>David Held et al, Gridlock (2013)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das Relações Internacionais I: Teorias Clássicas</dc:title>
  <dc:creator>Cristiane</dc:creator>
  <cp:lastModifiedBy>Cristiane</cp:lastModifiedBy>
  <cp:revision>42</cp:revision>
  <cp:lastPrinted>2018-08-22T14:49:14Z</cp:lastPrinted>
  <dcterms:created xsi:type="dcterms:W3CDTF">2018-08-02T19:58:24Z</dcterms:created>
  <dcterms:modified xsi:type="dcterms:W3CDTF">2018-08-22T21:08:11Z</dcterms:modified>
</cp:coreProperties>
</file>