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321" r:id="rId4"/>
    <p:sldId id="322" r:id="rId5"/>
    <p:sldId id="329" r:id="rId6"/>
    <p:sldId id="323" r:id="rId7"/>
    <p:sldId id="324" r:id="rId8"/>
    <p:sldId id="326" r:id="rId9"/>
    <p:sldId id="325" r:id="rId10"/>
    <p:sldId id="328" r:id="rId11"/>
    <p:sldId id="327" r:id="rId12"/>
    <p:sldId id="330" r:id="rId13"/>
    <p:sldId id="331" r:id="rId14"/>
    <p:sldId id="256" r:id="rId15"/>
    <p:sldId id="298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5" r:id="rId27"/>
    <p:sldId id="314" r:id="rId28"/>
    <p:sldId id="318" r:id="rId29"/>
    <p:sldId id="332" r:id="rId30"/>
    <p:sldId id="33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CC"/>
    <a:srgbClr val="99FFCC"/>
    <a:srgbClr val="CC0000"/>
    <a:srgbClr val="99CCFF"/>
    <a:srgbClr val="FFCCFF"/>
    <a:srgbClr val="FF99CC"/>
    <a:srgbClr val="FF99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6589-9362-4294-8072-328A12ADE786}" type="datetimeFigureOut">
              <a:rPr lang="pt-BR" smtClean="0"/>
              <a:pPr/>
              <a:t>29/08/2020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BBA7BA-219A-4010-A60E-EEB8C82991E3}"/>
              </a:ext>
            </a:extLst>
          </p:cNvPr>
          <p:cNvSpPr txBox="1"/>
          <p:nvPr/>
        </p:nvSpPr>
        <p:spPr>
          <a:xfrm>
            <a:off x="933512" y="1345509"/>
            <a:ext cx="717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RAD1304 - Administração Financeira II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DC86D3-88C2-4F76-9876-9FA5AFB90579}"/>
              </a:ext>
            </a:extLst>
          </p:cNvPr>
          <p:cNvSpPr txBox="1"/>
          <p:nvPr/>
        </p:nvSpPr>
        <p:spPr>
          <a:xfrm>
            <a:off x="1693408" y="2650169"/>
            <a:ext cx="5757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Determinação do Custo do Capital</a:t>
            </a: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r>
              <a:rPr lang="pt-BR" dirty="0"/>
              <a:t>Prof. Dr. Tabajara Pimenta Junior</a:t>
            </a:r>
          </a:p>
          <a:p>
            <a:pPr algn="ctr"/>
            <a:r>
              <a:rPr lang="pt-BR" dirty="0"/>
              <a:t>FEA-RP/USP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749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09785F7-C928-4727-8782-3B206E1CBAAA}"/>
              </a:ext>
            </a:extLst>
          </p:cNvPr>
          <p:cNvSpPr txBox="1"/>
          <p:nvPr/>
        </p:nvSpPr>
        <p:spPr>
          <a:xfrm>
            <a:off x="1664208" y="1578571"/>
            <a:ext cx="6120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CFF"/>
                </a:solidFill>
              </a:rPr>
              <a:t>4. Referenciar o custo na taxa de juros de longo prazo do país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82E653-EF19-4522-94F4-10ACE7579E48}"/>
              </a:ext>
            </a:extLst>
          </p:cNvPr>
          <p:cNvSpPr txBox="1"/>
          <p:nvPr/>
        </p:nvSpPr>
        <p:spPr>
          <a:xfrm>
            <a:off x="1283158" y="3109149"/>
            <a:ext cx="72918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Exemplo: </a:t>
            </a:r>
            <a:r>
              <a:rPr lang="pt-BR" sz="2400" b="1" dirty="0">
                <a:solidFill>
                  <a:srgbClr val="99CCFF"/>
                </a:solidFill>
              </a:rPr>
              <a:t>TLP – Taxa de Longo Prazo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Utilizada pelo BNDES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É apurada mensalmente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Desvinculada do direcionamento político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Substituiu a TJLP – trimestral – apurada pelo BACEN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Taxa </a:t>
            </a:r>
            <a:r>
              <a:rPr lang="pt-BR" sz="2400" b="1" dirty="0" err="1"/>
              <a:t>pré-BNDES</a:t>
            </a:r>
            <a:r>
              <a:rPr lang="pt-BR" sz="2400" b="1" dirty="0"/>
              <a:t> + IPCA</a:t>
            </a:r>
          </a:p>
        </p:txBody>
      </p:sp>
    </p:spTree>
    <p:extLst>
      <p:ext uri="{BB962C8B-B14F-4D97-AF65-F5344CB8AC3E}">
        <p14:creationId xmlns:p14="http://schemas.microsoft.com/office/powerpoint/2010/main" val="11868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2C34518C-53CB-4D54-A9E8-259BDEFFE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2997" r="25588" b="48040"/>
          <a:stretch/>
        </p:blipFill>
        <p:spPr>
          <a:xfrm>
            <a:off x="1475656" y="1223095"/>
            <a:ext cx="6431482" cy="65328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90F6192-5A27-412F-BE0F-F105A59BA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8285" r="25588" b="12182"/>
          <a:stretch/>
        </p:blipFill>
        <p:spPr>
          <a:xfrm>
            <a:off x="1475656" y="1876384"/>
            <a:ext cx="6431482" cy="43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F99B692-6DA4-42EE-9DB7-95611908A73D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6AED72-5EB8-4A22-B2F3-F8AAC40705D7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ACBA7D-D722-4031-A6E1-7CF38FDC336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7" name="Grupo 43">
            <a:extLst>
              <a:ext uri="{FF2B5EF4-FFF2-40B4-BE49-F238E27FC236}">
                <a16:creationId xmlns:a16="http://schemas.microsoft.com/office/drawing/2014/main" id="{40F63191-34EC-4D42-BA75-B8EBE46E39A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>
              <a:extLst>
                <a:ext uri="{FF2B5EF4-FFF2-40B4-BE49-F238E27FC236}">
                  <a16:creationId xmlns:a16="http://schemas.microsoft.com/office/drawing/2014/main" id="{ED340E94-C8E5-4A2C-A4B9-30E4D916A5FE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16F3917-A40B-44A7-ADD0-4D18377BF594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EDA4A59-6729-4FD7-88FB-2DD20A00F173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>
              <a:extLst>
                <a:ext uri="{FF2B5EF4-FFF2-40B4-BE49-F238E27FC236}">
                  <a16:creationId xmlns:a16="http://schemas.microsoft.com/office/drawing/2014/main" id="{B38C6A68-B912-4417-8056-8AE3676E4E92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9A20F0B-B4BA-48B2-B9FF-CF00C6026CEF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4127944-02C4-4BA4-96E2-E6B72584C235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5D35DA-2BDD-4F06-8AD2-F9D613CD6E4B}"/>
              </a:ext>
            </a:extLst>
          </p:cNvPr>
          <p:cNvSpPr txBox="1"/>
          <p:nvPr/>
        </p:nvSpPr>
        <p:spPr>
          <a:xfrm>
            <a:off x="679556" y="1556792"/>
            <a:ext cx="7784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CFF"/>
                </a:solidFill>
              </a:rPr>
              <a:t>5. Calcular com base na taxa livre de risco + spread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D95326D-3B5B-4979-A933-B32AA07A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843808" y="2501196"/>
            <a:ext cx="3781410" cy="91521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659C59-FEA4-436D-96F5-D1FF30318A2A}"/>
              </a:ext>
            </a:extLst>
          </p:cNvPr>
          <p:cNvSpPr txBox="1"/>
          <p:nvPr/>
        </p:nvSpPr>
        <p:spPr>
          <a:xfrm>
            <a:off x="899592" y="366831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Custo do capital de terceiros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A8773B-1B86-4CF1-B90E-D913BA3B04D8}"/>
              </a:ext>
            </a:extLst>
          </p:cNvPr>
          <p:cNvSpPr txBox="1"/>
          <p:nvPr/>
        </p:nvSpPr>
        <p:spPr>
          <a:xfrm>
            <a:off x="3178316" y="39159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Taxa livre de risco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D760E91-110F-426D-B1B0-D2D1F1BAD10A}"/>
              </a:ext>
            </a:extLst>
          </p:cNvPr>
          <p:cNvSpPr txBox="1"/>
          <p:nvPr/>
        </p:nvSpPr>
        <p:spPr>
          <a:xfrm>
            <a:off x="6099042" y="366831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Taxa fornecida por agências de rating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3AE9694-C42A-4700-85D1-B0D2D9EDF1F9}"/>
              </a:ext>
            </a:extLst>
          </p:cNvPr>
          <p:cNvCxnSpPr/>
          <p:nvPr/>
        </p:nvCxnSpPr>
        <p:spPr>
          <a:xfrm flipV="1">
            <a:off x="2195736" y="3140968"/>
            <a:ext cx="504056" cy="52735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9F6D195F-BE5A-4DB9-AEF4-B299C9E601D1}"/>
              </a:ext>
            </a:extLst>
          </p:cNvPr>
          <p:cNvCxnSpPr>
            <a:cxnSpLocks/>
          </p:cNvCxnSpPr>
          <p:nvPr/>
        </p:nvCxnSpPr>
        <p:spPr>
          <a:xfrm flipV="1">
            <a:off x="4039377" y="3301099"/>
            <a:ext cx="0" cy="61488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BB461B8-E2DB-4880-8D3A-D3B26E25AD78}"/>
              </a:ext>
            </a:extLst>
          </p:cNvPr>
          <p:cNvCxnSpPr>
            <a:cxnSpLocks/>
          </p:cNvCxnSpPr>
          <p:nvPr/>
        </p:nvCxnSpPr>
        <p:spPr>
          <a:xfrm flipH="1" flipV="1">
            <a:off x="5610787" y="3371584"/>
            <a:ext cx="488255" cy="466015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3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F99B692-6DA4-42EE-9DB7-95611908A73D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6AED72-5EB8-4A22-B2F3-F8AAC40705D7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ACBA7D-D722-4031-A6E1-7CF38FDC336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7" name="Grupo 43">
            <a:extLst>
              <a:ext uri="{FF2B5EF4-FFF2-40B4-BE49-F238E27FC236}">
                <a16:creationId xmlns:a16="http://schemas.microsoft.com/office/drawing/2014/main" id="{40F63191-34EC-4D42-BA75-B8EBE46E39A9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>
              <a:extLst>
                <a:ext uri="{FF2B5EF4-FFF2-40B4-BE49-F238E27FC236}">
                  <a16:creationId xmlns:a16="http://schemas.microsoft.com/office/drawing/2014/main" id="{ED340E94-C8E5-4A2C-A4B9-30E4D916A5FE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16F3917-A40B-44A7-ADD0-4D18377BF594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EDA4A59-6729-4FD7-88FB-2DD20A00F173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>
              <a:extLst>
                <a:ext uri="{FF2B5EF4-FFF2-40B4-BE49-F238E27FC236}">
                  <a16:creationId xmlns:a16="http://schemas.microsoft.com/office/drawing/2014/main" id="{B38C6A68-B912-4417-8056-8AE3676E4E92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9A20F0B-B4BA-48B2-B9FF-CF00C6026CEF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4127944-02C4-4BA4-96E2-E6B72584C235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5D35DA-2BDD-4F06-8AD2-F9D613CD6E4B}"/>
              </a:ext>
            </a:extLst>
          </p:cNvPr>
          <p:cNvSpPr txBox="1"/>
          <p:nvPr/>
        </p:nvSpPr>
        <p:spPr>
          <a:xfrm>
            <a:off x="467544" y="1436282"/>
            <a:ext cx="5820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CFF"/>
                </a:solidFill>
              </a:rPr>
              <a:t>6. Calcular com base nas despesas financeiras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4DA6766-3EB7-4CD1-A763-201420B1AEF0}"/>
              </a:ext>
            </a:extLst>
          </p:cNvPr>
          <p:cNvGrpSpPr/>
          <p:nvPr/>
        </p:nvGrpSpPr>
        <p:grpSpPr>
          <a:xfrm>
            <a:off x="4105085" y="4025457"/>
            <a:ext cx="4616110" cy="996259"/>
            <a:chOff x="2123728" y="2557501"/>
            <a:chExt cx="5250265" cy="101663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3C07439-B75D-406F-A151-CF319DA55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</a:blip>
            <a:srcRect r="88873"/>
            <a:stretch/>
          </p:blipFill>
          <p:spPr>
            <a:xfrm>
              <a:off x="2123728" y="2664690"/>
              <a:ext cx="353721" cy="75445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0555180-113B-4F74-98E0-EFECC0A6861C}"/>
                </a:ext>
              </a:extLst>
            </p:cNvPr>
            <p:cNvSpPr txBox="1"/>
            <p:nvPr/>
          </p:nvSpPr>
          <p:spPr>
            <a:xfrm>
              <a:off x="2909497" y="2557501"/>
              <a:ext cx="4320480" cy="43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solidFill>
                    <a:schemeClr val="tx2"/>
                  </a:solidFill>
                </a:rPr>
                <a:t>Despesas Financeiras x (1 - %IR)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322F68A-F128-4F9C-AE2F-2263178348DD}"/>
                </a:ext>
              </a:extLst>
            </p:cNvPr>
            <p:cNvSpPr txBox="1"/>
            <p:nvPr/>
          </p:nvSpPr>
          <p:spPr>
            <a:xfrm>
              <a:off x="3053513" y="3134438"/>
              <a:ext cx="4176464" cy="43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solidFill>
                    <a:schemeClr val="tx2"/>
                  </a:solidFill>
                </a:rPr>
                <a:t>Total de Passivos Onerosos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53BADD52-D3A9-42B0-8005-E949A3C231E6}"/>
                </a:ext>
              </a:extLst>
            </p:cNvPr>
            <p:cNvCxnSpPr/>
            <p:nvPr/>
          </p:nvCxnSpPr>
          <p:spPr>
            <a:xfrm>
              <a:off x="3053513" y="3086265"/>
              <a:ext cx="4320480" cy="0"/>
            </a:xfrm>
            <a:prstGeom prst="line">
              <a:avLst/>
            </a:prstGeom>
            <a:ln w="28575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0F519F5-2DF2-43D5-9769-84FC4819E3C6}"/>
                </a:ext>
              </a:extLst>
            </p:cNvPr>
            <p:cNvSpPr txBox="1"/>
            <p:nvPr/>
          </p:nvSpPr>
          <p:spPr>
            <a:xfrm>
              <a:off x="2477449" y="2855432"/>
              <a:ext cx="518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2"/>
                  </a:solidFill>
                </a:rPr>
                <a:t>=</a:t>
              </a:r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4F1B49EC-FF9D-4E5C-BC01-ABD009601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56"/>
          <a:stretch/>
        </p:blipFill>
        <p:spPr>
          <a:xfrm>
            <a:off x="6804248" y="1258899"/>
            <a:ext cx="2139682" cy="2150950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5133604-8F88-485D-B4CB-80F8342FB8B2}"/>
              </a:ext>
            </a:extLst>
          </p:cNvPr>
          <p:cNvGrpSpPr/>
          <p:nvPr/>
        </p:nvGrpSpPr>
        <p:grpSpPr>
          <a:xfrm>
            <a:off x="141553" y="2760248"/>
            <a:ext cx="3311756" cy="3464134"/>
            <a:chOff x="5923361" y="3179383"/>
            <a:chExt cx="2924272" cy="2945776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56D0B3F-4BBF-4E6E-B361-70B14BB5E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53" r="64426" b="5856"/>
            <a:stretch/>
          </p:blipFill>
          <p:spPr>
            <a:xfrm>
              <a:off x="5923361" y="3179384"/>
              <a:ext cx="1556120" cy="294577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D480AF1C-BBCF-4EA0-B869-3B2A06FC7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658" t="4607" r="21065" b="5604"/>
            <a:stretch/>
          </p:blipFill>
          <p:spPr>
            <a:xfrm>
              <a:off x="7479481" y="3179383"/>
              <a:ext cx="1368152" cy="2945775"/>
            </a:xfrm>
            <a:prstGeom prst="rect">
              <a:avLst/>
            </a:prstGeom>
          </p:spPr>
        </p:pic>
      </p:grp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76371BC-0B1E-40D3-B4DA-F4039AA9103B}"/>
              </a:ext>
            </a:extLst>
          </p:cNvPr>
          <p:cNvCxnSpPr>
            <a:cxnSpLocks/>
          </p:cNvCxnSpPr>
          <p:nvPr/>
        </p:nvCxnSpPr>
        <p:spPr>
          <a:xfrm>
            <a:off x="3072805" y="3208979"/>
            <a:ext cx="937660" cy="17666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9F204DC-C276-46EC-B28F-BE05FF05CB9A}"/>
              </a:ext>
            </a:extLst>
          </p:cNvPr>
          <p:cNvCxnSpPr>
            <a:cxnSpLocks/>
          </p:cNvCxnSpPr>
          <p:nvPr/>
        </p:nvCxnSpPr>
        <p:spPr>
          <a:xfrm>
            <a:off x="3265632" y="4284886"/>
            <a:ext cx="744833" cy="6907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6111555-8073-40DE-BBA4-785825E0144C}"/>
              </a:ext>
            </a:extLst>
          </p:cNvPr>
          <p:cNvCxnSpPr>
            <a:cxnSpLocks/>
          </p:cNvCxnSpPr>
          <p:nvPr/>
        </p:nvCxnSpPr>
        <p:spPr>
          <a:xfrm flipV="1">
            <a:off x="5690693" y="2622440"/>
            <a:ext cx="1067877" cy="14030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1FBB1B5-C6F7-4474-B339-F8E133D664AF}"/>
              </a:ext>
            </a:extLst>
          </p:cNvPr>
          <p:cNvCxnSpPr>
            <a:cxnSpLocks/>
          </p:cNvCxnSpPr>
          <p:nvPr/>
        </p:nvCxnSpPr>
        <p:spPr>
          <a:xfrm flipV="1">
            <a:off x="4010465" y="4869824"/>
            <a:ext cx="861833" cy="1048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3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43235" y="1252778"/>
            <a:ext cx="745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Determinação do custo do capital próprio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29118" y="1960131"/>
            <a:ext cx="43295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99CCFF"/>
                </a:solidFill>
                <a:cs typeface="Arial" pitchFamily="34" charset="0"/>
              </a:rPr>
              <a:t>1. Expectativa dos proprietários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99CCFF"/>
                </a:solidFill>
                <a:cs typeface="Arial" pitchFamily="34" charset="0"/>
              </a:rPr>
              <a:t>2. Prêmio sobre taxa de juros referencial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99CCFF"/>
                </a:solidFill>
                <a:cs typeface="Arial" pitchFamily="34" charset="0"/>
              </a:rPr>
              <a:t>3. Indicação de especialistas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99CCFF"/>
                </a:solidFill>
                <a:cs typeface="Arial" pitchFamily="34" charset="0"/>
              </a:rPr>
              <a:t>4. Retornos históricos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5. Índice P/L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6. Modelo de Gordon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7. Modelo H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8. Indicadores fundamentalistas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9. CAPM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10. APT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50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58" name="Retângulo 57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51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52" name="Retângulo 51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6" name="Pentágono 15"/>
          <p:cNvSpPr/>
          <p:nvPr/>
        </p:nvSpPr>
        <p:spPr>
          <a:xfrm>
            <a:off x="1026542" y="2182484"/>
            <a:ext cx="2415397" cy="1414732"/>
          </a:xfrm>
          <a:prstGeom prst="homePlat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126835" y="2545118"/>
            <a:ext cx="1619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Modelos Referenciais</a:t>
            </a:r>
            <a:endParaRPr lang="pt-BR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1023667" y="3740987"/>
            <a:ext cx="2286000" cy="114156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entágono 18"/>
          <p:cNvSpPr/>
          <p:nvPr/>
        </p:nvSpPr>
        <p:spPr>
          <a:xfrm>
            <a:off x="1029418" y="4963063"/>
            <a:ext cx="2286000" cy="1141561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58466" y="4008733"/>
            <a:ext cx="1619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Modelos por Fluxos de Cx</a:t>
            </a:r>
            <a:endParaRPr lang="pt-BR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184345" y="5207805"/>
            <a:ext cx="1619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Modelos de Correlação</a:t>
            </a:r>
            <a:endParaRPr lang="pt-BR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88507" y="1856628"/>
            <a:ext cx="639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1. Expectativa dos proprietários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1613124" y="2770382"/>
            <a:ext cx="1981200" cy="2301864"/>
            <a:chOff x="5460490" y="2408073"/>
            <a:chExt cx="1981200" cy="2301864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60490" y="2881146"/>
              <a:ext cx="990600" cy="18287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6451090" y="2881146"/>
              <a:ext cx="990600" cy="60959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41490" y="2408073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 b="1" dirty="0">
                  <a:latin typeface="Arial Narrow" pitchFamily="34" charset="0"/>
                </a:rPr>
                <a:t>Empresa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6451090" y="3262144"/>
              <a:ext cx="990600" cy="60959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6451090" y="3795541"/>
              <a:ext cx="990600" cy="914395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451090" y="2881146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 dirty="0">
                  <a:solidFill>
                    <a:sysClr val="windowText" lastClr="000000"/>
                  </a:solidFill>
                </a:rPr>
                <a:t>PC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451090" y="3262144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 dirty="0">
                  <a:solidFill>
                    <a:sysClr val="windowText" lastClr="000000"/>
                  </a:solidFill>
                </a:rPr>
                <a:t>PNC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460490" y="3566942"/>
              <a:ext cx="990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 dirty="0">
                  <a:solidFill>
                    <a:sysClr val="windowText" lastClr="000000"/>
                  </a:solidFill>
                </a:rPr>
                <a:t>ATIVOS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6448218" y="3845865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 dirty="0">
                  <a:solidFill>
                    <a:sysClr val="windowText" lastClr="000000"/>
                  </a:solidFill>
                </a:rPr>
                <a:t>PL</a:t>
              </a:r>
            </a:p>
          </p:txBody>
        </p:sp>
      </p:grpSp>
      <p:pic>
        <p:nvPicPr>
          <p:cNvPr id="20482" name="Picture 2" descr="Resultado de imagem para pessoas icon"/>
          <p:cNvPicPr>
            <a:picLocks noChangeAspect="1" noChangeArrowheads="1"/>
          </p:cNvPicPr>
          <p:nvPr/>
        </p:nvPicPr>
        <p:blipFill>
          <a:blip r:embed="rId2" cstate="print"/>
          <a:srcRect l="22624" t="14973" r="22030" b="23720"/>
          <a:stretch>
            <a:fillRect/>
          </a:stretch>
        </p:blipFill>
        <p:spPr bwMode="auto">
          <a:xfrm>
            <a:off x="3907766" y="4301131"/>
            <a:ext cx="577970" cy="693564"/>
          </a:xfrm>
          <a:prstGeom prst="rect">
            <a:avLst/>
          </a:prstGeom>
          <a:noFill/>
        </p:spPr>
      </p:pic>
      <p:cxnSp>
        <p:nvCxnSpPr>
          <p:cNvPr id="33" name="Conector reto 32"/>
          <p:cNvCxnSpPr/>
          <p:nvPr/>
        </p:nvCxnSpPr>
        <p:spPr>
          <a:xfrm>
            <a:off x="3381555" y="4649638"/>
            <a:ext cx="51758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3848854" y="506450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/>
              <a:t>Sócios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5076056" y="3282269"/>
            <a:ext cx="310700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Orientação</a:t>
            </a:r>
          </a:p>
          <a:p>
            <a:pPr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Abordagem individual</a:t>
            </a:r>
          </a:p>
          <a:p>
            <a:pPr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Abordagem em grupo</a:t>
            </a:r>
          </a:p>
          <a:p>
            <a:pPr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Referências econômicas</a:t>
            </a:r>
          </a:p>
          <a:p>
            <a:pPr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Acordo</a:t>
            </a:r>
            <a:endParaRPr lang="pt-BR" sz="2000" dirty="0"/>
          </a:p>
        </p:txBody>
      </p:sp>
      <p:sp>
        <p:nvSpPr>
          <p:cNvPr id="27" name="Retângulo 26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8329" y="1675473"/>
            <a:ext cx="746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2. Prêmio sobre taxa de juros referencial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6" name="Retângulo 25"/>
          <p:cNvSpPr/>
          <p:nvPr/>
        </p:nvSpPr>
        <p:spPr>
          <a:xfrm>
            <a:off x="6495599" y="4598671"/>
            <a:ext cx="216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cs typeface="Arial" pitchFamily="34" charset="0"/>
                <a:sym typeface="Symbol"/>
              </a:rPr>
              <a:t></a:t>
            </a:r>
            <a:r>
              <a:rPr lang="pt-BR" dirty="0">
                <a:cs typeface="Arial" pitchFamily="34" charset="0"/>
              </a:rPr>
              <a:t> Definição arbitrária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725944" y="2744687"/>
            <a:ext cx="3149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pt-BR" sz="2800" baseline="-30000" dirty="0" err="1">
                <a:solidFill>
                  <a:srgbClr val="FFFF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pt-BR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t-BR" sz="2800" b="0" i="0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ref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pt-BR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t-BR" sz="2800" b="0" i="0" u="none" strike="noStrike" cap="none" normalizeH="0" baseline="-30000" dirty="0" err="1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risco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8" name="Texto Explicativo 1 27"/>
          <p:cNvSpPr/>
          <p:nvPr/>
        </p:nvSpPr>
        <p:spPr>
          <a:xfrm>
            <a:off x="750495" y="3743856"/>
            <a:ext cx="1647645" cy="664233"/>
          </a:xfrm>
          <a:prstGeom prst="borderCallout1">
            <a:avLst>
              <a:gd name="adj1" fmla="val -11119"/>
              <a:gd name="adj2" fmla="val 103709"/>
              <a:gd name="adj3" fmla="val -73216"/>
              <a:gd name="adj4" fmla="val 142819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Custo do capital próprio</a:t>
            </a:r>
          </a:p>
        </p:txBody>
      </p:sp>
      <p:sp>
        <p:nvSpPr>
          <p:cNvPr id="29" name="Texto Explicativo 1 28"/>
          <p:cNvSpPr/>
          <p:nvPr/>
        </p:nvSpPr>
        <p:spPr>
          <a:xfrm>
            <a:off x="3611590" y="4603621"/>
            <a:ext cx="1647645" cy="664233"/>
          </a:xfrm>
          <a:prstGeom prst="borderCallout1">
            <a:avLst>
              <a:gd name="adj1" fmla="val -5924"/>
              <a:gd name="adj2" fmla="val 49782"/>
              <a:gd name="adj3" fmla="val -183606"/>
              <a:gd name="adj4" fmla="val 39155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Taxa de juros referencial</a:t>
            </a:r>
          </a:p>
        </p:txBody>
      </p:sp>
      <p:sp>
        <p:nvSpPr>
          <p:cNvPr id="30" name="Texto Explicativo 1 29"/>
          <p:cNvSpPr/>
          <p:nvPr/>
        </p:nvSpPr>
        <p:spPr>
          <a:xfrm>
            <a:off x="6515818" y="3772609"/>
            <a:ext cx="1385976" cy="664233"/>
          </a:xfrm>
          <a:prstGeom prst="borderCallout1">
            <a:avLst>
              <a:gd name="adj1" fmla="val 42128"/>
              <a:gd name="adj2" fmla="val -6239"/>
              <a:gd name="adj3" fmla="val -58930"/>
              <a:gd name="adj4" fmla="val -72363"/>
            </a:avLst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Prêmio pelo risco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594248" y="5398052"/>
            <a:ext cx="2357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cs typeface="Arial" pitchFamily="34" charset="0"/>
                <a:sym typeface="Symbol"/>
              </a:rPr>
              <a:t></a:t>
            </a:r>
            <a:r>
              <a:rPr lang="pt-BR" dirty="0">
                <a:cs typeface="Arial" pitchFamily="34" charset="0"/>
              </a:rPr>
              <a:t> SELIC, CETIP, TJLP etc.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1371593" y="2631057"/>
            <a:ext cx="2769080" cy="257067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48210" y="1675473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3. Indicação de especialistas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43014" name="Picture 6" descr="Resultado de imagem para consultor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188" y="2853873"/>
            <a:ext cx="2148244" cy="2114940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4615045" y="2692243"/>
            <a:ext cx="402180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Facilidade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Rapidez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Baixo custo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Experiência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Estudos científicos e de mercado</a:t>
            </a:r>
            <a:endParaRPr lang="pt-BR" sz="2000" dirty="0"/>
          </a:p>
        </p:txBody>
      </p:sp>
      <p:sp>
        <p:nvSpPr>
          <p:cNvPr id="18" name="Retângulo 17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48210" y="1416680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4. Retornos históricos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7" name="Retângulo 16"/>
          <p:cNvSpPr/>
          <p:nvPr/>
        </p:nvSpPr>
        <p:spPr>
          <a:xfrm>
            <a:off x="2734487" y="2485205"/>
            <a:ext cx="412286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Padrão de retornos passados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Obtenção de dados confiáveis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ROE é o indicador mais comum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Estudos científicos e de mercado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Empresa em </a:t>
            </a:r>
            <a:r>
              <a:rPr lang="pt-BR" sz="2000" dirty="0">
                <a:solidFill>
                  <a:srgbClr val="FFFF00"/>
                </a:solidFill>
                <a:cs typeface="Arial" pitchFamily="34" charset="0"/>
              </a:rPr>
              <a:t>equilíbrio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44034" name="Picture 2" descr="https://encrypted-tbn0.gstatic.com/images?q=tbn:ANd9GcQ7mChyIyoYh3R2TOghdAenTNhDL6IN2IKHkl9MTCDiIS-aqACq"/>
          <p:cNvPicPr>
            <a:picLocks noChangeAspect="1" noChangeArrowheads="1"/>
          </p:cNvPicPr>
          <p:nvPr/>
        </p:nvPicPr>
        <p:blipFill>
          <a:blip r:embed="rId2" cstate="print"/>
          <a:srcRect b="7400"/>
          <a:stretch>
            <a:fillRect/>
          </a:stretch>
        </p:blipFill>
        <p:spPr bwMode="auto">
          <a:xfrm>
            <a:off x="931952" y="2389531"/>
            <a:ext cx="1491623" cy="1544127"/>
          </a:xfrm>
          <a:prstGeom prst="rect">
            <a:avLst/>
          </a:prstGeom>
          <a:noFill/>
        </p:spPr>
      </p:pic>
      <p:pic>
        <p:nvPicPr>
          <p:cNvPr id="44038" name="Picture 6" descr="https://encrypted-tbn0.gstatic.com/images?q=tbn:ANd9GcSP95Luw1dUNjbBHZPV21Pjb5u4jEvb1Xe8tedv_FXoCUSdfAB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327" y="4254753"/>
            <a:ext cx="1483444" cy="1483444"/>
          </a:xfrm>
          <a:prstGeom prst="rect">
            <a:avLst/>
          </a:prstGeom>
          <a:noFill/>
        </p:spPr>
      </p:pic>
      <p:sp>
        <p:nvSpPr>
          <p:cNvPr id="21" name="Texto Explicativo 1 20"/>
          <p:cNvSpPr/>
          <p:nvPr/>
        </p:nvSpPr>
        <p:spPr>
          <a:xfrm>
            <a:off x="7056408" y="1949566"/>
            <a:ext cx="1276709" cy="345057"/>
          </a:xfrm>
          <a:prstGeom prst="borderCallout1">
            <a:avLst>
              <a:gd name="adj1" fmla="val 51250"/>
              <a:gd name="adj2" fmla="val -4955"/>
              <a:gd name="adj3" fmla="val 225000"/>
              <a:gd name="adj4" fmla="val -6063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empresa</a:t>
            </a:r>
          </a:p>
        </p:txBody>
      </p:sp>
      <p:sp>
        <p:nvSpPr>
          <p:cNvPr id="22" name="Texto Explicativo 1 21"/>
          <p:cNvSpPr/>
          <p:nvPr/>
        </p:nvSpPr>
        <p:spPr>
          <a:xfrm>
            <a:off x="7053533" y="2395264"/>
            <a:ext cx="1276709" cy="345057"/>
          </a:xfrm>
          <a:prstGeom prst="borderCallout1">
            <a:avLst>
              <a:gd name="adj1" fmla="val 51250"/>
              <a:gd name="adj2" fmla="val -4955"/>
              <a:gd name="adj3" fmla="val 120000"/>
              <a:gd name="adj4" fmla="val -59279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setor</a:t>
            </a:r>
          </a:p>
        </p:txBody>
      </p:sp>
      <p:sp>
        <p:nvSpPr>
          <p:cNvPr id="23" name="Texto Explicativo 1 22"/>
          <p:cNvSpPr/>
          <p:nvPr/>
        </p:nvSpPr>
        <p:spPr>
          <a:xfrm>
            <a:off x="7062159" y="2843838"/>
            <a:ext cx="1276709" cy="345057"/>
          </a:xfrm>
          <a:prstGeom prst="borderCallout1">
            <a:avLst>
              <a:gd name="adj1" fmla="val 51250"/>
              <a:gd name="adj2" fmla="val -4955"/>
              <a:gd name="adj3" fmla="val 10000"/>
              <a:gd name="adj4" fmla="val -59279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país</a:t>
            </a:r>
          </a:p>
        </p:txBody>
      </p:sp>
      <p:sp>
        <p:nvSpPr>
          <p:cNvPr id="24" name="Texto Explicativo 1 23"/>
          <p:cNvSpPr/>
          <p:nvPr/>
        </p:nvSpPr>
        <p:spPr>
          <a:xfrm>
            <a:off x="7062159" y="3266532"/>
            <a:ext cx="1276709" cy="345057"/>
          </a:xfrm>
          <a:prstGeom prst="borderCallout1">
            <a:avLst>
              <a:gd name="adj1" fmla="val 51250"/>
              <a:gd name="adj2" fmla="val -4955"/>
              <a:gd name="adj3" fmla="val -95000"/>
              <a:gd name="adj4" fmla="val -59955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mundo</a:t>
            </a:r>
          </a:p>
        </p:txBody>
      </p:sp>
      <p:pic>
        <p:nvPicPr>
          <p:cNvPr id="44040" name="Picture 8" descr="https://encrypted-tbn0.gstatic.com/images?q=tbn:ANd9GcQlIzcg4kPZ_iKuFot2AYfZ_LRAsb3aYgM3311_g5A2dGX7uz8p"/>
          <p:cNvPicPr>
            <a:picLocks noChangeAspect="1" noChangeArrowheads="1"/>
          </p:cNvPicPr>
          <p:nvPr/>
        </p:nvPicPr>
        <p:blipFill>
          <a:blip r:embed="rId4" cstate="print"/>
          <a:srcRect t="31300" b="17725"/>
          <a:stretch>
            <a:fillRect/>
          </a:stretch>
        </p:blipFill>
        <p:spPr bwMode="auto">
          <a:xfrm>
            <a:off x="6168188" y="5288848"/>
            <a:ext cx="1828500" cy="620247"/>
          </a:xfrm>
          <a:prstGeom prst="rect">
            <a:avLst/>
          </a:prstGeom>
          <a:noFill/>
        </p:spPr>
      </p:pic>
      <p:sp>
        <p:nvSpPr>
          <p:cNvPr id="26" name="Retângulo 25"/>
          <p:cNvSpPr/>
          <p:nvPr/>
        </p:nvSpPr>
        <p:spPr>
          <a:xfrm>
            <a:off x="5904362" y="4725201"/>
            <a:ext cx="1126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99FFCC"/>
                </a:solidFill>
                <a:cs typeface="Arial" pitchFamily="34" charset="0"/>
              </a:rPr>
              <a:t>Elevados</a:t>
            </a:r>
          </a:p>
          <a:p>
            <a:pPr algn="ctr"/>
            <a:r>
              <a:rPr lang="pt-BR" sz="1400" b="1" dirty="0">
                <a:solidFill>
                  <a:srgbClr val="FFFF00"/>
                </a:solidFill>
                <a:cs typeface="Arial" pitchFamily="34" charset="0"/>
              </a:rPr>
              <a:t>(Expansão)</a:t>
            </a:r>
            <a:endParaRPr lang="pt-BR" sz="1400" b="1" dirty="0">
              <a:solidFill>
                <a:srgbClr val="FFFF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117811" y="4725201"/>
            <a:ext cx="1206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99CC"/>
                </a:solidFill>
                <a:cs typeface="Arial" pitchFamily="34" charset="0"/>
              </a:rPr>
              <a:t>Deprimidos</a:t>
            </a:r>
          </a:p>
          <a:p>
            <a:pPr algn="ctr"/>
            <a:r>
              <a:rPr lang="pt-BR" sz="1400" b="1" dirty="0">
                <a:solidFill>
                  <a:srgbClr val="FFFF00"/>
                </a:solidFill>
                <a:cs typeface="Arial" pitchFamily="34" charset="0"/>
              </a:rPr>
              <a:t>(Decadência)</a:t>
            </a:r>
            <a:endParaRPr lang="pt-BR" sz="1400" b="1" dirty="0">
              <a:solidFill>
                <a:srgbClr val="FFFF00"/>
              </a:solidFill>
            </a:endParaRPr>
          </a:p>
        </p:txBody>
      </p:sp>
      <p:sp>
        <p:nvSpPr>
          <p:cNvPr id="28" name="Seta em curva para cima 27"/>
          <p:cNvSpPr/>
          <p:nvPr/>
        </p:nvSpPr>
        <p:spPr>
          <a:xfrm rot="2316566">
            <a:off x="4422552" y="5228802"/>
            <a:ext cx="1692239" cy="715675"/>
          </a:xfrm>
          <a:prstGeom prst="curvedUpArrow">
            <a:avLst>
              <a:gd name="adj1" fmla="val 25000"/>
              <a:gd name="adj2" fmla="val 50000"/>
              <a:gd name="adj3" fmla="val 60638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203406" y="5538961"/>
            <a:ext cx="102996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Retornos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48210" y="1416680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5. Índice P/L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612388" y="3960324"/>
            <a:ext cx="47323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É um indicador de tempo de “</a:t>
            </a:r>
            <a:r>
              <a:rPr lang="pt-BR" sz="2000" dirty="0" err="1">
                <a:cs typeface="Arial" pitchFamily="34" charset="0"/>
              </a:rPr>
              <a:t>pay</a:t>
            </a:r>
            <a:r>
              <a:rPr lang="pt-BR" sz="2000" dirty="0">
                <a:cs typeface="Arial" pitchFamily="34" charset="0"/>
              </a:rPr>
              <a:t> </a:t>
            </a:r>
            <a:r>
              <a:rPr lang="pt-BR" sz="2000" dirty="0" err="1">
                <a:cs typeface="Arial" pitchFamily="34" charset="0"/>
              </a:rPr>
              <a:t>back</a:t>
            </a:r>
            <a:r>
              <a:rPr lang="pt-BR" sz="2000" dirty="0">
                <a:cs typeface="Arial" pitchFamily="34" charset="0"/>
              </a:rPr>
              <a:t>”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</a:t>
            </a:r>
            <a:r>
              <a:rPr lang="pt-BR" sz="2000" dirty="0">
                <a:solidFill>
                  <a:srgbClr val="FFCCFF"/>
                </a:solidFill>
                <a:cs typeface="Arial" pitchFamily="34" charset="0"/>
              </a:rPr>
              <a:t>Exemplo:</a:t>
            </a:r>
            <a:r>
              <a:rPr lang="pt-BR" sz="2000" dirty="0">
                <a:cs typeface="Arial" pitchFamily="34" charset="0"/>
              </a:rPr>
              <a:t> Preço da ação $20 e LPA $2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015409" y="2183285"/>
            <a:ext cx="5113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  <a:cs typeface="Arial" pitchFamily="34" charset="0"/>
              </a:rPr>
              <a:t>O índice P/L é um indicador fundamentalista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4022" y="2907094"/>
            <a:ext cx="4419600" cy="695325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5080" y="4779034"/>
            <a:ext cx="3143250" cy="1247775"/>
          </a:xfrm>
          <a:prstGeom prst="rect">
            <a:avLst/>
          </a:prstGeom>
          <a:noFill/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o Explicativo 1 43"/>
          <p:cNvSpPr/>
          <p:nvPr/>
        </p:nvSpPr>
        <p:spPr>
          <a:xfrm>
            <a:off x="7427344" y="3864635"/>
            <a:ext cx="1440611" cy="698739"/>
          </a:xfrm>
          <a:prstGeom prst="borderCallout1">
            <a:avLst>
              <a:gd name="adj1" fmla="val 108874"/>
              <a:gd name="adj2" fmla="val 49751"/>
              <a:gd name="adj3" fmla="val 184105"/>
              <a:gd name="adj4" fmla="val 2094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Tempo para recuperar o investimento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Determinação do Custo do Capital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5" name="Text Box 22">
            <a:extLst>
              <a:ext uri="{FF2B5EF4-FFF2-40B4-BE49-F238E27FC236}">
                <a16:creationId xmlns:a16="http://schemas.microsoft.com/office/drawing/2014/main" id="{8AE3190C-D39A-490C-B893-18E05F3C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755" y="1638481"/>
            <a:ext cx="1622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/>
              <a:t>Empresa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4556A8D-25AB-4208-8D34-2906FEF78C5D}"/>
              </a:ext>
            </a:extLst>
          </p:cNvPr>
          <p:cNvGrpSpPr/>
          <p:nvPr/>
        </p:nvGrpSpPr>
        <p:grpSpPr>
          <a:xfrm>
            <a:off x="1138152" y="2235278"/>
            <a:ext cx="2857784" cy="3381568"/>
            <a:chOff x="1138152" y="2235278"/>
            <a:chExt cx="2857784" cy="3381568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50B5E669-6E7C-4E7F-836F-CCC8093D492C}"/>
                </a:ext>
              </a:extLst>
            </p:cNvPr>
            <p:cNvGrpSpPr/>
            <p:nvPr/>
          </p:nvGrpSpPr>
          <p:grpSpPr>
            <a:xfrm>
              <a:off x="1138152" y="2235279"/>
              <a:ext cx="2857784" cy="3381567"/>
              <a:chOff x="1613124" y="3243455"/>
              <a:chExt cx="1981200" cy="1828791"/>
            </a:xfrm>
          </p:grpSpPr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D836C24E-C8B9-4133-9279-BB9BD10F5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124" y="3243455"/>
                <a:ext cx="990600" cy="18287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A7CE5E1A-1FE5-4F15-830C-EC1E519F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3243455"/>
                <a:ext cx="990600" cy="609597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" name="Rectangle 23">
                <a:extLst>
                  <a:ext uri="{FF2B5EF4-FFF2-40B4-BE49-F238E27FC236}">
                    <a16:creationId xmlns:a16="http://schemas.microsoft.com/office/drawing/2014/main" id="{248FF1A4-1570-401C-A17F-9A5B2CB31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3624453"/>
                <a:ext cx="990600" cy="609597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6CA39BBF-87BF-4CD3-B0C1-D2B464ED8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4157850"/>
                <a:ext cx="990600" cy="914395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181FEDC4-3AB3-4ADC-9908-6C03840F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982" y="22352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PC</a:t>
              </a: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37FFC010-7CC9-4495-8774-D1CEB087A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299" y="2934247"/>
              <a:ext cx="9196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PNC</a:t>
              </a:r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F4B89DFE-B1C4-4664-840E-CFB52EE2B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8" y="3660359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ATIVOS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28E55442-FAF9-43C2-A48D-ADCA5E040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044" y="3977592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PL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6BDDBF01-B3D3-40AD-8A1C-71553A3295CF}"/>
              </a:ext>
            </a:extLst>
          </p:cNvPr>
          <p:cNvSpPr/>
          <p:nvPr/>
        </p:nvSpPr>
        <p:spPr>
          <a:xfrm>
            <a:off x="5076056" y="2913325"/>
            <a:ext cx="3244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/>
              <a:t>Custo do Capital de Terceiros</a:t>
            </a:r>
          </a:p>
          <a:p>
            <a:pPr algn="ctr" eaLnBrk="0" hangingPunct="0"/>
            <a:r>
              <a:rPr lang="pt-BR" sz="2000" b="1" dirty="0"/>
              <a:t>“Credores”</a:t>
            </a:r>
          </a:p>
        </p:txBody>
      </p: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F70B49BC-A72E-4500-A41A-535E8349DEA9}"/>
              </a:ext>
            </a:extLst>
          </p:cNvPr>
          <p:cNvSpPr/>
          <p:nvPr/>
        </p:nvSpPr>
        <p:spPr>
          <a:xfrm>
            <a:off x="4427984" y="2235279"/>
            <a:ext cx="387876" cy="16619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0F949E62-FB19-45F4-9928-27531C7A7B30}"/>
              </a:ext>
            </a:extLst>
          </p:cNvPr>
          <p:cNvSpPr/>
          <p:nvPr/>
        </p:nvSpPr>
        <p:spPr>
          <a:xfrm>
            <a:off x="4427984" y="3977592"/>
            <a:ext cx="387876" cy="1661917"/>
          </a:xfrm>
          <a:prstGeom prst="rightBrace">
            <a:avLst/>
          </a:prstGeom>
          <a:ln w="38100">
            <a:solidFill>
              <a:srgbClr val="99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DFBB5DA-C23E-43E2-B4A8-3FC2250DCA2D}"/>
              </a:ext>
            </a:extLst>
          </p:cNvPr>
          <p:cNvSpPr/>
          <p:nvPr/>
        </p:nvSpPr>
        <p:spPr>
          <a:xfrm>
            <a:off x="5324765" y="4571398"/>
            <a:ext cx="276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99CCFF"/>
                </a:solidFill>
              </a:rPr>
              <a:t>Custo do Capital Próprio</a:t>
            </a:r>
          </a:p>
          <a:p>
            <a:pPr algn="ctr" eaLnBrk="0" hangingPunct="0"/>
            <a:r>
              <a:rPr lang="pt-BR" sz="2000" b="1" dirty="0">
                <a:solidFill>
                  <a:srgbClr val="99CCFF"/>
                </a:solidFill>
              </a:rPr>
              <a:t>“Donos”</a:t>
            </a:r>
          </a:p>
        </p:txBody>
      </p:sp>
    </p:spTree>
    <p:extLst>
      <p:ext uri="{BB962C8B-B14F-4D97-AF65-F5344CB8AC3E}">
        <p14:creationId xmlns:p14="http://schemas.microsoft.com/office/powerpoint/2010/main" val="1872572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48210" y="1416680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5. Índice P/L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612388" y="3960324"/>
            <a:ext cx="4458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solidFill>
                  <a:srgbClr val="FFCCFF"/>
                </a:solidFill>
                <a:cs typeface="Arial" pitchFamily="34" charset="0"/>
              </a:rPr>
              <a:t>   Exemplo:</a:t>
            </a:r>
            <a:r>
              <a:rPr lang="pt-BR" sz="2000" dirty="0">
                <a:cs typeface="Arial" pitchFamily="34" charset="0"/>
              </a:rPr>
              <a:t> Preço da ação $20 e LPA $2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015409" y="2183285"/>
            <a:ext cx="5524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  <a:cs typeface="Arial" pitchFamily="34" charset="0"/>
              </a:rPr>
              <a:t>O custo do capital próprio é o inverso do índice P/L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>
          <a:xfrm>
            <a:off x="7427344" y="3864635"/>
            <a:ext cx="1440611" cy="698739"/>
          </a:xfrm>
          <a:prstGeom prst="borderCallout1">
            <a:avLst>
              <a:gd name="adj1" fmla="val 108874"/>
              <a:gd name="adj2" fmla="val 49751"/>
              <a:gd name="adj3" fmla="val 184105"/>
              <a:gd name="adj4" fmla="val 2094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Taxa de retorno anual para o capital próprio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4845" y="2838091"/>
            <a:ext cx="5324475" cy="628650"/>
          </a:xfrm>
          <a:prstGeom prst="rect">
            <a:avLst/>
          </a:prstGeom>
          <a:noFill/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5185" y="4615132"/>
            <a:ext cx="3790950" cy="1247775"/>
          </a:xfrm>
          <a:prstGeom prst="rect">
            <a:avLst/>
          </a:prstGeom>
          <a:noFill/>
        </p:spPr>
      </p:pic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lipse 121"/>
          <p:cNvSpPr/>
          <p:nvPr/>
        </p:nvSpPr>
        <p:spPr>
          <a:xfrm>
            <a:off x="3864634" y="4485736"/>
            <a:ext cx="1906438" cy="879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48210" y="1416680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6. Modelo de Gordon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1" name="Retângulo 20"/>
          <p:cNvSpPr/>
          <p:nvPr/>
        </p:nvSpPr>
        <p:spPr>
          <a:xfrm>
            <a:off x="1503724" y="2045269"/>
            <a:ext cx="6136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CCFF"/>
                </a:solidFill>
                <a:cs typeface="Arial" pitchFamily="34" charset="0"/>
              </a:rPr>
              <a:t>O modelo de Gordon é baseado em fluxos de dividendos</a:t>
            </a:r>
            <a:endParaRPr lang="pt-BR" sz="2000" dirty="0">
              <a:solidFill>
                <a:srgbClr val="FFCCFF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 Explicativo 1 27"/>
          <p:cNvSpPr/>
          <p:nvPr/>
        </p:nvSpPr>
        <p:spPr>
          <a:xfrm>
            <a:off x="439949" y="3157268"/>
            <a:ext cx="1664897" cy="854015"/>
          </a:xfrm>
          <a:prstGeom prst="borderCallout1">
            <a:avLst>
              <a:gd name="adj1" fmla="val 50735"/>
              <a:gd name="adj2" fmla="val 102601"/>
              <a:gd name="adj3" fmla="val 71984"/>
              <a:gd name="adj4" fmla="val 135456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PV dos dividendos </a:t>
            </a:r>
          </a:p>
          <a:p>
            <a:pPr algn="ctr"/>
            <a:r>
              <a:rPr lang="pt-BR" sz="1400" b="1" dirty="0"/>
              <a:t>=</a:t>
            </a:r>
          </a:p>
          <a:p>
            <a:pPr algn="ctr"/>
            <a:r>
              <a:rPr lang="pt-BR" sz="1400" b="1" dirty="0"/>
              <a:t> Preço da ação hoje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959" y="3493686"/>
            <a:ext cx="838200" cy="571500"/>
          </a:xfrm>
          <a:prstGeom prst="rect">
            <a:avLst/>
          </a:prstGeom>
          <a:noFill/>
        </p:spPr>
      </p:pic>
      <p:sp>
        <p:nvSpPr>
          <p:cNvPr id="112" name="Texto Explicativo 1 111"/>
          <p:cNvSpPr/>
          <p:nvPr/>
        </p:nvSpPr>
        <p:spPr>
          <a:xfrm>
            <a:off x="6277155" y="4802022"/>
            <a:ext cx="1664897" cy="370937"/>
          </a:xfrm>
          <a:prstGeom prst="borderCallout1">
            <a:avLst>
              <a:gd name="adj1" fmla="val 48409"/>
              <a:gd name="adj2" fmla="val -2062"/>
              <a:gd name="adj3" fmla="val -1942"/>
              <a:gd name="adj4" fmla="val -64544"/>
            </a:avLst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Dividendo anual</a:t>
            </a:r>
          </a:p>
        </p:txBody>
      </p:sp>
      <p:grpSp>
        <p:nvGrpSpPr>
          <p:cNvPr id="116" name="Grupo 115"/>
          <p:cNvGrpSpPr/>
          <p:nvPr/>
        </p:nvGrpSpPr>
        <p:grpSpPr>
          <a:xfrm>
            <a:off x="4205497" y="2836003"/>
            <a:ext cx="4459471" cy="1268184"/>
            <a:chOff x="4205497" y="2836003"/>
            <a:chExt cx="4459471" cy="1268184"/>
          </a:xfrm>
        </p:grpSpPr>
        <p:grpSp>
          <p:nvGrpSpPr>
            <p:cNvPr id="108" name="Grupo 107"/>
            <p:cNvGrpSpPr/>
            <p:nvPr/>
          </p:nvGrpSpPr>
          <p:grpSpPr>
            <a:xfrm>
              <a:off x="4205497" y="2836003"/>
              <a:ext cx="3911961" cy="1268184"/>
              <a:chOff x="3963956" y="2499588"/>
              <a:chExt cx="3911961" cy="1268184"/>
            </a:xfrm>
          </p:grpSpPr>
          <p:cxnSp>
            <p:nvCxnSpPr>
              <p:cNvPr id="44" name="Conector reto 43"/>
              <p:cNvCxnSpPr/>
              <p:nvPr/>
            </p:nvCxnSpPr>
            <p:spPr>
              <a:xfrm flipV="1">
                <a:off x="4597879" y="3131383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>
                <a:off x="4149306" y="3467821"/>
                <a:ext cx="37093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tângulo 58"/>
              <p:cNvSpPr/>
              <p:nvPr/>
            </p:nvSpPr>
            <p:spPr>
              <a:xfrm>
                <a:off x="3963956" y="34599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0</a:t>
                </a:r>
                <a:endParaRPr lang="pt-BR" sz="1400" b="1" dirty="0"/>
              </a:p>
            </p:txBody>
          </p:sp>
          <p:sp>
            <p:nvSpPr>
              <p:cNvPr id="60" name="Retângulo 59"/>
              <p:cNvSpPr/>
              <p:nvPr/>
            </p:nvSpPr>
            <p:spPr>
              <a:xfrm>
                <a:off x="4445598" y="34599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1</a:t>
                </a:r>
                <a:endParaRPr lang="pt-BR" sz="1400" b="1" dirty="0"/>
              </a:p>
            </p:txBody>
          </p:sp>
          <p:sp>
            <p:nvSpPr>
              <p:cNvPr id="61" name="Retângulo 60"/>
              <p:cNvSpPr/>
              <p:nvPr/>
            </p:nvSpPr>
            <p:spPr>
              <a:xfrm>
                <a:off x="4927240" y="34599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2</a:t>
                </a:r>
                <a:endParaRPr lang="pt-BR" sz="1400" b="1" dirty="0"/>
              </a:p>
            </p:txBody>
          </p:sp>
          <p:sp>
            <p:nvSpPr>
              <p:cNvPr id="62" name="Retângulo 61"/>
              <p:cNvSpPr/>
              <p:nvPr/>
            </p:nvSpPr>
            <p:spPr>
              <a:xfrm>
                <a:off x="5408882" y="34599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3</a:t>
                </a:r>
                <a:endParaRPr lang="pt-BR" sz="1400" b="1" dirty="0"/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5890524" y="3459995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4</a:t>
                </a:r>
                <a:endParaRPr lang="pt-BR" sz="1400" b="1" dirty="0"/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6372166" y="3434117"/>
                <a:ext cx="3289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...</a:t>
                </a: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6853805" y="3459995"/>
                <a:ext cx="280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n</a:t>
                </a:r>
                <a:endParaRPr lang="pt-BR" sz="1400" b="1" dirty="0"/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7231932" y="3422614"/>
                <a:ext cx="3289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...</a:t>
                </a:r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4451348" y="2861888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D</a:t>
                </a:r>
                <a:endParaRPr lang="pt-BR" sz="1400" b="1" dirty="0"/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4932990" y="2861888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D</a:t>
                </a:r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5414632" y="2861888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D</a:t>
                </a:r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5896274" y="2861888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D</a:t>
                </a:r>
              </a:p>
            </p:txBody>
          </p:sp>
          <p:sp>
            <p:nvSpPr>
              <p:cNvPr id="73" name="Retângulo 72"/>
              <p:cNvSpPr/>
              <p:nvPr/>
            </p:nvSpPr>
            <p:spPr>
              <a:xfrm>
                <a:off x="6833677" y="2861888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D</a:t>
                </a:r>
              </a:p>
            </p:txBody>
          </p:sp>
          <p:cxnSp>
            <p:nvCxnSpPr>
              <p:cNvPr id="100" name="Conector reto 99"/>
              <p:cNvCxnSpPr/>
              <p:nvPr/>
            </p:nvCxnSpPr>
            <p:spPr>
              <a:xfrm flipV="1">
                <a:off x="5074632" y="3131383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reto 100"/>
              <p:cNvCxnSpPr/>
              <p:nvPr/>
            </p:nvCxnSpPr>
            <p:spPr>
              <a:xfrm flipV="1">
                <a:off x="5551385" y="3131383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ector reto 101"/>
              <p:cNvCxnSpPr/>
              <p:nvPr/>
            </p:nvCxnSpPr>
            <p:spPr>
              <a:xfrm flipV="1">
                <a:off x="6028138" y="3131383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ctor reto 103"/>
              <p:cNvCxnSpPr/>
              <p:nvPr/>
            </p:nvCxnSpPr>
            <p:spPr>
              <a:xfrm flipV="1">
                <a:off x="6981645" y="3131383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Arco 105"/>
              <p:cNvSpPr/>
              <p:nvPr/>
            </p:nvSpPr>
            <p:spPr>
              <a:xfrm flipH="1">
                <a:off x="4244196" y="2648309"/>
                <a:ext cx="3631721" cy="526211"/>
              </a:xfrm>
              <a:prstGeom prst="arc">
                <a:avLst/>
              </a:prstGeom>
              <a:ln w="28575">
                <a:solidFill>
                  <a:srgbClr val="99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Retângulo 106"/>
              <p:cNvSpPr/>
              <p:nvPr/>
            </p:nvSpPr>
            <p:spPr>
              <a:xfrm>
                <a:off x="6133500" y="2499588"/>
                <a:ext cx="2295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solidFill>
                      <a:srgbClr val="99FFCC"/>
                    </a:solidFill>
                    <a:cs typeface="Arial" pitchFamily="34" charset="0"/>
                  </a:rPr>
                  <a:t>i</a:t>
                </a:r>
                <a:endParaRPr lang="pt-BR" sz="1400" b="1" dirty="0">
                  <a:solidFill>
                    <a:srgbClr val="99FFCC"/>
                  </a:solidFill>
                </a:endParaRPr>
              </a:p>
            </p:txBody>
          </p:sp>
        </p:grpSp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7315201" y="3727413"/>
              <a:ext cx="1164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</a:t>
              </a:r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8127641" y="3526116"/>
              <a:ext cx="5373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anos</a:t>
              </a:r>
              <a:endParaRPr lang="pt-BR" sz="1400" b="1" dirty="0"/>
            </a:p>
          </p:txBody>
        </p:sp>
      </p:grp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3208" y="4623759"/>
            <a:ext cx="790575" cy="571500"/>
          </a:xfrm>
          <a:prstGeom prst="rect">
            <a:avLst/>
          </a:prstGeom>
          <a:noFill/>
        </p:spPr>
      </p:pic>
      <p:sp>
        <p:nvSpPr>
          <p:cNvPr id="123" name="Texto Explicativo 1 122"/>
          <p:cNvSpPr/>
          <p:nvPr/>
        </p:nvSpPr>
        <p:spPr>
          <a:xfrm>
            <a:off x="2688568" y="5681917"/>
            <a:ext cx="2435522" cy="391079"/>
          </a:xfrm>
          <a:prstGeom prst="borderCallout1">
            <a:avLst>
              <a:gd name="adj1" fmla="val -14381"/>
              <a:gd name="adj2" fmla="val 51306"/>
              <a:gd name="adj3" fmla="val -135217"/>
              <a:gd name="adj4" fmla="val 67914"/>
            </a:avLst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Custo do capital próprio</a:t>
            </a:r>
          </a:p>
        </p:txBody>
      </p:sp>
      <p:cxnSp>
        <p:nvCxnSpPr>
          <p:cNvPr id="125" name="Conector reto 124"/>
          <p:cNvCxnSpPr/>
          <p:nvPr/>
        </p:nvCxnSpPr>
        <p:spPr>
          <a:xfrm>
            <a:off x="3640347" y="4080294"/>
            <a:ext cx="569344" cy="672861"/>
          </a:xfrm>
          <a:prstGeom prst="line">
            <a:avLst/>
          </a:prstGeom>
          <a:ln w="38100">
            <a:solidFill>
              <a:srgbClr val="FFCCF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 Explicativo 1 125"/>
          <p:cNvSpPr/>
          <p:nvPr/>
        </p:nvSpPr>
        <p:spPr>
          <a:xfrm>
            <a:off x="5955102" y="5575524"/>
            <a:ext cx="1664897" cy="370937"/>
          </a:xfrm>
          <a:prstGeom prst="borderCallout1">
            <a:avLst>
              <a:gd name="adj1" fmla="val 48409"/>
              <a:gd name="adj2" fmla="val -2062"/>
              <a:gd name="adj3" fmla="val -94965"/>
              <a:gd name="adj4" fmla="val -51072"/>
            </a:avLst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Preço da ação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48210" y="1416680"/>
            <a:ext cx="54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6. Modelo de Gordon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0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1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2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>
          <a:xfrm>
            <a:off x="258795" y="3657614"/>
            <a:ext cx="1664897" cy="854015"/>
          </a:xfrm>
          <a:prstGeom prst="borderCallout1">
            <a:avLst>
              <a:gd name="adj1" fmla="val 50735"/>
              <a:gd name="adj2" fmla="val 102601"/>
              <a:gd name="adj3" fmla="val -10845"/>
              <a:gd name="adj4" fmla="val 13079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PV dos dividendos </a:t>
            </a:r>
          </a:p>
          <a:p>
            <a:pPr algn="ctr"/>
            <a:r>
              <a:rPr lang="pt-BR" sz="1400" b="1" dirty="0"/>
              <a:t>=</a:t>
            </a:r>
          </a:p>
          <a:p>
            <a:pPr algn="ctr"/>
            <a:r>
              <a:rPr lang="pt-BR" sz="1400" b="1" dirty="0"/>
              <a:t> Preço da ação hoje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Conector reto 73"/>
          <p:cNvCxnSpPr/>
          <p:nvPr/>
        </p:nvCxnSpPr>
        <p:spPr>
          <a:xfrm>
            <a:off x="2941608" y="3804263"/>
            <a:ext cx="396815" cy="612476"/>
          </a:xfrm>
          <a:prstGeom prst="line">
            <a:avLst/>
          </a:prstGeom>
          <a:ln w="38100">
            <a:solidFill>
              <a:srgbClr val="FFCCF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upo 115"/>
          <p:cNvGrpSpPr/>
          <p:nvPr/>
        </p:nvGrpSpPr>
        <p:grpSpPr>
          <a:xfrm>
            <a:off x="4231375" y="2275300"/>
            <a:ext cx="4433593" cy="1535603"/>
            <a:chOff x="4231375" y="2275300"/>
            <a:chExt cx="4433593" cy="1535603"/>
          </a:xfrm>
        </p:grpSpPr>
        <p:cxnSp>
          <p:nvCxnSpPr>
            <p:cNvPr id="49" name="Conector reto 43"/>
            <p:cNvCxnSpPr/>
            <p:nvPr/>
          </p:nvCxnSpPr>
          <p:spPr>
            <a:xfrm flipV="1">
              <a:off x="4839420" y="3174514"/>
              <a:ext cx="1" cy="33643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4390847" y="3510952"/>
              <a:ext cx="37093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/>
            <p:cNvSpPr/>
            <p:nvPr/>
          </p:nvSpPr>
          <p:spPr>
            <a:xfrm>
              <a:off x="4231375" y="3503126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0</a:t>
              </a:r>
              <a:endParaRPr lang="pt-BR" sz="1400" b="1" dirty="0"/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4695765" y="3503126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1</a:t>
              </a:r>
              <a:endParaRPr lang="pt-BR" sz="1400" b="1" dirty="0"/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5186033" y="3503126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2</a:t>
              </a:r>
              <a:endParaRPr lang="pt-BR" sz="1400" b="1" dirty="0"/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5659048" y="3494500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3</a:t>
              </a:r>
              <a:endParaRPr lang="pt-BR" sz="1400" b="1" dirty="0"/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140691" y="3503126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4</a:t>
              </a:r>
              <a:endParaRPr lang="pt-BR" sz="1400" b="1" dirty="0"/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6613707" y="3477248"/>
              <a:ext cx="3289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/>
                <a:t>...</a:t>
              </a: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7095346" y="3503126"/>
              <a:ext cx="2808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n</a:t>
              </a:r>
              <a:endParaRPr lang="pt-BR" sz="1400" b="1" dirty="0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7473473" y="3465745"/>
              <a:ext cx="3289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/>
                <a:t>...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4692889" y="2905019"/>
              <a:ext cx="35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pt-BR" sz="1400" b="1" baseline="-30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pt-BR" sz="1400" b="1" dirty="0"/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5174531" y="2853263"/>
              <a:ext cx="35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pt-BR" sz="1400" b="1" baseline="-30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pt-BR" sz="1400" b="1" dirty="0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5656173" y="2818759"/>
              <a:ext cx="35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pt-BR" sz="1400" b="1" baseline="-30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pt-BR" sz="1400" b="1" dirty="0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6137815" y="2775629"/>
              <a:ext cx="35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pt-BR" sz="1400" b="1" baseline="-30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pt-BR" sz="1400" b="1" dirty="0"/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7075218" y="2654865"/>
              <a:ext cx="35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 err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pt-BR" sz="1400" b="1" baseline="-30000" dirty="0" err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</a:t>
              </a:r>
              <a:endParaRPr lang="pt-BR" sz="1400" b="1" dirty="0"/>
            </a:p>
          </p:txBody>
        </p:sp>
        <p:cxnSp>
          <p:nvCxnSpPr>
            <p:cNvPr id="66" name="Conector reto 65"/>
            <p:cNvCxnSpPr/>
            <p:nvPr/>
          </p:nvCxnSpPr>
          <p:spPr>
            <a:xfrm flipH="1" flipV="1">
              <a:off x="6271404" y="3010634"/>
              <a:ext cx="6901" cy="5003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 flipV="1">
              <a:off x="7220310" y="2932995"/>
              <a:ext cx="2877" cy="57794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o 67"/>
            <p:cNvSpPr/>
            <p:nvPr/>
          </p:nvSpPr>
          <p:spPr>
            <a:xfrm flipH="1">
              <a:off x="4813541" y="2458526"/>
              <a:ext cx="3631721" cy="526211"/>
            </a:xfrm>
            <a:prstGeom prst="arc">
              <a:avLst/>
            </a:prstGeom>
            <a:ln w="28575">
              <a:solidFill>
                <a:srgbClr val="99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6668339" y="2275300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rgbClr val="99FFCC"/>
                  </a:solidFill>
                  <a:cs typeface="Arial" pitchFamily="34" charset="0"/>
                </a:rPr>
                <a:t>i</a:t>
              </a:r>
              <a:endParaRPr lang="pt-BR" sz="1400" b="1" dirty="0">
                <a:solidFill>
                  <a:srgbClr val="99FFCC"/>
                </a:solidFill>
              </a:endParaRPr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7315201" y="3434129"/>
              <a:ext cx="1164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t-BR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</a:t>
              </a: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8127641" y="3232832"/>
              <a:ext cx="5373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cs typeface="Arial" pitchFamily="34" charset="0"/>
                </a:rPr>
                <a:t>anos</a:t>
              </a:r>
              <a:endParaRPr lang="pt-BR" sz="1400" b="1" dirty="0"/>
            </a:p>
          </p:txBody>
        </p:sp>
        <p:cxnSp>
          <p:nvCxnSpPr>
            <p:cNvPr id="79" name="Conector reto 43"/>
            <p:cNvCxnSpPr/>
            <p:nvPr/>
          </p:nvCxnSpPr>
          <p:spPr>
            <a:xfrm flipV="1">
              <a:off x="5319624" y="3096897"/>
              <a:ext cx="2874" cy="41117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43"/>
            <p:cNvCxnSpPr/>
            <p:nvPr/>
          </p:nvCxnSpPr>
          <p:spPr>
            <a:xfrm flipH="1" flipV="1">
              <a:off x="5796951" y="3053764"/>
              <a:ext cx="5751" cy="4629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V="1">
              <a:off x="4546121" y="2536180"/>
              <a:ext cx="3252158" cy="42269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100"/>
            <p:cNvSpPr/>
            <p:nvPr/>
          </p:nvSpPr>
          <p:spPr>
            <a:xfrm>
              <a:off x="7857347" y="2332810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FFC000"/>
                  </a:solidFill>
                  <a:cs typeface="Arial" pitchFamily="34" charset="0"/>
                </a:rPr>
                <a:t>g</a:t>
              </a:r>
              <a:endParaRPr lang="pt-BR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518" y="3088269"/>
            <a:ext cx="1257300" cy="628650"/>
          </a:xfrm>
          <a:prstGeom prst="rect">
            <a:avLst/>
          </a:prstGeom>
          <a:noFill/>
        </p:spPr>
      </p:pic>
      <p:grpSp>
        <p:nvGrpSpPr>
          <p:cNvPr id="117" name="Grupo 116"/>
          <p:cNvGrpSpPr/>
          <p:nvPr/>
        </p:nvGrpSpPr>
        <p:grpSpPr>
          <a:xfrm>
            <a:off x="1782826" y="4232681"/>
            <a:ext cx="6809084" cy="1817299"/>
            <a:chOff x="1782826" y="4025657"/>
            <a:chExt cx="6809084" cy="1817299"/>
          </a:xfrm>
        </p:grpSpPr>
        <p:sp>
          <p:nvSpPr>
            <p:cNvPr id="4" name="Elipse 3"/>
            <p:cNvSpPr/>
            <p:nvPr/>
          </p:nvSpPr>
          <p:spPr>
            <a:xfrm>
              <a:off x="3209058" y="4226956"/>
              <a:ext cx="1906438" cy="8798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Texto Explicativo 1 43"/>
            <p:cNvSpPr/>
            <p:nvPr/>
          </p:nvSpPr>
          <p:spPr>
            <a:xfrm>
              <a:off x="5819987" y="4025657"/>
              <a:ext cx="1664897" cy="370937"/>
            </a:xfrm>
            <a:prstGeom prst="borderCallout1">
              <a:avLst>
                <a:gd name="adj1" fmla="val 48409"/>
                <a:gd name="adj2" fmla="val -2062"/>
                <a:gd name="adj3" fmla="val 102709"/>
                <a:gd name="adj4" fmla="val -82679"/>
              </a:avLst>
            </a:pr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Dividendo  do ano 1</a:t>
              </a:r>
            </a:p>
          </p:txBody>
        </p:sp>
        <p:sp>
          <p:nvSpPr>
            <p:cNvPr id="73" name="Texto Explicativo 1 72"/>
            <p:cNvSpPr/>
            <p:nvPr/>
          </p:nvSpPr>
          <p:spPr>
            <a:xfrm>
              <a:off x="1782826" y="5380005"/>
              <a:ext cx="2435522" cy="391079"/>
            </a:xfrm>
            <a:prstGeom prst="borderCallout1">
              <a:avLst>
                <a:gd name="adj1" fmla="val -14381"/>
                <a:gd name="adj2" fmla="val 51306"/>
                <a:gd name="adj3" fmla="val -135217"/>
                <a:gd name="adj4" fmla="val 67914"/>
              </a:avLst>
            </a:pr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Custo do capital próprio</a:t>
              </a:r>
            </a:p>
          </p:txBody>
        </p:sp>
        <p:sp>
          <p:nvSpPr>
            <p:cNvPr id="75" name="Texto Explicativo 1 74"/>
            <p:cNvSpPr/>
            <p:nvPr/>
          </p:nvSpPr>
          <p:spPr>
            <a:xfrm>
              <a:off x="4963096" y="5472019"/>
              <a:ext cx="1664897" cy="370937"/>
            </a:xfrm>
            <a:prstGeom prst="borderCallout1">
              <a:avLst>
                <a:gd name="adj1" fmla="val 48409"/>
                <a:gd name="adj2" fmla="val -2062"/>
                <a:gd name="adj3" fmla="val -136825"/>
                <a:gd name="adj4" fmla="val -41746"/>
              </a:avLst>
            </a:pr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Preço da ação</a:t>
              </a:r>
            </a:p>
          </p:txBody>
        </p:sp>
        <p:pic>
          <p:nvPicPr>
            <p:cNvPr id="48137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3345" y="4339100"/>
              <a:ext cx="1390650" cy="571500"/>
            </a:xfrm>
            <a:prstGeom prst="rect">
              <a:avLst/>
            </a:prstGeom>
            <a:noFill/>
          </p:spPr>
        </p:pic>
        <p:sp>
          <p:nvSpPr>
            <p:cNvPr id="115" name="Texto Explicativo 1 114"/>
            <p:cNvSpPr/>
            <p:nvPr/>
          </p:nvSpPr>
          <p:spPr>
            <a:xfrm>
              <a:off x="6720010" y="4813554"/>
              <a:ext cx="1871900" cy="534837"/>
            </a:xfrm>
            <a:prstGeom prst="borderCallout1">
              <a:avLst>
                <a:gd name="adj1" fmla="val 48409"/>
                <a:gd name="adj2" fmla="val -2062"/>
                <a:gd name="adj3" fmla="val -9406"/>
                <a:gd name="adj4" fmla="val -94726"/>
              </a:avLst>
            </a:pr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/>
                <a:t>Taxa de crescimento dos dividendos</a:t>
              </a:r>
            </a:p>
          </p:txBody>
        </p:sp>
      </p:grpSp>
      <p:sp>
        <p:nvSpPr>
          <p:cNvPr id="82" name="Retângulo 8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lipse 113"/>
          <p:cNvSpPr/>
          <p:nvPr/>
        </p:nvSpPr>
        <p:spPr>
          <a:xfrm>
            <a:off x="2812211" y="4787664"/>
            <a:ext cx="6029864" cy="1423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27108" y="1287283"/>
            <a:ext cx="25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7. Modelo H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upo 104"/>
          <p:cNvGrpSpPr/>
          <p:nvPr/>
        </p:nvGrpSpPr>
        <p:grpSpPr>
          <a:xfrm>
            <a:off x="1462296" y="1904365"/>
            <a:ext cx="7483297" cy="2019866"/>
            <a:chOff x="1151744" y="1956123"/>
            <a:chExt cx="7483297" cy="2019866"/>
          </a:xfrm>
        </p:grpSpPr>
        <p:sp>
          <p:nvSpPr>
            <p:cNvPr id="60" name="Arco 59"/>
            <p:cNvSpPr/>
            <p:nvPr/>
          </p:nvSpPr>
          <p:spPr>
            <a:xfrm flipH="1">
              <a:off x="1897811" y="2122099"/>
              <a:ext cx="6737230" cy="715990"/>
            </a:xfrm>
            <a:prstGeom prst="arc">
              <a:avLst/>
            </a:prstGeom>
            <a:ln w="28575">
              <a:solidFill>
                <a:srgbClr val="99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5408882" y="1956123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rgbClr val="99FFCC"/>
                  </a:solidFill>
                  <a:cs typeface="Arial" pitchFamily="34" charset="0"/>
                </a:rPr>
                <a:t>i</a:t>
              </a:r>
              <a:endParaRPr lang="pt-BR" sz="1400" b="1" dirty="0">
                <a:solidFill>
                  <a:srgbClr val="99FFCC"/>
                </a:solidFill>
              </a:endParaRPr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1151744" y="2217790"/>
              <a:ext cx="6987011" cy="1758199"/>
              <a:chOff x="1065480" y="2053888"/>
              <a:chExt cx="6987011" cy="1758199"/>
            </a:xfrm>
          </p:grpSpPr>
          <p:cxnSp>
            <p:nvCxnSpPr>
              <p:cNvPr id="43" name="Conector reto 43"/>
              <p:cNvCxnSpPr/>
              <p:nvPr/>
            </p:nvCxnSpPr>
            <p:spPr>
              <a:xfrm flipV="1">
                <a:off x="1673525" y="3148635"/>
                <a:ext cx="1" cy="336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flipV="1">
                <a:off x="1224952" y="3476445"/>
                <a:ext cx="6176512" cy="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tângulo 44"/>
              <p:cNvSpPr/>
              <p:nvPr/>
            </p:nvSpPr>
            <p:spPr>
              <a:xfrm>
                <a:off x="1065480" y="3477247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0</a:t>
                </a:r>
                <a:endParaRPr lang="pt-BR" sz="1400" b="1" dirty="0"/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1529870" y="3477247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1</a:t>
                </a:r>
                <a:endParaRPr lang="pt-BR" sz="1400" b="1" dirty="0"/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2020138" y="3477247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2</a:t>
                </a:r>
                <a:endParaRPr lang="pt-BR" sz="1400" b="1" dirty="0"/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2493153" y="3468621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3</a:t>
                </a:r>
                <a:endParaRPr lang="pt-BR" sz="1400" b="1" dirty="0"/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2974796" y="3477247"/>
                <a:ext cx="2760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4</a:t>
                </a:r>
                <a:endParaRPr lang="pt-BR" sz="1400" b="1" dirty="0"/>
              </a:p>
            </p:txBody>
          </p:sp>
          <p:sp>
            <p:nvSpPr>
              <p:cNvPr id="50" name="Retângulo 49"/>
              <p:cNvSpPr/>
              <p:nvPr/>
            </p:nvSpPr>
            <p:spPr>
              <a:xfrm>
                <a:off x="3447812" y="3451369"/>
                <a:ext cx="3289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...</a:t>
                </a:r>
              </a:p>
            </p:txBody>
          </p:sp>
          <p:sp>
            <p:nvSpPr>
              <p:cNvPr id="51" name="Retângulo 50"/>
              <p:cNvSpPr/>
              <p:nvPr/>
            </p:nvSpPr>
            <p:spPr>
              <a:xfrm>
                <a:off x="3912199" y="3477247"/>
                <a:ext cx="298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solidFill>
                      <a:srgbClr val="FFFF00"/>
                    </a:solidFill>
                    <a:cs typeface="Arial" pitchFamily="34" charset="0"/>
                  </a:rPr>
                  <a:t>H</a:t>
                </a:r>
                <a:endParaRPr lang="pt-BR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1526994" y="2879140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pt-BR" sz="1400" b="1" dirty="0"/>
              </a:p>
            </p:txBody>
          </p:sp>
          <p:sp>
            <p:nvSpPr>
              <p:cNvPr id="54" name="Retângulo 53"/>
              <p:cNvSpPr/>
              <p:nvPr/>
            </p:nvSpPr>
            <p:spPr>
              <a:xfrm>
                <a:off x="2008636" y="2827384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pt-BR" sz="1400" b="1" dirty="0"/>
              </a:p>
            </p:txBody>
          </p:sp>
          <p:sp>
            <p:nvSpPr>
              <p:cNvPr id="55" name="Retângulo 54"/>
              <p:cNvSpPr/>
              <p:nvPr/>
            </p:nvSpPr>
            <p:spPr>
              <a:xfrm>
                <a:off x="2490278" y="2792880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pt-BR" sz="1400" b="1" dirty="0"/>
              </a:p>
            </p:txBody>
          </p:sp>
          <p:sp>
            <p:nvSpPr>
              <p:cNvPr id="56" name="Retângulo 55"/>
              <p:cNvSpPr/>
              <p:nvPr/>
            </p:nvSpPr>
            <p:spPr>
              <a:xfrm>
                <a:off x="2971920" y="2749750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pt-BR" sz="1400" b="1" dirty="0"/>
              </a:p>
            </p:txBody>
          </p:sp>
          <p:sp>
            <p:nvSpPr>
              <p:cNvPr id="57" name="Retângulo 56"/>
              <p:cNvSpPr/>
              <p:nvPr/>
            </p:nvSpPr>
            <p:spPr>
              <a:xfrm>
                <a:off x="3909323" y="2628986"/>
                <a:ext cx="4203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10</a:t>
                </a:r>
                <a:endParaRPr lang="pt-BR" sz="1400" b="1" dirty="0"/>
              </a:p>
            </p:txBody>
          </p:sp>
          <p:cxnSp>
            <p:nvCxnSpPr>
              <p:cNvPr id="58" name="Conector reto 57"/>
              <p:cNvCxnSpPr/>
              <p:nvPr/>
            </p:nvCxnSpPr>
            <p:spPr>
              <a:xfrm flipH="1" flipV="1">
                <a:off x="3105509" y="2984755"/>
                <a:ext cx="6901" cy="50031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 flipH="1" flipV="1">
                <a:off x="4054415" y="2907116"/>
                <a:ext cx="2877" cy="57794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4"/>
              <p:cNvSpPr>
                <a:spLocks noChangeArrowheads="1"/>
              </p:cNvSpPr>
              <p:nvPr/>
            </p:nvSpPr>
            <p:spPr bwMode="auto">
              <a:xfrm>
                <a:off x="6435306" y="3442755"/>
                <a:ext cx="11645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4508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8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</a:t>
                </a:r>
                <a:r>
                  <a:rPr kumimoji="0" lang="pt-BR" sz="18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pt-BR" sz="18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7515164" y="3319096"/>
                <a:ext cx="5373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anos</a:t>
                </a:r>
                <a:endParaRPr lang="pt-BR" sz="1400" b="1" dirty="0"/>
              </a:p>
            </p:txBody>
          </p:sp>
          <p:cxnSp>
            <p:nvCxnSpPr>
              <p:cNvPr id="64" name="Conector reto 43"/>
              <p:cNvCxnSpPr/>
              <p:nvPr/>
            </p:nvCxnSpPr>
            <p:spPr>
              <a:xfrm flipV="1">
                <a:off x="2153729" y="3071018"/>
                <a:ext cx="2874" cy="41117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43"/>
              <p:cNvCxnSpPr/>
              <p:nvPr/>
            </p:nvCxnSpPr>
            <p:spPr>
              <a:xfrm flipH="1" flipV="1">
                <a:off x="2631056" y="3027885"/>
                <a:ext cx="5751" cy="46293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/>
              <p:cNvCxnSpPr/>
              <p:nvPr/>
            </p:nvCxnSpPr>
            <p:spPr>
              <a:xfrm flipV="1">
                <a:off x="1380226" y="2587925"/>
                <a:ext cx="2700068" cy="34507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reto 82"/>
              <p:cNvCxnSpPr/>
              <p:nvPr/>
            </p:nvCxnSpPr>
            <p:spPr>
              <a:xfrm flipH="1" flipV="1">
                <a:off x="4572000" y="2881223"/>
                <a:ext cx="8627" cy="60096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reto 85"/>
              <p:cNvCxnSpPr/>
              <p:nvPr/>
            </p:nvCxnSpPr>
            <p:spPr>
              <a:xfrm flipH="1" flipV="1">
                <a:off x="5115462" y="2838090"/>
                <a:ext cx="8629" cy="64410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to 87"/>
              <p:cNvCxnSpPr/>
              <p:nvPr/>
            </p:nvCxnSpPr>
            <p:spPr>
              <a:xfrm flipH="1" flipV="1">
                <a:off x="5650302" y="2794958"/>
                <a:ext cx="2" cy="67860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/>
              <p:cNvCxnSpPr/>
              <p:nvPr/>
            </p:nvCxnSpPr>
            <p:spPr>
              <a:xfrm flipV="1">
                <a:off x="4086045" y="2355011"/>
                <a:ext cx="3125638" cy="230052"/>
              </a:xfrm>
              <a:prstGeom prst="line">
                <a:avLst/>
              </a:prstGeom>
              <a:ln w="19050"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tângulo 93"/>
              <p:cNvSpPr/>
              <p:nvPr/>
            </p:nvSpPr>
            <p:spPr>
              <a:xfrm>
                <a:off x="2419068" y="2347186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olidFill>
                      <a:srgbClr val="FFC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r>
                  <a:rPr lang="pt-BR" baseline="-30000" dirty="0">
                    <a:solidFill>
                      <a:srgbClr val="FFC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pt-BR" dirty="0"/>
              </a:p>
            </p:txBody>
          </p:sp>
          <p:sp>
            <p:nvSpPr>
              <p:cNvPr id="96" name="Retângulo 95"/>
              <p:cNvSpPr/>
              <p:nvPr/>
            </p:nvSpPr>
            <p:spPr>
              <a:xfrm>
                <a:off x="5438313" y="2053888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olidFill>
                      <a:srgbClr val="FFCC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</a:t>
                </a:r>
                <a:r>
                  <a:rPr lang="pt-BR" baseline="-30000" dirty="0">
                    <a:solidFill>
                      <a:srgbClr val="FFCCFF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pt-BR" dirty="0"/>
              </a:p>
            </p:txBody>
          </p:sp>
          <p:sp>
            <p:nvSpPr>
              <p:cNvPr id="97" name="Retângulo 96"/>
              <p:cNvSpPr/>
              <p:nvPr/>
            </p:nvSpPr>
            <p:spPr>
              <a:xfrm>
                <a:off x="5912085" y="3439868"/>
                <a:ext cx="3289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...</a:t>
                </a:r>
              </a:p>
            </p:txBody>
          </p:sp>
          <p:sp>
            <p:nvSpPr>
              <p:cNvPr id="98" name="Retângulo 97"/>
              <p:cNvSpPr/>
              <p:nvPr/>
            </p:nvSpPr>
            <p:spPr>
              <a:xfrm>
                <a:off x="4332023" y="3474374"/>
                <a:ext cx="4796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H+1</a:t>
                </a:r>
                <a:endParaRPr lang="pt-BR" sz="1400" b="1" dirty="0"/>
              </a:p>
            </p:txBody>
          </p:sp>
          <p:sp>
            <p:nvSpPr>
              <p:cNvPr id="99" name="Retângulo 98"/>
              <p:cNvSpPr/>
              <p:nvPr/>
            </p:nvSpPr>
            <p:spPr>
              <a:xfrm>
                <a:off x="4881237" y="3462873"/>
                <a:ext cx="4796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H+2</a:t>
                </a:r>
                <a:endParaRPr lang="pt-BR" sz="1400" b="1" dirty="0"/>
              </a:p>
            </p:txBody>
          </p:sp>
          <p:sp>
            <p:nvSpPr>
              <p:cNvPr id="100" name="Retângulo 99"/>
              <p:cNvSpPr/>
              <p:nvPr/>
            </p:nvSpPr>
            <p:spPr>
              <a:xfrm>
                <a:off x="5421827" y="3468623"/>
                <a:ext cx="4796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cs typeface="Arial" pitchFamily="34" charset="0"/>
                  </a:rPr>
                  <a:t>H+3</a:t>
                </a:r>
                <a:endParaRPr lang="pt-BR" sz="1400" b="1" dirty="0"/>
              </a:p>
            </p:txBody>
          </p:sp>
          <p:sp>
            <p:nvSpPr>
              <p:cNvPr id="101" name="Retângulo 100"/>
              <p:cNvSpPr/>
              <p:nvPr/>
            </p:nvSpPr>
            <p:spPr>
              <a:xfrm>
                <a:off x="4380900" y="2574354"/>
                <a:ext cx="4203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11</a:t>
                </a:r>
                <a:endParaRPr lang="pt-BR" sz="1400" b="1" dirty="0"/>
              </a:p>
            </p:txBody>
          </p:sp>
          <p:sp>
            <p:nvSpPr>
              <p:cNvPr id="102" name="Retângulo 101"/>
              <p:cNvSpPr/>
              <p:nvPr/>
            </p:nvSpPr>
            <p:spPr>
              <a:xfrm>
                <a:off x="4924364" y="2531221"/>
                <a:ext cx="4203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12</a:t>
                </a:r>
                <a:endParaRPr lang="pt-BR" sz="1400" b="1" dirty="0"/>
              </a:p>
            </p:txBody>
          </p:sp>
          <p:sp>
            <p:nvSpPr>
              <p:cNvPr id="103" name="Retângulo 102"/>
              <p:cNvSpPr/>
              <p:nvPr/>
            </p:nvSpPr>
            <p:spPr>
              <a:xfrm>
                <a:off x="5433323" y="2488089"/>
                <a:ext cx="4203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pt-BR" sz="1400" b="1" baseline="-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13</a:t>
                </a:r>
                <a:endParaRPr lang="pt-BR" sz="1400" b="1" dirty="0"/>
              </a:p>
            </p:txBody>
          </p:sp>
        </p:grpSp>
      </p:grp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0763" y="4977442"/>
            <a:ext cx="4362450" cy="1057275"/>
          </a:xfrm>
          <a:prstGeom prst="rect">
            <a:avLst/>
          </a:prstGeom>
          <a:noFill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o Explicativo 1 111"/>
          <p:cNvSpPr/>
          <p:nvPr/>
        </p:nvSpPr>
        <p:spPr>
          <a:xfrm>
            <a:off x="336431" y="4761781"/>
            <a:ext cx="1664897" cy="854015"/>
          </a:xfrm>
          <a:prstGeom prst="borderCallout1">
            <a:avLst>
              <a:gd name="adj1" fmla="val 50735"/>
              <a:gd name="adj2" fmla="val 102601"/>
              <a:gd name="adj3" fmla="val 92186"/>
              <a:gd name="adj4" fmla="val 16965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PV dos dividendos </a:t>
            </a:r>
          </a:p>
          <a:p>
            <a:pPr algn="ctr"/>
            <a:r>
              <a:rPr lang="pt-BR" sz="1400" b="1" dirty="0"/>
              <a:t>=</a:t>
            </a:r>
          </a:p>
          <a:p>
            <a:pPr algn="ctr"/>
            <a:r>
              <a:rPr lang="pt-BR" sz="1400" b="1" dirty="0"/>
              <a:t> Preço da ação hoje</a:t>
            </a:r>
          </a:p>
        </p:txBody>
      </p:sp>
      <p:sp>
        <p:nvSpPr>
          <p:cNvPr id="113" name="Texto Explicativo 1 112"/>
          <p:cNvSpPr/>
          <p:nvPr/>
        </p:nvSpPr>
        <p:spPr>
          <a:xfrm>
            <a:off x="1337096" y="4111923"/>
            <a:ext cx="6676844" cy="330681"/>
          </a:xfrm>
          <a:prstGeom prst="borderCallout1">
            <a:avLst>
              <a:gd name="adj1" fmla="val 230"/>
              <a:gd name="adj2" fmla="val 49460"/>
              <a:gd name="adj3" fmla="val -71099"/>
              <a:gd name="adj4" fmla="val 47582"/>
            </a:avLst>
          </a:prstGeom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Horizonte de tempo a partir do qual o crescimento dos dividendos se estabiliza</a:t>
            </a:r>
          </a:p>
        </p:txBody>
      </p:sp>
      <p:sp>
        <p:nvSpPr>
          <p:cNvPr id="92" name="Retângulo 9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77788" y="1416680"/>
            <a:ext cx="65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8. Indicadores fundamentalistas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612388" y="3960324"/>
            <a:ext cx="7810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As variáveis independentes [V] são indicadores fundamentalistas</a:t>
            </a:r>
          </a:p>
          <a:p>
            <a:pPr>
              <a:lnSpc>
                <a:spcPct val="150000"/>
              </a:lnSpc>
              <a:buFont typeface="Symbol"/>
              <a:buChar char="®"/>
            </a:pPr>
            <a:r>
              <a:rPr lang="pt-BR" sz="2000" dirty="0">
                <a:cs typeface="Arial" pitchFamily="34" charset="0"/>
              </a:rPr>
              <a:t>   </a:t>
            </a:r>
            <a:r>
              <a:rPr lang="pt-BR" sz="2000" dirty="0">
                <a:solidFill>
                  <a:srgbClr val="FFCCFF"/>
                </a:solidFill>
                <a:cs typeface="Arial" pitchFamily="34" charset="0"/>
              </a:rPr>
              <a:t>Exemplo:</a:t>
            </a:r>
            <a:r>
              <a:rPr lang="pt-BR" sz="2000" dirty="0">
                <a:cs typeface="Arial" pitchFamily="34" charset="0"/>
              </a:rPr>
              <a:t> Faturamento, margens, EV/EBTIDA, </a:t>
            </a:r>
            <a:r>
              <a:rPr lang="pt-BR" sz="2000" dirty="0" err="1">
                <a:cs typeface="Arial" pitchFamily="34" charset="0"/>
              </a:rPr>
              <a:t>Price</a:t>
            </a:r>
            <a:r>
              <a:rPr lang="pt-BR" sz="2000" dirty="0">
                <a:cs typeface="Arial" pitchFamily="34" charset="0"/>
              </a:rPr>
              <a:t>/Sales, LPA, P/L etc.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98156" y="2295429"/>
            <a:ext cx="5113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00"/>
                </a:solidFill>
                <a:cs typeface="Arial" pitchFamily="34" charset="0"/>
              </a:rPr>
              <a:t>Regressão linear múltipla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021285" y="2899277"/>
            <a:ext cx="5234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pt-BR" sz="2400" baseline="-30000" dirty="0" err="1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α + 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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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... + 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pt-BR" sz="24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sz="24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ε</a:t>
            </a:r>
            <a:endParaRPr lang="pt-BR" sz="2400" dirty="0"/>
          </a:p>
        </p:txBody>
      </p:sp>
      <p:sp>
        <p:nvSpPr>
          <p:cNvPr id="30" name="Retângulo 29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0023" y="1416680"/>
            <a:ext cx="706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9. CAPM – Capital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Asset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Pricing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Model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952939" y="2631858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 (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pt-BR" sz="2800" dirty="0"/>
          </a:p>
        </p:txBody>
      </p:sp>
      <p:sp>
        <p:nvSpPr>
          <p:cNvPr id="29" name="Texto Explicativo 1 28"/>
          <p:cNvSpPr/>
          <p:nvPr/>
        </p:nvSpPr>
        <p:spPr>
          <a:xfrm>
            <a:off x="785004" y="3352799"/>
            <a:ext cx="1397479" cy="589472"/>
          </a:xfrm>
          <a:prstGeom prst="borderCallout1">
            <a:avLst>
              <a:gd name="adj1" fmla="val 40677"/>
              <a:gd name="adj2" fmla="val 104265"/>
              <a:gd name="adj3" fmla="val -26478"/>
              <a:gd name="adj4" fmla="val 15125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de um ativo A</a:t>
            </a:r>
          </a:p>
        </p:txBody>
      </p:sp>
      <p:sp>
        <p:nvSpPr>
          <p:cNvPr id="30" name="Texto Explicativo 1 29"/>
          <p:cNvSpPr/>
          <p:nvPr/>
        </p:nvSpPr>
        <p:spPr>
          <a:xfrm>
            <a:off x="1500997" y="4284454"/>
            <a:ext cx="2165230" cy="649855"/>
          </a:xfrm>
          <a:prstGeom prst="borderCallout1">
            <a:avLst>
              <a:gd name="adj1" fmla="val -298"/>
              <a:gd name="adj2" fmla="val 51179"/>
              <a:gd name="adj3" fmla="val -160093"/>
              <a:gd name="adj4" fmla="val 10058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de um ativo livre de risco (</a:t>
            </a:r>
            <a:r>
              <a:rPr lang="pt-BR" sz="1600" dirty="0" err="1"/>
              <a:t>Risk</a:t>
            </a:r>
            <a:r>
              <a:rPr lang="pt-BR" sz="1600" dirty="0"/>
              <a:t> </a:t>
            </a:r>
            <a:r>
              <a:rPr lang="pt-BR" sz="1600" dirty="0" err="1"/>
              <a:t>Free</a:t>
            </a:r>
            <a:r>
              <a:rPr lang="pt-BR" sz="1600" dirty="0"/>
              <a:t>)</a:t>
            </a:r>
          </a:p>
        </p:txBody>
      </p:sp>
      <p:sp>
        <p:nvSpPr>
          <p:cNvPr id="31" name="Texto Explicativo 1 30"/>
          <p:cNvSpPr/>
          <p:nvPr/>
        </p:nvSpPr>
        <p:spPr>
          <a:xfrm>
            <a:off x="3344173" y="5144222"/>
            <a:ext cx="2193985" cy="609596"/>
          </a:xfrm>
          <a:prstGeom prst="borderCallout1">
            <a:avLst>
              <a:gd name="adj1" fmla="val -298"/>
              <a:gd name="adj2" fmla="val 51179"/>
              <a:gd name="adj3" fmla="val -308131"/>
              <a:gd name="adj4" fmla="val 5041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Risco do ativo A em relação ao do Mercado</a:t>
            </a:r>
          </a:p>
        </p:txBody>
      </p:sp>
      <p:sp>
        <p:nvSpPr>
          <p:cNvPr id="32" name="Texto Explicativo 1 31"/>
          <p:cNvSpPr/>
          <p:nvPr/>
        </p:nvSpPr>
        <p:spPr>
          <a:xfrm>
            <a:off x="6613583" y="3585712"/>
            <a:ext cx="1840304" cy="572219"/>
          </a:xfrm>
          <a:prstGeom prst="borderCallout1">
            <a:avLst>
              <a:gd name="adj1" fmla="val 38898"/>
              <a:gd name="adj2" fmla="val -2258"/>
              <a:gd name="adj3" fmla="val -62997"/>
              <a:gd name="adj4" fmla="val -6251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1600" baseline="-30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</a:t>
            </a:r>
            <a:r>
              <a:rPr lang="pt-BR" sz="1600" baseline="-30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pt-BR" sz="1600" dirty="0"/>
              <a:t>) é o prêmio de mercado</a:t>
            </a:r>
          </a:p>
        </p:txBody>
      </p:sp>
      <p:sp>
        <p:nvSpPr>
          <p:cNvPr id="33" name="Texto Explicativo 1 32"/>
          <p:cNvSpPr/>
          <p:nvPr/>
        </p:nvSpPr>
        <p:spPr>
          <a:xfrm>
            <a:off x="4957313" y="4402347"/>
            <a:ext cx="1857555" cy="589472"/>
          </a:xfrm>
          <a:prstGeom prst="borderCallout1">
            <a:avLst>
              <a:gd name="adj1" fmla="val -4689"/>
              <a:gd name="adj2" fmla="val 48709"/>
              <a:gd name="adj3" fmla="val -188917"/>
              <a:gd name="adj4" fmla="val 341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da carteira de mercado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0023" y="1416680"/>
            <a:ext cx="706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9. CAPM – Capital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Asset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Pricing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Model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3" name="AutoShape 2" descr="Resultado de imagem para consulto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data:image/png;base64,iVBORw0KGgoAAAANSUhEUgAAAQIAAADDCAMAAABeUu/HAAAAkFBMVEX///8AYKcAXqYAWKMAUKAAVqMpc7GTs9MAVKLr8/gAXaYATp+sxN0AWaSeudZKgbj09/rQ2+k4c7De5e80erWzyd+FqMyowdvJ2uqyxNuowtxYi71znMZikcCNrtC4zeIZba58ocnj7PQARZzC1ObV4+9RhroAPJgWZ6vn7PMjb69ulcJBfbYASp5cibvO4e9agmJ8AAAJ+ElEQVR4nO2d63qiOhSGIRiNsShtPY1Va53qptpp7//uNoeEBiSBQEyw5psf0wfTkL7msLJWYDmOlZVVGz0OzpPT59f8daj91qtdP9Zupv3OjIZzF3kYA4x96L0sNd99DEEs9EfzfVkNfM/NBDDa6O0J4/Tu0ByCYIqAm5OP33U2wDiCPcbuhUYrjS0wjWAYlhBw3d6rviaYRjDxywi4rrfX1gTDCMaonICLp/raYBRBUJwJf4S0LdNmEQw8HgEXn3Q1wiyCE7cTRDPiQVMjjCI49PgEXH+uqRVGESz44yAaCRNNrTCK4I2zIiYCYaCnFUYRvJSaRRQB1oYg2SZ1EIHb04UA4Vi97iEAviYEwTCVptvltRbNBa5rpE2aNRauCJ+mm6dD37wdQiz/rXX9i4drSG3nFA0D1N5v8hdeQUitT2sumAxA++pFxmdTAawWwZA/EuC4ffW3gMB5402IIFRQ+00gcELOXhGpcKXfBoK9V8qgp2AY3AoCZ1nmOEJbJXXfCALn4BaXBYwGaqq+FQROsBlhpidgtHtUVPPNIIg6wtGDEYXoH/ZQX10Y5YYQOM7H4uUU1R9OBio9hjeFIFGgemt4ewiUyyLoMoLDw/rrc5roKQucxRdONJq66CcfTs7jNnNDVxHst2EP+pgK0RVw42EAaTB1Sgt4CMw/fheC4RnmTeIsYvIAXdCnpUZMCQ++NZwnO4lg7PsFexjQ2OGH9+MoinCwRbyw2aapiwheSjYEPdr5T71/1FFUdC2DZtum7iEITmXeAY9uCPbf37RgsatEoJpsnGohwILQrmoEwbTUTZZ5ijehSzrEa4kzCT1cBwFcC+M5ahG8cDxEkMz4TxiRNXFT1ipPfnmsgSDqXUuRH1spggHvTnCRfD6M/sp0xAfl95Y/c1GNIBlfy3K3jXIEey5rEkX/QK6/Tn7ifC3yQ6ESAXHNLEUhHXUI+PFD4CeVvkd2QTotcGLuYKcaQeackhgLzRGIDpTA5GTV2KN/JLfFssGVCgRonZUsdd8pRiAKIuNNXCL67tPqD9yDeBulCBAbsas9HzRGMBStvgDFRSYRJPQc/bDlhphkz50IEXj5mOXjpS2iFkHe4i0q6eFxRCEZEn1uh0GSx3JFCMBxfzhQwzSIfhzXsw8aIyhd6TPFK0HST2JLcT/ilpMdCcJeABAanUnB5V+Eaq4KjRHwgkak2jCaASBhITh0IHvwpGpFyGzzP8JOqgTBsGKgoe94TUxPHk8ERaHcqdxKBHTzJTz6pgbBoYKyP0/P4gLfGYqmZvyiFAGkcwt/+lGG4LHC9IiM3/SLgIF44pQ7hVZpGpHdyf6iIPZZKUeQnNUoYEf7tP/DvfggHpQykisQZObmxUkPPJkzyg0TFQh2s9Vq9VBYIrxxmP6/cvPjIJq3WVxyp3IrENAFJgiLn3hjbj0KEICn5ErhGD4goxH0CwRiB/PTDwMAZRpQgYBOroOLsefl4rqBFgTZd1/0LPYLZT0ZD5oYAYDpxBJcDj0jCHjNjBGwxpLUAztiBGRrXnYAtHMI2DULyDy3VbFNSt1Q7yWluoeANRg9ieMXQgTEZzksjr1uImAPJIHTds7RRfBNiICEsT5L/ZSdQ+B8Mt8U8HnyepN880QI8DEpci5tRwcRLGpuY3C+fQIEZE6Zl5utHUQg9Liw8o81EaQnurYcw72DCJxj3X0MZBcMPoJ0beUR6CSCWd0NfW4TwUeQOK3fuJu3LiJw6vaCnPXIRZB46s787WsnEXCf7y4o51ThIYgnguBT0IJOInDKY7IX5T22gRwEcfzgORTV100EgbDNVDDnGS9HgM6Os+oJl5huInCCI6qaEADMb6JKEcR9YFMRPOoogmhZ6EMkfGrIW+dvW4IA9LbOI9uhci4yyrizCKLNwvtMoPdi4y4RADRzzuwgwBt2l0GPW3QYgaQuEIDwdYxyc0reLf+BfjsCsFvvCj76PILnX4+g5GzV/SG4kEVgEVgEFoFFYBFYBBaBRWARWAQWgUVwxwh8jxF1kd0VAn/+Z5HpzxnfIQL0zX704N0jgtzjnguLwCKwCCwCxyJwLALHLAJ8pwiYp1LIcfq7Q8A8bUNe3HF3CJhjrqO0JfeHIHsm2CePldwfAmebnGsAfkgquESQvJj8NyNwZi6KlGWFukSwi1V8SuhXIYiWhcfHn9++eDDnmGvZL0WQ0wWCdI4oPq1rEVgEFoFFYBFYBBaBRWARXAVB7kHOGUWQe0lOdgZZ/cP7l9KPAPSnjGgCO3Bir2avDtixV6fscxC3jCBqPCMgvuqyV3G+lhtGoEYWgUVgEVgEFoFFYBFYBBaBRWARWAQWgUVgEVgEFsGtI/hvdA3dFIJuyyKwCIwiGBOV59wIBuRjVdlNuTKH4P1f+oDWP07akSlKPkZX73/mEJBXJ2JeDiKatwqpTHFaJmMIhsRYINmaSkRyOfhnXgFFMoaAvAIeYO479rekDXJv4ZeXMQSkYn/NLTEsDy8rlykEM/L3jQQjneQnaJCxTEqmEJA3KgtfrU5zaUmnqpKTIQQ0LZU46cqOcDqKCrWWIQTZW/CFpcbpQzRSr6CXlxkENF2nNxcXw7WKtZQZBPTrhRVfL+kswFd694LMIKCDvCr3UL0po6WMIFgSy7B6qicLB/isKthCRhCQND01clPSF5D3rrhRMIGAZpqoY/aRlUNgRLaWCQTE+AeohvE/Jw3hbyVaywQCugWsk5KQ9hj+hrK1DCB4JeMb1hrfx9rzRlMZQECemK2ZeemdrovNMt7XkH4ENF0eXNUrT20I2Zy2taUfQZYPr+YER1uoLHTCu4E2BHR74L9Vl01/AZIldFtdtpG0I6B5h0a1d39nslHYqWpCQdoRkIyEEgkZ6as3ZFMb15VuBPTvgRKeIJK9Dl9po6AbAd0ehBK/8yBlSEhLMwL6JhGpuS2gr52oO4PKSTMCcjvgS61wZB1Nc8Irl2YEYSM7Z08nkKtsFPQioNYukrR2j1I2taT0Ijg2DI7QEOtVPCdaEezp1C7doUkzrrJR0IqAhlI9af8HnUaVHTO7rFsLgoBU1sALNpTwtclKJ4I2Jk4Tk6qmdCJoY+guGxjWNVUTAVaA4ECjB43iIpSf+hDrqpApFH8ll4sJRFXcmUbHmvVl+U12XdGQFRV5acK+V3q5jVq6PjJXi/oQaz+fHLG3L72MnlvfiI6tpg6wrBMpjyjM8i8sp4HO11zvqOXyr9Cp5XkJ2l+bTSVCbZhhj38Qn9nLdV2dAi3/pt9i81Mz04Qh6F1ho/CSZff0Q6a//yT99N0PBbd5fsPRbNDCAxh1TOCj6ewaobWBD+PXZHhok6t97NHLiqzSYHFCvebmXRBCb32tCHOwOk/7X4PilBc8xJe3Kleh5UsLnOPBlQ9hWln9Nv0PMNvmuhYs9b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4" descr="data:image/jpeg;base64,/9j/4AAQSkZJRgABAQAAAQABAAD/2wCEAAkGBw0NDQ0NDQ8PDQ0NDQ0NDQ0NDQ8NDQ0NFREWFhURFRUYHSggGBolGxUVITkhJSkrLjouFx8zRD8tNygtLisBCgoKBQUFDgUFDisZExkrKysrKysrKysrKysrKysrKysrKysrKysrKysrKysrKysrKysrKysrKysrKysrKysrK//AABEIAOEA4QMBIgACEQEDEQH/xAAcAAEAAwEBAQEBAAAAAAAAAAAABgcIAQUEAwL/xABKEAABAwECBwkLCwMEAwAAAAAAAQIDBAURBgcSFyGz0hMxNTZBUVV1lAgUGFJTVGFyc3STIjJlcZGSoaTR0+MVFkKBsbTEYqOy/8QAFAEBAAAAAAAAAAAAAAAAAAAAAP/EABQRAQAAAAAAAAAAAAAAAAAAAAD/2gAMAwEAAhEDEQA/ALwAAAAADpwAAAAAAAAAAAAAAAAAAAAAAAAAAAAAAAAAAAAOnDoHAdAHAdOAAAAAAAAAAAAAAAAAAAAAAAAAAAAAAAHTgA6AAAPita1aahgdUVcrIIWXZUki3Jeu8ic6+hAPtOEOzpYO9IR/Cn2BnSwe6Qj+FPsATEEOzpYPdIx/Cn2BnSwe6Qj+FPsATEEOzpYO9IR/Cn2BnSwe6Qj+FPsATEEOzpYPdIx/Cn2BnSwe6Rj+FPsATEEOzpYPdIx/Cn2D96LGPYM8rIYrQhWSRyNYjmyRo5y6ETKc1E/ECVAAAAAAAAAAAAAAAAAADpwAAdOADpU/dH8EUnWMeomLXKn7o/gik6xj1EwFE4N2BU2pVNo6RrXTva9zUe9GNual66V9BMMy2EHkYO1RnMQ3GCn9hVatTT4GYcy2EHkYO1RjMthB5GDtUZp4AZhzLYQeRg7VGMy2EHkYO1RmngBmHMthB5GDtUYzLYQeRg7VGaeAGV7VxTW3SU89VNFCkNPE+aRW1DHKjGpetycuggpsDGLwHa3V9Vq1MfgbgiX5LfVT/Y/o/iH5rfVb/sf2AAAAAAAAAAAAAAADoHAAAAAAqfuj+CKTrGPUTFsFUd0fwRSdYx6iYCt8Q3GCn9hVatTT5mDENxgp/YVWrU0+AAAAA/KGpikdIyORj3RORkrWPa50T1RFyXInzVuVFuXnA/UAAeVhVX0lJZ9XUVzN1pY4nLNFkNk3Vq6NzyV0LlKqJcujSVjFj0sljUayzqhjU0I1qU7URPQiKS/HLxdtH1YNfGZgsGzu/K2kpMvc++qmCn3TJysjdHo3KuvS+6/evAvXP7Z3mVX96HaGf2zvMqv70O0eb4Pn0p+R/lHg+fSn5H+UD0s/tneZVf3odoZ/bO8yq/vQ7R5ng+fSn5H+U74Pn0p+R/lA9LP7Z3mVX96HaGf2zvMqv70O0eb4Pn0p+R/lHg+fSn5H+UD0s/tneZVf3odoZ/bO8yq/vQ7R5vg+fSn5H+U4vc+/Sn5H+UD1G4/bNvS+jrETlVFhVbvvFqWXXxVdPBVQqroaiKOaNVTJVWPajkvTkW5TExsDFzwHZPuFNq0AkQAAAAAAAAAAFT90fwRSdYx6iYtgqfuj+CKTrGPUTAVxiG4wU/sKrVqafMwYhuMFP7Cq1alpY/rVqqSy6Z1LPLTPfXMY98EjonuZuMi5OU1UW69E+wCzQY3/ALutfpKv7dUbQ/u61+kq/t1RtAbIMvYWYS1tk4T2nU0Uqxv76VHsX5UUzERPkPb/AJJ+PNcRj+7rX6Sr+3VG0eVVVMk0jpZnvlleuU+SR7nyPdzq5dKqBqfF7jIorbYkeimrmtvkpXu+fo0uiX/Nvo30/FZsYhgnfE9skb3RyMcjmPY5WPY5N5UVNKKX1ixxwJULHQ2u5rJluZDW6GxzLvZMvI1298reX0coTDHLxdtH1YNfGZuwE4ZsnrKi17DSOOXi7aPqwa+MzdgJwzZPWVFr2AbFAAAAAAAAOO3l+pTpx28v1KBh42Bi64Dsn3Cm1aGPzYGLrgOyfcKbVoBIgAAAAAAAAAAKn7o/gik6xj1ExbBVHdH8EUnWMeomArfENxgp/YVWrUsbukOCaPrFmolK5xDcYKf2FVq1NN1FPHK3JlYyRt9+TIxr2389ygYhBtX+j0fmtP8AAj/Qf0ej81p/gR/oBioG1f6PR+a0/wACP9DMmN6ivwkrIKaK9XLStjhgj0ucsEehrWppVV5gIKW/iuxRyVax11qsWKl0PhpFvbLU8qOf4jPRvr6E35NiwxRR0e511qtbLVpc+KlW50VMvI5/I96fYnpW5Ut0CFY5eLto+rBr4zN+AfDNk9ZUWvYaQxy8XbR9WDXxmb8A+GbJ6yotewDYoAAA8TC3CmisemWprJMlNKRRNuWad/isby/XvJykPxS4dVdu1VqvnRkcEKUne1OxEVIUcst977r3KuS29V0aNCIBZYAAHHby/Up047eX6lAw8bAxdcB2T7hTatDH5sDF1wHZPuFNq0AkQAAAAAAAAAAFT90fwRSdYx6iYtgqfuj+CKTrGPUTAVxiG4wU/sKrVqafMwYhuMFP7Cq1amnwAAAHj02DFDFaFRaiRItbUIxrpnqrlY1rEZcxF+beiJfcewAAKixiY4JrLtGWgpaWKVadI91lnc/5T3MR9zWtVNCI5NKrzkYz+2l5nR/+7aAs/HLxdtH1INfGZvwE4ZsnrKi17C3bRwwntzA+2KqeKKF8VRHTo2HKyVaj4HXrlKum96lRYCcM2T1lRa9gGxSF4w8YtHYceQt09c9t8NK1fm8z5V/xb+K8nKqSDCha7vCq/puQtduS97JJdk5d/p0X3X3X6L7r9Bj22FqlqZ+/d1763R277vlbtunLlX6bwPowjt+rtSpfVVkqyyu3k3o4mcjGN3mtTm/10qqqSLFrh+uD7qtyUqVffSQpcs+4ZG5q/wD8XX35f4EJAF3+EG7otvb1/aHhBu6Lb29f2ikABd/hBu6Lb29f2i4cHrVSvoKWtRm5d9U8c+55WXkZTb8m+5L7ue4xea9xc8BWV7hB/wDCAZCNgYuuA7J9wptWhj82Bi64Dsn3Cm1aASIAAAAAAAAAACp+6P4IpOsY9RMWwVP3R/BFJ1jHqJgK4xDcYKf2FVq1NPmYMQ3GCn9hVatTT4AAAAABlHHLxjtL16f/AI8ZCya45uMdpevT/wDGiIUBa+CvEa3Pf2/9UguAnDNk9ZUWvYTrBbiNbnWDf+qQXAThmyesqLXsA2KQ3GBi7orcjV7kSCtY3Jiq2NvW7kZIn+bfxTk5b5kAMbYU4MVtkVC01bFkOW9Y5G/KhmZ4zHcqfinLce3iuwKit2qqKeWd9OkNPuyOjY16uXLa27T9ZpzCCwqS0qd1LWxNmidpRF0OY7kcxyaWu9KEJxc4t5bCtOtmbM2ejmp0jgVdE6KsiOVr03tCN3037+TeA8LMBSdIT/Aj/UZgKTpCf4Ef6lygCmswFJ0hP8CP9S1bDstlDRU9GxznspoGQte67KcjW3XrcegcdvL9SgYeNgYuuA7J9wptWhj82Bi64Dsn3Cm1aASIAAAAAAAAAACp+6P4IpOsY9RMWwRbGNgc23aFKTdu93xzMqIpMjdGo9Gubc5t6XoqOXl5vqAzbi5wlise04q6aN8rGRzMVkWTlqr2Kib+gt3P7Z3mVX9sO0eH4P8AU9Iw9mftDwf6npGHsz9oD3M/tneZVf2w7Qz+2d5lV/bDtHh+D/U9Iw9mftDwf6npGHsz9oD3M/tneZVf2w7Qz+2d5lV/bDtHh+D/AFPSMPZn7Q8H+p6Rh7M/aArbDy3Y7UtSrr4mPjjqFiVrJLstuTExi33aN9qnhwxOkc1jGue97kaxjUVznuVbkaiJpVVXkLl8H+p6Rh7M/aJli5xTwWNOtXUStrKpNEDkj3OOnRUuVyIqre5d6/kQCPVWCk1jYE2jBUORaiofFVSsS5Uhc6SFqR38qojEvXnVfrKjwE4ZsnrKi17DSGOXi7aPqwa+MzfgJwzZPWVFr2AbFAAAAACmceeHFpWdV0tHQzLTNdT98SPY1ive5Xuajb3ItyJkcnOXMZ27o/hak6vZrpQIpnNwg6Rn+yPZGczCDpGf7I9kiIAGwMXXAdk+4U2rQypgxg/U2rWRUdK3KkkW9zl+ZFGnzpHryNT9E31Q19YFmNoaKlo2uV7aWnigR6pcr8hqJlXcl914H3gAAAdA4AAAAAAAAAAAAAAAAAAIVjl4u2j6sGvjM34CcM2T1lRa9hpDHLxdtH1YNfGZdsmvfSVNPVRI1ZKaaKeNHoqsV7HI5L0RU0XoBtcGb8+1t+RoPgTfujPtbfkaD4E/7oGkAZvz7W35Gg+BP+6M+1t+RoPgTfugaQM790fwrR+4N10h8+fa2/I0HwJv3SHYaYX1dtzx1FW2Fj4okhakDHsarMpXaUc5dN7lAjx9lkWZPW1EVLTRrLPM9GRsbz86ryIiaVXmQ/ClppJpGQxMdJLK5rI42IrnPeq3I1E5zUGKvF7HYtPu0yNktGdibtIlypCxdO4sXm3r15VTmRAPSxd4E09h0iRMukqpUa6rqLtMj/EbzMTTcn+vKSsAAAAAAAAAAAAAAAAAAAAAAAAAD5LWs2Ctp5qWpZukE7FjkYqql7fQqaUXeW/0FfLiOsLnrE9HfDNgswAVlmNsLxqztDNgZjbC8as7QzYLNAFZZjbC8as7QzYGY2wvGrO0M2CzQBWWY2wvGrO0M2BmNsPxqztDNgs0AQ7BPFpZNkT9800cj58lWslqJN0WJF38hERERV3r7r9/nUmIAAAAAAAAAAAAAAAAAAAAAAAAAAAAAAAAAAAAAAAAAAAAAAAAAAAAAAAAAAAAAAAAAAAAAAAAAAAAAAAAAAAAAAAAAA4AB0AAAAAOgADh0AcAAAHQAOAAAAAB0AcAAAAAAAAAAHQ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952939" y="2631858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 (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pt-BR" sz="2800" dirty="0"/>
          </a:p>
        </p:txBody>
      </p:sp>
      <p:sp>
        <p:nvSpPr>
          <p:cNvPr id="27" name="Texto Explicativo 1 26"/>
          <p:cNvSpPr/>
          <p:nvPr/>
        </p:nvSpPr>
        <p:spPr>
          <a:xfrm>
            <a:off x="785004" y="3352799"/>
            <a:ext cx="1397479" cy="589472"/>
          </a:xfrm>
          <a:prstGeom prst="borderCallout1">
            <a:avLst>
              <a:gd name="adj1" fmla="val 40677"/>
              <a:gd name="adj2" fmla="val 104265"/>
              <a:gd name="adj3" fmla="val -26478"/>
              <a:gd name="adj4" fmla="val 15125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de uma ação A</a:t>
            </a:r>
          </a:p>
        </p:txBody>
      </p:sp>
      <p:sp>
        <p:nvSpPr>
          <p:cNvPr id="28" name="Texto Explicativo 1 27"/>
          <p:cNvSpPr/>
          <p:nvPr/>
        </p:nvSpPr>
        <p:spPr>
          <a:xfrm>
            <a:off x="1500997" y="4284454"/>
            <a:ext cx="2165230" cy="649855"/>
          </a:xfrm>
          <a:prstGeom prst="borderCallout1">
            <a:avLst>
              <a:gd name="adj1" fmla="val -298"/>
              <a:gd name="adj2" fmla="val 51179"/>
              <a:gd name="adj3" fmla="val -160093"/>
              <a:gd name="adj4" fmla="val 10058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Em geral, o retorno de um título soberano</a:t>
            </a:r>
          </a:p>
        </p:txBody>
      </p:sp>
      <p:sp>
        <p:nvSpPr>
          <p:cNvPr id="31" name="Texto Explicativo 1 30"/>
          <p:cNvSpPr/>
          <p:nvPr/>
        </p:nvSpPr>
        <p:spPr>
          <a:xfrm>
            <a:off x="5802702" y="3487947"/>
            <a:ext cx="1857555" cy="589472"/>
          </a:xfrm>
          <a:prstGeom prst="borderCallout1">
            <a:avLst>
              <a:gd name="adj1" fmla="val 47994"/>
              <a:gd name="adj2" fmla="val -517"/>
              <a:gd name="adj3" fmla="val -48429"/>
              <a:gd name="adj4" fmla="val -3512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de um índice de bolsa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15071" y="2045263"/>
            <a:ext cx="5713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  <a:cs typeface="Arial" pitchFamily="34" charset="0"/>
              </a:rPr>
              <a:t>Na determinação do custo de capital próprio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155" y="4830793"/>
            <a:ext cx="1857375" cy="638175"/>
          </a:xfrm>
          <a:prstGeom prst="rect">
            <a:avLst/>
          </a:prstGeom>
          <a:noFill/>
        </p:spPr>
      </p:pic>
      <p:cxnSp>
        <p:nvCxnSpPr>
          <p:cNvPr id="37" name="Conector reto 36"/>
          <p:cNvCxnSpPr/>
          <p:nvPr/>
        </p:nvCxnSpPr>
        <p:spPr>
          <a:xfrm>
            <a:off x="4511615" y="3217653"/>
            <a:ext cx="276045" cy="1664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0023" y="1589200"/>
            <a:ext cx="706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9. CAPM no Brasil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780411" y="2666345"/>
            <a:ext cx="402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 (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</a:t>
            </a:r>
            <a:r>
              <a:rPr lang="pt-BR" sz="2800" baseline="-300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+ </a:t>
            </a:r>
            <a:r>
              <a:rPr lang="pt-BR" sz="2800" dirty="0" err="1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sz="2800" baseline="-30000" dirty="0" err="1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pt-BR" sz="2800" dirty="0">
                <a:solidFill>
                  <a:srgbClr val="DAEEF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pt-BR" sz="2800" dirty="0"/>
          </a:p>
        </p:txBody>
      </p:sp>
      <p:sp>
        <p:nvSpPr>
          <p:cNvPr id="29" name="Chave esquerda 28"/>
          <p:cNvSpPr/>
          <p:nvPr/>
        </p:nvSpPr>
        <p:spPr>
          <a:xfrm rot="16200000" flipV="1">
            <a:off x="4425353" y="2449882"/>
            <a:ext cx="362309" cy="2113472"/>
          </a:xfrm>
          <a:prstGeom prst="leftBrace">
            <a:avLst/>
          </a:prstGeom>
          <a:ln w="28575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CFF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511313" y="3701521"/>
            <a:ext cx="220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Parâmetros do mercado dos EUA</a:t>
            </a:r>
            <a:endParaRPr lang="pt-BR" dirty="0"/>
          </a:p>
        </p:txBody>
      </p:sp>
      <p:sp>
        <p:nvSpPr>
          <p:cNvPr id="31" name="Texto Explicativo 1 30"/>
          <p:cNvSpPr/>
          <p:nvPr/>
        </p:nvSpPr>
        <p:spPr>
          <a:xfrm>
            <a:off x="6254151" y="4140661"/>
            <a:ext cx="1319841" cy="345057"/>
          </a:xfrm>
          <a:prstGeom prst="borderCallout1">
            <a:avLst>
              <a:gd name="adj1" fmla="val -16250"/>
              <a:gd name="adj2" fmla="val 49183"/>
              <a:gd name="adj3" fmla="val -247500"/>
              <a:gd name="adj4" fmla="val 349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Risco País</a:t>
            </a:r>
          </a:p>
        </p:txBody>
      </p:sp>
      <p:sp>
        <p:nvSpPr>
          <p:cNvPr id="32" name="Texto Explicativo 1 31"/>
          <p:cNvSpPr/>
          <p:nvPr/>
        </p:nvSpPr>
        <p:spPr>
          <a:xfrm>
            <a:off x="1121435" y="4232676"/>
            <a:ext cx="1860430" cy="667108"/>
          </a:xfrm>
          <a:prstGeom prst="borderCallout1">
            <a:avLst>
              <a:gd name="adj1" fmla="val -16250"/>
              <a:gd name="adj2" fmla="val 49183"/>
              <a:gd name="adj3" fmla="val -144310"/>
              <a:gd name="adj4" fmla="val 89331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Retorno da ação de empresa no Brasil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2" name="CaixaDeTexto 11"/>
          <p:cNvSpPr txBox="1"/>
          <p:nvPr/>
        </p:nvSpPr>
        <p:spPr>
          <a:xfrm>
            <a:off x="1115616" y="1412776"/>
            <a:ext cx="706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10. APT –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Arbitrage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Pricing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Theory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904653" y="2196153"/>
            <a:ext cx="1675459" cy="584775"/>
            <a:chOff x="3825642" y="3573016"/>
            <a:chExt cx="1675459" cy="584775"/>
          </a:xfrm>
        </p:grpSpPr>
        <p:sp>
          <p:nvSpPr>
            <p:cNvPr id="15" name="Retângulo 14"/>
            <p:cNvSpPr/>
            <p:nvPr/>
          </p:nvSpPr>
          <p:spPr>
            <a:xfrm>
              <a:off x="3825642" y="3573016"/>
              <a:ext cx="16754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DAEEF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 = R + </a:t>
              </a:r>
              <a:r>
                <a:rPr lang="pt-BR" sz="3200" dirty="0">
                  <a:solidFill>
                    <a:srgbClr val="FFCC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U</a:t>
              </a:r>
              <a:endParaRPr lang="pt-BR" sz="3200" dirty="0">
                <a:solidFill>
                  <a:srgbClr val="FFCCFF"/>
                </a:solidFill>
              </a:endParaRP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4499992" y="3645024"/>
              <a:ext cx="216024" cy="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3491880" y="2852936"/>
            <a:ext cx="2305439" cy="584775"/>
            <a:chOff x="1763688" y="2924944"/>
            <a:chExt cx="2305439" cy="584775"/>
          </a:xfrm>
        </p:grpSpPr>
        <p:sp>
          <p:nvSpPr>
            <p:cNvPr id="23" name="Retângulo 22"/>
            <p:cNvSpPr/>
            <p:nvPr/>
          </p:nvSpPr>
          <p:spPr>
            <a:xfrm>
              <a:off x="1763688" y="2924944"/>
              <a:ext cx="23054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DAEEF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 = R + 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lang="pt-BR" sz="3200" dirty="0">
                  <a:solidFill>
                    <a:srgbClr val="DAEEF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lang="el-GR" sz="3200" dirty="0">
                  <a:solidFill>
                    <a:srgbClr val="FFC000"/>
                  </a:solidFill>
                  <a:latin typeface="Times New Roman"/>
                  <a:ea typeface="Times New Roman" pitchFamily="18" charset="0"/>
                  <a:cs typeface="Times New Roman"/>
                </a:rPr>
                <a:t>ε</a:t>
              </a:r>
              <a:endParaRPr lang="pt-BR" sz="3200" dirty="0">
                <a:solidFill>
                  <a:srgbClr val="FFC000"/>
                </a:solidFill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2438038" y="2996952"/>
              <a:ext cx="216024" cy="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1763688" y="4221088"/>
            <a:ext cx="5617243" cy="584775"/>
            <a:chOff x="1763688" y="3717032"/>
            <a:chExt cx="5617243" cy="584775"/>
          </a:xfrm>
        </p:grpSpPr>
        <p:sp>
          <p:nvSpPr>
            <p:cNvPr id="27" name="Retângulo 26"/>
            <p:cNvSpPr/>
            <p:nvPr/>
          </p:nvSpPr>
          <p:spPr>
            <a:xfrm>
              <a:off x="1763688" y="3717032"/>
              <a:ext cx="56172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solidFill>
                    <a:srgbClr val="DAEEF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 = R + 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</a:t>
              </a:r>
              <a:r>
                <a:rPr lang="pt-BR" sz="3200" baseline="-300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 F</a:t>
              </a:r>
              <a:r>
                <a:rPr lang="pt-BR" sz="3200" baseline="-300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 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+ 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</a:t>
              </a:r>
              <a:r>
                <a:rPr lang="pt-BR" sz="3200" baseline="-300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 F</a:t>
              </a:r>
              <a:r>
                <a:rPr lang="pt-BR" sz="3200" baseline="-300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+...+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 </a:t>
              </a:r>
              <a:r>
                <a:rPr lang="pt-BR" sz="3200" baseline="-300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pt-BR" sz="3200" dirty="0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pt-BR" sz="3200" dirty="0" err="1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  <a:sym typeface="Symbol"/>
                </a:rPr>
                <a:t>F</a:t>
              </a:r>
              <a:r>
                <a:rPr lang="pt-BR" sz="3200" baseline="-30000" dirty="0" err="1">
                  <a:solidFill>
                    <a:srgbClr val="66FFFF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pt-BR" sz="3200" dirty="0">
                  <a:solidFill>
                    <a:srgbClr val="DAEEF3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+ </a:t>
              </a:r>
              <a:r>
                <a:rPr lang="el-GR" sz="3200" dirty="0">
                  <a:solidFill>
                    <a:srgbClr val="FFC000"/>
                  </a:solidFill>
                  <a:latin typeface="Times New Roman"/>
                  <a:ea typeface="Times New Roman" pitchFamily="18" charset="0"/>
                  <a:cs typeface="Times New Roman"/>
                </a:rPr>
                <a:t>ε</a:t>
              </a:r>
              <a:endParaRPr lang="pt-BR" sz="3200" dirty="0">
                <a:solidFill>
                  <a:srgbClr val="FFC000"/>
                </a:solidFill>
              </a:endParaRP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2438038" y="3789040"/>
              <a:ext cx="216024" cy="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have esquerda 28"/>
          <p:cNvSpPr/>
          <p:nvPr/>
        </p:nvSpPr>
        <p:spPr>
          <a:xfrm rot="5400000">
            <a:off x="4680011" y="2312878"/>
            <a:ext cx="360041" cy="3744416"/>
          </a:xfrm>
          <a:prstGeom prst="leftBrace">
            <a:avLst>
              <a:gd name="adj1" fmla="val 8333"/>
              <a:gd name="adj2" fmla="val 49750"/>
            </a:avLst>
          </a:prstGeom>
          <a:ln w="28575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CFF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987824" y="364502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85000"/>
                  </a:schemeClr>
                </a:solidFill>
                <a:latin typeface="Bell MT" pitchFamily="18" charset="0"/>
              </a:rPr>
              <a:t>N fatores de risco sistemático</a:t>
            </a:r>
            <a:endParaRPr lang="pt-BR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3" name="Texto Explicativo 2 32"/>
          <p:cNvSpPr/>
          <p:nvPr/>
        </p:nvSpPr>
        <p:spPr>
          <a:xfrm>
            <a:off x="6156176" y="5517232"/>
            <a:ext cx="2736304" cy="360040"/>
          </a:xfrm>
          <a:prstGeom prst="borderCallout2">
            <a:avLst>
              <a:gd name="adj1" fmla="val 50496"/>
              <a:gd name="adj2" fmla="val -2497"/>
              <a:gd name="adj3" fmla="val 49835"/>
              <a:gd name="adj4" fmla="val -30284"/>
              <a:gd name="adj5" fmla="val -162636"/>
              <a:gd name="adj6" fmla="val -47589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Fator de risco sistemático</a:t>
            </a:r>
            <a:endParaRPr lang="pt-BR" sz="1600" dirty="0"/>
          </a:p>
        </p:txBody>
      </p:sp>
      <p:sp>
        <p:nvSpPr>
          <p:cNvPr id="34" name="Texto Explicativo 2 33"/>
          <p:cNvSpPr/>
          <p:nvPr/>
        </p:nvSpPr>
        <p:spPr>
          <a:xfrm>
            <a:off x="323528" y="5517232"/>
            <a:ext cx="2808312" cy="360040"/>
          </a:xfrm>
          <a:prstGeom prst="borderCallout2">
            <a:avLst>
              <a:gd name="adj1" fmla="val 50496"/>
              <a:gd name="adj2" fmla="val 100601"/>
              <a:gd name="adj3" fmla="val 52480"/>
              <a:gd name="adj4" fmla="val 125336"/>
              <a:gd name="adj5" fmla="val -167927"/>
              <a:gd name="adj6" fmla="val 14141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95000"/>
                  </a:schemeClr>
                </a:solidFill>
              </a:rPr>
              <a:t>Sensibilidade da ação ao Fator</a:t>
            </a:r>
            <a:endParaRPr lang="pt-BR" sz="1600" dirty="0"/>
          </a:p>
        </p:txBody>
      </p:sp>
      <p:sp>
        <p:nvSpPr>
          <p:cNvPr id="26" name="Retângulo 25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Próprio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471DC758-7075-4166-9625-9C6CFB20B95D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3" name="Grupo 36">
              <a:extLst>
                <a:ext uri="{FF2B5EF4-FFF2-40B4-BE49-F238E27FC236}">
                  <a16:creationId xmlns:a16="http://schemas.microsoft.com/office/drawing/2014/main" id="{0F0DBB90-9123-4C57-A9D6-AA50108A8672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17B4CF6-91BA-4170-AE3A-FE721C900EEB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16A0515-0A13-4FE7-9C36-8E778FB184F3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4" name="Grupo 113">
              <a:extLst>
                <a:ext uri="{FF2B5EF4-FFF2-40B4-BE49-F238E27FC236}">
                  <a16:creationId xmlns:a16="http://schemas.microsoft.com/office/drawing/2014/main" id="{4E67C870-5F59-47CE-BCE1-7B1F7CA409BE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67517D1-A361-40D1-A39C-A4FE00E8AAD5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19E0138-C13B-41F0-8CFE-649B880AF7B7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F3DB4E7-A7FE-4E2F-B7AA-B515CB8D52E6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4F84CA-6B09-43FC-8590-FD73351E3C53}"/>
              </a:ext>
            </a:extLst>
          </p:cNvPr>
          <p:cNvSpPr txBox="1"/>
          <p:nvPr/>
        </p:nvSpPr>
        <p:spPr>
          <a:xfrm>
            <a:off x="2123728" y="35907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Médio Ponderado do Capital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0B02CB-39FD-40A5-ABE8-C6F47854A2C9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7786F6-3B71-4B43-9BB7-925388576237}"/>
              </a:ext>
            </a:extLst>
          </p:cNvPr>
          <p:cNvSpPr txBox="1"/>
          <p:nvPr/>
        </p:nvSpPr>
        <p:spPr>
          <a:xfrm>
            <a:off x="702318" y="1768912"/>
            <a:ext cx="785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WACC –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Weighted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Average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Cost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</a:t>
            </a:r>
            <a:r>
              <a:rPr lang="pt-BR" sz="2800" dirty="0" err="1">
                <a:solidFill>
                  <a:srgbClr val="00FFCC"/>
                </a:solidFill>
                <a:latin typeface="Bookman Old Style" pitchFamily="18" charset="0"/>
              </a:rPr>
              <a:t>of</a:t>
            </a:r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 Capital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16AF0CF-262B-41FD-A8DA-6FEC27803802}"/>
              </a:ext>
            </a:extLst>
          </p:cNvPr>
          <p:cNvGrpSpPr/>
          <p:nvPr/>
        </p:nvGrpSpPr>
        <p:grpSpPr>
          <a:xfrm>
            <a:off x="2153410" y="2841198"/>
            <a:ext cx="4967093" cy="889472"/>
            <a:chOff x="2555776" y="2708920"/>
            <a:chExt cx="4967093" cy="88947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3332B14-D321-46B3-B1AC-E0FB1B53C337}"/>
                </a:ext>
              </a:extLst>
            </p:cNvPr>
            <p:cNvSpPr txBox="1"/>
            <p:nvPr/>
          </p:nvSpPr>
          <p:spPr>
            <a:xfrm>
              <a:off x="2555776" y="292494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WACC 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0B99703-FFBC-4993-AB40-81090F04D6BC}"/>
                </a:ext>
              </a:extLst>
            </p:cNvPr>
            <p:cNvSpPr txBox="1"/>
            <p:nvPr/>
          </p:nvSpPr>
          <p:spPr>
            <a:xfrm>
              <a:off x="3580894" y="2941734"/>
              <a:ext cx="43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=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509FA50-5270-4FBB-897C-B493FE10845D}"/>
                </a:ext>
              </a:extLst>
            </p:cNvPr>
            <p:cNvSpPr txBox="1"/>
            <p:nvPr/>
          </p:nvSpPr>
          <p:spPr>
            <a:xfrm>
              <a:off x="3885929" y="291361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err="1"/>
                <a:t>Kd</a:t>
              </a:r>
              <a:r>
                <a:rPr lang="pt-BR" sz="2400" dirty="0"/>
                <a:t> </a:t>
              </a:r>
              <a:r>
                <a:rPr lang="pt-BR" sz="1600" dirty="0"/>
                <a:t>x</a:t>
              </a:r>
              <a:r>
                <a:rPr lang="pt-BR" sz="2400" dirty="0"/>
                <a:t> 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11792CC-1645-44FD-9884-70AC753A96F9}"/>
                </a:ext>
              </a:extLst>
            </p:cNvPr>
            <p:cNvSpPr txBox="1"/>
            <p:nvPr/>
          </p:nvSpPr>
          <p:spPr>
            <a:xfrm>
              <a:off x="4763346" y="2708920"/>
              <a:ext cx="43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D 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9BB595C-A186-4C00-B8BF-C8AA6E1EB2FA}"/>
                </a:ext>
              </a:extLst>
            </p:cNvPr>
            <p:cNvSpPr txBox="1"/>
            <p:nvPr/>
          </p:nvSpPr>
          <p:spPr>
            <a:xfrm>
              <a:off x="4402681" y="3136727"/>
              <a:ext cx="1270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D + PL 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2EEDB69-BCBC-4663-A56C-A410E36279B5}"/>
                </a:ext>
              </a:extLst>
            </p:cNvPr>
            <p:cNvCxnSpPr/>
            <p:nvPr/>
          </p:nvCxnSpPr>
          <p:spPr>
            <a:xfrm>
              <a:off x="4606009" y="3172566"/>
              <a:ext cx="8533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862548B-2F3F-4049-ACE6-49B3B0C5E56E}"/>
                </a:ext>
              </a:extLst>
            </p:cNvPr>
            <p:cNvSpPr txBox="1"/>
            <p:nvPr/>
          </p:nvSpPr>
          <p:spPr>
            <a:xfrm>
              <a:off x="5459404" y="2939752"/>
              <a:ext cx="43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+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49431D5A-330B-4AEA-A83C-E23EC672647E}"/>
                </a:ext>
              </a:extLst>
            </p:cNvPr>
            <p:cNvSpPr txBox="1"/>
            <p:nvPr/>
          </p:nvSpPr>
          <p:spPr>
            <a:xfrm>
              <a:off x="5735363" y="291361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err="1"/>
                <a:t>Ke</a:t>
              </a:r>
              <a:r>
                <a:rPr lang="pt-BR" sz="2400" dirty="0"/>
                <a:t> </a:t>
              </a:r>
              <a:r>
                <a:rPr lang="pt-BR" sz="1600" dirty="0"/>
                <a:t>x</a:t>
              </a:r>
              <a:r>
                <a:rPr lang="pt-BR" sz="2400" dirty="0"/>
                <a:t>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A111509-3119-4D62-9C66-573864A9CB4F}"/>
                </a:ext>
              </a:extLst>
            </p:cNvPr>
            <p:cNvSpPr txBox="1"/>
            <p:nvPr/>
          </p:nvSpPr>
          <p:spPr>
            <a:xfrm>
              <a:off x="6612780" y="2708920"/>
              <a:ext cx="55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PL 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6FDE69C-F87E-49FC-A190-9C43B4436518}"/>
                </a:ext>
              </a:extLst>
            </p:cNvPr>
            <p:cNvSpPr txBox="1"/>
            <p:nvPr/>
          </p:nvSpPr>
          <p:spPr>
            <a:xfrm>
              <a:off x="6252115" y="3136727"/>
              <a:ext cx="1270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D + PL 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DE705C61-52A1-41D4-B01B-7244CEA56001}"/>
                </a:ext>
              </a:extLst>
            </p:cNvPr>
            <p:cNvCxnSpPr/>
            <p:nvPr/>
          </p:nvCxnSpPr>
          <p:spPr>
            <a:xfrm>
              <a:off x="6455443" y="3172566"/>
              <a:ext cx="8533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88BA479-4EF3-463C-9760-ABD5315D55B3}"/>
              </a:ext>
            </a:extLst>
          </p:cNvPr>
          <p:cNvSpPr txBox="1"/>
          <p:nvPr/>
        </p:nvSpPr>
        <p:spPr>
          <a:xfrm>
            <a:off x="1741855" y="3824493"/>
            <a:ext cx="180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Custo do Capital de Terceiros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12D9E3F-7573-4384-85E8-9D09DC5EC840}"/>
              </a:ext>
            </a:extLst>
          </p:cNvPr>
          <p:cNvSpPr txBox="1"/>
          <p:nvPr/>
        </p:nvSpPr>
        <p:spPr>
          <a:xfrm>
            <a:off x="5093629" y="4353600"/>
            <a:ext cx="178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Custo do Capital Próprio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8D8ACB7-DB97-4012-B24F-D62EA8DC256E}"/>
              </a:ext>
            </a:extLst>
          </p:cNvPr>
          <p:cNvSpPr txBox="1"/>
          <p:nvPr/>
        </p:nvSpPr>
        <p:spPr>
          <a:xfrm>
            <a:off x="3421833" y="4467618"/>
            <a:ext cx="134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Dívidas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59F11A3-2B8D-4BA2-A0D3-57985EBCD46E}"/>
              </a:ext>
            </a:extLst>
          </p:cNvPr>
          <p:cNvSpPr txBox="1"/>
          <p:nvPr/>
        </p:nvSpPr>
        <p:spPr>
          <a:xfrm>
            <a:off x="7117669" y="3845836"/>
            <a:ext cx="1270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Capital Próprio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20F93E73-B701-4E04-9973-51FF60DEF5FF}"/>
              </a:ext>
            </a:extLst>
          </p:cNvPr>
          <p:cNvCxnSpPr>
            <a:cxnSpLocks/>
          </p:cNvCxnSpPr>
          <p:nvPr/>
        </p:nvCxnSpPr>
        <p:spPr>
          <a:xfrm flipV="1">
            <a:off x="3274513" y="3563799"/>
            <a:ext cx="419568" cy="456307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E1B5B8D2-9DF8-4C72-8CD7-1A0B38970846}"/>
              </a:ext>
            </a:extLst>
          </p:cNvPr>
          <p:cNvCxnSpPr>
            <a:cxnSpLocks/>
          </p:cNvCxnSpPr>
          <p:nvPr/>
        </p:nvCxnSpPr>
        <p:spPr>
          <a:xfrm flipH="1" flipV="1">
            <a:off x="6875138" y="3730670"/>
            <a:ext cx="321938" cy="2863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79B53EEA-DA26-4CBE-A26B-04781E374E96}"/>
              </a:ext>
            </a:extLst>
          </p:cNvPr>
          <p:cNvCxnSpPr>
            <a:cxnSpLocks/>
          </p:cNvCxnSpPr>
          <p:nvPr/>
        </p:nvCxnSpPr>
        <p:spPr>
          <a:xfrm flipV="1">
            <a:off x="4130826" y="3744300"/>
            <a:ext cx="154121" cy="601857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562B32AE-2B37-4A5F-A568-D12456256019}"/>
              </a:ext>
            </a:extLst>
          </p:cNvPr>
          <p:cNvCxnSpPr>
            <a:cxnSpLocks/>
          </p:cNvCxnSpPr>
          <p:nvPr/>
        </p:nvCxnSpPr>
        <p:spPr>
          <a:xfrm flipH="1" flipV="1">
            <a:off x="5620088" y="3539847"/>
            <a:ext cx="72949" cy="685533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0AB1971-4E45-477C-9A55-8960618A0298}"/>
              </a:ext>
            </a:extLst>
          </p:cNvPr>
          <p:cNvSpPr txBox="1"/>
          <p:nvPr/>
        </p:nvSpPr>
        <p:spPr>
          <a:xfrm>
            <a:off x="1230126" y="5414285"/>
            <a:ext cx="732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rgbClr val="66FFFF"/>
                </a:solidFill>
              </a:rPr>
              <a:t>Obs</a:t>
            </a:r>
            <a:r>
              <a:rPr lang="pt-BR" sz="2000" dirty="0">
                <a:solidFill>
                  <a:srgbClr val="66FFFF"/>
                </a:solidFill>
              </a:rPr>
              <a:t>: O </a:t>
            </a:r>
            <a:r>
              <a:rPr lang="pt-BR" sz="2000" dirty="0" err="1">
                <a:solidFill>
                  <a:srgbClr val="66FFFF"/>
                </a:solidFill>
              </a:rPr>
              <a:t>Kd</a:t>
            </a:r>
            <a:r>
              <a:rPr lang="pt-BR" sz="2000" dirty="0">
                <a:solidFill>
                  <a:srgbClr val="66FFFF"/>
                </a:solidFill>
              </a:rPr>
              <a:t> já considera o benefício tributário sobre os juros da dívida </a:t>
            </a:r>
            <a:r>
              <a:rPr lang="pt-BR" sz="2000" dirty="0" err="1">
                <a:solidFill>
                  <a:srgbClr val="66FFFF"/>
                </a:solidFill>
              </a:rPr>
              <a:t>Kd</a:t>
            </a:r>
            <a:r>
              <a:rPr lang="pt-BR" sz="2000" dirty="0">
                <a:solidFill>
                  <a:srgbClr val="66FFFF"/>
                </a:solidFill>
              </a:rPr>
              <a:t> = Ki </a:t>
            </a:r>
            <a:r>
              <a:rPr lang="pt-BR" sz="1600" dirty="0">
                <a:solidFill>
                  <a:srgbClr val="66FFFF"/>
                </a:solidFill>
              </a:rPr>
              <a:t>x</a:t>
            </a:r>
            <a:r>
              <a:rPr lang="pt-BR" sz="2000" dirty="0">
                <a:solidFill>
                  <a:srgbClr val="66FFFF"/>
                </a:solidFill>
              </a:rPr>
              <a:t> (1 - %IR) </a:t>
            </a:r>
          </a:p>
        </p:txBody>
      </p:sp>
    </p:spTree>
    <p:extLst>
      <p:ext uri="{BB962C8B-B14F-4D97-AF65-F5344CB8AC3E}">
        <p14:creationId xmlns:p14="http://schemas.microsoft.com/office/powerpoint/2010/main" val="305638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4CB6FE1-1D84-4E56-9C92-7F2315D77AAB}"/>
              </a:ext>
            </a:extLst>
          </p:cNvPr>
          <p:cNvGrpSpPr/>
          <p:nvPr/>
        </p:nvGrpSpPr>
        <p:grpSpPr>
          <a:xfrm>
            <a:off x="1138152" y="1638481"/>
            <a:ext cx="2857784" cy="3978365"/>
            <a:chOff x="1138152" y="1638481"/>
            <a:chExt cx="2857784" cy="3978365"/>
          </a:xfrm>
        </p:grpSpPr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8AE3190C-D39A-490C-B893-18E05F3C2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5755" y="1638481"/>
              <a:ext cx="1622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/>
                <a:t>Empresa</a:t>
              </a:r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50B5E669-6E7C-4E7F-836F-CCC8093D492C}"/>
                </a:ext>
              </a:extLst>
            </p:cNvPr>
            <p:cNvGrpSpPr/>
            <p:nvPr/>
          </p:nvGrpSpPr>
          <p:grpSpPr>
            <a:xfrm>
              <a:off x="1138152" y="2235279"/>
              <a:ext cx="2857784" cy="3381567"/>
              <a:chOff x="1613124" y="3243455"/>
              <a:chExt cx="1981200" cy="1828791"/>
            </a:xfrm>
          </p:grpSpPr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D836C24E-C8B9-4133-9279-BB9BD10F5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124" y="3243455"/>
                <a:ext cx="990600" cy="18287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A7CE5E1A-1FE5-4F15-830C-EC1E519F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3243455"/>
                <a:ext cx="990600" cy="609597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" name="Rectangle 23">
                <a:extLst>
                  <a:ext uri="{FF2B5EF4-FFF2-40B4-BE49-F238E27FC236}">
                    <a16:creationId xmlns:a16="http://schemas.microsoft.com/office/drawing/2014/main" id="{248FF1A4-1570-401C-A17F-9A5B2CB31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3624453"/>
                <a:ext cx="990600" cy="609597"/>
              </a:xfrm>
              <a:prstGeom prst="rect">
                <a:avLst/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6CA39BBF-87BF-4CD3-B0C1-D2B464ED8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724" y="4157850"/>
                <a:ext cx="990600" cy="914395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181FEDC4-3AB3-4ADC-9908-6C03840F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6982" y="22352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PC</a:t>
              </a: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37FFC010-7CC9-4495-8774-D1CEB087A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299" y="2934247"/>
              <a:ext cx="9196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PNC</a:t>
              </a:r>
            </a:p>
          </p:txBody>
        </p:sp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F4B89DFE-B1C4-4664-840E-CFB52EE2B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8" y="3660359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ATIVOS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28E55442-FAF9-43C2-A48D-ADCA5E040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044" y="3977592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b="1" dirty="0">
                  <a:solidFill>
                    <a:sysClr val="windowText" lastClr="000000"/>
                  </a:solidFill>
                </a:rPr>
                <a:t>PL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6BDDBF01-B3D3-40AD-8A1C-71553A3295CF}"/>
              </a:ext>
            </a:extLst>
          </p:cNvPr>
          <p:cNvSpPr/>
          <p:nvPr/>
        </p:nvSpPr>
        <p:spPr>
          <a:xfrm>
            <a:off x="5076056" y="2854636"/>
            <a:ext cx="32942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/>
              <a:t>Custo do Capital de Terceiros</a:t>
            </a:r>
          </a:p>
          <a:p>
            <a:pPr algn="ctr" eaLnBrk="0" hangingPunct="0"/>
            <a:endParaRPr lang="pt-BR" sz="2000" b="1" dirty="0"/>
          </a:p>
          <a:p>
            <a:pPr algn="ctr" eaLnBrk="0" hangingPunct="0"/>
            <a:r>
              <a:rPr lang="pt-BR" sz="2000" b="1" dirty="0">
                <a:solidFill>
                  <a:srgbClr val="FFC000"/>
                </a:solidFill>
              </a:rPr>
              <a:t>Juros pagos por empréstimos</a:t>
            </a:r>
          </a:p>
        </p:txBody>
      </p: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F70B49BC-A72E-4500-A41A-535E8349DEA9}"/>
              </a:ext>
            </a:extLst>
          </p:cNvPr>
          <p:cNvSpPr/>
          <p:nvPr/>
        </p:nvSpPr>
        <p:spPr>
          <a:xfrm>
            <a:off x="4427984" y="2235279"/>
            <a:ext cx="387876" cy="16619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787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>
            <a:extLst>
              <a:ext uri="{FF2B5EF4-FFF2-40B4-BE49-F238E27FC236}">
                <a16:creationId xmlns:a16="http://schemas.microsoft.com/office/drawing/2014/main" id="{79EB9FB7-0A86-4ACF-8458-165B16FBAC43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3" name="Grupo 36">
              <a:extLst>
                <a:ext uri="{FF2B5EF4-FFF2-40B4-BE49-F238E27FC236}">
                  <a16:creationId xmlns:a16="http://schemas.microsoft.com/office/drawing/2014/main" id="{A41FDA19-3505-4170-9097-4496BFB8AB5F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B119F9E8-BC21-416B-8F5B-F924740B35F4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BBEFEDB-B1C8-4F25-A241-F3A58D26C41B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4" name="Grupo 113">
              <a:extLst>
                <a:ext uri="{FF2B5EF4-FFF2-40B4-BE49-F238E27FC236}">
                  <a16:creationId xmlns:a16="http://schemas.microsoft.com/office/drawing/2014/main" id="{0EAFC537-8EC3-4057-8D8E-9987D1F7133A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C1CB449-481C-4FF4-96BB-3A13C38B3F38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FF55C19-0097-4AE5-9D17-4B0B17AD2F3D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439FF4EE-A80F-41AA-9270-AEE9F93B3C69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FFCD88-18C4-419C-9B11-33FF62CCBB00}"/>
              </a:ext>
            </a:extLst>
          </p:cNvPr>
          <p:cNvSpPr txBox="1"/>
          <p:nvPr/>
        </p:nvSpPr>
        <p:spPr>
          <a:xfrm>
            <a:off x="2123728" y="35907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Médio Ponderado do Capital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3C700-9ED1-41E2-B7B1-BA66C3E8780D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B866D5FF-58B5-4EA6-8CF7-1D811437BFA3}"/>
              </a:ext>
            </a:extLst>
          </p:cNvPr>
          <p:cNvGrpSpPr/>
          <p:nvPr/>
        </p:nvGrpSpPr>
        <p:grpSpPr>
          <a:xfrm>
            <a:off x="582141" y="1424642"/>
            <a:ext cx="1950338" cy="2357891"/>
            <a:chOff x="1613124" y="3243455"/>
            <a:chExt cx="1981200" cy="1828791"/>
          </a:xfrm>
        </p:grpSpPr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B8832A96-F578-47D2-A0AF-723D22D21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124" y="3243455"/>
              <a:ext cx="990600" cy="18287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A00C6787-A651-4BE4-829D-7B3B68EBA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24" y="3243455"/>
              <a:ext cx="990600" cy="60959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86BD96C5-F739-41CE-990A-105D8B065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24" y="3624453"/>
              <a:ext cx="990600" cy="60959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41AA5607-5A80-445A-91C1-F67A5F480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24" y="4157850"/>
              <a:ext cx="990600" cy="914395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50" name="Text Box 25">
            <a:extLst>
              <a:ext uri="{FF2B5EF4-FFF2-40B4-BE49-F238E27FC236}">
                <a16:creationId xmlns:a16="http://schemas.microsoft.com/office/drawing/2014/main" id="{2CE52223-DC83-4865-B1F6-3C8FF956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03" y="1601372"/>
            <a:ext cx="10110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ysClr val="windowText" lastClr="000000"/>
                </a:solidFill>
              </a:rPr>
              <a:t>Capital de 3ºs</a:t>
            </a: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4742AF22-3EAC-44DE-ADA0-B2E18EE5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53" y="2293058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ysClr val="windowText" lastClr="000000"/>
                </a:solidFill>
              </a:rPr>
              <a:t>ATIVOS</a:t>
            </a:r>
          </a:p>
        </p:txBody>
      </p:sp>
      <p:sp>
        <p:nvSpPr>
          <p:cNvPr id="53" name="Text Box 26">
            <a:extLst>
              <a:ext uri="{FF2B5EF4-FFF2-40B4-BE49-F238E27FC236}">
                <a16:creationId xmlns:a16="http://schemas.microsoft.com/office/drawing/2014/main" id="{270DC503-ECF7-40A4-BC75-5D594519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104" y="2849788"/>
            <a:ext cx="1025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ysClr val="windowText" lastClr="000000"/>
                </a:solidFill>
              </a:rPr>
              <a:t>Capital Próprio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DFDFD68-CEC7-4824-A840-278D06890C00}"/>
              </a:ext>
            </a:extLst>
          </p:cNvPr>
          <p:cNvSpPr txBox="1"/>
          <p:nvPr/>
        </p:nvSpPr>
        <p:spPr>
          <a:xfrm>
            <a:off x="2539154" y="2023043"/>
            <a:ext cx="221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Kd</a:t>
            </a:r>
            <a:r>
              <a:rPr lang="pt-BR" dirty="0"/>
              <a:t> = 10% a.a.</a:t>
            </a:r>
          </a:p>
        </p:txBody>
      </p:sp>
      <p:sp>
        <p:nvSpPr>
          <p:cNvPr id="63" name="Chave Direita 62">
            <a:extLst>
              <a:ext uri="{FF2B5EF4-FFF2-40B4-BE49-F238E27FC236}">
                <a16:creationId xmlns:a16="http://schemas.microsoft.com/office/drawing/2014/main" id="{E38D9376-CE49-45F8-A872-8A58F7C5C3FB}"/>
              </a:ext>
            </a:extLst>
          </p:cNvPr>
          <p:cNvSpPr/>
          <p:nvPr/>
        </p:nvSpPr>
        <p:spPr>
          <a:xfrm>
            <a:off x="2628611" y="1412670"/>
            <a:ext cx="257685" cy="1190917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D9D518C-B44B-48A4-84A6-2628653A2E56}"/>
              </a:ext>
            </a:extLst>
          </p:cNvPr>
          <p:cNvSpPr txBox="1"/>
          <p:nvPr/>
        </p:nvSpPr>
        <p:spPr>
          <a:xfrm>
            <a:off x="2843954" y="1617247"/>
            <a:ext cx="152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 = $400 M</a:t>
            </a:r>
          </a:p>
        </p:txBody>
      </p:sp>
      <p:sp>
        <p:nvSpPr>
          <p:cNvPr id="67" name="Chave Direita 66">
            <a:extLst>
              <a:ext uri="{FF2B5EF4-FFF2-40B4-BE49-F238E27FC236}">
                <a16:creationId xmlns:a16="http://schemas.microsoft.com/office/drawing/2014/main" id="{4E3FC8BF-7A1B-4A90-83C2-FA776CD4AD4D}"/>
              </a:ext>
            </a:extLst>
          </p:cNvPr>
          <p:cNvSpPr/>
          <p:nvPr/>
        </p:nvSpPr>
        <p:spPr>
          <a:xfrm>
            <a:off x="2638960" y="2662093"/>
            <a:ext cx="247146" cy="1101113"/>
          </a:xfrm>
          <a:prstGeom prst="rightBrace">
            <a:avLst/>
          </a:prstGeom>
          <a:ln w="28575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BF65BAF-DEBA-4FB1-A7DD-57DAF46A4DBE}"/>
              </a:ext>
            </a:extLst>
          </p:cNvPr>
          <p:cNvSpPr txBox="1"/>
          <p:nvPr/>
        </p:nvSpPr>
        <p:spPr>
          <a:xfrm>
            <a:off x="2561955" y="3228191"/>
            <a:ext cx="221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Ke</a:t>
            </a:r>
            <a:r>
              <a:rPr lang="pt-BR" dirty="0"/>
              <a:t> = 16% a.a.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F208AC78-2AFF-4C0D-8081-33A68AE617EC}"/>
              </a:ext>
            </a:extLst>
          </p:cNvPr>
          <p:cNvSpPr txBox="1"/>
          <p:nvPr/>
        </p:nvSpPr>
        <p:spPr>
          <a:xfrm>
            <a:off x="2860017" y="2867322"/>
            <a:ext cx="152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PL = $600 M</a:t>
            </a: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6AD0886F-86AB-4CFE-9742-9F75548E53E0}"/>
              </a:ext>
            </a:extLst>
          </p:cNvPr>
          <p:cNvGrpSpPr/>
          <p:nvPr/>
        </p:nvGrpSpPr>
        <p:grpSpPr>
          <a:xfrm>
            <a:off x="1011660" y="5292848"/>
            <a:ext cx="7259178" cy="776560"/>
            <a:chOff x="318534" y="5094082"/>
            <a:chExt cx="7259178" cy="776560"/>
          </a:xfrm>
        </p:grpSpPr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F7F683E5-DBF3-4181-B53C-B21ADAEDFF9E}"/>
                </a:ext>
              </a:extLst>
            </p:cNvPr>
            <p:cNvSpPr txBox="1"/>
            <p:nvPr/>
          </p:nvSpPr>
          <p:spPr>
            <a:xfrm>
              <a:off x="1169091" y="5187016"/>
              <a:ext cx="408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=</a:t>
              </a: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B77B9206-08DE-4E48-93A7-B7B40AD4680F}"/>
                </a:ext>
              </a:extLst>
            </p:cNvPr>
            <p:cNvSpPr txBox="1"/>
            <p:nvPr/>
          </p:nvSpPr>
          <p:spPr>
            <a:xfrm>
              <a:off x="1366872" y="5229225"/>
              <a:ext cx="948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0,10</a:t>
              </a:r>
              <a:r>
                <a:rPr lang="pt-BR" sz="2000" b="1" dirty="0"/>
                <a:t> </a:t>
              </a:r>
              <a:r>
                <a:rPr lang="pt-BR" sz="1400" b="1" dirty="0"/>
                <a:t>x</a:t>
              </a:r>
              <a:r>
                <a:rPr lang="pt-BR" sz="2000" b="1" dirty="0"/>
                <a:t> </a:t>
              </a: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06853E61-17ED-486C-B913-8FC7ED6C40CE}"/>
                </a:ext>
              </a:extLst>
            </p:cNvPr>
            <p:cNvSpPr txBox="1"/>
            <p:nvPr/>
          </p:nvSpPr>
          <p:spPr>
            <a:xfrm>
              <a:off x="2355868" y="5105513"/>
              <a:ext cx="71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400 </a:t>
              </a:r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257F552A-A352-413E-855F-54CCAFA88864}"/>
                </a:ext>
              </a:extLst>
            </p:cNvPr>
            <p:cNvSpPr txBox="1"/>
            <p:nvPr/>
          </p:nvSpPr>
          <p:spPr>
            <a:xfrm>
              <a:off x="2144860" y="5501310"/>
              <a:ext cx="120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400 + 600 </a:t>
              </a:r>
            </a:p>
          </p:txBody>
        </p: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1E544EA6-81EF-4B33-AED0-0C28EE2F48BB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82" y="5473519"/>
              <a:ext cx="9979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46173139-3B89-4F5B-9175-6524376D8628}"/>
                </a:ext>
              </a:extLst>
            </p:cNvPr>
            <p:cNvSpPr txBox="1"/>
            <p:nvPr/>
          </p:nvSpPr>
          <p:spPr>
            <a:xfrm>
              <a:off x="3212894" y="5198712"/>
              <a:ext cx="408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+</a:t>
              </a:r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2E3462BE-F510-48F8-9220-34AA7CFE2E5F}"/>
                </a:ext>
              </a:extLst>
            </p:cNvPr>
            <p:cNvSpPr txBox="1"/>
            <p:nvPr/>
          </p:nvSpPr>
          <p:spPr>
            <a:xfrm>
              <a:off x="3392330" y="5217794"/>
              <a:ext cx="948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0,16</a:t>
              </a:r>
              <a:r>
                <a:rPr lang="pt-BR" sz="2000" b="1" dirty="0"/>
                <a:t> </a:t>
              </a:r>
              <a:r>
                <a:rPr lang="pt-BR" sz="1400" b="1" dirty="0"/>
                <a:t>x</a:t>
              </a:r>
              <a:r>
                <a:rPr lang="pt-BR" sz="2000" b="1" dirty="0"/>
                <a:t> </a:t>
              </a: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1499ACEC-2C60-4BE2-8682-35D74E9BC06E}"/>
                </a:ext>
              </a:extLst>
            </p:cNvPr>
            <p:cNvSpPr txBox="1"/>
            <p:nvPr/>
          </p:nvSpPr>
          <p:spPr>
            <a:xfrm>
              <a:off x="4381326" y="5094082"/>
              <a:ext cx="71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600 </a:t>
              </a: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78EDD313-B8F9-4D0C-80C3-B1758951C76E}"/>
                </a:ext>
              </a:extLst>
            </p:cNvPr>
            <p:cNvSpPr txBox="1"/>
            <p:nvPr/>
          </p:nvSpPr>
          <p:spPr>
            <a:xfrm>
              <a:off x="4170318" y="5489879"/>
              <a:ext cx="120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400 + 600 </a:t>
              </a:r>
            </a:p>
          </p:txBody>
        </p: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189FB241-3F63-4372-8BFB-270D6CDC2A76}"/>
                </a:ext>
              </a:extLst>
            </p:cNvPr>
            <p:cNvCxnSpPr>
              <a:cxnSpLocks/>
            </p:cNvCxnSpPr>
            <p:nvPr/>
          </p:nvCxnSpPr>
          <p:spPr>
            <a:xfrm>
              <a:off x="4240940" y="5462088"/>
              <a:ext cx="9979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C3F1371F-5BB3-4DEC-BB1E-3B48220E5986}"/>
                </a:ext>
              </a:extLst>
            </p:cNvPr>
            <p:cNvSpPr txBox="1"/>
            <p:nvPr/>
          </p:nvSpPr>
          <p:spPr>
            <a:xfrm>
              <a:off x="318534" y="5229225"/>
              <a:ext cx="1090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WACC </a:t>
              </a: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FB78CAC-00B5-42A8-9F3F-6BBD4A240C2C}"/>
                </a:ext>
              </a:extLst>
            </p:cNvPr>
            <p:cNvSpPr txBox="1"/>
            <p:nvPr/>
          </p:nvSpPr>
          <p:spPr>
            <a:xfrm>
              <a:off x="5232281" y="5205027"/>
              <a:ext cx="408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=</a:t>
              </a: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3783840D-0B73-4752-89A0-C8C09B13C388}"/>
                </a:ext>
              </a:extLst>
            </p:cNvPr>
            <p:cNvSpPr txBox="1"/>
            <p:nvPr/>
          </p:nvSpPr>
          <p:spPr>
            <a:xfrm>
              <a:off x="5436675" y="5241562"/>
              <a:ext cx="2141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0,136  =  13,6% a.a.</a:t>
              </a:r>
              <a:r>
                <a:rPr lang="pt-BR" sz="2000" b="1" dirty="0"/>
                <a:t> </a:t>
              </a:r>
            </a:p>
          </p:txBody>
        </p:sp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9758DBD0-D9B9-4C66-87F3-537248044470}"/>
              </a:ext>
            </a:extLst>
          </p:cNvPr>
          <p:cNvGrpSpPr/>
          <p:nvPr/>
        </p:nvGrpSpPr>
        <p:grpSpPr>
          <a:xfrm>
            <a:off x="2367139" y="3869831"/>
            <a:ext cx="4476290" cy="1181710"/>
            <a:chOff x="3193624" y="3706737"/>
            <a:chExt cx="5118887" cy="1292243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DF1A065-3C69-4C1D-A9E7-62D8F2A247A6}"/>
                </a:ext>
              </a:extLst>
            </p:cNvPr>
            <p:cNvGrpSpPr/>
            <p:nvPr/>
          </p:nvGrpSpPr>
          <p:grpSpPr>
            <a:xfrm>
              <a:off x="3382699" y="3912251"/>
              <a:ext cx="4699710" cy="819764"/>
              <a:chOff x="2555776" y="2708920"/>
              <a:chExt cx="4967093" cy="835690"/>
            </a:xfrm>
          </p:grpSpPr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BCA7B63-2A2B-47DE-BCE2-7C95519E0508}"/>
                  </a:ext>
                </a:extLst>
              </p:cNvPr>
              <p:cNvSpPr txBox="1"/>
              <p:nvPr/>
            </p:nvSpPr>
            <p:spPr>
              <a:xfrm>
                <a:off x="2555776" y="2924944"/>
                <a:ext cx="1152128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WACC 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FE07AB3-EFBB-4BD0-8CE0-A708C19D4FAC}"/>
                  </a:ext>
                </a:extLst>
              </p:cNvPr>
              <p:cNvSpPr txBox="1"/>
              <p:nvPr/>
            </p:nvSpPr>
            <p:spPr>
              <a:xfrm>
                <a:off x="3580894" y="2941734"/>
                <a:ext cx="432046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=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9C3E100-D4EE-4ADD-A94E-CF4F00280DBB}"/>
                  </a:ext>
                </a:extLst>
              </p:cNvPr>
              <p:cNvSpPr txBox="1"/>
              <p:nvPr/>
            </p:nvSpPr>
            <p:spPr>
              <a:xfrm>
                <a:off x="3885929" y="2913612"/>
                <a:ext cx="720080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err="1"/>
                  <a:t>Kd</a:t>
                </a:r>
                <a:r>
                  <a:rPr lang="pt-BR" sz="2000" dirty="0"/>
                  <a:t> </a:t>
                </a:r>
                <a:r>
                  <a:rPr lang="pt-BR" sz="1400" dirty="0"/>
                  <a:t>x</a:t>
                </a:r>
                <a:r>
                  <a:rPr lang="pt-BR" sz="2000" dirty="0"/>
                  <a:t> 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5A0CE6F-A2BB-432D-A107-1922791FB36E}"/>
                  </a:ext>
                </a:extLst>
              </p:cNvPr>
              <p:cNvSpPr txBox="1"/>
              <p:nvPr/>
            </p:nvSpPr>
            <p:spPr>
              <a:xfrm>
                <a:off x="4763346" y="2708920"/>
                <a:ext cx="432046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D 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816CBD6-3877-4933-959C-9AB1B50B9A2F}"/>
                  </a:ext>
                </a:extLst>
              </p:cNvPr>
              <p:cNvSpPr txBox="1"/>
              <p:nvPr/>
            </p:nvSpPr>
            <p:spPr>
              <a:xfrm>
                <a:off x="4402680" y="3136727"/>
                <a:ext cx="1270754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D + PL </a:t>
                </a:r>
              </a:p>
            </p:txBody>
          </p:sp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4B4024A5-1903-445D-ADA8-F00F879D429F}"/>
                  </a:ext>
                </a:extLst>
              </p:cNvPr>
              <p:cNvCxnSpPr/>
              <p:nvPr/>
            </p:nvCxnSpPr>
            <p:spPr>
              <a:xfrm>
                <a:off x="4606009" y="3172566"/>
                <a:ext cx="85339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D1AF580-01DA-4C9F-8065-5081468C7127}"/>
                  </a:ext>
                </a:extLst>
              </p:cNvPr>
              <p:cNvSpPr txBox="1"/>
              <p:nvPr/>
            </p:nvSpPr>
            <p:spPr>
              <a:xfrm>
                <a:off x="5459404" y="2939752"/>
                <a:ext cx="432046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+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649B76B-5BEE-447C-AAAE-62A1D068A88A}"/>
                  </a:ext>
                </a:extLst>
              </p:cNvPr>
              <p:cNvSpPr txBox="1"/>
              <p:nvPr/>
            </p:nvSpPr>
            <p:spPr>
              <a:xfrm>
                <a:off x="5735363" y="2913612"/>
                <a:ext cx="720080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err="1"/>
                  <a:t>Ke</a:t>
                </a:r>
                <a:r>
                  <a:rPr lang="pt-BR" sz="2000" dirty="0"/>
                  <a:t> </a:t>
                </a:r>
                <a:r>
                  <a:rPr lang="pt-BR" sz="1400" dirty="0"/>
                  <a:t>x</a:t>
                </a:r>
                <a:r>
                  <a:rPr lang="pt-BR" sz="2000" dirty="0"/>
                  <a:t> 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80F8B8F-4AA0-40A5-8217-A48AAE626D46}"/>
                  </a:ext>
                </a:extLst>
              </p:cNvPr>
              <p:cNvSpPr txBox="1"/>
              <p:nvPr/>
            </p:nvSpPr>
            <p:spPr>
              <a:xfrm>
                <a:off x="6612780" y="2708920"/>
                <a:ext cx="551508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PL </a:t>
                </a: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A49974-EFEA-46EA-94A4-ECD19F46374A}"/>
                  </a:ext>
                </a:extLst>
              </p:cNvPr>
              <p:cNvSpPr txBox="1"/>
              <p:nvPr/>
            </p:nvSpPr>
            <p:spPr>
              <a:xfrm>
                <a:off x="6252115" y="3136727"/>
                <a:ext cx="1270754" cy="40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/>
                  <a:t>D + PL </a:t>
                </a:r>
              </a:p>
            </p:txBody>
          </p: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C8D83764-18FA-4EFB-90B1-56318554534E}"/>
                  </a:ext>
                </a:extLst>
              </p:cNvPr>
              <p:cNvCxnSpPr/>
              <p:nvPr/>
            </p:nvCxnSpPr>
            <p:spPr>
              <a:xfrm>
                <a:off x="6455443" y="3172566"/>
                <a:ext cx="85339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30BAB865-0E54-448A-A840-E952F98A16D8}"/>
                </a:ext>
              </a:extLst>
            </p:cNvPr>
            <p:cNvSpPr/>
            <p:nvPr/>
          </p:nvSpPr>
          <p:spPr>
            <a:xfrm>
              <a:off x="3193624" y="3706737"/>
              <a:ext cx="5118887" cy="1292243"/>
            </a:xfrm>
            <a:prstGeom prst="ellipse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2298592C-568F-42AA-8CB5-ECF61F725F58}"/>
              </a:ext>
            </a:extLst>
          </p:cNvPr>
          <p:cNvSpPr txBox="1"/>
          <p:nvPr/>
        </p:nvSpPr>
        <p:spPr>
          <a:xfrm>
            <a:off x="5625973" y="1775548"/>
            <a:ext cx="230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Exemplo de cálculo do WACC</a:t>
            </a:r>
          </a:p>
        </p:txBody>
      </p:sp>
      <p:pic>
        <p:nvPicPr>
          <p:cNvPr id="101" name="Gráfico 100" descr="Professor">
            <a:extLst>
              <a:ext uri="{FF2B5EF4-FFF2-40B4-BE49-F238E27FC236}">
                <a16:creationId xmlns:a16="http://schemas.microsoft.com/office/drawing/2014/main" id="{ADE3B06B-1AF9-4DE4-AEFF-27DE69DE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38606" y="900171"/>
            <a:ext cx="3582035" cy="37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8ABDC0-9841-45CC-BA2D-17180A91F339}"/>
              </a:ext>
            </a:extLst>
          </p:cNvPr>
          <p:cNvSpPr txBox="1"/>
          <p:nvPr/>
        </p:nvSpPr>
        <p:spPr>
          <a:xfrm>
            <a:off x="863588" y="1717123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CCFF"/>
                </a:solidFill>
              </a:rPr>
              <a:t>Como determinar o custo do capital de terceiros?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BC48A-8397-4D14-AD75-271B14DC4C4F}"/>
              </a:ext>
            </a:extLst>
          </p:cNvPr>
          <p:cNvSpPr txBox="1"/>
          <p:nvPr/>
        </p:nvSpPr>
        <p:spPr>
          <a:xfrm>
            <a:off x="728800" y="2688404"/>
            <a:ext cx="8019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/>
              <a:t>Ver os dados detalhados do endividamento da empresa</a:t>
            </a:r>
          </a:p>
          <a:p>
            <a:pPr marL="457200" indent="-457200">
              <a:buAutoNum type="arabicPeriod"/>
            </a:pPr>
            <a:r>
              <a:rPr lang="pt-BR" sz="2400" dirty="0"/>
              <a:t>Ver custos médios das dívidas nas notas explicativas</a:t>
            </a:r>
          </a:p>
          <a:p>
            <a:pPr marL="457200" indent="-457200">
              <a:buAutoNum type="arabicPeriod"/>
            </a:pPr>
            <a:r>
              <a:rPr lang="pt-BR" sz="2400" dirty="0"/>
              <a:t>Ver os juros pagos nas emissões de debêntures</a:t>
            </a:r>
          </a:p>
          <a:p>
            <a:pPr marL="457200" indent="-457200">
              <a:buAutoNum type="arabicPeriod"/>
            </a:pPr>
            <a:r>
              <a:rPr lang="pt-BR" sz="2400" dirty="0"/>
              <a:t>Referenciar o custo na taxa de juros de longo prazo do país</a:t>
            </a:r>
          </a:p>
          <a:p>
            <a:pPr marL="457200" indent="-457200">
              <a:buAutoNum type="arabicPeriod"/>
            </a:pPr>
            <a:r>
              <a:rPr lang="pt-BR" sz="2400" dirty="0"/>
              <a:t>Calcular com base na taxa livre de risco + spread</a:t>
            </a:r>
          </a:p>
          <a:p>
            <a:pPr marL="457200" indent="-457200">
              <a:buAutoNum type="arabicPeriod"/>
            </a:pPr>
            <a:r>
              <a:rPr lang="pt-BR" sz="2400" dirty="0"/>
              <a:t>Calcular com base nas despesas financeiras</a:t>
            </a:r>
          </a:p>
        </p:txBody>
      </p:sp>
    </p:spTree>
    <p:extLst>
      <p:ext uri="{BB962C8B-B14F-4D97-AF65-F5344CB8AC3E}">
        <p14:creationId xmlns:p14="http://schemas.microsoft.com/office/powerpoint/2010/main" val="131559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A268A5-FE95-4897-AA9A-8DF788771932}"/>
              </a:ext>
            </a:extLst>
          </p:cNvPr>
          <p:cNvSpPr txBox="1"/>
          <p:nvPr/>
        </p:nvSpPr>
        <p:spPr>
          <a:xfrm>
            <a:off x="928020" y="1519462"/>
            <a:ext cx="7593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CFF"/>
                </a:solidFill>
              </a:rPr>
              <a:t>3. Ver os juros pagos nas emissões de debêntures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E613C6-69DC-4EFA-B61D-4A3C3FBA9718}"/>
              </a:ext>
            </a:extLst>
          </p:cNvPr>
          <p:cNvSpPr txBox="1"/>
          <p:nvPr/>
        </p:nvSpPr>
        <p:spPr>
          <a:xfrm>
            <a:off x="669331" y="2350291"/>
            <a:ext cx="81104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Exemplos:</a:t>
            </a:r>
            <a:endParaRPr lang="pt-BR" sz="2400" b="1" dirty="0">
              <a:solidFill>
                <a:srgbClr val="99CCFF"/>
              </a:solidFill>
            </a:endParaRP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Emissão da SABESP –  $400 M –  15/07/2019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Duas séries: 7 e 10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Juros pré-fixados: i= 3,25% a.a.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Emissão da NEOENERGIA –  $1.250 M –  15/06/2019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Duas séries: 10 e 14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Juros: maior taxa entre Tesouro IPCA 2028 + 0,2% a.a. (</a:t>
            </a:r>
            <a:r>
              <a:rPr lang="pt-BR" sz="2400" b="1" dirty="0" err="1"/>
              <a:t>máx</a:t>
            </a:r>
            <a:r>
              <a:rPr lang="pt-BR" sz="2400" b="1" dirty="0"/>
              <a:t>) ou i = 4,37% a.a.</a:t>
            </a:r>
          </a:p>
        </p:txBody>
      </p:sp>
    </p:spTree>
    <p:extLst>
      <p:ext uri="{BB962C8B-B14F-4D97-AF65-F5344CB8AC3E}">
        <p14:creationId xmlns:p14="http://schemas.microsoft.com/office/powerpoint/2010/main" val="346511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C18D1FD9-D538-44F6-A4C5-D0B517318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7590" r="10625" b="19185"/>
          <a:stretch/>
        </p:blipFill>
        <p:spPr>
          <a:xfrm>
            <a:off x="212516" y="1811051"/>
            <a:ext cx="8718968" cy="37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F58774F-BE18-45A7-B09F-62F73AC1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24788" r="16926" b="24788"/>
          <a:stretch/>
        </p:blipFill>
        <p:spPr>
          <a:xfrm>
            <a:off x="232367" y="1809764"/>
            <a:ext cx="8670962" cy="367240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0DB6814-599E-49AF-814A-2FFC6FD16024}"/>
              </a:ext>
            </a:extLst>
          </p:cNvPr>
          <p:cNvCxnSpPr/>
          <p:nvPr/>
        </p:nvCxnSpPr>
        <p:spPr>
          <a:xfrm>
            <a:off x="4932040" y="3140968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74D287C-CDD4-4740-A623-8BCD0C1B7EFA}"/>
              </a:ext>
            </a:extLst>
          </p:cNvPr>
          <p:cNvCxnSpPr>
            <a:cxnSpLocks/>
          </p:cNvCxnSpPr>
          <p:nvPr/>
        </p:nvCxnSpPr>
        <p:spPr>
          <a:xfrm>
            <a:off x="3347864" y="3429000"/>
            <a:ext cx="1378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5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8319FAF1-9D1B-42A5-BFB1-A7D83CEC6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4788" r="8263" b="12182"/>
          <a:stretch/>
        </p:blipFill>
        <p:spPr>
          <a:xfrm>
            <a:off x="216992" y="1556792"/>
            <a:ext cx="8710015" cy="40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4459C7-16F7-4B3B-9D49-E4C6F8AEAD4E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13B41-4595-42B7-8955-324FFA2FD9C3}"/>
              </a:ext>
            </a:extLst>
          </p:cNvPr>
          <p:cNvSpPr txBox="1"/>
          <p:nvPr/>
        </p:nvSpPr>
        <p:spPr>
          <a:xfrm>
            <a:off x="2123728" y="35907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Custo do Capital de Terceiros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F1D17A-B4AD-4CE9-9A33-84573AF49C80}"/>
              </a:ext>
            </a:extLst>
          </p:cNvPr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3</a:t>
            </a:r>
          </a:p>
        </p:txBody>
      </p:sp>
      <p:grpSp>
        <p:nvGrpSpPr>
          <p:cNvPr id="5" name="Grupo 43">
            <a:extLst>
              <a:ext uri="{FF2B5EF4-FFF2-40B4-BE49-F238E27FC236}">
                <a16:creationId xmlns:a16="http://schemas.microsoft.com/office/drawing/2014/main" id="{15BE5B8A-7955-4F4C-8A62-10BF514E5B0A}"/>
              </a:ext>
            </a:extLst>
          </p:cNvPr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>
              <a:extLst>
                <a:ext uri="{FF2B5EF4-FFF2-40B4-BE49-F238E27FC236}">
                  <a16:creationId xmlns:a16="http://schemas.microsoft.com/office/drawing/2014/main" id="{BD42D6EB-8FAC-402B-BC42-19FD1A7FFEFD}"/>
                </a:ext>
              </a:extLst>
            </p:cNvPr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6675D66-7546-4984-AB8B-9BB894A729CF}"/>
                  </a:ext>
                </a:extLst>
              </p:cNvPr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3F81584-82EF-48B6-BAA2-349B53129B08}"/>
                  </a:ext>
                </a:extLst>
              </p:cNvPr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>
              <a:extLst>
                <a:ext uri="{FF2B5EF4-FFF2-40B4-BE49-F238E27FC236}">
                  <a16:creationId xmlns:a16="http://schemas.microsoft.com/office/drawing/2014/main" id="{D1BCC9A7-9D30-4554-93EE-23CBDD69BCF6}"/>
                </a:ext>
              </a:extLst>
            </p:cNvPr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E2D6626-6722-4FFA-A728-47CC7F680FC4}"/>
                  </a:ext>
                </a:extLst>
              </p:cNvPr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F902A9-3486-4B1D-9D67-222D1CF8A0C1}"/>
                  </a:ext>
                </a:extLst>
              </p:cNvPr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BABB1F1-6BAD-4E72-9CB8-16C572CB3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4788" r="16925" b="16384"/>
          <a:stretch/>
        </p:blipFill>
        <p:spPr>
          <a:xfrm>
            <a:off x="467544" y="1484784"/>
            <a:ext cx="8306634" cy="4248472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6ACA9EA-5050-4133-A2B4-AB49A398B49B}"/>
              </a:ext>
            </a:extLst>
          </p:cNvPr>
          <p:cNvCxnSpPr>
            <a:cxnSpLocks/>
          </p:cNvCxnSpPr>
          <p:nvPr/>
        </p:nvCxnSpPr>
        <p:spPr>
          <a:xfrm>
            <a:off x="3419872" y="2996952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E2975E5-C0A5-49EE-844D-0C353FB8679D}"/>
              </a:ext>
            </a:extLst>
          </p:cNvPr>
          <p:cNvCxnSpPr>
            <a:cxnSpLocks/>
          </p:cNvCxnSpPr>
          <p:nvPr/>
        </p:nvCxnSpPr>
        <p:spPr>
          <a:xfrm>
            <a:off x="3491880" y="3212976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819A7EE-879D-4609-84A8-BDE0FE0CA898}"/>
              </a:ext>
            </a:extLst>
          </p:cNvPr>
          <p:cNvCxnSpPr>
            <a:cxnSpLocks/>
          </p:cNvCxnSpPr>
          <p:nvPr/>
        </p:nvCxnSpPr>
        <p:spPr>
          <a:xfrm>
            <a:off x="5399584" y="4077072"/>
            <a:ext cx="31328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91C17D8-18F0-406C-8CE2-A5DD8A1F50E4}"/>
              </a:ext>
            </a:extLst>
          </p:cNvPr>
          <p:cNvCxnSpPr>
            <a:cxnSpLocks/>
          </p:cNvCxnSpPr>
          <p:nvPr/>
        </p:nvCxnSpPr>
        <p:spPr>
          <a:xfrm>
            <a:off x="3419872" y="4293096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BCE57D7-F936-4052-8F75-5F58670A90C2}"/>
              </a:ext>
            </a:extLst>
          </p:cNvPr>
          <p:cNvCxnSpPr>
            <a:cxnSpLocks/>
          </p:cNvCxnSpPr>
          <p:nvPr/>
        </p:nvCxnSpPr>
        <p:spPr>
          <a:xfrm>
            <a:off x="4139952" y="4509120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2A8D102-8247-483A-A430-AC17D8402E7D}"/>
              </a:ext>
            </a:extLst>
          </p:cNvPr>
          <p:cNvCxnSpPr>
            <a:cxnSpLocks/>
          </p:cNvCxnSpPr>
          <p:nvPr/>
        </p:nvCxnSpPr>
        <p:spPr>
          <a:xfrm>
            <a:off x="3419872" y="4725144"/>
            <a:ext cx="1200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7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1772</Words>
  <Application>Microsoft Office PowerPoint</Application>
  <PresentationFormat>Apresentação na tela (4:3)</PresentationFormat>
  <Paragraphs>386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Bell MT</vt:lpstr>
      <vt:lpstr>Bookman Old Style</vt:lpstr>
      <vt:lpstr>Broadway</vt:lpstr>
      <vt:lpstr>Calibri</vt:lpstr>
      <vt:lpstr>Constantia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Tabajara Pimenta Junior</dc:creator>
  <cp:lastModifiedBy>Tabajara Pimenta Junior</cp:lastModifiedBy>
  <cp:revision>348</cp:revision>
  <dcterms:created xsi:type="dcterms:W3CDTF">2015-07-10T23:11:11Z</dcterms:created>
  <dcterms:modified xsi:type="dcterms:W3CDTF">2020-08-29T22:35:57Z</dcterms:modified>
</cp:coreProperties>
</file>