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57" r:id="rId5"/>
    <p:sldId id="261" r:id="rId6"/>
    <p:sldId id="263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DBBF8-B3EE-4B68-99FE-2F80F670C3DF}" type="datetimeFigureOut">
              <a:rPr lang="pt-BR" smtClean="0"/>
              <a:t>01/12/2013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232B4-5583-4B33-9E68-E9345D17DB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420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E3F43-5281-4EB6-9C77-CE3AD75FF1D7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E3F43-5281-4EB6-9C77-CE3AD75FF1D7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6FA6-CD26-4BA2-A173-456129301B0F}" type="datetimeFigureOut">
              <a:rPr lang="pt-BR" smtClean="0"/>
              <a:t>01/12/2013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9547-9386-43BE-8561-4E233007E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75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6FA6-CD26-4BA2-A173-456129301B0F}" type="datetimeFigureOut">
              <a:rPr lang="pt-BR" smtClean="0"/>
              <a:t>01/12/2013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9547-9386-43BE-8561-4E233007E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5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6FA6-CD26-4BA2-A173-456129301B0F}" type="datetimeFigureOut">
              <a:rPr lang="pt-BR" smtClean="0"/>
              <a:t>01/12/2013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9547-9386-43BE-8561-4E233007E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27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6FA6-CD26-4BA2-A173-456129301B0F}" type="datetimeFigureOut">
              <a:rPr lang="pt-BR" smtClean="0"/>
              <a:t>01/12/2013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9547-9386-43BE-8561-4E233007E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26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6FA6-CD26-4BA2-A173-456129301B0F}" type="datetimeFigureOut">
              <a:rPr lang="pt-BR" smtClean="0"/>
              <a:t>01/12/2013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9547-9386-43BE-8561-4E233007E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8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6FA6-CD26-4BA2-A173-456129301B0F}" type="datetimeFigureOut">
              <a:rPr lang="pt-BR" smtClean="0"/>
              <a:t>01/12/2013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9547-9386-43BE-8561-4E233007E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75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6FA6-CD26-4BA2-A173-456129301B0F}" type="datetimeFigureOut">
              <a:rPr lang="pt-BR" smtClean="0"/>
              <a:t>01/12/2013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9547-9386-43BE-8561-4E233007E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95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6FA6-CD26-4BA2-A173-456129301B0F}" type="datetimeFigureOut">
              <a:rPr lang="pt-BR" smtClean="0"/>
              <a:t>01/12/2013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9547-9386-43BE-8561-4E233007E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65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6FA6-CD26-4BA2-A173-456129301B0F}" type="datetimeFigureOut">
              <a:rPr lang="pt-BR" smtClean="0"/>
              <a:t>01/12/2013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9547-9386-43BE-8561-4E233007E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3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6FA6-CD26-4BA2-A173-456129301B0F}" type="datetimeFigureOut">
              <a:rPr lang="pt-BR" smtClean="0"/>
              <a:t>01/12/2013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9547-9386-43BE-8561-4E233007E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3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6FA6-CD26-4BA2-A173-456129301B0F}" type="datetimeFigureOut">
              <a:rPr lang="pt-BR" smtClean="0"/>
              <a:t>01/12/2013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9547-9386-43BE-8561-4E233007E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8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96FA6-CD26-4BA2-A173-456129301B0F}" type="datetimeFigureOut">
              <a:rPr lang="pt-BR" smtClean="0"/>
              <a:t>01/12/2013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59547-9386-43BE-8561-4E233007E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80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H</a:t>
            </a:r>
            <a:r>
              <a:rPr lang="pt-BR" dirty="0" smtClean="0"/>
              <a:t>istória da Música IV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Sinfonias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830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Beethoven – Sinfonia nº 9</a:t>
            </a:r>
            <a:endParaRPr lang="pt-BR" altLang="pt-BR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altLang="pt-BR" dirty="0" smtClean="0"/>
              <a:t>Sinfonia Coral </a:t>
            </a:r>
          </a:p>
          <a:p>
            <a:pPr lvl="1"/>
            <a:r>
              <a:rPr lang="pt-BR" altLang="pt-BR" dirty="0" smtClean="0"/>
              <a:t>Para solistas, coro e orquestra</a:t>
            </a:r>
          </a:p>
          <a:p>
            <a:pPr lvl="1"/>
            <a:r>
              <a:rPr lang="pt-BR" altLang="pt-BR" dirty="0" smtClean="0"/>
              <a:t>Beethoven esboçou-a por um largo período </a:t>
            </a:r>
          </a:p>
          <a:p>
            <a:r>
              <a:rPr lang="pt-BR" altLang="pt-BR" dirty="0" err="1" smtClean="0"/>
              <a:t>Mvt</a:t>
            </a:r>
            <a:r>
              <a:rPr lang="pt-BR" altLang="pt-BR" dirty="0" smtClean="0"/>
              <a:t> I: </a:t>
            </a:r>
          </a:p>
          <a:p>
            <a:pPr lvl="1"/>
            <a:r>
              <a:rPr lang="pt-BR" altLang="pt-BR" dirty="0" smtClean="0"/>
              <a:t>Abertura austera (</a:t>
            </a:r>
            <a:r>
              <a:rPr lang="pt-BR" altLang="pt-BR" dirty="0" err="1" smtClean="0"/>
              <a:t>pianissimo</a:t>
            </a:r>
            <a:r>
              <a:rPr lang="pt-BR" altLang="pt-BR" dirty="0" smtClean="0"/>
              <a:t>) no acorde de dominante sem a terceira</a:t>
            </a:r>
          </a:p>
          <a:p>
            <a:pPr lvl="2"/>
            <a:r>
              <a:rPr lang="pt-BR" altLang="pt-BR" dirty="0" smtClean="0"/>
              <a:t>Sentido de construção desde um material primogênito </a:t>
            </a:r>
          </a:p>
          <a:p>
            <a:pPr lvl="1"/>
            <a:r>
              <a:rPr lang="pt-BR" altLang="pt-BR" dirty="0" smtClean="0"/>
              <a:t>O tema se constrói em arpejos enérgicos na tonalidade de D menor</a:t>
            </a:r>
          </a:p>
          <a:p>
            <a:r>
              <a:rPr lang="pt-BR" altLang="pt-BR" dirty="0" err="1" smtClean="0"/>
              <a:t>Mvt</a:t>
            </a:r>
            <a:r>
              <a:rPr lang="pt-BR" altLang="pt-BR" dirty="0" smtClean="0"/>
              <a:t> II: Scherzo em forma sonata com constante manipulação do pé métrico. </a:t>
            </a:r>
          </a:p>
          <a:p>
            <a:r>
              <a:rPr lang="pt-BR" altLang="pt-BR" dirty="0" err="1" smtClean="0"/>
              <a:t>Mvt</a:t>
            </a:r>
            <a:r>
              <a:rPr lang="pt-BR" altLang="pt-BR" dirty="0" smtClean="0"/>
              <a:t> III </a:t>
            </a:r>
          </a:p>
          <a:p>
            <a:pPr lvl="1"/>
            <a:r>
              <a:rPr lang="pt-BR" altLang="pt-BR" dirty="0" smtClean="0"/>
              <a:t>Uma dupla variação extremamente lírica </a:t>
            </a:r>
          </a:p>
          <a:p>
            <a:r>
              <a:rPr lang="pt-BR" altLang="pt-BR" dirty="0" err="1" smtClean="0"/>
              <a:t>Mvt</a:t>
            </a:r>
            <a:r>
              <a:rPr lang="pt-BR" altLang="pt-BR" dirty="0" smtClean="0"/>
              <a:t> IV:</a:t>
            </a:r>
          </a:p>
          <a:p>
            <a:pPr lvl="1"/>
            <a:r>
              <a:rPr lang="pt-BR" altLang="pt-BR" dirty="0" smtClean="0"/>
              <a:t>Forma única que combina características do tema com variações e fuga </a:t>
            </a:r>
          </a:p>
          <a:p>
            <a:pPr lvl="2"/>
            <a:r>
              <a:rPr lang="pt-BR" altLang="pt-BR" dirty="0" smtClean="0"/>
              <a:t>Baseado na ode de Schiller Na die </a:t>
            </a:r>
            <a:r>
              <a:rPr lang="pt-BR" altLang="pt-BR" dirty="0" err="1" smtClean="0"/>
              <a:t>Freude</a:t>
            </a:r>
            <a:r>
              <a:rPr lang="pt-BR" altLang="pt-BR" dirty="0" smtClean="0"/>
              <a:t> </a:t>
            </a:r>
          </a:p>
          <a:p>
            <a:pPr lvl="1"/>
            <a:r>
              <a:rPr lang="pt-BR" altLang="pt-BR" dirty="0" smtClean="0"/>
              <a:t>Introdução (Presto – Recitativos – Evocação de temas anteriores) </a:t>
            </a:r>
          </a:p>
          <a:p>
            <a:pPr lvl="2"/>
            <a:r>
              <a:rPr lang="pt-BR" altLang="pt-BR" dirty="0" smtClean="0"/>
              <a:t>Uma breve  dissonância anuncia a recapitulação dos temas dos movimentos anteriores</a:t>
            </a:r>
          </a:p>
          <a:p>
            <a:pPr lvl="1"/>
            <a:r>
              <a:rPr lang="pt-BR" altLang="pt-BR" dirty="0" smtClean="0"/>
              <a:t>Recitativo instrumental que recorda os temas anteriores </a:t>
            </a:r>
          </a:p>
          <a:p>
            <a:pPr lvl="2"/>
            <a:r>
              <a:rPr lang="pt-BR" altLang="pt-BR" dirty="0" smtClean="0"/>
              <a:t> 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40503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Sinfonia nº 9</a:t>
            </a:r>
            <a:endParaRPr lang="pt-BR" alt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pt-BR" altLang="pt-BR" dirty="0" smtClean="0"/>
              <a:t>Tema com variações</a:t>
            </a:r>
          </a:p>
          <a:p>
            <a:pPr lvl="2"/>
            <a:r>
              <a:rPr lang="pt-BR" altLang="pt-BR" dirty="0" smtClean="0"/>
              <a:t>Introdução do tema principal com variações contrapontísticas e melódicas</a:t>
            </a:r>
          </a:p>
          <a:p>
            <a:pPr lvl="3"/>
            <a:r>
              <a:rPr lang="pt-BR" altLang="pt-BR" dirty="0" smtClean="0"/>
              <a:t>Exposição orquestral das quatro estrofes, com </a:t>
            </a:r>
            <a:r>
              <a:rPr lang="pt-BR" altLang="pt-BR" dirty="0" err="1" smtClean="0"/>
              <a:t>coda</a:t>
            </a:r>
            <a:r>
              <a:rPr lang="pt-BR" altLang="pt-BR" dirty="0" smtClean="0"/>
              <a:t> </a:t>
            </a:r>
          </a:p>
          <a:p>
            <a:pPr lvl="2"/>
            <a:r>
              <a:rPr lang="pt-BR" altLang="pt-BR" dirty="0" smtClean="0"/>
              <a:t>Retorno da dissonância da introdução</a:t>
            </a:r>
          </a:p>
          <a:p>
            <a:pPr lvl="2"/>
            <a:r>
              <a:rPr lang="pt-BR" altLang="pt-BR" dirty="0" smtClean="0"/>
              <a:t>1ª variação (marcha com barítono </a:t>
            </a:r>
            <a:br>
              <a:rPr lang="pt-BR" altLang="pt-BR" dirty="0" smtClean="0"/>
            </a:br>
            <a:r>
              <a:rPr lang="pt-BR" altLang="pt-BR" dirty="0" smtClean="0"/>
              <a:t>e coro) </a:t>
            </a:r>
          </a:p>
          <a:p>
            <a:pPr lvl="3"/>
            <a:r>
              <a:rPr lang="pt-BR" altLang="pt-BR" dirty="0" smtClean="0"/>
              <a:t>Exposição pelo coro e orquestra do tema, incluindo a variação em “marcha turca” </a:t>
            </a:r>
          </a:p>
          <a:p>
            <a:pPr lvl="4"/>
            <a:r>
              <a:rPr lang="pt-BR" altLang="pt-BR" dirty="0" smtClean="0"/>
              <a:t>Essa variação é exemplo da ironia romântica </a:t>
            </a:r>
          </a:p>
          <a:p>
            <a:pPr lvl="2"/>
            <a:r>
              <a:rPr lang="pt-BR" altLang="pt-BR" dirty="0" smtClean="0"/>
              <a:t> 2ª variação (Luta: fugato orquestra) </a:t>
            </a:r>
          </a:p>
          <a:p>
            <a:pPr lvl="3"/>
            <a:r>
              <a:rPr lang="pt-BR" altLang="pt-BR" dirty="0" smtClean="0"/>
              <a:t>Interlúdio em forma de fuga dupla </a:t>
            </a:r>
          </a:p>
          <a:p>
            <a:pPr lvl="2"/>
            <a:r>
              <a:rPr lang="pt-BR" altLang="pt-BR" dirty="0" smtClean="0"/>
              <a:t>3ª variação (Triunfo: coro)</a:t>
            </a:r>
          </a:p>
          <a:p>
            <a:pPr lvl="2"/>
            <a:r>
              <a:rPr lang="pt-BR" altLang="pt-BR" dirty="0" smtClean="0"/>
              <a:t>Intermédio religioso, com novo tema (fé)</a:t>
            </a:r>
          </a:p>
          <a:p>
            <a:pPr lvl="3"/>
            <a:r>
              <a:rPr lang="pt-BR" altLang="pt-BR" dirty="0" smtClean="0"/>
              <a:t>Orquestra e coro</a:t>
            </a:r>
          </a:p>
          <a:p>
            <a:pPr lvl="2"/>
            <a:r>
              <a:rPr lang="pt-BR" altLang="pt-BR" dirty="0" smtClean="0"/>
              <a:t>4ª variação – </a:t>
            </a:r>
            <a:r>
              <a:rPr lang="pt-BR" altLang="pt-BR" dirty="0" err="1" smtClean="0"/>
              <a:t>Allegro</a:t>
            </a:r>
            <a:r>
              <a:rPr lang="pt-BR" altLang="pt-BR" dirty="0" smtClean="0"/>
              <a:t> enérgico: fusão de ambos temas (alegria e fé)</a:t>
            </a:r>
          </a:p>
          <a:p>
            <a:pPr lvl="3"/>
            <a:r>
              <a:rPr lang="pt-BR" altLang="pt-BR" dirty="0" smtClean="0"/>
              <a:t> Fuga orquestral com dois temas</a:t>
            </a:r>
          </a:p>
          <a:p>
            <a:pPr lvl="1"/>
            <a:r>
              <a:rPr lang="pt-BR" altLang="pt-BR" dirty="0" smtClean="0"/>
              <a:t>Complexa </a:t>
            </a:r>
            <a:r>
              <a:rPr lang="pt-BR" altLang="pt-BR" dirty="0" err="1" smtClean="0"/>
              <a:t>coda</a:t>
            </a:r>
            <a:r>
              <a:rPr lang="pt-BR" altLang="pt-BR" dirty="0" smtClean="0"/>
              <a:t>, incluindo o retorno triunfante do tema da “Alegria”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40503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Schumann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altLang="pt-BR" dirty="0" smtClean="0"/>
              <a:t>Música orquestral </a:t>
            </a:r>
          </a:p>
          <a:p>
            <a:pPr lvl="1"/>
            <a:r>
              <a:rPr lang="pt-BR" altLang="pt-BR" dirty="0" smtClean="0"/>
              <a:t>Sinfonias </a:t>
            </a:r>
          </a:p>
          <a:p>
            <a:pPr lvl="2"/>
            <a:r>
              <a:rPr lang="pt-BR" altLang="pt-BR" dirty="0" smtClean="0"/>
              <a:t>Sinfonia No. 1 em </a:t>
            </a:r>
            <a:r>
              <a:rPr lang="pt-BR" altLang="pt-BR" dirty="0" err="1" smtClean="0"/>
              <a:t>Sib</a:t>
            </a:r>
            <a:r>
              <a:rPr lang="pt-BR" altLang="pt-BR" dirty="0" smtClean="0"/>
              <a:t>, Op. 38 (“Primavera") </a:t>
            </a:r>
          </a:p>
          <a:p>
            <a:pPr lvl="3"/>
            <a:r>
              <a:rPr lang="pt-BR" altLang="pt-BR" dirty="0" smtClean="0"/>
              <a:t>Temas mostram uma clara influência da “Grande” Sinfonia, de Schubert </a:t>
            </a:r>
          </a:p>
          <a:p>
            <a:pPr lvl="3"/>
            <a:r>
              <a:rPr lang="pt-BR" altLang="pt-BR" dirty="0" smtClean="0"/>
              <a:t>Busca capturar o </a:t>
            </a:r>
            <a:r>
              <a:rPr lang="pt-BR" altLang="pt-BR" dirty="0" err="1" smtClean="0"/>
              <a:t>sentifdo</a:t>
            </a:r>
            <a:r>
              <a:rPr lang="pt-BR" altLang="pt-BR" dirty="0" smtClean="0"/>
              <a:t> dramático de Beethoven através de mudanças repentinas de tonalidade, contrastando texturas e temas</a:t>
            </a:r>
          </a:p>
          <a:p>
            <a:pPr lvl="3"/>
            <a:r>
              <a:rPr lang="pt-BR" altLang="pt-BR" dirty="0" smtClean="0"/>
              <a:t>Aparente experimentação formal na passagem direta do mov. Lento para o </a:t>
            </a:r>
            <a:r>
              <a:rPr lang="pt-BR" altLang="pt-BR" dirty="0" err="1" smtClean="0"/>
              <a:t>Scherzzo</a:t>
            </a:r>
            <a:r>
              <a:rPr lang="pt-BR" altLang="pt-BR" dirty="0" smtClean="0"/>
              <a:t>, esse com dois diferentes trios.</a:t>
            </a:r>
          </a:p>
          <a:p>
            <a:pPr lvl="2"/>
            <a:r>
              <a:rPr lang="pt-BR" altLang="pt-BR" dirty="0" smtClean="0"/>
              <a:t>Sinfonia No. 2 em C maior, Op. 61 </a:t>
            </a:r>
          </a:p>
          <a:p>
            <a:pPr lvl="3"/>
            <a:r>
              <a:rPr lang="pt-BR" altLang="pt-BR" dirty="0" smtClean="0"/>
              <a:t>Concepção mais “clássica” </a:t>
            </a:r>
          </a:p>
          <a:p>
            <a:pPr lvl="4"/>
            <a:r>
              <a:rPr lang="pt-BR" altLang="pt-BR" dirty="0" smtClean="0"/>
              <a:t>Usa no 1º mov. um vocabulário diatônico.</a:t>
            </a:r>
          </a:p>
          <a:p>
            <a:pPr lvl="3"/>
            <a:r>
              <a:rPr lang="pt-BR" altLang="pt-BR" dirty="0" err="1" smtClean="0"/>
              <a:t>Finale</a:t>
            </a:r>
            <a:r>
              <a:rPr lang="pt-BR" altLang="pt-BR" dirty="0" smtClean="0"/>
              <a:t> usa um tema assemelhado com o tema do ciclo de canções de Beethoven </a:t>
            </a:r>
          </a:p>
          <a:p>
            <a:pPr lvl="4"/>
            <a:r>
              <a:rPr lang="pt-BR" altLang="pt-BR" dirty="0" smtClean="0"/>
              <a:t>Texturas referenciadas na 9ª sinfonia de Schubert </a:t>
            </a:r>
          </a:p>
          <a:p>
            <a:pPr lvl="3"/>
            <a:r>
              <a:rPr lang="pt-BR" altLang="pt-BR" dirty="0" smtClean="0"/>
              <a:t>Sugestão de forma cíclica ao retomar o tema no scherzo e no </a:t>
            </a:r>
            <a:r>
              <a:rPr lang="pt-BR" altLang="pt-BR" dirty="0" err="1" smtClean="0"/>
              <a:t>finale</a:t>
            </a:r>
            <a:endParaRPr lang="pt-BR" altLang="pt-BR" dirty="0" smtClean="0"/>
          </a:p>
          <a:p>
            <a:pPr lvl="3"/>
            <a:r>
              <a:rPr lang="pt-BR" altLang="pt-BR" dirty="0" smtClean="0"/>
              <a:t>Modulações usando o acorde de sétima da diminuta como </a:t>
            </a:r>
            <a:r>
              <a:rPr lang="pt-BR" altLang="pt-BR" dirty="0" err="1" smtClean="0"/>
              <a:t>pivo</a:t>
            </a:r>
            <a:r>
              <a:rPr lang="pt-BR" alt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247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Poemas Sinfônicos</a:t>
            </a:r>
            <a:endParaRPr lang="pt-BR" altLang="pt-BR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Weimar</a:t>
            </a:r>
          </a:p>
          <a:p>
            <a:pPr lvl="1"/>
            <a:r>
              <a:rPr lang="pt-BR" dirty="0" smtClean="0"/>
              <a:t>Em Weimar surgem os Poemas Sinfônicos de Liszt e o Drama Lírico de Wagner, que materializam os ideais da música do futuro – manifesto lançado por Liszt e Wagner</a:t>
            </a:r>
          </a:p>
          <a:p>
            <a:pPr lvl="1"/>
            <a:r>
              <a:rPr lang="pt-BR" dirty="0" smtClean="0"/>
              <a:t>Os poemas sinfônicos caracterizavam-se por ser escrita para grande orquestra, maior do que as aberturas, mas não é </a:t>
            </a:r>
            <a:r>
              <a:rPr lang="pt-BR" dirty="0" err="1" smtClean="0"/>
              <a:t>multipartita</a:t>
            </a:r>
            <a:r>
              <a:rPr lang="pt-BR" dirty="0" smtClean="0"/>
              <a:t> como as sinfonias (um movimento)</a:t>
            </a:r>
          </a:p>
          <a:p>
            <a:pPr lvl="2"/>
            <a:r>
              <a:rPr lang="pt-BR" dirty="0" smtClean="0"/>
              <a:t>Derivam das aberturas de concerto de Beethoven (</a:t>
            </a:r>
            <a:r>
              <a:rPr lang="pt-BR" dirty="0" err="1" smtClean="0"/>
              <a:t>Leonora</a:t>
            </a:r>
            <a:r>
              <a:rPr lang="pt-BR" dirty="0" smtClean="0"/>
              <a:t>, Coriolano, </a:t>
            </a:r>
            <a:r>
              <a:rPr lang="pt-BR" dirty="0" err="1" smtClean="0"/>
              <a:t>etc</a:t>
            </a:r>
            <a:r>
              <a:rPr lang="pt-BR" dirty="0" smtClean="0"/>
              <a:t>) e </a:t>
            </a:r>
            <a:r>
              <a:rPr lang="pt-BR" dirty="0" err="1" smtClean="0"/>
              <a:t>Mendelshoon</a:t>
            </a:r>
            <a:r>
              <a:rPr lang="pt-BR" dirty="0" smtClean="0"/>
              <a:t> (As grutas de </a:t>
            </a:r>
            <a:r>
              <a:rPr lang="pt-BR" dirty="0" err="1" smtClean="0"/>
              <a:t>fingals</a:t>
            </a:r>
            <a:r>
              <a:rPr lang="pt-BR" dirty="0" smtClean="0"/>
              <a:t>) e das sinfonias programáticas de </a:t>
            </a:r>
            <a:r>
              <a:rPr lang="pt-BR" dirty="0" err="1" smtClean="0"/>
              <a:t>Berlioz</a:t>
            </a:r>
            <a:r>
              <a:rPr lang="pt-BR" dirty="0" smtClean="0"/>
              <a:t> (Sinfonia Fantástica) e </a:t>
            </a:r>
            <a:r>
              <a:rPr lang="pt-BR" dirty="0" err="1" smtClean="0"/>
              <a:t>Sphor</a:t>
            </a:r>
            <a:endParaRPr lang="pt-BR" dirty="0" smtClean="0"/>
          </a:p>
          <a:p>
            <a:pPr lvl="2"/>
            <a:r>
              <a:rPr lang="pt-BR" dirty="0" smtClean="0"/>
              <a:t>Um movimento contínuo, porém com diferentes seções que podem contrastar em tempo e caráter</a:t>
            </a:r>
          </a:p>
          <a:p>
            <a:pPr lvl="2"/>
            <a:r>
              <a:rPr lang="pt-BR" dirty="0" smtClean="0"/>
              <a:t>Geralmente baseadas em um ou dois temas que são repetidos ou transformados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2407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Poemas Sinfônicos</a:t>
            </a:r>
            <a:endParaRPr lang="pt-BR" altLang="pt-BR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pt-BR" dirty="0" smtClean="0"/>
              <a:t>Muitos são inspirados em literatura ou arte</a:t>
            </a:r>
          </a:p>
          <a:p>
            <a:pPr lvl="2"/>
            <a:r>
              <a:rPr lang="pt-BR" dirty="0" smtClean="0"/>
              <a:t>A Batalha dos Unos (pintura)</a:t>
            </a:r>
            <a:endParaRPr lang="pt-BR" dirty="0" smtClean="0"/>
          </a:p>
          <a:p>
            <a:pPr lvl="2"/>
            <a:r>
              <a:rPr lang="pt-BR" dirty="0" err="1" smtClean="0"/>
              <a:t>Mazeppa</a:t>
            </a:r>
            <a:r>
              <a:rPr lang="pt-BR" dirty="0" smtClean="0"/>
              <a:t> e </a:t>
            </a:r>
            <a:r>
              <a:rPr lang="pt-BR" dirty="0" err="1" smtClean="0"/>
              <a:t>Les</a:t>
            </a:r>
            <a:r>
              <a:rPr lang="pt-BR" dirty="0" smtClean="0"/>
              <a:t> </a:t>
            </a:r>
            <a:r>
              <a:rPr lang="pt-BR" dirty="0" err="1" smtClean="0"/>
              <a:t>Preludes</a:t>
            </a:r>
            <a:r>
              <a:rPr lang="pt-BR" dirty="0" smtClean="0"/>
              <a:t> (poemas)</a:t>
            </a:r>
          </a:p>
          <a:p>
            <a:pPr lvl="2"/>
            <a:r>
              <a:rPr lang="pt-BR" dirty="0" err="1" smtClean="0"/>
              <a:t>Hamelt</a:t>
            </a:r>
            <a:r>
              <a:rPr lang="pt-BR" dirty="0" smtClean="0"/>
              <a:t> (drama)</a:t>
            </a:r>
          </a:p>
          <a:p>
            <a:pPr lvl="2"/>
            <a:r>
              <a:rPr lang="pt-BR" dirty="0" err="1" smtClean="0"/>
              <a:t>Orpheus</a:t>
            </a:r>
            <a:r>
              <a:rPr lang="pt-BR" dirty="0" smtClean="0"/>
              <a:t> (mitologia)</a:t>
            </a:r>
          </a:p>
          <a:p>
            <a:pPr lvl="1"/>
            <a:r>
              <a:rPr lang="pt-BR" dirty="0" smtClean="0"/>
              <a:t>O próprio Liszt dizia que o programa indica, serve de preparação das </a:t>
            </a:r>
            <a:r>
              <a:rPr lang="pt-BR" dirty="0" err="1" smtClean="0"/>
              <a:t>idéias</a:t>
            </a:r>
            <a:r>
              <a:rPr lang="pt-BR" dirty="0" smtClean="0"/>
              <a:t> e sentimentos que será personificado pelo músico na obra. A obra movimenta uma percepção, um estado da alma incutido por um programa. O programa não pretende substituir a música pura pela pictórica, "nem eliminar uma arte interior, subjetiva e sintética para implantar outra arte exterior, objetiva e analítica“</a:t>
            </a:r>
          </a:p>
          <a:p>
            <a:r>
              <a:rPr lang="pt-BR" dirty="0" smtClean="0"/>
              <a:t>Os Poemas</a:t>
            </a:r>
          </a:p>
          <a:p>
            <a:pPr lvl="1"/>
            <a:r>
              <a:rPr lang="pt-BR" dirty="0" smtClean="0"/>
              <a:t>12 poemas foram escritos entre 1848-58, o último em 1882 </a:t>
            </a:r>
          </a:p>
          <a:p>
            <a:pPr lvl="1"/>
            <a:r>
              <a:rPr lang="pt-BR" dirty="0" smtClean="0"/>
              <a:t>Ampliação da capacidade sonora e </a:t>
            </a:r>
            <a:r>
              <a:rPr lang="pt-BR" dirty="0" err="1" smtClean="0"/>
              <a:t>colorística</a:t>
            </a:r>
            <a:r>
              <a:rPr lang="pt-BR" dirty="0" smtClean="0"/>
              <a:t> da orquestra </a:t>
            </a:r>
            <a:r>
              <a:rPr lang="pt-BR" dirty="0" err="1" smtClean="0"/>
              <a:t>beethoviniana</a:t>
            </a:r>
            <a:r>
              <a:rPr lang="pt-BR" dirty="0" smtClean="0"/>
              <a:t>.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2407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Sinfonias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pt-BR" dirty="0" smtClean="0"/>
              <a:t>Sinfonias</a:t>
            </a:r>
          </a:p>
          <a:p>
            <a:pPr lvl="1" eaLnBrk="1" hangingPunct="1">
              <a:defRPr/>
            </a:pPr>
            <a:r>
              <a:rPr lang="pt-BR" dirty="0" smtClean="0"/>
              <a:t>Sinfonia Fausto é o principal sucesso da música orquestral de Liszt. </a:t>
            </a:r>
          </a:p>
          <a:p>
            <a:pPr lvl="1" eaLnBrk="1" hangingPunct="1">
              <a:defRPr/>
            </a:pPr>
            <a:r>
              <a:rPr lang="pt-BR" dirty="0" smtClean="0"/>
              <a:t> Os temas principais são tratados no princípio da transformação temática.</a:t>
            </a:r>
          </a:p>
          <a:p>
            <a:pPr lvl="2" eaLnBrk="1" hangingPunct="1">
              <a:defRPr/>
            </a:pPr>
            <a:r>
              <a:rPr lang="pt-BR" dirty="0" smtClean="0"/>
              <a:t>Baseado na técnica desenvolvida por </a:t>
            </a:r>
            <a:r>
              <a:rPr lang="pt-BR" dirty="0" err="1" smtClean="0"/>
              <a:t>Berlioz</a:t>
            </a:r>
            <a:r>
              <a:rPr lang="pt-BR" dirty="0" smtClean="0"/>
              <a:t> na sua Sinfonia Fantástica</a:t>
            </a:r>
          </a:p>
          <a:p>
            <a:pPr lvl="1" eaLnBrk="1" hangingPunct="1">
              <a:defRPr/>
            </a:pPr>
            <a:r>
              <a:rPr lang="pt-BR" dirty="0" smtClean="0"/>
              <a:t>Os movimentos são baseados nos personagens do livro</a:t>
            </a:r>
          </a:p>
          <a:p>
            <a:pPr lvl="2" eaLnBrk="1" hangingPunct="1">
              <a:defRPr/>
            </a:pPr>
            <a:r>
              <a:rPr lang="pt-BR" dirty="0" smtClean="0"/>
              <a:t>I – Fausto</a:t>
            </a:r>
          </a:p>
          <a:p>
            <a:pPr lvl="2" eaLnBrk="1" hangingPunct="1">
              <a:defRPr/>
            </a:pPr>
            <a:r>
              <a:rPr lang="pt-BR" dirty="0" smtClean="0"/>
              <a:t>II – Gretchen (Margarida)</a:t>
            </a:r>
          </a:p>
          <a:p>
            <a:pPr lvl="2" eaLnBrk="1" hangingPunct="1">
              <a:defRPr/>
            </a:pPr>
            <a:r>
              <a:rPr lang="pt-BR" dirty="0" smtClean="0"/>
              <a:t>III "</a:t>
            </a:r>
            <a:r>
              <a:rPr lang="pt-BR" dirty="0" err="1" smtClean="0"/>
              <a:t>Mephistopheles</a:t>
            </a:r>
            <a:r>
              <a:rPr lang="pt-BR" dirty="0" smtClean="0"/>
              <a:t>" </a:t>
            </a:r>
          </a:p>
          <a:p>
            <a:pPr lvl="3" eaLnBrk="1" hangingPunct="1">
              <a:defRPr/>
            </a:pPr>
            <a:r>
              <a:rPr lang="pt-BR" dirty="0" smtClean="0"/>
              <a:t>O movimento "</a:t>
            </a:r>
            <a:r>
              <a:rPr lang="pt-BR" dirty="0" err="1" smtClean="0"/>
              <a:t>Mephistopheles</a:t>
            </a:r>
            <a:r>
              <a:rPr lang="pt-BR" dirty="0" smtClean="0"/>
              <a:t>" é dominado por uma grotesca transformação do tema do Fausto</a:t>
            </a:r>
          </a:p>
          <a:p>
            <a:pPr lvl="3" eaLnBrk="1" hangingPunct="1">
              <a:defRPr/>
            </a:pPr>
            <a:r>
              <a:rPr lang="pt-BR" dirty="0" smtClean="0"/>
              <a:t>O tema de "Gretchen" aparece inalterado </a:t>
            </a:r>
          </a:p>
          <a:p>
            <a:pPr lvl="1" eaLnBrk="1" hangingPunct="1">
              <a:defRPr/>
            </a:pPr>
            <a:r>
              <a:rPr lang="pt-BR" dirty="0" smtClean="0"/>
              <a:t>IV (agregado posteriormente): Coral baseado no tema de Gretchen</a:t>
            </a:r>
          </a:p>
          <a:p>
            <a:pPr lvl="2"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7915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Brahms</a:t>
            </a:r>
            <a:endParaRPr lang="pt-BR" altLang="pt-BR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altLang="pt-BR" dirty="0" smtClean="0"/>
              <a:t>Sinfonia nº1 em Do menor</a:t>
            </a:r>
          </a:p>
          <a:p>
            <a:pPr lvl="1"/>
            <a:r>
              <a:rPr lang="pt-BR" altLang="pt-BR" dirty="0" smtClean="0"/>
              <a:t>Composta durante 20 anos</a:t>
            </a:r>
          </a:p>
          <a:p>
            <a:pPr lvl="1"/>
            <a:r>
              <a:rPr lang="pt-BR" altLang="pt-BR" dirty="0" smtClean="0"/>
              <a:t>Características mais clássica que romântica</a:t>
            </a:r>
          </a:p>
          <a:p>
            <a:pPr lvl="2"/>
            <a:r>
              <a:rPr lang="pt-BR" altLang="pt-BR" dirty="0" smtClean="0"/>
              <a:t>Forma baseada nas estruturas “fechadas” do séc. XVIII (usou forma sonata, rondó, </a:t>
            </a:r>
            <a:r>
              <a:rPr lang="pt-BR" altLang="pt-BR" dirty="0" err="1" smtClean="0"/>
              <a:t>scherzzo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etc</a:t>
            </a:r>
            <a:r>
              <a:rPr lang="pt-BR" altLang="pt-BR" dirty="0" smtClean="0"/>
              <a:t>)</a:t>
            </a:r>
          </a:p>
          <a:p>
            <a:pPr lvl="2"/>
            <a:r>
              <a:rPr lang="pt-BR" altLang="pt-BR" dirty="0" smtClean="0"/>
              <a:t>Ao contrário dos compositores associados à Música do Futuro, as obras de Brahms não são especificadas por um programa, podemos dizer que é música absoluta.</a:t>
            </a:r>
          </a:p>
          <a:p>
            <a:pPr lvl="2"/>
            <a:r>
              <a:rPr lang="pt-BR" altLang="pt-BR" dirty="0" smtClean="0"/>
              <a:t>Técnica de desenvolvimento </a:t>
            </a:r>
            <a:r>
              <a:rPr lang="pt-BR" altLang="pt-BR" dirty="0" err="1" smtClean="0"/>
              <a:t>motívica</a:t>
            </a:r>
            <a:r>
              <a:rPr lang="pt-BR" altLang="pt-BR" dirty="0" smtClean="0"/>
              <a:t> conhecida como “desenvolvimento por variação”, baseada nos princípios do século XVIII.</a:t>
            </a:r>
          </a:p>
          <a:p>
            <a:pPr lvl="3"/>
            <a:r>
              <a:rPr lang="pt-BR" altLang="pt-BR" dirty="0" smtClean="0"/>
              <a:t>Ademais, Brahms usa um estilo contrapontístico rigoroso</a:t>
            </a:r>
          </a:p>
          <a:p>
            <a:pPr lvl="2"/>
            <a:r>
              <a:rPr lang="pt-BR" altLang="pt-BR" dirty="0" smtClean="0"/>
              <a:t>Algumas características românticas</a:t>
            </a:r>
          </a:p>
          <a:p>
            <a:pPr lvl="3"/>
            <a:r>
              <a:rPr lang="pt-BR" altLang="pt-BR" dirty="0" smtClean="0"/>
              <a:t>Apesar de não ter a ousadia de Liszt e Wagner, a harmonia tem forte traço cromático</a:t>
            </a:r>
          </a:p>
          <a:p>
            <a:pPr lvl="3"/>
            <a:r>
              <a:rPr lang="pt-BR" altLang="pt-BR" dirty="0" smtClean="0"/>
              <a:t>Esquema tonal dos movimentos: C menor – E </a:t>
            </a:r>
            <a:r>
              <a:rPr lang="pt-BR" altLang="pt-BR" dirty="0" err="1" smtClean="0"/>
              <a:t>mior</a:t>
            </a:r>
            <a:r>
              <a:rPr lang="pt-BR" altLang="pt-BR" dirty="0" smtClean="0"/>
              <a:t> – AB maior – C menor</a:t>
            </a:r>
          </a:p>
          <a:p>
            <a:pPr lvl="3"/>
            <a:r>
              <a:rPr lang="pt-BR" altLang="pt-BR" dirty="0" smtClean="0"/>
              <a:t>Os movimentos II e III possuem temas cromáticos e certo </a:t>
            </a:r>
            <a:r>
              <a:rPr lang="pt-BR" altLang="pt-BR" dirty="0" err="1" smtClean="0"/>
              <a:t>ciclicismo</a:t>
            </a:r>
            <a:endParaRPr lang="pt-BR" altLang="pt-BR" dirty="0" smtClean="0"/>
          </a:p>
          <a:p>
            <a:pPr lvl="3"/>
            <a:r>
              <a:rPr lang="pt-BR" altLang="pt-BR" dirty="0" smtClean="0"/>
              <a:t>Inspiração </a:t>
            </a:r>
            <a:r>
              <a:rPr lang="pt-BR" altLang="pt-BR" dirty="0" err="1" smtClean="0"/>
              <a:t>beethoviniana</a:t>
            </a:r>
            <a:r>
              <a:rPr lang="pt-BR" altLang="pt-BR" dirty="0" smtClean="0"/>
              <a:t> no uso do tema-coral no </a:t>
            </a:r>
            <a:r>
              <a:rPr lang="pt-BR" altLang="pt-BR" dirty="0" err="1" smtClean="0"/>
              <a:t>finale</a:t>
            </a:r>
            <a:endParaRPr lang="pt-BR" altLang="pt-BR" dirty="0" smtClean="0"/>
          </a:p>
          <a:p>
            <a:pPr lvl="3"/>
            <a:r>
              <a:rPr lang="pt-BR" altLang="pt-BR" dirty="0" smtClean="0"/>
              <a:t>Orquestração ampla e com efeitos </a:t>
            </a:r>
            <a:r>
              <a:rPr lang="pt-BR" altLang="pt-BR" dirty="0" err="1" smtClean="0"/>
              <a:t>tímbricos</a:t>
            </a:r>
            <a:r>
              <a:rPr lang="pt-BR" altLang="pt-BR" dirty="0" smtClean="0"/>
              <a:t> especiais.</a:t>
            </a: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35031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Brahms</a:t>
            </a:r>
            <a:endParaRPr lang="pt-BR" altLang="pt-BR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1371600" lvl="3" indent="0">
              <a:buNone/>
            </a:pPr>
            <a:endParaRPr lang="pt-BR" altLang="pt-BR" dirty="0" smtClean="0"/>
          </a:p>
          <a:p>
            <a:r>
              <a:rPr lang="pt-BR" altLang="pt-BR" dirty="0" smtClean="0"/>
              <a:t>Sinfonia nº2, em Ré maior</a:t>
            </a:r>
          </a:p>
          <a:p>
            <a:pPr lvl="1"/>
            <a:r>
              <a:rPr lang="pt-BR" altLang="pt-BR" dirty="0" smtClean="0"/>
              <a:t>Mais lírica, estilo pastoral</a:t>
            </a:r>
          </a:p>
          <a:p>
            <a:pPr lvl="1"/>
            <a:r>
              <a:rPr lang="pt-BR" altLang="pt-BR" dirty="0" smtClean="0"/>
              <a:t>O 3º movimento adota um intermezzo ao invés do </a:t>
            </a:r>
            <a:r>
              <a:rPr lang="pt-BR" altLang="pt-BR" dirty="0" err="1" smtClean="0"/>
              <a:t>scherzzo</a:t>
            </a:r>
            <a:endParaRPr lang="pt-BR" altLang="pt-BR" dirty="0" smtClean="0"/>
          </a:p>
          <a:p>
            <a:r>
              <a:rPr lang="pt-BR" altLang="pt-BR" dirty="0" smtClean="0"/>
              <a:t>Sinfonia nº3, em Fá maior</a:t>
            </a:r>
          </a:p>
          <a:p>
            <a:pPr lvl="1"/>
            <a:r>
              <a:rPr lang="pt-BR" altLang="pt-BR" dirty="0" smtClean="0"/>
              <a:t>Considerada a Sinfonia “</a:t>
            </a:r>
            <a:r>
              <a:rPr lang="pt-BR" altLang="pt-BR" dirty="0" err="1" smtClean="0"/>
              <a:t>Heróica</a:t>
            </a:r>
            <a:r>
              <a:rPr lang="pt-BR" altLang="pt-BR" dirty="0" smtClean="0"/>
              <a:t>” de Brahms</a:t>
            </a:r>
          </a:p>
          <a:p>
            <a:pPr lvl="2"/>
            <a:r>
              <a:rPr lang="pt-BR" altLang="pt-BR" dirty="0" smtClean="0"/>
              <a:t>O tema inicial, </a:t>
            </a:r>
            <a:r>
              <a:rPr lang="pt-BR" altLang="pt-BR" dirty="0" err="1" smtClean="0"/>
              <a:t>triádico</a:t>
            </a:r>
            <a:r>
              <a:rPr lang="pt-BR" altLang="pt-BR" dirty="0" smtClean="0"/>
              <a:t>,  “flutua entre o modo maior e menor</a:t>
            </a:r>
          </a:p>
          <a:p>
            <a:r>
              <a:rPr lang="pt-BR" altLang="pt-BR" dirty="0" smtClean="0"/>
              <a:t>Sinfonia nº4</a:t>
            </a:r>
          </a:p>
          <a:p>
            <a:pPr lvl="1"/>
            <a:r>
              <a:rPr lang="pt-BR" altLang="pt-BR" dirty="0" smtClean="0"/>
              <a:t>1º movimento: caracterizado por um longo tema, integrado por três motivos que aparecem no tema de abertura</a:t>
            </a:r>
          </a:p>
          <a:p>
            <a:pPr lvl="1"/>
            <a:r>
              <a:rPr lang="pt-BR" altLang="pt-BR" dirty="0" smtClean="0"/>
              <a:t>2º movimento: uso ocasional do modo </a:t>
            </a:r>
            <a:r>
              <a:rPr lang="pt-BR" altLang="pt-BR" dirty="0" err="1" smtClean="0"/>
              <a:t>frógio</a:t>
            </a:r>
            <a:endParaRPr lang="pt-BR" altLang="pt-BR" dirty="0" smtClean="0"/>
          </a:p>
          <a:p>
            <a:pPr lvl="1"/>
            <a:r>
              <a:rPr lang="pt-BR" altLang="pt-BR" dirty="0" smtClean="0"/>
              <a:t>3º mov.: uso de </a:t>
            </a:r>
            <a:r>
              <a:rPr lang="pt-BR" altLang="pt-BR" dirty="0" err="1" smtClean="0"/>
              <a:t>hemíola</a:t>
            </a:r>
            <a:r>
              <a:rPr lang="pt-BR" altLang="pt-BR" dirty="0" smtClean="0"/>
              <a:t> que ora caracteriza um metro binário, ora ternário.</a:t>
            </a:r>
          </a:p>
          <a:p>
            <a:pPr lvl="1"/>
            <a:r>
              <a:rPr lang="pt-BR" altLang="pt-BR" dirty="0" smtClean="0"/>
              <a:t>4º </a:t>
            </a:r>
            <a:r>
              <a:rPr lang="pt-BR" altLang="pt-BR" dirty="0" err="1" smtClean="0"/>
              <a:t>mov</a:t>
            </a:r>
            <a:r>
              <a:rPr lang="pt-BR" altLang="pt-BR" dirty="0" smtClean="0"/>
              <a:t>; 32 variações sobre um baixo de </a:t>
            </a:r>
            <a:r>
              <a:rPr lang="pt-BR" altLang="pt-BR" dirty="0" err="1" smtClean="0"/>
              <a:t>passacaglia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5031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900</Words>
  <Application>Microsoft Office PowerPoint</Application>
  <PresentationFormat>Apresentação na tela (4:3)</PresentationFormat>
  <Paragraphs>108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História da Música IV</vt:lpstr>
      <vt:lpstr>Beethoven – Sinfonia nº 9</vt:lpstr>
      <vt:lpstr>Sinfonia nº 9</vt:lpstr>
      <vt:lpstr>Schumann</vt:lpstr>
      <vt:lpstr>Poemas Sinfônicos</vt:lpstr>
      <vt:lpstr>Poemas Sinfônicos</vt:lpstr>
      <vt:lpstr>Sinfonias</vt:lpstr>
      <vt:lpstr>Brahms</vt:lpstr>
      <vt:lpstr>Brahms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da Música IV</dc:title>
  <dc:creator>Cacau</dc:creator>
  <cp:lastModifiedBy>Cacau</cp:lastModifiedBy>
  <cp:revision>3</cp:revision>
  <dcterms:created xsi:type="dcterms:W3CDTF">2013-12-01T15:49:07Z</dcterms:created>
  <dcterms:modified xsi:type="dcterms:W3CDTF">2013-12-01T15:59:30Z</dcterms:modified>
</cp:coreProperties>
</file>