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9" r:id="rId2"/>
    <p:sldId id="258" r:id="rId3"/>
    <p:sldId id="617" r:id="rId4"/>
    <p:sldId id="573" r:id="rId5"/>
    <p:sldId id="664" r:id="rId6"/>
    <p:sldId id="574" r:id="rId7"/>
    <p:sldId id="575" r:id="rId8"/>
    <p:sldId id="467" r:id="rId9"/>
    <p:sldId id="448" r:id="rId10"/>
    <p:sldId id="481" r:id="rId11"/>
    <p:sldId id="687" r:id="rId12"/>
    <p:sldId id="1366" r:id="rId13"/>
    <p:sldId id="513" r:id="rId14"/>
    <p:sldId id="576" r:id="rId15"/>
    <p:sldId id="577" r:id="rId16"/>
    <p:sldId id="578" r:id="rId17"/>
    <p:sldId id="579" r:id="rId18"/>
    <p:sldId id="666" r:id="rId19"/>
    <p:sldId id="667" r:id="rId20"/>
    <p:sldId id="581" r:id="rId21"/>
    <p:sldId id="668" r:id="rId22"/>
    <p:sldId id="661" r:id="rId23"/>
    <p:sldId id="320" r:id="rId24"/>
    <p:sldId id="675" r:id="rId25"/>
    <p:sldId id="317" r:id="rId26"/>
    <p:sldId id="676" r:id="rId27"/>
    <p:sldId id="674" r:id="rId28"/>
    <p:sldId id="605" r:id="rId29"/>
    <p:sldId id="604" r:id="rId30"/>
    <p:sldId id="677" r:id="rId31"/>
    <p:sldId id="336" r:id="rId32"/>
    <p:sldId id="670"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44" autoAdjust="0"/>
    <p:restoredTop sz="94249" autoAdjust="0"/>
  </p:normalViewPr>
  <p:slideViewPr>
    <p:cSldViewPr snapToGrid="0">
      <p:cViewPr varScale="1">
        <p:scale>
          <a:sx n="74" d="100"/>
          <a:sy n="74" d="100"/>
        </p:scale>
        <p:origin x="9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AC014-5996-4B0A-AF5B-58E58C9010AE}" type="doc">
      <dgm:prSet loTypeId="urn:microsoft.com/office/officeart/2005/8/layout/orgChart1" loCatId="hierarchy" qsTypeId="urn:microsoft.com/office/officeart/2005/8/quickstyle/3d3" qsCatId="3D" csTypeId="urn:microsoft.com/office/officeart/2005/8/colors/colorful5" csCatId="colorful" phldr="1"/>
      <dgm:spPr>
        <a:scene3d>
          <a:camera prst="orthographicFront">
            <a:rot lat="0" lon="0" rev="0"/>
          </a:camera>
          <a:lightRig rig="contrasting" dir="t">
            <a:rot lat="0" lon="0" rev="1500000"/>
          </a:lightRig>
        </a:scene3d>
      </dgm:spPr>
      <dgm:t>
        <a:bodyPr/>
        <a:lstStyle/>
        <a:p>
          <a:endParaRPr lang="pt-BR"/>
        </a:p>
      </dgm:t>
    </dgm:pt>
    <dgm:pt modelId="{002FF32B-96E3-4E85-B6C8-F0B92B9B25A1}">
      <dgm:prSet phldrT="[Texto]" custT="1"/>
      <dgm:spPr>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sz="3200" dirty="0">
              <a:solidFill>
                <a:schemeClr val="tx1"/>
              </a:solidFill>
            </a:rPr>
            <a:t>Laboratorial</a:t>
          </a:r>
        </a:p>
      </dgm:t>
    </dgm:pt>
    <dgm:pt modelId="{017A1E10-B12B-4F18-8624-0E86FA0C1B7E}" type="parTrans" cxnId="{D11B2E9D-1F60-4608-A8D1-29112A057CEC}">
      <dgm:prSet/>
      <dgm:spPr/>
      <dgm:t>
        <a:bodyPr/>
        <a:lstStyle/>
        <a:p>
          <a:endParaRPr lang="pt-BR"/>
        </a:p>
      </dgm:t>
    </dgm:pt>
    <dgm:pt modelId="{14243CA5-1282-4D77-A33F-6DA91BFF41C4}" type="sibTrans" cxnId="{D11B2E9D-1F60-4608-A8D1-29112A057CEC}">
      <dgm:prSet/>
      <dgm:spPr/>
      <dgm:t>
        <a:bodyPr/>
        <a:lstStyle/>
        <a:p>
          <a:endParaRPr lang="pt-BR"/>
        </a:p>
      </dgm:t>
    </dgm:pt>
    <dgm:pt modelId="{719F459E-0EE6-40F2-ACDB-969E0DC879D6}">
      <dgm:prSet phldrT="[Texto]"/>
      <dgm:spPr>
        <a:solidFill>
          <a:srgbClr val="F46A2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a:t>Parasitológico</a:t>
          </a:r>
        </a:p>
      </dgm:t>
    </dgm:pt>
    <dgm:pt modelId="{F835E668-DC62-4DDE-8FF0-902E8A317678}" type="parTrans" cxnId="{24B3E07B-B3A6-4BDC-AD8F-F4CA5FA351D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10000" prstMaterial="metal">
          <a:bevelT w="88900" h="88900"/>
        </a:sp3d>
      </dgm:spPr>
      <dgm:t>
        <a:bodyPr/>
        <a:lstStyle/>
        <a:p>
          <a:endParaRPr lang="pt-BR"/>
        </a:p>
      </dgm:t>
    </dgm:pt>
    <dgm:pt modelId="{9D9B7117-817D-476A-B88C-94EE3EE6FF0D}" type="sibTrans" cxnId="{24B3E07B-B3A6-4BDC-AD8F-F4CA5FA351DE}">
      <dgm:prSet/>
      <dgm:spPr/>
      <dgm:t>
        <a:bodyPr/>
        <a:lstStyle/>
        <a:p>
          <a:endParaRPr lang="pt-BR"/>
        </a:p>
      </dgm:t>
    </dgm:pt>
    <dgm:pt modelId="{B908347D-CBDD-4031-8DE3-D6B438CCFE11}">
      <dgm:prSet phldrT="[Texto]"/>
      <dgm:spPr>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a:t>Sorológico </a:t>
          </a:r>
        </a:p>
      </dgm:t>
    </dgm:pt>
    <dgm:pt modelId="{5935BD21-CBF6-44B1-926F-B33B05F45077}" type="parTrans" cxnId="{BFAC5D4B-457D-485E-A412-78B03C222EBD}">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10000" prstMaterial="metal">
          <a:bevelT w="88900" h="88900"/>
        </a:sp3d>
      </dgm:spPr>
      <dgm:t>
        <a:bodyPr/>
        <a:lstStyle/>
        <a:p>
          <a:endParaRPr lang="pt-BR"/>
        </a:p>
      </dgm:t>
    </dgm:pt>
    <dgm:pt modelId="{2BC4B860-4010-4670-8126-79EB42038529}" type="sibTrans" cxnId="{BFAC5D4B-457D-485E-A412-78B03C222EBD}">
      <dgm:prSet/>
      <dgm:spPr/>
      <dgm:t>
        <a:bodyPr/>
        <a:lstStyle/>
        <a:p>
          <a:endParaRPr lang="pt-BR"/>
        </a:p>
      </dgm:t>
    </dgm:pt>
    <dgm:pt modelId="{C0B2F1F0-B387-4BE8-A41F-4A8EE23D986C}">
      <dgm:prSet phldrT="[Texto]"/>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a:t>Molecular</a:t>
          </a:r>
        </a:p>
      </dgm:t>
    </dgm:pt>
    <dgm:pt modelId="{A8F403BC-6EB6-4776-A525-61C1A38AE21D}" type="parTrans" cxnId="{6942958E-8053-4C2D-8581-F53AC7BF9CD1}">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10000" prstMaterial="metal">
          <a:bevelT w="88900" h="88900"/>
        </a:sp3d>
      </dgm:spPr>
      <dgm:t>
        <a:bodyPr/>
        <a:lstStyle/>
        <a:p>
          <a:endParaRPr lang="pt-BR"/>
        </a:p>
      </dgm:t>
    </dgm:pt>
    <dgm:pt modelId="{399992B8-22B9-46E5-9AE1-98E954AF72FC}" type="sibTrans" cxnId="{6942958E-8053-4C2D-8581-F53AC7BF9CD1}">
      <dgm:prSet/>
      <dgm:spPr/>
      <dgm:t>
        <a:bodyPr/>
        <a:lstStyle/>
        <a:p>
          <a:endParaRPr lang="pt-BR"/>
        </a:p>
      </dgm:t>
    </dgm:pt>
    <dgm:pt modelId="{93E17D93-1FC4-4666-8718-EB79E9F0F9D2}">
      <dgm:prSet/>
      <dgm:spPr>
        <a:solidFill>
          <a:srgbClr val="F46A2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a:t>Exame direto</a:t>
          </a:r>
        </a:p>
      </dgm:t>
    </dgm:pt>
    <dgm:pt modelId="{A2DD4195-EC33-4DA5-9905-4E04F2DCE433}" type="parTrans" cxnId="{A60B2B98-21DE-4D21-B892-5EA15C953EB5}">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10000" prstMaterial="metal">
          <a:bevelT w="88900" h="88900"/>
        </a:sp3d>
      </dgm:spPr>
      <dgm:t>
        <a:bodyPr/>
        <a:lstStyle/>
        <a:p>
          <a:endParaRPr lang="pt-BR"/>
        </a:p>
      </dgm:t>
    </dgm:pt>
    <dgm:pt modelId="{91C6A105-F2E3-474D-998B-4851C86220B1}" type="sibTrans" cxnId="{A60B2B98-21DE-4D21-B892-5EA15C953EB5}">
      <dgm:prSet/>
      <dgm:spPr/>
      <dgm:t>
        <a:bodyPr/>
        <a:lstStyle/>
        <a:p>
          <a:endParaRPr lang="pt-BR"/>
        </a:p>
      </dgm:t>
    </dgm:pt>
    <dgm:pt modelId="{71E8B54D-3468-45BC-AFB6-4E16957000C4}">
      <dgm:prSet/>
      <dgm:spPr>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a:t>IFI</a:t>
          </a:r>
        </a:p>
      </dgm:t>
    </dgm:pt>
    <dgm:pt modelId="{A23035D9-8523-4E2B-96FC-149FABE031AD}" type="parTrans" cxnId="{E79A6F19-9105-476C-94A6-1196B60AC10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10000" prstMaterial="metal">
          <a:bevelT w="88900" h="88900"/>
        </a:sp3d>
      </dgm:spPr>
      <dgm:t>
        <a:bodyPr/>
        <a:lstStyle/>
        <a:p>
          <a:endParaRPr lang="pt-BR"/>
        </a:p>
      </dgm:t>
    </dgm:pt>
    <dgm:pt modelId="{C6B449A2-E553-48B1-B08B-7E04302DB8F0}" type="sibTrans" cxnId="{E79A6F19-9105-476C-94A6-1196B60AC10E}">
      <dgm:prSet/>
      <dgm:spPr/>
      <dgm:t>
        <a:bodyPr/>
        <a:lstStyle/>
        <a:p>
          <a:endParaRPr lang="pt-BR"/>
        </a:p>
      </dgm:t>
    </dgm:pt>
    <dgm:pt modelId="{F7FF62C6-E196-417C-B3F3-86D8A7D5C90F}">
      <dgm:prSe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a:t>PCR</a:t>
          </a:r>
        </a:p>
      </dgm:t>
    </dgm:pt>
    <dgm:pt modelId="{93F6FC6D-AC0D-4278-887A-98F3E6A3AF66}" type="parTrans" cxnId="{9CA91A83-F54E-4191-ACE5-E8F06D6B709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10000" prstMaterial="metal">
          <a:bevelT w="88900" h="88900"/>
        </a:sp3d>
      </dgm:spPr>
      <dgm:t>
        <a:bodyPr/>
        <a:lstStyle/>
        <a:p>
          <a:endParaRPr lang="pt-BR"/>
        </a:p>
      </dgm:t>
    </dgm:pt>
    <dgm:pt modelId="{FC6CE537-72AC-4F5D-A63D-D4CF81FE9566}" type="sibTrans" cxnId="{9CA91A83-F54E-4191-ACE5-E8F06D6B709E}">
      <dgm:prSet/>
      <dgm:spPr/>
      <dgm:t>
        <a:bodyPr/>
        <a:lstStyle/>
        <a:p>
          <a:endParaRPr lang="pt-BR"/>
        </a:p>
      </dgm:t>
    </dgm:pt>
    <dgm:pt modelId="{33FA9CF9-AF99-4090-AAFF-9FEFD1A328EA}">
      <dgm:prSet/>
      <dgm:spPr>
        <a:solidFill>
          <a:srgbClr val="F46A2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a:t>Cultura</a:t>
          </a:r>
        </a:p>
      </dgm:t>
    </dgm:pt>
    <dgm:pt modelId="{1778F33E-0386-450C-BAA2-5659BAE506FC}" type="parTrans" cxnId="{F04CAD35-C6D0-4C6C-9153-E28F75E2AFB2}">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10000" prstMaterial="metal">
          <a:bevelT w="88900" h="88900"/>
        </a:sp3d>
      </dgm:spPr>
      <dgm:t>
        <a:bodyPr/>
        <a:lstStyle/>
        <a:p>
          <a:endParaRPr lang="pt-BR"/>
        </a:p>
      </dgm:t>
    </dgm:pt>
    <dgm:pt modelId="{BDB2C6F2-A407-4018-B73D-429F615F89FE}" type="sibTrans" cxnId="{F04CAD35-C6D0-4C6C-9153-E28F75E2AFB2}">
      <dgm:prSet/>
      <dgm:spPr/>
      <dgm:t>
        <a:bodyPr/>
        <a:lstStyle/>
        <a:p>
          <a:endParaRPr lang="pt-BR"/>
        </a:p>
      </dgm:t>
    </dgm:pt>
    <dgm:pt modelId="{CABBDB89-3477-4E6D-A954-4F62874A6B65}">
      <dgm:prSet/>
      <dgm:spPr>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a:t>ELISA</a:t>
          </a:r>
        </a:p>
      </dgm:t>
    </dgm:pt>
    <dgm:pt modelId="{FF6D7482-62A8-442E-99AE-5BA255586BD0}" type="parTrans" cxnId="{391E1C24-C012-4DC2-99B6-8762E1ED19A1}">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10000" prstMaterial="metal">
          <a:bevelT w="88900" h="88900"/>
        </a:sp3d>
      </dgm:spPr>
      <dgm:t>
        <a:bodyPr/>
        <a:lstStyle/>
        <a:p>
          <a:endParaRPr lang="pt-BR"/>
        </a:p>
      </dgm:t>
    </dgm:pt>
    <dgm:pt modelId="{961E7E38-D4C1-4C48-823F-2E55890B4480}" type="sibTrans" cxnId="{391E1C24-C012-4DC2-99B6-8762E1ED19A1}">
      <dgm:prSet/>
      <dgm:spPr/>
      <dgm:t>
        <a:bodyPr/>
        <a:lstStyle/>
        <a:p>
          <a:endParaRPr lang="pt-BR"/>
        </a:p>
      </dgm:t>
    </dgm:pt>
    <dgm:pt modelId="{78FBDBC2-1C3B-4136-B77E-F5357C0AD143}">
      <dgm:prSet/>
      <dgm:spPr>
        <a:solidFill>
          <a:srgbClr val="66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a:t>Teste rápido</a:t>
          </a:r>
        </a:p>
      </dgm:t>
    </dgm:pt>
    <dgm:pt modelId="{6773FE45-C70C-4592-804F-28E88C01759D}" type="parTrans" cxnId="{2DFBEC1F-A4AB-4BF5-8BDA-C764236E7382}">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10000" prstMaterial="metal">
          <a:bevelT w="88900" h="88900"/>
        </a:sp3d>
      </dgm:spPr>
      <dgm:t>
        <a:bodyPr/>
        <a:lstStyle/>
        <a:p>
          <a:endParaRPr lang="pt-BR"/>
        </a:p>
      </dgm:t>
    </dgm:pt>
    <dgm:pt modelId="{C433E6CA-734B-4B68-9F56-25EE96F279A2}" type="sibTrans" cxnId="{2DFBEC1F-A4AB-4BF5-8BDA-C764236E7382}">
      <dgm:prSet/>
      <dgm:spPr/>
      <dgm:t>
        <a:bodyPr/>
        <a:lstStyle/>
        <a:p>
          <a:endParaRPr lang="pt-BR"/>
        </a:p>
      </dgm:t>
    </dgm:pt>
    <dgm:pt modelId="{EA9BA216-5B32-4917-8417-B6F8E69C23EF}" type="pres">
      <dgm:prSet presAssocID="{C16AC014-5996-4B0A-AF5B-58E58C9010AE}" presName="hierChild1" presStyleCnt="0">
        <dgm:presLayoutVars>
          <dgm:orgChart val="1"/>
          <dgm:chPref val="1"/>
          <dgm:dir/>
          <dgm:animOne val="branch"/>
          <dgm:animLvl val="lvl"/>
          <dgm:resizeHandles/>
        </dgm:presLayoutVars>
      </dgm:prSet>
      <dgm:spPr/>
      <dgm:t>
        <a:bodyPr/>
        <a:lstStyle/>
        <a:p>
          <a:endParaRPr lang="pt-BR"/>
        </a:p>
      </dgm:t>
    </dgm:pt>
    <dgm:pt modelId="{D5859CC0-470B-4317-B968-A967B3B702E9}" type="pres">
      <dgm:prSet presAssocID="{002FF32B-96E3-4E85-B6C8-F0B92B9B25A1}" presName="hierRoot1"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A3E09B7-1885-4688-9472-994CF540B460}" type="pres">
      <dgm:prSet presAssocID="{002FF32B-96E3-4E85-B6C8-F0B92B9B25A1}" presName="rootComposite1"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ABCCBC5-8F0D-4946-A4A6-E77E54106D0B}" type="pres">
      <dgm:prSet presAssocID="{002FF32B-96E3-4E85-B6C8-F0B92B9B25A1}" presName="rootText1" presStyleLbl="node0" presStyleIdx="0" presStyleCnt="1" custScaleX="154435" custScaleY="62528">
        <dgm:presLayoutVars>
          <dgm:chPref val="3"/>
        </dgm:presLayoutVars>
      </dgm:prSet>
      <dgm:spPr/>
      <dgm:t>
        <a:bodyPr/>
        <a:lstStyle/>
        <a:p>
          <a:endParaRPr lang="pt-BR"/>
        </a:p>
      </dgm:t>
    </dgm:pt>
    <dgm:pt modelId="{5A79D848-33F1-4D75-84F4-70E020C8948C}" type="pres">
      <dgm:prSet presAssocID="{002FF32B-96E3-4E85-B6C8-F0B92B9B25A1}" presName="rootConnector1" presStyleLbl="node1" presStyleIdx="0" presStyleCnt="0"/>
      <dgm:spPr/>
      <dgm:t>
        <a:bodyPr/>
        <a:lstStyle/>
        <a:p>
          <a:endParaRPr lang="pt-BR"/>
        </a:p>
      </dgm:t>
    </dgm:pt>
    <dgm:pt modelId="{D57574D5-0FD5-4E6C-8BE2-470A44FF974A}" type="pres">
      <dgm:prSet presAssocID="{002FF32B-96E3-4E85-B6C8-F0B92B9B25A1}" presName="hierChild2"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A32ED2E-AB28-435F-B986-A0CA16FA2F7E}" type="pres">
      <dgm:prSet presAssocID="{F835E668-DC62-4DDE-8FF0-902E8A317678}" presName="Name37" presStyleLbl="parChTrans1D2" presStyleIdx="0" presStyleCnt="3"/>
      <dgm:spPr/>
      <dgm:t>
        <a:bodyPr/>
        <a:lstStyle/>
        <a:p>
          <a:endParaRPr lang="pt-BR"/>
        </a:p>
      </dgm:t>
    </dgm:pt>
    <dgm:pt modelId="{D5B55E1A-520E-4CF2-8FF6-805BF744B04A}" type="pres">
      <dgm:prSet presAssocID="{719F459E-0EE6-40F2-ACDB-969E0DC879D6}"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716D36F-E7D4-4FDC-A64E-7E0509E1091F}" type="pres">
      <dgm:prSet presAssocID="{719F459E-0EE6-40F2-ACDB-969E0DC879D6}"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B351AA20-F890-4590-AF21-4DC3026C2462}" type="pres">
      <dgm:prSet presAssocID="{719F459E-0EE6-40F2-ACDB-969E0DC879D6}" presName="rootText" presStyleLbl="node2" presStyleIdx="0" presStyleCnt="3" custScaleY="62528">
        <dgm:presLayoutVars>
          <dgm:chPref val="3"/>
        </dgm:presLayoutVars>
      </dgm:prSet>
      <dgm:spPr/>
      <dgm:t>
        <a:bodyPr/>
        <a:lstStyle/>
        <a:p>
          <a:endParaRPr lang="pt-BR"/>
        </a:p>
      </dgm:t>
    </dgm:pt>
    <dgm:pt modelId="{E252ED50-0EA6-49C7-9C52-183AF84270D1}" type="pres">
      <dgm:prSet presAssocID="{719F459E-0EE6-40F2-ACDB-969E0DC879D6}" presName="rootConnector" presStyleLbl="node2" presStyleIdx="0" presStyleCnt="3"/>
      <dgm:spPr/>
      <dgm:t>
        <a:bodyPr/>
        <a:lstStyle/>
        <a:p>
          <a:endParaRPr lang="pt-BR"/>
        </a:p>
      </dgm:t>
    </dgm:pt>
    <dgm:pt modelId="{14772D29-1D1F-4220-B9D9-821922BC9626}" type="pres">
      <dgm:prSet presAssocID="{719F459E-0EE6-40F2-ACDB-969E0DC879D6}"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18A8DEE-B396-49BC-B58E-FF0159D060CD}" type="pres">
      <dgm:prSet presAssocID="{A2DD4195-EC33-4DA5-9905-4E04F2DCE433}" presName="Name37" presStyleLbl="parChTrans1D3" presStyleIdx="0" presStyleCnt="6"/>
      <dgm:spPr/>
      <dgm:t>
        <a:bodyPr/>
        <a:lstStyle/>
        <a:p>
          <a:endParaRPr lang="pt-BR"/>
        </a:p>
      </dgm:t>
    </dgm:pt>
    <dgm:pt modelId="{045A767B-585E-49EE-A911-B78AFC306121}" type="pres">
      <dgm:prSet presAssocID="{93E17D93-1FC4-4666-8718-EB79E9F0F9D2}"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F5F4182-38F8-4A3C-A843-939E1FC27E18}" type="pres">
      <dgm:prSet presAssocID="{93E17D93-1FC4-4666-8718-EB79E9F0F9D2}"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8F1F9F5-BD52-41DB-B47A-597CF058F9F6}" type="pres">
      <dgm:prSet presAssocID="{93E17D93-1FC4-4666-8718-EB79E9F0F9D2}" presName="rootText" presStyleLbl="node3" presStyleIdx="0" presStyleCnt="6" custScaleY="62528">
        <dgm:presLayoutVars>
          <dgm:chPref val="3"/>
        </dgm:presLayoutVars>
      </dgm:prSet>
      <dgm:spPr/>
      <dgm:t>
        <a:bodyPr/>
        <a:lstStyle/>
        <a:p>
          <a:endParaRPr lang="pt-BR"/>
        </a:p>
      </dgm:t>
    </dgm:pt>
    <dgm:pt modelId="{97BB87B6-9B0B-4F63-9010-3ADDE7A338A0}" type="pres">
      <dgm:prSet presAssocID="{93E17D93-1FC4-4666-8718-EB79E9F0F9D2}" presName="rootConnector" presStyleLbl="node3" presStyleIdx="0" presStyleCnt="6"/>
      <dgm:spPr/>
      <dgm:t>
        <a:bodyPr/>
        <a:lstStyle/>
        <a:p>
          <a:endParaRPr lang="pt-BR"/>
        </a:p>
      </dgm:t>
    </dgm:pt>
    <dgm:pt modelId="{BC32832F-2678-4772-9823-506DA9124EC0}" type="pres">
      <dgm:prSet presAssocID="{93E17D93-1FC4-4666-8718-EB79E9F0F9D2}"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80C5BA6-F8B7-49B5-A2C0-44D0F8A58D0D}" type="pres">
      <dgm:prSet presAssocID="{93E17D93-1FC4-4666-8718-EB79E9F0F9D2}"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A7418A8-FE4D-49E2-B4AA-8307363B2F2C}" type="pres">
      <dgm:prSet presAssocID="{1778F33E-0386-450C-BAA2-5659BAE506FC}" presName="Name37" presStyleLbl="parChTrans1D3" presStyleIdx="1" presStyleCnt="6"/>
      <dgm:spPr/>
      <dgm:t>
        <a:bodyPr/>
        <a:lstStyle/>
        <a:p>
          <a:endParaRPr lang="pt-BR"/>
        </a:p>
      </dgm:t>
    </dgm:pt>
    <dgm:pt modelId="{BE1D977C-33D3-4CD3-947E-9323512A66D4}" type="pres">
      <dgm:prSet presAssocID="{33FA9CF9-AF99-4090-AAFF-9FEFD1A328EA}"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3FFA857-4EB8-408D-8DBA-FC70EBFDB0B9}" type="pres">
      <dgm:prSet presAssocID="{33FA9CF9-AF99-4090-AAFF-9FEFD1A328EA}"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57CA5EB-3DA6-4A51-9892-C29227395DD9}" type="pres">
      <dgm:prSet presAssocID="{33FA9CF9-AF99-4090-AAFF-9FEFD1A328EA}" presName="rootText" presStyleLbl="node3" presStyleIdx="1" presStyleCnt="6" custScaleY="62528">
        <dgm:presLayoutVars>
          <dgm:chPref val="3"/>
        </dgm:presLayoutVars>
      </dgm:prSet>
      <dgm:spPr/>
      <dgm:t>
        <a:bodyPr/>
        <a:lstStyle/>
        <a:p>
          <a:endParaRPr lang="pt-BR"/>
        </a:p>
      </dgm:t>
    </dgm:pt>
    <dgm:pt modelId="{68DFA851-14AE-411F-9FEA-DDAFBFC2B506}" type="pres">
      <dgm:prSet presAssocID="{33FA9CF9-AF99-4090-AAFF-9FEFD1A328EA}" presName="rootConnector" presStyleLbl="node3" presStyleIdx="1" presStyleCnt="6"/>
      <dgm:spPr/>
      <dgm:t>
        <a:bodyPr/>
        <a:lstStyle/>
        <a:p>
          <a:endParaRPr lang="pt-BR"/>
        </a:p>
      </dgm:t>
    </dgm:pt>
    <dgm:pt modelId="{10E5556A-E56D-4970-BC06-3E7FE47E8256}" type="pres">
      <dgm:prSet presAssocID="{33FA9CF9-AF99-4090-AAFF-9FEFD1A328EA}"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8280569-54DA-482F-A26B-4CBAA8DDAA24}" type="pres">
      <dgm:prSet presAssocID="{33FA9CF9-AF99-4090-AAFF-9FEFD1A328EA}"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305664F-A12A-4E8D-8451-69FACF3F52AE}" type="pres">
      <dgm:prSet presAssocID="{719F459E-0EE6-40F2-ACDB-969E0DC879D6}"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BB0B3EF-3997-4DE9-BAF6-D3A352220186}" type="pres">
      <dgm:prSet presAssocID="{5935BD21-CBF6-44B1-926F-B33B05F45077}" presName="Name37" presStyleLbl="parChTrans1D2" presStyleIdx="1" presStyleCnt="3"/>
      <dgm:spPr/>
      <dgm:t>
        <a:bodyPr/>
        <a:lstStyle/>
        <a:p>
          <a:endParaRPr lang="pt-BR"/>
        </a:p>
      </dgm:t>
    </dgm:pt>
    <dgm:pt modelId="{B8012A38-EA50-4530-8073-EC244104BC09}" type="pres">
      <dgm:prSet presAssocID="{B908347D-CBDD-4031-8DE3-D6B438CCFE11}"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3ED3EC2-C6D7-4307-86AC-64A1CD16D365}" type="pres">
      <dgm:prSet presAssocID="{B908347D-CBDD-4031-8DE3-D6B438CCFE11}"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4CFF7485-098D-4F6D-97E1-945060CE3F05}" type="pres">
      <dgm:prSet presAssocID="{B908347D-CBDD-4031-8DE3-D6B438CCFE11}" presName="rootText" presStyleLbl="node2" presStyleIdx="1" presStyleCnt="3" custScaleY="62528">
        <dgm:presLayoutVars>
          <dgm:chPref val="3"/>
        </dgm:presLayoutVars>
      </dgm:prSet>
      <dgm:spPr/>
      <dgm:t>
        <a:bodyPr/>
        <a:lstStyle/>
        <a:p>
          <a:endParaRPr lang="pt-BR"/>
        </a:p>
      </dgm:t>
    </dgm:pt>
    <dgm:pt modelId="{C3F1183C-2658-4B60-A8CB-2E35B2DA3D17}" type="pres">
      <dgm:prSet presAssocID="{B908347D-CBDD-4031-8DE3-D6B438CCFE11}" presName="rootConnector" presStyleLbl="node2" presStyleIdx="1" presStyleCnt="3"/>
      <dgm:spPr/>
      <dgm:t>
        <a:bodyPr/>
        <a:lstStyle/>
        <a:p>
          <a:endParaRPr lang="pt-BR"/>
        </a:p>
      </dgm:t>
    </dgm:pt>
    <dgm:pt modelId="{F1C3CE02-BD76-4522-AE2B-7F6401C60A9F}" type="pres">
      <dgm:prSet presAssocID="{B908347D-CBDD-4031-8DE3-D6B438CCFE11}"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97538FC-2C9E-40B9-B59E-DDCA8DE7D99E}" type="pres">
      <dgm:prSet presAssocID="{A23035D9-8523-4E2B-96FC-149FABE031AD}" presName="Name37" presStyleLbl="parChTrans1D3" presStyleIdx="2" presStyleCnt="6"/>
      <dgm:spPr/>
      <dgm:t>
        <a:bodyPr/>
        <a:lstStyle/>
        <a:p>
          <a:endParaRPr lang="pt-BR"/>
        </a:p>
      </dgm:t>
    </dgm:pt>
    <dgm:pt modelId="{D61C2536-9172-40FB-8D10-1B7379F5DE22}" type="pres">
      <dgm:prSet presAssocID="{71E8B54D-3468-45BC-AFB6-4E16957000C4}"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6FC2878-9A46-4B1C-93DF-C881E7E73B94}" type="pres">
      <dgm:prSet presAssocID="{71E8B54D-3468-45BC-AFB6-4E16957000C4}"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67457A21-5BF4-42AC-A5D7-F679B719EEE0}" type="pres">
      <dgm:prSet presAssocID="{71E8B54D-3468-45BC-AFB6-4E16957000C4}" presName="rootText" presStyleLbl="node3" presStyleIdx="2" presStyleCnt="6" custScaleY="62528">
        <dgm:presLayoutVars>
          <dgm:chPref val="3"/>
        </dgm:presLayoutVars>
      </dgm:prSet>
      <dgm:spPr/>
      <dgm:t>
        <a:bodyPr/>
        <a:lstStyle/>
        <a:p>
          <a:endParaRPr lang="pt-BR"/>
        </a:p>
      </dgm:t>
    </dgm:pt>
    <dgm:pt modelId="{AD1F8D22-FA96-4C00-A04E-C1EB5AAD5B38}" type="pres">
      <dgm:prSet presAssocID="{71E8B54D-3468-45BC-AFB6-4E16957000C4}" presName="rootConnector" presStyleLbl="node3" presStyleIdx="2" presStyleCnt="6"/>
      <dgm:spPr/>
      <dgm:t>
        <a:bodyPr/>
        <a:lstStyle/>
        <a:p>
          <a:endParaRPr lang="pt-BR"/>
        </a:p>
      </dgm:t>
    </dgm:pt>
    <dgm:pt modelId="{4DD758D0-9AF6-4479-B41E-B23C41598117}" type="pres">
      <dgm:prSet presAssocID="{71E8B54D-3468-45BC-AFB6-4E16957000C4}"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E74AA14-B258-4CF4-9F62-4F6DF72FC689}" type="pres">
      <dgm:prSet presAssocID="{71E8B54D-3468-45BC-AFB6-4E16957000C4}"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83A412D-1C91-4C21-AC2A-2A42CFE983DA}" type="pres">
      <dgm:prSet presAssocID="{FF6D7482-62A8-442E-99AE-5BA255586BD0}" presName="Name37" presStyleLbl="parChTrans1D3" presStyleIdx="3" presStyleCnt="6"/>
      <dgm:spPr/>
      <dgm:t>
        <a:bodyPr/>
        <a:lstStyle/>
        <a:p>
          <a:endParaRPr lang="pt-BR"/>
        </a:p>
      </dgm:t>
    </dgm:pt>
    <dgm:pt modelId="{2D350623-0247-450A-8D7B-D23447C1E23E}" type="pres">
      <dgm:prSet presAssocID="{CABBDB89-3477-4E6D-A954-4F62874A6B65}"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78CBED1-7240-4269-84CC-4F80D83AC719}" type="pres">
      <dgm:prSet presAssocID="{CABBDB89-3477-4E6D-A954-4F62874A6B65}"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4ABED24-5707-4C46-97AC-B98D05BA5A53}" type="pres">
      <dgm:prSet presAssocID="{CABBDB89-3477-4E6D-A954-4F62874A6B65}" presName="rootText" presStyleLbl="node3" presStyleIdx="3" presStyleCnt="6" custScaleY="62528">
        <dgm:presLayoutVars>
          <dgm:chPref val="3"/>
        </dgm:presLayoutVars>
      </dgm:prSet>
      <dgm:spPr/>
      <dgm:t>
        <a:bodyPr/>
        <a:lstStyle/>
        <a:p>
          <a:endParaRPr lang="pt-BR"/>
        </a:p>
      </dgm:t>
    </dgm:pt>
    <dgm:pt modelId="{D6BB5FF4-9AC8-468D-9970-87B664CE1A7A}" type="pres">
      <dgm:prSet presAssocID="{CABBDB89-3477-4E6D-A954-4F62874A6B65}" presName="rootConnector" presStyleLbl="node3" presStyleIdx="3" presStyleCnt="6"/>
      <dgm:spPr/>
      <dgm:t>
        <a:bodyPr/>
        <a:lstStyle/>
        <a:p>
          <a:endParaRPr lang="pt-BR"/>
        </a:p>
      </dgm:t>
    </dgm:pt>
    <dgm:pt modelId="{BE369143-CF00-4CC8-A757-6C689F01CBBC}" type="pres">
      <dgm:prSet presAssocID="{CABBDB89-3477-4E6D-A954-4F62874A6B65}"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B0C381EC-35EF-44CE-9824-9002AE4B2C07}" type="pres">
      <dgm:prSet presAssocID="{CABBDB89-3477-4E6D-A954-4F62874A6B65}"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F7C8E93-8145-4CDE-A3B9-0A2EE8B6484C}" type="pres">
      <dgm:prSet presAssocID="{6773FE45-C70C-4592-804F-28E88C01759D}" presName="Name37" presStyleLbl="parChTrans1D3" presStyleIdx="4" presStyleCnt="6"/>
      <dgm:spPr/>
      <dgm:t>
        <a:bodyPr/>
        <a:lstStyle/>
        <a:p>
          <a:endParaRPr lang="pt-BR"/>
        </a:p>
      </dgm:t>
    </dgm:pt>
    <dgm:pt modelId="{0314A266-5FCE-4F81-87E7-A1119F13E53C}" type="pres">
      <dgm:prSet presAssocID="{78FBDBC2-1C3B-4136-B77E-F5357C0AD143}"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D19DEAE-B3D1-4C82-9FFE-2D44C732302C}" type="pres">
      <dgm:prSet presAssocID="{78FBDBC2-1C3B-4136-B77E-F5357C0AD143}"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6A7B6F9-3301-45D4-8155-DB0D7EF94E9E}" type="pres">
      <dgm:prSet presAssocID="{78FBDBC2-1C3B-4136-B77E-F5357C0AD143}" presName="rootText" presStyleLbl="node3" presStyleIdx="4" presStyleCnt="6" custScaleY="62528">
        <dgm:presLayoutVars>
          <dgm:chPref val="3"/>
        </dgm:presLayoutVars>
      </dgm:prSet>
      <dgm:spPr/>
      <dgm:t>
        <a:bodyPr/>
        <a:lstStyle/>
        <a:p>
          <a:endParaRPr lang="pt-BR"/>
        </a:p>
      </dgm:t>
    </dgm:pt>
    <dgm:pt modelId="{8BA13007-3A2F-4107-AC81-944FAB4A413C}" type="pres">
      <dgm:prSet presAssocID="{78FBDBC2-1C3B-4136-B77E-F5357C0AD143}" presName="rootConnector" presStyleLbl="node3" presStyleIdx="4" presStyleCnt="6"/>
      <dgm:spPr/>
      <dgm:t>
        <a:bodyPr/>
        <a:lstStyle/>
        <a:p>
          <a:endParaRPr lang="pt-BR"/>
        </a:p>
      </dgm:t>
    </dgm:pt>
    <dgm:pt modelId="{37DF9EC6-B792-4B78-A93B-ECE7A36314A6}" type="pres">
      <dgm:prSet presAssocID="{78FBDBC2-1C3B-4136-B77E-F5357C0AD143}"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30BFAF5-1EC7-4379-BB10-90EB5EA667DF}" type="pres">
      <dgm:prSet presAssocID="{78FBDBC2-1C3B-4136-B77E-F5357C0AD143}"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053D5A3-8C24-4A9E-926D-0291F33BBEA4}" type="pres">
      <dgm:prSet presAssocID="{B908347D-CBDD-4031-8DE3-D6B438CCFE11}"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1905A16-F2E9-42E3-8877-D42F8DE88871}" type="pres">
      <dgm:prSet presAssocID="{A8F403BC-6EB6-4776-A525-61C1A38AE21D}" presName="Name37" presStyleLbl="parChTrans1D2" presStyleIdx="2" presStyleCnt="3"/>
      <dgm:spPr/>
      <dgm:t>
        <a:bodyPr/>
        <a:lstStyle/>
        <a:p>
          <a:endParaRPr lang="pt-BR"/>
        </a:p>
      </dgm:t>
    </dgm:pt>
    <dgm:pt modelId="{200F74A0-1628-41FC-B4B7-D1EB959DCB98}" type="pres">
      <dgm:prSet presAssocID="{C0B2F1F0-B387-4BE8-A41F-4A8EE23D986C}"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C9C8D3D-1501-474E-9503-BA0B50678D97}" type="pres">
      <dgm:prSet presAssocID="{C0B2F1F0-B387-4BE8-A41F-4A8EE23D986C}"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ECAA324-F65D-4526-92CC-AF7D9201A115}" type="pres">
      <dgm:prSet presAssocID="{C0B2F1F0-B387-4BE8-A41F-4A8EE23D986C}" presName="rootText" presStyleLbl="node2" presStyleIdx="2" presStyleCnt="3" custScaleY="62528">
        <dgm:presLayoutVars>
          <dgm:chPref val="3"/>
        </dgm:presLayoutVars>
      </dgm:prSet>
      <dgm:spPr/>
      <dgm:t>
        <a:bodyPr/>
        <a:lstStyle/>
        <a:p>
          <a:endParaRPr lang="pt-BR"/>
        </a:p>
      </dgm:t>
    </dgm:pt>
    <dgm:pt modelId="{7096BB36-C9CE-4150-80FB-084C14965153}" type="pres">
      <dgm:prSet presAssocID="{C0B2F1F0-B387-4BE8-A41F-4A8EE23D986C}" presName="rootConnector" presStyleLbl="node2" presStyleIdx="2" presStyleCnt="3"/>
      <dgm:spPr/>
      <dgm:t>
        <a:bodyPr/>
        <a:lstStyle/>
        <a:p>
          <a:endParaRPr lang="pt-BR"/>
        </a:p>
      </dgm:t>
    </dgm:pt>
    <dgm:pt modelId="{82BC6FA4-C495-4147-A26E-6F4023E357CB}" type="pres">
      <dgm:prSet presAssocID="{C0B2F1F0-B387-4BE8-A41F-4A8EE23D986C}"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C18A1AC-9848-4402-89AA-7BD41C0680A9}" type="pres">
      <dgm:prSet presAssocID="{93F6FC6D-AC0D-4278-887A-98F3E6A3AF66}" presName="Name37" presStyleLbl="parChTrans1D3" presStyleIdx="5" presStyleCnt="6"/>
      <dgm:spPr/>
      <dgm:t>
        <a:bodyPr/>
        <a:lstStyle/>
        <a:p>
          <a:endParaRPr lang="pt-BR"/>
        </a:p>
      </dgm:t>
    </dgm:pt>
    <dgm:pt modelId="{635C54C6-76B0-44F1-9FBA-9491BE67DBC6}" type="pres">
      <dgm:prSet presAssocID="{F7FF62C6-E196-417C-B3F3-86D8A7D5C90F}"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138B921-7346-4985-A96A-3549DE8FAC82}" type="pres">
      <dgm:prSet presAssocID="{F7FF62C6-E196-417C-B3F3-86D8A7D5C90F}"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A0840E5-1F11-40AA-89C1-2ADCA57EE13B}" type="pres">
      <dgm:prSet presAssocID="{F7FF62C6-E196-417C-B3F3-86D8A7D5C90F}" presName="rootText" presStyleLbl="node3" presStyleIdx="5" presStyleCnt="6" custScaleY="62528">
        <dgm:presLayoutVars>
          <dgm:chPref val="3"/>
        </dgm:presLayoutVars>
      </dgm:prSet>
      <dgm:spPr/>
      <dgm:t>
        <a:bodyPr/>
        <a:lstStyle/>
        <a:p>
          <a:endParaRPr lang="pt-BR"/>
        </a:p>
      </dgm:t>
    </dgm:pt>
    <dgm:pt modelId="{99A891D7-051B-4DBB-B548-8C4506CF4DBF}" type="pres">
      <dgm:prSet presAssocID="{F7FF62C6-E196-417C-B3F3-86D8A7D5C90F}" presName="rootConnector" presStyleLbl="node3" presStyleIdx="5" presStyleCnt="6"/>
      <dgm:spPr/>
      <dgm:t>
        <a:bodyPr/>
        <a:lstStyle/>
        <a:p>
          <a:endParaRPr lang="pt-BR"/>
        </a:p>
      </dgm:t>
    </dgm:pt>
    <dgm:pt modelId="{DAEE88D4-A8B7-40A0-83AE-4AD13CDAFBA9}" type="pres">
      <dgm:prSet presAssocID="{F7FF62C6-E196-417C-B3F3-86D8A7D5C90F}"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3F9979B-75EC-4910-B197-BA35D5EEC262}" type="pres">
      <dgm:prSet presAssocID="{F7FF62C6-E196-417C-B3F3-86D8A7D5C90F}"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6C84BC32-ACD6-433B-BD05-7C46008C2051}" type="pres">
      <dgm:prSet presAssocID="{C0B2F1F0-B387-4BE8-A41F-4A8EE23D986C}"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548708C-31E7-4FC6-B76F-09E81486035D}" type="pres">
      <dgm:prSet presAssocID="{002FF32B-96E3-4E85-B6C8-F0B92B9B25A1}" presName="hierChild3"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Lst>
  <dgm:cxnLst>
    <dgm:cxn modelId="{24B3E07B-B3A6-4BDC-AD8F-F4CA5FA351DE}" srcId="{002FF32B-96E3-4E85-B6C8-F0B92B9B25A1}" destId="{719F459E-0EE6-40F2-ACDB-969E0DC879D6}" srcOrd="0" destOrd="0" parTransId="{F835E668-DC62-4DDE-8FF0-902E8A317678}" sibTransId="{9D9B7117-817D-476A-B88C-94EE3EE6FF0D}"/>
    <dgm:cxn modelId="{2C10A74D-910E-45F1-B6D8-BEE4455EEB96}" type="presOf" srcId="{F835E668-DC62-4DDE-8FF0-902E8A317678}" destId="{AA32ED2E-AB28-435F-B986-A0CA16FA2F7E}" srcOrd="0" destOrd="0" presId="urn:microsoft.com/office/officeart/2005/8/layout/orgChart1"/>
    <dgm:cxn modelId="{7329EF38-DFDF-427E-84B8-7B3C995B5D0F}" type="presOf" srcId="{CABBDB89-3477-4E6D-A954-4F62874A6B65}" destId="{D6BB5FF4-9AC8-468D-9970-87B664CE1A7A}" srcOrd="1" destOrd="0" presId="urn:microsoft.com/office/officeart/2005/8/layout/orgChart1"/>
    <dgm:cxn modelId="{D11B2E9D-1F60-4608-A8D1-29112A057CEC}" srcId="{C16AC014-5996-4B0A-AF5B-58E58C9010AE}" destId="{002FF32B-96E3-4E85-B6C8-F0B92B9B25A1}" srcOrd="0" destOrd="0" parTransId="{017A1E10-B12B-4F18-8624-0E86FA0C1B7E}" sibTransId="{14243CA5-1282-4D77-A33F-6DA91BFF41C4}"/>
    <dgm:cxn modelId="{BFAC5D4B-457D-485E-A412-78B03C222EBD}" srcId="{002FF32B-96E3-4E85-B6C8-F0B92B9B25A1}" destId="{B908347D-CBDD-4031-8DE3-D6B438CCFE11}" srcOrd="1" destOrd="0" parTransId="{5935BD21-CBF6-44B1-926F-B33B05F45077}" sibTransId="{2BC4B860-4010-4670-8126-79EB42038529}"/>
    <dgm:cxn modelId="{6A2D0FFB-F927-487B-8885-8DBBB32C49FD}" type="presOf" srcId="{F7FF62C6-E196-417C-B3F3-86D8A7D5C90F}" destId="{9A0840E5-1F11-40AA-89C1-2ADCA57EE13B}" srcOrd="0" destOrd="0" presId="urn:microsoft.com/office/officeart/2005/8/layout/orgChart1"/>
    <dgm:cxn modelId="{1B731D85-B4D5-451B-886B-A89A6DBF0028}" type="presOf" srcId="{33FA9CF9-AF99-4090-AAFF-9FEFD1A328EA}" destId="{157CA5EB-3DA6-4A51-9892-C29227395DD9}" srcOrd="0" destOrd="0" presId="urn:microsoft.com/office/officeart/2005/8/layout/orgChart1"/>
    <dgm:cxn modelId="{9CA91A83-F54E-4191-ACE5-E8F06D6B709E}" srcId="{C0B2F1F0-B387-4BE8-A41F-4A8EE23D986C}" destId="{F7FF62C6-E196-417C-B3F3-86D8A7D5C90F}" srcOrd="0" destOrd="0" parTransId="{93F6FC6D-AC0D-4278-887A-98F3E6A3AF66}" sibTransId="{FC6CE537-72AC-4F5D-A63D-D4CF81FE9566}"/>
    <dgm:cxn modelId="{499964A4-58FB-4621-B242-8B530E0D82EE}" type="presOf" srcId="{C0B2F1F0-B387-4BE8-A41F-4A8EE23D986C}" destId="{8ECAA324-F65D-4526-92CC-AF7D9201A115}" srcOrd="0" destOrd="0" presId="urn:microsoft.com/office/officeart/2005/8/layout/orgChart1"/>
    <dgm:cxn modelId="{4CE4EC35-F643-4770-B4C6-6F3B88822578}" type="presOf" srcId="{002FF32B-96E3-4E85-B6C8-F0B92B9B25A1}" destId="{5A79D848-33F1-4D75-84F4-70E020C8948C}" srcOrd="1" destOrd="0" presId="urn:microsoft.com/office/officeart/2005/8/layout/orgChart1"/>
    <dgm:cxn modelId="{2DFBEC1F-A4AB-4BF5-8BDA-C764236E7382}" srcId="{B908347D-CBDD-4031-8DE3-D6B438CCFE11}" destId="{78FBDBC2-1C3B-4136-B77E-F5357C0AD143}" srcOrd="2" destOrd="0" parTransId="{6773FE45-C70C-4592-804F-28E88C01759D}" sibTransId="{C433E6CA-734B-4B68-9F56-25EE96F279A2}"/>
    <dgm:cxn modelId="{02CD31FB-A1A1-4E81-9F99-1783E0BC5886}" type="presOf" srcId="{719F459E-0EE6-40F2-ACDB-969E0DC879D6}" destId="{E252ED50-0EA6-49C7-9C52-183AF84270D1}" srcOrd="1" destOrd="0" presId="urn:microsoft.com/office/officeart/2005/8/layout/orgChart1"/>
    <dgm:cxn modelId="{573E7893-9CD8-4E97-8E50-47B313A5F708}" type="presOf" srcId="{5935BD21-CBF6-44B1-926F-B33B05F45077}" destId="{1BB0B3EF-3997-4DE9-BAF6-D3A352220186}" srcOrd="0" destOrd="0" presId="urn:microsoft.com/office/officeart/2005/8/layout/orgChart1"/>
    <dgm:cxn modelId="{02AF7026-71E2-4204-8A8F-6FCBF4E28D71}" type="presOf" srcId="{CABBDB89-3477-4E6D-A954-4F62874A6B65}" destId="{D4ABED24-5707-4C46-97AC-B98D05BA5A53}" srcOrd="0" destOrd="0" presId="urn:microsoft.com/office/officeart/2005/8/layout/orgChart1"/>
    <dgm:cxn modelId="{D2BC835C-D39C-4EEC-B0E5-37F967D0D936}" type="presOf" srcId="{71E8B54D-3468-45BC-AFB6-4E16957000C4}" destId="{AD1F8D22-FA96-4C00-A04E-C1EB5AAD5B38}" srcOrd="1" destOrd="0" presId="urn:microsoft.com/office/officeart/2005/8/layout/orgChart1"/>
    <dgm:cxn modelId="{E861FDD3-412A-4CD0-AEC7-58E6CB78E0DC}" type="presOf" srcId="{002FF32B-96E3-4E85-B6C8-F0B92B9B25A1}" destId="{0ABCCBC5-8F0D-4946-A4A6-E77E54106D0B}" srcOrd="0" destOrd="0" presId="urn:microsoft.com/office/officeart/2005/8/layout/orgChart1"/>
    <dgm:cxn modelId="{CEA36E1C-7D34-4E2C-B04B-902FF753D2FA}" type="presOf" srcId="{C0B2F1F0-B387-4BE8-A41F-4A8EE23D986C}" destId="{7096BB36-C9CE-4150-80FB-084C14965153}" srcOrd="1" destOrd="0" presId="urn:microsoft.com/office/officeart/2005/8/layout/orgChart1"/>
    <dgm:cxn modelId="{391E1C24-C012-4DC2-99B6-8762E1ED19A1}" srcId="{B908347D-CBDD-4031-8DE3-D6B438CCFE11}" destId="{CABBDB89-3477-4E6D-A954-4F62874A6B65}" srcOrd="1" destOrd="0" parTransId="{FF6D7482-62A8-442E-99AE-5BA255586BD0}" sibTransId="{961E7E38-D4C1-4C48-823F-2E55890B4480}"/>
    <dgm:cxn modelId="{F04CAD35-C6D0-4C6C-9153-E28F75E2AFB2}" srcId="{719F459E-0EE6-40F2-ACDB-969E0DC879D6}" destId="{33FA9CF9-AF99-4090-AAFF-9FEFD1A328EA}" srcOrd="1" destOrd="0" parTransId="{1778F33E-0386-450C-BAA2-5659BAE506FC}" sibTransId="{BDB2C6F2-A407-4018-B73D-429F615F89FE}"/>
    <dgm:cxn modelId="{6942958E-8053-4C2D-8581-F53AC7BF9CD1}" srcId="{002FF32B-96E3-4E85-B6C8-F0B92B9B25A1}" destId="{C0B2F1F0-B387-4BE8-A41F-4A8EE23D986C}" srcOrd="2" destOrd="0" parTransId="{A8F403BC-6EB6-4776-A525-61C1A38AE21D}" sibTransId="{399992B8-22B9-46E5-9AE1-98E954AF72FC}"/>
    <dgm:cxn modelId="{D8CA2BE2-401C-4CC6-89D2-CD7B92F93DE0}" type="presOf" srcId="{A2DD4195-EC33-4DA5-9905-4E04F2DCE433}" destId="{918A8DEE-B396-49BC-B58E-FF0159D060CD}" srcOrd="0" destOrd="0" presId="urn:microsoft.com/office/officeart/2005/8/layout/orgChart1"/>
    <dgm:cxn modelId="{BD397F55-E459-4A57-8AB1-169869D31C15}" type="presOf" srcId="{93E17D93-1FC4-4666-8718-EB79E9F0F9D2}" destId="{97BB87B6-9B0B-4F63-9010-3ADDE7A338A0}" srcOrd="1" destOrd="0" presId="urn:microsoft.com/office/officeart/2005/8/layout/orgChart1"/>
    <dgm:cxn modelId="{79D6E6DB-A0FB-46A4-9A98-BE35519E6A68}" type="presOf" srcId="{B908347D-CBDD-4031-8DE3-D6B438CCFE11}" destId="{C3F1183C-2658-4B60-A8CB-2E35B2DA3D17}" srcOrd="1" destOrd="0" presId="urn:microsoft.com/office/officeart/2005/8/layout/orgChart1"/>
    <dgm:cxn modelId="{2FF97A9A-86FE-4096-9B24-7AEFA94F2FA9}" type="presOf" srcId="{719F459E-0EE6-40F2-ACDB-969E0DC879D6}" destId="{B351AA20-F890-4590-AF21-4DC3026C2462}" srcOrd="0" destOrd="0" presId="urn:microsoft.com/office/officeart/2005/8/layout/orgChart1"/>
    <dgm:cxn modelId="{0109B940-4822-40C5-8B91-870B8D714A4D}" type="presOf" srcId="{B908347D-CBDD-4031-8DE3-D6B438CCFE11}" destId="{4CFF7485-098D-4F6D-97E1-945060CE3F05}" srcOrd="0" destOrd="0" presId="urn:microsoft.com/office/officeart/2005/8/layout/orgChart1"/>
    <dgm:cxn modelId="{51B53439-29D2-4641-BF91-8B10FA52C137}" type="presOf" srcId="{FF6D7482-62A8-442E-99AE-5BA255586BD0}" destId="{A83A412D-1C91-4C21-AC2A-2A42CFE983DA}" srcOrd="0" destOrd="0" presId="urn:microsoft.com/office/officeart/2005/8/layout/orgChart1"/>
    <dgm:cxn modelId="{D96A3FEF-6F52-4C3D-878E-97471067D031}" type="presOf" srcId="{6773FE45-C70C-4592-804F-28E88C01759D}" destId="{2F7C8E93-8145-4CDE-A3B9-0A2EE8B6484C}" srcOrd="0" destOrd="0" presId="urn:microsoft.com/office/officeart/2005/8/layout/orgChart1"/>
    <dgm:cxn modelId="{857304C7-08BB-4A66-A48B-2C012296C1CC}" type="presOf" srcId="{78FBDBC2-1C3B-4136-B77E-F5357C0AD143}" destId="{26A7B6F9-3301-45D4-8155-DB0D7EF94E9E}" srcOrd="0" destOrd="0" presId="urn:microsoft.com/office/officeart/2005/8/layout/orgChart1"/>
    <dgm:cxn modelId="{E79A6F19-9105-476C-94A6-1196B60AC10E}" srcId="{B908347D-CBDD-4031-8DE3-D6B438CCFE11}" destId="{71E8B54D-3468-45BC-AFB6-4E16957000C4}" srcOrd="0" destOrd="0" parTransId="{A23035D9-8523-4E2B-96FC-149FABE031AD}" sibTransId="{C6B449A2-E553-48B1-B08B-7E04302DB8F0}"/>
    <dgm:cxn modelId="{AA1DB6C5-2975-4D7D-9DB1-674DCB4C117C}" type="presOf" srcId="{A23035D9-8523-4E2B-96FC-149FABE031AD}" destId="{D97538FC-2C9E-40B9-B59E-DDCA8DE7D99E}" srcOrd="0" destOrd="0" presId="urn:microsoft.com/office/officeart/2005/8/layout/orgChart1"/>
    <dgm:cxn modelId="{76B3DFAA-4DCF-4A51-9B61-65A4DB9EE199}" type="presOf" srcId="{F7FF62C6-E196-417C-B3F3-86D8A7D5C90F}" destId="{99A891D7-051B-4DBB-B548-8C4506CF4DBF}" srcOrd="1" destOrd="0" presId="urn:microsoft.com/office/officeart/2005/8/layout/orgChart1"/>
    <dgm:cxn modelId="{F34A151B-F49D-48DE-8052-A72F7EAA89A4}" type="presOf" srcId="{33FA9CF9-AF99-4090-AAFF-9FEFD1A328EA}" destId="{68DFA851-14AE-411F-9FEA-DDAFBFC2B506}" srcOrd="1" destOrd="0" presId="urn:microsoft.com/office/officeart/2005/8/layout/orgChart1"/>
    <dgm:cxn modelId="{ECDFA743-D14A-4000-B66E-F0F891DE196E}" type="presOf" srcId="{A8F403BC-6EB6-4776-A525-61C1A38AE21D}" destId="{21905A16-F2E9-42E3-8877-D42F8DE88871}" srcOrd="0" destOrd="0" presId="urn:microsoft.com/office/officeart/2005/8/layout/orgChart1"/>
    <dgm:cxn modelId="{50F556DE-906C-4212-B0D3-B56EE5A121A9}" type="presOf" srcId="{93F6FC6D-AC0D-4278-887A-98F3E6A3AF66}" destId="{0C18A1AC-9848-4402-89AA-7BD41C0680A9}" srcOrd="0" destOrd="0" presId="urn:microsoft.com/office/officeart/2005/8/layout/orgChart1"/>
    <dgm:cxn modelId="{E28FB4DF-7496-42BC-94F7-F17432A6A57F}" type="presOf" srcId="{71E8B54D-3468-45BC-AFB6-4E16957000C4}" destId="{67457A21-5BF4-42AC-A5D7-F679B719EEE0}" srcOrd="0" destOrd="0" presId="urn:microsoft.com/office/officeart/2005/8/layout/orgChart1"/>
    <dgm:cxn modelId="{5C35BF3F-4072-4BCF-B6E6-34791ADA6087}" type="presOf" srcId="{1778F33E-0386-450C-BAA2-5659BAE506FC}" destId="{EA7418A8-FE4D-49E2-B4AA-8307363B2F2C}" srcOrd="0" destOrd="0" presId="urn:microsoft.com/office/officeart/2005/8/layout/orgChart1"/>
    <dgm:cxn modelId="{601B02F6-E057-4285-A8C9-4E179B783E31}" type="presOf" srcId="{C16AC014-5996-4B0A-AF5B-58E58C9010AE}" destId="{EA9BA216-5B32-4917-8417-B6F8E69C23EF}" srcOrd="0" destOrd="0" presId="urn:microsoft.com/office/officeart/2005/8/layout/orgChart1"/>
    <dgm:cxn modelId="{A60B2B98-21DE-4D21-B892-5EA15C953EB5}" srcId="{719F459E-0EE6-40F2-ACDB-969E0DC879D6}" destId="{93E17D93-1FC4-4666-8718-EB79E9F0F9D2}" srcOrd="0" destOrd="0" parTransId="{A2DD4195-EC33-4DA5-9905-4E04F2DCE433}" sibTransId="{91C6A105-F2E3-474D-998B-4851C86220B1}"/>
    <dgm:cxn modelId="{FF8E3138-1406-4C92-9A6A-073A7352D53D}" type="presOf" srcId="{78FBDBC2-1C3B-4136-B77E-F5357C0AD143}" destId="{8BA13007-3A2F-4107-AC81-944FAB4A413C}" srcOrd="1" destOrd="0" presId="urn:microsoft.com/office/officeart/2005/8/layout/orgChart1"/>
    <dgm:cxn modelId="{377DFE20-1B98-42A2-A983-B0707646025D}" type="presOf" srcId="{93E17D93-1FC4-4666-8718-EB79E9F0F9D2}" destId="{A8F1F9F5-BD52-41DB-B47A-597CF058F9F6}" srcOrd="0" destOrd="0" presId="urn:microsoft.com/office/officeart/2005/8/layout/orgChart1"/>
    <dgm:cxn modelId="{A97E108B-231A-4BB9-9629-77ECED71762A}" type="presParOf" srcId="{EA9BA216-5B32-4917-8417-B6F8E69C23EF}" destId="{D5859CC0-470B-4317-B968-A967B3B702E9}" srcOrd="0" destOrd="0" presId="urn:microsoft.com/office/officeart/2005/8/layout/orgChart1"/>
    <dgm:cxn modelId="{4C0DA253-5F19-4561-95B0-6D39D9D3F31E}" type="presParOf" srcId="{D5859CC0-470B-4317-B968-A967B3B702E9}" destId="{AA3E09B7-1885-4688-9472-994CF540B460}" srcOrd="0" destOrd="0" presId="urn:microsoft.com/office/officeart/2005/8/layout/orgChart1"/>
    <dgm:cxn modelId="{04E23BB4-79A4-4CBD-B8F3-018BD6A8BF1C}" type="presParOf" srcId="{AA3E09B7-1885-4688-9472-994CF540B460}" destId="{0ABCCBC5-8F0D-4946-A4A6-E77E54106D0B}" srcOrd="0" destOrd="0" presId="urn:microsoft.com/office/officeart/2005/8/layout/orgChart1"/>
    <dgm:cxn modelId="{4FB06C10-C691-4694-B4E0-C886A0AF7BAB}" type="presParOf" srcId="{AA3E09B7-1885-4688-9472-994CF540B460}" destId="{5A79D848-33F1-4D75-84F4-70E020C8948C}" srcOrd="1" destOrd="0" presId="urn:microsoft.com/office/officeart/2005/8/layout/orgChart1"/>
    <dgm:cxn modelId="{C7A24C3E-82E1-4FEC-8048-CA0762778A5D}" type="presParOf" srcId="{D5859CC0-470B-4317-B968-A967B3B702E9}" destId="{D57574D5-0FD5-4E6C-8BE2-470A44FF974A}" srcOrd="1" destOrd="0" presId="urn:microsoft.com/office/officeart/2005/8/layout/orgChart1"/>
    <dgm:cxn modelId="{42D559CB-A216-483E-A96F-E74951156292}" type="presParOf" srcId="{D57574D5-0FD5-4E6C-8BE2-470A44FF974A}" destId="{AA32ED2E-AB28-435F-B986-A0CA16FA2F7E}" srcOrd="0" destOrd="0" presId="urn:microsoft.com/office/officeart/2005/8/layout/orgChart1"/>
    <dgm:cxn modelId="{95374998-9831-44F4-8A51-D9FC545CA460}" type="presParOf" srcId="{D57574D5-0FD5-4E6C-8BE2-470A44FF974A}" destId="{D5B55E1A-520E-4CF2-8FF6-805BF744B04A}" srcOrd="1" destOrd="0" presId="urn:microsoft.com/office/officeart/2005/8/layout/orgChart1"/>
    <dgm:cxn modelId="{8808CDE5-DB77-4D0E-A2D3-CD1CD5A6C71E}" type="presParOf" srcId="{D5B55E1A-520E-4CF2-8FF6-805BF744B04A}" destId="{8716D36F-E7D4-4FDC-A64E-7E0509E1091F}" srcOrd="0" destOrd="0" presId="urn:microsoft.com/office/officeart/2005/8/layout/orgChart1"/>
    <dgm:cxn modelId="{746A8B55-B7C5-4866-A92C-91B082E53FC3}" type="presParOf" srcId="{8716D36F-E7D4-4FDC-A64E-7E0509E1091F}" destId="{B351AA20-F890-4590-AF21-4DC3026C2462}" srcOrd="0" destOrd="0" presId="urn:microsoft.com/office/officeart/2005/8/layout/orgChart1"/>
    <dgm:cxn modelId="{821F8DB5-6829-4ABF-8F94-ABA53EAD5ABA}" type="presParOf" srcId="{8716D36F-E7D4-4FDC-A64E-7E0509E1091F}" destId="{E252ED50-0EA6-49C7-9C52-183AF84270D1}" srcOrd="1" destOrd="0" presId="urn:microsoft.com/office/officeart/2005/8/layout/orgChart1"/>
    <dgm:cxn modelId="{F5EA6E29-F5DD-4E12-8E9A-821B6C90E8B3}" type="presParOf" srcId="{D5B55E1A-520E-4CF2-8FF6-805BF744B04A}" destId="{14772D29-1D1F-4220-B9D9-821922BC9626}" srcOrd="1" destOrd="0" presId="urn:microsoft.com/office/officeart/2005/8/layout/orgChart1"/>
    <dgm:cxn modelId="{309581BA-6D4A-4C19-AA92-61A6D303D1CC}" type="presParOf" srcId="{14772D29-1D1F-4220-B9D9-821922BC9626}" destId="{918A8DEE-B396-49BC-B58E-FF0159D060CD}" srcOrd="0" destOrd="0" presId="urn:microsoft.com/office/officeart/2005/8/layout/orgChart1"/>
    <dgm:cxn modelId="{CCB7AB0E-70C5-41F5-BB5C-CEB4606AB7F6}" type="presParOf" srcId="{14772D29-1D1F-4220-B9D9-821922BC9626}" destId="{045A767B-585E-49EE-A911-B78AFC306121}" srcOrd="1" destOrd="0" presId="urn:microsoft.com/office/officeart/2005/8/layout/orgChart1"/>
    <dgm:cxn modelId="{1A3B7B34-5A0C-4B4D-BBBB-F1B63661F483}" type="presParOf" srcId="{045A767B-585E-49EE-A911-B78AFC306121}" destId="{EF5F4182-38F8-4A3C-A843-939E1FC27E18}" srcOrd="0" destOrd="0" presId="urn:microsoft.com/office/officeart/2005/8/layout/orgChart1"/>
    <dgm:cxn modelId="{4E2E76E0-FA76-4CD8-A34D-0B323608E9A2}" type="presParOf" srcId="{EF5F4182-38F8-4A3C-A843-939E1FC27E18}" destId="{A8F1F9F5-BD52-41DB-B47A-597CF058F9F6}" srcOrd="0" destOrd="0" presId="urn:microsoft.com/office/officeart/2005/8/layout/orgChart1"/>
    <dgm:cxn modelId="{AFB97DA5-592A-4E1B-88F1-71FECBC7F6AB}" type="presParOf" srcId="{EF5F4182-38F8-4A3C-A843-939E1FC27E18}" destId="{97BB87B6-9B0B-4F63-9010-3ADDE7A338A0}" srcOrd="1" destOrd="0" presId="urn:microsoft.com/office/officeart/2005/8/layout/orgChart1"/>
    <dgm:cxn modelId="{9DF9625A-0E09-41EE-9853-F851410A1F2A}" type="presParOf" srcId="{045A767B-585E-49EE-A911-B78AFC306121}" destId="{BC32832F-2678-4772-9823-506DA9124EC0}" srcOrd="1" destOrd="0" presId="urn:microsoft.com/office/officeart/2005/8/layout/orgChart1"/>
    <dgm:cxn modelId="{19F0246D-E12A-4941-90A8-CF88DC50C6D9}" type="presParOf" srcId="{045A767B-585E-49EE-A911-B78AFC306121}" destId="{C80C5BA6-F8B7-49B5-A2C0-44D0F8A58D0D}" srcOrd="2" destOrd="0" presId="urn:microsoft.com/office/officeart/2005/8/layout/orgChart1"/>
    <dgm:cxn modelId="{583C1F20-F16D-4490-98EE-58C1248D3FC0}" type="presParOf" srcId="{14772D29-1D1F-4220-B9D9-821922BC9626}" destId="{EA7418A8-FE4D-49E2-B4AA-8307363B2F2C}" srcOrd="2" destOrd="0" presId="urn:microsoft.com/office/officeart/2005/8/layout/orgChart1"/>
    <dgm:cxn modelId="{8BC9DEB7-E1E5-44B5-9E6F-10508F41757C}" type="presParOf" srcId="{14772D29-1D1F-4220-B9D9-821922BC9626}" destId="{BE1D977C-33D3-4CD3-947E-9323512A66D4}" srcOrd="3" destOrd="0" presId="urn:microsoft.com/office/officeart/2005/8/layout/orgChart1"/>
    <dgm:cxn modelId="{09C37EBF-CF7F-4E9B-8C7D-93F88A0C2E58}" type="presParOf" srcId="{BE1D977C-33D3-4CD3-947E-9323512A66D4}" destId="{93FFA857-4EB8-408D-8DBA-FC70EBFDB0B9}" srcOrd="0" destOrd="0" presId="urn:microsoft.com/office/officeart/2005/8/layout/orgChart1"/>
    <dgm:cxn modelId="{6F7FF9B9-F2F7-403E-B0F4-8B8BD3BF6AA1}" type="presParOf" srcId="{93FFA857-4EB8-408D-8DBA-FC70EBFDB0B9}" destId="{157CA5EB-3DA6-4A51-9892-C29227395DD9}" srcOrd="0" destOrd="0" presId="urn:microsoft.com/office/officeart/2005/8/layout/orgChart1"/>
    <dgm:cxn modelId="{AF368127-D37E-45DF-B41B-ABD3D7BFFBAE}" type="presParOf" srcId="{93FFA857-4EB8-408D-8DBA-FC70EBFDB0B9}" destId="{68DFA851-14AE-411F-9FEA-DDAFBFC2B506}" srcOrd="1" destOrd="0" presId="urn:microsoft.com/office/officeart/2005/8/layout/orgChart1"/>
    <dgm:cxn modelId="{A9690CF5-29A3-4270-93A6-475F6763AC74}" type="presParOf" srcId="{BE1D977C-33D3-4CD3-947E-9323512A66D4}" destId="{10E5556A-E56D-4970-BC06-3E7FE47E8256}" srcOrd="1" destOrd="0" presId="urn:microsoft.com/office/officeart/2005/8/layout/orgChart1"/>
    <dgm:cxn modelId="{B0AA4697-FCAE-4691-8B3F-811FDD09E611}" type="presParOf" srcId="{BE1D977C-33D3-4CD3-947E-9323512A66D4}" destId="{88280569-54DA-482F-A26B-4CBAA8DDAA24}" srcOrd="2" destOrd="0" presId="urn:microsoft.com/office/officeart/2005/8/layout/orgChart1"/>
    <dgm:cxn modelId="{565C4118-8198-4E23-AB68-FA166415F5C7}" type="presParOf" srcId="{D5B55E1A-520E-4CF2-8FF6-805BF744B04A}" destId="{1305664F-A12A-4E8D-8451-69FACF3F52AE}" srcOrd="2" destOrd="0" presId="urn:microsoft.com/office/officeart/2005/8/layout/orgChart1"/>
    <dgm:cxn modelId="{C85C7069-4F0A-4600-AC17-394D81B20E99}" type="presParOf" srcId="{D57574D5-0FD5-4E6C-8BE2-470A44FF974A}" destId="{1BB0B3EF-3997-4DE9-BAF6-D3A352220186}" srcOrd="2" destOrd="0" presId="urn:microsoft.com/office/officeart/2005/8/layout/orgChart1"/>
    <dgm:cxn modelId="{AFE3220B-AB77-44A9-84F9-5B67780E9702}" type="presParOf" srcId="{D57574D5-0FD5-4E6C-8BE2-470A44FF974A}" destId="{B8012A38-EA50-4530-8073-EC244104BC09}" srcOrd="3" destOrd="0" presId="urn:microsoft.com/office/officeart/2005/8/layout/orgChart1"/>
    <dgm:cxn modelId="{C823735D-55C9-412E-950F-582AE172D228}" type="presParOf" srcId="{B8012A38-EA50-4530-8073-EC244104BC09}" destId="{83ED3EC2-C6D7-4307-86AC-64A1CD16D365}" srcOrd="0" destOrd="0" presId="urn:microsoft.com/office/officeart/2005/8/layout/orgChart1"/>
    <dgm:cxn modelId="{4434E546-F03B-4B99-AF08-A488B04D784A}" type="presParOf" srcId="{83ED3EC2-C6D7-4307-86AC-64A1CD16D365}" destId="{4CFF7485-098D-4F6D-97E1-945060CE3F05}" srcOrd="0" destOrd="0" presId="urn:microsoft.com/office/officeart/2005/8/layout/orgChart1"/>
    <dgm:cxn modelId="{49ABB8CD-1A88-4CAE-97AA-5DA814141AFC}" type="presParOf" srcId="{83ED3EC2-C6D7-4307-86AC-64A1CD16D365}" destId="{C3F1183C-2658-4B60-A8CB-2E35B2DA3D17}" srcOrd="1" destOrd="0" presId="urn:microsoft.com/office/officeart/2005/8/layout/orgChart1"/>
    <dgm:cxn modelId="{533AD1D3-4E7E-4407-BA73-B1F9DDD76B2E}" type="presParOf" srcId="{B8012A38-EA50-4530-8073-EC244104BC09}" destId="{F1C3CE02-BD76-4522-AE2B-7F6401C60A9F}" srcOrd="1" destOrd="0" presId="urn:microsoft.com/office/officeart/2005/8/layout/orgChart1"/>
    <dgm:cxn modelId="{68C3EA1C-9E28-4EFC-B339-92C2CE69CE50}" type="presParOf" srcId="{F1C3CE02-BD76-4522-AE2B-7F6401C60A9F}" destId="{D97538FC-2C9E-40B9-B59E-DDCA8DE7D99E}" srcOrd="0" destOrd="0" presId="urn:microsoft.com/office/officeart/2005/8/layout/orgChart1"/>
    <dgm:cxn modelId="{39B2CC83-BF2E-42CB-8BCD-481A2BD8615B}" type="presParOf" srcId="{F1C3CE02-BD76-4522-AE2B-7F6401C60A9F}" destId="{D61C2536-9172-40FB-8D10-1B7379F5DE22}" srcOrd="1" destOrd="0" presId="urn:microsoft.com/office/officeart/2005/8/layout/orgChart1"/>
    <dgm:cxn modelId="{287F0D22-FED0-4E37-A749-1F4A236C7723}" type="presParOf" srcId="{D61C2536-9172-40FB-8D10-1B7379F5DE22}" destId="{F6FC2878-9A46-4B1C-93DF-C881E7E73B94}" srcOrd="0" destOrd="0" presId="urn:microsoft.com/office/officeart/2005/8/layout/orgChart1"/>
    <dgm:cxn modelId="{B6B81F3C-6D7A-498B-B510-7F26758C6894}" type="presParOf" srcId="{F6FC2878-9A46-4B1C-93DF-C881E7E73B94}" destId="{67457A21-5BF4-42AC-A5D7-F679B719EEE0}" srcOrd="0" destOrd="0" presId="urn:microsoft.com/office/officeart/2005/8/layout/orgChart1"/>
    <dgm:cxn modelId="{2B6F7215-4D50-4A1A-9D0E-8B42F78AF812}" type="presParOf" srcId="{F6FC2878-9A46-4B1C-93DF-C881E7E73B94}" destId="{AD1F8D22-FA96-4C00-A04E-C1EB5AAD5B38}" srcOrd="1" destOrd="0" presId="urn:microsoft.com/office/officeart/2005/8/layout/orgChart1"/>
    <dgm:cxn modelId="{EE5418CD-56B4-4D7D-ADC0-ED3697470D90}" type="presParOf" srcId="{D61C2536-9172-40FB-8D10-1B7379F5DE22}" destId="{4DD758D0-9AF6-4479-B41E-B23C41598117}" srcOrd="1" destOrd="0" presId="urn:microsoft.com/office/officeart/2005/8/layout/orgChart1"/>
    <dgm:cxn modelId="{89545A3F-37BA-40C5-B5E4-2AEA098F582E}" type="presParOf" srcId="{D61C2536-9172-40FB-8D10-1B7379F5DE22}" destId="{EE74AA14-B258-4CF4-9F62-4F6DF72FC689}" srcOrd="2" destOrd="0" presId="urn:microsoft.com/office/officeart/2005/8/layout/orgChart1"/>
    <dgm:cxn modelId="{59BDFE1C-0086-4E76-A591-A37BBA9358CC}" type="presParOf" srcId="{F1C3CE02-BD76-4522-AE2B-7F6401C60A9F}" destId="{A83A412D-1C91-4C21-AC2A-2A42CFE983DA}" srcOrd="2" destOrd="0" presId="urn:microsoft.com/office/officeart/2005/8/layout/orgChart1"/>
    <dgm:cxn modelId="{274E6810-337A-47D1-87D0-832FAF2C24FF}" type="presParOf" srcId="{F1C3CE02-BD76-4522-AE2B-7F6401C60A9F}" destId="{2D350623-0247-450A-8D7B-D23447C1E23E}" srcOrd="3" destOrd="0" presId="urn:microsoft.com/office/officeart/2005/8/layout/orgChart1"/>
    <dgm:cxn modelId="{5C03BAEB-07C6-444C-9293-12E4D2865621}" type="presParOf" srcId="{2D350623-0247-450A-8D7B-D23447C1E23E}" destId="{978CBED1-7240-4269-84CC-4F80D83AC719}" srcOrd="0" destOrd="0" presId="urn:microsoft.com/office/officeart/2005/8/layout/orgChart1"/>
    <dgm:cxn modelId="{70E00DDA-EB89-41E8-A8B9-7E31CA7F0A8E}" type="presParOf" srcId="{978CBED1-7240-4269-84CC-4F80D83AC719}" destId="{D4ABED24-5707-4C46-97AC-B98D05BA5A53}" srcOrd="0" destOrd="0" presId="urn:microsoft.com/office/officeart/2005/8/layout/orgChart1"/>
    <dgm:cxn modelId="{5263E7B7-E41C-44BA-A653-9BEE1E84FC32}" type="presParOf" srcId="{978CBED1-7240-4269-84CC-4F80D83AC719}" destId="{D6BB5FF4-9AC8-468D-9970-87B664CE1A7A}" srcOrd="1" destOrd="0" presId="urn:microsoft.com/office/officeart/2005/8/layout/orgChart1"/>
    <dgm:cxn modelId="{990755F3-73AE-4F30-9E10-80362FFB183B}" type="presParOf" srcId="{2D350623-0247-450A-8D7B-D23447C1E23E}" destId="{BE369143-CF00-4CC8-A757-6C689F01CBBC}" srcOrd="1" destOrd="0" presId="urn:microsoft.com/office/officeart/2005/8/layout/orgChart1"/>
    <dgm:cxn modelId="{B36E6E99-AE21-4803-970F-42FF4E79B3DB}" type="presParOf" srcId="{2D350623-0247-450A-8D7B-D23447C1E23E}" destId="{B0C381EC-35EF-44CE-9824-9002AE4B2C07}" srcOrd="2" destOrd="0" presId="urn:microsoft.com/office/officeart/2005/8/layout/orgChart1"/>
    <dgm:cxn modelId="{CCA8A986-F953-4833-B447-3F90BBFCCBD0}" type="presParOf" srcId="{F1C3CE02-BD76-4522-AE2B-7F6401C60A9F}" destId="{2F7C8E93-8145-4CDE-A3B9-0A2EE8B6484C}" srcOrd="4" destOrd="0" presId="urn:microsoft.com/office/officeart/2005/8/layout/orgChart1"/>
    <dgm:cxn modelId="{18D0698E-311E-4F19-BF66-DC9C4525B578}" type="presParOf" srcId="{F1C3CE02-BD76-4522-AE2B-7F6401C60A9F}" destId="{0314A266-5FCE-4F81-87E7-A1119F13E53C}" srcOrd="5" destOrd="0" presId="urn:microsoft.com/office/officeart/2005/8/layout/orgChart1"/>
    <dgm:cxn modelId="{9582A094-607E-4682-9359-2652B0457069}" type="presParOf" srcId="{0314A266-5FCE-4F81-87E7-A1119F13E53C}" destId="{AD19DEAE-B3D1-4C82-9FFE-2D44C732302C}" srcOrd="0" destOrd="0" presId="urn:microsoft.com/office/officeart/2005/8/layout/orgChart1"/>
    <dgm:cxn modelId="{2899DA5E-FF37-41D2-AE86-2AC29FE3CBBF}" type="presParOf" srcId="{AD19DEAE-B3D1-4C82-9FFE-2D44C732302C}" destId="{26A7B6F9-3301-45D4-8155-DB0D7EF94E9E}" srcOrd="0" destOrd="0" presId="urn:microsoft.com/office/officeart/2005/8/layout/orgChart1"/>
    <dgm:cxn modelId="{F9ED9744-0DB9-44E6-8570-F2C6576262CD}" type="presParOf" srcId="{AD19DEAE-B3D1-4C82-9FFE-2D44C732302C}" destId="{8BA13007-3A2F-4107-AC81-944FAB4A413C}" srcOrd="1" destOrd="0" presId="urn:microsoft.com/office/officeart/2005/8/layout/orgChart1"/>
    <dgm:cxn modelId="{0B958FC5-F01E-4DBC-9B47-518570FD866D}" type="presParOf" srcId="{0314A266-5FCE-4F81-87E7-A1119F13E53C}" destId="{37DF9EC6-B792-4B78-A93B-ECE7A36314A6}" srcOrd="1" destOrd="0" presId="urn:microsoft.com/office/officeart/2005/8/layout/orgChart1"/>
    <dgm:cxn modelId="{3E9D5CD4-6639-4CA3-B93E-5EDA598ADD04}" type="presParOf" srcId="{0314A266-5FCE-4F81-87E7-A1119F13E53C}" destId="{A30BFAF5-1EC7-4379-BB10-90EB5EA667DF}" srcOrd="2" destOrd="0" presId="urn:microsoft.com/office/officeart/2005/8/layout/orgChart1"/>
    <dgm:cxn modelId="{11F05BF0-0653-46A2-881B-F4CC4A3FF6E0}" type="presParOf" srcId="{B8012A38-EA50-4530-8073-EC244104BC09}" destId="{8053D5A3-8C24-4A9E-926D-0291F33BBEA4}" srcOrd="2" destOrd="0" presId="urn:microsoft.com/office/officeart/2005/8/layout/orgChart1"/>
    <dgm:cxn modelId="{20D713B8-257B-4AD8-8D59-446DAAA7383E}" type="presParOf" srcId="{D57574D5-0FD5-4E6C-8BE2-470A44FF974A}" destId="{21905A16-F2E9-42E3-8877-D42F8DE88871}" srcOrd="4" destOrd="0" presId="urn:microsoft.com/office/officeart/2005/8/layout/orgChart1"/>
    <dgm:cxn modelId="{AD143D94-104C-4F4D-BBF5-B5BC06CCF93F}" type="presParOf" srcId="{D57574D5-0FD5-4E6C-8BE2-470A44FF974A}" destId="{200F74A0-1628-41FC-B4B7-D1EB959DCB98}" srcOrd="5" destOrd="0" presId="urn:microsoft.com/office/officeart/2005/8/layout/orgChart1"/>
    <dgm:cxn modelId="{A2FDF185-CE15-4981-8CF1-16338687C2CA}" type="presParOf" srcId="{200F74A0-1628-41FC-B4B7-D1EB959DCB98}" destId="{EC9C8D3D-1501-474E-9503-BA0B50678D97}" srcOrd="0" destOrd="0" presId="urn:microsoft.com/office/officeart/2005/8/layout/orgChart1"/>
    <dgm:cxn modelId="{06B120ED-DCF3-4E88-B75E-4BF463D4535B}" type="presParOf" srcId="{EC9C8D3D-1501-474E-9503-BA0B50678D97}" destId="{8ECAA324-F65D-4526-92CC-AF7D9201A115}" srcOrd="0" destOrd="0" presId="urn:microsoft.com/office/officeart/2005/8/layout/orgChart1"/>
    <dgm:cxn modelId="{FA7BF6B2-FF02-423C-AF20-3263B39FAF69}" type="presParOf" srcId="{EC9C8D3D-1501-474E-9503-BA0B50678D97}" destId="{7096BB36-C9CE-4150-80FB-084C14965153}" srcOrd="1" destOrd="0" presId="urn:microsoft.com/office/officeart/2005/8/layout/orgChart1"/>
    <dgm:cxn modelId="{4C5632BB-170C-4F4B-AF86-EC364040E9BB}" type="presParOf" srcId="{200F74A0-1628-41FC-B4B7-D1EB959DCB98}" destId="{82BC6FA4-C495-4147-A26E-6F4023E357CB}" srcOrd="1" destOrd="0" presId="urn:microsoft.com/office/officeart/2005/8/layout/orgChart1"/>
    <dgm:cxn modelId="{96F19A99-7794-4FAD-A0C1-368F096780CC}" type="presParOf" srcId="{82BC6FA4-C495-4147-A26E-6F4023E357CB}" destId="{0C18A1AC-9848-4402-89AA-7BD41C0680A9}" srcOrd="0" destOrd="0" presId="urn:microsoft.com/office/officeart/2005/8/layout/orgChart1"/>
    <dgm:cxn modelId="{7F78D3DD-9570-45AA-A9F6-83FA0A8D4910}" type="presParOf" srcId="{82BC6FA4-C495-4147-A26E-6F4023E357CB}" destId="{635C54C6-76B0-44F1-9FBA-9491BE67DBC6}" srcOrd="1" destOrd="0" presId="urn:microsoft.com/office/officeart/2005/8/layout/orgChart1"/>
    <dgm:cxn modelId="{A42478FC-DA2A-4057-A3C0-2DA5E0B25A69}" type="presParOf" srcId="{635C54C6-76B0-44F1-9FBA-9491BE67DBC6}" destId="{A138B921-7346-4985-A96A-3549DE8FAC82}" srcOrd="0" destOrd="0" presId="urn:microsoft.com/office/officeart/2005/8/layout/orgChart1"/>
    <dgm:cxn modelId="{F8F35113-91D1-49FC-B102-9A0695F538B9}" type="presParOf" srcId="{A138B921-7346-4985-A96A-3549DE8FAC82}" destId="{9A0840E5-1F11-40AA-89C1-2ADCA57EE13B}" srcOrd="0" destOrd="0" presId="urn:microsoft.com/office/officeart/2005/8/layout/orgChart1"/>
    <dgm:cxn modelId="{85EB6EA6-22DB-4768-A75A-38802D600722}" type="presParOf" srcId="{A138B921-7346-4985-A96A-3549DE8FAC82}" destId="{99A891D7-051B-4DBB-B548-8C4506CF4DBF}" srcOrd="1" destOrd="0" presId="urn:microsoft.com/office/officeart/2005/8/layout/orgChart1"/>
    <dgm:cxn modelId="{150276A6-42EC-4CEE-B1AE-5CF4FBDA03D5}" type="presParOf" srcId="{635C54C6-76B0-44F1-9FBA-9491BE67DBC6}" destId="{DAEE88D4-A8B7-40A0-83AE-4AD13CDAFBA9}" srcOrd="1" destOrd="0" presId="urn:microsoft.com/office/officeart/2005/8/layout/orgChart1"/>
    <dgm:cxn modelId="{495480D8-4BFC-423C-BFBF-DC2C0A0BEBAD}" type="presParOf" srcId="{635C54C6-76B0-44F1-9FBA-9491BE67DBC6}" destId="{C3F9979B-75EC-4910-B197-BA35D5EEC262}" srcOrd="2" destOrd="0" presId="urn:microsoft.com/office/officeart/2005/8/layout/orgChart1"/>
    <dgm:cxn modelId="{7DAF3524-6944-4EC9-9064-BDFD09682ACA}" type="presParOf" srcId="{200F74A0-1628-41FC-B4B7-D1EB959DCB98}" destId="{6C84BC32-ACD6-433B-BD05-7C46008C2051}" srcOrd="2" destOrd="0" presId="urn:microsoft.com/office/officeart/2005/8/layout/orgChart1"/>
    <dgm:cxn modelId="{F2792EA3-A8A8-44DD-BC41-C5A4A1561E5A}" type="presParOf" srcId="{D5859CC0-470B-4317-B968-A967B3B702E9}" destId="{5548708C-31E7-4FC6-B76F-09E81486035D}"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 Id="rId4"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0-05-22T00:38:28.232"/>
    </inkml:context>
    <inkml:brush xml:id="br0">
      <inkml:brushProperty name="width" value="0.08819" units="cm"/>
      <inkml:brushProperty name="height" value="0.35278" units="cm"/>
      <inkml:brushProperty name="color" value="#FFFFFF"/>
      <inkml:brushProperty name="tip" value="rectangle"/>
      <inkml:brushProperty name="rasterOp" value="maskPen"/>
    </inkml:brush>
  </inkml:definitions>
  <inkml:trace contextRef="#ctx0" brushRef="#br0">22496 10881 0,'35'0'55,"0"0"-38,0 0-4,0 0-1,-1 0 25,36 0-25,34 0 1,174 0 0,313-69-1,-69 34 5,-244 35-5,-104 0-1,35 0-9,69 0 10,-209 0 3,1 0-5,-1 0-8,1 35 13,-1-35-3,-69 34 424,-34-34-423,34 35-2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88503-27BF-46CA-B95C-41BF12EF4017}" type="datetimeFigureOut">
              <a:rPr lang="pt-BR" smtClean="0"/>
              <a:t>22/05/2020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8FAFC-5964-435B-9B68-B9223ED6BAEE}" type="slidenum">
              <a:rPr lang="pt-BR" smtClean="0"/>
              <a:t>‹nº›</a:t>
            </a:fld>
            <a:endParaRPr lang="pt-BR"/>
          </a:p>
        </p:txBody>
      </p:sp>
    </p:spTree>
    <p:extLst>
      <p:ext uri="{BB962C8B-B14F-4D97-AF65-F5344CB8AC3E}">
        <p14:creationId xmlns:p14="http://schemas.microsoft.com/office/powerpoint/2010/main" val="4003509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85000" lnSpcReduction="20000"/>
          </a:bodyPr>
          <a:lstStyle/>
          <a:p>
            <a:r>
              <a:rPr lang="pt-BR" sz="1200" b="0" i="0" kern="1200" dirty="0">
                <a:solidFill>
                  <a:schemeClr val="tx1"/>
                </a:solidFill>
                <a:effectLst/>
                <a:latin typeface="+mn-lt"/>
                <a:ea typeface="+mn-ea"/>
                <a:cs typeface="+mn-cs"/>
              </a:rPr>
              <a:t>A leishmaniose visceral (LV) era, primariamente, uma zoonose caracterizada como doença de caráter eminentemente rural. Mais recentemente, vem se expandindo para áreas urbanas de médio e grande porte e se tornou crescente problema de saúde pública no país e em outras áreas do continente americano, sendo uma endemia em franca expansão geográfica. É uma doença sistêmica, caracterizada por febre de longa duração, perda de peso, astenia, </a:t>
            </a:r>
            <a:r>
              <a:rPr lang="pt-BR" sz="1200" b="0" i="0" kern="1200" dirty="0" err="1">
                <a:solidFill>
                  <a:schemeClr val="tx1"/>
                </a:solidFill>
                <a:effectLst/>
                <a:latin typeface="+mn-lt"/>
                <a:ea typeface="+mn-ea"/>
                <a:cs typeface="+mn-cs"/>
              </a:rPr>
              <a:t>adinamia</a:t>
            </a:r>
            <a:r>
              <a:rPr lang="pt-BR" sz="1200" b="0" i="0" kern="1200" dirty="0">
                <a:solidFill>
                  <a:schemeClr val="tx1"/>
                </a:solidFill>
                <a:effectLst/>
                <a:latin typeface="+mn-lt"/>
                <a:ea typeface="+mn-ea"/>
                <a:cs typeface="+mn-cs"/>
              </a:rPr>
              <a:t> e anemia, dentre outras manifestações. Quando não tratada, pode evoluir para óbito em mais de 90% dos casos.</a:t>
            </a:r>
          </a:p>
          <a:p>
            <a:r>
              <a:rPr lang="pt-BR" dirty="0"/>
              <a:t>http://portalsaude.saude.gov.br/index.php/o-ministerio/principal/secretarias/svs/leishmaniose-visceral-lv</a:t>
            </a:r>
          </a:p>
          <a:p>
            <a:r>
              <a:rPr lang="en-US" sz="1200" b="0" i="0" u="none" strike="noStrike" kern="1200" baseline="0" dirty="0">
                <a:solidFill>
                  <a:schemeClr val="tx1"/>
                </a:solidFill>
                <a:latin typeface="+mn-lt"/>
                <a:ea typeface="+mn-ea"/>
                <a:cs typeface="+mn-cs"/>
              </a:rPr>
              <a:t>Following an incubation period that generally last between 2 and 6 months, VL patients present symptoms and signs of persistent systemic infection (including fever, fatigue, weakness, loss of appetite and weight loss) and parasitic invasion of the blood and </a:t>
            </a:r>
            <a:r>
              <a:rPr lang="en-US" sz="1200" b="0" i="0" u="none" strike="noStrike" kern="1200" baseline="0" dirty="0" err="1">
                <a:solidFill>
                  <a:schemeClr val="tx1"/>
                </a:solidFill>
                <a:latin typeface="+mn-lt"/>
                <a:ea typeface="+mn-ea"/>
                <a:cs typeface="+mn-cs"/>
              </a:rPr>
              <a:t>reticulo</a:t>
            </a:r>
            <a:r>
              <a:rPr lang="en-US" sz="1200" b="0" i="0" u="none" strike="noStrike" kern="1200" baseline="0" dirty="0">
                <a:solidFill>
                  <a:schemeClr val="tx1"/>
                </a:solidFill>
                <a:latin typeface="+mn-lt"/>
                <a:ea typeface="+mn-ea"/>
                <a:cs typeface="+mn-cs"/>
              </a:rPr>
              <a:t>-endothelial system (that is, the general phagocytic system</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such as enlarged lymph nodes, spleen and liver. Fever is usually associated with rigor and chills and can be intermittent.</a:t>
            </a:r>
          </a:p>
          <a:p>
            <a:r>
              <a:rPr lang="en-US" sz="1200" b="0" i="0" u="none" strike="noStrike" kern="1200" baseline="0" dirty="0">
                <a:solidFill>
                  <a:schemeClr val="tx1"/>
                </a:solidFill>
                <a:latin typeface="+mn-lt"/>
                <a:ea typeface="+mn-ea"/>
                <a:cs typeface="+mn-cs"/>
              </a:rPr>
              <a:t>Fatigue and weakness are worsened by </a:t>
            </a:r>
            <a:r>
              <a:rPr lang="en-US" sz="1200" b="0" i="0" u="none" strike="noStrike" kern="1200" baseline="0" dirty="0" err="1">
                <a:solidFill>
                  <a:schemeClr val="tx1"/>
                </a:solidFill>
                <a:latin typeface="+mn-lt"/>
                <a:ea typeface="+mn-ea"/>
                <a:cs typeface="+mn-cs"/>
              </a:rPr>
              <a:t>anaemia</a:t>
            </a:r>
            <a:r>
              <a:rPr lang="en-US" sz="1200" b="0" i="0" u="none" strike="noStrike" kern="1200" baseline="0" dirty="0">
                <a:solidFill>
                  <a:schemeClr val="tx1"/>
                </a:solidFill>
                <a:latin typeface="+mn-lt"/>
                <a:ea typeface="+mn-ea"/>
                <a:cs typeface="+mn-cs"/>
              </a:rPr>
              <a:t>, which is caused by the persistent inflammatory state, </a:t>
            </a:r>
            <a:r>
              <a:rPr lang="en-US" sz="1200" b="0" i="0" u="none" strike="noStrike" kern="1200" baseline="0" dirty="0" err="1">
                <a:solidFill>
                  <a:schemeClr val="tx1"/>
                </a:solidFill>
                <a:latin typeface="+mn-lt"/>
                <a:ea typeface="+mn-ea"/>
                <a:cs typeface="+mn-cs"/>
              </a:rPr>
              <a:t>hypersplenism</a:t>
            </a:r>
            <a:r>
              <a:rPr lang="en-US" sz="1200" b="0" i="0" u="none" strike="noStrike" kern="1200" baseline="0" dirty="0">
                <a:solidFill>
                  <a:schemeClr val="tx1"/>
                </a:solidFill>
                <a:latin typeface="+mn-lt"/>
                <a:ea typeface="+mn-ea"/>
                <a:cs typeface="+mn-cs"/>
              </a:rPr>
              <a:t> (the peripheral destruction of erythrocytes in the enlarged spleen) and sometimes by bleeding.</a:t>
            </a:r>
            <a:endParaRPr lang="pt-BR" sz="1200" i="0" dirty="0"/>
          </a:p>
          <a:p>
            <a:endParaRPr lang="pt-BR"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Visceral </a:t>
            </a:r>
            <a:r>
              <a:rPr lang="en-US" dirty="0" err="1"/>
              <a:t>leishmaniasis</a:t>
            </a:r>
            <a:r>
              <a:rPr lang="en-US" dirty="0"/>
              <a:t> (VL) is primarily caused by </a:t>
            </a:r>
            <a:r>
              <a:rPr lang="en-US" dirty="0" err="1"/>
              <a:t>Leishmania</a:t>
            </a:r>
            <a:r>
              <a:rPr lang="en-US" dirty="0"/>
              <a:t> </a:t>
            </a:r>
            <a:r>
              <a:rPr lang="en-US" dirty="0" err="1"/>
              <a:t>donovani</a:t>
            </a:r>
            <a:r>
              <a:rPr lang="en-US" dirty="0"/>
              <a:t> and L. </a:t>
            </a:r>
            <a:r>
              <a:rPr lang="en-US" dirty="0" err="1"/>
              <a:t>infantum</a:t>
            </a:r>
            <a:r>
              <a:rPr lang="en-US" dirty="0"/>
              <a:t> (synonym L. </a:t>
            </a:r>
            <a:r>
              <a:rPr lang="en-US" dirty="0" err="1"/>
              <a:t>chagasi</a:t>
            </a:r>
            <a:r>
              <a:rPr lang="en-US" dirty="0"/>
              <a:t>) (table 1). Rarely, visceral disease has been reported in patients infected with leishmanial species usually associated with cutaneous disease, in particular, L. </a:t>
            </a:r>
            <a:r>
              <a:rPr lang="en-US" dirty="0" err="1"/>
              <a:t>mexicana</a:t>
            </a:r>
            <a:r>
              <a:rPr lang="en-US" dirty="0"/>
              <a:t> and L. </a:t>
            </a:r>
            <a:r>
              <a:rPr lang="en-US" dirty="0" err="1"/>
              <a:t>tropica</a:t>
            </a:r>
            <a:r>
              <a:rPr lang="en-US" dirty="0"/>
              <a:t> [1-4]. The major clinical manifestations caused by L. </a:t>
            </a:r>
            <a:r>
              <a:rPr lang="en-US" dirty="0" err="1"/>
              <a:t>donovani</a:t>
            </a:r>
            <a:r>
              <a:rPr lang="en-US" dirty="0"/>
              <a:t> and L. </a:t>
            </a:r>
            <a:r>
              <a:rPr lang="en-US" dirty="0" err="1"/>
              <a:t>infantum</a:t>
            </a:r>
            <a:r>
              <a:rPr lang="en-US" dirty="0"/>
              <a:t> are not generally distinguishable, and specialized techniques are needed to identify the species. However, treatment decisions for VL usually do not require species identification since they are based on disease severity, geographic origin, and the presence of HIV and other coinfections.</a:t>
            </a:r>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a:t>http://www.uptodate.com/contents/clinical-manifestations-and-diagnosis-of-visceral-leishmaniasis</a:t>
            </a:r>
          </a:p>
          <a:p>
            <a:endParaRPr lang="pt-BR" dirty="0"/>
          </a:p>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3</a:t>
            </a:fld>
            <a:endParaRPr lang="pt-BR"/>
          </a:p>
        </p:txBody>
      </p:sp>
    </p:spTree>
    <p:extLst>
      <p:ext uri="{BB962C8B-B14F-4D97-AF65-F5344CB8AC3E}">
        <p14:creationId xmlns:p14="http://schemas.microsoft.com/office/powerpoint/2010/main" val="2368527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14</a:t>
            </a:fld>
            <a:endParaRPr lang="pt-BR"/>
          </a:p>
        </p:txBody>
      </p:sp>
    </p:spTree>
    <p:extLst>
      <p:ext uri="{BB962C8B-B14F-4D97-AF65-F5344CB8AC3E}">
        <p14:creationId xmlns:p14="http://schemas.microsoft.com/office/powerpoint/2010/main" val="128830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Differences in product performance between regions is likely attributable to parasite diversity and/or differences in antibody concentrations which may in turn be linked to different age patterns, immune response, and nutritional status of patient. The average patient age of VL cases in each region was 24 years, 14 years, and 19 years in the Indian subcontinent, East Africa, and Brazil, respectively. Furthermore, the proportion of DAT titers &gt;1:102 400, representing very high antibody response in the Indian subcontinent, was 58%, dropping to 40% and 27% in East Africa and Brazil, respectively; and may highlight differential antibody response/production to infection in different geographical areas.</a:t>
            </a:r>
            <a:endParaRPr lang="pt-BR" sz="1200" b="0" i="0" u="none" strike="noStrike" kern="1200" baseline="0" dirty="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A5FC91DD-7570-4602-A00F-76A536BEB2B4}" type="slidenum">
              <a:rPr lang="pt-BR" smtClean="0"/>
              <a:t>15</a:t>
            </a:fld>
            <a:endParaRPr lang="pt-BR"/>
          </a:p>
        </p:txBody>
      </p:sp>
    </p:spTree>
    <p:extLst>
      <p:ext uri="{BB962C8B-B14F-4D97-AF65-F5344CB8AC3E}">
        <p14:creationId xmlns:p14="http://schemas.microsoft.com/office/powerpoint/2010/main" val="851532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a:solidFill>
                  <a:schemeClr val="tx1"/>
                </a:solidFill>
                <a:effectLst/>
                <a:latin typeface="+mn-lt"/>
                <a:ea typeface="+mn-ea"/>
                <a:cs typeface="+mn-cs"/>
              </a:rPr>
              <a:t>Differences in product performance between regions is likely attributable to parasite diversity and/or differences in antibody concentrations which may in turn be linked to different age patterns, immune response, and nutritional status of patient. The average patient age of VL cases in each region was 24 years, 14 years, and 19 years in the Indian subcontinent, East Africa, and Brazil, respectively. Furthermore, the proportion of DAT titers &gt;1:102 400, representing very high antibody response in the Indian subcontinent, was 58%, dropping to 40% and 27% in East Africa and Brazil, respectively; and may highlight differential antibody response/production to infection in different geographical areas.</a:t>
            </a:r>
            <a:endParaRPr lang="pt-BR" sz="1200" b="0" i="0" u="none" strike="noStrike" kern="1200" baseline="0" dirty="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A5FC91DD-7570-4602-A00F-76A536BEB2B4}" type="slidenum">
              <a:rPr lang="pt-BR" smtClean="0"/>
              <a:t>16</a:t>
            </a:fld>
            <a:endParaRPr lang="pt-BR"/>
          </a:p>
        </p:txBody>
      </p:sp>
    </p:spTree>
    <p:extLst>
      <p:ext uri="{BB962C8B-B14F-4D97-AF65-F5344CB8AC3E}">
        <p14:creationId xmlns:p14="http://schemas.microsoft.com/office/powerpoint/2010/main" val="2307780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17</a:t>
            </a:fld>
            <a:endParaRPr lang="pt-BR"/>
          </a:p>
        </p:txBody>
      </p:sp>
    </p:spTree>
    <p:extLst>
      <p:ext uri="{BB962C8B-B14F-4D97-AF65-F5344CB8AC3E}">
        <p14:creationId xmlns:p14="http://schemas.microsoft.com/office/powerpoint/2010/main" val="4192065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18</a:t>
            </a:fld>
            <a:endParaRPr lang="pt-BR"/>
          </a:p>
        </p:txBody>
      </p:sp>
    </p:spTree>
    <p:extLst>
      <p:ext uri="{BB962C8B-B14F-4D97-AF65-F5344CB8AC3E}">
        <p14:creationId xmlns:p14="http://schemas.microsoft.com/office/powerpoint/2010/main" val="188400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19</a:t>
            </a:fld>
            <a:endParaRPr lang="pt-BR"/>
          </a:p>
        </p:txBody>
      </p:sp>
    </p:spTree>
    <p:extLst>
      <p:ext uri="{BB962C8B-B14F-4D97-AF65-F5344CB8AC3E}">
        <p14:creationId xmlns:p14="http://schemas.microsoft.com/office/powerpoint/2010/main" val="3242639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20</a:t>
            </a:fld>
            <a:endParaRPr lang="pt-BR"/>
          </a:p>
        </p:txBody>
      </p:sp>
    </p:spTree>
    <p:extLst>
      <p:ext uri="{BB962C8B-B14F-4D97-AF65-F5344CB8AC3E}">
        <p14:creationId xmlns:p14="http://schemas.microsoft.com/office/powerpoint/2010/main" val="1512649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21</a:t>
            </a:fld>
            <a:endParaRPr lang="pt-BR"/>
          </a:p>
        </p:txBody>
      </p:sp>
    </p:spTree>
    <p:extLst>
      <p:ext uri="{BB962C8B-B14F-4D97-AF65-F5344CB8AC3E}">
        <p14:creationId xmlns:p14="http://schemas.microsoft.com/office/powerpoint/2010/main" val="784218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As leishmanioses são doenças causadas por protozoários intracelulares pertencentes à ordem </a:t>
            </a:r>
            <a:r>
              <a:rPr lang="pt-BR" sz="1200" kern="1200" dirty="0" err="1">
                <a:solidFill>
                  <a:schemeClr val="tx1"/>
                </a:solidFill>
                <a:effectLst/>
                <a:latin typeface="+mn-lt"/>
                <a:ea typeface="+mn-ea"/>
                <a:cs typeface="+mn-cs"/>
              </a:rPr>
              <a:t>Kinetoplastida</a:t>
            </a:r>
            <a:r>
              <a:rPr lang="pt-BR" sz="1200" kern="1200" dirty="0">
                <a:solidFill>
                  <a:schemeClr val="tx1"/>
                </a:solidFill>
                <a:effectLst/>
                <a:latin typeface="+mn-lt"/>
                <a:ea typeface="+mn-ea"/>
                <a:cs typeface="+mn-cs"/>
              </a:rPr>
              <a:t>, família </a:t>
            </a:r>
            <a:r>
              <a:rPr lang="pt-BR" sz="1200" kern="1200" dirty="0" err="1">
                <a:solidFill>
                  <a:schemeClr val="tx1"/>
                </a:solidFill>
                <a:effectLst/>
                <a:latin typeface="+mn-lt"/>
                <a:ea typeface="+mn-ea"/>
                <a:cs typeface="+mn-cs"/>
              </a:rPr>
              <a:t>Trypanosomatidae</a:t>
            </a:r>
            <a:r>
              <a:rPr lang="pt-BR" sz="1200" kern="1200" dirty="0">
                <a:solidFill>
                  <a:schemeClr val="tx1"/>
                </a:solidFill>
                <a:effectLst/>
                <a:latin typeface="+mn-lt"/>
                <a:ea typeface="+mn-ea"/>
                <a:cs typeface="+mn-cs"/>
              </a:rPr>
              <a:t>, gênero </a:t>
            </a:r>
            <a:r>
              <a:rPr lang="pt-BR" sz="1200" i="1" kern="1200" dirty="0">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subgêneros </a:t>
            </a:r>
            <a:r>
              <a:rPr lang="pt-BR" sz="1200" i="1" kern="1200" dirty="0">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ou </a:t>
            </a:r>
            <a:r>
              <a:rPr lang="pt-BR" sz="1200" i="1" kern="1200" dirty="0" err="1">
                <a:solidFill>
                  <a:schemeClr val="tx1"/>
                </a:solidFill>
                <a:effectLst/>
                <a:latin typeface="+mn-lt"/>
                <a:ea typeface="+mn-ea"/>
                <a:cs typeface="+mn-cs"/>
              </a:rPr>
              <a:t>Viannia</a:t>
            </a:r>
            <a:r>
              <a:rPr lang="pt-BR" sz="1200" kern="1200" dirty="0">
                <a:solidFill>
                  <a:schemeClr val="tx1"/>
                </a:solidFill>
                <a:effectLst/>
                <a:latin typeface="+mn-lt"/>
                <a:ea typeface="+mn-ea"/>
                <a:cs typeface="+mn-cs"/>
              </a:rPr>
              <a:t>. São transmitidas pela picada de fêmeas de flebotomíneos infectadas dos gêneros </a:t>
            </a:r>
            <a:r>
              <a:rPr lang="pt-BR" sz="1200" i="1" kern="1200" dirty="0" err="1">
                <a:solidFill>
                  <a:schemeClr val="tx1"/>
                </a:solidFill>
                <a:effectLst/>
                <a:latin typeface="+mn-lt"/>
                <a:ea typeface="+mn-ea"/>
                <a:cs typeface="+mn-cs"/>
              </a:rPr>
              <a:t>Phlebotomus</a:t>
            </a:r>
            <a:r>
              <a:rPr lang="pt-BR" sz="1200" kern="1200" dirty="0">
                <a:solidFill>
                  <a:schemeClr val="tx1"/>
                </a:solidFill>
                <a:effectLst/>
                <a:latin typeface="+mn-lt"/>
                <a:ea typeface="+mn-ea"/>
                <a:cs typeface="+mn-cs"/>
              </a:rPr>
              <a:t> e </a:t>
            </a:r>
            <a:r>
              <a:rPr lang="pt-BR" sz="1200" i="1" kern="1200" dirty="0" err="1">
                <a:solidFill>
                  <a:schemeClr val="tx1"/>
                </a:solidFill>
                <a:effectLst/>
                <a:latin typeface="+mn-lt"/>
                <a:ea typeface="+mn-ea"/>
                <a:cs typeface="+mn-cs"/>
              </a:rPr>
              <a:t>Lutzomia</a:t>
            </a:r>
            <a:r>
              <a:rPr lang="pt-BR" sz="1200" kern="1200" dirty="0">
                <a:solidFill>
                  <a:schemeClr val="tx1"/>
                </a:solidFill>
                <a:effectLst/>
                <a:latin typeface="+mn-lt"/>
                <a:ea typeface="+mn-ea"/>
                <a:cs typeface="+mn-cs"/>
              </a:rPr>
              <a:t>. Das 30 espécies de </a:t>
            </a:r>
            <a:r>
              <a:rPr lang="pt-BR" sz="1200" i="1" kern="1200" dirty="0">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conhecidas, em torno de 20 são patogênicas ao homem (</a:t>
            </a:r>
            <a:r>
              <a:rPr lang="pt-BR" sz="1200" kern="1200" dirty="0" err="1">
                <a:solidFill>
                  <a:schemeClr val="tx1"/>
                </a:solidFill>
                <a:effectLst/>
                <a:latin typeface="+mn-lt"/>
                <a:ea typeface="+mn-ea"/>
                <a:cs typeface="+mn-cs"/>
              </a:rPr>
              <a:t>Banuls</a:t>
            </a:r>
            <a:r>
              <a:rPr lang="pt-BR" sz="1200" kern="1200" dirty="0">
                <a:solidFill>
                  <a:schemeClr val="tx1"/>
                </a:solidFill>
                <a:effectLst/>
                <a:latin typeface="+mn-lt"/>
                <a:ea typeface="+mn-ea"/>
                <a:cs typeface="+mn-cs"/>
              </a:rPr>
              <a:t> et al., 2007). Manifestam-se sob as formas visceral (LV) e tegumentar (LT).</a:t>
            </a:r>
          </a:p>
          <a:p>
            <a:r>
              <a:rPr lang="pt-BR" sz="1200" kern="1200" dirty="0">
                <a:solidFill>
                  <a:schemeClr val="tx1"/>
                </a:solidFill>
                <a:effectLst/>
                <a:latin typeface="+mn-lt"/>
                <a:ea typeface="+mn-ea"/>
                <a:cs typeface="+mn-cs"/>
              </a:rPr>
              <a:t>As leishmanioses são prevalentes em áreas tropicais e subtropicais. Afetam principalmente a África, Ásia e América Latina, e estão associadas à desnutrição, deslocamento populacional, moradia precária, baixa imunidade e carência de recursos. Dos 200 países e territórios que reportam os dados à Organização Mundial da Saúde (OMS), 97 são endêmicos para leishmaniose, sendo 65 endêmicos tanto para LV quanto para LT, 10 apenas para LV e 22 apenas para LT (WHO, 2018a). </a:t>
            </a:r>
          </a:p>
          <a:p>
            <a:endParaRPr lang="pt-BR" dirty="0"/>
          </a:p>
        </p:txBody>
      </p:sp>
      <p:sp>
        <p:nvSpPr>
          <p:cNvPr id="4" name="Espaço Reservado para Número de Slide 3"/>
          <p:cNvSpPr>
            <a:spLocks noGrp="1"/>
          </p:cNvSpPr>
          <p:nvPr>
            <p:ph type="sldNum" sz="quarter" idx="5"/>
          </p:nvPr>
        </p:nvSpPr>
        <p:spPr/>
        <p:txBody>
          <a:bodyPr/>
          <a:lstStyle/>
          <a:p>
            <a:fld id="{0B18FAFC-5964-435B-9B68-B9223ED6BAEE}" type="slidenum">
              <a:rPr lang="pt-BR" smtClean="0"/>
              <a:t>22</a:t>
            </a:fld>
            <a:endParaRPr lang="pt-BR"/>
          </a:p>
        </p:txBody>
      </p:sp>
    </p:spTree>
    <p:extLst>
      <p:ext uri="{BB962C8B-B14F-4D97-AF65-F5344CB8AC3E}">
        <p14:creationId xmlns:p14="http://schemas.microsoft.com/office/powerpoint/2010/main" val="3592167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 diagnóstico da LT é realizado considerando-se os aspectos clínicos, epidemiológicos e laboratoriais. Ao lado de dados epidemiológicos, as manifestações clínicas sugestivas são consideradas. No entanto, outros parâmetros são necessários para a confirmação do diagnóstico, pois as características clínicas das leishmanioses são variáveis e podem se assemelhar às de outras doenças que apresentam lesões ulceradas e não ulceradas de pele como na hanseníase, </a:t>
            </a:r>
            <a:r>
              <a:rPr lang="pt-BR" sz="1200" kern="1200" dirty="0" err="1">
                <a:solidFill>
                  <a:schemeClr val="tx1"/>
                </a:solidFill>
                <a:effectLst/>
                <a:latin typeface="+mn-lt"/>
                <a:ea typeface="+mn-ea"/>
                <a:cs typeface="+mn-cs"/>
              </a:rPr>
              <a:t>blastomicose</a:t>
            </a:r>
            <a:r>
              <a:rPr lang="pt-BR" sz="1200" kern="1200" dirty="0">
                <a:solidFill>
                  <a:schemeClr val="tx1"/>
                </a:solidFill>
                <a:effectLst/>
                <a:latin typeface="+mn-lt"/>
                <a:ea typeface="+mn-ea"/>
                <a:cs typeface="+mn-cs"/>
              </a:rPr>
              <a:t>, sífilis e tuberculose cutânea, etc. (Goto, </a:t>
            </a:r>
            <a:r>
              <a:rPr lang="pt-BR" sz="1200" kern="1200" dirty="0" err="1">
                <a:solidFill>
                  <a:schemeClr val="tx1"/>
                </a:solidFill>
                <a:effectLst/>
                <a:latin typeface="+mn-lt"/>
                <a:ea typeface="+mn-ea"/>
                <a:cs typeface="+mn-cs"/>
              </a:rPr>
              <a:t>Lindoso</a:t>
            </a:r>
            <a:r>
              <a:rPr lang="pt-BR" sz="1200" kern="1200" dirty="0">
                <a:solidFill>
                  <a:schemeClr val="tx1"/>
                </a:solidFill>
                <a:effectLst/>
                <a:latin typeface="+mn-lt"/>
                <a:ea typeface="+mn-ea"/>
                <a:cs typeface="+mn-cs"/>
              </a:rPr>
              <a:t>, 2010; 2012). </a:t>
            </a:r>
          </a:p>
          <a:p>
            <a:endParaRPr lang="pt-BR" dirty="0"/>
          </a:p>
        </p:txBody>
      </p:sp>
      <p:sp>
        <p:nvSpPr>
          <p:cNvPr id="4" name="Espaço Reservado para Número de Slide 3"/>
          <p:cNvSpPr>
            <a:spLocks noGrp="1"/>
          </p:cNvSpPr>
          <p:nvPr>
            <p:ph type="sldNum" sz="quarter" idx="5"/>
          </p:nvPr>
        </p:nvSpPr>
        <p:spPr/>
        <p:txBody>
          <a:bodyPr/>
          <a:lstStyle/>
          <a:p>
            <a:fld id="{0B18FAFC-5964-435B-9B68-B9223ED6BAEE}" type="slidenum">
              <a:rPr lang="pt-BR" smtClean="0"/>
              <a:t>23</a:t>
            </a:fld>
            <a:endParaRPr lang="pt-BR"/>
          </a:p>
        </p:txBody>
      </p:sp>
    </p:spTree>
    <p:extLst>
      <p:ext uri="{BB962C8B-B14F-4D97-AF65-F5344CB8AC3E}">
        <p14:creationId xmlns:p14="http://schemas.microsoft.com/office/powerpoint/2010/main" val="291439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40000" lnSpcReduction="20000"/>
          </a:bodyPr>
          <a:lstStyle/>
          <a:p>
            <a:pPr marL="0" indent="0">
              <a:buNone/>
            </a:pPr>
            <a:r>
              <a:rPr lang="pt-BR" dirty="0"/>
              <a:t>Caso suspeito de leishmaniose visceral</a:t>
            </a:r>
          </a:p>
          <a:p>
            <a:pPr>
              <a:lnSpc>
                <a:spcPct val="150000"/>
              </a:lnSpc>
            </a:pPr>
            <a:r>
              <a:rPr lang="pt-BR" sz="1200" dirty="0"/>
              <a:t>Todo indivíduo com febre e esplenomegalia, proveniente de área com ocorrência de transmissão de LV.</a:t>
            </a:r>
          </a:p>
          <a:p>
            <a:pPr>
              <a:lnSpc>
                <a:spcPct val="150000"/>
              </a:lnSpc>
            </a:pPr>
            <a:r>
              <a:rPr lang="pt-BR" sz="1200" dirty="0"/>
              <a:t>Todo indivíduo com febre e esplenomegalia, proveniente de área sem ocorrência de transmissão, desde que descartados os diagnósticos diferenciais mais frequentes na região.</a:t>
            </a:r>
          </a:p>
          <a:p>
            <a:endParaRPr lang="pt-BR" dirty="0"/>
          </a:p>
          <a:p>
            <a:r>
              <a:rPr lang="pt-BR" dirty="0"/>
              <a:t>Caso confirmado de leishmaniose visceral</a:t>
            </a:r>
          </a:p>
          <a:p>
            <a:pPr marL="0" indent="0">
              <a:lnSpc>
                <a:spcPct val="170000"/>
              </a:lnSpc>
              <a:buNone/>
            </a:pPr>
            <a:r>
              <a:rPr lang="pt-BR" sz="1200" dirty="0"/>
              <a:t>Critério clínico laboratorial - a confirmação dos casos clinicamente suspeitos deverá preencher no mínimo um dos seguintes critérios:</a:t>
            </a:r>
          </a:p>
          <a:p>
            <a:pPr>
              <a:lnSpc>
                <a:spcPct val="170000"/>
              </a:lnSpc>
            </a:pPr>
            <a:r>
              <a:rPr lang="pt-BR" sz="1200" dirty="0"/>
              <a:t>Encontro do parasito nos exames parasitológicos direto ou cultura.</a:t>
            </a:r>
          </a:p>
          <a:p>
            <a:pPr>
              <a:lnSpc>
                <a:spcPct val="170000"/>
              </a:lnSpc>
            </a:pPr>
            <a:r>
              <a:rPr lang="pt-BR" sz="1200" dirty="0"/>
              <a:t>Reação de </a:t>
            </a:r>
            <a:r>
              <a:rPr lang="pt-BR" sz="1200" dirty="0" err="1"/>
              <a:t>imunofluorescência</a:t>
            </a:r>
            <a:r>
              <a:rPr lang="pt-BR" sz="1200" dirty="0"/>
              <a:t> reativa com título de 1:80 ou mais, desde que excluídos outros diagnósticos.</a:t>
            </a:r>
          </a:p>
          <a:p>
            <a:pPr>
              <a:lnSpc>
                <a:spcPct val="170000"/>
              </a:lnSpc>
            </a:pPr>
            <a:r>
              <a:rPr lang="pt-BR" sz="1200" dirty="0"/>
              <a:t>Testes </a:t>
            </a:r>
            <a:r>
              <a:rPr lang="pt-BR" sz="1200" dirty="0" err="1"/>
              <a:t>imunocromatográficos</a:t>
            </a:r>
            <a:r>
              <a:rPr lang="pt-BR" sz="1200" dirty="0"/>
              <a:t>, comumente conhecidos como teste rápido, que utilizam antígenos recombinantes.</a:t>
            </a:r>
          </a:p>
          <a:p>
            <a:pPr marL="0" indent="0">
              <a:lnSpc>
                <a:spcPct val="170000"/>
              </a:lnSpc>
              <a:buNone/>
            </a:pPr>
            <a:r>
              <a:rPr lang="pt-BR" sz="1200" dirty="0"/>
              <a:t>Critério clínico epidemiológico: pacientes clinicamente suspeitos, sem confirmação laboratorial, provenientes de área com transmissão de LV, mas com resposta favorável ao teste terapêutico.</a:t>
            </a:r>
          </a:p>
          <a:p>
            <a:pPr marL="0" marR="0" indent="0" algn="l" defTabSz="914400" rtl="0" eaLnBrk="1" fontAlgn="auto" latinLnBrk="0" hangingPunct="1">
              <a:lnSpc>
                <a:spcPct val="170000"/>
              </a:lnSpc>
              <a:spcBef>
                <a:spcPts val="0"/>
              </a:spcBef>
              <a:spcAft>
                <a:spcPts val="0"/>
              </a:spcAft>
              <a:buClrTx/>
              <a:buSzTx/>
              <a:buFontTx/>
              <a:buNone/>
              <a:tabLst/>
              <a:defRPr/>
            </a:pPr>
            <a:r>
              <a:rPr lang="pt-BR" dirty="0"/>
              <a:t>Atualmente, o diagnóstico da LVA baseia-se em métodos parasitológicos e sorológicos recomendados pelo PNCLVA (2). Os métodos parasitológicos utilizados são a pesquisa direta em espécimes clínicas e a cultura do parasito em meio específico, sendo o encontro de parasito considerado o teste padrão ouro no diagnóstico (2). Entretanto a principal metodologia para coleta de material, o aspirado de medula óssea, é um procedimento invasivo, com riscos potenciais de </a:t>
            </a:r>
            <a:r>
              <a:rPr lang="pt-BR" dirty="0" err="1"/>
              <a:t>iatrogenia</a:t>
            </a:r>
            <a:r>
              <a:rPr lang="pt-BR" dirty="0"/>
              <a:t> (7) e ainda pouco acessível em várias regiões seja pela ausência de pessoal treinado para coleta ou para leitura de lâmina e de cultura. Ademais, a sensibilidade do método é bastante variável e depende de uma leitura subjetiva e de pessoal especializado para tal (2). Outro recurso utilizado no diagnóstico da LVA é a detecção de anticorpos, utilizando métodos </a:t>
            </a:r>
            <a:r>
              <a:rPr lang="pt-BR" dirty="0" err="1"/>
              <a:t>imunoenzimáticos</a:t>
            </a:r>
            <a:r>
              <a:rPr lang="pt-BR" dirty="0"/>
              <a:t> ou </a:t>
            </a:r>
            <a:r>
              <a:rPr lang="pt-BR" dirty="0" err="1"/>
              <a:t>imunofluorescentes</a:t>
            </a:r>
            <a:r>
              <a:rPr lang="pt-BR" dirty="0"/>
              <a:t> (2,8,9). Neste contexto a técnica de ELISA e a </a:t>
            </a:r>
            <a:r>
              <a:rPr lang="pt-BR" dirty="0" err="1"/>
              <a:t>imunofluorescência</a:t>
            </a:r>
            <a:r>
              <a:rPr lang="pt-BR" dirty="0"/>
              <a:t> indireta (IFI) são os mais utilizados, sendo utilizados antígenos totais ou ainda o próprio parasito. O teste de ELISA apresenta alta sensibilidade, porém baixa especificidade, sendo o oposto da IFI (8,9). Esses métodos utilizando antígenos totais apresentam reatividade cruzada com outras doenças negligenciadas de ocorrência no Brasil, sendo a principal delas, a doença de Chagas. Outro ponto a se considerar é a não discriminação entre uma infecção passada e uma doença em atividade, que não pode ser diferenciada por estes métodos. </a:t>
            </a:r>
          </a:p>
          <a:p>
            <a:pPr marL="0" indent="0">
              <a:lnSpc>
                <a:spcPct val="170000"/>
              </a:lnSpc>
              <a:buNone/>
            </a:pPr>
            <a:endParaRPr lang="pt-BR" sz="1200" dirty="0"/>
          </a:p>
          <a:p>
            <a:pPr marL="0" indent="0">
              <a:buNone/>
            </a:pPr>
            <a:r>
              <a:rPr lang="en-US" dirty="0"/>
              <a:t>Definitive diagnosis of VL is by culture or microscopic confirmation of the amastigote form of the parasite in tissue aspirates from spleen, bone marrow or lymph nodes (Fig 1) These oval forms are known as Leishman Donovan (LD) bodies. The sensitivity and specificity of splenic aspirate smears is excellent, but this procedure carries a risk of fatal internal bleeding (~1/1000 procedures). Bone marrow and lymph node aspiration are safer but less sensitive. These techniques require technical expertise which is often not available in field settings.</a:t>
            </a:r>
          </a:p>
          <a:p>
            <a:pPr marL="0" indent="0">
              <a:buNone/>
            </a:pPr>
            <a:r>
              <a:rPr lang="en-US" dirty="0"/>
              <a:t>Antibody detection tests, such as the enzyme linked immunosorbent assay (ELISA) and the immunofluorescent antibody test (IFAT) have been developed for the diagnosis of VL. Their utility in the field is limited because they require a well-equipped laboratory and skilled personnel.</a:t>
            </a:r>
            <a:endParaRPr lang="pt-BR" dirty="0"/>
          </a:p>
          <a:p>
            <a:pPr lvl="1" algn="just" eaLnBrk="1" hangingPunct="1">
              <a:lnSpc>
                <a:spcPct val="150000"/>
              </a:lnSpc>
              <a:buNone/>
            </a:pPr>
            <a:r>
              <a:rPr lang="pt-BR" sz="2400" dirty="0">
                <a:solidFill>
                  <a:schemeClr val="tx1"/>
                </a:solidFill>
              </a:rPr>
              <a:t>A leishmaniose visceral (LV), também conhecida como </a:t>
            </a:r>
            <a:r>
              <a:rPr lang="pt-BR" sz="2400" dirty="0" err="1">
                <a:solidFill>
                  <a:schemeClr val="tx1"/>
                </a:solidFill>
              </a:rPr>
              <a:t>calazar</a:t>
            </a:r>
            <a:r>
              <a:rPr lang="pt-BR" sz="2400" dirty="0">
                <a:solidFill>
                  <a:schemeClr val="tx1"/>
                </a:solidFill>
              </a:rPr>
              <a:t>, é uma doença sistêmica, caracterizada por acessos de febre irregular, perda de peso substancial, </a:t>
            </a:r>
            <a:r>
              <a:rPr lang="pt-BR" sz="2400" dirty="0" err="1">
                <a:solidFill>
                  <a:schemeClr val="tx1"/>
                </a:solidFill>
              </a:rPr>
              <a:t>hepatoesplenomegalia</a:t>
            </a:r>
            <a:r>
              <a:rPr lang="pt-BR" sz="2400" dirty="0">
                <a:solidFill>
                  <a:schemeClr val="tx1"/>
                </a:solidFill>
              </a:rPr>
              <a:t> e </a:t>
            </a:r>
            <a:r>
              <a:rPr lang="pt-BR" sz="2400" dirty="0" err="1">
                <a:solidFill>
                  <a:schemeClr val="tx1"/>
                </a:solidFill>
              </a:rPr>
              <a:t>pancitopenia</a:t>
            </a:r>
            <a:r>
              <a:rPr lang="pt-BR" sz="2400" dirty="0">
                <a:solidFill>
                  <a:schemeClr val="tx1"/>
                </a:solidFill>
              </a:rPr>
              <a:t>, particularmente  anemia.</a:t>
            </a:r>
          </a:p>
          <a:p>
            <a:pPr lvl="1" algn="just">
              <a:lnSpc>
                <a:spcPct val="150000"/>
              </a:lnSpc>
              <a:buNone/>
            </a:pPr>
            <a:r>
              <a:rPr lang="pt-BR" sz="2400" dirty="0">
                <a:solidFill>
                  <a:schemeClr val="tx1"/>
                </a:solidFill>
              </a:rPr>
              <a:t>Afeta </a:t>
            </a:r>
            <a:r>
              <a:rPr lang="pt-BR" sz="2400" dirty="0"/>
              <a:t>o sistema </a:t>
            </a:r>
            <a:r>
              <a:rPr lang="pt-BR" sz="2400" dirty="0" err="1"/>
              <a:t>fagocítico-monoclear</a:t>
            </a:r>
            <a:r>
              <a:rPr lang="pt-BR" sz="2400" dirty="0"/>
              <a:t>.</a:t>
            </a:r>
            <a:endParaRPr lang="pt-BR" sz="2400" dirty="0">
              <a:solidFill>
                <a:schemeClr val="tx1"/>
              </a:solidFill>
            </a:endParaRPr>
          </a:p>
          <a:p>
            <a:pPr lvl="1" algn="just">
              <a:lnSpc>
                <a:spcPct val="150000"/>
              </a:lnSpc>
              <a:buNone/>
            </a:pPr>
            <a:r>
              <a:rPr lang="pt-BR" sz="2400" dirty="0"/>
              <a:t>Se não for tratada, pode atingir 100% de mortalidade em dois anos (</a:t>
            </a:r>
            <a:r>
              <a:rPr lang="pt-BR" sz="2400" i="1" dirty="0"/>
              <a:t>WHO, 2014</a:t>
            </a:r>
            <a:r>
              <a:rPr lang="pt-BR" sz="2400" dirty="0"/>
              <a:t>).</a:t>
            </a:r>
            <a:r>
              <a:rPr lang="pt-BR" sz="2400" b="0" kern="1200" dirty="0">
                <a:solidFill>
                  <a:schemeClr val="tx1"/>
                </a:solidFill>
                <a:latin typeface="+mn-lt"/>
                <a:ea typeface="+mn-ea"/>
                <a:cs typeface="+mn-cs"/>
              </a:rPr>
              <a:t> </a:t>
            </a:r>
          </a:p>
          <a:p>
            <a:pPr>
              <a:lnSpc>
                <a:spcPct val="150000"/>
              </a:lnSpc>
            </a:pPr>
            <a:endParaRPr lang="pt-BR" sz="1200" dirty="0"/>
          </a:p>
          <a:p>
            <a:pPr marL="0" indent="0">
              <a:buNone/>
            </a:pPr>
            <a:endParaRPr lang="pt-BR" dirty="0"/>
          </a:p>
          <a:p>
            <a:endParaRPr lang="pt-BR" dirty="0"/>
          </a:p>
          <a:p>
            <a:endParaRPr lang="pt-BR" dirty="0"/>
          </a:p>
          <a:p>
            <a:endParaRPr lang="pt-BR" dirty="0"/>
          </a:p>
          <a:p>
            <a:endParaRPr lang="pt-BR" dirty="0"/>
          </a:p>
          <a:p>
            <a:endParaRPr lang="pt-BR" dirty="0"/>
          </a:p>
          <a:p>
            <a:endParaRPr lang="pt-BR" dirty="0"/>
          </a:p>
        </p:txBody>
      </p:sp>
      <p:sp>
        <p:nvSpPr>
          <p:cNvPr id="4" name="Espaço Reservado para Número de Slide 3"/>
          <p:cNvSpPr>
            <a:spLocks noGrp="1"/>
          </p:cNvSpPr>
          <p:nvPr>
            <p:ph type="sldNum" sz="quarter" idx="10"/>
          </p:nvPr>
        </p:nvSpPr>
        <p:spPr/>
        <p:txBody>
          <a:bodyPr/>
          <a:lstStyle/>
          <a:p>
            <a:fld id="{A5FC91DD-7570-4602-A00F-76A536BEB2B4}" type="slidenum">
              <a:rPr lang="pt-BR" smtClean="0"/>
              <a:t>4</a:t>
            </a:fld>
            <a:endParaRPr lang="pt-BR"/>
          </a:p>
        </p:txBody>
      </p:sp>
    </p:spTree>
    <p:extLst>
      <p:ext uri="{BB962C8B-B14F-4D97-AF65-F5344CB8AC3E}">
        <p14:creationId xmlns:p14="http://schemas.microsoft.com/office/powerpoint/2010/main" val="83439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fontScale="77500" lnSpcReduction="20000"/>
          </a:bodyPr>
          <a:lstStyle/>
          <a:p>
            <a:r>
              <a:rPr lang="en-US" dirty="0"/>
              <a:t>In all cases, it is desirable to have the diagnosis of </a:t>
            </a:r>
            <a:r>
              <a:rPr lang="en-US" dirty="0" err="1"/>
              <a:t>leishmaniasis</a:t>
            </a:r>
            <a:r>
              <a:rPr lang="en-US" dirty="0"/>
              <a:t> confirmed by the finding of the etiological agent or its antigen or molecule in the sample obtained from the lesion. When these approaches fail, immunological tests are used to provide indirect parameters for the diagnosis. Parasitological diagnosis A search for amastigotes can be performed using light microscopy to directly examine the biopsy specimen, scraping or impression smears subjected to Giemsa staining. Biopsy and aspirate samples can be further cultured in blood agar base, formerly known as </a:t>
            </a:r>
            <a:r>
              <a:rPr lang="en-US" dirty="0" err="1"/>
              <a:t>Novy</a:t>
            </a:r>
            <a:r>
              <a:rPr lang="en-US" dirty="0"/>
              <a:t>, McNeal and Nicolle medium, overlaid by liver infusion </a:t>
            </a:r>
            <a:r>
              <a:rPr lang="en-US" dirty="0" err="1"/>
              <a:t>triptose</a:t>
            </a:r>
            <a:r>
              <a:rPr lang="en-US" dirty="0"/>
              <a:t> or Schneider’s liquid medium, or injected into a susceptible animal such as a hamster for parasite recovery. The sensitivity of the direct examination is low, at approximately 50–70% in the Old World [31,32] and even lower, at approximately 15–30%, in the New World where chronic cases and ML are frequent [33–34]</a:t>
            </a:r>
          </a:p>
          <a:p>
            <a:r>
              <a:rPr lang="en-US" dirty="0"/>
              <a:t>The detection level is higher, reaching 44–58% by culturing the samples and 38–52% by injection into hamsters [34,35]. When biopsy specimens were submitted for immunohistochemistry, </a:t>
            </a:r>
            <a:r>
              <a:rPr lang="en-US" dirty="0" err="1"/>
              <a:t>Leishmania</a:t>
            </a:r>
            <a:r>
              <a:rPr lang="en-US" dirty="0"/>
              <a:t> amastigotes or antigen were detected at higher proportions; 41.4 [34] and 88.5% [33] using an immunofluorescence technique and 58.6 [34] and 64.5% [33] using an </a:t>
            </a:r>
            <a:r>
              <a:rPr lang="en-US" dirty="0" err="1"/>
              <a:t>immunoperoxidase</a:t>
            </a:r>
            <a:r>
              <a:rPr lang="en-US" dirty="0"/>
              <a:t> technique. Excluding direct microscopic examination, other methods require a complex laboratory structure and technical skills, as well as longer periods of time to obtain the results. These approaches to etiological agent detection have relatively low sensitivity and different methods do not identify the species of </a:t>
            </a:r>
            <a:r>
              <a:rPr lang="en-US" dirty="0" err="1"/>
              <a:t>Leishmania</a:t>
            </a:r>
            <a:r>
              <a:rPr lang="en-US" dirty="0"/>
              <a:t>. Therefore, recent efforts are aimed at developing assays to detect the parasite DNA.</a:t>
            </a:r>
          </a:p>
          <a:p>
            <a:endParaRPr lang="en-US" dirty="0"/>
          </a:p>
          <a:p>
            <a:r>
              <a:rPr lang="en-US" sz="1200" b="0" i="0" u="none" strike="noStrike" kern="1200" baseline="0" dirty="0">
                <a:solidFill>
                  <a:schemeClr val="tx1"/>
                </a:solidFill>
                <a:latin typeface="+mn-lt"/>
                <a:ea typeface="+mn-ea"/>
                <a:cs typeface="+mn-cs"/>
              </a:rPr>
              <a:t>The presence of the parasite in the lesion is essential for diagnosis. Antigen-related or parasite-related molecules are occasionally detected, and these can serve as definitive markers in the diagnosis of </a:t>
            </a:r>
            <a:r>
              <a:rPr lang="en-US" sz="1200" b="0" i="0" u="none" strike="noStrike" kern="1200" baseline="0" dirty="0" err="1">
                <a:solidFill>
                  <a:schemeClr val="tx1"/>
                </a:solidFill>
                <a:latin typeface="+mn-lt"/>
                <a:ea typeface="+mn-ea"/>
                <a:cs typeface="+mn-cs"/>
              </a:rPr>
              <a:t>leishmaniasis</a:t>
            </a:r>
            <a:r>
              <a:rPr lang="en-US" sz="1200" b="0" i="0" u="none" strike="noStrike" kern="1200" baseline="0" dirty="0">
                <a:solidFill>
                  <a:schemeClr val="tx1"/>
                </a:solidFill>
                <a:latin typeface="+mn-lt"/>
                <a:ea typeface="+mn-ea"/>
                <a:cs typeface="+mn-cs"/>
              </a:rPr>
              <a:t>. The methods include a direct microscopic examination of a sample (Fig. 3A) that is taken from the lesion (by scraping, fine-needle puncture, or biopsy), an in vitro culture of a lesion sample to recover the parasite (see Fig. 3B), and immunohistochemistry to detect </a:t>
            </a:r>
            <a:r>
              <a:rPr lang="en-US" sz="1200" b="0" i="0" u="none" strike="noStrike" kern="1200" baseline="0" dirty="0" err="1">
                <a:solidFill>
                  <a:schemeClr val="tx1"/>
                </a:solidFill>
                <a:latin typeface="+mn-lt"/>
                <a:ea typeface="+mn-ea"/>
                <a:cs typeface="+mn-cs"/>
              </a:rPr>
              <a:t>Leishmania</a:t>
            </a:r>
            <a:r>
              <a:rPr lang="en-US" sz="1200" b="0" i="0" u="none" strike="noStrike" kern="1200" baseline="0" dirty="0">
                <a:solidFill>
                  <a:schemeClr val="tx1"/>
                </a:solidFill>
                <a:latin typeface="+mn-lt"/>
                <a:ea typeface="+mn-ea"/>
                <a:cs typeface="+mn-cs"/>
              </a:rPr>
              <a:t> antigens in the tissues (see Fig. 3C). The sensitivity of these methods is low and can be up to 58% using culture,29 or 88% by immunohistochemistry.30</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kern="1200" dirty="0">
                <a:solidFill>
                  <a:schemeClr val="tx1"/>
                </a:solidFill>
                <a:effectLst/>
                <a:latin typeface="+mn-lt"/>
                <a:ea typeface="+mn-ea"/>
                <a:cs typeface="+mn-cs"/>
              </a:rPr>
              <a:t>Apesar da detecção do parasito ser considerada o padrão ouro do diagnóstico das leishmanioses, os vários métodos para esse fim apresentam, em geral, sensibilidade baixa (cultura 58%) só atingindo 88% com a detecção por reação </a:t>
            </a:r>
            <a:r>
              <a:rPr lang="pt-BR" sz="1200" kern="1200" dirty="0" err="1">
                <a:solidFill>
                  <a:schemeClr val="tx1"/>
                </a:solidFill>
                <a:effectLst/>
                <a:latin typeface="+mn-lt"/>
                <a:ea typeface="+mn-ea"/>
                <a:cs typeface="+mn-cs"/>
              </a:rPr>
              <a:t>imunohistoquímica</a:t>
            </a:r>
            <a:r>
              <a:rPr lang="pt-BR" sz="1200" kern="1200" dirty="0">
                <a:solidFill>
                  <a:schemeClr val="tx1"/>
                </a:solidFill>
                <a:effectLst/>
                <a:latin typeface="+mn-lt"/>
                <a:ea typeface="+mn-ea"/>
                <a:cs typeface="+mn-cs"/>
              </a:rPr>
              <a:t> (Goto, </a:t>
            </a:r>
            <a:r>
              <a:rPr lang="pt-BR" sz="1200" kern="1200" dirty="0" err="1">
                <a:solidFill>
                  <a:schemeClr val="tx1"/>
                </a:solidFill>
                <a:effectLst/>
                <a:latin typeface="+mn-lt"/>
                <a:ea typeface="+mn-ea"/>
                <a:cs typeface="+mn-cs"/>
              </a:rPr>
              <a:t>Lindoso</a:t>
            </a:r>
            <a:r>
              <a:rPr lang="pt-BR" sz="1200" kern="1200" dirty="0">
                <a:solidFill>
                  <a:schemeClr val="tx1"/>
                </a:solidFill>
                <a:effectLst/>
                <a:latin typeface="+mn-lt"/>
                <a:ea typeface="+mn-ea"/>
                <a:cs typeface="+mn-cs"/>
              </a:rPr>
              <a:t>, 2010; 2012). Devido a isso, recorre-se a testes indiretos. Tanto a reação de hipersensibilidade tardia a antígenos de </a:t>
            </a:r>
            <a:r>
              <a:rPr lang="pt-BR" sz="1200" i="1" kern="1200" dirty="0" err="1">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(teste de Montenegro) como a sorologia </a:t>
            </a:r>
            <a:r>
              <a:rPr lang="pt-BR" sz="1200" kern="1200" dirty="0" err="1">
                <a:solidFill>
                  <a:schemeClr val="tx1"/>
                </a:solidFill>
                <a:effectLst/>
                <a:latin typeface="+mn-lt"/>
                <a:ea typeface="+mn-ea"/>
                <a:cs typeface="+mn-cs"/>
              </a:rPr>
              <a:t>antileishmânia</a:t>
            </a:r>
            <a:r>
              <a:rPr lang="pt-BR" sz="1200" kern="1200" dirty="0">
                <a:solidFill>
                  <a:schemeClr val="tx1"/>
                </a:solidFill>
                <a:effectLst/>
                <a:latin typeface="+mn-lt"/>
                <a:ea typeface="+mn-ea"/>
                <a:cs typeface="+mn-cs"/>
              </a:rPr>
              <a:t> são testes indiretos para diagnóstico de infecções por </a:t>
            </a:r>
            <a:r>
              <a:rPr lang="pt-BR" sz="1200" i="1" kern="1200" dirty="0" err="1">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detectando-se a resposta ou o produto da resposta imune (</a:t>
            </a:r>
            <a:r>
              <a:rPr lang="pt-BR" sz="1200" kern="1200" dirty="0" err="1">
                <a:solidFill>
                  <a:schemeClr val="tx1"/>
                </a:solidFill>
                <a:effectLst/>
                <a:latin typeface="+mn-lt"/>
                <a:ea typeface="+mn-ea"/>
                <a:cs typeface="+mn-cs"/>
              </a:rPr>
              <a:t>Boggild</a:t>
            </a:r>
            <a:r>
              <a:rPr lang="pt-BR" sz="1200" kern="1200" dirty="0">
                <a:solidFill>
                  <a:schemeClr val="tx1"/>
                </a:solidFill>
                <a:effectLst/>
                <a:latin typeface="+mn-lt"/>
                <a:ea typeface="+mn-ea"/>
                <a:cs typeface="+mn-cs"/>
              </a:rPr>
              <a:t> et al., 2010; Reed et al., 1986.) </a:t>
            </a:r>
          </a:p>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24</a:t>
            </a:fld>
            <a:endParaRPr lang="pt-BR"/>
          </a:p>
        </p:txBody>
      </p:sp>
    </p:spTree>
    <p:extLst>
      <p:ext uri="{BB962C8B-B14F-4D97-AF65-F5344CB8AC3E}">
        <p14:creationId xmlns:p14="http://schemas.microsoft.com/office/powerpoint/2010/main" val="690734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kern="1200" dirty="0">
                <a:solidFill>
                  <a:schemeClr val="tx1"/>
                </a:solidFill>
                <a:effectLst/>
                <a:latin typeface="+mn-lt"/>
                <a:ea typeface="+mn-ea"/>
                <a:cs typeface="+mn-cs"/>
              </a:rPr>
              <a:t>Na rotina clínica, utilizava-se o teste de hipersensibilidade tardia ao antígeno de </a:t>
            </a:r>
            <a:r>
              <a:rPr lang="pt-BR" sz="1200" i="1" kern="1200" dirty="0" err="1">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o teste de Montenegro, que indicava infecção presente ou passada por </a:t>
            </a:r>
            <a:r>
              <a:rPr lang="pt-BR" sz="1200" i="1" kern="1200" dirty="0" err="1">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Mesmo em pacientes com parasitológico negativo, tendo resultado positivo no teste de Montenegro, o diagnóstico de leishmaniose era estabelecido em indivíduos com dado epidemiológico compatível e lesão sugestiva e indicava-se o tratamento. No momento atual, este teste de Montenegro não é mais realizado pela descontinuidade da produção do antígeno e os pacientes são tratados somente com base em dados epidemiológicos, clínicos e exames histopatológicos sugestivos, sem uma indicação segura de infecção por </a:t>
            </a:r>
            <a:r>
              <a:rPr lang="pt-BR" sz="1200" i="1" kern="1200" dirty="0" err="1">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Esta situação reveste-se de séria ameaça à saúde dos pacientes, pois as drogas utilizadas apresentam efeitos colaterais sérios.</a:t>
            </a:r>
          </a:p>
          <a:p>
            <a:endParaRPr lang="pt-BR" dirty="0"/>
          </a:p>
          <a:p>
            <a:r>
              <a:rPr lang="pt-BR" sz="1200" kern="1200" dirty="0">
                <a:solidFill>
                  <a:schemeClr val="tx1"/>
                </a:solidFill>
                <a:effectLst/>
                <a:latin typeface="+mn-lt"/>
                <a:ea typeface="+mn-ea"/>
                <a:cs typeface="+mn-cs"/>
              </a:rPr>
              <a:t>Os testes sorológicos comumente utilizados atualmente no diagnóstico das leishmanioses são a </a:t>
            </a:r>
            <a:r>
              <a:rPr lang="pt-BR" sz="1200" kern="1200" dirty="0" err="1">
                <a:solidFill>
                  <a:schemeClr val="tx1"/>
                </a:solidFill>
                <a:effectLst/>
                <a:latin typeface="+mn-lt"/>
                <a:ea typeface="+mn-ea"/>
                <a:cs typeface="+mn-cs"/>
              </a:rPr>
              <a:t>imunofluorescência</a:t>
            </a:r>
            <a:r>
              <a:rPr lang="pt-BR" sz="1200" kern="1200" dirty="0">
                <a:solidFill>
                  <a:schemeClr val="tx1"/>
                </a:solidFill>
                <a:effectLst/>
                <a:latin typeface="+mn-lt"/>
                <a:ea typeface="+mn-ea"/>
                <a:cs typeface="+mn-cs"/>
              </a:rPr>
              <a:t> indireta (IFI) e o teste </a:t>
            </a:r>
            <a:r>
              <a:rPr lang="pt-BR" sz="1200" kern="1200" dirty="0" err="1">
                <a:solidFill>
                  <a:schemeClr val="tx1"/>
                </a:solidFill>
                <a:effectLst/>
                <a:latin typeface="+mn-lt"/>
                <a:ea typeface="+mn-ea"/>
                <a:cs typeface="+mn-cs"/>
              </a:rPr>
              <a:t>imunoenzimático</a:t>
            </a:r>
            <a:r>
              <a:rPr lang="pt-BR" sz="1200"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Enzyme-linked</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immunosorbent</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assay</a:t>
            </a:r>
            <a:r>
              <a:rPr lang="pt-BR" sz="1200" kern="1200" dirty="0">
                <a:solidFill>
                  <a:schemeClr val="tx1"/>
                </a:solidFill>
                <a:effectLst/>
                <a:latin typeface="+mn-lt"/>
                <a:ea typeface="+mn-ea"/>
                <a:cs typeface="+mn-cs"/>
              </a:rPr>
              <a:t> = ELISA). No Novo Mundo, os estudos iniciais com leishmaniose tegumentar americana (LTA), com amostragem grande, do Norte e Nordeste do Brasil, mostraram sensibilidade de 27,7%, utilizando IFI e 66,9% por ELISA, para as amostras de leishmaniose cutânea (Guimaraes et al., 1990). Sensibilidades de 56,7% para IFI e 93,3% para ELISA foram obtidas para pacientes com leishmaniose </a:t>
            </a:r>
            <a:r>
              <a:rPr lang="pt-BR" sz="1200" kern="1200" dirty="0" err="1">
                <a:solidFill>
                  <a:schemeClr val="tx1"/>
                </a:solidFill>
                <a:effectLst/>
                <a:latin typeface="+mn-lt"/>
                <a:ea typeface="+mn-ea"/>
                <a:cs typeface="+mn-cs"/>
              </a:rPr>
              <a:t>mucocutânea</a:t>
            </a:r>
            <a:r>
              <a:rPr lang="pt-BR" sz="1200" kern="1200" dirty="0">
                <a:solidFill>
                  <a:schemeClr val="tx1"/>
                </a:solidFill>
                <a:effectLst/>
                <a:latin typeface="+mn-lt"/>
                <a:ea typeface="+mn-ea"/>
                <a:cs typeface="+mn-cs"/>
              </a:rPr>
              <a:t> (Guimaraes et al., 1989). Resultados mais recentes (Romero et al., 2005) demonstram melhor desempenho dos ensaios, com sensibilidade de 79,6% (IFI) e 98,2% (ELISA). Embora a resposta de anticorpos, em geral, seja considerada gênero específica, os resultados podem sugerir variação da resposta conforme as espécies de </a:t>
            </a:r>
            <a:r>
              <a:rPr lang="pt-BR" sz="1200" i="1" kern="1200" dirty="0" err="1">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presentes nos pacientes. Com amostras de pacientes com leishmaniose cutânea, infectados por </a:t>
            </a:r>
            <a:r>
              <a:rPr lang="pt-BR" sz="1200" i="1" kern="1200" dirty="0">
                <a:solidFill>
                  <a:schemeClr val="tx1"/>
                </a:solidFill>
                <a:effectLst/>
                <a:latin typeface="+mn-lt"/>
                <a:ea typeface="+mn-ea"/>
                <a:cs typeface="+mn-cs"/>
              </a:rPr>
              <a:t>L. (V.) </a:t>
            </a:r>
            <a:r>
              <a:rPr lang="pt-BR" sz="1200" i="1" kern="1200" dirty="0" err="1">
                <a:solidFill>
                  <a:schemeClr val="tx1"/>
                </a:solidFill>
                <a:effectLst/>
                <a:latin typeface="+mn-lt"/>
                <a:ea typeface="+mn-ea"/>
                <a:cs typeface="+mn-cs"/>
              </a:rPr>
              <a:t>guyanensis</a:t>
            </a:r>
            <a:r>
              <a:rPr lang="pt-BR" sz="1200" kern="1200" dirty="0">
                <a:solidFill>
                  <a:schemeClr val="tx1"/>
                </a:solidFill>
                <a:effectLst/>
                <a:latin typeface="+mn-lt"/>
                <a:ea typeface="+mn-ea"/>
                <a:cs typeface="+mn-cs"/>
              </a:rPr>
              <a:t> e </a:t>
            </a:r>
            <a:r>
              <a:rPr lang="pt-BR" sz="1200" i="1" kern="1200" dirty="0">
                <a:solidFill>
                  <a:schemeClr val="tx1"/>
                </a:solidFill>
                <a:effectLst/>
                <a:latin typeface="+mn-lt"/>
                <a:ea typeface="+mn-ea"/>
                <a:cs typeface="+mn-cs"/>
              </a:rPr>
              <a:t>L. (V.) </a:t>
            </a:r>
            <a:r>
              <a:rPr lang="pt-BR" sz="1200" i="1" kern="1200" dirty="0" err="1">
                <a:solidFill>
                  <a:schemeClr val="tx1"/>
                </a:solidFill>
                <a:effectLst/>
                <a:latin typeface="+mn-lt"/>
                <a:ea typeface="+mn-ea"/>
                <a:cs typeface="+mn-cs"/>
              </a:rPr>
              <a:t>braziliensis</a:t>
            </a:r>
            <a:r>
              <a:rPr lang="pt-BR" sz="1200" kern="1200" dirty="0">
                <a:solidFill>
                  <a:schemeClr val="tx1"/>
                </a:solidFill>
                <a:effectLst/>
                <a:latin typeface="+mn-lt"/>
                <a:ea typeface="+mn-ea"/>
                <a:cs typeface="+mn-cs"/>
              </a:rPr>
              <a:t>, utilizando antígenos de </a:t>
            </a:r>
            <a:r>
              <a:rPr lang="pt-BR" sz="1200" i="1" kern="1200" dirty="0">
                <a:solidFill>
                  <a:schemeClr val="tx1"/>
                </a:solidFill>
                <a:effectLst/>
                <a:latin typeface="+mn-lt"/>
                <a:ea typeface="+mn-ea"/>
                <a:cs typeface="+mn-cs"/>
              </a:rPr>
              <a:t>L. (L.) </a:t>
            </a:r>
            <a:r>
              <a:rPr lang="pt-BR" sz="1200" i="1" kern="1200" dirty="0" err="1">
                <a:solidFill>
                  <a:schemeClr val="tx1"/>
                </a:solidFill>
                <a:effectLst/>
                <a:latin typeface="+mn-lt"/>
                <a:ea typeface="+mn-ea"/>
                <a:cs typeface="+mn-cs"/>
              </a:rPr>
              <a:t>amazonensis</a:t>
            </a:r>
            <a:r>
              <a:rPr lang="pt-BR" sz="1200" kern="1200" dirty="0">
                <a:solidFill>
                  <a:schemeClr val="tx1"/>
                </a:solidFill>
                <a:effectLst/>
                <a:latin typeface="+mn-lt"/>
                <a:ea typeface="+mn-ea"/>
                <a:cs typeface="+mn-cs"/>
              </a:rPr>
              <a:t> em testes sorológicos, os títulos foram mais baixos nos pacientes infectados com </a:t>
            </a:r>
            <a:r>
              <a:rPr lang="pt-BR" sz="1200" i="1" kern="1200" dirty="0">
                <a:solidFill>
                  <a:schemeClr val="tx1"/>
                </a:solidFill>
                <a:effectLst/>
                <a:latin typeface="+mn-lt"/>
                <a:ea typeface="+mn-ea"/>
                <a:cs typeface="+mn-cs"/>
              </a:rPr>
              <a:t>L. (V.) </a:t>
            </a:r>
            <a:r>
              <a:rPr lang="pt-BR" sz="1200" i="1" kern="1200" dirty="0" err="1">
                <a:solidFill>
                  <a:schemeClr val="tx1"/>
                </a:solidFill>
                <a:effectLst/>
                <a:latin typeface="+mn-lt"/>
                <a:ea typeface="+mn-ea"/>
                <a:cs typeface="+mn-cs"/>
              </a:rPr>
              <a:t>guyanensis</a:t>
            </a:r>
            <a:r>
              <a:rPr lang="pt-BR" sz="1200" kern="1200" dirty="0">
                <a:solidFill>
                  <a:schemeClr val="tx1"/>
                </a:solidFill>
                <a:effectLst/>
                <a:latin typeface="+mn-lt"/>
                <a:ea typeface="+mn-ea"/>
                <a:cs typeface="+mn-cs"/>
              </a:rPr>
              <a:t> (Romero et al., 2005).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Por outro lado, na rotina clínica, os testes sorológicos não eram realizados porque a produção de anticorpos </a:t>
            </a:r>
            <a:r>
              <a:rPr lang="pt-BR" sz="1200" kern="1200" dirty="0" err="1">
                <a:solidFill>
                  <a:schemeClr val="tx1"/>
                </a:solidFill>
                <a:effectLst/>
                <a:latin typeface="+mn-lt"/>
                <a:ea typeface="+mn-ea"/>
                <a:cs typeface="+mn-cs"/>
              </a:rPr>
              <a:t>anti-</a:t>
            </a:r>
            <a:r>
              <a:rPr lang="pt-BR" sz="1200" i="1" kern="1200" dirty="0" err="1">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é, em geral, baixa em pacientes com LTA onde sabe-se que há indução principalmente de resposta imune mediada por células. Os estudos iniciais realizados utilizando testes de IFI e ELISA em LTA indicaram baixa sensibilidade, ocasionando a não realização de sorologia no diagnóstico de rotina nesses pacientes. No entanto, os dados mais recentes mostram que é possível detectar anticorpos </a:t>
            </a:r>
            <a:r>
              <a:rPr lang="pt-BR" sz="1200" kern="1200" dirty="0" err="1">
                <a:solidFill>
                  <a:schemeClr val="tx1"/>
                </a:solidFill>
                <a:effectLst/>
                <a:latin typeface="+mn-lt"/>
                <a:ea typeface="+mn-ea"/>
                <a:cs typeface="+mn-cs"/>
              </a:rPr>
              <a:t>anti-</a:t>
            </a:r>
            <a:r>
              <a:rPr lang="pt-BR" sz="1200" i="1" kern="1200" dirty="0" err="1">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em pacientes com LTA e o nosso último estudo utilizando antígeno recombinante Lb6H de </a:t>
            </a:r>
            <a:r>
              <a:rPr lang="pt-BR" sz="1200" i="1" kern="1200" dirty="0">
                <a:solidFill>
                  <a:schemeClr val="tx1"/>
                </a:solidFill>
                <a:effectLst/>
                <a:latin typeface="+mn-lt"/>
                <a:ea typeface="+mn-ea"/>
                <a:cs typeface="+mn-cs"/>
              </a:rPr>
              <a:t>L. </a:t>
            </a:r>
            <a:r>
              <a:rPr lang="pt-BR" sz="1200" i="1" kern="1200" dirty="0" err="1">
                <a:solidFill>
                  <a:schemeClr val="tx1"/>
                </a:solidFill>
                <a:effectLst/>
                <a:latin typeface="+mn-lt"/>
                <a:ea typeface="+mn-ea"/>
                <a:cs typeface="+mn-cs"/>
              </a:rPr>
              <a:t>braziliensis</a:t>
            </a:r>
            <a:r>
              <a:rPr lang="pt-BR" sz="1200" kern="1200" dirty="0">
                <a:solidFill>
                  <a:schemeClr val="tx1"/>
                </a:solidFill>
                <a:effectLst/>
                <a:latin typeface="+mn-lt"/>
                <a:ea typeface="+mn-ea"/>
                <a:cs typeface="+mn-cs"/>
              </a:rPr>
              <a:t> mostrou desempenho excelente em ensaio ELISA, com sensibilidade de 100,0% e especificidade de 98,5%. </a:t>
            </a:r>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25</a:t>
            </a:fld>
            <a:endParaRPr lang="pt-BR"/>
          </a:p>
        </p:txBody>
      </p:sp>
    </p:spTree>
    <p:extLst>
      <p:ext uri="{BB962C8B-B14F-4D97-AF65-F5344CB8AC3E}">
        <p14:creationId xmlns:p14="http://schemas.microsoft.com/office/powerpoint/2010/main" val="1769508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kern="1200" dirty="0">
                <a:solidFill>
                  <a:schemeClr val="tx1"/>
                </a:solidFill>
                <a:effectLst/>
                <a:latin typeface="+mn-lt"/>
                <a:ea typeface="+mn-ea"/>
                <a:cs typeface="+mn-cs"/>
              </a:rPr>
              <a:t>No entanto, a produção do antígeno de Montenegro foi descontinuada trazendo problemas no diagnóstico de LTA, principalmente de casos de evolução crônica onde os parasitos na lesão são escassos.  </a:t>
            </a:r>
          </a:p>
          <a:p>
            <a:r>
              <a:rPr lang="pt-BR" sz="1200" kern="1200" dirty="0">
                <a:solidFill>
                  <a:schemeClr val="tx1"/>
                </a:solidFill>
                <a:effectLst/>
                <a:latin typeface="+mn-lt"/>
                <a:ea typeface="+mn-ea"/>
                <a:cs typeface="+mn-cs"/>
              </a:rPr>
              <a:t>Até recentemente, o teste de Montenegro (hipersensibilidade tardia) era utilizado na rotina clínica. No entanto, a produção do antígeno foi descontinuada e os pacientes são tratados somente com base em dados epidemiológicos, clínicos e exames histopatológicos sugestivos, sem uma indicação segura de infecção por </a:t>
            </a:r>
            <a:r>
              <a:rPr lang="pt-BR" sz="1200" i="1" kern="1200" dirty="0">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Esta situação reveste-se de séria ameaça à saúde dos pacientes, pois as drogas utilizadas apresentam efeitos colaterais sérios. </a:t>
            </a:r>
          </a:p>
          <a:p>
            <a:r>
              <a:rPr lang="pt-BR" sz="1200" kern="1200" dirty="0">
                <a:solidFill>
                  <a:schemeClr val="tx1"/>
                </a:solidFill>
                <a:effectLst/>
                <a:latin typeface="+mn-lt"/>
                <a:ea typeface="+mn-ea"/>
                <a:cs typeface="+mn-cs"/>
              </a:rPr>
              <a:t>Por outro lado, na rotina clínica, não há consenso em relação aos métodos sorológicos, pois a produção de anticorpos </a:t>
            </a:r>
            <a:r>
              <a:rPr lang="pt-BR" sz="1200" kern="1200" dirty="0" err="1">
                <a:solidFill>
                  <a:schemeClr val="tx1"/>
                </a:solidFill>
                <a:effectLst/>
                <a:latin typeface="+mn-lt"/>
                <a:ea typeface="+mn-ea"/>
                <a:cs typeface="+mn-cs"/>
              </a:rPr>
              <a:t>anti-</a:t>
            </a:r>
            <a:r>
              <a:rPr lang="pt-BR" sz="1200" i="1" kern="1200" dirty="0" err="1">
                <a:solidFill>
                  <a:schemeClr val="tx1"/>
                </a:solidFill>
                <a:effectLst/>
                <a:latin typeface="+mn-lt"/>
                <a:ea typeface="+mn-ea"/>
                <a:cs typeface="+mn-cs"/>
              </a:rPr>
              <a:t>Leishmania</a:t>
            </a:r>
            <a:r>
              <a:rPr lang="pt-BR" sz="1200" kern="1200" dirty="0">
                <a:solidFill>
                  <a:schemeClr val="tx1"/>
                </a:solidFill>
                <a:effectLst/>
                <a:latin typeface="+mn-lt"/>
                <a:ea typeface="+mn-ea"/>
                <a:cs typeface="+mn-cs"/>
              </a:rPr>
              <a:t> é, em geral, baixa na LTA onde há indução principalmente de resposta imune mediada por células. </a:t>
            </a:r>
          </a:p>
          <a:p>
            <a:r>
              <a:rPr lang="pt-BR" sz="1200" kern="1200" dirty="0">
                <a:solidFill>
                  <a:schemeClr val="tx1"/>
                </a:solidFill>
                <a:effectLst/>
                <a:latin typeface="+mn-lt"/>
                <a:ea typeface="+mn-ea"/>
                <a:cs typeface="+mn-cs"/>
              </a:rPr>
              <a:t>desenvolvimento de um ensaio sorológico sensível para o diagnóstico de LTA é necessário para orientar o manejo e o tratamento adequados dos pacientes. Do ponto de vista do desenvolvimento e reprodutibilidade do produto, também seria desejável ter antígenos recombinantes como alternativas aos antígenos brutos que requerem crescimento de parasitas. Para leishmaniose visceral, os ensaios utilizando antígenos recombinantes de </a:t>
            </a:r>
            <a:r>
              <a:rPr lang="pt-BR" sz="1200" i="1" kern="1200" dirty="0">
                <a:solidFill>
                  <a:schemeClr val="tx1"/>
                </a:solidFill>
                <a:effectLst/>
                <a:latin typeface="+mn-lt"/>
                <a:ea typeface="+mn-ea"/>
                <a:cs typeface="+mn-cs"/>
              </a:rPr>
              <a:t>Leishmania </a:t>
            </a:r>
            <a:r>
              <a:rPr lang="pt-BR" sz="1200" kern="1200" dirty="0">
                <a:solidFill>
                  <a:schemeClr val="tx1"/>
                </a:solidFill>
                <a:effectLst/>
                <a:latin typeface="+mn-lt"/>
                <a:ea typeface="+mn-ea"/>
                <a:cs typeface="+mn-cs"/>
              </a:rPr>
              <a:t>já estão integrados na rotina diagnóstica e testes rápidos </a:t>
            </a:r>
            <a:r>
              <a:rPr lang="pt-BR" sz="1200" kern="1200" dirty="0" err="1">
                <a:solidFill>
                  <a:schemeClr val="tx1"/>
                </a:solidFill>
                <a:effectLst/>
                <a:latin typeface="+mn-lt"/>
                <a:ea typeface="+mn-ea"/>
                <a:cs typeface="+mn-cs"/>
              </a:rPr>
              <a:t>imunocromatográficos</a:t>
            </a:r>
            <a:r>
              <a:rPr lang="pt-BR" sz="1200" kern="1200" dirty="0">
                <a:solidFill>
                  <a:schemeClr val="tx1"/>
                </a:solidFill>
                <a:effectLst/>
                <a:latin typeface="+mn-lt"/>
                <a:ea typeface="+mn-ea"/>
                <a:cs typeface="+mn-cs"/>
              </a:rPr>
              <a:t> estão disponíveis para serem utilizados nos locais de atendimento dos pacientes (Cunningham et al., 2012). Para o diagnóstico de leishmaniose tegumentar, no entanto, não há consenso e não estão incorporados os métodos sorológicos. Os estudos de sorologia com antígenos recombinantes estão ainda em fase experimental.</a:t>
            </a:r>
          </a:p>
          <a:p>
            <a:endParaRPr lang="pt-BR" dirty="0"/>
          </a:p>
        </p:txBody>
      </p:sp>
      <p:sp>
        <p:nvSpPr>
          <p:cNvPr id="4" name="Espaço Reservado para Número de Slide 3"/>
          <p:cNvSpPr>
            <a:spLocks noGrp="1"/>
          </p:cNvSpPr>
          <p:nvPr>
            <p:ph type="sldNum" sz="quarter" idx="5"/>
          </p:nvPr>
        </p:nvSpPr>
        <p:spPr/>
        <p:txBody>
          <a:bodyPr/>
          <a:lstStyle/>
          <a:p>
            <a:fld id="{0B18FAFC-5964-435B-9B68-B9223ED6BAEE}" type="slidenum">
              <a:rPr lang="pt-BR" smtClean="0"/>
              <a:t>26</a:t>
            </a:fld>
            <a:endParaRPr lang="pt-BR"/>
          </a:p>
        </p:txBody>
      </p:sp>
    </p:spTree>
    <p:extLst>
      <p:ext uri="{BB962C8B-B14F-4D97-AF65-F5344CB8AC3E}">
        <p14:creationId xmlns:p14="http://schemas.microsoft.com/office/powerpoint/2010/main" val="3372282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27</a:t>
            </a:fld>
            <a:endParaRPr lang="pt-BR"/>
          </a:p>
        </p:txBody>
      </p:sp>
    </p:spTree>
    <p:extLst>
      <p:ext uri="{BB962C8B-B14F-4D97-AF65-F5344CB8AC3E}">
        <p14:creationId xmlns:p14="http://schemas.microsoft.com/office/powerpoint/2010/main" val="2819634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28</a:t>
            </a:fld>
            <a:endParaRPr lang="pt-BR"/>
          </a:p>
        </p:txBody>
      </p:sp>
    </p:spTree>
    <p:extLst>
      <p:ext uri="{BB962C8B-B14F-4D97-AF65-F5344CB8AC3E}">
        <p14:creationId xmlns:p14="http://schemas.microsoft.com/office/powerpoint/2010/main" val="1190693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fontScale="55000" lnSpcReduction="20000"/>
          </a:bodyPr>
          <a:lstStyle/>
          <a:p>
            <a:r>
              <a:rPr lang="en-US" dirty="0"/>
              <a:t>Serological diagnosis More commonly used assays for </a:t>
            </a:r>
            <a:r>
              <a:rPr lang="en-US" dirty="0" err="1"/>
              <a:t>serodiagnosis</a:t>
            </a:r>
            <a:r>
              <a:rPr lang="en-US" dirty="0"/>
              <a:t> in </a:t>
            </a:r>
            <a:r>
              <a:rPr lang="en-US" dirty="0" err="1"/>
              <a:t>leishmaniasis</a:t>
            </a:r>
            <a:r>
              <a:rPr lang="en-US" dirty="0"/>
              <a:t> are the indirect immunofluorescence assay (IIFA) and ELISA. </a:t>
            </a:r>
            <a:r>
              <a:rPr lang="en-US" dirty="0" err="1"/>
              <a:t>Serodiagnosis</a:t>
            </a:r>
            <a:r>
              <a:rPr lang="en-US" dirty="0"/>
              <a:t> is not a routine procedure for the diagnosis of cutaneous </a:t>
            </a:r>
            <a:r>
              <a:rPr lang="en-US" dirty="0" err="1"/>
              <a:t>leishmaniasis</a:t>
            </a:r>
            <a:r>
              <a:rPr lang="en-US" dirty="0"/>
              <a:t> in the Old World due to the variable or low sensitivity of the tests and cross-reactivity with other infections [62,63]. Some studies have shown a sensitivity of 60% using ELISA [64]. However, in a recent study in Turkey, more promising results were obtained, with sensitivity reaching 88% by ELISA [65], demonstrating its potential as a complementary approach for diagnosis. In the New World, initial studies with a large sample size from the North and Northeast of Brazil also reported a low sensitivity of 27.7% using the IIFA and 66.9% by ELISA [66] for cutaneous </a:t>
            </a:r>
            <a:r>
              <a:rPr lang="en-US" dirty="0" err="1"/>
              <a:t>leishmaniasis</a:t>
            </a:r>
            <a:r>
              <a:rPr lang="en-US" dirty="0"/>
              <a:t> samples. Higher sensitivities of 56.7% for IIFA and 93.3% for ELISA were obtained for </a:t>
            </a:r>
            <a:r>
              <a:rPr lang="en-US" dirty="0" err="1"/>
              <a:t>mucocutaneous</a:t>
            </a:r>
            <a:r>
              <a:rPr lang="en-US" dirty="0"/>
              <a:t> </a:t>
            </a:r>
            <a:r>
              <a:rPr lang="en-US" dirty="0" err="1"/>
              <a:t>leishmaniasis</a:t>
            </a:r>
            <a:r>
              <a:rPr lang="en-US" dirty="0"/>
              <a:t> patients [67]. More recent results demonstrate the better performance of assays, even though the sensitivity remains low depending on the antigen preparation used. Using the L. major total antigen that is widely available in Brazil for IIFA and is provided by Bio-</a:t>
            </a:r>
            <a:r>
              <a:rPr lang="en-US" dirty="0" err="1"/>
              <a:t>Manguinhos</a:t>
            </a:r>
            <a:r>
              <a:rPr lang="en-US" dirty="0"/>
              <a:t>/FIOCRUZ (Rio de Janeiro, Brazil), the sensitivity reaches 75.4%, whereas the use of ‘in house’ antigen preparations with L. </a:t>
            </a:r>
            <a:r>
              <a:rPr lang="en-US" dirty="0" err="1"/>
              <a:t>braziliensis</a:t>
            </a:r>
            <a:r>
              <a:rPr lang="en-US" dirty="0"/>
              <a:t> and L. major-like species provides a sensitivity of 81.5 and 95.4%, respectively. The performance of ELISA using antigen preparations with the latter species showed a sensitivity of 95.7 and 78.7%, respectively [68]. Although the antibody response has, overall, been considered to be gender-specific, the results may suggest species-related variation in the results. This issue was addressed in a study that utilized samples from cutaneous </a:t>
            </a:r>
            <a:r>
              <a:rPr lang="en-US" dirty="0" err="1"/>
              <a:t>leishmaniasis</a:t>
            </a:r>
            <a:r>
              <a:rPr lang="en-US" dirty="0"/>
              <a:t> patients infected with L. (V.) </a:t>
            </a:r>
            <a:r>
              <a:rPr lang="en-US" dirty="0" err="1"/>
              <a:t>guyanensis</a:t>
            </a:r>
            <a:r>
              <a:rPr lang="en-US" dirty="0"/>
              <a:t> and L.(V.) </a:t>
            </a:r>
            <a:r>
              <a:rPr lang="en-US" dirty="0" err="1"/>
              <a:t>braziliensis</a:t>
            </a:r>
            <a:r>
              <a:rPr lang="en-US" dirty="0"/>
              <a:t>, carefully paired according to age, gender and time of disease evolution and using L. (L.) </a:t>
            </a:r>
            <a:r>
              <a:rPr lang="en-US" dirty="0" err="1"/>
              <a:t>amazonensis</a:t>
            </a:r>
            <a:r>
              <a:rPr lang="en-US" dirty="0"/>
              <a:t> preparations as antigen. Although the sensitivity was only slightly lower for L. (V.) </a:t>
            </a:r>
            <a:r>
              <a:rPr lang="en-US" dirty="0" err="1"/>
              <a:t>guyanensis</a:t>
            </a:r>
            <a:r>
              <a:rPr lang="en-US" dirty="0"/>
              <a:t>-infected patient samples than for the L. (V.) </a:t>
            </a:r>
            <a:r>
              <a:rPr lang="en-US" dirty="0" err="1"/>
              <a:t>braziliensis</a:t>
            </a:r>
            <a:r>
              <a:rPr lang="en-US" dirty="0"/>
              <a:t> samples, showing a sensitivity by IIFA of 79.6% and 71.7%, respectively, and by ELISA of 98.2 and 85.0%, respectively, their titers were quite different. For both assays, the titers of L. (V.) </a:t>
            </a:r>
            <a:r>
              <a:rPr lang="en-US" dirty="0" err="1"/>
              <a:t>guyanensis</a:t>
            </a:r>
            <a:r>
              <a:rPr lang="en-US" dirty="0"/>
              <a:t> samples were significantly lower than those of the L. (V.) </a:t>
            </a:r>
            <a:r>
              <a:rPr lang="en-US" dirty="0" err="1"/>
              <a:t>braziliensis</a:t>
            </a:r>
            <a:r>
              <a:rPr lang="en-US" dirty="0"/>
              <a:t> samples [69]. Using another type of assay, the direct agglutination test (DAT) using lyophilized promastigotes, a test that can be performed in less equipped laboratories, the species specificity of the reaction was more striking. In patients infected with L. </a:t>
            </a:r>
            <a:r>
              <a:rPr lang="en-US" dirty="0" err="1"/>
              <a:t>aethiopica</a:t>
            </a:r>
            <a:r>
              <a:rPr lang="en-US" dirty="0"/>
              <a:t>, using the same species of the parasite, the sensitivity reached 90.5% and the specificity 91.8%; with non-homologous antigen, a sensitivity lower than 20% was observed [70]. This certain species specificity of the results of the serological tests may explain the low sensitivity observed in some studies using samples from areas in which many different species are prevalent, for example, the Amazon region in northern Brazil. On the other hand, this suggests that </a:t>
            </a:r>
            <a:r>
              <a:rPr lang="en-US" dirty="0" err="1"/>
              <a:t>serodiagnosis</a:t>
            </a:r>
            <a:r>
              <a:rPr lang="en-US" dirty="0"/>
              <a:t> can be improved. In order to develop assays using specific species, one impediment is the culture of some species of </a:t>
            </a:r>
            <a:r>
              <a:rPr lang="en-US" dirty="0" err="1"/>
              <a:t>Leishmania</a:t>
            </a:r>
            <a:r>
              <a:rPr lang="en-US" dirty="0"/>
              <a:t>, such as L. (V.) </a:t>
            </a:r>
            <a:r>
              <a:rPr lang="en-US" dirty="0" err="1"/>
              <a:t>braziliensis</a:t>
            </a:r>
            <a:r>
              <a:rPr lang="en-US" dirty="0"/>
              <a:t>, which is difficult to grow and maintain in culture. An alternative may be the use of recombinant antigens, which, besides parasite growth-independent production, have advantages such as a more standardized and uniform production. Some of these antigens, L. major Hsp60 [71] and L. </a:t>
            </a:r>
            <a:r>
              <a:rPr lang="en-US" dirty="0" err="1"/>
              <a:t>braziliensis</a:t>
            </a:r>
            <a:r>
              <a:rPr lang="en-US" dirty="0"/>
              <a:t> Hsp70 [72], were cloned and the products tested using cutaneous </a:t>
            </a:r>
            <a:r>
              <a:rPr lang="en-US" dirty="0" err="1"/>
              <a:t>leishmaniasis</a:t>
            </a:r>
            <a:r>
              <a:rPr lang="en-US" dirty="0"/>
              <a:t> and </a:t>
            </a:r>
            <a:r>
              <a:rPr lang="en-US" dirty="0" err="1"/>
              <a:t>mucocutaneous</a:t>
            </a:r>
            <a:r>
              <a:rPr lang="en-US" dirty="0"/>
              <a:t> samples from Colombia with promising results. L. (L.) </a:t>
            </a:r>
            <a:r>
              <a:rPr lang="en-US" dirty="0" err="1"/>
              <a:t>infantum</a:t>
            </a:r>
            <a:r>
              <a:rPr lang="en-US" dirty="0"/>
              <a:t> Hsp83 [73] was also tested using a limited number of cutaneous and </a:t>
            </a:r>
            <a:r>
              <a:rPr lang="en-US" dirty="0" err="1"/>
              <a:t>mucocutaneous</a:t>
            </a:r>
            <a:r>
              <a:rPr lang="en-US" dirty="0"/>
              <a:t> samples and showed 100% reactivity, interestingly without any cross-reactivity with Chagas’ disease samples. Considering those data showing a certain species specificity of the antibody reactivity, the development of assays using combined recombinant antigens should be contemplated. In </a:t>
            </a:r>
            <a:r>
              <a:rPr lang="en-US" dirty="0" err="1"/>
              <a:t>tegumentary</a:t>
            </a:r>
            <a:r>
              <a:rPr lang="en-US" dirty="0"/>
              <a:t> </a:t>
            </a:r>
            <a:r>
              <a:rPr lang="en-US" dirty="0" err="1"/>
              <a:t>leishmaniasis</a:t>
            </a:r>
            <a:r>
              <a:rPr lang="en-US" dirty="0"/>
              <a:t>, the anti-</a:t>
            </a:r>
            <a:r>
              <a:rPr lang="en-US" dirty="0" err="1"/>
              <a:t>Leishmania</a:t>
            </a:r>
            <a:r>
              <a:rPr lang="en-US" dirty="0"/>
              <a:t> antibody level does not remain high after treatment [69], and therefore positive results generally indicate current infection. Hence, there is room for the use of immunological tests for the diagnosis of ongoing infection, and such tests deserve research and development.</a:t>
            </a:r>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32</a:t>
            </a:fld>
            <a:endParaRPr lang="pt-BR"/>
          </a:p>
        </p:txBody>
      </p:sp>
    </p:spTree>
    <p:extLst>
      <p:ext uri="{BB962C8B-B14F-4D97-AF65-F5344CB8AC3E}">
        <p14:creationId xmlns:p14="http://schemas.microsoft.com/office/powerpoint/2010/main" val="96382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pt-BR" dirty="0"/>
              <a:t>Caso suspeito de leishmaniose visceral</a:t>
            </a:r>
          </a:p>
          <a:p>
            <a:pPr>
              <a:lnSpc>
                <a:spcPct val="150000"/>
              </a:lnSpc>
            </a:pPr>
            <a:r>
              <a:rPr lang="pt-BR" sz="1200" dirty="0"/>
              <a:t>Todo indivíduo com febre e esplenomegalia, proveniente de área com ocorrência de transmissão de LV.</a:t>
            </a:r>
          </a:p>
          <a:p>
            <a:pPr>
              <a:lnSpc>
                <a:spcPct val="150000"/>
              </a:lnSpc>
            </a:pPr>
            <a:r>
              <a:rPr lang="pt-BR" sz="1200" dirty="0"/>
              <a:t>Todo indivíduo com febre e esplenomegalia, proveniente de área sem ocorrência de transmissão, desde que descartados os diagnósticos diferenciais mais frequentes na região.</a:t>
            </a:r>
          </a:p>
          <a:p>
            <a:endParaRPr lang="pt-BR" dirty="0"/>
          </a:p>
          <a:p>
            <a:endParaRPr lang="pt-BR" dirty="0"/>
          </a:p>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5</a:t>
            </a:fld>
            <a:endParaRPr lang="pt-BR"/>
          </a:p>
        </p:txBody>
      </p:sp>
    </p:spTree>
    <p:extLst>
      <p:ext uri="{BB962C8B-B14F-4D97-AF65-F5344CB8AC3E}">
        <p14:creationId xmlns:p14="http://schemas.microsoft.com/office/powerpoint/2010/main" val="163494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5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Serological diagnosis More commonly used assays for </a:t>
            </a:r>
            <a:r>
              <a:rPr lang="en-US" dirty="0" err="1"/>
              <a:t>serodiagnosis</a:t>
            </a:r>
            <a:r>
              <a:rPr lang="en-US" dirty="0"/>
              <a:t> in </a:t>
            </a:r>
            <a:r>
              <a:rPr lang="en-US" dirty="0" err="1"/>
              <a:t>leishmaniasis</a:t>
            </a:r>
            <a:r>
              <a:rPr lang="en-US" dirty="0"/>
              <a:t> are the indirect immunofluorescence assay (IIFA) and ELISA. </a:t>
            </a:r>
            <a:r>
              <a:rPr lang="en-US" dirty="0" err="1"/>
              <a:t>Serodiagnosis</a:t>
            </a:r>
            <a:r>
              <a:rPr lang="en-US" dirty="0"/>
              <a:t> is not a routine procedure for the diagnosis of cutaneous </a:t>
            </a:r>
            <a:r>
              <a:rPr lang="en-US" dirty="0" err="1"/>
              <a:t>leishmaniasis</a:t>
            </a:r>
            <a:r>
              <a:rPr lang="en-US" dirty="0"/>
              <a:t> in the Old World due to the variable or low sensitivity of the tests and cross-reactivity with other infections [62,63]. Some studies have shown a sensitivity of 60% using ELISA [64]. However, in a recent study in Turkey, more promising results were obtained, with sensitivity reaching 88% by ELISA [65], demonstrating its potential as a complementary approach for diagnosis. In the New World, initial studies with a large sample size from the North and Northeast of Brazil also reported a low sensitivity of 27.7% using the IIFA and 66.9% by ELISA [66] for cutaneous </a:t>
            </a:r>
            <a:r>
              <a:rPr lang="en-US" dirty="0" err="1"/>
              <a:t>leishmaniasis</a:t>
            </a:r>
            <a:r>
              <a:rPr lang="en-US" dirty="0"/>
              <a:t> samples. Higher sensitivities of 56.7% for IIFA and 93.3% for ELISA were obtained for </a:t>
            </a:r>
            <a:r>
              <a:rPr lang="en-US" dirty="0" err="1"/>
              <a:t>mucocutaneous</a:t>
            </a:r>
            <a:r>
              <a:rPr lang="en-US" dirty="0"/>
              <a:t> </a:t>
            </a:r>
            <a:r>
              <a:rPr lang="en-US" dirty="0" err="1"/>
              <a:t>leishmaniasis</a:t>
            </a:r>
            <a:r>
              <a:rPr lang="en-US" dirty="0"/>
              <a:t> patients [67]. More recent results demonstrate the better performance of assays, even though the sensitivity remains low depending on the antigen preparation used. Using the L. major total antigen that is widely available in Brazil for IIFA and is provided by Bio-</a:t>
            </a:r>
            <a:r>
              <a:rPr lang="en-US" dirty="0" err="1"/>
              <a:t>Manguinhos</a:t>
            </a:r>
            <a:r>
              <a:rPr lang="en-US" dirty="0"/>
              <a:t>/FIOCRUZ (Rio de Janeiro, Brazil), the sensitivity reaches 75.4%, whereas the use of ‘in house’ antigen preparations with L. </a:t>
            </a:r>
            <a:r>
              <a:rPr lang="en-US" dirty="0" err="1"/>
              <a:t>braziliensis</a:t>
            </a:r>
            <a:r>
              <a:rPr lang="en-US" dirty="0"/>
              <a:t> and L. major-like species provides a sensitivity of 81.5 and 95.4%, respectively. The performance of ELISA using antigen preparations with the latter species showed a sensitivity of 95.7 and 78.7%, respectively [68]. Although the antibody response has, overall, been considered to be gender-specific, the results may suggest species-related variation in the results. This issue was addressed in a study that utilized samples from cutaneous </a:t>
            </a:r>
            <a:r>
              <a:rPr lang="en-US" dirty="0" err="1"/>
              <a:t>leishmaniasis</a:t>
            </a:r>
            <a:r>
              <a:rPr lang="en-US" dirty="0"/>
              <a:t> patients infected with L. (V.) </a:t>
            </a:r>
            <a:r>
              <a:rPr lang="en-US" dirty="0" err="1"/>
              <a:t>guyanensis</a:t>
            </a:r>
            <a:r>
              <a:rPr lang="en-US" dirty="0"/>
              <a:t> and L.(V.) </a:t>
            </a:r>
            <a:r>
              <a:rPr lang="en-US" dirty="0" err="1"/>
              <a:t>braziliensis</a:t>
            </a:r>
            <a:r>
              <a:rPr lang="en-US" dirty="0"/>
              <a:t>, carefully paired according to age, gender and time of disease evolution and using L. (L.) </a:t>
            </a:r>
            <a:r>
              <a:rPr lang="en-US" dirty="0" err="1"/>
              <a:t>amazonensis</a:t>
            </a:r>
            <a:r>
              <a:rPr lang="en-US" dirty="0"/>
              <a:t> preparations as antigen. Although the sensitivity was only slightly lower for L. (V.) </a:t>
            </a:r>
            <a:r>
              <a:rPr lang="en-US" dirty="0" err="1"/>
              <a:t>guyanensis</a:t>
            </a:r>
            <a:r>
              <a:rPr lang="en-US" dirty="0"/>
              <a:t>-infected patient samples than for the L. (V.) </a:t>
            </a:r>
            <a:r>
              <a:rPr lang="en-US" dirty="0" err="1"/>
              <a:t>braziliensis</a:t>
            </a:r>
            <a:r>
              <a:rPr lang="en-US" dirty="0"/>
              <a:t> samples, showing a sensitivity by IIFA of 79.6% and 71.7%, respectively, and by ELISA of 98.2 and 85.0%, respectively, their titers were quite different. For both assays, the titers of L. (V.) </a:t>
            </a:r>
            <a:r>
              <a:rPr lang="en-US" dirty="0" err="1"/>
              <a:t>guyanensis</a:t>
            </a:r>
            <a:r>
              <a:rPr lang="en-US" dirty="0"/>
              <a:t> samples were significantly lower than those of the L. (V.) </a:t>
            </a:r>
            <a:r>
              <a:rPr lang="en-US" dirty="0" err="1"/>
              <a:t>braziliensis</a:t>
            </a:r>
            <a:r>
              <a:rPr lang="en-US" dirty="0"/>
              <a:t> samples [69]. Using another type of assay, the direct agglutination test (DAT) using lyophilized promastigotes, a test that can be performed in less equipped laboratories, the species specificity of the reaction was more striking. In patients infected with L. </a:t>
            </a:r>
            <a:r>
              <a:rPr lang="en-US" dirty="0" err="1"/>
              <a:t>aethiopica</a:t>
            </a:r>
            <a:r>
              <a:rPr lang="en-US" dirty="0"/>
              <a:t>, using the same species of the parasite, the sensitivity reached 90.5% and the specificity 91.8%; with non-homologous antigen, a sensitivity lower than 20% was observed [70]. This certain species specificity of the results of the serological tests may explain the low sensitivity observed in some studies using samples from areas in which many different species are prevalent, for example, the Amazon region in northern Brazil. On the other hand, this suggests that </a:t>
            </a:r>
            <a:r>
              <a:rPr lang="en-US" dirty="0" err="1"/>
              <a:t>serodiagnosis</a:t>
            </a:r>
            <a:r>
              <a:rPr lang="en-US" dirty="0"/>
              <a:t> can be improved. In order to develop assays using specific species, one impediment is the culture of some species of </a:t>
            </a:r>
            <a:r>
              <a:rPr lang="en-US" dirty="0" err="1"/>
              <a:t>Leishmania</a:t>
            </a:r>
            <a:r>
              <a:rPr lang="en-US" dirty="0"/>
              <a:t>, such as L. (V.) </a:t>
            </a:r>
            <a:r>
              <a:rPr lang="en-US" dirty="0" err="1"/>
              <a:t>braziliensis</a:t>
            </a:r>
            <a:r>
              <a:rPr lang="en-US" dirty="0"/>
              <a:t>, which is difficult to grow and maintain in culture. An alternative may be the use of recombinant antigens, which, besides parasite growth-independent production, have advantages such as a more standardized and uniform production. Some of these antigens, L. major Hsp60 [71] and L. </a:t>
            </a:r>
            <a:r>
              <a:rPr lang="en-US" dirty="0" err="1"/>
              <a:t>braziliensis</a:t>
            </a:r>
            <a:r>
              <a:rPr lang="en-US" dirty="0"/>
              <a:t> Hsp70 [72], were cloned and the products tested using cutaneous </a:t>
            </a:r>
            <a:r>
              <a:rPr lang="en-US" dirty="0" err="1"/>
              <a:t>leishmaniasis</a:t>
            </a:r>
            <a:r>
              <a:rPr lang="en-US" dirty="0"/>
              <a:t> and </a:t>
            </a:r>
            <a:r>
              <a:rPr lang="en-US" dirty="0" err="1"/>
              <a:t>mucocutaneous</a:t>
            </a:r>
            <a:r>
              <a:rPr lang="en-US" dirty="0"/>
              <a:t> samples from Colombia with promising results. L. (L.) </a:t>
            </a:r>
            <a:r>
              <a:rPr lang="en-US" dirty="0" err="1"/>
              <a:t>infantum</a:t>
            </a:r>
            <a:r>
              <a:rPr lang="en-US" dirty="0"/>
              <a:t> Hsp83 [73] was also tested using a limited number of cutaneous and </a:t>
            </a:r>
            <a:r>
              <a:rPr lang="en-US" dirty="0" err="1"/>
              <a:t>mucocutaneous</a:t>
            </a:r>
            <a:r>
              <a:rPr lang="en-US" dirty="0"/>
              <a:t> samples and showed 100% reactivity, interestingly without any cross-reactivity with Chagas’ disease samples. Considering those data showing a certain species specificity of the antibody reactivity, the development of assays using combined recombinant antigens should be contemplated. In </a:t>
            </a:r>
            <a:r>
              <a:rPr lang="en-US" dirty="0" err="1"/>
              <a:t>tegumentary</a:t>
            </a:r>
            <a:r>
              <a:rPr lang="en-US" dirty="0"/>
              <a:t> </a:t>
            </a:r>
            <a:r>
              <a:rPr lang="en-US" dirty="0" err="1"/>
              <a:t>leishmaniasis</a:t>
            </a:r>
            <a:r>
              <a:rPr lang="en-US" dirty="0"/>
              <a:t>, the anti-</a:t>
            </a:r>
            <a:r>
              <a:rPr lang="en-US" dirty="0" err="1"/>
              <a:t>Leishmania</a:t>
            </a:r>
            <a:r>
              <a:rPr lang="en-US" dirty="0"/>
              <a:t> antibody level does not remain high after treatment [69], and therefore positive results generally indicate current infection. Hence, there is room for the use of immunological tests for the diagnosis of ongoing infection, and such tests deserve research and development.</a:t>
            </a:r>
            <a:endParaRPr lang="pt-BR" dirty="0"/>
          </a:p>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6</a:t>
            </a:fld>
            <a:endParaRPr lang="pt-BR"/>
          </a:p>
        </p:txBody>
      </p:sp>
    </p:spTree>
    <p:extLst>
      <p:ext uri="{BB962C8B-B14F-4D97-AF65-F5344CB8AC3E}">
        <p14:creationId xmlns:p14="http://schemas.microsoft.com/office/powerpoint/2010/main" val="135001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7</a:t>
            </a:fld>
            <a:endParaRPr lang="pt-BR"/>
          </a:p>
        </p:txBody>
      </p:sp>
    </p:spTree>
    <p:extLst>
      <p:ext uri="{BB962C8B-B14F-4D97-AF65-F5344CB8AC3E}">
        <p14:creationId xmlns:p14="http://schemas.microsoft.com/office/powerpoint/2010/main" val="100627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1">
              <a:lnSpc>
                <a:spcPct val="150000"/>
              </a:lnSpc>
            </a:pPr>
            <a:r>
              <a:rPr lang="pt-BR" dirty="0">
                <a:solidFill>
                  <a:schemeClr val="tx1"/>
                </a:solidFill>
              </a:rPr>
              <a:t>rK28 foi inicialmente construído como proteína quimérica baseada na fusão de </a:t>
            </a:r>
            <a:r>
              <a:rPr lang="pt-BR" dirty="0" err="1">
                <a:solidFill>
                  <a:schemeClr val="tx1"/>
                </a:solidFill>
              </a:rPr>
              <a:t>epítopos</a:t>
            </a:r>
            <a:r>
              <a:rPr lang="pt-BR" dirty="0">
                <a:solidFill>
                  <a:schemeClr val="tx1"/>
                </a:solidFill>
              </a:rPr>
              <a:t> de rK9, rK26 e rK39 de </a:t>
            </a:r>
            <a:r>
              <a:rPr lang="pt-BR" i="1" dirty="0">
                <a:solidFill>
                  <a:schemeClr val="tx1"/>
                </a:solidFill>
              </a:rPr>
              <a:t>L. </a:t>
            </a:r>
            <a:r>
              <a:rPr lang="pt-BR" i="1" dirty="0" err="1">
                <a:solidFill>
                  <a:schemeClr val="tx1"/>
                </a:solidFill>
              </a:rPr>
              <a:t>infantum</a:t>
            </a:r>
            <a:r>
              <a:rPr lang="pt-BR" dirty="0">
                <a:solidFill>
                  <a:schemeClr val="tx1"/>
                </a:solidFill>
              </a:rPr>
              <a:t> (</a:t>
            </a:r>
            <a:r>
              <a:rPr lang="pt-BR" dirty="0" err="1">
                <a:solidFill>
                  <a:schemeClr val="tx1"/>
                </a:solidFill>
              </a:rPr>
              <a:t>Boarino</a:t>
            </a:r>
            <a:r>
              <a:rPr lang="pt-BR" dirty="0">
                <a:solidFill>
                  <a:schemeClr val="tx1"/>
                </a:solidFill>
              </a:rPr>
              <a:t>, </a:t>
            </a:r>
            <a:r>
              <a:rPr lang="pt-BR" dirty="0" err="1">
                <a:solidFill>
                  <a:schemeClr val="tx1"/>
                </a:solidFill>
              </a:rPr>
              <a:t>Scalone</a:t>
            </a:r>
            <a:r>
              <a:rPr lang="pt-BR" dirty="0">
                <a:solidFill>
                  <a:schemeClr val="tx1"/>
                </a:solidFill>
              </a:rPr>
              <a:t> et al. 2005) - sensibilidade (99%) e especificidade (96%) em ELISA com cães da Itália</a:t>
            </a:r>
          </a:p>
          <a:p>
            <a:pPr lvl="1">
              <a:lnSpc>
                <a:spcPct val="150000"/>
              </a:lnSpc>
            </a:pPr>
            <a:r>
              <a:rPr lang="pt-BR" dirty="0">
                <a:solidFill>
                  <a:schemeClr val="tx1"/>
                </a:solidFill>
              </a:rPr>
              <a:t>rK28 foi recentemente produzido como </a:t>
            </a:r>
            <a:r>
              <a:rPr lang="pt-BR" dirty="0" err="1">
                <a:solidFill>
                  <a:schemeClr val="tx1"/>
                </a:solidFill>
              </a:rPr>
              <a:t>poliproteína</a:t>
            </a:r>
            <a:r>
              <a:rPr lang="pt-BR" dirty="0">
                <a:solidFill>
                  <a:schemeClr val="tx1"/>
                </a:solidFill>
              </a:rPr>
              <a:t> de fusão (</a:t>
            </a:r>
            <a:r>
              <a:rPr lang="pt-BR" dirty="0" err="1">
                <a:solidFill>
                  <a:schemeClr val="tx1"/>
                </a:solidFill>
              </a:rPr>
              <a:t>Pattabhi</a:t>
            </a:r>
            <a:r>
              <a:rPr lang="pt-BR" dirty="0">
                <a:solidFill>
                  <a:schemeClr val="tx1"/>
                </a:solidFill>
              </a:rPr>
              <a:t>, </a:t>
            </a:r>
            <a:r>
              <a:rPr lang="pt-BR" dirty="0" err="1">
                <a:solidFill>
                  <a:schemeClr val="tx1"/>
                </a:solidFill>
              </a:rPr>
              <a:t>Whittle</a:t>
            </a:r>
            <a:r>
              <a:rPr lang="pt-BR" dirty="0">
                <a:solidFill>
                  <a:schemeClr val="tx1"/>
                </a:solidFill>
              </a:rPr>
              <a:t> et al. 2010), a partir da síntese do gene K28, que compreende regiões haspb1 de </a:t>
            </a:r>
            <a:r>
              <a:rPr lang="pt-BR" i="1" dirty="0">
                <a:solidFill>
                  <a:schemeClr val="tx1"/>
                </a:solidFill>
              </a:rPr>
              <a:t>L. </a:t>
            </a:r>
            <a:r>
              <a:rPr lang="pt-BR" i="1" dirty="0" err="1">
                <a:solidFill>
                  <a:schemeClr val="tx1"/>
                </a:solidFill>
              </a:rPr>
              <a:t>donovani</a:t>
            </a:r>
            <a:r>
              <a:rPr lang="pt-BR" i="1" dirty="0">
                <a:solidFill>
                  <a:schemeClr val="tx1"/>
                </a:solidFill>
              </a:rPr>
              <a:t> </a:t>
            </a:r>
            <a:r>
              <a:rPr lang="pt-BR" dirty="0">
                <a:solidFill>
                  <a:schemeClr val="tx1"/>
                </a:solidFill>
              </a:rPr>
              <a:t>(homólogo de K26 de </a:t>
            </a:r>
            <a:r>
              <a:rPr lang="pt-BR" i="1" dirty="0">
                <a:solidFill>
                  <a:schemeClr val="tx1"/>
                </a:solidFill>
              </a:rPr>
              <a:t>L. </a:t>
            </a:r>
            <a:r>
              <a:rPr lang="pt-BR" i="1" dirty="0" err="1">
                <a:solidFill>
                  <a:schemeClr val="tx1"/>
                </a:solidFill>
              </a:rPr>
              <a:t>infantum</a:t>
            </a:r>
            <a:r>
              <a:rPr lang="pt-BR" dirty="0">
                <a:solidFill>
                  <a:schemeClr val="tx1"/>
                </a:solidFill>
              </a:rPr>
              <a:t>), </a:t>
            </a:r>
            <a:r>
              <a:rPr lang="pt-BR" dirty="0" err="1">
                <a:solidFill>
                  <a:schemeClr val="tx1"/>
                </a:solidFill>
              </a:rPr>
              <a:t>cinesina</a:t>
            </a:r>
            <a:r>
              <a:rPr lang="pt-BR" dirty="0">
                <a:solidFill>
                  <a:schemeClr val="tx1"/>
                </a:solidFill>
              </a:rPr>
              <a:t> de </a:t>
            </a:r>
            <a:r>
              <a:rPr lang="pt-BR" i="1" dirty="0">
                <a:solidFill>
                  <a:schemeClr val="tx1"/>
                </a:solidFill>
              </a:rPr>
              <a:t>L. </a:t>
            </a:r>
            <a:r>
              <a:rPr lang="pt-BR" i="1" dirty="0" err="1">
                <a:solidFill>
                  <a:schemeClr val="tx1"/>
                </a:solidFill>
              </a:rPr>
              <a:t>donovani</a:t>
            </a:r>
            <a:r>
              <a:rPr lang="pt-BR" dirty="0">
                <a:solidFill>
                  <a:schemeClr val="tx1"/>
                </a:solidFill>
              </a:rPr>
              <a:t> (homólogo de K39 de </a:t>
            </a:r>
            <a:r>
              <a:rPr lang="pt-BR" i="1" dirty="0">
                <a:solidFill>
                  <a:schemeClr val="tx1"/>
                </a:solidFill>
              </a:rPr>
              <a:t>L. </a:t>
            </a:r>
            <a:r>
              <a:rPr lang="pt-BR" i="1" dirty="0" err="1">
                <a:solidFill>
                  <a:schemeClr val="tx1"/>
                </a:solidFill>
              </a:rPr>
              <a:t>infantum</a:t>
            </a:r>
            <a:r>
              <a:rPr lang="pt-BR" dirty="0">
                <a:solidFill>
                  <a:schemeClr val="tx1"/>
                </a:solidFill>
              </a:rPr>
              <a:t>) e haspb2 de </a:t>
            </a:r>
            <a:r>
              <a:rPr lang="pt-BR" i="1" dirty="0">
                <a:solidFill>
                  <a:schemeClr val="tx1"/>
                </a:solidFill>
              </a:rPr>
              <a:t>L. </a:t>
            </a:r>
            <a:r>
              <a:rPr lang="pt-BR" i="1" dirty="0" err="1">
                <a:solidFill>
                  <a:schemeClr val="tx1"/>
                </a:solidFill>
              </a:rPr>
              <a:t>donovani</a:t>
            </a:r>
            <a:r>
              <a:rPr lang="pt-BR" dirty="0">
                <a:solidFill>
                  <a:schemeClr val="tx1"/>
                </a:solidFill>
              </a:rPr>
              <a:t> (homólogo de k9 de </a:t>
            </a:r>
            <a:r>
              <a:rPr lang="pt-BR" i="1" dirty="0">
                <a:solidFill>
                  <a:schemeClr val="tx1"/>
                </a:solidFill>
              </a:rPr>
              <a:t>L. </a:t>
            </a:r>
            <a:r>
              <a:rPr lang="pt-BR" i="1" dirty="0" err="1">
                <a:solidFill>
                  <a:schemeClr val="tx1"/>
                </a:solidFill>
              </a:rPr>
              <a:t>infantum</a:t>
            </a:r>
            <a:r>
              <a:rPr lang="pt-BR" dirty="0">
                <a:solidFill>
                  <a:schemeClr val="tx1"/>
                </a:solidFill>
              </a:rPr>
              <a:t>)</a:t>
            </a:r>
          </a:p>
          <a:p>
            <a:pPr lvl="1">
              <a:lnSpc>
                <a:spcPct val="150000"/>
              </a:lnSpc>
            </a:pPr>
            <a:r>
              <a:rPr lang="pt-BR" dirty="0">
                <a:solidFill>
                  <a:schemeClr val="tx1"/>
                </a:solidFill>
              </a:rPr>
              <a:t>Na LV humana, o ELISA-rK28 apresentou sensibilidade de 96,8-99,6% e especificidade de 96,2-100,0% (</a:t>
            </a:r>
            <a:r>
              <a:rPr lang="pt-BR" dirty="0" err="1">
                <a:solidFill>
                  <a:schemeClr val="tx1"/>
                </a:solidFill>
              </a:rPr>
              <a:t>Pattabhi</a:t>
            </a:r>
            <a:r>
              <a:rPr lang="pt-BR" dirty="0">
                <a:solidFill>
                  <a:schemeClr val="tx1"/>
                </a:solidFill>
              </a:rPr>
              <a:t>, </a:t>
            </a:r>
            <a:r>
              <a:rPr lang="pt-BR" dirty="0" err="1">
                <a:solidFill>
                  <a:schemeClr val="tx1"/>
                </a:solidFill>
              </a:rPr>
              <a:t>Whittle</a:t>
            </a:r>
            <a:r>
              <a:rPr lang="pt-BR" dirty="0">
                <a:solidFill>
                  <a:schemeClr val="tx1"/>
                </a:solidFill>
              </a:rPr>
              <a:t> et al. 2010, </a:t>
            </a:r>
            <a:r>
              <a:rPr lang="pt-BR" dirty="0" err="1">
                <a:solidFill>
                  <a:schemeClr val="tx1"/>
                </a:solidFill>
              </a:rPr>
              <a:t>Vaish</a:t>
            </a:r>
            <a:r>
              <a:rPr lang="pt-BR" dirty="0">
                <a:solidFill>
                  <a:schemeClr val="tx1"/>
                </a:solidFill>
              </a:rPr>
              <a:t>, </a:t>
            </a:r>
            <a:r>
              <a:rPr lang="pt-BR" dirty="0" err="1">
                <a:solidFill>
                  <a:schemeClr val="tx1"/>
                </a:solidFill>
              </a:rPr>
              <a:t>Bathia</a:t>
            </a:r>
            <a:r>
              <a:rPr lang="pt-BR" dirty="0">
                <a:solidFill>
                  <a:schemeClr val="tx1"/>
                </a:solidFill>
              </a:rPr>
              <a:t> et al. 2011)</a:t>
            </a:r>
          </a:p>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9</a:t>
            </a:fld>
            <a:endParaRPr lang="pt-BR"/>
          </a:p>
        </p:txBody>
      </p:sp>
    </p:spTree>
    <p:extLst>
      <p:ext uri="{BB962C8B-B14F-4D97-AF65-F5344CB8AC3E}">
        <p14:creationId xmlns:p14="http://schemas.microsoft.com/office/powerpoint/2010/main" val="56496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latin typeface="Arial" panose="020B0604020202020204" pitchFamily="34" charset="0"/>
                <a:cs typeface="Arial" panose="020B0604020202020204" pitchFamily="34" charset="0"/>
              </a:rPr>
              <a:t>ROC curves - </a:t>
            </a:r>
            <a:r>
              <a:rPr lang="en-US" sz="1200" dirty="0">
                <a:latin typeface="Arial" panose="020B0604020202020204" pitchFamily="34" charset="0"/>
                <a:cs typeface="Arial" panose="020B0604020202020204" pitchFamily="34" charset="0"/>
              </a:rPr>
              <a:t>90 samples from patients with visceral </a:t>
            </a:r>
            <a:r>
              <a:rPr lang="en-US" sz="1200" dirty="0" err="1">
                <a:latin typeface="Arial" panose="020B0604020202020204" pitchFamily="34" charset="0"/>
                <a:cs typeface="Arial" panose="020B0604020202020204" pitchFamily="34" charset="0"/>
              </a:rPr>
              <a:t>leishmaniasis</a:t>
            </a:r>
            <a:r>
              <a:rPr lang="en-US" sz="1200" dirty="0">
                <a:latin typeface="Arial" panose="020B0604020202020204" pitchFamily="34" charset="0"/>
                <a:cs typeface="Arial" panose="020B0604020202020204" pitchFamily="34" charset="0"/>
              </a:rPr>
              <a:t> and 90 healthy subjects</a:t>
            </a:r>
            <a:endParaRPr lang="pt-BR" sz="1200" dirty="0">
              <a:latin typeface="Arial" panose="020B0604020202020204" pitchFamily="34" charset="0"/>
              <a:cs typeface="Arial" panose="020B0604020202020204" pitchFamily="34" charset="0"/>
            </a:endParaRPr>
          </a:p>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10</a:t>
            </a:fld>
            <a:endParaRPr lang="pt-BR"/>
          </a:p>
        </p:txBody>
      </p:sp>
    </p:spTree>
    <p:extLst>
      <p:ext uri="{BB962C8B-B14F-4D97-AF65-F5344CB8AC3E}">
        <p14:creationId xmlns:p14="http://schemas.microsoft.com/office/powerpoint/2010/main" val="3566631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C96F964-2531-4526-8A28-DB3B74E20139}" type="slidenum">
              <a:rPr lang="pt-BR" smtClean="0"/>
              <a:pPr>
                <a:defRPr/>
              </a:pPr>
              <a:t>12</a:t>
            </a:fld>
            <a:endParaRPr lang="pt-BR"/>
          </a:p>
        </p:txBody>
      </p:sp>
    </p:spTree>
    <p:extLst>
      <p:ext uri="{BB962C8B-B14F-4D97-AF65-F5344CB8AC3E}">
        <p14:creationId xmlns:p14="http://schemas.microsoft.com/office/powerpoint/2010/main" val="348415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Serodiagnosis</a:t>
            </a:r>
            <a:r>
              <a:rPr lang="en-US" dirty="0"/>
              <a:t> has been widely utilized to establish infection because anti-leishmanial antibody titers are high during acute disease. The preferred method of diagnosis in a laboratory situation is by ELISA, although fluorescent antibody (IFAT) or direct agglutination tests (DAT), both utilizing whole parasites, are still widely used (9-11). These tests are highly cross-reactive with trypanosomes and mycobacteria. In addition, the whole parasite preparations used are unstable and variable in quality. This rapid assay is for the qualitative determination of antibodies to a recombinant antigen specific for Visceral </a:t>
            </a:r>
            <a:r>
              <a:rPr lang="en-US" dirty="0" err="1"/>
              <a:t>Leishmaniasis</a:t>
            </a:r>
            <a:r>
              <a:rPr lang="en-US" dirty="0"/>
              <a:t> (12) caused by parasite members of L. </a:t>
            </a:r>
            <a:r>
              <a:rPr lang="en-US" dirty="0" err="1"/>
              <a:t>donovani</a:t>
            </a:r>
            <a:r>
              <a:rPr lang="en-US" dirty="0"/>
              <a:t>.</a:t>
            </a:r>
            <a:endParaRPr lang="pt-BR" dirty="0"/>
          </a:p>
          <a:p>
            <a:r>
              <a:rPr lang="en-US" sz="1200" b="0" i="0" u="none" strike="noStrike" kern="1200" baseline="0" dirty="0">
                <a:solidFill>
                  <a:schemeClr val="tx1"/>
                </a:solidFill>
                <a:latin typeface="+mn-lt"/>
                <a:ea typeface="+mn-ea"/>
                <a:cs typeface="+mn-cs"/>
              </a:rPr>
              <a:t>1. WHO. 1990. Control of the </a:t>
            </a:r>
            <a:r>
              <a:rPr lang="en-US" sz="1200" b="0" i="0" u="none" strike="noStrike" kern="1200" baseline="0" dirty="0" err="1">
                <a:solidFill>
                  <a:schemeClr val="tx1"/>
                </a:solidFill>
                <a:latin typeface="+mn-lt"/>
                <a:ea typeface="+mn-ea"/>
                <a:cs typeface="+mn-cs"/>
              </a:rPr>
              <a:t>Leishmaniases</a:t>
            </a:r>
            <a:r>
              <a:rPr lang="en-US" sz="1200" b="0" i="0" u="none" strike="noStrike" kern="1200" baseline="0" dirty="0">
                <a:solidFill>
                  <a:schemeClr val="tx1"/>
                </a:solidFill>
                <a:latin typeface="+mn-lt"/>
                <a:ea typeface="+mn-ea"/>
                <a:cs typeface="+mn-cs"/>
              </a:rPr>
              <a:t>, World Health Organization, Technical Report Series No. 793. </a:t>
            </a:r>
          </a:p>
          <a:p>
            <a:r>
              <a:rPr lang="sv-SE" sz="1200" b="0" i="0" u="none" strike="noStrike" kern="1200" baseline="0" dirty="0">
                <a:solidFill>
                  <a:schemeClr val="tx1"/>
                </a:solidFill>
                <a:latin typeface="+mn-lt"/>
                <a:ea typeface="+mn-ea"/>
                <a:cs typeface="+mn-cs"/>
              </a:rPr>
              <a:t>2. Marsden, P.D. 1984. Rev. Inf. Dis. (6) 736-744. </a:t>
            </a:r>
          </a:p>
          <a:p>
            <a:r>
              <a:rPr lang="pt-BR" sz="1200" b="0" i="0" u="none" strike="noStrike" kern="1200" baseline="0" dirty="0">
                <a:solidFill>
                  <a:schemeClr val="tx1"/>
                </a:solidFill>
                <a:latin typeface="+mn-lt"/>
                <a:ea typeface="+mn-ea"/>
                <a:cs typeface="+mn-cs"/>
              </a:rPr>
              <a:t>3. Jeronimo S.M.B., R.M. Oliveira, S. </a:t>
            </a:r>
            <a:r>
              <a:rPr lang="pt-BR" sz="1200" b="0" i="0" u="none" strike="noStrike" kern="1200" baseline="0" dirty="0" err="1">
                <a:solidFill>
                  <a:schemeClr val="tx1"/>
                </a:solidFill>
                <a:latin typeface="+mn-lt"/>
                <a:ea typeface="+mn-ea"/>
                <a:cs typeface="+mn-cs"/>
              </a:rPr>
              <a:t>Mackay</a:t>
            </a:r>
            <a:r>
              <a:rPr lang="pt-BR" sz="1200" b="0" i="0" u="none" strike="noStrike" kern="1200" baseline="0" dirty="0">
                <a:solidFill>
                  <a:schemeClr val="tx1"/>
                </a:solidFill>
                <a:latin typeface="+mn-lt"/>
                <a:ea typeface="+mn-ea"/>
                <a:cs typeface="+mn-cs"/>
              </a:rPr>
              <a:t>, et al. 1994. Trans. R. Soc. Trop. Med. </a:t>
            </a:r>
            <a:r>
              <a:rPr lang="pt-BR" sz="1200" b="0" i="0" u="none" strike="noStrike" kern="1200" baseline="0" dirty="0" err="1">
                <a:solidFill>
                  <a:schemeClr val="tx1"/>
                </a:solidFill>
                <a:latin typeface="+mn-lt"/>
                <a:ea typeface="+mn-ea"/>
                <a:cs typeface="+mn-cs"/>
              </a:rPr>
              <a:t>Hyg</a:t>
            </a:r>
            <a:r>
              <a:rPr lang="pt-BR" sz="1200" b="0" i="0" u="none" strike="noStrike" kern="1200" baseline="0" dirty="0">
                <a:solidFill>
                  <a:schemeClr val="tx1"/>
                </a:solidFill>
                <a:latin typeface="+mn-lt"/>
                <a:ea typeface="+mn-ea"/>
                <a:cs typeface="+mn-cs"/>
              </a:rPr>
              <a:t>. 88(4) 368-386. </a:t>
            </a:r>
          </a:p>
          <a:p>
            <a:r>
              <a:rPr lang="pt-BR" sz="1200" b="0" i="0" u="none" strike="noStrike" kern="1200" baseline="0" dirty="0">
                <a:solidFill>
                  <a:schemeClr val="tx1"/>
                </a:solidFill>
                <a:latin typeface="+mn-lt"/>
                <a:ea typeface="+mn-ea"/>
                <a:cs typeface="+mn-cs"/>
              </a:rPr>
              <a:t>4. </a:t>
            </a:r>
            <a:r>
              <a:rPr lang="pt-BR" sz="1200" b="0" i="0" u="none" strike="noStrike" kern="1200" baseline="0" dirty="0" err="1">
                <a:solidFill>
                  <a:schemeClr val="tx1"/>
                </a:solidFill>
                <a:latin typeface="+mn-lt"/>
                <a:ea typeface="+mn-ea"/>
                <a:cs typeface="+mn-cs"/>
              </a:rPr>
              <a:t>Berenguer</a:t>
            </a:r>
            <a:r>
              <a:rPr lang="pt-BR" sz="1200" b="0" i="0" u="none" strike="noStrike" kern="1200" baseline="0" dirty="0">
                <a:solidFill>
                  <a:schemeClr val="tx1"/>
                </a:solidFill>
                <a:latin typeface="+mn-lt"/>
                <a:ea typeface="+mn-ea"/>
                <a:cs typeface="+mn-cs"/>
              </a:rPr>
              <a:t>, J., S. Moreno, E. </a:t>
            </a:r>
            <a:r>
              <a:rPr lang="pt-BR" sz="1200" b="0" i="0" u="none" strike="noStrike" kern="1200" baseline="0" dirty="0" err="1">
                <a:solidFill>
                  <a:schemeClr val="tx1"/>
                </a:solidFill>
                <a:latin typeface="+mn-lt"/>
                <a:ea typeface="+mn-ea"/>
                <a:cs typeface="+mn-cs"/>
              </a:rPr>
              <a:t>Cercenado</a:t>
            </a:r>
            <a:r>
              <a:rPr lang="pt-BR" sz="1200" b="0" i="0" u="none" strike="noStrike" kern="1200" baseline="0" dirty="0">
                <a:solidFill>
                  <a:schemeClr val="tx1"/>
                </a:solidFill>
                <a:latin typeface="+mn-lt"/>
                <a:ea typeface="+mn-ea"/>
                <a:cs typeface="+mn-cs"/>
              </a:rPr>
              <a:t>, et al. 1989. Ann. Intern. Med. (111) 129-132. </a:t>
            </a:r>
          </a:p>
          <a:p>
            <a:r>
              <a:rPr lang="pt-BR" sz="1200" b="0" i="0" u="none" strike="noStrike" kern="1200" baseline="0" dirty="0">
                <a:solidFill>
                  <a:schemeClr val="tx1"/>
                </a:solidFill>
                <a:latin typeface="+mn-lt"/>
                <a:ea typeface="+mn-ea"/>
                <a:cs typeface="+mn-cs"/>
              </a:rPr>
              <a:t>5. </a:t>
            </a:r>
            <a:r>
              <a:rPr lang="pt-BR" sz="1200" b="0" i="0" u="none" strike="noStrike" kern="1200" baseline="0" dirty="0" err="1">
                <a:solidFill>
                  <a:schemeClr val="tx1"/>
                </a:solidFill>
                <a:latin typeface="+mn-lt"/>
                <a:ea typeface="+mn-ea"/>
                <a:cs typeface="+mn-cs"/>
              </a:rPr>
              <a:t>Ashford</a:t>
            </a:r>
            <a:r>
              <a:rPr lang="pt-BR" sz="1200" b="0" i="0" u="none" strike="noStrike" kern="1200" baseline="0" dirty="0">
                <a:solidFill>
                  <a:schemeClr val="tx1"/>
                </a:solidFill>
                <a:latin typeface="+mn-lt"/>
                <a:ea typeface="+mn-ea"/>
                <a:cs typeface="+mn-cs"/>
              </a:rPr>
              <a:t>, D.A., R. </a:t>
            </a:r>
            <a:r>
              <a:rPr lang="pt-BR" sz="1200" b="0" i="0" u="none" strike="noStrike" kern="1200" baseline="0" dirty="0" err="1">
                <a:solidFill>
                  <a:schemeClr val="tx1"/>
                </a:solidFill>
                <a:latin typeface="+mn-lt"/>
                <a:ea typeface="+mn-ea"/>
                <a:cs typeface="+mn-cs"/>
              </a:rPr>
              <a:t>Badaro</a:t>
            </a:r>
            <a:r>
              <a:rPr lang="pt-BR" sz="1200" b="0" i="0" u="none" strike="noStrike" kern="1200" baseline="0" dirty="0">
                <a:solidFill>
                  <a:schemeClr val="tx1"/>
                </a:solidFill>
                <a:latin typeface="+mn-lt"/>
                <a:ea typeface="+mn-ea"/>
                <a:cs typeface="+mn-cs"/>
              </a:rPr>
              <a:t>, C. </a:t>
            </a:r>
            <a:r>
              <a:rPr lang="pt-BR" sz="1200" b="0" i="0" u="none" strike="noStrike" kern="1200" baseline="0" dirty="0" err="1">
                <a:solidFill>
                  <a:schemeClr val="tx1"/>
                </a:solidFill>
                <a:latin typeface="+mn-lt"/>
                <a:ea typeface="+mn-ea"/>
                <a:cs typeface="+mn-cs"/>
              </a:rPr>
              <a:t>Eulalio</a:t>
            </a:r>
            <a:r>
              <a:rPr lang="pt-BR" sz="1200" b="0" i="0" u="none" strike="noStrike" kern="1200" baseline="0" dirty="0">
                <a:solidFill>
                  <a:schemeClr val="tx1"/>
                </a:solidFill>
                <a:latin typeface="+mn-lt"/>
                <a:ea typeface="+mn-ea"/>
                <a:cs typeface="+mn-cs"/>
              </a:rPr>
              <a:t>, et al. 1993. Am. J. Med. </a:t>
            </a:r>
            <a:r>
              <a:rPr lang="pt-BR" sz="1200" b="0" i="0" u="none" strike="noStrike" kern="1200" baseline="0" dirty="0" err="1">
                <a:solidFill>
                  <a:schemeClr val="tx1"/>
                </a:solidFill>
                <a:latin typeface="+mn-lt"/>
                <a:ea typeface="+mn-ea"/>
                <a:cs typeface="+mn-cs"/>
              </a:rPr>
              <a:t>Hyg</a:t>
            </a:r>
            <a:r>
              <a:rPr lang="pt-BR" sz="1200" b="0" i="0" u="none" strike="noStrike" kern="1200" baseline="0" dirty="0">
                <a:solidFill>
                  <a:schemeClr val="tx1"/>
                </a:solidFill>
                <a:latin typeface="+mn-lt"/>
                <a:ea typeface="+mn-ea"/>
                <a:cs typeface="+mn-cs"/>
              </a:rPr>
              <a:t>. 48(1) 1-8. </a:t>
            </a:r>
          </a:p>
          <a:p>
            <a:r>
              <a:rPr lang="pt-BR" sz="1200" b="0" i="0" u="none" strike="noStrike" kern="1200" baseline="0" dirty="0">
                <a:solidFill>
                  <a:schemeClr val="tx1"/>
                </a:solidFill>
                <a:latin typeface="+mn-lt"/>
                <a:ea typeface="+mn-ea"/>
                <a:cs typeface="+mn-cs"/>
              </a:rPr>
              <a:t>6. </a:t>
            </a:r>
            <a:r>
              <a:rPr lang="pt-BR" sz="1200" b="0" i="0" u="none" strike="noStrike" kern="1200" baseline="0" dirty="0" err="1">
                <a:solidFill>
                  <a:schemeClr val="tx1"/>
                </a:solidFill>
                <a:latin typeface="+mn-lt"/>
                <a:ea typeface="+mn-ea"/>
                <a:cs typeface="+mn-cs"/>
              </a:rPr>
              <a:t>Neogy,A.B</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I.Vouldoukis</a:t>
            </a:r>
            <a:r>
              <a:rPr lang="pt-BR" sz="1200" b="0" i="0" u="none" strike="noStrike" kern="1200" baseline="0" dirty="0">
                <a:solidFill>
                  <a:schemeClr val="tx1"/>
                </a:solidFill>
                <a:latin typeface="+mn-lt"/>
                <a:ea typeface="+mn-ea"/>
                <a:cs typeface="+mn-cs"/>
              </a:rPr>
              <a:t>, A.S. </a:t>
            </a:r>
            <a:r>
              <a:rPr lang="pt-BR" sz="1200" b="0" i="0" u="none" strike="noStrike" kern="1200" baseline="0" dirty="0" err="1">
                <a:solidFill>
                  <a:schemeClr val="tx1"/>
                </a:solidFill>
                <a:latin typeface="+mn-lt"/>
                <a:ea typeface="+mn-ea"/>
                <a:cs typeface="+mn-cs"/>
              </a:rPr>
              <a:t>Otamires</a:t>
            </a:r>
            <a:r>
              <a:rPr lang="pt-BR" sz="1200" b="0" i="0" u="none" strike="noStrike" kern="1200" baseline="0" dirty="0">
                <a:solidFill>
                  <a:schemeClr val="tx1"/>
                </a:solidFill>
                <a:latin typeface="+mn-lt"/>
                <a:ea typeface="+mn-ea"/>
                <a:cs typeface="+mn-cs"/>
              </a:rPr>
              <a:t>, et al. 1993. Am. J. Trop. Med. </a:t>
            </a:r>
            <a:r>
              <a:rPr lang="pt-BR" sz="1200" b="0" i="0" u="none" strike="noStrike" kern="1200" baseline="0" dirty="0" err="1">
                <a:solidFill>
                  <a:schemeClr val="tx1"/>
                </a:solidFill>
                <a:latin typeface="+mn-lt"/>
                <a:ea typeface="+mn-ea"/>
                <a:cs typeface="+mn-cs"/>
              </a:rPr>
              <a:t>Hyg</a:t>
            </a:r>
            <a:r>
              <a:rPr lang="pt-BR" sz="1200" b="0" i="0" u="none" strike="noStrike" kern="1200" baseline="0" dirty="0">
                <a:solidFill>
                  <a:schemeClr val="tx1"/>
                </a:solidFill>
                <a:latin typeface="+mn-lt"/>
                <a:ea typeface="+mn-ea"/>
                <a:cs typeface="+mn-cs"/>
              </a:rPr>
              <a:t>. (47)772-777. </a:t>
            </a:r>
          </a:p>
          <a:p>
            <a:r>
              <a:rPr lang="pt-BR" sz="1200" b="0" i="0" u="none" strike="noStrike" kern="1200" baseline="0" dirty="0">
                <a:solidFill>
                  <a:schemeClr val="tx1"/>
                </a:solidFill>
                <a:latin typeface="+mn-lt"/>
                <a:ea typeface="+mn-ea"/>
                <a:cs typeface="+mn-cs"/>
              </a:rPr>
              <a:t>7. Evans, T.G., I.A.B. Vasconcelos, J.N. Lima, et al. 1990. Am. J. Trop. Med. </a:t>
            </a:r>
            <a:r>
              <a:rPr lang="pt-BR" sz="1200" b="0" i="0" u="none" strike="noStrike" kern="1200" baseline="0" dirty="0" err="1">
                <a:solidFill>
                  <a:schemeClr val="tx1"/>
                </a:solidFill>
                <a:latin typeface="+mn-lt"/>
                <a:ea typeface="+mn-ea"/>
                <a:cs typeface="+mn-cs"/>
              </a:rPr>
              <a:t>Hyg</a:t>
            </a:r>
            <a:r>
              <a:rPr lang="pt-BR" sz="1200" b="0" i="0" u="none" strike="noStrike" kern="1200" baseline="0" dirty="0">
                <a:solidFill>
                  <a:schemeClr val="tx1"/>
                </a:solidFill>
                <a:latin typeface="+mn-lt"/>
                <a:ea typeface="+mn-ea"/>
                <a:cs typeface="+mn-cs"/>
              </a:rPr>
              <a:t>. (42)118-123. </a:t>
            </a:r>
          </a:p>
          <a:p>
            <a:r>
              <a:rPr lang="pt-BR" sz="1200" b="0" i="0" u="none" strike="noStrike" kern="1200" baseline="0" dirty="0">
                <a:solidFill>
                  <a:schemeClr val="tx1"/>
                </a:solidFill>
                <a:latin typeface="+mn-lt"/>
                <a:ea typeface="+mn-ea"/>
                <a:cs typeface="+mn-cs"/>
              </a:rPr>
              <a:t>8. Alvar J., R. Molina, M. San </a:t>
            </a:r>
            <a:r>
              <a:rPr lang="pt-BR" sz="1200" b="0" i="0" u="none" strike="noStrike" kern="1200" baseline="0" dirty="0" err="1">
                <a:solidFill>
                  <a:schemeClr val="tx1"/>
                </a:solidFill>
                <a:latin typeface="+mn-lt"/>
                <a:ea typeface="+mn-ea"/>
                <a:cs typeface="+mn-cs"/>
              </a:rPr>
              <a:t>Andres</a:t>
            </a:r>
            <a:r>
              <a:rPr lang="pt-BR" sz="1200" b="0" i="0" u="none" strike="noStrike" kern="1200" baseline="0" dirty="0">
                <a:solidFill>
                  <a:schemeClr val="tx1"/>
                </a:solidFill>
                <a:latin typeface="+mn-lt"/>
                <a:ea typeface="+mn-ea"/>
                <a:cs typeface="+mn-cs"/>
              </a:rPr>
              <a:t>, et al. 1994. Ann. Trop. Med. &amp; </a:t>
            </a:r>
            <a:r>
              <a:rPr lang="pt-BR" sz="1200" b="0" i="0" u="none" strike="noStrike" kern="1200" baseline="0" dirty="0" err="1">
                <a:solidFill>
                  <a:schemeClr val="tx1"/>
                </a:solidFill>
                <a:latin typeface="+mn-lt"/>
                <a:ea typeface="+mn-ea"/>
                <a:cs typeface="+mn-cs"/>
              </a:rPr>
              <a:t>Parasit</a:t>
            </a:r>
            <a:r>
              <a:rPr lang="pt-BR" sz="1200" b="0" i="0" u="none" strike="noStrike" kern="1200" baseline="0" dirty="0">
                <a:solidFill>
                  <a:schemeClr val="tx1"/>
                </a:solidFill>
                <a:latin typeface="+mn-lt"/>
                <a:ea typeface="+mn-ea"/>
                <a:cs typeface="+mn-cs"/>
              </a:rPr>
              <a:t>. 88(4) 371-8. </a:t>
            </a:r>
          </a:p>
          <a:p>
            <a:r>
              <a:rPr lang="pt-BR" sz="1200" b="0" i="0" u="none" strike="noStrike" kern="1200" baseline="0" dirty="0">
                <a:solidFill>
                  <a:schemeClr val="tx1"/>
                </a:solidFill>
                <a:latin typeface="+mn-lt"/>
                <a:ea typeface="+mn-ea"/>
                <a:cs typeface="+mn-cs"/>
              </a:rPr>
              <a:t>9. Allain, D.S., </a:t>
            </a:r>
            <a:r>
              <a:rPr lang="pt-BR" sz="1200" b="0" i="0" u="none" strike="noStrike" kern="1200" baseline="0" dirty="0" err="1">
                <a:solidFill>
                  <a:schemeClr val="tx1"/>
                </a:solidFill>
                <a:latin typeface="+mn-lt"/>
                <a:ea typeface="+mn-ea"/>
                <a:cs typeface="+mn-cs"/>
              </a:rPr>
              <a:t>and</a:t>
            </a:r>
            <a:r>
              <a:rPr lang="pt-BR" sz="1200" b="0" i="0" u="none" strike="noStrike" kern="1200" baseline="0" dirty="0">
                <a:solidFill>
                  <a:schemeClr val="tx1"/>
                </a:solidFill>
                <a:latin typeface="+mn-lt"/>
                <a:ea typeface="+mn-ea"/>
                <a:cs typeface="+mn-cs"/>
              </a:rPr>
              <a:t> I.G. </a:t>
            </a:r>
            <a:r>
              <a:rPr lang="pt-BR" sz="1200" b="0" i="0" u="none" strike="noStrike" kern="1200" baseline="0" dirty="0" err="1">
                <a:solidFill>
                  <a:schemeClr val="tx1"/>
                </a:solidFill>
                <a:latin typeface="+mn-lt"/>
                <a:ea typeface="+mn-ea"/>
                <a:cs typeface="+mn-cs"/>
              </a:rPr>
              <a:t>Kagan</a:t>
            </a:r>
            <a:r>
              <a:rPr lang="pt-BR" sz="1200" b="0" i="0" u="none" strike="noStrike" kern="1200" baseline="0" dirty="0">
                <a:solidFill>
                  <a:schemeClr val="tx1"/>
                </a:solidFill>
                <a:latin typeface="+mn-lt"/>
                <a:ea typeface="+mn-ea"/>
                <a:cs typeface="+mn-cs"/>
              </a:rPr>
              <a:t>. 1975. Am. J. Trop. Med. </a:t>
            </a:r>
            <a:r>
              <a:rPr lang="pt-BR" sz="1200" b="0" i="0" u="none" strike="noStrike" kern="1200" baseline="0" dirty="0" err="1">
                <a:solidFill>
                  <a:schemeClr val="tx1"/>
                </a:solidFill>
                <a:latin typeface="+mn-lt"/>
                <a:ea typeface="+mn-ea"/>
                <a:cs typeface="+mn-cs"/>
              </a:rPr>
              <a:t>Hyg</a:t>
            </a:r>
            <a:r>
              <a:rPr lang="pt-BR" sz="1200" b="0" i="0" u="none" strike="noStrike" kern="1200" baseline="0" dirty="0">
                <a:solidFill>
                  <a:schemeClr val="tx1"/>
                </a:solidFill>
                <a:latin typeface="+mn-lt"/>
                <a:ea typeface="+mn-ea"/>
                <a:cs typeface="+mn-cs"/>
              </a:rPr>
              <a:t>. (24) 232-236. </a:t>
            </a:r>
          </a:p>
          <a:p>
            <a:r>
              <a:rPr lang="pt-BR" sz="1200" b="0" i="0" u="none" strike="noStrike" kern="1200" baseline="0" dirty="0">
                <a:solidFill>
                  <a:schemeClr val="tx1"/>
                </a:solidFill>
                <a:latin typeface="+mn-lt"/>
                <a:ea typeface="+mn-ea"/>
                <a:cs typeface="+mn-cs"/>
              </a:rPr>
              <a:t>10. </a:t>
            </a:r>
            <a:r>
              <a:rPr lang="pt-BR" sz="1200" b="0" i="0" u="none" strike="noStrike" kern="1200" baseline="0" dirty="0" err="1">
                <a:solidFill>
                  <a:schemeClr val="tx1"/>
                </a:solidFill>
                <a:latin typeface="+mn-lt"/>
                <a:ea typeface="+mn-ea"/>
                <a:cs typeface="+mn-cs"/>
              </a:rPr>
              <a:t>Badaro</a:t>
            </a:r>
            <a:r>
              <a:rPr lang="pt-BR" sz="1200" b="0" i="0" u="none" strike="noStrike" kern="1200" baseline="0" dirty="0">
                <a:solidFill>
                  <a:schemeClr val="tx1"/>
                </a:solidFill>
                <a:latin typeface="+mn-lt"/>
                <a:ea typeface="+mn-ea"/>
                <a:cs typeface="+mn-cs"/>
              </a:rPr>
              <a:t>, R., S.G. Reed, </a:t>
            </a:r>
            <a:r>
              <a:rPr lang="pt-BR" sz="1200" b="0" i="0" u="none" strike="noStrike" kern="1200" baseline="0" dirty="0" err="1">
                <a:solidFill>
                  <a:schemeClr val="tx1"/>
                </a:solidFill>
                <a:latin typeface="+mn-lt"/>
                <a:ea typeface="+mn-ea"/>
                <a:cs typeface="+mn-cs"/>
              </a:rPr>
              <a:t>and</a:t>
            </a:r>
            <a:r>
              <a:rPr lang="pt-BR" sz="1200" b="0" i="0" u="none" strike="noStrike" kern="1200" baseline="0" dirty="0">
                <a:solidFill>
                  <a:schemeClr val="tx1"/>
                </a:solidFill>
                <a:latin typeface="+mn-lt"/>
                <a:ea typeface="+mn-ea"/>
                <a:cs typeface="+mn-cs"/>
              </a:rPr>
              <a:t> E.M. </a:t>
            </a:r>
            <a:r>
              <a:rPr lang="pt-BR" sz="1200" b="0" i="0" u="none" strike="noStrike" kern="1200" baseline="0" dirty="0" err="1">
                <a:solidFill>
                  <a:schemeClr val="tx1"/>
                </a:solidFill>
                <a:latin typeface="+mn-lt"/>
                <a:ea typeface="+mn-ea"/>
                <a:cs typeface="+mn-cs"/>
              </a:rPr>
              <a:t>Carvallio</a:t>
            </a:r>
            <a:r>
              <a:rPr lang="pt-BR" sz="1200" b="0" i="0" u="none" strike="noStrike" kern="1200" baseline="0" dirty="0">
                <a:solidFill>
                  <a:schemeClr val="tx1"/>
                </a:solidFill>
                <a:latin typeface="+mn-lt"/>
                <a:ea typeface="+mn-ea"/>
                <a:cs typeface="+mn-cs"/>
              </a:rPr>
              <a:t>. 1983. Am. J. Trop. Med. </a:t>
            </a:r>
            <a:r>
              <a:rPr lang="pt-BR" sz="1200" b="0" i="0" u="none" strike="noStrike" kern="1200" baseline="0" dirty="0" err="1">
                <a:solidFill>
                  <a:schemeClr val="tx1"/>
                </a:solidFill>
                <a:latin typeface="+mn-lt"/>
                <a:ea typeface="+mn-ea"/>
                <a:cs typeface="+mn-cs"/>
              </a:rPr>
              <a:t>Hyg</a:t>
            </a:r>
            <a:r>
              <a:rPr lang="pt-BR" sz="1200" b="0" i="0" u="none" strike="noStrike" kern="1200" baseline="0" dirty="0">
                <a:solidFill>
                  <a:schemeClr val="tx1"/>
                </a:solidFill>
                <a:latin typeface="+mn-lt"/>
                <a:ea typeface="+mn-ea"/>
                <a:cs typeface="+mn-cs"/>
              </a:rPr>
              <a:t>. 32(3) 480-484. </a:t>
            </a:r>
          </a:p>
          <a:p>
            <a:r>
              <a:rPr lang="pt-BR" sz="1200" b="0" i="0" u="none" strike="noStrike" kern="1200" baseline="0" dirty="0">
                <a:solidFill>
                  <a:schemeClr val="tx1"/>
                </a:solidFill>
                <a:latin typeface="+mn-lt"/>
                <a:ea typeface="+mn-ea"/>
                <a:cs typeface="+mn-cs"/>
              </a:rPr>
              <a:t>11. Reed, S.G., W.G. </a:t>
            </a:r>
            <a:r>
              <a:rPr lang="pt-BR" sz="1200" b="0" i="0" u="none" strike="noStrike" kern="1200" baseline="0" dirty="0" err="1">
                <a:solidFill>
                  <a:schemeClr val="tx1"/>
                </a:solidFill>
                <a:latin typeface="+mn-lt"/>
                <a:ea typeface="+mn-ea"/>
                <a:cs typeface="+mn-cs"/>
              </a:rPr>
              <a:t>Shreffler</a:t>
            </a:r>
            <a:r>
              <a:rPr lang="pt-BR" sz="1200" b="0" i="0" u="none" strike="noStrike" kern="1200" baseline="0" dirty="0">
                <a:solidFill>
                  <a:schemeClr val="tx1"/>
                </a:solidFill>
                <a:latin typeface="+mn-lt"/>
                <a:ea typeface="+mn-ea"/>
                <a:cs typeface="+mn-cs"/>
              </a:rPr>
              <a:t>, J.M. Burns, et al. 1990. Am. J. Trop. Med. </a:t>
            </a:r>
            <a:r>
              <a:rPr lang="pt-BR" sz="1200" b="0" i="0" u="none" strike="noStrike" kern="1200" baseline="0" dirty="0" err="1">
                <a:solidFill>
                  <a:schemeClr val="tx1"/>
                </a:solidFill>
                <a:latin typeface="+mn-lt"/>
                <a:ea typeface="+mn-ea"/>
                <a:cs typeface="+mn-cs"/>
              </a:rPr>
              <a:t>Hyg</a:t>
            </a:r>
            <a:r>
              <a:rPr lang="pt-BR" sz="1200" b="0" i="0" u="none" strike="noStrike" kern="1200" baseline="0" dirty="0">
                <a:solidFill>
                  <a:schemeClr val="tx1"/>
                </a:solidFill>
                <a:latin typeface="+mn-lt"/>
                <a:ea typeface="+mn-ea"/>
                <a:cs typeface="+mn-cs"/>
              </a:rPr>
              <a:t>. 43(6) 632-9. </a:t>
            </a:r>
          </a:p>
          <a:p>
            <a:r>
              <a:rPr lang="da-DK" sz="1200" b="0" i="0" u="none" strike="noStrike" kern="1200" baseline="0" dirty="0">
                <a:solidFill>
                  <a:schemeClr val="tx1"/>
                </a:solidFill>
                <a:latin typeface="+mn-lt"/>
                <a:ea typeface="+mn-ea"/>
                <a:cs typeface="+mn-cs"/>
              </a:rPr>
              <a:t>12. Burns, J.M., W.G. Shreffler, D.R. Benson, et al. 1993. Proc. Natl. Acad. Sci. (90)775-779. </a:t>
            </a:r>
          </a:p>
          <a:p>
            <a:r>
              <a:rPr lang="pt-BR" sz="1200" b="0" i="0" u="none" strike="noStrike" kern="1200" baseline="0" dirty="0">
                <a:solidFill>
                  <a:schemeClr val="tx1"/>
                </a:solidFill>
                <a:latin typeface="+mn-lt"/>
                <a:ea typeface="+mn-ea"/>
                <a:cs typeface="+mn-cs"/>
              </a:rPr>
              <a:t>13. </a:t>
            </a:r>
            <a:r>
              <a:rPr lang="pt-BR" sz="1200" b="0" i="0" u="none" strike="noStrike" kern="1200" baseline="0" dirty="0" err="1">
                <a:solidFill>
                  <a:schemeClr val="tx1"/>
                </a:solidFill>
                <a:latin typeface="+mn-lt"/>
                <a:ea typeface="+mn-ea"/>
                <a:cs typeface="+mn-cs"/>
              </a:rPr>
              <a:t>Houghton</a:t>
            </a:r>
            <a:r>
              <a:rPr lang="pt-BR" sz="1200" b="0" i="0" u="none" strike="noStrike" kern="1200" baseline="0" dirty="0">
                <a:solidFill>
                  <a:schemeClr val="tx1"/>
                </a:solidFill>
                <a:latin typeface="+mn-lt"/>
                <a:ea typeface="+mn-ea"/>
                <a:cs typeface="+mn-cs"/>
              </a:rPr>
              <a:t>, R. et al. 1998. J. </a:t>
            </a:r>
            <a:r>
              <a:rPr lang="pt-BR" sz="1200" b="0" i="0" u="none" strike="noStrike" kern="1200" baseline="0" dirty="0" err="1">
                <a:solidFill>
                  <a:schemeClr val="tx1"/>
                </a:solidFill>
                <a:latin typeface="+mn-lt"/>
                <a:ea typeface="+mn-ea"/>
                <a:cs typeface="+mn-cs"/>
              </a:rPr>
              <a:t>Infectious</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Dis</a:t>
            </a:r>
            <a:r>
              <a:rPr lang="pt-BR" sz="1200" b="0" i="0" u="none" strike="noStrike" kern="1200" baseline="0" dirty="0">
                <a:solidFill>
                  <a:schemeClr val="tx1"/>
                </a:solidFill>
                <a:latin typeface="+mn-lt"/>
                <a:ea typeface="+mn-ea"/>
                <a:cs typeface="+mn-cs"/>
              </a:rPr>
              <a:t>. 177(5) 1339-1344. </a:t>
            </a:r>
          </a:p>
          <a:p>
            <a:r>
              <a:rPr lang="pt-BR" sz="1200" b="0" i="0" u="none" strike="noStrike" kern="1200" baseline="0" dirty="0">
                <a:solidFill>
                  <a:schemeClr val="tx1"/>
                </a:solidFill>
                <a:latin typeface="+mn-lt"/>
                <a:ea typeface="+mn-ea"/>
                <a:cs typeface="+mn-cs"/>
              </a:rPr>
              <a:t>14. </a:t>
            </a:r>
            <a:r>
              <a:rPr lang="pt-BR" sz="1200" b="0" i="0" u="none" strike="noStrike" kern="1200" baseline="0" dirty="0" err="1">
                <a:solidFill>
                  <a:schemeClr val="tx1"/>
                </a:solidFill>
                <a:latin typeface="+mn-lt"/>
                <a:ea typeface="+mn-ea"/>
                <a:cs typeface="+mn-cs"/>
              </a:rPr>
              <a:t>Sundar</a:t>
            </a:r>
            <a:r>
              <a:rPr lang="pt-BR" sz="1200" b="0" i="0" u="none" strike="noStrike" kern="1200" baseline="0" dirty="0">
                <a:solidFill>
                  <a:schemeClr val="tx1"/>
                </a:solidFill>
                <a:latin typeface="+mn-lt"/>
                <a:ea typeface="+mn-ea"/>
                <a:cs typeface="+mn-cs"/>
              </a:rPr>
              <a:t>, S. et al. 2002. </a:t>
            </a:r>
            <a:r>
              <a:rPr lang="pt-BR" sz="1200" b="0" i="0" u="none" strike="noStrike" kern="1200" baseline="0" dirty="0" err="1">
                <a:solidFill>
                  <a:schemeClr val="tx1"/>
                </a:solidFill>
                <a:latin typeface="+mn-lt"/>
                <a:ea typeface="+mn-ea"/>
                <a:cs typeface="+mn-cs"/>
              </a:rPr>
              <a:t>Annals</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of</a:t>
            </a:r>
            <a:r>
              <a:rPr lang="pt-BR" sz="1200" b="0" i="0" u="none" strike="noStrike" kern="1200" baseline="0" dirty="0">
                <a:solidFill>
                  <a:schemeClr val="tx1"/>
                </a:solidFill>
                <a:latin typeface="+mn-lt"/>
                <a:ea typeface="+mn-ea"/>
                <a:cs typeface="+mn-cs"/>
              </a:rPr>
              <a:t> Tropical Medicine &amp; </a:t>
            </a:r>
            <a:r>
              <a:rPr lang="pt-BR" sz="1200" b="0" i="0" u="none" strike="noStrike" kern="1200" baseline="0" dirty="0" err="1">
                <a:solidFill>
                  <a:schemeClr val="tx1"/>
                </a:solidFill>
                <a:latin typeface="+mn-lt"/>
                <a:ea typeface="+mn-ea"/>
                <a:cs typeface="+mn-cs"/>
              </a:rPr>
              <a:t>Parasitology</a:t>
            </a:r>
            <a:r>
              <a:rPr lang="pt-BR" sz="1200" b="0" i="0" u="none" strike="noStrike" kern="1200" baseline="0" dirty="0">
                <a:solidFill>
                  <a:schemeClr val="tx1"/>
                </a:solidFill>
                <a:latin typeface="+mn-lt"/>
                <a:ea typeface="+mn-ea"/>
                <a:cs typeface="+mn-cs"/>
              </a:rPr>
              <a:t>, Vol. 96, No. 1, 19-23. </a:t>
            </a:r>
          </a:p>
          <a:p>
            <a:endParaRPr lang="pt-BR" sz="1200" b="0" i="0" u="none" strike="noStrike" kern="1200" baseline="0" dirty="0">
              <a:solidFill>
                <a:schemeClr val="tx1"/>
              </a:solidFill>
              <a:latin typeface="+mn-lt"/>
              <a:ea typeface="+mn-ea"/>
              <a:cs typeface="+mn-cs"/>
            </a:endParaRPr>
          </a:p>
          <a:p>
            <a:r>
              <a:rPr lang="pt-BR" dirty="0"/>
              <a:t>A busca por um antígeno sensível e específico resultou na identificação de antígenos recombinantes ou sintéticos (10,11). Dentre esses, destaca-se o antígeno recombinante K39 de </a:t>
            </a:r>
            <a:r>
              <a:rPr lang="pt-BR" dirty="0" err="1"/>
              <a:t>Leishmania</a:t>
            </a:r>
            <a:r>
              <a:rPr lang="pt-BR" dirty="0"/>
              <a:t> </a:t>
            </a:r>
            <a:r>
              <a:rPr lang="pt-BR" dirty="0" err="1"/>
              <a:t>infantum</a:t>
            </a:r>
            <a:r>
              <a:rPr lang="pt-BR" dirty="0"/>
              <a:t> (rk39), (11) que apresenta especificidade e sensibilidade elevadas (12). Nos ensaios de ELISA, utilizando rk39 a sensibilidade variou de 93 a 99% e a especificidade de 93 a 100%, mostrando-se promissor para utilização no diagnóstico da LVA (12,13,14,15). O mesmo antígeno quando utilizado na técnica de </a:t>
            </a:r>
            <a:r>
              <a:rPr lang="pt-BR" dirty="0" err="1"/>
              <a:t>imunocromatografia</a:t>
            </a:r>
            <a:r>
              <a:rPr lang="pt-BR" dirty="0"/>
              <a:t> apresenta sensibilidade, variando de 67 a 100% e especificidade de 59 a 100% dependendo da região geográfica envolvida (16). Atualmente, há em curso um estudo multicêntrico da Organização Mundial da Saúde para validação de testes </a:t>
            </a:r>
            <a:r>
              <a:rPr lang="pt-BR" dirty="0" err="1"/>
              <a:t>imunocromatográficos</a:t>
            </a:r>
            <a:r>
              <a:rPr lang="pt-BR" dirty="0"/>
              <a:t> utilizando rk39, em amostra de soro. Os testes rápidos têm aplicação prática em campo para diagnóstico precoce da doença, no entanto a utilização do soro como único espécime recomendada pode retardar o resultado do teste. Neste contexto, avalia-se que a utilização de sangue total ou outro espécime clínica possa ser mais plausível para uso em campo, onde se pretende que o profissional treinado possa diagnosticar a leishmaniose visceral no momento do atendimento.</a:t>
            </a:r>
          </a:p>
          <a:p>
            <a:endParaRPr lang="pt-BR" dirty="0"/>
          </a:p>
          <a:p>
            <a:pPr marL="0" marR="0" indent="0" algn="l" defTabSz="914400" rtl="0" eaLnBrk="1" fontAlgn="auto" latinLnBrk="0" hangingPunct="1">
              <a:lnSpc>
                <a:spcPct val="100000"/>
              </a:lnSpc>
              <a:spcBef>
                <a:spcPts val="0"/>
              </a:spcBef>
              <a:spcAft>
                <a:spcPts val="0"/>
              </a:spcAft>
              <a:buClrTx/>
              <a:buSzTx/>
              <a:buFontTx/>
              <a:buNone/>
              <a:tabLst/>
              <a:defRPr/>
            </a:pPr>
            <a:r>
              <a:rPr lang="pt-BR" dirty="0"/>
              <a:t>Até o momento, o diagnóstico da leishmaniose visceral baseado em métodos parasitológicos e imunológicos disponíveis para uso, apresenta uma variedade imensa na sensibilidade e especificidade, além de retardarem o diagnóstico, pela necessidade de uso de material nem sempre disponível, como leitor de ELISA, microscópio óptico e de fluorescência e ainda a necessidade premente de pessoal treinado e com habilidade para manuseio dos insumos. Os antígenos recombinantes, tal como o k39 são uma saída para melhorar a especificidade e sensibilidade do diagnóstico da LVA, e ainda, quando inseridos em plataformas de </a:t>
            </a:r>
            <a:r>
              <a:rPr lang="pt-BR" dirty="0" err="1"/>
              <a:t>imunocromaografia</a:t>
            </a:r>
            <a:r>
              <a:rPr lang="pt-BR" dirty="0"/>
              <a:t>, há uma agilidade no diagnóstico, que culminará num tratamento mais adequado e mais precoce com possível redução da letalidade, visto que esta está atrelada ao diagnóstico tardio. Atualmente os testes rápidos, com rk39 são validados para uso de soro como espécime, não havendo validação para uso de outros espécimes clínicas como sangue total e saliva, que agilizaria o diagnóstico e podendo ser utilizado em campo no momento do atendimento ao paciente com suspeita de LVA. Dessa forma pretendemos neste estudo validar o teste rápido </a:t>
            </a:r>
            <a:r>
              <a:rPr lang="pt-BR" dirty="0" err="1"/>
              <a:t>imunocromatográfico</a:t>
            </a:r>
            <a:r>
              <a:rPr lang="pt-BR" dirty="0"/>
              <a:t> com </a:t>
            </a:r>
            <a:r>
              <a:rPr lang="pt-BR" dirty="0" err="1"/>
              <a:t>rk</a:t>
            </a:r>
            <a:r>
              <a:rPr lang="pt-BR" dirty="0"/>
              <a:t> 39 para uso em sangue total e saliva, comparando com uso em soro, e com outros métodos sorológicos que utilizam antígeno total e com métodos parasitológicos. </a:t>
            </a:r>
          </a:p>
          <a:p>
            <a:endParaRPr lang="pt-BR" dirty="0"/>
          </a:p>
          <a:p>
            <a:endParaRPr lang="pt-BR" dirty="0"/>
          </a:p>
          <a:p>
            <a:endParaRPr lang="pt-BR" dirty="0"/>
          </a:p>
        </p:txBody>
      </p:sp>
      <p:sp>
        <p:nvSpPr>
          <p:cNvPr id="4" name="Espaço Reservado para Número de Slide 3"/>
          <p:cNvSpPr>
            <a:spLocks noGrp="1"/>
          </p:cNvSpPr>
          <p:nvPr>
            <p:ph type="sldNum" sz="quarter" idx="10"/>
          </p:nvPr>
        </p:nvSpPr>
        <p:spPr/>
        <p:txBody>
          <a:bodyPr/>
          <a:lstStyle/>
          <a:p>
            <a:fld id="{A5FC91DD-7570-4602-A00F-76A536BEB2B4}" type="slidenum">
              <a:rPr lang="pt-BR" smtClean="0"/>
              <a:t>13</a:t>
            </a:fld>
            <a:endParaRPr lang="pt-BR"/>
          </a:p>
        </p:txBody>
      </p:sp>
    </p:spTree>
    <p:extLst>
      <p:ext uri="{BB962C8B-B14F-4D97-AF65-F5344CB8AC3E}">
        <p14:creationId xmlns:p14="http://schemas.microsoft.com/office/powerpoint/2010/main" val="202709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2031CA7-EAB6-49FD-B0F5-AF8E22109DEB}" type="datetimeFigureOut">
              <a:rPr lang="pt-BR" smtClean="0"/>
              <a:t>22/05/2020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48358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2031CA7-EAB6-49FD-B0F5-AF8E22109DEB}" type="datetimeFigureOut">
              <a:rPr lang="pt-BR" smtClean="0"/>
              <a:t>22/05/2020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1378586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2031CA7-EAB6-49FD-B0F5-AF8E22109DEB}" type="datetimeFigureOut">
              <a:rPr lang="pt-BR" smtClean="0"/>
              <a:t>22/05/2020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179937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2031CA7-EAB6-49FD-B0F5-AF8E22109DEB}" type="datetimeFigureOut">
              <a:rPr lang="pt-BR" smtClean="0"/>
              <a:t>22/05/2020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346402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52031CA7-EAB6-49FD-B0F5-AF8E22109DEB}" type="datetimeFigureOut">
              <a:rPr lang="pt-BR" smtClean="0"/>
              <a:t>22/05/2020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9143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2031CA7-EAB6-49FD-B0F5-AF8E22109DEB}" type="datetimeFigureOut">
              <a:rPr lang="pt-BR" smtClean="0"/>
              <a:t>22/05/2020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3464611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2031CA7-EAB6-49FD-B0F5-AF8E22109DEB}" type="datetimeFigureOut">
              <a:rPr lang="pt-BR" smtClean="0"/>
              <a:t>22/05/2020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204923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2031CA7-EAB6-49FD-B0F5-AF8E22109DEB}" type="datetimeFigureOut">
              <a:rPr lang="pt-BR" smtClean="0"/>
              <a:t>22/05/2020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12658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2031CA7-EAB6-49FD-B0F5-AF8E22109DEB}" type="datetimeFigureOut">
              <a:rPr lang="pt-BR" smtClean="0"/>
              <a:t>22/05/2020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4213597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2031CA7-EAB6-49FD-B0F5-AF8E22109DEB}" type="datetimeFigureOut">
              <a:rPr lang="pt-BR" smtClean="0"/>
              <a:t>22/05/2020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13934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2031CA7-EAB6-49FD-B0F5-AF8E22109DEB}" type="datetimeFigureOut">
              <a:rPr lang="pt-BR" smtClean="0"/>
              <a:t>22/05/2020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3D91356-604D-4CE0-BE99-4DA4DFCE3BC7}" type="slidenum">
              <a:rPr lang="pt-BR" smtClean="0"/>
              <a:t>‹nº›</a:t>
            </a:fld>
            <a:endParaRPr lang="pt-BR"/>
          </a:p>
        </p:txBody>
      </p:sp>
    </p:spTree>
    <p:extLst>
      <p:ext uri="{BB962C8B-B14F-4D97-AF65-F5344CB8AC3E}">
        <p14:creationId xmlns:p14="http://schemas.microsoft.com/office/powerpoint/2010/main" val="101915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31CA7-EAB6-49FD-B0F5-AF8E22109DEB}" type="datetimeFigureOut">
              <a:rPr lang="pt-BR" smtClean="0"/>
              <a:t>22/05/2020</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91356-604D-4CE0-BE99-4DA4DFCE3BC7}" type="slidenum">
              <a:rPr lang="pt-BR" smtClean="0"/>
              <a:t>‹nº›</a:t>
            </a:fld>
            <a:endParaRPr lang="pt-BR"/>
          </a:p>
        </p:txBody>
      </p:sp>
    </p:spTree>
    <p:extLst>
      <p:ext uri="{BB962C8B-B14F-4D97-AF65-F5344CB8AC3E}">
        <p14:creationId xmlns:p14="http://schemas.microsoft.com/office/powerpoint/2010/main" val="2695961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3.emf"/><Relationship Id="rId3" Type="http://schemas.openxmlformats.org/officeDocument/2006/relationships/audio" Target="../media/media10.m4a"/><Relationship Id="rId7" Type="http://schemas.openxmlformats.org/officeDocument/2006/relationships/image" Target="../media/image10.emf"/><Relationship Id="rId12" Type="http://schemas.openxmlformats.org/officeDocument/2006/relationships/oleObject" Target="../embeddings/oleObject4.bin"/><Relationship Id="rId2" Type="http://schemas.microsoft.com/office/2007/relationships/media" Target="../media/media10.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emf"/><Relationship Id="rId5" Type="http://schemas.openxmlformats.org/officeDocument/2006/relationships/notesSlide" Target="../notesSlides/notesSlide7.xml"/><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11.emf"/><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7.emf"/><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media15.m4a"/><Relationship Id="rId7" Type="http://schemas.openxmlformats.org/officeDocument/2006/relationships/image" Target="../media/image20.emf"/><Relationship Id="rId12" Type="http://schemas.openxmlformats.org/officeDocument/2006/relationships/image" Target="../media/image5.png"/><Relationship Id="rId2" Type="http://schemas.microsoft.com/office/2007/relationships/media" Target="../media/media15.m4a"/><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22.emf"/><Relationship Id="rId5" Type="http://schemas.openxmlformats.org/officeDocument/2006/relationships/notesSlide" Target="../notesSlides/notesSlide11.xml"/><Relationship Id="rId10" Type="http://schemas.openxmlformats.org/officeDocument/2006/relationships/oleObject" Target="../embeddings/oleObject7.bin"/><Relationship Id="rId4" Type="http://schemas.openxmlformats.org/officeDocument/2006/relationships/slideLayout" Target="../slideLayouts/slideLayout2.xml"/><Relationship Id="rId9" Type="http://schemas.openxmlformats.org/officeDocument/2006/relationships/image" Target="../media/image21.e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audio" Target="../media/media16.m4a"/><Relationship Id="rId7" Type="http://schemas.openxmlformats.org/officeDocument/2006/relationships/image" Target="../media/image23.emf"/><Relationship Id="rId12" Type="http://schemas.openxmlformats.org/officeDocument/2006/relationships/image" Target="../media/image5.png"/><Relationship Id="rId2" Type="http://schemas.microsoft.com/office/2007/relationships/media" Target="../media/media16.m4a"/><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25.emf"/><Relationship Id="rId5" Type="http://schemas.openxmlformats.org/officeDocument/2006/relationships/notesSlide" Target="../notesSlides/notesSlide12.xml"/><Relationship Id="rId10" Type="http://schemas.openxmlformats.org/officeDocument/2006/relationships/oleObject" Target="../embeddings/oleObject10.bin"/><Relationship Id="rId4" Type="http://schemas.openxmlformats.org/officeDocument/2006/relationships/slideLayout" Target="../slideLayouts/slideLayout2.xml"/><Relationship Id="rId9" Type="http://schemas.openxmlformats.org/officeDocument/2006/relationships/image" Target="../media/image24.emf"/></Relationships>
</file>

<file path=ppt/slides/_rels/slide1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6.gif"/><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6.gif"/><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6.gif"/><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6.gif"/><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26.gif"/><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8.m4a"/><Relationship Id="rId7" Type="http://schemas.openxmlformats.org/officeDocument/2006/relationships/image" Target="../media/image32.emf"/><Relationship Id="rId2" Type="http://schemas.microsoft.com/office/2007/relationships/media" Target="../media/media28.m4a"/><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5.png"/><Relationship Id="rId2" Type="http://schemas.microsoft.com/office/2007/relationships/media" Target="../media/media29.m4a"/><Relationship Id="rId1" Type="http://schemas.openxmlformats.org/officeDocument/2006/relationships/vmlDrawing" Target="../drawings/vmlDrawing5.vml"/><Relationship Id="rId6" Type="http://schemas.openxmlformats.org/officeDocument/2006/relationships/image" Target="../media/image33.emf"/><Relationship Id="rId5" Type="http://schemas.openxmlformats.org/officeDocument/2006/relationships/oleObject" Target="../embeddings/oleObject12.bin"/><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135982" y="304343"/>
            <a:ext cx="9939867" cy="1846659"/>
          </a:xfrm>
          <a:prstGeom prst="rect">
            <a:avLst/>
          </a:prstGeom>
          <a:solidFill>
            <a:schemeClr val="tx2">
              <a:lumMod val="40000"/>
              <a:lumOff val="60000"/>
            </a:schemeClr>
          </a:solidFill>
          <a:scene3d>
            <a:camera prst="orthographicFront"/>
            <a:lightRig rig="threePt" dir="t"/>
          </a:scene3d>
          <a:sp3d>
            <a:bevelT/>
          </a:sp3d>
        </p:spPr>
        <p:txBody>
          <a:bodyPr wrap="square">
            <a:spAutoFit/>
          </a:bodyPr>
          <a:lstStyle/>
          <a:p>
            <a:pPr lvl="0" eaLnBrk="0" fontAlgn="base" hangingPunct="0">
              <a:spcBef>
                <a:spcPct val="0"/>
              </a:spcBef>
              <a:spcAft>
                <a:spcPct val="0"/>
              </a:spcAft>
            </a:pPr>
            <a:endParaRPr lang="pt-BR" altLang="pt-BR" dirty="0">
              <a:ea typeface="Times New Roman" panose="02020603050405020304" pitchFamily="18" charset="0"/>
              <a:cs typeface="Arial" panose="020B0604020202020204" pitchFamily="34" charset="0"/>
            </a:endParaRPr>
          </a:p>
          <a:p>
            <a:pPr lvl="0" algn="ctr" eaLnBrk="0" fontAlgn="base" hangingPunct="0">
              <a:spcBef>
                <a:spcPct val="0"/>
              </a:spcBef>
              <a:spcAft>
                <a:spcPct val="0"/>
              </a:spcAft>
            </a:pPr>
            <a:r>
              <a:rPr lang="pt-BR" altLang="pt-BR" sz="2400" b="1" dirty="0">
                <a:ea typeface="Times New Roman" panose="02020603050405020304" pitchFamily="18" charset="0"/>
                <a:cs typeface="Arial" panose="020B0604020202020204" pitchFamily="34" charset="0"/>
              </a:rPr>
              <a:t>Programa de Pós-graduação em Doenças Infecciosas e Parasitárias</a:t>
            </a:r>
            <a:endParaRPr kumimoji="0" lang="pt-BR" altLang="pt-BR" sz="2400" b="1" i="0" u="none" strike="noStrike" cap="none" normalizeH="0" baseline="0" dirty="0">
              <a:ln>
                <a:noFill/>
              </a:ln>
              <a:effectLst/>
            </a:endParaRPr>
          </a:p>
          <a:p>
            <a:pPr lvl="0" algn="ctr" eaLnBrk="0" fontAlgn="base" hangingPunct="0">
              <a:spcBef>
                <a:spcPct val="0"/>
              </a:spcBef>
              <a:spcAft>
                <a:spcPct val="0"/>
              </a:spcAft>
            </a:pPr>
            <a:r>
              <a:rPr lang="pt-BR" altLang="pt-BR" sz="2400" b="1" dirty="0">
                <a:ea typeface="Times New Roman" panose="02020603050405020304" pitchFamily="18" charset="0"/>
                <a:cs typeface="Arial" panose="020B0604020202020204" pitchFamily="34" charset="0"/>
              </a:rPr>
              <a:t>Disciplina MIP 5714</a:t>
            </a:r>
            <a:endParaRPr kumimoji="0" lang="pt-BR" altLang="pt-BR" sz="2400" b="1" i="0" u="none" strike="noStrike" cap="none" normalizeH="0" baseline="0" dirty="0">
              <a:ln>
                <a:noFill/>
              </a:ln>
              <a:effectLst/>
            </a:endParaRPr>
          </a:p>
          <a:p>
            <a:pPr lvl="0" algn="ctr" eaLnBrk="0" fontAlgn="base" hangingPunct="0">
              <a:spcBef>
                <a:spcPct val="0"/>
              </a:spcBef>
              <a:spcAft>
                <a:spcPct val="0"/>
              </a:spcAft>
            </a:pPr>
            <a:r>
              <a:rPr lang="pt-BR" altLang="pt-BR" sz="2400" b="1" dirty="0">
                <a:ea typeface="Times New Roman" panose="02020603050405020304" pitchFamily="18" charset="0"/>
                <a:cs typeface="Arial" panose="020B0604020202020204" pitchFamily="34" charset="0"/>
              </a:rPr>
              <a:t>Malária e Doenças Tropicais Negligenciadas: Avanços no Conhecimento e Desafios para o Controle</a:t>
            </a:r>
            <a:endParaRPr lang="pt-BR" dirty="0"/>
          </a:p>
        </p:txBody>
      </p:sp>
      <p:pic>
        <p:nvPicPr>
          <p:cNvPr id="6" name="Imagem 5"/>
          <p:cNvPicPr>
            <a:picLocks noChangeAspect="1"/>
          </p:cNvPicPr>
          <p:nvPr/>
        </p:nvPicPr>
        <p:blipFill>
          <a:blip r:embed="rId4"/>
          <a:stretch>
            <a:fillRect/>
          </a:stretch>
        </p:blipFill>
        <p:spPr>
          <a:xfrm>
            <a:off x="9872140" y="5421155"/>
            <a:ext cx="832097" cy="985942"/>
          </a:xfrm>
          <a:prstGeom prst="rect">
            <a:avLst/>
          </a:prstGeom>
          <a:ln>
            <a:noFill/>
          </a:ln>
          <a:effectLst/>
        </p:spPr>
      </p:pic>
      <p:pic>
        <p:nvPicPr>
          <p:cNvPr id="7" name="Imagem 6"/>
          <p:cNvPicPr>
            <a:picLocks noChangeAspect="1"/>
          </p:cNvPicPr>
          <p:nvPr/>
        </p:nvPicPr>
        <p:blipFill>
          <a:blip r:embed="rId5">
            <a:clrChange>
              <a:clrFrom>
                <a:srgbClr val="FFFFFF"/>
              </a:clrFrom>
              <a:clrTo>
                <a:srgbClr val="FFFFFF">
                  <a:alpha val="0"/>
                </a:srgbClr>
              </a:clrTo>
            </a:clrChange>
          </a:blip>
          <a:stretch>
            <a:fillRect/>
          </a:stretch>
        </p:blipFill>
        <p:spPr>
          <a:xfrm>
            <a:off x="6474605" y="5436208"/>
            <a:ext cx="1800158" cy="910269"/>
          </a:xfrm>
          <a:prstGeom prst="rect">
            <a:avLst/>
          </a:prstGeom>
        </p:spPr>
      </p:pic>
      <p:sp>
        <p:nvSpPr>
          <p:cNvPr id="8" name="Espaço Reservado para Número de Slide 3">
            <a:extLst>
              <a:ext uri="{FF2B5EF4-FFF2-40B4-BE49-F238E27FC236}">
                <a16:creationId xmlns:a16="http://schemas.microsoft.com/office/drawing/2014/main" xmlns="" id="{91F44505-B683-4D49-81F0-FD831F253069}"/>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a:t>
            </a:fld>
            <a:endParaRPr lang="pt-BR" sz="1400" dirty="0">
              <a:solidFill>
                <a:schemeClr val="tx2"/>
              </a:solidFill>
              <a:latin typeface="Gill Sans MT" panose="020B0502020104020203" pitchFamily="34" charset="0"/>
            </a:endParaRPr>
          </a:p>
        </p:txBody>
      </p:sp>
      <p:pic>
        <p:nvPicPr>
          <p:cNvPr id="9" name="Imagem 28" descr="logo_imt_aplicado">
            <a:extLst>
              <a:ext uri="{FF2B5EF4-FFF2-40B4-BE49-F238E27FC236}">
                <a16:creationId xmlns:a16="http://schemas.microsoft.com/office/drawing/2014/main" xmlns="" id="{73E80440-EC02-4E55-9BC1-906BDC33F824}"/>
              </a:ext>
            </a:extLst>
          </p:cNvPr>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4301580" y="5446126"/>
            <a:ext cx="946262"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a:extLst>
              <a:ext uri="{FF2B5EF4-FFF2-40B4-BE49-F238E27FC236}">
                <a16:creationId xmlns:a16="http://schemas.microsoft.com/office/drawing/2014/main" xmlns="" id="{C3F1C994-4D09-4D1B-B1A4-56B422AD3434}"/>
              </a:ext>
            </a:extLst>
          </p:cNvPr>
          <p:cNvSpPr/>
          <p:nvPr/>
        </p:nvSpPr>
        <p:spPr>
          <a:xfrm>
            <a:off x="1135982" y="2653104"/>
            <a:ext cx="9959699" cy="1446550"/>
          </a:xfrm>
          <a:prstGeom prst="rect">
            <a:avLst/>
          </a:prstGeom>
          <a:solidFill>
            <a:schemeClr val="tx2">
              <a:lumMod val="40000"/>
              <a:lumOff val="60000"/>
            </a:schemeClr>
          </a:solidFill>
          <a:scene3d>
            <a:camera prst="orthographicFront"/>
            <a:lightRig rig="threePt" dir="t"/>
          </a:scene3d>
          <a:sp3d>
            <a:bevelT/>
          </a:sp3d>
        </p:spPr>
        <p:txBody>
          <a:bodyPr wrap="square" anchor="ctr">
            <a:spAutoFit/>
          </a:bodyPr>
          <a:lstStyle/>
          <a:p>
            <a:pPr algn="ctr" eaLnBrk="0" fontAlgn="base" hangingPunct="0">
              <a:spcBef>
                <a:spcPct val="0"/>
              </a:spcBef>
              <a:spcAft>
                <a:spcPct val="0"/>
              </a:spcAft>
            </a:pPr>
            <a:r>
              <a:rPr lang="pt-BR" altLang="pt-BR" sz="4400" dirty="0">
                <a:ea typeface="Times New Roman" panose="02020603050405020304" pitchFamily="18" charset="0"/>
                <a:cs typeface="Arial" panose="020B0604020202020204" pitchFamily="34" charset="0"/>
              </a:rPr>
              <a:t>Novas abordagens no diagnóstico sorológico das leishmanioses e da malária</a:t>
            </a:r>
          </a:p>
        </p:txBody>
      </p:sp>
      <p:pic>
        <p:nvPicPr>
          <p:cNvPr id="11" name="Imagem 10">
            <a:extLst>
              <a:ext uri="{FF2B5EF4-FFF2-40B4-BE49-F238E27FC236}">
                <a16:creationId xmlns:a16="http://schemas.microsoft.com/office/drawing/2014/main" xmlns="" id="{8AF002CB-FAD2-49A5-98C5-6FB99D03F445}"/>
              </a:ext>
            </a:extLst>
          </p:cNvPr>
          <p:cNvPicPr>
            <a:picLocks noChangeAspect="1"/>
          </p:cNvPicPr>
          <p:nvPr/>
        </p:nvPicPr>
        <p:blipFill>
          <a:blip r:embed="rId7"/>
          <a:stretch>
            <a:fillRect/>
          </a:stretch>
        </p:blipFill>
        <p:spPr>
          <a:xfrm>
            <a:off x="1135982" y="4536040"/>
            <a:ext cx="1476000" cy="1476000"/>
          </a:xfrm>
          <a:prstGeom prst="rect">
            <a:avLst/>
          </a:prstGeom>
          <a:ln>
            <a:noFill/>
          </a:ln>
          <a:effectLst>
            <a:outerShdw blurRad="292100" dist="139700" dir="2700000" algn="tl" rotWithShape="0">
              <a:srgbClr val="333333">
                <a:alpha val="65000"/>
              </a:srgbClr>
            </a:outerShdw>
          </a:effectLst>
        </p:spPr>
      </p:pic>
      <p:sp>
        <p:nvSpPr>
          <p:cNvPr id="2" name="Retângulo 1">
            <a:extLst>
              <a:ext uri="{FF2B5EF4-FFF2-40B4-BE49-F238E27FC236}">
                <a16:creationId xmlns:a16="http://schemas.microsoft.com/office/drawing/2014/main" xmlns="" id="{1C150FB0-B32F-450D-BF8D-C4112976EF14}"/>
              </a:ext>
            </a:extLst>
          </p:cNvPr>
          <p:cNvSpPr/>
          <p:nvPr/>
        </p:nvSpPr>
        <p:spPr>
          <a:xfrm>
            <a:off x="4774711" y="4524774"/>
            <a:ext cx="6096000" cy="800219"/>
          </a:xfrm>
          <a:prstGeom prst="rect">
            <a:avLst/>
          </a:prstGeom>
        </p:spPr>
        <p:txBody>
          <a:bodyPr>
            <a:spAutoFit/>
          </a:bodyPr>
          <a:lstStyle/>
          <a:p>
            <a:pPr lvl="0">
              <a:spcBef>
                <a:spcPct val="0"/>
              </a:spcBef>
              <a:buClr>
                <a:prstClr val="black">
                  <a:lumMod val="50000"/>
                  <a:lumOff val="50000"/>
                </a:prstClr>
              </a:buClr>
              <a:defRPr/>
            </a:pPr>
            <a:r>
              <a:rPr lang="pt-BR" sz="2800" b="1" dirty="0">
                <a:solidFill>
                  <a:srgbClr val="4F271C"/>
                </a:solidFill>
                <a:latin typeface="Book Antiqua"/>
              </a:rPr>
              <a:t>Maria Carmen Arroyo Sanchez</a:t>
            </a:r>
          </a:p>
          <a:p>
            <a:pPr lvl="0">
              <a:spcBef>
                <a:spcPct val="0"/>
              </a:spcBef>
              <a:buClr>
                <a:prstClr val="black">
                  <a:lumMod val="50000"/>
                  <a:lumOff val="50000"/>
                </a:prstClr>
              </a:buClr>
              <a:defRPr/>
            </a:pPr>
            <a:r>
              <a:rPr lang="pt-BR" b="1" dirty="0">
                <a:solidFill>
                  <a:srgbClr val="4F271C"/>
                </a:solidFill>
                <a:latin typeface="Book Antiqua"/>
              </a:rPr>
              <a:t>Laboratório de </a:t>
            </a:r>
            <a:r>
              <a:rPr lang="pt-BR" b="1" dirty="0" err="1">
                <a:solidFill>
                  <a:srgbClr val="4F271C"/>
                </a:solidFill>
                <a:latin typeface="Book Antiqua"/>
              </a:rPr>
              <a:t>Soroepidemiologia</a:t>
            </a:r>
            <a:r>
              <a:rPr lang="pt-BR" b="1" dirty="0">
                <a:solidFill>
                  <a:srgbClr val="4F271C"/>
                </a:solidFill>
                <a:latin typeface="Book Antiqua"/>
              </a:rPr>
              <a:t> e </a:t>
            </a:r>
            <a:r>
              <a:rPr lang="pt-BR" b="1" dirty="0" err="1">
                <a:solidFill>
                  <a:srgbClr val="4F271C"/>
                </a:solidFill>
                <a:latin typeface="Book Antiqua"/>
              </a:rPr>
              <a:t>Imunobiologia</a:t>
            </a:r>
            <a:endParaRPr lang="pt-BR" b="1" dirty="0">
              <a:solidFill>
                <a:srgbClr val="4F271C"/>
              </a:solidFill>
              <a:latin typeface="Book Antiqua"/>
            </a:endParaRPr>
          </a:p>
        </p:txBody>
      </p:sp>
      <p:sp>
        <p:nvSpPr>
          <p:cNvPr id="12" name="Retângulo 11">
            <a:extLst>
              <a:ext uri="{FF2B5EF4-FFF2-40B4-BE49-F238E27FC236}">
                <a16:creationId xmlns:a16="http://schemas.microsoft.com/office/drawing/2014/main" xmlns="" id="{D076521D-0F3E-4CDD-AE29-8E7D17E5533B}"/>
              </a:ext>
            </a:extLst>
          </p:cNvPr>
          <p:cNvSpPr/>
          <p:nvPr/>
        </p:nvSpPr>
        <p:spPr>
          <a:xfrm>
            <a:off x="1049110" y="6182071"/>
            <a:ext cx="1880643" cy="400110"/>
          </a:xfrm>
          <a:prstGeom prst="rect">
            <a:avLst/>
          </a:prstGeom>
        </p:spPr>
        <p:txBody>
          <a:bodyPr wrap="none">
            <a:spAutoFit/>
          </a:bodyPr>
          <a:lstStyle/>
          <a:p>
            <a:pPr lvl="0" algn="r">
              <a:spcBef>
                <a:spcPct val="0"/>
              </a:spcBef>
              <a:buClr>
                <a:prstClr val="black">
                  <a:lumMod val="50000"/>
                  <a:lumOff val="50000"/>
                </a:prstClr>
              </a:buClr>
              <a:defRPr/>
            </a:pPr>
            <a:r>
              <a:rPr lang="pt-BR" sz="2000" b="1" dirty="0">
                <a:solidFill>
                  <a:srgbClr val="4F271C"/>
                </a:solidFill>
                <a:latin typeface="Book Antiqua"/>
              </a:rPr>
              <a:t>arroyo@usp.br</a:t>
            </a:r>
          </a:p>
        </p:txBody>
      </p:sp>
      <p:pic>
        <p:nvPicPr>
          <p:cNvPr id="20" name="Áudio 19">
            <a:hlinkClick r:id="" action="ppaction://media"/>
            <a:extLst>
              <a:ext uri="{FF2B5EF4-FFF2-40B4-BE49-F238E27FC236}">
                <a16:creationId xmlns:a16="http://schemas.microsoft.com/office/drawing/2014/main" xmlns="" id="{B1C9295E-1035-4691-8D59-A03A1BDDDB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7511484"/>
      </p:ext>
    </p:extLst>
  </p:cSld>
  <p:clrMapOvr>
    <a:masterClrMapping/>
  </p:clrMapOvr>
  <mc:AlternateContent xmlns:mc="http://schemas.openxmlformats.org/markup-compatibility/2006" xmlns:p14="http://schemas.microsoft.com/office/powerpoint/2010/main">
    <mc:Choice Requires="p14">
      <p:transition spd="slow" p14:dur="2000" advTm="11803"/>
    </mc:Choice>
    <mc:Fallback xmlns="">
      <p:transition spd="slow" advTm="11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Conteúdo 2"/>
          <p:cNvSpPr>
            <a:spLocks noGrp="1"/>
          </p:cNvSpPr>
          <p:nvPr>
            <p:ph idx="1"/>
          </p:nvPr>
        </p:nvSpPr>
        <p:spPr>
          <a:xfrm>
            <a:off x="5323617" y="1848058"/>
            <a:ext cx="1440160" cy="522799"/>
          </a:xfrm>
        </p:spPr>
        <p:txBody>
          <a:bodyPr>
            <a:normAutofit fontScale="77500" lnSpcReduction="20000"/>
          </a:bodyPr>
          <a:lstStyle/>
          <a:p>
            <a:pPr marL="0" indent="0">
              <a:buNone/>
            </a:pPr>
            <a:r>
              <a:rPr lang="pt-BR" b="1" dirty="0">
                <a:solidFill>
                  <a:schemeClr val="tx2">
                    <a:lumMod val="75000"/>
                  </a:schemeClr>
                </a:solidFill>
                <a:latin typeface="+mj-lt"/>
                <a:cs typeface="Arial" panose="020B0604020202020204" pitchFamily="34" charset="0"/>
              </a:rPr>
              <a:t>ELISA-rk39</a:t>
            </a:r>
            <a:endParaRPr lang="pt-BR" b="1" i="1" dirty="0">
              <a:solidFill>
                <a:schemeClr val="tx2">
                  <a:lumMod val="75000"/>
                </a:schemeClr>
              </a:solidFill>
              <a:latin typeface="+mj-lt"/>
              <a:cs typeface="Arial" panose="020B0604020202020204" pitchFamily="34" charset="0"/>
            </a:endParaRPr>
          </a:p>
        </p:txBody>
      </p:sp>
      <p:sp>
        <p:nvSpPr>
          <p:cNvPr id="19" name="Espaço Reservado para Conteúdo 2"/>
          <p:cNvSpPr txBox="1">
            <a:spLocks/>
          </p:cNvSpPr>
          <p:nvPr/>
        </p:nvSpPr>
        <p:spPr>
          <a:xfrm>
            <a:off x="9480376" y="1802574"/>
            <a:ext cx="1728192" cy="522799"/>
          </a:xfrm>
          <a:prstGeom prst="rect">
            <a:avLst/>
          </a:prstGeom>
        </p:spPr>
        <p:txBody>
          <a:bodyPr vert="horz" lIns="91440" tIns="45720" rIns="91440" bIns="45720" rtlCol="0" anchor="ctr">
            <a:normAutofit/>
          </a:bodyPr>
          <a:lst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0" indent="0" fontAlgn="auto">
              <a:spcAft>
                <a:spcPts val="0"/>
              </a:spcAft>
              <a:buFont typeface="Wingdings" pitchFamily="2" charset="2"/>
              <a:buNone/>
            </a:pPr>
            <a:r>
              <a:rPr lang="pt-BR" sz="2200" b="1" dirty="0">
                <a:solidFill>
                  <a:srgbClr val="00B050"/>
                </a:solidFill>
                <a:latin typeface="+mj-lt"/>
                <a:cs typeface="Arial" panose="020B0604020202020204" pitchFamily="34" charset="0"/>
              </a:rPr>
              <a:t>ELISA-rk28</a:t>
            </a:r>
            <a:endParaRPr lang="pt-BR" sz="2200" b="1" i="1" dirty="0">
              <a:solidFill>
                <a:srgbClr val="00B050"/>
              </a:solidFill>
              <a:latin typeface="+mj-lt"/>
              <a:cs typeface="Arial" panose="020B0604020202020204" pitchFamily="34" charset="0"/>
            </a:endParaRPr>
          </a:p>
        </p:txBody>
      </p:sp>
      <p:sp>
        <p:nvSpPr>
          <p:cNvPr id="2" name="Retângulo 1"/>
          <p:cNvSpPr/>
          <p:nvPr/>
        </p:nvSpPr>
        <p:spPr>
          <a:xfrm>
            <a:off x="4767406" y="5105809"/>
            <a:ext cx="2304256" cy="1008112"/>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Sensibilidade = 96.7%</a:t>
            </a:r>
          </a:p>
          <a:p>
            <a:pPr algn="ctr"/>
            <a:r>
              <a:rPr lang="pt-BR" sz="1600" dirty="0"/>
              <a:t>Especificidade = 98.9%</a:t>
            </a:r>
          </a:p>
          <a:p>
            <a:pPr algn="ctr"/>
            <a:r>
              <a:rPr lang="pt-BR" sz="1600" dirty="0"/>
              <a:t>Reação cruzada = 2.8%</a:t>
            </a:r>
          </a:p>
        </p:txBody>
      </p:sp>
      <p:sp>
        <p:nvSpPr>
          <p:cNvPr id="20" name="Retângulo 19"/>
          <p:cNvSpPr/>
          <p:nvPr/>
        </p:nvSpPr>
        <p:spPr>
          <a:xfrm>
            <a:off x="8848717" y="5105809"/>
            <a:ext cx="2229802" cy="977078"/>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Sensibilidade = 95.6%</a:t>
            </a:r>
          </a:p>
          <a:p>
            <a:pPr algn="ctr"/>
            <a:r>
              <a:rPr lang="pt-BR" sz="1600" dirty="0"/>
              <a:t>Especificidade = 98.9%</a:t>
            </a:r>
          </a:p>
          <a:p>
            <a:pPr algn="ctr"/>
            <a:r>
              <a:rPr lang="pt-BR" sz="1600" dirty="0"/>
              <a:t>Reação cruzada = 8.0%</a:t>
            </a:r>
          </a:p>
        </p:txBody>
      </p:sp>
      <p:graphicFrame>
        <p:nvGraphicFramePr>
          <p:cNvPr id="3" name="Objeto 2"/>
          <p:cNvGraphicFramePr>
            <a:graphicFrameLocks noChangeAspect="1"/>
          </p:cNvGraphicFramePr>
          <p:nvPr/>
        </p:nvGraphicFramePr>
        <p:xfrm>
          <a:off x="263352" y="765175"/>
          <a:ext cx="3635375" cy="2735263"/>
        </p:xfrm>
        <a:graphic>
          <a:graphicData uri="http://schemas.openxmlformats.org/presentationml/2006/ole">
            <mc:AlternateContent xmlns:mc="http://schemas.openxmlformats.org/markup-compatibility/2006">
              <mc:Choice xmlns:v="urn:schemas-microsoft-com:vml" Requires="v">
                <p:oleObj spid="_x0000_s1326" name="Prism Project" r:id="rId6" imgW="3636000" imgH="2736000" progId="Prism5.Document">
                  <p:embed/>
                </p:oleObj>
              </mc:Choice>
              <mc:Fallback>
                <p:oleObj name="Prism Project" r:id="rId6" imgW="3636000" imgH="2736000" progId="Prism5.Document">
                  <p:embed/>
                  <p:pic>
                    <p:nvPicPr>
                      <p:cNvPr id="3" name="Objeto 2"/>
                      <p:cNvPicPr/>
                      <p:nvPr/>
                    </p:nvPicPr>
                    <p:blipFill>
                      <a:blip r:embed="rId7"/>
                      <a:stretch>
                        <a:fillRect/>
                      </a:stretch>
                    </p:blipFill>
                    <p:spPr>
                      <a:xfrm>
                        <a:off x="263352" y="765175"/>
                        <a:ext cx="3635375" cy="2735263"/>
                      </a:xfrm>
                      <a:prstGeom prst="rect">
                        <a:avLst/>
                      </a:prstGeom>
                    </p:spPr>
                  </p:pic>
                </p:oleObj>
              </mc:Fallback>
            </mc:AlternateContent>
          </a:graphicData>
        </a:graphic>
      </p:graphicFrame>
      <p:graphicFrame>
        <p:nvGraphicFramePr>
          <p:cNvPr id="8" name="Objeto 7"/>
          <p:cNvGraphicFramePr>
            <a:graphicFrameLocks noChangeAspect="1"/>
          </p:cNvGraphicFramePr>
          <p:nvPr/>
        </p:nvGraphicFramePr>
        <p:xfrm>
          <a:off x="263352" y="3713163"/>
          <a:ext cx="3635375" cy="2735263"/>
        </p:xfrm>
        <a:graphic>
          <a:graphicData uri="http://schemas.openxmlformats.org/presentationml/2006/ole">
            <mc:AlternateContent xmlns:mc="http://schemas.openxmlformats.org/markup-compatibility/2006">
              <mc:Choice xmlns:v="urn:schemas-microsoft-com:vml" Requires="v">
                <p:oleObj spid="_x0000_s1327" name="Prism Project" r:id="rId8" imgW="3636000" imgH="2736000" progId="Prism5.Document">
                  <p:embed/>
                </p:oleObj>
              </mc:Choice>
              <mc:Fallback>
                <p:oleObj name="Prism Project" r:id="rId8" imgW="3636000" imgH="2736000" progId="Prism5.Document">
                  <p:embed/>
                  <p:pic>
                    <p:nvPicPr>
                      <p:cNvPr id="8" name="Objeto 7"/>
                      <p:cNvPicPr/>
                      <p:nvPr/>
                    </p:nvPicPr>
                    <p:blipFill>
                      <a:blip r:embed="rId9"/>
                      <a:stretch>
                        <a:fillRect/>
                      </a:stretch>
                    </p:blipFill>
                    <p:spPr>
                      <a:xfrm>
                        <a:off x="263352" y="3713163"/>
                        <a:ext cx="3635375" cy="2735263"/>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2896029"/>
              </p:ext>
            </p:extLst>
          </p:nvPr>
        </p:nvGraphicFramePr>
        <p:xfrm>
          <a:off x="4015332" y="1300956"/>
          <a:ext cx="3887787" cy="3779838"/>
        </p:xfrm>
        <a:graphic>
          <a:graphicData uri="http://schemas.openxmlformats.org/presentationml/2006/ole">
            <mc:AlternateContent xmlns:mc="http://schemas.openxmlformats.org/markup-compatibility/2006">
              <mc:Choice xmlns:v="urn:schemas-microsoft-com:vml" Requires="v">
                <p:oleObj spid="_x0000_s1328" name="Prism 5" r:id="rId10" imgW="3888000" imgH="3780000" progId="Prism5.Document">
                  <p:embed/>
                </p:oleObj>
              </mc:Choice>
              <mc:Fallback>
                <p:oleObj name="Prism 5" r:id="rId10" imgW="3888000" imgH="3780000" progId="Prism5.Document">
                  <p:embed/>
                  <p:pic>
                    <p:nvPicPr>
                      <p:cNvPr id="6" name="Objeto 5"/>
                      <p:cNvPicPr/>
                      <p:nvPr/>
                    </p:nvPicPr>
                    <p:blipFill>
                      <a:blip r:embed="rId11"/>
                      <a:stretch>
                        <a:fillRect/>
                      </a:stretch>
                    </p:blipFill>
                    <p:spPr>
                      <a:xfrm>
                        <a:off x="4015332" y="1300956"/>
                        <a:ext cx="3887787" cy="3779838"/>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103511477"/>
              </p:ext>
            </p:extLst>
          </p:nvPr>
        </p:nvGraphicFramePr>
        <p:xfrm>
          <a:off x="8019724" y="1300956"/>
          <a:ext cx="3887788" cy="3779838"/>
        </p:xfrm>
        <a:graphic>
          <a:graphicData uri="http://schemas.openxmlformats.org/presentationml/2006/ole">
            <mc:AlternateContent xmlns:mc="http://schemas.openxmlformats.org/markup-compatibility/2006">
              <mc:Choice xmlns:v="urn:schemas-microsoft-com:vml" Requires="v">
                <p:oleObj spid="_x0000_s1329" name="Prism 5" r:id="rId12" imgW="3888000" imgH="3780000" progId="Prism5.Document">
                  <p:embed/>
                </p:oleObj>
              </mc:Choice>
              <mc:Fallback>
                <p:oleObj name="Prism 5" r:id="rId12" imgW="3888000" imgH="3780000" progId="Prism5.Document">
                  <p:embed/>
                  <p:pic>
                    <p:nvPicPr>
                      <p:cNvPr id="7" name="Objeto 6"/>
                      <p:cNvPicPr/>
                      <p:nvPr/>
                    </p:nvPicPr>
                    <p:blipFill>
                      <a:blip r:embed="rId13"/>
                      <a:stretch>
                        <a:fillRect/>
                      </a:stretch>
                    </p:blipFill>
                    <p:spPr>
                      <a:xfrm>
                        <a:off x="8019724" y="1300956"/>
                        <a:ext cx="3887788" cy="3779838"/>
                      </a:xfrm>
                      <a:prstGeom prst="rect">
                        <a:avLst/>
                      </a:prstGeom>
                    </p:spPr>
                  </p:pic>
                </p:oleObj>
              </mc:Fallback>
            </mc:AlternateContent>
          </a:graphicData>
        </a:graphic>
      </p:graphicFrame>
      <p:sp>
        <p:nvSpPr>
          <p:cNvPr id="12"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sz="1400" dirty="0">
                <a:solidFill>
                  <a:schemeClr val="tx2"/>
                </a:solidFill>
                <a:latin typeface="Gill Sans MT" panose="020B0502020104020203" pitchFamily="34" charset="0"/>
              </a:rPr>
              <a:t>10</a:t>
            </a:r>
          </a:p>
        </p:txBody>
      </p:sp>
      <p:sp>
        <p:nvSpPr>
          <p:cNvPr id="14" name="Título 1">
            <a:extLst>
              <a:ext uri="{FF2B5EF4-FFF2-40B4-BE49-F238E27FC236}">
                <a16:creationId xmlns:a16="http://schemas.microsoft.com/office/drawing/2014/main" xmlns="" id="{C7547A7B-7E0B-4348-840F-B1D07FCBE131}"/>
              </a:ext>
            </a:extLst>
          </p:cNvPr>
          <p:cNvSpPr txBox="1">
            <a:spLocks/>
          </p:cNvSpPr>
          <p:nvPr/>
        </p:nvSpPr>
        <p:spPr>
          <a:xfrm>
            <a:off x="1990383" y="116632"/>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ELISA – antígenos recombinantes</a:t>
            </a:r>
          </a:p>
        </p:txBody>
      </p:sp>
      <p:sp>
        <p:nvSpPr>
          <p:cNvPr id="4" name="CaixaDeTexto 3">
            <a:extLst>
              <a:ext uri="{FF2B5EF4-FFF2-40B4-BE49-F238E27FC236}">
                <a16:creationId xmlns:a16="http://schemas.microsoft.com/office/drawing/2014/main" xmlns="" id="{7EB32B5D-D712-4FA1-96D6-81931DA45293}"/>
              </a:ext>
            </a:extLst>
          </p:cNvPr>
          <p:cNvSpPr txBox="1"/>
          <p:nvPr/>
        </p:nvSpPr>
        <p:spPr>
          <a:xfrm>
            <a:off x="701405" y="6351352"/>
            <a:ext cx="567784" cy="369332"/>
          </a:xfrm>
          <a:prstGeom prst="rect">
            <a:avLst/>
          </a:prstGeom>
          <a:noFill/>
        </p:spPr>
        <p:txBody>
          <a:bodyPr wrap="none" rtlCol="0">
            <a:spAutoFit/>
          </a:bodyPr>
          <a:lstStyle/>
          <a:p>
            <a:r>
              <a:rPr lang="pt-BR" dirty="0"/>
              <a:t>IDRI</a:t>
            </a:r>
          </a:p>
        </p:txBody>
      </p:sp>
      <p:sp>
        <p:nvSpPr>
          <p:cNvPr id="9" name="CaixaDeTexto 8">
            <a:extLst>
              <a:ext uri="{FF2B5EF4-FFF2-40B4-BE49-F238E27FC236}">
                <a16:creationId xmlns:a16="http://schemas.microsoft.com/office/drawing/2014/main" xmlns="" id="{72D53FF6-9A88-45FE-81D8-EF492B70AF4A}"/>
              </a:ext>
            </a:extLst>
          </p:cNvPr>
          <p:cNvSpPr txBox="1"/>
          <p:nvPr/>
        </p:nvSpPr>
        <p:spPr>
          <a:xfrm>
            <a:off x="7599014" y="6304522"/>
            <a:ext cx="1388522" cy="400110"/>
          </a:xfrm>
          <a:prstGeom prst="rect">
            <a:avLst/>
          </a:prstGeom>
          <a:noFill/>
        </p:spPr>
        <p:txBody>
          <a:bodyPr wrap="none" rtlCol="0">
            <a:spAutoFit/>
          </a:bodyPr>
          <a:lstStyle/>
          <a:p>
            <a:r>
              <a:rPr lang="pt-BR" sz="2000" dirty="0"/>
              <a:t>Fujimori, M</a:t>
            </a:r>
          </a:p>
        </p:txBody>
      </p:sp>
      <p:pic>
        <p:nvPicPr>
          <p:cNvPr id="5" name="Áudio 4">
            <a:hlinkClick r:id="" action="ppaction://media"/>
            <a:extLst>
              <a:ext uri="{FF2B5EF4-FFF2-40B4-BE49-F238E27FC236}">
                <a16:creationId xmlns:a16="http://schemas.microsoft.com/office/drawing/2014/main" xmlns="" id="{90746D7F-A7B5-4509-AC98-7AE68C707BE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9617913"/>
      </p:ext>
    </p:extLst>
  </p:cSld>
  <p:clrMapOvr>
    <a:masterClrMapping/>
  </p:clrMapOvr>
  <mc:AlternateContent xmlns:mc="http://schemas.openxmlformats.org/markup-compatibility/2006" xmlns:p14="http://schemas.microsoft.com/office/powerpoint/2010/main">
    <mc:Choice Requires="p14">
      <p:transition spd="slow" p14:dur="2000" advTm="55379"/>
    </mc:Choice>
    <mc:Fallback xmlns="">
      <p:transition spd="slow" advTm="55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xmlns="" id="{63C0DC41-9186-436B-9D4E-BC02A7C39861}"/>
              </a:ext>
            </a:extLst>
          </p:cNvPr>
          <p:cNvPicPr>
            <a:picLocks noChangeAspect="1"/>
          </p:cNvPicPr>
          <p:nvPr/>
        </p:nvPicPr>
        <p:blipFill>
          <a:blip r:embed="rId4"/>
          <a:stretch>
            <a:fillRect/>
          </a:stretch>
        </p:blipFill>
        <p:spPr>
          <a:xfrm>
            <a:off x="9108052" y="862781"/>
            <a:ext cx="2551822" cy="25961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Imagem 6">
            <a:extLst>
              <a:ext uri="{FF2B5EF4-FFF2-40B4-BE49-F238E27FC236}">
                <a16:creationId xmlns:a16="http://schemas.microsoft.com/office/drawing/2014/main" xmlns="" id="{C7EE1472-13C7-4721-A7BF-E0D2D523CB57}"/>
              </a:ext>
            </a:extLst>
          </p:cNvPr>
          <p:cNvPicPr>
            <a:picLocks noChangeAspect="1"/>
          </p:cNvPicPr>
          <p:nvPr/>
        </p:nvPicPr>
        <p:blipFill>
          <a:blip r:embed="rId5"/>
          <a:stretch>
            <a:fillRect/>
          </a:stretch>
        </p:blipFill>
        <p:spPr>
          <a:xfrm>
            <a:off x="7521711" y="3837875"/>
            <a:ext cx="4177622" cy="256975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Imagem 12">
            <a:extLst>
              <a:ext uri="{FF2B5EF4-FFF2-40B4-BE49-F238E27FC236}">
                <a16:creationId xmlns:a16="http://schemas.microsoft.com/office/drawing/2014/main" xmlns="" id="{D3683445-3B3D-4C40-86EF-C3EFC6D241F5}"/>
              </a:ext>
            </a:extLst>
          </p:cNvPr>
          <p:cNvPicPr>
            <a:picLocks noChangeAspect="1"/>
          </p:cNvPicPr>
          <p:nvPr/>
        </p:nvPicPr>
        <p:blipFill>
          <a:blip r:embed="rId6"/>
          <a:stretch>
            <a:fillRect/>
          </a:stretch>
        </p:blipFill>
        <p:spPr>
          <a:xfrm>
            <a:off x="251956" y="1735245"/>
            <a:ext cx="7269755" cy="33875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Retângulo 15">
            <a:extLst>
              <a:ext uri="{FF2B5EF4-FFF2-40B4-BE49-F238E27FC236}">
                <a16:creationId xmlns:a16="http://schemas.microsoft.com/office/drawing/2014/main" xmlns="" id="{55844E1D-7878-4C2C-A830-DDD1EBEA8533}"/>
              </a:ext>
            </a:extLst>
          </p:cNvPr>
          <p:cNvSpPr/>
          <p:nvPr/>
        </p:nvSpPr>
        <p:spPr>
          <a:xfrm>
            <a:off x="532126" y="98864"/>
            <a:ext cx="11284736" cy="1200329"/>
          </a:xfrm>
          <a:prstGeom prst="rect">
            <a:avLst/>
          </a:prstGeom>
        </p:spPr>
        <p:txBody>
          <a:bodyPr wrap="square">
            <a:spAutoFit/>
          </a:bodyPr>
          <a:lstStyle/>
          <a:p>
            <a:r>
              <a:rPr lang="en-US" sz="3600" b="1" dirty="0">
                <a:solidFill>
                  <a:srgbClr val="0070C0"/>
                </a:solidFill>
                <a:latin typeface="+mj-lt"/>
              </a:rPr>
              <a:t>Anti-</a:t>
            </a:r>
            <a:r>
              <a:rPr lang="en-US" sz="3600" b="1" i="1" dirty="0">
                <a:solidFill>
                  <a:srgbClr val="0070C0"/>
                </a:solidFill>
                <a:latin typeface="+mj-lt"/>
              </a:rPr>
              <a:t>Leishmania</a:t>
            </a:r>
            <a:r>
              <a:rPr lang="en-US" sz="3600" b="1" dirty="0">
                <a:solidFill>
                  <a:srgbClr val="0070C0"/>
                </a:solidFill>
                <a:latin typeface="+mj-lt"/>
              </a:rPr>
              <a:t> antibodies in blood donors from endemic areas of Brazil</a:t>
            </a:r>
            <a:endParaRPr lang="pt-BR" sz="3600" dirty="0">
              <a:latin typeface="+mj-lt"/>
            </a:endParaRPr>
          </a:p>
        </p:txBody>
      </p:sp>
      <p:sp>
        <p:nvSpPr>
          <p:cNvPr id="8" name="Espaço Reservado para Número de Slide 3">
            <a:extLst>
              <a:ext uri="{FF2B5EF4-FFF2-40B4-BE49-F238E27FC236}">
                <a16:creationId xmlns:a16="http://schemas.microsoft.com/office/drawing/2014/main" xmlns="" id="{935E6A0D-C0AC-4248-B0E2-686ABC9A58DA}"/>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11</a:t>
            </a:fld>
            <a:endParaRPr lang="pt-BR" sz="1400" dirty="0">
              <a:solidFill>
                <a:schemeClr val="tx2"/>
              </a:solidFill>
              <a:latin typeface="Gill Sans MT" panose="020B0502020104020203" pitchFamily="34" charset="0"/>
            </a:endParaRPr>
          </a:p>
        </p:txBody>
      </p:sp>
      <p:pic>
        <p:nvPicPr>
          <p:cNvPr id="2" name="Áudio 1">
            <a:hlinkClick r:id="" action="ppaction://media"/>
            <a:extLst>
              <a:ext uri="{FF2B5EF4-FFF2-40B4-BE49-F238E27FC236}">
                <a16:creationId xmlns:a16="http://schemas.microsoft.com/office/drawing/2014/main" xmlns="" id="{4D7B2776-8D14-46AA-B994-2B7E18E305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1148226"/>
      </p:ext>
    </p:extLst>
  </p:cSld>
  <p:clrMapOvr>
    <a:masterClrMapping/>
  </p:clrMapOvr>
  <mc:AlternateContent xmlns:mc="http://schemas.openxmlformats.org/markup-compatibility/2006" xmlns:p14="http://schemas.microsoft.com/office/powerpoint/2010/main">
    <mc:Choice Requires="p14">
      <p:transition spd="slow" p14:dur="2000" advTm="80027"/>
    </mc:Choice>
    <mc:Fallback xmlns="">
      <p:transition spd="slow" advTm="80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1"/>
          </p:nvPr>
        </p:nvSpPr>
        <p:spPr/>
        <p:txBody>
          <a:bodyPr/>
          <a:lstStyle/>
          <a:p>
            <a:pPr>
              <a:defRPr/>
            </a:pPr>
            <a:fld id="{B4EDF1BF-B25E-423B-8D8D-4D59195BBEFF}" type="slidenum">
              <a:rPr lang="pt-BR" smtClean="0"/>
              <a:pPr>
                <a:defRPr/>
              </a:pPr>
              <a:t>12</a:t>
            </a:fld>
            <a:endParaRPr lang="pt-B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018" y="747261"/>
            <a:ext cx="7568980" cy="365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a:extLst>
              <a:ext uri="{FF2B5EF4-FFF2-40B4-BE49-F238E27FC236}">
                <a16:creationId xmlns:a16="http://schemas.microsoft.com/office/drawing/2014/main" xmlns="" id="{5FAA2EF2-B4FC-48DA-8A82-30393C76C5F8}"/>
              </a:ext>
            </a:extLst>
          </p:cNvPr>
          <p:cNvSpPr/>
          <p:nvPr/>
        </p:nvSpPr>
        <p:spPr>
          <a:xfrm>
            <a:off x="532126" y="98864"/>
            <a:ext cx="11284736" cy="1200329"/>
          </a:xfrm>
          <a:prstGeom prst="rect">
            <a:avLst/>
          </a:prstGeom>
        </p:spPr>
        <p:txBody>
          <a:bodyPr wrap="square">
            <a:spAutoFit/>
          </a:bodyPr>
          <a:lstStyle/>
          <a:p>
            <a:r>
              <a:rPr lang="en-US" sz="3600" b="1" dirty="0">
                <a:solidFill>
                  <a:srgbClr val="0070C0"/>
                </a:solidFill>
                <a:latin typeface="+mj-lt"/>
              </a:rPr>
              <a:t>Anti-</a:t>
            </a:r>
            <a:r>
              <a:rPr lang="en-US" sz="3600" b="1" i="1" dirty="0">
                <a:solidFill>
                  <a:srgbClr val="0070C0"/>
                </a:solidFill>
                <a:latin typeface="+mj-lt"/>
              </a:rPr>
              <a:t>Leishmania</a:t>
            </a:r>
            <a:r>
              <a:rPr lang="en-US" sz="3600" b="1" dirty="0">
                <a:solidFill>
                  <a:srgbClr val="0070C0"/>
                </a:solidFill>
                <a:latin typeface="+mj-lt"/>
              </a:rPr>
              <a:t> antibodies in blood donors from endemic areas of Brazil</a:t>
            </a:r>
            <a:endParaRPr lang="pt-BR" sz="3600" dirty="0">
              <a:latin typeface="+mj-lt"/>
            </a:endParaRPr>
          </a:p>
        </p:txBody>
      </p:sp>
      <p:sp>
        <p:nvSpPr>
          <p:cNvPr id="6" name="Retângulo 5">
            <a:extLst>
              <a:ext uri="{FF2B5EF4-FFF2-40B4-BE49-F238E27FC236}">
                <a16:creationId xmlns:a16="http://schemas.microsoft.com/office/drawing/2014/main" xmlns="" id="{32C6BE3E-024E-4D35-85DC-E55659B46D1F}"/>
              </a:ext>
            </a:extLst>
          </p:cNvPr>
          <p:cNvSpPr/>
          <p:nvPr/>
        </p:nvSpPr>
        <p:spPr>
          <a:xfrm>
            <a:off x="161192" y="4505227"/>
            <a:ext cx="11869615" cy="2308324"/>
          </a:xfrm>
          <a:prstGeom prst="rect">
            <a:avLst/>
          </a:prstGeom>
        </p:spPr>
        <p:txBody>
          <a:bodyPr wrap="square">
            <a:spAutoFit/>
          </a:bodyPr>
          <a:lstStyle/>
          <a:p>
            <a:pPr algn="just"/>
            <a:r>
              <a:rPr lang="pt-BR" sz="2400" dirty="0">
                <a:cs typeface="Arial" panose="020B0604020202020204" pitchFamily="34" charset="0"/>
              </a:rPr>
              <a:t>- A sensibilidade variou entre os antígenos e os formatos dos ensaios.</a:t>
            </a:r>
          </a:p>
          <a:p>
            <a:pPr algn="just"/>
            <a:r>
              <a:rPr lang="pt-BR" sz="2400" b="1" dirty="0">
                <a:solidFill>
                  <a:srgbClr val="0070C0"/>
                </a:solidFill>
                <a:cs typeface="Arial" panose="020B0604020202020204" pitchFamily="34" charset="0"/>
              </a:rPr>
              <a:t>- ELISA-rK39</a:t>
            </a:r>
            <a:r>
              <a:rPr lang="pt-BR" sz="2400" dirty="0">
                <a:cs typeface="Arial" panose="020B0604020202020204" pitchFamily="34" charset="0"/>
              </a:rPr>
              <a:t> parece ser mais sensível que </a:t>
            </a:r>
            <a:r>
              <a:rPr lang="pt-BR" sz="2400" b="1" dirty="0">
                <a:solidFill>
                  <a:srgbClr val="FF0000"/>
                </a:solidFill>
                <a:cs typeface="Arial" panose="020B0604020202020204" pitchFamily="34" charset="0"/>
              </a:rPr>
              <a:t>ELISA-rK28</a:t>
            </a:r>
            <a:r>
              <a:rPr lang="pt-BR" sz="2400" dirty="0">
                <a:cs typeface="Arial" panose="020B0604020202020204" pitchFamily="34" charset="0"/>
              </a:rPr>
              <a:t> na detecção de infecções assintomáticas.</a:t>
            </a:r>
          </a:p>
          <a:p>
            <a:pPr algn="just"/>
            <a:r>
              <a:rPr lang="pt-BR" sz="2400" dirty="0">
                <a:cs typeface="Arial" panose="020B0604020202020204" pitchFamily="34" charset="0"/>
              </a:rPr>
              <a:t>- A grande prevalência de anticorpos IgG encontrados nas amostras de sangue dos doadores assintomáticos aponta para o risco de  leishmaniose transfusional em áreas endêmicas.</a:t>
            </a:r>
          </a:p>
          <a:p>
            <a:pPr algn="just"/>
            <a:r>
              <a:rPr lang="pt-BR" sz="2400" dirty="0">
                <a:cs typeface="Arial" panose="020B0604020202020204" pitchFamily="34" charset="0"/>
              </a:rPr>
              <a:t>- Áreas endêmicas – difícil distinguir infecção por transfusão de transmissão vetorial. </a:t>
            </a:r>
          </a:p>
          <a:p>
            <a:pPr algn="just"/>
            <a:r>
              <a:rPr lang="pt-BR" sz="2400" dirty="0">
                <a:cs typeface="Arial" panose="020B0604020202020204" pitchFamily="34" charset="0"/>
              </a:rPr>
              <a:t>- Ocorrência de transmissão por transfusão é provavelmente subestimada.</a:t>
            </a:r>
          </a:p>
        </p:txBody>
      </p:sp>
      <p:sp>
        <p:nvSpPr>
          <p:cNvPr id="7" name="Espaço Reservado para Número de Slide 3">
            <a:extLst>
              <a:ext uri="{FF2B5EF4-FFF2-40B4-BE49-F238E27FC236}">
                <a16:creationId xmlns:a16="http://schemas.microsoft.com/office/drawing/2014/main" xmlns="" id="{FE19B43E-8B70-412F-9227-5D25CBE7A8F7}"/>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12</a:t>
            </a:fld>
            <a:endParaRPr lang="pt-BR" sz="1400" dirty="0">
              <a:solidFill>
                <a:schemeClr val="tx2"/>
              </a:solidFill>
              <a:latin typeface="Gill Sans MT" panose="020B0502020104020203" pitchFamily="34" charset="0"/>
            </a:endParaRPr>
          </a:p>
        </p:txBody>
      </p:sp>
      <p:sp>
        <p:nvSpPr>
          <p:cNvPr id="9" name="CaixaDeTexto 8">
            <a:extLst>
              <a:ext uri="{FF2B5EF4-FFF2-40B4-BE49-F238E27FC236}">
                <a16:creationId xmlns:a16="http://schemas.microsoft.com/office/drawing/2014/main" xmlns="" id="{71F65C66-FB4C-4733-8538-3A8501066329}"/>
              </a:ext>
            </a:extLst>
          </p:cNvPr>
          <p:cNvSpPr txBox="1"/>
          <p:nvPr/>
        </p:nvSpPr>
        <p:spPr>
          <a:xfrm>
            <a:off x="9317421" y="4369216"/>
            <a:ext cx="1811577" cy="369332"/>
          </a:xfrm>
          <a:prstGeom prst="rect">
            <a:avLst/>
          </a:prstGeom>
          <a:noFill/>
        </p:spPr>
        <p:txBody>
          <a:bodyPr wrap="square" rtlCol="0">
            <a:spAutoFit/>
          </a:bodyPr>
          <a:lstStyle/>
          <a:p>
            <a:r>
              <a:rPr lang="pt-BR" b="1" dirty="0">
                <a:solidFill>
                  <a:schemeClr val="accent1">
                    <a:lumMod val="75000"/>
                  </a:schemeClr>
                </a:solidFill>
              </a:rPr>
              <a:t>  rK39        </a:t>
            </a:r>
            <a:r>
              <a:rPr lang="pt-BR" dirty="0"/>
              <a:t> </a:t>
            </a:r>
            <a:r>
              <a:rPr lang="pt-BR" b="1" dirty="0">
                <a:solidFill>
                  <a:srgbClr val="FF0000"/>
                </a:solidFill>
              </a:rPr>
              <a:t>rK28</a:t>
            </a:r>
            <a:r>
              <a:rPr lang="pt-BR" dirty="0"/>
              <a:t> </a:t>
            </a:r>
          </a:p>
        </p:txBody>
      </p:sp>
      <p:pic>
        <p:nvPicPr>
          <p:cNvPr id="13" name="Áudio 12">
            <a:hlinkClick r:id="" action="ppaction://media"/>
            <a:extLst>
              <a:ext uri="{FF2B5EF4-FFF2-40B4-BE49-F238E27FC236}">
                <a16:creationId xmlns:a16="http://schemas.microsoft.com/office/drawing/2014/main" xmlns="" id="{19458E47-36B3-4DE1-8ABF-4D8ACE8DEC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47256141"/>
      </p:ext>
    </p:extLst>
  </p:cSld>
  <p:clrMapOvr>
    <a:masterClrMapping/>
  </p:clrMapOvr>
  <mc:AlternateContent xmlns:mc="http://schemas.openxmlformats.org/markup-compatibility/2006" xmlns:p14="http://schemas.microsoft.com/office/powerpoint/2010/main">
    <mc:Choice Requires="p14">
      <p:transition spd="slow" p14:dur="2000" advTm="81083"/>
    </mc:Choice>
    <mc:Fallback xmlns="">
      <p:transition spd="slow" advTm="8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1"/>
          <p:cNvSpPr>
            <a:spLocks noGrp="1"/>
          </p:cNvSpPr>
          <p:nvPr>
            <p:ph idx="1"/>
          </p:nvPr>
        </p:nvSpPr>
        <p:spPr>
          <a:xfrm>
            <a:off x="1380698" y="1557117"/>
            <a:ext cx="9430603" cy="1440089"/>
          </a:xfrm>
        </p:spPr>
        <p:txBody>
          <a:bodyPr>
            <a:normAutofit fontScale="92500"/>
          </a:bodyPr>
          <a:lstStyle/>
          <a:p>
            <a:r>
              <a:rPr lang="pt-BR" sz="2400" dirty="0"/>
              <a:t>Antígenos recombinantes rK39, rK28, rK16</a:t>
            </a:r>
          </a:p>
          <a:p>
            <a:r>
              <a:rPr lang="pt-BR" sz="2400" dirty="0"/>
              <a:t>rK39 de </a:t>
            </a:r>
            <a:r>
              <a:rPr lang="pt-BR" sz="2400" i="1" dirty="0"/>
              <a:t>L. </a:t>
            </a:r>
            <a:r>
              <a:rPr lang="pt-BR" sz="2400" i="1" dirty="0" err="1"/>
              <a:t>infantum</a:t>
            </a:r>
            <a:r>
              <a:rPr lang="pt-BR" sz="2400" i="1" dirty="0"/>
              <a:t> </a:t>
            </a:r>
            <a:r>
              <a:rPr lang="pt-BR" sz="2400" dirty="0"/>
              <a:t>ou </a:t>
            </a:r>
            <a:r>
              <a:rPr lang="pt-BR" sz="2400" i="1" dirty="0"/>
              <a:t>L. </a:t>
            </a:r>
            <a:r>
              <a:rPr lang="pt-BR" sz="2400" i="1" dirty="0" err="1"/>
              <a:t>donovani</a:t>
            </a:r>
            <a:endParaRPr lang="pt-BR" sz="2400" i="1" dirty="0"/>
          </a:p>
          <a:p>
            <a:r>
              <a:rPr lang="pt-BR" sz="2400" dirty="0"/>
              <a:t>Maior especificidade, menor variabilidade, maior agilidade no diagnóstico </a:t>
            </a:r>
          </a:p>
        </p:txBody>
      </p:sp>
      <p:graphicFrame>
        <p:nvGraphicFramePr>
          <p:cNvPr id="9" name="Tabela 8"/>
          <p:cNvGraphicFramePr>
            <a:graphicFrameLocks noGrp="1"/>
          </p:cNvGraphicFramePr>
          <p:nvPr>
            <p:extLst>
              <p:ext uri="{D42A27DB-BD31-4B8C-83A1-F6EECF244321}">
                <p14:modId xmlns:p14="http://schemas.microsoft.com/office/powerpoint/2010/main" val="3705312880"/>
              </p:ext>
            </p:extLst>
          </p:nvPr>
        </p:nvGraphicFramePr>
        <p:xfrm>
          <a:off x="1313564" y="3285471"/>
          <a:ext cx="4437690" cy="2834640"/>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4437690">
                  <a:extLst>
                    <a:ext uri="{9D8B030D-6E8A-4147-A177-3AD203B41FA5}">
                      <a16:colId xmlns:a16="http://schemas.microsoft.com/office/drawing/2014/main" xmlns="" val="20000"/>
                    </a:ext>
                  </a:extLst>
                </a:gridCol>
              </a:tblGrid>
              <a:tr h="455217">
                <a:tc>
                  <a:txBody>
                    <a:bodyPr/>
                    <a:lstStyle/>
                    <a:p>
                      <a:pPr algn="ctr"/>
                      <a:r>
                        <a:rPr lang="pt-BR" sz="2400" noProof="0" dirty="0">
                          <a:effectLst>
                            <a:outerShdw blurRad="38100" dist="38100" dir="2700000" algn="tl">
                              <a:srgbClr val="000000">
                                <a:alpha val="43137"/>
                              </a:srgbClr>
                            </a:outerShdw>
                          </a:effectLst>
                        </a:rPr>
                        <a:t>Vantagens</a:t>
                      </a:r>
                      <a:endParaRPr lang="pt-BR" sz="2400" b="0" noProof="0" dirty="0">
                        <a:effectLst>
                          <a:outerShdw blurRad="38100" dist="38100" dir="2700000" algn="tl">
                            <a:srgbClr val="000000">
                              <a:alpha val="43137"/>
                            </a:srgbClr>
                          </a:outerShdw>
                        </a:effectLst>
                        <a:latin typeface="+mn-lt"/>
                      </a:endParaRPr>
                    </a:p>
                  </a:txBody>
                  <a:tcPr/>
                </a:tc>
                <a:extLst>
                  <a:ext uri="{0D108BD9-81ED-4DB2-BD59-A6C34878D82A}">
                    <a16:rowId xmlns:a16="http://schemas.microsoft.com/office/drawing/2014/main" xmlns="" val="10000"/>
                  </a:ext>
                </a:extLst>
              </a:tr>
              <a:tr h="364174">
                <a:tc>
                  <a:txBody>
                    <a:bodyPr/>
                    <a:lstStyle/>
                    <a:p>
                      <a:pPr marL="342900" marR="0" indent="-342900" algn="l" defTabSz="914400" rtl="0" eaLnBrk="1" fontAlgn="auto" latinLnBrk="0" hangingPunct="1">
                        <a:lnSpc>
                          <a:spcPct val="100000"/>
                        </a:lnSpc>
                        <a:spcBef>
                          <a:spcPts val="0"/>
                        </a:spcBef>
                        <a:spcAft>
                          <a:spcPts val="0"/>
                        </a:spcAft>
                        <a:buClr>
                          <a:srgbClr val="FF3399"/>
                        </a:buClr>
                        <a:buSzPct val="100000"/>
                        <a:buFont typeface="Arial" pitchFamily="34" charset="0"/>
                        <a:buNone/>
                        <a:tabLst/>
                        <a:defRPr/>
                      </a:pPr>
                      <a:r>
                        <a:rPr lang="pt-BR" sz="2000" b="0" i="1" noProof="0" dirty="0">
                          <a:effectLst/>
                          <a:latin typeface="+mn-lt"/>
                        </a:rPr>
                        <a:t>Point </a:t>
                      </a:r>
                      <a:r>
                        <a:rPr lang="pt-BR" sz="2000" b="0" i="1" noProof="0" dirty="0" err="1">
                          <a:effectLst/>
                          <a:latin typeface="+mn-lt"/>
                        </a:rPr>
                        <a:t>of</a:t>
                      </a:r>
                      <a:r>
                        <a:rPr lang="pt-BR" sz="2000" b="0" i="1" noProof="0" dirty="0">
                          <a:effectLst/>
                          <a:latin typeface="+mn-lt"/>
                        </a:rPr>
                        <a:t> </a:t>
                      </a:r>
                      <a:r>
                        <a:rPr lang="pt-BR" sz="2000" b="0" i="1" noProof="0" dirty="0" err="1">
                          <a:effectLst/>
                          <a:latin typeface="+mn-lt"/>
                        </a:rPr>
                        <a:t>care</a:t>
                      </a:r>
                      <a:endParaRPr lang="pt-BR" sz="2000" b="0" i="1" noProof="0" dirty="0">
                        <a:effectLst/>
                        <a:latin typeface="+mn-lt"/>
                      </a:endParaRPr>
                    </a:p>
                  </a:txBody>
                  <a:tcPr/>
                </a:tc>
                <a:extLst>
                  <a:ext uri="{0D108BD9-81ED-4DB2-BD59-A6C34878D82A}">
                    <a16:rowId xmlns:a16="http://schemas.microsoft.com/office/drawing/2014/main" xmlns="" val="10001"/>
                  </a:ext>
                </a:extLst>
              </a:tr>
              <a:tr h="364174">
                <a:tc>
                  <a:txBody>
                    <a:bodyPr/>
                    <a:lstStyle/>
                    <a:p>
                      <a:pPr marL="0" indent="0">
                        <a:lnSpc>
                          <a:spcPct val="100000"/>
                        </a:lnSpc>
                        <a:spcBef>
                          <a:spcPts val="0"/>
                        </a:spcBef>
                        <a:buClr>
                          <a:srgbClr val="FF3399"/>
                        </a:buClr>
                        <a:buSzPct val="100000"/>
                        <a:buFont typeface="Arial" pitchFamily="34" charset="0"/>
                        <a:buNone/>
                      </a:pPr>
                      <a:r>
                        <a:rPr lang="pt-BR" sz="2000" dirty="0"/>
                        <a:t>Fácil execução com mínimo treinamento</a:t>
                      </a:r>
                      <a:endParaRPr lang="pt-BR" sz="2000" dirty="0">
                        <a:latin typeface="+mn-lt"/>
                        <a:cs typeface="Arial" pitchFamily="34" charset="0"/>
                      </a:endParaRPr>
                    </a:p>
                  </a:txBody>
                  <a:tcPr/>
                </a:tc>
                <a:extLst>
                  <a:ext uri="{0D108BD9-81ED-4DB2-BD59-A6C34878D82A}">
                    <a16:rowId xmlns:a16="http://schemas.microsoft.com/office/drawing/2014/main" xmlns="" val="10002"/>
                  </a:ext>
                </a:extLst>
              </a:tr>
              <a:tr h="364174">
                <a:tc>
                  <a:txBody>
                    <a:bodyPr/>
                    <a:lstStyle/>
                    <a:p>
                      <a:pPr marL="0" indent="0">
                        <a:lnSpc>
                          <a:spcPct val="100000"/>
                        </a:lnSpc>
                        <a:spcBef>
                          <a:spcPts val="0"/>
                        </a:spcBef>
                        <a:buClr>
                          <a:srgbClr val="FF3399"/>
                        </a:buClr>
                        <a:buSzPct val="100000"/>
                        <a:buFont typeface="Arial" pitchFamily="34" charset="0"/>
                        <a:buNone/>
                      </a:pPr>
                      <a:r>
                        <a:rPr lang="pt-BR" sz="2000" dirty="0"/>
                        <a:t>Não necessita laboratório, equipamentos</a:t>
                      </a:r>
                      <a:endParaRPr lang="pt-BR" sz="2000" b="0" noProof="0" dirty="0">
                        <a:effectLst>
                          <a:outerShdw blurRad="38100" dist="38100" dir="2700000" algn="tl">
                            <a:srgbClr val="000000">
                              <a:alpha val="43137"/>
                            </a:srgbClr>
                          </a:outerShdw>
                        </a:effectLst>
                        <a:latin typeface="+mn-lt"/>
                      </a:endParaRPr>
                    </a:p>
                  </a:txBody>
                  <a:tcPr/>
                </a:tc>
                <a:extLst>
                  <a:ext uri="{0D108BD9-81ED-4DB2-BD59-A6C34878D82A}">
                    <a16:rowId xmlns:a16="http://schemas.microsoft.com/office/drawing/2014/main" xmlns="" val="10003"/>
                  </a:ext>
                </a:extLst>
              </a:tr>
              <a:tr h="364174">
                <a:tc>
                  <a:txBody>
                    <a:bodyPr/>
                    <a:lstStyle/>
                    <a:p>
                      <a:pPr marL="342900" indent="-342900">
                        <a:lnSpc>
                          <a:spcPct val="100000"/>
                        </a:lnSpc>
                        <a:spcBef>
                          <a:spcPts val="0"/>
                        </a:spcBef>
                        <a:buClr>
                          <a:srgbClr val="FF3399"/>
                        </a:buClr>
                        <a:buSzPct val="100000"/>
                        <a:buFont typeface="Arial" pitchFamily="34" charset="0"/>
                        <a:buNone/>
                      </a:pPr>
                      <a:r>
                        <a:rPr lang="pt-BR" sz="2000" dirty="0"/>
                        <a:t>Sangue total, soro ou plasma</a:t>
                      </a:r>
                      <a:endParaRPr lang="pt-BR" sz="2000" dirty="0">
                        <a:latin typeface="+mn-lt"/>
                        <a:cs typeface="Arial" pitchFamily="34" charset="0"/>
                      </a:endParaRPr>
                    </a:p>
                  </a:txBody>
                  <a:tcPr/>
                </a:tc>
                <a:extLst>
                  <a:ext uri="{0D108BD9-81ED-4DB2-BD59-A6C34878D82A}">
                    <a16:rowId xmlns:a16="http://schemas.microsoft.com/office/drawing/2014/main" xmlns="" val="10004"/>
                  </a:ext>
                </a:extLst>
              </a:tr>
              <a:tr h="364174">
                <a:tc>
                  <a:txBody>
                    <a:bodyPr/>
                    <a:lstStyle/>
                    <a:p>
                      <a:pPr marL="342900" marR="0" indent="-342900" algn="l" defTabSz="914400" rtl="0" eaLnBrk="1" fontAlgn="auto" latinLnBrk="0" hangingPunct="1">
                        <a:lnSpc>
                          <a:spcPct val="100000"/>
                        </a:lnSpc>
                        <a:spcBef>
                          <a:spcPts val="0"/>
                        </a:spcBef>
                        <a:spcAft>
                          <a:spcPts val="0"/>
                        </a:spcAft>
                        <a:buClr>
                          <a:srgbClr val="FF3399"/>
                        </a:buClr>
                        <a:buSzPct val="100000"/>
                        <a:buFont typeface="Arial" pitchFamily="34" charset="0"/>
                        <a:buNone/>
                        <a:tabLst/>
                        <a:defRPr/>
                      </a:pPr>
                      <a:r>
                        <a:rPr lang="pt-BR" sz="2000" noProof="0" dirty="0">
                          <a:effectLst/>
                        </a:rPr>
                        <a:t>Temperatura ambiente - armazenamento</a:t>
                      </a:r>
                      <a:endParaRPr lang="pt-BR" sz="2000" b="0" noProof="0" dirty="0">
                        <a:effectLst/>
                        <a:latin typeface="+mn-lt"/>
                      </a:endParaRPr>
                    </a:p>
                  </a:txBody>
                  <a:tcPr/>
                </a:tc>
                <a:extLst>
                  <a:ext uri="{0D108BD9-81ED-4DB2-BD59-A6C34878D82A}">
                    <a16:rowId xmlns:a16="http://schemas.microsoft.com/office/drawing/2014/main" xmlns="" val="10005"/>
                  </a:ext>
                </a:extLst>
              </a:tr>
              <a:tr h="364174">
                <a:tc>
                  <a:txBody>
                    <a:bodyPr/>
                    <a:lstStyle/>
                    <a:p>
                      <a:pPr marL="342900" marR="0" indent="-342900" algn="l" defTabSz="914400" rtl="0" eaLnBrk="1" fontAlgn="auto" latinLnBrk="0" hangingPunct="1">
                        <a:lnSpc>
                          <a:spcPct val="100000"/>
                        </a:lnSpc>
                        <a:spcBef>
                          <a:spcPts val="0"/>
                        </a:spcBef>
                        <a:spcAft>
                          <a:spcPts val="0"/>
                        </a:spcAft>
                        <a:buClr>
                          <a:srgbClr val="FF3399"/>
                        </a:buClr>
                        <a:buSzPct val="100000"/>
                        <a:buFont typeface="Arial" pitchFamily="34" charset="0"/>
                        <a:buNone/>
                        <a:tabLst/>
                        <a:defRPr/>
                      </a:pPr>
                      <a:r>
                        <a:rPr lang="pt-BR" sz="2000" noProof="0" dirty="0">
                          <a:effectLst/>
                        </a:rPr>
                        <a:t>Resultados em poucos minutos – rápido</a:t>
                      </a:r>
                      <a:endParaRPr lang="pt-BR" sz="2000" b="0" noProof="0" dirty="0">
                        <a:effectLst/>
                        <a:latin typeface="+mn-lt"/>
                      </a:endParaRPr>
                    </a:p>
                  </a:txBody>
                  <a:tcPr/>
                </a:tc>
                <a:extLst>
                  <a:ext uri="{0D108BD9-81ED-4DB2-BD59-A6C34878D82A}">
                    <a16:rowId xmlns:a16="http://schemas.microsoft.com/office/drawing/2014/main" xmlns="" val="10006"/>
                  </a:ext>
                </a:extLst>
              </a:tr>
            </a:tbl>
          </a:graphicData>
        </a:graphic>
      </p:graphicFrame>
      <p:graphicFrame>
        <p:nvGraphicFramePr>
          <p:cNvPr id="10" name="Tabela 9"/>
          <p:cNvGraphicFramePr>
            <a:graphicFrameLocks noGrp="1"/>
          </p:cNvGraphicFramePr>
          <p:nvPr>
            <p:extLst>
              <p:ext uri="{D42A27DB-BD31-4B8C-83A1-F6EECF244321}">
                <p14:modId xmlns:p14="http://schemas.microsoft.com/office/powerpoint/2010/main" val="2285505074"/>
              </p:ext>
            </p:extLst>
          </p:nvPr>
        </p:nvGraphicFramePr>
        <p:xfrm>
          <a:off x="6807163" y="3367782"/>
          <a:ext cx="4032448" cy="2560320"/>
        </p:xfrm>
        <a:graphic>
          <a:graphicData uri="http://schemas.openxmlformats.org/drawingml/2006/table">
            <a:tbl>
              <a:tblPr firstRow="1" bandRow="1">
                <a:effectLst>
                  <a:outerShdw blurRad="50800" dist="38100" dir="2700000" algn="tl" rotWithShape="0">
                    <a:prstClr val="black">
                      <a:alpha val="40000"/>
                    </a:prstClr>
                  </a:outerShdw>
                </a:effectLst>
                <a:tableStyleId>{7DF18680-E054-41AD-8BC1-D1AEF772440D}</a:tableStyleId>
              </a:tblPr>
              <a:tblGrid>
                <a:gridCol w="4032448">
                  <a:extLst>
                    <a:ext uri="{9D8B030D-6E8A-4147-A177-3AD203B41FA5}">
                      <a16:colId xmlns:a16="http://schemas.microsoft.com/office/drawing/2014/main" xmlns="" val="20000"/>
                    </a:ext>
                  </a:extLst>
                </a:gridCol>
              </a:tblGrid>
              <a:tr h="455217">
                <a:tc>
                  <a:txBody>
                    <a:bodyPr/>
                    <a:lstStyle/>
                    <a:p>
                      <a:pPr algn="ctr"/>
                      <a:r>
                        <a:rPr lang="pt-BR" sz="2400" noProof="0" dirty="0">
                          <a:effectLst>
                            <a:outerShdw blurRad="38100" dist="38100" dir="2700000" algn="tl">
                              <a:srgbClr val="000000">
                                <a:alpha val="43137"/>
                              </a:srgbClr>
                            </a:outerShdw>
                          </a:effectLst>
                        </a:rPr>
                        <a:t>Desvantagens</a:t>
                      </a:r>
                      <a:endParaRPr lang="pt-BR" sz="2400" b="0" noProof="0" dirty="0">
                        <a:effectLst>
                          <a:outerShdw blurRad="38100" dist="38100" dir="2700000" algn="tl">
                            <a:srgbClr val="000000">
                              <a:alpha val="43137"/>
                            </a:srgbClr>
                          </a:outerShdw>
                        </a:effectLst>
                        <a:latin typeface="+mn-lt"/>
                      </a:endParaRPr>
                    </a:p>
                  </a:txBody>
                  <a:tcPr/>
                </a:tc>
                <a:extLst>
                  <a:ext uri="{0D108BD9-81ED-4DB2-BD59-A6C34878D82A}">
                    <a16:rowId xmlns:a16="http://schemas.microsoft.com/office/drawing/2014/main" xmlns="" val="10000"/>
                  </a:ext>
                </a:extLst>
              </a:tr>
              <a:tr h="360000">
                <a:tc>
                  <a:txBody>
                    <a:bodyPr/>
                    <a:lstStyle/>
                    <a:p>
                      <a:pPr marL="0" indent="0">
                        <a:lnSpc>
                          <a:spcPct val="100000"/>
                        </a:lnSpc>
                        <a:spcBef>
                          <a:spcPts val="0"/>
                        </a:spcBef>
                        <a:buClr>
                          <a:srgbClr val="FF3399"/>
                        </a:buClr>
                        <a:buSzPct val="100000"/>
                        <a:buFont typeface="Arial" pitchFamily="34" charset="0"/>
                        <a:buNone/>
                      </a:pPr>
                      <a:r>
                        <a:rPr lang="pt-BR" sz="2000" dirty="0"/>
                        <a:t>Não diferencia entre casos ativos e casos passados</a:t>
                      </a:r>
                      <a:endParaRPr lang="pt-BR" sz="2000" dirty="0">
                        <a:latin typeface="+mn-lt"/>
                        <a:cs typeface="Arial" pitchFamily="34" charset="0"/>
                      </a:endParaRPr>
                    </a:p>
                  </a:txBody>
                  <a:tcPr/>
                </a:tc>
                <a:extLst>
                  <a:ext uri="{0D108BD9-81ED-4DB2-BD59-A6C34878D82A}">
                    <a16:rowId xmlns:a16="http://schemas.microsoft.com/office/drawing/2014/main" xmlns="" val="10001"/>
                  </a:ext>
                </a:extLst>
              </a:tr>
              <a:tr h="360000">
                <a:tc>
                  <a:txBody>
                    <a:bodyPr/>
                    <a:lstStyle/>
                    <a:p>
                      <a:pPr marL="0" indent="0">
                        <a:lnSpc>
                          <a:spcPct val="100000"/>
                        </a:lnSpc>
                        <a:spcBef>
                          <a:spcPts val="0"/>
                        </a:spcBef>
                        <a:buClr>
                          <a:srgbClr val="FF3399"/>
                        </a:buClr>
                        <a:buSzPct val="100000"/>
                        <a:buFont typeface="Arial" pitchFamily="34" charset="0"/>
                        <a:buNone/>
                      </a:pPr>
                      <a:r>
                        <a:rPr lang="pt-BR" sz="2000" dirty="0"/>
                        <a:t>Deve ser interpretado em conjunto com a clínica</a:t>
                      </a:r>
                      <a:endParaRPr lang="pt-BR" sz="2000" b="0" noProof="0" dirty="0">
                        <a:effectLst>
                          <a:outerShdw blurRad="38100" dist="38100" dir="2700000" algn="tl">
                            <a:srgbClr val="000000">
                              <a:alpha val="43137"/>
                            </a:srgbClr>
                          </a:outerShdw>
                        </a:effectLst>
                        <a:latin typeface="+mn-lt"/>
                      </a:endParaRPr>
                    </a:p>
                  </a:txBody>
                  <a:tcPr/>
                </a:tc>
                <a:extLst>
                  <a:ext uri="{0D108BD9-81ED-4DB2-BD59-A6C34878D82A}">
                    <a16:rowId xmlns:a16="http://schemas.microsoft.com/office/drawing/2014/main" xmlns="" val="10002"/>
                  </a:ext>
                </a:extLst>
              </a:tr>
              <a:tr h="364174">
                <a:tc>
                  <a:txBody>
                    <a:bodyPr/>
                    <a:lstStyle/>
                    <a:p>
                      <a:pPr marL="342900" indent="-342900">
                        <a:lnSpc>
                          <a:spcPct val="100000"/>
                        </a:lnSpc>
                        <a:spcBef>
                          <a:spcPts val="0"/>
                        </a:spcBef>
                        <a:buClr>
                          <a:srgbClr val="FF3399"/>
                        </a:buClr>
                        <a:buSzPct val="100000"/>
                        <a:buFont typeface="Arial" pitchFamily="34" charset="0"/>
                        <a:buNone/>
                      </a:pPr>
                      <a:r>
                        <a:rPr lang="pt-BR" sz="2000" dirty="0"/>
                        <a:t>Falso negativo na </a:t>
                      </a:r>
                      <a:r>
                        <a:rPr lang="pt-BR" sz="2000" dirty="0" err="1"/>
                        <a:t>coinfecção</a:t>
                      </a:r>
                      <a:r>
                        <a:rPr lang="pt-BR" sz="2000" dirty="0"/>
                        <a:t> com HIV</a:t>
                      </a:r>
                      <a:r>
                        <a:rPr lang="pt-BR" sz="2000" baseline="0" dirty="0"/>
                        <a:t> </a:t>
                      </a:r>
                      <a:endParaRPr lang="pt-BR" sz="2000" dirty="0">
                        <a:latin typeface="+mn-lt"/>
                        <a:cs typeface="Arial" pitchFamily="34" charset="0"/>
                      </a:endParaRPr>
                    </a:p>
                  </a:txBody>
                  <a:tcPr/>
                </a:tc>
                <a:extLst>
                  <a:ext uri="{0D108BD9-81ED-4DB2-BD59-A6C34878D82A}">
                    <a16:rowId xmlns:a16="http://schemas.microsoft.com/office/drawing/2014/main" xmlns="" val="10003"/>
                  </a:ext>
                </a:extLst>
              </a:tr>
            </a:tbl>
          </a:graphicData>
        </a:graphic>
      </p:graphicFrame>
      <p:sp>
        <p:nvSpPr>
          <p:cNvPr id="11" name="Retângulo 10"/>
          <p:cNvSpPr/>
          <p:nvPr/>
        </p:nvSpPr>
        <p:spPr>
          <a:xfrm>
            <a:off x="3287688" y="6411574"/>
            <a:ext cx="4437690" cy="276999"/>
          </a:xfrm>
          <a:prstGeom prst="rect">
            <a:avLst/>
          </a:prstGeom>
        </p:spPr>
        <p:txBody>
          <a:bodyPr wrap="none">
            <a:spAutoFit/>
          </a:bodyPr>
          <a:lstStyle/>
          <a:p>
            <a:r>
              <a:rPr lang="en-US" sz="1200" b="1" dirty="0">
                <a:latin typeface="MyriadPro-LightCond"/>
              </a:rPr>
              <a:t>The Use of Visceral </a:t>
            </a:r>
            <a:r>
              <a:rPr lang="en-US" sz="1200" b="1" dirty="0" err="1">
                <a:latin typeface="MyriadPro-LightCond"/>
              </a:rPr>
              <a:t>Leishmaniasis</a:t>
            </a:r>
            <a:r>
              <a:rPr lang="en-US" sz="1200" b="1" dirty="0">
                <a:latin typeface="MyriadPro-LightCond"/>
              </a:rPr>
              <a:t> Rapid Diagnostic Tests</a:t>
            </a:r>
            <a:endParaRPr lang="pt-BR" sz="1200" b="1" dirty="0"/>
          </a:p>
        </p:txBody>
      </p:sp>
      <p:sp>
        <p:nvSpPr>
          <p:cNvPr id="12" name="Retângulo 11"/>
          <p:cNvSpPr/>
          <p:nvPr/>
        </p:nvSpPr>
        <p:spPr>
          <a:xfrm>
            <a:off x="2637518" y="6598190"/>
            <a:ext cx="5852884" cy="215444"/>
          </a:xfrm>
          <a:prstGeom prst="rect">
            <a:avLst/>
          </a:prstGeom>
        </p:spPr>
        <p:txBody>
          <a:bodyPr wrap="none">
            <a:spAutoFit/>
          </a:bodyPr>
          <a:lstStyle/>
          <a:p>
            <a:r>
              <a:rPr lang="en-US" sz="800" b="1" dirty="0">
                <a:latin typeface="OfficinaSans-Bold"/>
              </a:rPr>
              <a:t>World Health Organization on behalf of the Special </a:t>
            </a:r>
            <a:r>
              <a:rPr lang="en-US" sz="800" b="1" dirty="0" err="1">
                <a:latin typeface="OfficinaSans-Bold"/>
              </a:rPr>
              <a:t>Programme</a:t>
            </a:r>
            <a:r>
              <a:rPr lang="en-US" sz="800" b="1" dirty="0">
                <a:latin typeface="OfficinaSans-Bold"/>
              </a:rPr>
              <a:t> for Research and Training in Tropical Diseases 2008</a:t>
            </a:r>
            <a:endParaRPr lang="pt-BR" dirty="0"/>
          </a:p>
        </p:txBody>
      </p:sp>
      <p:sp>
        <p:nvSpPr>
          <p:cNvPr id="13" name="Título 1">
            <a:extLst>
              <a:ext uri="{FF2B5EF4-FFF2-40B4-BE49-F238E27FC236}">
                <a16:creationId xmlns:a16="http://schemas.microsoft.com/office/drawing/2014/main" xmlns="" id="{F278792C-B62F-430B-876A-93B7F0F75804}"/>
              </a:ext>
            </a:extLst>
          </p:cNvPr>
          <p:cNvSpPr txBox="1">
            <a:spLocks/>
          </p:cNvSpPr>
          <p:nvPr/>
        </p:nvSpPr>
        <p:spPr>
          <a:xfrm>
            <a:off x="1990383" y="116632"/>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Teste </a:t>
            </a:r>
            <a:r>
              <a:rPr lang="pt-BR" sz="3600" b="1" dirty="0" err="1">
                <a:solidFill>
                  <a:srgbClr val="0000FF"/>
                </a:solidFill>
              </a:rPr>
              <a:t>imunocromatográfico</a:t>
            </a:r>
            <a:endParaRPr lang="pt-BR" sz="3600" b="1" dirty="0">
              <a:solidFill>
                <a:srgbClr val="0000FF"/>
              </a:solidFill>
            </a:endParaRPr>
          </a:p>
        </p:txBody>
      </p:sp>
      <p:sp>
        <p:nvSpPr>
          <p:cNvPr id="15" name="Espaço Reservado para Número de Slide 3">
            <a:extLst>
              <a:ext uri="{FF2B5EF4-FFF2-40B4-BE49-F238E27FC236}">
                <a16:creationId xmlns:a16="http://schemas.microsoft.com/office/drawing/2014/main" xmlns="" id="{CE4A3F30-F250-4C7F-8296-B035D70BC6F2}"/>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13</a:t>
            </a:fld>
            <a:endParaRPr lang="pt-BR" sz="1400" dirty="0">
              <a:solidFill>
                <a:schemeClr val="tx2"/>
              </a:solidFill>
              <a:latin typeface="Gill Sans MT" panose="020B0502020104020203" pitchFamily="34" charset="0"/>
            </a:endParaRPr>
          </a:p>
        </p:txBody>
      </p:sp>
      <p:pic>
        <p:nvPicPr>
          <p:cNvPr id="6" name="Áudio 5">
            <a:hlinkClick r:id="" action="ppaction://media"/>
            <a:extLst>
              <a:ext uri="{FF2B5EF4-FFF2-40B4-BE49-F238E27FC236}">
                <a16:creationId xmlns:a16="http://schemas.microsoft.com/office/drawing/2014/main" xmlns="" id="{E8CA3CC0-5990-46DB-927D-AEE21968173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0436382"/>
      </p:ext>
    </p:extLst>
  </p:cSld>
  <p:clrMapOvr>
    <a:masterClrMapping/>
  </p:clrMapOvr>
  <mc:AlternateContent xmlns:mc="http://schemas.openxmlformats.org/markup-compatibility/2006" xmlns:p14="http://schemas.microsoft.com/office/powerpoint/2010/main">
    <mc:Choice Requires="p14">
      <p:transition spd="slow" p14:dur="2000" advTm="96630"/>
    </mc:Choice>
    <mc:Fallback xmlns="">
      <p:transition spd="slow" advTm="96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pPr algn="r">
              <a:spcBef>
                <a:spcPts val="1200"/>
              </a:spcBef>
            </a:pPr>
            <a:r>
              <a:rPr lang="en-CA" sz="4000" b="1" dirty="0">
                <a:solidFill>
                  <a:srgbClr val="003E98"/>
                </a:solidFill>
              </a:rPr>
              <a:t>Visceral</a:t>
            </a:r>
            <a:r>
              <a:rPr lang="en-CA" sz="4000" b="1" dirty="0">
                <a:solidFill>
                  <a:srgbClr val="0000FF"/>
                </a:solidFill>
              </a:rPr>
              <a:t> </a:t>
            </a:r>
            <a:r>
              <a:rPr lang="en-CA" sz="4000" b="1" dirty="0" err="1">
                <a:solidFill>
                  <a:srgbClr val="003E98"/>
                </a:solidFill>
              </a:rPr>
              <a:t>Leishmaniasis</a:t>
            </a:r>
            <a:r>
              <a:rPr lang="en-CA" sz="4000" dirty="0">
                <a:solidFill>
                  <a:srgbClr val="003E98"/>
                </a:solidFill>
              </a:rPr>
              <a:t> </a:t>
            </a:r>
            <a:r>
              <a:rPr lang="en-CA" sz="4000" b="1" dirty="0">
                <a:solidFill>
                  <a:srgbClr val="003E98"/>
                </a:solidFill>
              </a:rPr>
              <a:t>Laboratory Network</a:t>
            </a:r>
            <a:r>
              <a:rPr lang="en-CA" sz="3600" b="1" dirty="0">
                <a:solidFill>
                  <a:srgbClr val="003E98"/>
                </a:solidFill>
              </a:rPr>
              <a:t/>
            </a:r>
            <a:br>
              <a:rPr lang="en-CA" sz="3600" b="1" dirty="0">
                <a:solidFill>
                  <a:srgbClr val="003E98"/>
                </a:solidFill>
              </a:rPr>
            </a:br>
            <a:r>
              <a:rPr lang="en-CA" sz="3600" dirty="0">
                <a:solidFill>
                  <a:srgbClr val="003E98"/>
                </a:solidFill>
              </a:rPr>
              <a:t>Protocol for the evaluation of rapid diagnostic tests for visceral </a:t>
            </a:r>
            <a:r>
              <a:rPr lang="en-CA" sz="3600" dirty="0" err="1">
                <a:solidFill>
                  <a:srgbClr val="003E98"/>
                </a:solidFill>
              </a:rPr>
              <a:t>leishmaniasis</a:t>
            </a:r>
            <a:endParaRPr lang="pt-BR" sz="3600" dirty="0">
              <a:solidFill>
                <a:srgbClr val="003E98"/>
              </a:solidFill>
            </a:endParaRPr>
          </a:p>
        </p:txBody>
      </p:sp>
      <p:sp>
        <p:nvSpPr>
          <p:cNvPr id="2051" name="Subtitle 2"/>
          <p:cNvSpPr>
            <a:spLocks noGrp="1"/>
          </p:cNvSpPr>
          <p:nvPr>
            <p:ph idx="1"/>
          </p:nvPr>
        </p:nvSpPr>
        <p:spPr>
          <a:xfrm>
            <a:off x="551384" y="1845734"/>
            <a:ext cx="10058400" cy="4023360"/>
          </a:xfrm>
        </p:spPr>
        <p:txBody>
          <a:bodyPr>
            <a:normAutofit/>
          </a:bodyPr>
          <a:lstStyle/>
          <a:p>
            <a:pPr>
              <a:defRPr/>
            </a:pPr>
            <a:r>
              <a:rPr lang="en-CA" sz="1400" dirty="0"/>
              <a:t>Supported by the Diagnostics R&amp;D Unit</a:t>
            </a:r>
            <a:r>
              <a:rPr lang="pt-BR" sz="1400" dirty="0"/>
              <a:t/>
            </a:r>
            <a:br>
              <a:rPr lang="pt-BR" sz="1400" dirty="0"/>
            </a:br>
            <a:r>
              <a:rPr lang="en-CA" sz="1400" dirty="0"/>
              <a:t>Of the UNICEF/UNDP/World Bank/WHO Special Programme for Research and Training in Tropical Diseases (TDR)</a:t>
            </a:r>
            <a:endParaRPr lang="pt-BR" sz="1400" dirty="0"/>
          </a:p>
        </p:txBody>
      </p:sp>
      <p:sp>
        <p:nvSpPr>
          <p:cNvPr id="5"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14</a:t>
            </a:fld>
            <a:endParaRPr lang="pt-BR" sz="1400" dirty="0">
              <a:solidFill>
                <a:schemeClr val="tx2"/>
              </a:solidFill>
              <a:latin typeface="Gill Sans MT" panose="020B0502020104020203" pitchFamily="34" charset="0"/>
            </a:endParaRPr>
          </a:p>
        </p:txBody>
      </p:sp>
      <p:sp>
        <p:nvSpPr>
          <p:cNvPr id="7" name="CaixaDeTexto 40"/>
          <p:cNvSpPr txBox="1">
            <a:spLocks noChangeArrowheads="1"/>
          </p:cNvSpPr>
          <p:nvPr/>
        </p:nvSpPr>
        <p:spPr bwMode="auto">
          <a:xfrm>
            <a:off x="6963078" y="2271304"/>
            <a:ext cx="25945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600" b="1" dirty="0">
                <a:solidFill>
                  <a:srgbClr val="002060"/>
                </a:solidFill>
                <a:latin typeface="+mn-lt"/>
              </a:rPr>
              <a:t>Europa – coordenação </a:t>
            </a:r>
          </a:p>
          <a:p>
            <a:pPr eaLnBrk="1" hangingPunct="1"/>
            <a:r>
              <a:rPr lang="pt-BR" sz="1600" b="1" dirty="0">
                <a:solidFill>
                  <a:srgbClr val="002060"/>
                </a:solidFill>
                <a:latin typeface="+mn-lt"/>
              </a:rPr>
              <a:t>Genebra (WHO – TDR)</a:t>
            </a:r>
          </a:p>
          <a:p>
            <a:pPr eaLnBrk="1" hangingPunct="1"/>
            <a:r>
              <a:rPr lang="pt-BR" sz="1600" b="1" dirty="0">
                <a:solidFill>
                  <a:srgbClr val="002060"/>
                </a:solidFill>
                <a:latin typeface="+mn-lt"/>
              </a:rPr>
              <a:t>Antuérpia e Amsterdam</a:t>
            </a:r>
          </a:p>
        </p:txBody>
      </p:sp>
      <p:pic>
        <p:nvPicPr>
          <p:cNvPr id="8"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92" y="2420888"/>
            <a:ext cx="6182977" cy="3096344"/>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p:cNvSpPr/>
          <p:nvPr/>
        </p:nvSpPr>
        <p:spPr>
          <a:xfrm>
            <a:off x="246578" y="6413517"/>
            <a:ext cx="2861681" cy="369332"/>
          </a:xfrm>
          <a:prstGeom prst="rect">
            <a:avLst/>
          </a:prstGeom>
        </p:spPr>
        <p:txBody>
          <a:bodyPr wrap="none">
            <a:spAutoFit/>
          </a:bodyPr>
          <a:lstStyle/>
          <a:p>
            <a:r>
              <a:rPr lang="pt-BR" dirty="0">
                <a:ea typeface="Arial Unicode MS" pitchFamily="34" charset="-128"/>
                <a:cs typeface="Arial Unicode MS" pitchFamily="34" charset="-128"/>
              </a:rPr>
              <a:t>6 países e 9 laboratórios</a:t>
            </a:r>
            <a:endParaRPr lang="pt-BR" dirty="0"/>
          </a:p>
        </p:txBody>
      </p:sp>
      <p:grpSp>
        <p:nvGrpSpPr>
          <p:cNvPr id="11" name="Grupo 10"/>
          <p:cNvGrpSpPr/>
          <p:nvPr/>
        </p:nvGrpSpPr>
        <p:grpSpPr>
          <a:xfrm>
            <a:off x="590022" y="5445224"/>
            <a:ext cx="6970804" cy="830998"/>
            <a:chOff x="2606320" y="5516563"/>
            <a:chExt cx="6970804" cy="830998"/>
          </a:xfrm>
        </p:grpSpPr>
        <p:sp>
          <p:nvSpPr>
            <p:cNvPr id="12" name="CaixaDeTexto 37"/>
            <p:cNvSpPr txBox="1">
              <a:spLocks noChangeArrowheads="1"/>
            </p:cNvSpPr>
            <p:nvPr/>
          </p:nvSpPr>
          <p:spPr bwMode="auto">
            <a:xfrm>
              <a:off x="2606320" y="5516564"/>
              <a:ext cx="2409634" cy="830997"/>
            </a:xfrm>
            <a:prstGeom prst="rect">
              <a:avLst/>
            </a:prstGeom>
            <a:noFill/>
            <a:ln w="9525">
              <a:noFill/>
              <a:miter lim="800000"/>
              <a:headEnd/>
              <a:tailEnd/>
            </a:ln>
          </p:spPr>
          <p:txBody>
            <a:bodyPr wrap="none">
              <a:spAutoFit/>
            </a:bodyPr>
            <a:lstStyle/>
            <a:p>
              <a:pPr>
                <a:defRPr/>
              </a:pPr>
              <a:r>
                <a:rPr lang="pt-BR" sz="1600" b="1" dirty="0">
                  <a:solidFill>
                    <a:srgbClr val="FA8D3D">
                      <a:lumMod val="50000"/>
                    </a:srgbClr>
                  </a:solidFill>
                </a:rPr>
                <a:t>América Latina - Brasil</a:t>
              </a:r>
            </a:p>
            <a:p>
              <a:pPr>
                <a:defRPr/>
              </a:pPr>
              <a:r>
                <a:rPr lang="pt-BR" sz="1600" b="1" dirty="0">
                  <a:solidFill>
                    <a:srgbClr val="FA8D3D">
                      <a:lumMod val="50000"/>
                    </a:srgbClr>
                  </a:solidFill>
                </a:rPr>
                <a:t>São Paulo</a:t>
              </a:r>
            </a:p>
            <a:p>
              <a:pPr>
                <a:defRPr/>
              </a:pPr>
              <a:r>
                <a:rPr lang="pt-BR" sz="1600" b="1" dirty="0">
                  <a:solidFill>
                    <a:srgbClr val="FA8D3D">
                      <a:lumMod val="50000"/>
                    </a:srgbClr>
                  </a:solidFill>
                </a:rPr>
                <a:t>Belo Horizonte</a:t>
              </a:r>
            </a:p>
          </p:txBody>
        </p:sp>
        <p:sp>
          <p:nvSpPr>
            <p:cNvPr id="13" name="CaixaDeTexto 38"/>
            <p:cNvSpPr txBox="1">
              <a:spLocks noChangeArrowheads="1"/>
            </p:cNvSpPr>
            <p:nvPr/>
          </p:nvSpPr>
          <p:spPr bwMode="auto">
            <a:xfrm>
              <a:off x="4728666" y="5516564"/>
              <a:ext cx="2015480" cy="830997"/>
            </a:xfrm>
            <a:prstGeom prst="rect">
              <a:avLst/>
            </a:prstGeom>
            <a:noFill/>
            <a:ln w="9525">
              <a:noFill/>
              <a:miter lim="800000"/>
              <a:headEnd/>
              <a:tailEnd/>
            </a:ln>
          </p:spPr>
          <p:txBody>
            <a:bodyPr wrap="square">
              <a:spAutoFit/>
            </a:bodyPr>
            <a:lstStyle/>
            <a:p>
              <a:pPr>
                <a:defRPr/>
              </a:pPr>
              <a:r>
                <a:rPr lang="pt-BR" sz="1600" b="1" dirty="0">
                  <a:solidFill>
                    <a:srgbClr val="FA8D3D">
                      <a:lumMod val="50000"/>
                    </a:srgbClr>
                  </a:solidFill>
                </a:rPr>
                <a:t>África</a:t>
              </a:r>
            </a:p>
            <a:p>
              <a:pPr>
                <a:defRPr/>
              </a:pPr>
              <a:r>
                <a:rPr lang="pt-BR" sz="1600" b="1" dirty="0" err="1">
                  <a:solidFill>
                    <a:srgbClr val="FA8D3D">
                      <a:lumMod val="50000"/>
                    </a:srgbClr>
                  </a:solidFill>
                </a:rPr>
                <a:t>Khartoum</a:t>
              </a:r>
              <a:r>
                <a:rPr lang="pt-BR" sz="1600" b="1" dirty="0">
                  <a:solidFill>
                    <a:srgbClr val="FA8D3D">
                      <a:lumMod val="50000"/>
                    </a:srgbClr>
                  </a:solidFill>
                </a:rPr>
                <a:t> (2 - Sudão) e </a:t>
              </a:r>
              <a:r>
                <a:rPr lang="pt-BR" sz="1600" b="1" dirty="0" err="1">
                  <a:solidFill>
                    <a:srgbClr val="FA8D3D">
                      <a:lumMod val="50000"/>
                    </a:srgbClr>
                  </a:solidFill>
                </a:rPr>
                <a:t>Nairobi</a:t>
              </a:r>
              <a:r>
                <a:rPr lang="pt-BR" sz="1600" b="1" dirty="0">
                  <a:solidFill>
                    <a:srgbClr val="FA8D3D">
                      <a:lumMod val="50000"/>
                    </a:srgbClr>
                  </a:solidFill>
                </a:rPr>
                <a:t> (</a:t>
              </a:r>
              <a:r>
                <a:rPr lang="pt-BR" sz="1600" b="1" dirty="0" err="1">
                  <a:solidFill>
                    <a:srgbClr val="FA8D3D">
                      <a:lumMod val="50000"/>
                    </a:srgbClr>
                  </a:solidFill>
                </a:rPr>
                <a:t>Kenia</a:t>
              </a:r>
              <a:r>
                <a:rPr lang="pt-BR" sz="1600" b="1" dirty="0">
                  <a:solidFill>
                    <a:srgbClr val="FA8D3D">
                      <a:lumMod val="50000"/>
                    </a:srgbClr>
                  </a:solidFill>
                </a:rPr>
                <a:t>)</a:t>
              </a:r>
            </a:p>
          </p:txBody>
        </p:sp>
        <p:sp>
          <p:nvSpPr>
            <p:cNvPr id="14" name="CaixaDeTexto 39"/>
            <p:cNvSpPr txBox="1">
              <a:spLocks noChangeArrowheads="1"/>
            </p:cNvSpPr>
            <p:nvPr/>
          </p:nvSpPr>
          <p:spPr bwMode="auto">
            <a:xfrm>
              <a:off x="6744146" y="5516563"/>
              <a:ext cx="2832978" cy="830997"/>
            </a:xfrm>
            <a:prstGeom prst="rect">
              <a:avLst/>
            </a:prstGeom>
            <a:noFill/>
            <a:ln w="9525">
              <a:noFill/>
              <a:miter lim="800000"/>
              <a:headEnd/>
              <a:tailEnd/>
            </a:ln>
          </p:spPr>
          <p:txBody>
            <a:bodyPr wrap="square">
              <a:spAutoFit/>
            </a:bodyPr>
            <a:lstStyle/>
            <a:p>
              <a:pPr>
                <a:defRPr/>
              </a:pPr>
              <a:r>
                <a:rPr lang="pt-BR" sz="1600" b="1" dirty="0">
                  <a:solidFill>
                    <a:srgbClr val="FA8D3D">
                      <a:lumMod val="50000"/>
                    </a:srgbClr>
                  </a:solidFill>
                </a:rPr>
                <a:t>Ásia </a:t>
              </a:r>
            </a:p>
            <a:p>
              <a:pPr>
                <a:defRPr/>
              </a:pPr>
              <a:r>
                <a:rPr lang="pt-BR" sz="1600" b="1" dirty="0" err="1">
                  <a:solidFill>
                    <a:srgbClr val="FA8D3D">
                      <a:lumMod val="50000"/>
                    </a:srgbClr>
                  </a:solidFill>
                </a:rPr>
                <a:t>Varanasi</a:t>
              </a:r>
              <a:r>
                <a:rPr lang="pt-BR" sz="1600" b="1" dirty="0">
                  <a:solidFill>
                    <a:srgbClr val="FA8D3D">
                      <a:lumMod val="50000"/>
                    </a:srgbClr>
                  </a:solidFill>
                </a:rPr>
                <a:t> e </a:t>
              </a:r>
              <a:r>
                <a:rPr lang="pt-BR" sz="1600" b="1" dirty="0" err="1">
                  <a:solidFill>
                    <a:srgbClr val="FA8D3D">
                      <a:lumMod val="50000"/>
                    </a:srgbClr>
                  </a:solidFill>
                </a:rPr>
                <a:t>Bihar</a:t>
              </a:r>
              <a:r>
                <a:rPr lang="pt-BR" sz="1600" b="1" dirty="0">
                  <a:solidFill>
                    <a:srgbClr val="FA8D3D">
                      <a:lumMod val="50000"/>
                    </a:srgbClr>
                  </a:solidFill>
                </a:rPr>
                <a:t> (Índia), </a:t>
              </a:r>
              <a:r>
                <a:rPr lang="pt-BR" sz="1600" b="1" dirty="0" err="1">
                  <a:solidFill>
                    <a:srgbClr val="FA8D3D">
                      <a:lumMod val="50000"/>
                    </a:srgbClr>
                  </a:solidFill>
                </a:rPr>
                <a:t>Dhaka</a:t>
              </a:r>
              <a:r>
                <a:rPr lang="pt-BR" sz="1600" b="1" dirty="0">
                  <a:solidFill>
                    <a:srgbClr val="FA8D3D">
                      <a:lumMod val="50000"/>
                    </a:srgbClr>
                  </a:solidFill>
                </a:rPr>
                <a:t> (Bangladesh), </a:t>
              </a:r>
              <a:r>
                <a:rPr lang="pt-BR" sz="1600" b="1" dirty="0" err="1">
                  <a:solidFill>
                    <a:srgbClr val="FA8D3D">
                      <a:lumMod val="50000"/>
                    </a:srgbClr>
                  </a:solidFill>
                </a:rPr>
                <a:t>Dharan</a:t>
              </a:r>
              <a:r>
                <a:rPr lang="pt-BR" sz="1600" b="1" dirty="0">
                  <a:solidFill>
                    <a:srgbClr val="FA8D3D">
                      <a:lumMod val="50000"/>
                    </a:srgbClr>
                  </a:solidFill>
                </a:rPr>
                <a:t> (Nepal)</a:t>
              </a:r>
            </a:p>
          </p:txBody>
        </p:sp>
      </p:grpSp>
      <p:grpSp>
        <p:nvGrpSpPr>
          <p:cNvPr id="15" name="Group 15"/>
          <p:cNvGrpSpPr>
            <a:grpSpLocks/>
          </p:cNvGrpSpPr>
          <p:nvPr/>
        </p:nvGrpSpPr>
        <p:grpSpPr bwMode="auto">
          <a:xfrm>
            <a:off x="7680176" y="3295243"/>
            <a:ext cx="4054699" cy="2394013"/>
            <a:chOff x="3851920" y="1700808"/>
            <a:chExt cx="5854912" cy="3573557"/>
          </a:xfrm>
          <a:effectLst/>
        </p:grpSpPr>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3" y="1700808"/>
              <a:ext cx="3528393" cy="3573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7"/>
            <p:cNvSpPr/>
            <p:nvPr/>
          </p:nvSpPr>
          <p:spPr>
            <a:xfrm>
              <a:off x="5724828" y="3893817"/>
              <a:ext cx="215861" cy="215810"/>
            </a:xfrm>
            <a:prstGeom prst="ellipse">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8" name="Oval 8"/>
            <p:cNvSpPr/>
            <p:nvPr/>
          </p:nvSpPr>
          <p:spPr>
            <a:xfrm>
              <a:off x="6529544" y="2551353"/>
              <a:ext cx="215861" cy="217396"/>
            </a:xfrm>
            <a:prstGeom prst="ellipse">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9" name="Oval 9"/>
            <p:cNvSpPr/>
            <p:nvPr/>
          </p:nvSpPr>
          <p:spPr>
            <a:xfrm>
              <a:off x="6626364" y="3716091"/>
              <a:ext cx="215861" cy="215810"/>
            </a:xfrm>
            <a:prstGeom prst="ellipse">
              <a:avLst/>
            </a:prstGeom>
            <a:solidFill>
              <a:schemeClr val="accent2">
                <a:lumMod val="60000"/>
                <a:lumOff val="40000"/>
              </a:schemeClr>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20" name="TextBox 10"/>
            <p:cNvSpPr txBox="1">
              <a:spLocks noChangeArrowheads="1"/>
            </p:cNvSpPr>
            <p:nvPr/>
          </p:nvSpPr>
          <p:spPr bwMode="auto">
            <a:xfrm>
              <a:off x="6732239" y="2060849"/>
              <a:ext cx="1867229" cy="505362"/>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pt-BR" altLang="pt-BR" sz="1600" b="1" dirty="0">
                  <a:solidFill>
                    <a:prstClr val="black"/>
                  </a:solidFill>
                  <a:latin typeface="+mn-lt"/>
                </a:rPr>
                <a:t>Teresina – PI </a:t>
              </a:r>
            </a:p>
          </p:txBody>
        </p:sp>
        <p:sp>
          <p:nvSpPr>
            <p:cNvPr id="21" name="TextBox 11"/>
            <p:cNvSpPr txBox="1">
              <a:spLocks noChangeArrowheads="1"/>
            </p:cNvSpPr>
            <p:nvPr/>
          </p:nvSpPr>
          <p:spPr bwMode="auto">
            <a:xfrm>
              <a:off x="3851920" y="3789041"/>
              <a:ext cx="1800201" cy="872897"/>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pt-BR" altLang="pt-BR" sz="1600" b="1" dirty="0">
                  <a:solidFill>
                    <a:prstClr val="black"/>
                  </a:solidFill>
                  <a:latin typeface="+mn-lt"/>
                </a:rPr>
                <a:t>Campo Grande - MS</a:t>
              </a:r>
            </a:p>
          </p:txBody>
        </p:sp>
        <p:sp>
          <p:nvSpPr>
            <p:cNvPr id="22" name="TextBox 12"/>
            <p:cNvSpPr txBox="1">
              <a:spLocks noChangeArrowheads="1"/>
            </p:cNvSpPr>
            <p:nvPr/>
          </p:nvSpPr>
          <p:spPr bwMode="auto">
            <a:xfrm>
              <a:off x="6908092" y="3716091"/>
              <a:ext cx="2798740" cy="505362"/>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pt-BR" altLang="pt-BR" sz="1600" b="1" dirty="0">
                  <a:solidFill>
                    <a:prstClr val="black"/>
                  </a:solidFill>
                  <a:latin typeface="+mn-lt"/>
                </a:rPr>
                <a:t>Belo Horizonte – MG </a:t>
              </a:r>
            </a:p>
          </p:txBody>
        </p:sp>
      </p:grpSp>
      <p:grpSp>
        <p:nvGrpSpPr>
          <p:cNvPr id="23" name="Grupo 16"/>
          <p:cNvGrpSpPr>
            <a:grpSpLocks/>
          </p:cNvGrpSpPr>
          <p:nvPr/>
        </p:nvGrpSpPr>
        <p:grpSpPr bwMode="auto">
          <a:xfrm>
            <a:off x="7824192" y="5607995"/>
            <a:ext cx="3752219" cy="629317"/>
            <a:chOff x="2627784" y="5610726"/>
            <a:chExt cx="4346282" cy="732754"/>
          </a:xfrm>
        </p:grpSpPr>
        <p:sp>
          <p:nvSpPr>
            <p:cNvPr id="24" name="Oval 7"/>
            <p:cNvSpPr/>
            <p:nvPr/>
          </p:nvSpPr>
          <p:spPr bwMode="auto">
            <a:xfrm>
              <a:off x="2627784" y="5661469"/>
              <a:ext cx="215926" cy="2156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25" name="Oval 9"/>
            <p:cNvSpPr/>
            <p:nvPr/>
          </p:nvSpPr>
          <p:spPr bwMode="auto">
            <a:xfrm>
              <a:off x="2627784" y="6021431"/>
              <a:ext cx="215926" cy="215660"/>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26" name="CaixaDeTexto 14"/>
            <p:cNvSpPr txBox="1">
              <a:spLocks noChangeArrowheads="1"/>
            </p:cNvSpPr>
            <p:nvPr/>
          </p:nvSpPr>
          <p:spPr bwMode="auto">
            <a:xfrm>
              <a:off x="2987824" y="5610726"/>
              <a:ext cx="3321138" cy="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pt-BR" altLang="pt-BR" sz="1600" dirty="0">
                  <a:solidFill>
                    <a:prstClr val="black"/>
                  </a:solidFill>
                  <a:latin typeface="+mn-lt"/>
                </a:rPr>
                <a:t>BR_IMT – São Paulo – </a:t>
              </a:r>
              <a:r>
                <a:rPr lang="pt-BR" altLang="pt-BR" sz="1600" b="1" dirty="0" err="1">
                  <a:solidFill>
                    <a:prstClr val="black"/>
                  </a:solidFill>
                  <a:latin typeface="+mn-lt"/>
                </a:rPr>
                <a:t>Hiro</a:t>
              </a:r>
              <a:r>
                <a:rPr lang="pt-BR" altLang="pt-BR" sz="1600" b="1" dirty="0">
                  <a:solidFill>
                    <a:prstClr val="black"/>
                  </a:solidFill>
                  <a:latin typeface="+mn-lt"/>
                </a:rPr>
                <a:t> Goto</a:t>
              </a:r>
              <a:endParaRPr lang="pt-BR" altLang="pt-BR" sz="1600" dirty="0">
                <a:solidFill>
                  <a:prstClr val="black"/>
                </a:solidFill>
                <a:latin typeface="+mn-lt"/>
              </a:endParaRPr>
            </a:p>
          </p:txBody>
        </p:sp>
        <p:sp>
          <p:nvSpPr>
            <p:cNvPr id="27" name="CaixaDeTexto 15"/>
            <p:cNvSpPr txBox="1">
              <a:spLocks noChangeArrowheads="1"/>
            </p:cNvSpPr>
            <p:nvPr/>
          </p:nvSpPr>
          <p:spPr bwMode="auto">
            <a:xfrm>
              <a:off x="2987824" y="5949280"/>
              <a:ext cx="3986242" cy="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pt-BR" altLang="pt-BR" sz="1600" dirty="0">
                  <a:solidFill>
                    <a:prstClr val="black"/>
                  </a:solidFill>
                  <a:latin typeface="+mn-lt"/>
                </a:rPr>
                <a:t>BR_FIO – Belo Horizonte – </a:t>
              </a:r>
              <a:r>
                <a:rPr lang="pt-BR" altLang="pt-BR" sz="1600" b="1" dirty="0">
                  <a:solidFill>
                    <a:prstClr val="black"/>
                  </a:solidFill>
                  <a:latin typeface="+mn-lt"/>
                </a:rPr>
                <a:t>Ana Rabello</a:t>
              </a:r>
              <a:endParaRPr lang="pt-BR" altLang="pt-BR" sz="1600" dirty="0">
                <a:solidFill>
                  <a:prstClr val="black"/>
                </a:solidFill>
                <a:latin typeface="+mn-lt"/>
              </a:endParaRPr>
            </a:p>
          </p:txBody>
        </p:sp>
      </p:grpSp>
      <p:sp>
        <p:nvSpPr>
          <p:cNvPr id="28" name="Retângulo 27"/>
          <p:cNvSpPr/>
          <p:nvPr/>
        </p:nvSpPr>
        <p:spPr>
          <a:xfrm>
            <a:off x="5245544" y="6358056"/>
            <a:ext cx="4630563" cy="523220"/>
          </a:xfrm>
          <a:prstGeom prst="rect">
            <a:avLst/>
          </a:prstGeom>
        </p:spPr>
        <p:txBody>
          <a:bodyPr wrap="none">
            <a:spAutoFit/>
          </a:bodyPr>
          <a:lstStyle/>
          <a:p>
            <a:pPr algn="ctr"/>
            <a:r>
              <a:rPr lang="pt-BR" sz="1400" dirty="0"/>
              <a:t>Cunningham et al. </a:t>
            </a:r>
            <a:r>
              <a:rPr lang="pt-BR" sz="1400" dirty="0" err="1"/>
              <a:t>Clin</a:t>
            </a:r>
            <a:r>
              <a:rPr lang="pt-BR" sz="1400" dirty="0"/>
              <a:t> </a:t>
            </a:r>
            <a:r>
              <a:rPr lang="pt-BR" sz="1400" dirty="0" err="1"/>
              <a:t>Infect</a:t>
            </a:r>
            <a:r>
              <a:rPr lang="pt-BR" sz="1400" dirty="0"/>
              <a:t> </a:t>
            </a:r>
            <a:r>
              <a:rPr lang="pt-BR" sz="1400" dirty="0" err="1"/>
              <a:t>Dis</a:t>
            </a:r>
            <a:r>
              <a:rPr lang="pt-BR" sz="1400" dirty="0"/>
              <a:t>. 2012 </a:t>
            </a:r>
            <a:r>
              <a:rPr lang="pt-BR" sz="1400" dirty="0" err="1"/>
              <a:t>Nov</a:t>
            </a:r>
            <a:r>
              <a:rPr lang="pt-BR" sz="1400" dirty="0"/>
              <a:t> 15;55(10):1312-9</a:t>
            </a:r>
          </a:p>
          <a:p>
            <a:pPr algn="ctr"/>
            <a:r>
              <a:rPr lang="pt-BR" sz="1400" dirty="0"/>
              <a:t>TDR - OMS</a:t>
            </a:r>
          </a:p>
        </p:txBody>
      </p:sp>
      <p:sp>
        <p:nvSpPr>
          <p:cNvPr id="2" name="Retângulo 1"/>
          <p:cNvSpPr/>
          <p:nvPr/>
        </p:nvSpPr>
        <p:spPr>
          <a:xfrm>
            <a:off x="9125740" y="2970306"/>
            <a:ext cx="2910605" cy="369332"/>
          </a:xfrm>
          <a:prstGeom prst="rect">
            <a:avLst/>
          </a:prstGeom>
        </p:spPr>
        <p:txBody>
          <a:bodyPr wrap="none">
            <a:spAutoFit/>
          </a:bodyPr>
          <a:lstStyle/>
          <a:p>
            <a:r>
              <a:rPr lang="en-US" b="1" dirty="0" err="1"/>
              <a:t>Brasil</a:t>
            </a:r>
            <a:r>
              <a:rPr lang="en-US" b="1" dirty="0"/>
              <a:t> – </a:t>
            </a:r>
            <a:r>
              <a:rPr lang="en-US" b="1" dirty="0" err="1"/>
              <a:t>origem</a:t>
            </a:r>
            <a:r>
              <a:rPr lang="en-US" b="1" dirty="0"/>
              <a:t> das </a:t>
            </a:r>
            <a:r>
              <a:rPr lang="en-US" b="1" dirty="0" err="1"/>
              <a:t>amostras</a:t>
            </a:r>
            <a:endParaRPr lang="pt-BR" dirty="0"/>
          </a:p>
        </p:txBody>
      </p:sp>
      <p:pic>
        <p:nvPicPr>
          <p:cNvPr id="10" name="Áudio 9">
            <a:hlinkClick r:id="" action="ppaction://media"/>
            <a:extLst>
              <a:ext uri="{FF2B5EF4-FFF2-40B4-BE49-F238E27FC236}">
                <a16:creationId xmlns:a16="http://schemas.microsoft.com/office/drawing/2014/main" xmlns="" id="{9ABFEC7F-D26E-45A0-BB0E-490BF56027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5128820"/>
      </p:ext>
    </p:extLst>
  </p:cSld>
  <p:clrMapOvr>
    <a:masterClrMapping/>
  </p:clrMapOvr>
  <mc:AlternateContent xmlns:mc="http://schemas.openxmlformats.org/markup-compatibility/2006" xmlns:p14="http://schemas.microsoft.com/office/powerpoint/2010/main">
    <mc:Choice Requires="p14">
      <p:transition spd="slow" p14:dur="2000" advTm="27214"/>
    </mc:Choice>
    <mc:Fallback xmlns="">
      <p:transition spd="slow" advTm="27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3000746" y="1493664"/>
            <a:ext cx="8642692" cy="3807544"/>
            <a:chOff x="2753194" y="1320537"/>
            <a:chExt cx="8351838" cy="3614098"/>
          </a:xfrm>
        </p:grpSpPr>
        <p:graphicFrame>
          <p:nvGraphicFramePr>
            <p:cNvPr id="6" name="Objeto 5"/>
            <p:cNvGraphicFramePr>
              <a:graphicFrameLocks noChangeAspect="1"/>
            </p:cNvGraphicFramePr>
            <p:nvPr/>
          </p:nvGraphicFramePr>
          <p:xfrm>
            <a:off x="8441207" y="1396097"/>
            <a:ext cx="2663825" cy="3538538"/>
          </p:xfrm>
          <a:graphic>
            <a:graphicData uri="http://schemas.openxmlformats.org/presentationml/2006/ole">
              <mc:AlternateContent xmlns:mc="http://schemas.openxmlformats.org/markup-compatibility/2006">
                <mc:Choice xmlns:v="urn:schemas-microsoft-com:vml" Requires="v">
                  <p:oleObj spid="_x0000_s2263" name="Prism 5" r:id="rId6" imgW="3683520" imgH="4892040" progId="Prism5.Document">
                    <p:embed/>
                  </p:oleObj>
                </mc:Choice>
                <mc:Fallback>
                  <p:oleObj name="Prism 5" r:id="rId6" imgW="3683520" imgH="4892040" progId="Prism5.Document">
                    <p:embed/>
                    <p:pic>
                      <p:nvPicPr>
                        <p:cNvPr id="6" name="Objeto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1207" y="1396097"/>
                          <a:ext cx="2663825" cy="353853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to 6"/>
            <p:cNvGraphicFramePr>
              <a:graphicFrameLocks noChangeAspect="1"/>
            </p:cNvGraphicFramePr>
            <p:nvPr/>
          </p:nvGraphicFramePr>
          <p:xfrm>
            <a:off x="5564657" y="1407210"/>
            <a:ext cx="2660650" cy="2951162"/>
          </p:xfrm>
          <a:graphic>
            <a:graphicData uri="http://schemas.openxmlformats.org/presentationml/2006/ole">
              <mc:AlternateContent xmlns:mc="http://schemas.openxmlformats.org/markup-compatibility/2006">
                <mc:Choice xmlns:v="urn:schemas-microsoft-com:vml" Requires="v">
                  <p:oleObj spid="_x0000_s2264" name="Prism 5" r:id="rId8" imgW="3684960" imgH="4087440" progId="Prism5.Document">
                    <p:embed/>
                  </p:oleObj>
                </mc:Choice>
                <mc:Fallback>
                  <p:oleObj name="Prism 5" r:id="rId8" imgW="3684960" imgH="4087440" progId="Prism5.Document">
                    <p:embed/>
                    <p:pic>
                      <p:nvPicPr>
                        <p:cNvPr id="7" name="Objeto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4657" y="1407210"/>
                          <a:ext cx="2660650" cy="295116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to 7"/>
            <p:cNvGraphicFramePr>
              <a:graphicFrameLocks noChangeAspect="1"/>
            </p:cNvGraphicFramePr>
            <p:nvPr/>
          </p:nvGraphicFramePr>
          <p:xfrm>
            <a:off x="2753194" y="1320537"/>
            <a:ext cx="2414588" cy="3008312"/>
          </p:xfrm>
          <a:graphic>
            <a:graphicData uri="http://schemas.openxmlformats.org/presentationml/2006/ole">
              <mc:AlternateContent xmlns:mc="http://schemas.openxmlformats.org/markup-compatibility/2006">
                <mc:Choice xmlns:v="urn:schemas-microsoft-com:vml" Requires="v">
                  <p:oleObj spid="_x0000_s2265" name="Prism 5" r:id="rId10" imgW="3659400" imgH="4051080" progId="Prism5.Document">
                    <p:embed/>
                  </p:oleObj>
                </mc:Choice>
                <mc:Fallback>
                  <p:oleObj name="Prism 5" r:id="rId10" imgW="3659400" imgH="4051080" progId="Prism5.Document">
                    <p:embed/>
                    <p:pic>
                      <p:nvPicPr>
                        <p:cNvPr id="8" name="Objeto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3194" y="1320537"/>
                          <a:ext cx="2414588" cy="300831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9" name="Conector reto 8"/>
            <p:cNvCxnSpPr/>
            <p:nvPr/>
          </p:nvCxnSpPr>
          <p:spPr>
            <a:xfrm>
              <a:off x="3270576" y="1960608"/>
              <a:ext cx="7704856" cy="0"/>
            </a:xfrm>
            <a:prstGeom prst="line">
              <a:avLst/>
            </a:prstGeom>
          </p:spPr>
          <p:style>
            <a:lnRef idx="3">
              <a:schemeClr val="accent4"/>
            </a:lnRef>
            <a:fillRef idx="0">
              <a:schemeClr val="accent4"/>
            </a:fillRef>
            <a:effectRef idx="2">
              <a:schemeClr val="accent4"/>
            </a:effectRef>
            <a:fontRef idx="minor">
              <a:schemeClr val="tx1"/>
            </a:fontRef>
          </p:style>
        </p:cxnSp>
      </p:grpSp>
      <p:sp>
        <p:nvSpPr>
          <p:cNvPr id="12" name="Retângulo 11"/>
          <p:cNvSpPr/>
          <p:nvPr/>
        </p:nvSpPr>
        <p:spPr>
          <a:xfrm>
            <a:off x="6960096" y="5424066"/>
            <a:ext cx="3675166" cy="646331"/>
          </a:xfrm>
          <a:prstGeom prst="rect">
            <a:avLst/>
          </a:prstGeom>
          <a:solidFill>
            <a:schemeClr val="accent4">
              <a:lumMod val="20000"/>
              <a:lumOff val="80000"/>
            </a:schemeClr>
          </a:solidFill>
          <a:ln w="57150">
            <a:solidFill>
              <a:srgbClr val="00B050"/>
            </a:solidFill>
          </a:ln>
        </p:spPr>
        <p:txBody>
          <a:bodyPr wrap="square">
            <a:spAutoFit/>
          </a:bodyPr>
          <a:lstStyle/>
          <a:p>
            <a:r>
              <a:rPr lang="pt-BR" dirty="0"/>
              <a:t>Diferenças regionais significantes</a:t>
            </a:r>
          </a:p>
          <a:p>
            <a:r>
              <a:rPr lang="pt-BR" dirty="0"/>
              <a:t>Desempenho Índia SC&gt;Brasil&gt;L África</a:t>
            </a:r>
          </a:p>
        </p:txBody>
      </p:sp>
      <p:sp>
        <p:nvSpPr>
          <p:cNvPr id="24" name="Rectangle 3"/>
          <p:cNvSpPr txBox="1">
            <a:spLocks noChangeArrowheads="1"/>
          </p:cNvSpPr>
          <p:nvPr/>
        </p:nvSpPr>
        <p:spPr bwMode="auto">
          <a:xfrm>
            <a:off x="625499" y="2448134"/>
            <a:ext cx="1994356" cy="1052874"/>
          </a:xfrm>
          <a:prstGeom prst="rect">
            <a:avLst/>
          </a:prstGeom>
          <a:solidFill>
            <a:schemeClr val="accent4">
              <a:lumMod val="20000"/>
              <a:lumOff val="80000"/>
            </a:schemeClr>
          </a:solidFill>
          <a:ln w="57150">
            <a:solidFill>
              <a:srgbClr val="00B050"/>
            </a:solidFill>
            <a:miter lim="800000"/>
            <a:headEnd/>
            <a:tailEnd/>
          </a:ln>
        </p:spPr>
        <p:txBody>
          <a:bodyPr/>
          <a:lstStyle>
            <a:lvl1pPr marL="273050" indent="-2730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lnSpc>
                <a:spcPct val="80000"/>
              </a:lnSpc>
              <a:spcBef>
                <a:spcPts val="600"/>
              </a:spcBef>
              <a:buClr>
                <a:schemeClr val="accent1"/>
              </a:buClr>
              <a:buSzPct val="76000"/>
            </a:pPr>
            <a:r>
              <a:rPr lang="pt-BR" sz="1600" dirty="0">
                <a:latin typeface="Calibri" pitchFamily="34" charset="0"/>
              </a:rPr>
              <a:t>Painéis de soros armazenados </a:t>
            </a:r>
          </a:p>
          <a:p>
            <a:pPr marL="0" indent="0" algn="ctr" eaLnBrk="1" hangingPunct="1">
              <a:lnSpc>
                <a:spcPct val="80000"/>
              </a:lnSpc>
              <a:spcBef>
                <a:spcPts val="600"/>
              </a:spcBef>
              <a:buClr>
                <a:schemeClr val="accent1"/>
              </a:buClr>
              <a:buSzPct val="76000"/>
            </a:pPr>
            <a:r>
              <a:rPr lang="pt-BR" sz="1600" dirty="0">
                <a:latin typeface="Calibri" pitchFamily="34" charset="0"/>
              </a:rPr>
              <a:t>LV (parasitológico)</a:t>
            </a:r>
          </a:p>
          <a:p>
            <a:pPr marL="0" indent="0" algn="ctr" eaLnBrk="1" hangingPunct="1">
              <a:lnSpc>
                <a:spcPct val="80000"/>
              </a:lnSpc>
              <a:spcBef>
                <a:spcPts val="600"/>
              </a:spcBef>
              <a:buClr>
                <a:schemeClr val="accent1"/>
              </a:buClr>
              <a:buSzPct val="76000"/>
            </a:pPr>
            <a:r>
              <a:rPr lang="pt-BR" sz="1600" dirty="0">
                <a:latin typeface="Calibri" pitchFamily="34" charset="0"/>
              </a:rPr>
              <a:t>250 por região</a:t>
            </a:r>
          </a:p>
        </p:txBody>
      </p:sp>
      <p:sp>
        <p:nvSpPr>
          <p:cNvPr id="25" name="CaixaDeTexto 8"/>
          <p:cNvSpPr txBox="1">
            <a:spLocks noChangeArrowheads="1"/>
          </p:cNvSpPr>
          <p:nvPr/>
        </p:nvSpPr>
        <p:spPr bwMode="auto">
          <a:xfrm>
            <a:off x="647130" y="4879697"/>
            <a:ext cx="2735263" cy="646113"/>
          </a:xfrm>
          <a:prstGeom prst="rect">
            <a:avLst/>
          </a:prstGeom>
          <a:solidFill>
            <a:schemeClr val="accent4">
              <a:lumMod val="20000"/>
              <a:lumOff val="80000"/>
            </a:schemeClr>
          </a:solidFill>
          <a:ln w="57150">
            <a:solidFill>
              <a:srgbClr val="00B05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dirty="0"/>
              <a:t>rK39: </a:t>
            </a:r>
            <a:r>
              <a:rPr lang="pt-BR" sz="1200" dirty="0" err="1"/>
              <a:t>DiaMed</a:t>
            </a:r>
            <a:r>
              <a:rPr lang="pt-BR" sz="1200" dirty="0"/>
              <a:t> IT, </a:t>
            </a:r>
            <a:r>
              <a:rPr lang="pt-BR" sz="1200" dirty="0" err="1"/>
              <a:t>Kalazar</a:t>
            </a:r>
            <a:r>
              <a:rPr lang="pt-BR" sz="1200" dirty="0"/>
              <a:t> </a:t>
            </a:r>
            <a:r>
              <a:rPr lang="pt-BR" sz="1200" dirty="0" err="1"/>
              <a:t>Detect</a:t>
            </a:r>
            <a:r>
              <a:rPr lang="pt-BR" sz="1200" dirty="0"/>
              <a:t>, c</a:t>
            </a:r>
          </a:p>
          <a:p>
            <a:pPr eaLnBrk="1" hangingPunct="1"/>
            <a:r>
              <a:rPr lang="pt-BR" sz="1200" dirty="0"/>
              <a:t>rK28: a, b</a:t>
            </a:r>
          </a:p>
          <a:p>
            <a:pPr eaLnBrk="1" hangingPunct="1"/>
            <a:r>
              <a:rPr lang="pt-BR" sz="1200" dirty="0"/>
              <a:t>rK16: </a:t>
            </a:r>
            <a:r>
              <a:rPr lang="pt-BR" sz="1200" dirty="0" err="1"/>
              <a:t>Signal</a:t>
            </a:r>
            <a:r>
              <a:rPr lang="pt-BR" sz="1200" dirty="0"/>
              <a:t> KA, Crystal KA</a:t>
            </a:r>
          </a:p>
        </p:txBody>
      </p:sp>
      <p:sp>
        <p:nvSpPr>
          <p:cNvPr id="26" name="Retângulo 25"/>
          <p:cNvSpPr/>
          <p:nvPr/>
        </p:nvSpPr>
        <p:spPr>
          <a:xfrm>
            <a:off x="3959555" y="5018087"/>
            <a:ext cx="2696600" cy="369332"/>
          </a:xfrm>
          <a:prstGeom prst="rect">
            <a:avLst/>
          </a:prstGeom>
          <a:solidFill>
            <a:schemeClr val="accent4">
              <a:lumMod val="20000"/>
              <a:lumOff val="80000"/>
            </a:schemeClr>
          </a:solidFill>
          <a:ln w="57150">
            <a:solidFill>
              <a:srgbClr val="00B050"/>
            </a:solidFill>
          </a:ln>
        </p:spPr>
        <p:txBody>
          <a:bodyPr wrap="square">
            <a:spAutoFit/>
          </a:bodyPr>
          <a:lstStyle/>
          <a:p>
            <a:r>
              <a:rPr lang="pt-BR" dirty="0"/>
              <a:t>Variabilidade entre os kits</a:t>
            </a:r>
          </a:p>
        </p:txBody>
      </p:sp>
      <p:sp>
        <p:nvSpPr>
          <p:cNvPr id="27" name="Seta para a direita 26"/>
          <p:cNvSpPr/>
          <p:nvPr/>
        </p:nvSpPr>
        <p:spPr>
          <a:xfrm>
            <a:off x="3481881" y="5041171"/>
            <a:ext cx="354841" cy="32316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a:p>
        </p:txBody>
      </p:sp>
      <p:sp>
        <p:nvSpPr>
          <p:cNvPr id="17" name="Retângulo 16"/>
          <p:cNvSpPr/>
          <p:nvPr/>
        </p:nvSpPr>
        <p:spPr>
          <a:xfrm>
            <a:off x="5245544" y="6358056"/>
            <a:ext cx="4630563" cy="523220"/>
          </a:xfrm>
          <a:prstGeom prst="rect">
            <a:avLst/>
          </a:prstGeom>
        </p:spPr>
        <p:txBody>
          <a:bodyPr wrap="none">
            <a:spAutoFit/>
          </a:bodyPr>
          <a:lstStyle/>
          <a:p>
            <a:pPr algn="ctr"/>
            <a:r>
              <a:rPr lang="pt-BR" sz="1400" dirty="0"/>
              <a:t>Cunningham et al. </a:t>
            </a:r>
            <a:r>
              <a:rPr lang="pt-BR" sz="1400" dirty="0" err="1"/>
              <a:t>Clin</a:t>
            </a:r>
            <a:r>
              <a:rPr lang="pt-BR" sz="1400" dirty="0"/>
              <a:t> </a:t>
            </a:r>
            <a:r>
              <a:rPr lang="pt-BR" sz="1400" dirty="0" err="1"/>
              <a:t>Infect</a:t>
            </a:r>
            <a:r>
              <a:rPr lang="pt-BR" sz="1400" dirty="0"/>
              <a:t> </a:t>
            </a:r>
            <a:r>
              <a:rPr lang="pt-BR" sz="1400" dirty="0" err="1"/>
              <a:t>Dis</a:t>
            </a:r>
            <a:r>
              <a:rPr lang="pt-BR" sz="1400" dirty="0"/>
              <a:t>. 2012 </a:t>
            </a:r>
            <a:r>
              <a:rPr lang="pt-BR" sz="1400" dirty="0" err="1"/>
              <a:t>Nov</a:t>
            </a:r>
            <a:r>
              <a:rPr lang="pt-BR" sz="1400" dirty="0"/>
              <a:t> 15;55(10):1312-9</a:t>
            </a:r>
          </a:p>
          <a:p>
            <a:pPr algn="ctr"/>
            <a:r>
              <a:rPr lang="pt-BR" sz="1400" dirty="0"/>
              <a:t>TDR - OMS</a:t>
            </a:r>
          </a:p>
        </p:txBody>
      </p:sp>
      <p:sp>
        <p:nvSpPr>
          <p:cNvPr id="19" name="Título 1">
            <a:extLst>
              <a:ext uri="{FF2B5EF4-FFF2-40B4-BE49-F238E27FC236}">
                <a16:creationId xmlns:a16="http://schemas.microsoft.com/office/drawing/2014/main" xmlns="" id="{24D49CD9-0C71-4A0D-8590-0E6F74BCBD9C}"/>
              </a:ext>
            </a:extLst>
          </p:cNvPr>
          <p:cNvSpPr txBox="1">
            <a:spLocks/>
          </p:cNvSpPr>
          <p:nvPr/>
        </p:nvSpPr>
        <p:spPr>
          <a:xfrm>
            <a:off x="1990383" y="116632"/>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Sensibilidade por região</a:t>
            </a:r>
          </a:p>
        </p:txBody>
      </p:sp>
      <p:sp>
        <p:nvSpPr>
          <p:cNvPr id="15" name="Espaço Reservado para Número de Slide 3">
            <a:extLst>
              <a:ext uri="{FF2B5EF4-FFF2-40B4-BE49-F238E27FC236}">
                <a16:creationId xmlns:a16="http://schemas.microsoft.com/office/drawing/2014/main" xmlns="" id="{D409E145-05B9-4217-AE0E-87C4DD0AC54A}"/>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15</a:t>
            </a:fld>
            <a:endParaRPr lang="pt-BR" sz="1400" dirty="0">
              <a:solidFill>
                <a:schemeClr val="tx2"/>
              </a:solidFill>
              <a:latin typeface="Gill Sans MT" panose="020B0502020104020203" pitchFamily="34" charset="0"/>
            </a:endParaRPr>
          </a:p>
        </p:txBody>
      </p:sp>
      <p:pic>
        <p:nvPicPr>
          <p:cNvPr id="3" name="Áudio 2">
            <a:hlinkClick r:id="" action="ppaction://media"/>
            <a:extLst>
              <a:ext uri="{FF2B5EF4-FFF2-40B4-BE49-F238E27FC236}">
                <a16:creationId xmlns:a16="http://schemas.microsoft.com/office/drawing/2014/main" xmlns="" id="{7E6EC6D2-AEEC-47BD-9318-D00274B303A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8726943"/>
      </p:ext>
    </p:extLst>
  </p:cSld>
  <p:clrMapOvr>
    <a:masterClrMapping/>
  </p:clrMapOvr>
  <mc:AlternateContent xmlns:mc="http://schemas.openxmlformats.org/markup-compatibility/2006" xmlns:p14="http://schemas.microsoft.com/office/powerpoint/2010/main">
    <mc:Choice Requires="p14">
      <p:transition spd="slow" p14:dur="2000" advTm="74388"/>
    </mc:Choice>
    <mc:Fallback xmlns="">
      <p:transition spd="slow" advTm="7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to 9"/>
          <p:cNvCxnSpPr/>
          <p:nvPr/>
        </p:nvCxnSpPr>
        <p:spPr>
          <a:xfrm>
            <a:off x="3431704" y="2348880"/>
            <a:ext cx="7704856" cy="0"/>
          </a:xfrm>
          <a:prstGeom prst="line">
            <a:avLst/>
          </a:prstGeom>
        </p:spPr>
        <p:style>
          <a:lnRef idx="3">
            <a:schemeClr val="accent4"/>
          </a:lnRef>
          <a:fillRef idx="0">
            <a:schemeClr val="accent4"/>
          </a:fillRef>
          <a:effectRef idx="2">
            <a:schemeClr val="accent4"/>
          </a:effectRef>
          <a:fontRef idx="minor">
            <a:schemeClr val="tx1"/>
          </a:fontRef>
        </p:style>
      </p:cxnSp>
      <p:grpSp>
        <p:nvGrpSpPr>
          <p:cNvPr id="8" name="Grupo 7"/>
          <p:cNvGrpSpPr/>
          <p:nvPr/>
        </p:nvGrpSpPr>
        <p:grpSpPr>
          <a:xfrm>
            <a:off x="2914650" y="1701800"/>
            <a:ext cx="8293918" cy="3887440"/>
            <a:chOff x="2740316" y="1292859"/>
            <a:chExt cx="8293918" cy="3887440"/>
          </a:xfrm>
        </p:grpSpPr>
        <p:graphicFrame>
          <p:nvGraphicFramePr>
            <p:cNvPr id="2" name="Objeto 1"/>
            <p:cNvGraphicFramePr>
              <a:graphicFrameLocks noChangeAspect="1"/>
            </p:cNvGraphicFramePr>
            <p:nvPr/>
          </p:nvGraphicFramePr>
          <p:xfrm>
            <a:off x="2740316" y="1292859"/>
            <a:ext cx="2774950" cy="3073400"/>
          </p:xfrm>
          <a:graphic>
            <a:graphicData uri="http://schemas.openxmlformats.org/presentationml/2006/ole">
              <mc:AlternateContent xmlns:mc="http://schemas.openxmlformats.org/markup-compatibility/2006">
                <mc:Choice xmlns:v="urn:schemas-microsoft-com:vml" Requires="v">
                  <p:oleObj spid="_x0000_s3293" name="Prism Project" r:id="rId6" imgW="3659040" imgH="4051080" progId="Prism5.Document">
                    <p:embed/>
                  </p:oleObj>
                </mc:Choice>
                <mc:Fallback>
                  <p:oleObj name="Prism Project" r:id="rId6" imgW="3659040" imgH="4051080" progId="Prism5.Document">
                    <p:embed/>
                    <p:pic>
                      <p:nvPicPr>
                        <p:cNvPr id="2" name="Objeto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0316" y="1292859"/>
                          <a:ext cx="2774950" cy="307340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to 2"/>
            <p:cNvGraphicFramePr>
              <a:graphicFrameLocks noChangeAspect="1"/>
            </p:cNvGraphicFramePr>
            <p:nvPr/>
          </p:nvGraphicFramePr>
          <p:xfrm>
            <a:off x="5403371" y="1363949"/>
            <a:ext cx="2808288" cy="3241675"/>
          </p:xfrm>
          <a:graphic>
            <a:graphicData uri="http://schemas.openxmlformats.org/presentationml/2006/ole">
              <mc:AlternateContent xmlns:mc="http://schemas.openxmlformats.org/markup-compatibility/2006">
                <mc:Choice xmlns:v="urn:schemas-microsoft-com:vml" Requires="v">
                  <p:oleObj spid="_x0000_s3294" name="Prism 5" r:id="rId8" imgW="3659040" imgH="4224600" progId="Prism5.Document">
                    <p:embed/>
                  </p:oleObj>
                </mc:Choice>
                <mc:Fallback>
                  <p:oleObj name="Prism 5" r:id="rId8" imgW="3659040" imgH="4224600" progId="Prism5.Document">
                    <p:embed/>
                    <p:pic>
                      <p:nvPicPr>
                        <p:cNvPr id="3" name="Objeto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371" y="1363949"/>
                          <a:ext cx="2808288" cy="324167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to 4"/>
            <p:cNvGraphicFramePr>
              <a:graphicFrameLocks noChangeAspect="1"/>
            </p:cNvGraphicFramePr>
            <p:nvPr/>
          </p:nvGraphicFramePr>
          <p:xfrm>
            <a:off x="8140221" y="1363949"/>
            <a:ext cx="2894013" cy="3816350"/>
          </p:xfrm>
          <a:graphic>
            <a:graphicData uri="http://schemas.openxmlformats.org/presentationml/2006/ole">
              <mc:AlternateContent xmlns:mc="http://schemas.openxmlformats.org/markup-compatibility/2006">
                <mc:Choice xmlns:v="urn:schemas-microsoft-com:vml" Requires="v">
                  <p:oleObj spid="_x0000_s3295" name="Prism 5" r:id="rId10" imgW="3683520" imgH="4855680" progId="Prism5.Document">
                    <p:embed/>
                  </p:oleObj>
                </mc:Choice>
                <mc:Fallback>
                  <p:oleObj name="Prism 5" r:id="rId10" imgW="3683520" imgH="4855680" progId="Prism5.Document">
                    <p:embed/>
                    <p:pic>
                      <p:nvPicPr>
                        <p:cNvPr id="5" name="Objeto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0221" y="1363949"/>
                          <a:ext cx="2894013" cy="381635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5" name="Rectangle 3"/>
          <p:cNvSpPr txBox="1">
            <a:spLocks noChangeArrowheads="1"/>
          </p:cNvSpPr>
          <p:nvPr/>
        </p:nvSpPr>
        <p:spPr bwMode="auto">
          <a:xfrm>
            <a:off x="625499" y="2448134"/>
            <a:ext cx="1994356" cy="1268898"/>
          </a:xfrm>
          <a:prstGeom prst="rect">
            <a:avLst/>
          </a:prstGeom>
          <a:solidFill>
            <a:schemeClr val="accent4">
              <a:lumMod val="20000"/>
              <a:lumOff val="80000"/>
            </a:schemeClr>
          </a:solidFill>
          <a:ln w="57150">
            <a:solidFill>
              <a:srgbClr val="00B050"/>
            </a:solidFill>
            <a:miter lim="800000"/>
            <a:headEnd/>
            <a:tailEnd/>
          </a:ln>
        </p:spPr>
        <p:txBody>
          <a:bodyPr/>
          <a:lstStyle>
            <a:lvl1pPr marL="273050" indent="-2730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lnSpc>
                <a:spcPct val="80000"/>
              </a:lnSpc>
              <a:spcBef>
                <a:spcPts val="600"/>
              </a:spcBef>
              <a:buClr>
                <a:schemeClr val="accent1"/>
              </a:buClr>
              <a:buSzPct val="76000"/>
            </a:pPr>
            <a:r>
              <a:rPr lang="pt-BR" sz="1600" dirty="0">
                <a:latin typeface="Calibri" pitchFamily="34" charset="0"/>
              </a:rPr>
              <a:t>Painéis de soros armazenados </a:t>
            </a:r>
          </a:p>
          <a:p>
            <a:pPr marL="0" indent="0" algn="ctr" eaLnBrk="1" hangingPunct="1">
              <a:lnSpc>
                <a:spcPct val="80000"/>
              </a:lnSpc>
              <a:spcBef>
                <a:spcPts val="600"/>
              </a:spcBef>
              <a:buClr>
                <a:schemeClr val="accent1"/>
              </a:buClr>
              <a:buSzPct val="76000"/>
            </a:pPr>
            <a:r>
              <a:rPr lang="pt-BR" sz="1600" dirty="0">
                <a:latin typeface="Calibri" pitchFamily="34" charset="0"/>
              </a:rPr>
              <a:t>Controles sadios de área endêmica</a:t>
            </a:r>
          </a:p>
          <a:p>
            <a:pPr marL="0" indent="0" algn="ctr" eaLnBrk="1" hangingPunct="1">
              <a:lnSpc>
                <a:spcPct val="80000"/>
              </a:lnSpc>
              <a:spcBef>
                <a:spcPts val="600"/>
              </a:spcBef>
              <a:buClr>
                <a:schemeClr val="accent1"/>
              </a:buClr>
              <a:buSzPct val="76000"/>
            </a:pPr>
            <a:r>
              <a:rPr lang="pt-BR" sz="1600" dirty="0">
                <a:latin typeface="Calibri" pitchFamily="34" charset="0"/>
              </a:rPr>
              <a:t>250 por região</a:t>
            </a:r>
          </a:p>
        </p:txBody>
      </p:sp>
      <p:sp>
        <p:nvSpPr>
          <p:cNvPr id="16" name="CaixaDeTexto 8"/>
          <p:cNvSpPr txBox="1">
            <a:spLocks noChangeArrowheads="1"/>
          </p:cNvSpPr>
          <p:nvPr/>
        </p:nvSpPr>
        <p:spPr bwMode="auto">
          <a:xfrm>
            <a:off x="647130" y="4879697"/>
            <a:ext cx="2735263" cy="646113"/>
          </a:xfrm>
          <a:prstGeom prst="rect">
            <a:avLst/>
          </a:prstGeom>
          <a:solidFill>
            <a:schemeClr val="accent4">
              <a:lumMod val="20000"/>
              <a:lumOff val="80000"/>
            </a:schemeClr>
          </a:solidFill>
          <a:ln w="57150">
            <a:solidFill>
              <a:srgbClr val="00B05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dirty="0"/>
              <a:t>rK39: </a:t>
            </a:r>
            <a:r>
              <a:rPr lang="pt-BR" sz="1200" dirty="0" err="1"/>
              <a:t>DiaMed</a:t>
            </a:r>
            <a:r>
              <a:rPr lang="pt-BR" sz="1200" dirty="0"/>
              <a:t> IT, </a:t>
            </a:r>
            <a:r>
              <a:rPr lang="pt-BR" sz="1200" dirty="0" err="1"/>
              <a:t>Kalazar</a:t>
            </a:r>
            <a:r>
              <a:rPr lang="pt-BR" sz="1200" dirty="0"/>
              <a:t> </a:t>
            </a:r>
            <a:r>
              <a:rPr lang="pt-BR" sz="1200" dirty="0" err="1"/>
              <a:t>Detect</a:t>
            </a:r>
            <a:r>
              <a:rPr lang="pt-BR" sz="1200" dirty="0"/>
              <a:t>, c</a:t>
            </a:r>
          </a:p>
          <a:p>
            <a:pPr eaLnBrk="1" hangingPunct="1"/>
            <a:r>
              <a:rPr lang="pt-BR" sz="1200" dirty="0"/>
              <a:t>rK28: a, b</a:t>
            </a:r>
          </a:p>
          <a:p>
            <a:pPr eaLnBrk="1" hangingPunct="1"/>
            <a:r>
              <a:rPr lang="pt-BR" sz="1200" dirty="0"/>
              <a:t>rK16: </a:t>
            </a:r>
            <a:r>
              <a:rPr lang="pt-BR" sz="1200" dirty="0" err="1"/>
              <a:t>Signal</a:t>
            </a:r>
            <a:r>
              <a:rPr lang="pt-BR" sz="1200" dirty="0"/>
              <a:t> KA, Crystal KA</a:t>
            </a:r>
          </a:p>
        </p:txBody>
      </p:sp>
      <p:sp>
        <p:nvSpPr>
          <p:cNvPr id="17" name="Retângulo 16"/>
          <p:cNvSpPr/>
          <p:nvPr/>
        </p:nvSpPr>
        <p:spPr>
          <a:xfrm>
            <a:off x="4151784" y="4869160"/>
            <a:ext cx="2235062" cy="646331"/>
          </a:xfrm>
          <a:prstGeom prst="rect">
            <a:avLst/>
          </a:prstGeom>
          <a:solidFill>
            <a:schemeClr val="accent2">
              <a:lumMod val="20000"/>
              <a:lumOff val="80000"/>
            </a:schemeClr>
          </a:solidFill>
          <a:ln w="57150">
            <a:solidFill>
              <a:srgbClr val="002060"/>
            </a:solidFill>
          </a:ln>
        </p:spPr>
        <p:txBody>
          <a:bodyPr wrap="square">
            <a:spAutoFit/>
          </a:bodyPr>
          <a:lstStyle/>
          <a:p>
            <a:r>
              <a:rPr lang="pt-BR" dirty="0"/>
              <a:t>Pouca variação entre kits e regiões</a:t>
            </a:r>
          </a:p>
        </p:txBody>
      </p:sp>
      <p:sp>
        <p:nvSpPr>
          <p:cNvPr id="18" name="Seta para a direita 17"/>
          <p:cNvSpPr/>
          <p:nvPr/>
        </p:nvSpPr>
        <p:spPr>
          <a:xfrm>
            <a:off x="3575720" y="5054271"/>
            <a:ext cx="354841" cy="32316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a:p>
        </p:txBody>
      </p:sp>
      <p:sp>
        <p:nvSpPr>
          <p:cNvPr id="19" name="Retângulo 18"/>
          <p:cNvSpPr/>
          <p:nvPr/>
        </p:nvSpPr>
        <p:spPr>
          <a:xfrm>
            <a:off x="5245544" y="6358056"/>
            <a:ext cx="4630563" cy="523220"/>
          </a:xfrm>
          <a:prstGeom prst="rect">
            <a:avLst/>
          </a:prstGeom>
        </p:spPr>
        <p:txBody>
          <a:bodyPr wrap="none">
            <a:spAutoFit/>
          </a:bodyPr>
          <a:lstStyle/>
          <a:p>
            <a:pPr algn="ctr"/>
            <a:r>
              <a:rPr lang="pt-BR" sz="1400" dirty="0"/>
              <a:t>Cunningham et al. </a:t>
            </a:r>
            <a:r>
              <a:rPr lang="pt-BR" sz="1400" dirty="0" err="1"/>
              <a:t>Clin</a:t>
            </a:r>
            <a:r>
              <a:rPr lang="pt-BR" sz="1400" dirty="0"/>
              <a:t> </a:t>
            </a:r>
            <a:r>
              <a:rPr lang="pt-BR" sz="1400" dirty="0" err="1"/>
              <a:t>Infect</a:t>
            </a:r>
            <a:r>
              <a:rPr lang="pt-BR" sz="1400" dirty="0"/>
              <a:t> </a:t>
            </a:r>
            <a:r>
              <a:rPr lang="pt-BR" sz="1400" dirty="0" err="1"/>
              <a:t>Dis</a:t>
            </a:r>
            <a:r>
              <a:rPr lang="pt-BR" sz="1400" dirty="0"/>
              <a:t>. 2012 </a:t>
            </a:r>
            <a:r>
              <a:rPr lang="pt-BR" sz="1400" dirty="0" err="1"/>
              <a:t>Nov</a:t>
            </a:r>
            <a:r>
              <a:rPr lang="pt-BR" sz="1400" dirty="0"/>
              <a:t> 15;55(10):1312-9</a:t>
            </a:r>
          </a:p>
          <a:p>
            <a:pPr algn="ctr"/>
            <a:r>
              <a:rPr lang="pt-BR" sz="1400" dirty="0"/>
              <a:t>TDR - OMS</a:t>
            </a:r>
          </a:p>
        </p:txBody>
      </p:sp>
      <p:sp>
        <p:nvSpPr>
          <p:cNvPr id="21" name="Título 1">
            <a:extLst>
              <a:ext uri="{FF2B5EF4-FFF2-40B4-BE49-F238E27FC236}">
                <a16:creationId xmlns:a16="http://schemas.microsoft.com/office/drawing/2014/main" xmlns="" id="{78B428A2-A666-40A0-ADAE-A3D60480AA3F}"/>
              </a:ext>
            </a:extLst>
          </p:cNvPr>
          <p:cNvSpPr txBox="1">
            <a:spLocks/>
          </p:cNvSpPr>
          <p:nvPr/>
        </p:nvSpPr>
        <p:spPr>
          <a:xfrm>
            <a:off x="1990383" y="116632"/>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Especificidade por região</a:t>
            </a:r>
          </a:p>
        </p:txBody>
      </p:sp>
      <p:sp>
        <p:nvSpPr>
          <p:cNvPr id="20" name="Espaço Reservado para Número de Slide 3">
            <a:extLst>
              <a:ext uri="{FF2B5EF4-FFF2-40B4-BE49-F238E27FC236}">
                <a16:creationId xmlns:a16="http://schemas.microsoft.com/office/drawing/2014/main" xmlns="" id="{EE33322E-1A52-4332-85BC-F96402820B31}"/>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16</a:t>
            </a:fld>
            <a:endParaRPr lang="pt-BR" sz="1400" dirty="0">
              <a:solidFill>
                <a:schemeClr val="tx2"/>
              </a:solidFill>
              <a:latin typeface="Gill Sans MT" panose="020B0502020104020203" pitchFamily="34" charset="0"/>
            </a:endParaRPr>
          </a:p>
        </p:txBody>
      </p:sp>
      <p:pic>
        <p:nvPicPr>
          <p:cNvPr id="4" name="Áudio 3">
            <a:hlinkClick r:id="" action="ppaction://media"/>
            <a:extLst>
              <a:ext uri="{FF2B5EF4-FFF2-40B4-BE49-F238E27FC236}">
                <a16:creationId xmlns:a16="http://schemas.microsoft.com/office/drawing/2014/main" xmlns="" id="{634EDFD0-0797-461C-A8E5-BCCE977BB75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2514623"/>
      </p:ext>
    </p:extLst>
  </p:cSld>
  <p:clrMapOvr>
    <a:masterClrMapping/>
  </p:clrMapOvr>
  <mc:AlternateContent xmlns:mc="http://schemas.openxmlformats.org/markup-compatibility/2006" xmlns:p14="http://schemas.microsoft.com/office/powerpoint/2010/main">
    <mc:Choice Requires="p14">
      <p:transition spd="slow" p14:dur="2000" advTm="26228"/>
    </mc:Choice>
    <mc:Fallback xmlns="">
      <p:transition spd="slow" advTm="2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ço Reservado para Conteúdo 2"/>
          <p:cNvSpPr>
            <a:spLocks noGrp="1"/>
          </p:cNvSpPr>
          <p:nvPr>
            <p:ph idx="1"/>
          </p:nvPr>
        </p:nvSpPr>
        <p:spPr>
          <a:xfrm>
            <a:off x="5445233" y="5706557"/>
            <a:ext cx="6671737" cy="654851"/>
          </a:xfrm>
        </p:spPr>
        <p:txBody>
          <a:bodyPr>
            <a:noAutofit/>
          </a:bodyPr>
          <a:lstStyle/>
          <a:p>
            <a:pPr>
              <a:lnSpc>
                <a:spcPct val="150000"/>
              </a:lnSpc>
              <a:spcBef>
                <a:spcPts val="0"/>
              </a:spcBef>
              <a:spcAft>
                <a:spcPts val="0"/>
              </a:spcAft>
            </a:pPr>
            <a:r>
              <a:rPr lang="en-US" sz="1400" b="1" dirty="0" err="1">
                <a:latin typeface="Garamond" panose="02020404030301010803" pitchFamily="18" charset="0"/>
              </a:rPr>
              <a:t>Kalazar</a:t>
            </a:r>
            <a:r>
              <a:rPr lang="en-US" sz="1400" b="1" dirty="0">
                <a:latin typeface="Garamond" panose="02020404030301010803" pitchFamily="18" charset="0"/>
              </a:rPr>
              <a:t> Detect® Rapid Diagnostic Test – RDT (</a:t>
            </a:r>
            <a:r>
              <a:rPr lang="en-US" sz="1400" b="1" dirty="0" err="1">
                <a:latin typeface="Garamond" panose="02020404030301010803" pitchFamily="18" charset="0"/>
              </a:rPr>
              <a:t>Inbios</a:t>
            </a:r>
            <a:r>
              <a:rPr lang="en-US" sz="1400" b="1" dirty="0">
                <a:latin typeface="Garamond" panose="02020404030301010803" pitchFamily="18" charset="0"/>
              </a:rPr>
              <a:t> International, Seattle, WA)</a:t>
            </a:r>
            <a:endParaRPr lang="pt-BR" sz="1400" b="1" dirty="0">
              <a:latin typeface="Garamond" panose="02020404030301010803" pitchFamily="18" charset="0"/>
            </a:endParaRPr>
          </a:p>
        </p:txBody>
      </p:sp>
      <p:sp>
        <p:nvSpPr>
          <p:cNvPr id="5"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17</a:t>
            </a:fld>
            <a:endParaRPr lang="pt-BR" sz="1400" dirty="0">
              <a:solidFill>
                <a:schemeClr val="tx2"/>
              </a:solidFill>
              <a:latin typeface="Gill Sans MT" panose="020B0502020104020203" pitchFamily="34" charset="0"/>
            </a:endParaRPr>
          </a:p>
        </p:txBody>
      </p:sp>
      <p:grpSp>
        <p:nvGrpSpPr>
          <p:cNvPr id="9" name="Grupo 8"/>
          <p:cNvGrpSpPr/>
          <p:nvPr/>
        </p:nvGrpSpPr>
        <p:grpSpPr>
          <a:xfrm>
            <a:off x="891323" y="926273"/>
            <a:ext cx="2396364" cy="1975656"/>
            <a:chOff x="1165862" y="2461456"/>
            <a:chExt cx="5094508" cy="3703848"/>
          </a:xfrm>
        </p:grpSpPr>
        <p:grpSp>
          <p:nvGrpSpPr>
            <p:cNvPr id="4" name="Grupo 3"/>
            <p:cNvGrpSpPr/>
            <p:nvPr/>
          </p:nvGrpSpPr>
          <p:grpSpPr>
            <a:xfrm>
              <a:off x="1703511" y="2461456"/>
              <a:ext cx="3555695" cy="3703848"/>
              <a:chOff x="1703511" y="2461456"/>
              <a:chExt cx="3555695" cy="3703848"/>
            </a:xfrm>
          </p:grpSpPr>
          <p:pic>
            <p:nvPicPr>
              <p:cNvPr id="34818"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1" y="2461456"/>
                <a:ext cx="3555695" cy="3703848"/>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8" name="Oval 7"/>
              <p:cNvSpPr/>
              <p:nvPr/>
            </p:nvSpPr>
            <p:spPr bwMode="auto">
              <a:xfrm>
                <a:off x="3334618" y="4793450"/>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2" name="Oval 7"/>
              <p:cNvSpPr/>
              <p:nvPr/>
            </p:nvSpPr>
            <p:spPr bwMode="auto">
              <a:xfrm>
                <a:off x="4871864" y="3573139"/>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3" name="Oval 7"/>
              <p:cNvSpPr/>
              <p:nvPr/>
            </p:nvSpPr>
            <p:spPr bwMode="auto">
              <a:xfrm>
                <a:off x="4799856" y="4005064"/>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4" name="Oval 7"/>
              <p:cNvSpPr/>
              <p:nvPr/>
            </p:nvSpPr>
            <p:spPr bwMode="auto">
              <a:xfrm>
                <a:off x="3791744" y="4937343"/>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5" name="Oval 7"/>
              <p:cNvSpPr/>
              <p:nvPr/>
            </p:nvSpPr>
            <p:spPr bwMode="auto">
              <a:xfrm>
                <a:off x="3938484" y="5081236"/>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grpSp>
        <p:sp>
          <p:nvSpPr>
            <p:cNvPr id="17" name="CaixaDeTexto 16"/>
            <p:cNvSpPr txBox="1"/>
            <p:nvPr/>
          </p:nvSpPr>
          <p:spPr>
            <a:xfrm>
              <a:off x="5015879" y="3347700"/>
              <a:ext cx="1094475"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Natal</a:t>
              </a:r>
            </a:p>
          </p:txBody>
        </p:sp>
        <p:sp>
          <p:nvSpPr>
            <p:cNvPr id="19" name="CaixaDeTexto 18"/>
            <p:cNvSpPr txBox="1"/>
            <p:nvPr/>
          </p:nvSpPr>
          <p:spPr>
            <a:xfrm>
              <a:off x="4871864" y="3995772"/>
              <a:ext cx="138850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Aracaju</a:t>
              </a:r>
            </a:p>
          </p:txBody>
        </p:sp>
        <p:sp>
          <p:nvSpPr>
            <p:cNvPr id="20" name="CaixaDeTexto 19"/>
            <p:cNvSpPr txBox="1"/>
            <p:nvPr/>
          </p:nvSpPr>
          <p:spPr>
            <a:xfrm>
              <a:off x="4099421" y="5081236"/>
              <a:ext cx="1687308" cy="865503"/>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Bauru</a:t>
              </a:r>
            </a:p>
            <a:p>
              <a:r>
                <a:rPr lang="pt-BR" sz="1200" dirty="0"/>
                <a:t>São Paulo</a:t>
              </a:r>
            </a:p>
          </p:txBody>
        </p:sp>
        <p:sp>
          <p:nvSpPr>
            <p:cNvPr id="21" name="CaixaDeTexto 20"/>
            <p:cNvSpPr txBox="1"/>
            <p:nvPr/>
          </p:nvSpPr>
          <p:spPr>
            <a:xfrm>
              <a:off x="1165862" y="4715852"/>
              <a:ext cx="237951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Campo Grande</a:t>
              </a:r>
            </a:p>
          </p:txBody>
        </p:sp>
      </p:grpSp>
      <p:sp>
        <p:nvSpPr>
          <p:cNvPr id="26" name="Retângulo 25"/>
          <p:cNvSpPr/>
          <p:nvPr/>
        </p:nvSpPr>
        <p:spPr>
          <a:xfrm>
            <a:off x="8093502" y="6448426"/>
            <a:ext cx="1641090" cy="307777"/>
          </a:xfrm>
          <a:prstGeom prst="rect">
            <a:avLst/>
          </a:prstGeom>
        </p:spPr>
        <p:txBody>
          <a:bodyPr wrap="none">
            <a:spAutoFit/>
          </a:bodyPr>
          <a:lstStyle/>
          <a:p>
            <a:pPr algn="ctr"/>
            <a:r>
              <a:rPr lang="pt-BR" sz="1400" dirty="0"/>
              <a:t>Ministério da Saúde</a:t>
            </a:r>
          </a:p>
        </p:txBody>
      </p:sp>
      <p:sp>
        <p:nvSpPr>
          <p:cNvPr id="30" name="Retângulo 29">
            <a:extLst>
              <a:ext uri="{FF2B5EF4-FFF2-40B4-BE49-F238E27FC236}">
                <a16:creationId xmlns:a16="http://schemas.microsoft.com/office/drawing/2014/main" xmlns="" id="{14790A73-3A52-4383-8B5D-FF5BA0B7CAAC}"/>
              </a:ext>
            </a:extLst>
          </p:cNvPr>
          <p:cNvSpPr/>
          <p:nvPr/>
        </p:nvSpPr>
        <p:spPr>
          <a:xfrm>
            <a:off x="8345293" y="943918"/>
            <a:ext cx="484107" cy="369332"/>
          </a:xfrm>
          <a:prstGeom prst="rect">
            <a:avLst/>
          </a:prstGeom>
        </p:spPr>
        <p:txBody>
          <a:bodyPr wrap="none">
            <a:spAutoFit/>
          </a:bodyPr>
          <a:lstStyle/>
          <a:p>
            <a:r>
              <a:rPr lang="en-US" b="1"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LV</a:t>
            </a:r>
            <a:endParaRPr lang="pt-BR" dirty="0"/>
          </a:p>
        </p:txBody>
      </p:sp>
      <p:sp>
        <p:nvSpPr>
          <p:cNvPr id="34819" name="Retângulo 34818">
            <a:extLst>
              <a:ext uri="{FF2B5EF4-FFF2-40B4-BE49-F238E27FC236}">
                <a16:creationId xmlns:a16="http://schemas.microsoft.com/office/drawing/2014/main" xmlns="" id="{C02E64B5-C76D-49CD-B483-8FBB6F143123}"/>
              </a:ext>
            </a:extLst>
          </p:cNvPr>
          <p:cNvSpPr/>
          <p:nvPr/>
        </p:nvSpPr>
        <p:spPr>
          <a:xfrm>
            <a:off x="2343871" y="3029881"/>
            <a:ext cx="945772" cy="369332"/>
          </a:xfrm>
          <a:prstGeom prst="rect">
            <a:avLst/>
          </a:prstGeom>
        </p:spPr>
        <p:txBody>
          <a:bodyPr wrap="none">
            <a:spAutoFit/>
          </a:bodyPr>
          <a:lstStyle/>
          <a:p>
            <a:r>
              <a:rPr lang="en-US" b="1"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LV/aids</a:t>
            </a:r>
            <a:endParaRPr lang="pt-BR" dirty="0"/>
          </a:p>
        </p:txBody>
      </p:sp>
      <p:graphicFrame>
        <p:nvGraphicFramePr>
          <p:cNvPr id="3" name="Tabela 2">
            <a:extLst>
              <a:ext uri="{FF2B5EF4-FFF2-40B4-BE49-F238E27FC236}">
                <a16:creationId xmlns:a16="http://schemas.microsoft.com/office/drawing/2014/main" xmlns="" id="{70AD89AA-389E-4AB4-B23B-52C08323C660}"/>
              </a:ext>
            </a:extLst>
          </p:cNvPr>
          <p:cNvGraphicFramePr>
            <a:graphicFrameLocks noGrp="1"/>
          </p:cNvGraphicFramePr>
          <p:nvPr>
            <p:extLst>
              <p:ext uri="{D42A27DB-BD31-4B8C-83A1-F6EECF244321}">
                <p14:modId xmlns:p14="http://schemas.microsoft.com/office/powerpoint/2010/main" val="2777413220"/>
              </p:ext>
            </p:extLst>
          </p:nvPr>
        </p:nvGraphicFramePr>
        <p:xfrm>
          <a:off x="6041652" y="1326528"/>
          <a:ext cx="5498885" cy="2907439"/>
        </p:xfrm>
        <a:graphic>
          <a:graphicData uri="http://schemas.openxmlformats.org/drawingml/2006/table">
            <a:tbl>
              <a:tblPr/>
              <a:tblGrid>
                <a:gridCol w="1851494">
                  <a:extLst>
                    <a:ext uri="{9D8B030D-6E8A-4147-A177-3AD203B41FA5}">
                      <a16:colId xmlns:a16="http://schemas.microsoft.com/office/drawing/2014/main" xmlns="" val="3198919522"/>
                    </a:ext>
                  </a:extLst>
                </a:gridCol>
                <a:gridCol w="1244169">
                  <a:extLst>
                    <a:ext uri="{9D8B030D-6E8A-4147-A177-3AD203B41FA5}">
                      <a16:colId xmlns:a16="http://schemas.microsoft.com/office/drawing/2014/main" xmlns="" val="1580040722"/>
                    </a:ext>
                  </a:extLst>
                </a:gridCol>
                <a:gridCol w="1201611">
                  <a:extLst>
                    <a:ext uri="{9D8B030D-6E8A-4147-A177-3AD203B41FA5}">
                      <a16:colId xmlns:a16="http://schemas.microsoft.com/office/drawing/2014/main" xmlns="" val="2420482816"/>
                    </a:ext>
                  </a:extLst>
                </a:gridCol>
                <a:gridCol w="1201611">
                  <a:extLst>
                    <a:ext uri="{9D8B030D-6E8A-4147-A177-3AD203B41FA5}">
                      <a16:colId xmlns:a16="http://schemas.microsoft.com/office/drawing/2014/main" xmlns="" val="349110649"/>
                    </a:ext>
                  </a:extLst>
                </a:gridCol>
              </a:tblGrid>
              <a:tr h="428958">
                <a:tc rowSpan="2">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Locality (n)</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gridSpan="3">
                  <a:txBody>
                    <a:bodyPr/>
                    <a:lstStyle/>
                    <a:p>
                      <a:pPr algn="ct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Sensitivity% (n)</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95% CI</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2620132536"/>
                  </a:ext>
                </a:extLst>
              </a:tr>
              <a:tr h="208909">
                <a:tc vMerge="1">
                  <a:txBody>
                    <a:bodyPr/>
                    <a:lstStyle/>
                    <a:p>
                      <a:endParaRPr lang="pt-BR"/>
                    </a:p>
                  </a:txBody>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Oral fluid</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Serum</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Whole blood</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2427314354"/>
                  </a:ext>
                </a:extLst>
              </a:tr>
              <a:tr h="428958">
                <a:tc>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Campo Grande (27)</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88.9 (24)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71.9-96.1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96.3 (26)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81.7-99.3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96.3 (26)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81.7-99.3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701233481"/>
                  </a:ext>
                </a:extLst>
              </a:tr>
              <a:tr h="465290">
                <a:tc>
                  <a:txBody>
                    <a:bodyPr/>
                    <a:lstStyle/>
                    <a:p>
                      <a:pPr>
                        <a:lnSpc>
                          <a:spcPct val="107000"/>
                        </a:lnSpc>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Bauru </a:t>
                      </a:r>
                      <a:r>
                        <a:rPr lang="en-US" sz="1400" b="1">
                          <a:effectLst/>
                          <a:latin typeface="Arial" panose="020B0604020202020204" pitchFamily="34" charset="0"/>
                          <a:ea typeface="Times New Roman" panose="02020603050405020304" pitchFamily="18" charset="0"/>
                          <a:cs typeface="Times New Roman" panose="02020603050405020304" pitchFamily="18" charset="0"/>
                        </a:rPr>
                        <a:t>(16)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81.2 (13)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57.0-93.4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93.7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71.7-98.9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93.7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71.7-98.9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000034710"/>
                  </a:ext>
                </a:extLst>
              </a:tr>
              <a:tr h="428958">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Aracaju (55)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80.0 (44)</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67.6-88.4</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90.9 (50)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80.4-96.0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92.7 (51)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82.7-97.1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043786370"/>
                  </a:ext>
                </a:extLst>
              </a:tr>
              <a:tr h="428958">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Natal (30)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43.3 (13) </a:t>
                      </a:r>
                      <a:r>
                        <a:rPr lang="en-US" sz="14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c</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27.4-60.8</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80.0 (24)</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62.7-90.5</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80.0 (24)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62.7-90.5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799328622"/>
                  </a:ext>
                </a:extLst>
              </a:tr>
              <a:tr h="428958">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Total (128)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73.4 (94) </a:t>
                      </a:r>
                      <a:r>
                        <a:rPr lang="en-US" sz="1400" b="1"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65.2-80.3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89.8 (115)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83.4-94.0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90.6 (116)</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84.3-94.6</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4218784109"/>
                  </a:ext>
                </a:extLst>
              </a:tr>
            </a:tbl>
          </a:graphicData>
        </a:graphic>
      </p:graphicFrame>
      <p:sp>
        <p:nvSpPr>
          <p:cNvPr id="28" name="Título 1">
            <a:extLst>
              <a:ext uri="{FF2B5EF4-FFF2-40B4-BE49-F238E27FC236}">
                <a16:creationId xmlns:a16="http://schemas.microsoft.com/office/drawing/2014/main" xmlns="" id="{5F66DB91-F927-413E-9655-7241C962CACD}"/>
              </a:ext>
            </a:extLst>
          </p:cNvPr>
          <p:cNvSpPr txBox="1">
            <a:spLocks/>
          </p:cNvSpPr>
          <p:nvPr/>
        </p:nvSpPr>
        <p:spPr>
          <a:xfrm>
            <a:off x="1990383" y="116632"/>
            <a:ext cx="8642692" cy="97586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Validação de Kalazar </a:t>
            </a:r>
            <a:r>
              <a:rPr lang="pt-BR" sz="3600" b="1" dirty="0" err="1">
                <a:solidFill>
                  <a:srgbClr val="0000FF"/>
                </a:solidFill>
              </a:rPr>
              <a:t>Detect</a:t>
            </a:r>
            <a:r>
              <a:rPr lang="pt-BR" sz="3600" b="1" dirty="0">
                <a:solidFill>
                  <a:srgbClr val="0000FF"/>
                </a:solidFill>
              </a:rPr>
              <a:t> em diferentes fluidos</a:t>
            </a:r>
          </a:p>
        </p:txBody>
      </p:sp>
      <p:sp>
        <p:nvSpPr>
          <p:cNvPr id="10" name="CaixaDeTexto 9">
            <a:extLst>
              <a:ext uri="{FF2B5EF4-FFF2-40B4-BE49-F238E27FC236}">
                <a16:creationId xmlns:a16="http://schemas.microsoft.com/office/drawing/2014/main" xmlns="" id="{44B36F56-0DCC-4D98-9B85-47F44DBAC900}"/>
              </a:ext>
            </a:extLst>
          </p:cNvPr>
          <p:cNvSpPr txBox="1"/>
          <p:nvPr/>
        </p:nvSpPr>
        <p:spPr>
          <a:xfrm>
            <a:off x="7050043" y="4290257"/>
            <a:ext cx="3728008" cy="646331"/>
          </a:xfrm>
          <a:prstGeom prst="rect">
            <a:avLst/>
          </a:prstGeom>
          <a:noFill/>
        </p:spPr>
        <p:txBody>
          <a:bodyPr wrap="none" rtlCol="0">
            <a:spAutoFit/>
          </a:bodyPr>
          <a:lstStyle/>
          <a:p>
            <a:r>
              <a:rPr lang="pt-BR" dirty="0"/>
              <a:t>Em relação a soro e sangue total – a b</a:t>
            </a:r>
          </a:p>
          <a:p>
            <a:r>
              <a:rPr lang="pt-BR" dirty="0"/>
              <a:t>Em relação a CG, BA e AR - c</a:t>
            </a:r>
          </a:p>
        </p:txBody>
      </p:sp>
      <p:graphicFrame>
        <p:nvGraphicFramePr>
          <p:cNvPr id="11" name="Tabela 10">
            <a:extLst>
              <a:ext uri="{FF2B5EF4-FFF2-40B4-BE49-F238E27FC236}">
                <a16:creationId xmlns:a16="http://schemas.microsoft.com/office/drawing/2014/main" xmlns="" id="{C16791CE-7537-4F59-AE18-36AD19E8BB58}"/>
              </a:ext>
            </a:extLst>
          </p:cNvPr>
          <p:cNvGraphicFramePr>
            <a:graphicFrameLocks noGrp="1"/>
          </p:cNvGraphicFramePr>
          <p:nvPr>
            <p:extLst>
              <p:ext uri="{D42A27DB-BD31-4B8C-83A1-F6EECF244321}">
                <p14:modId xmlns:p14="http://schemas.microsoft.com/office/powerpoint/2010/main" val="596017674"/>
              </p:ext>
            </p:extLst>
          </p:nvPr>
        </p:nvGraphicFramePr>
        <p:xfrm>
          <a:off x="224589" y="3443857"/>
          <a:ext cx="5133475" cy="2715481"/>
        </p:xfrm>
        <a:graphic>
          <a:graphicData uri="http://schemas.openxmlformats.org/drawingml/2006/table">
            <a:tbl>
              <a:tblPr/>
              <a:tblGrid>
                <a:gridCol w="1838278">
                  <a:extLst>
                    <a:ext uri="{9D8B030D-6E8A-4147-A177-3AD203B41FA5}">
                      <a16:colId xmlns:a16="http://schemas.microsoft.com/office/drawing/2014/main" xmlns="" val="453705709"/>
                    </a:ext>
                  </a:extLst>
                </a:gridCol>
                <a:gridCol w="885823">
                  <a:extLst>
                    <a:ext uri="{9D8B030D-6E8A-4147-A177-3AD203B41FA5}">
                      <a16:colId xmlns:a16="http://schemas.microsoft.com/office/drawing/2014/main" xmlns="" val="3053752464"/>
                    </a:ext>
                  </a:extLst>
                </a:gridCol>
                <a:gridCol w="1204687">
                  <a:extLst>
                    <a:ext uri="{9D8B030D-6E8A-4147-A177-3AD203B41FA5}">
                      <a16:colId xmlns:a16="http://schemas.microsoft.com/office/drawing/2014/main" xmlns="" val="1959719161"/>
                    </a:ext>
                  </a:extLst>
                </a:gridCol>
                <a:gridCol w="1204687">
                  <a:extLst>
                    <a:ext uri="{9D8B030D-6E8A-4147-A177-3AD203B41FA5}">
                      <a16:colId xmlns:a16="http://schemas.microsoft.com/office/drawing/2014/main" xmlns="" val="3493956927"/>
                    </a:ext>
                  </a:extLst>
                </a:gridCol>
              </a:tblGrid>
              <a:tr h="446518">
                <a:tc rowSpan="2">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Locality (n)</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gridSpan="3">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Sensitivity% (n)</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95% CI</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2903777381"/>
                  </a:ext>
                </a:extLst>
              </a:tr>
              <a:tr h="217461">
                <a:tc vMerge="1">
                  <a:txBody>
                    <a:bodyPr/>
                    <a:lstStyle/>
                    <a:p>
                      <a:endParaRPr lang="pt-BR"/>
                    </a:p>
                  </a:txBody>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Oral fluid</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Serum</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Whole blood</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718191892"/>
                  </a:ext>
                </a:extLst>
              </a:tr>
              <a:tr h="446518">
                <a:tc>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Campo Grande (11)</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63.6 (7)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35.4-84.8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81.8 (9)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52.3-94.9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81.8 (9)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52.3-94.9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883668735"/>
                  </a:ext>
                </a:extLst>
              </a:tr>
              <a:tr h="484337">
                <a:tc>
                  <a:txBody>
                    <a:bodyPr/>
                    <a:lstStyle/>
                    <a:p>
                      <a:pPr>
                        <a:lnSpc>
                          <a:spcPct val="107000"/>
                        </a:lnSpc>
                        <a:spcAft>
                          <a:spcPts val="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Bauru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(5)</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40.0 (2)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11.8-76.9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80.0 (4)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37.6-96.4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80.0 (4)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37.6-96.4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975621580"/>
                  </a:ext>
                </a:extLst>
              </a:tr>
              <a:tr h="446518">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Natal (4)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0.0 (0)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0.0-49.0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25.0 (1)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4.6-69.9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25.0 (1)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4.6-69.9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895643152"/>
                  </a:ext>
                </a:extLst>
              </a:tr>
              <a:tr h="446518">
                <a:tc>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Total (20)</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45.0 (9)</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25.8-65.8</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70.0 (14)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48.1-85.4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70.0 (14)</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48.1-85.4</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2015022942"/>
                  </a:ext>
                </a:extLst>
              </a:tr>
            </a:tbl>
          </a:graphicData>
        </a:graphic>
      </p:graphicFrame>
      <p:sp>
        <p:nvSpPr>
          <p:cNvPr id="32" name="Retângulo 31">
            <a:extLst>
              <a:ext uri="{FF2B5EF4-FFF2-40B4-BE49-F238E27FC236}">
                <a16:creationId xmlns:a16="http://schemas.microsoft.com/office/drawing/2014/main" xmlns="" id="{63B9B138-658F-4E48-AD28-3F41BD775DFA}"/>
              </a:ext>
            </a:extLst>
          </p:cNvPr>
          <p:cNvSpPr/>
          <p:nvPr/>
        </p:nvSpPr>
        <p:spPr>
          <a:xfrm>
            <a:off x="5090540" y="6433591"/>
            <a:ext cx="2459070" cy="307777"/>
          </a:xfrm>
          <a:prstGeom prst="rect">
            <a:avLst/>
          </a:prstGeom>
        </p:spPr>
        <p:txBody>
          <a:bodyPr wrap="none">
            <a:spAutoFit/>
          </a:bodyPr>
          <a:lstStyle/>
          <a:p>
            <a:pPr algn="ctr"/>
            <a:r>
              <a:rPr lang="pt-BR" sz="1400" dirty="0"/>
              <a:t>Sanchez et al. PLOS </a:t>
            </a:r>
            <a:r>
              <a:rPr lang="pt-BR" sz="1400" dirty="0" err="1"/>
              <a:t>One</a:t>
            </a:r>
            <a:r>
              <a:rPr lang="pt-BR" sz="1400" dirty="0"/>
              <a:t>. 2020</a:t>
            </a:r>
          </a:p>
        </p:txBody>
      </p:sp>
      <p:pic>
        <p:nvPicPr>
          <p:cNvPr id="27" name="Áudio 26">
            <a:hlinkClick r:id="" action="ppaction://media"/>
            <a:extLst>
              <a:ext uri="{FF2B5EF4-FFF2-40B4-BE49-F238E27FC236}">
                <a16:creationId xmlns:a16="http://schemas.microsoft.com/office/drawing/2014/main" xmlns="" id="{DB2CD7E1-9551-44E0-A075-A21FD645A8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Tinta 1">
                <a:extLst>
                  <a:ext uri="{FF2B5EF4-FFF2-40B4-BE49-F238E27FC236}">
                    <a16:creationId xmlns:a16="http://schemas.microsoft.com/office/drawing/2014/main" xmlns="" id="{BA72F63E-7F34-446F-8B4B-BECE1D163347}"/>
                  </a:ext>
                </a:extLst>
              </p14:cNvPr>
              <p14:cNvContentPartPr/>
              <p14:nvPr/>
            </p14:nvContentPartPr>
            <p14:xfrm>
              <a:off x="8098560" y="3879720"/>
              <a:ext cx="1089360" cy="37800"/>
            </p14:xfrm>
          </p:contentPart>
        </mc:Choice>
        <mc:Fallback xmlns="">
          <p:pic>
            <p:nvPicPr>
              <p:cNvPr id="2" name="Tinta 1">
                <a:extLst>
                  <a:ext uri="{FF2B5EF4-FFF2-40B4-BE49-F238E27FC236}">
                    <a16:creationId xmlns:a16="http://schemas.microsoft.com/office/drawing/2014/main" id="{BA72F63E-7F34-446F-8B4B-BECE1D163347}"/>
                  </a:ext>
                </a:extLst>
              </p:cNvPr>
              <p:cNvPicPr/>
              <p:nvPr/>
            </p:nvPicPr>
            <p:blipFill>
              <a:blip r:embed="rId8"/>
              <a:stretch>
                <a:fillRect/>
              </a:stretch>
            </p:blipFill>
            <p:spPr>
              <a:xfrm>
                <a:off x="8082720" y="3816360"/>
                <a:ext cx="1120680" cy="164520"/>
              </a:xfrm>
              <a:prstGeom prst="rect">
                <a:avLst/>
              </a:prstGeom>
            </p:spPr>
          </p:pic>
        </mc:Fallback>
      </mc:AlternateContent>
      <p:sp>
        <p:nvSpPr>
          <p:cNvPr id="6" name="Elipse 5">
            <a:extLst>
              <a:ext uri="{FF2B5EF4-FFF2-40B4-BE49-F238E27FC236}">
                <a16:creationId xmlns:a16="http://schemas.microsoft.com/office/drawing/2014/main" xmlns="" id="{903438BA-45D7-427A-8576-5EFE9F4AD397}"/>
              </a:ext>
            </a:extLst>
          </p:cNvPr>
          <p:cNvSpPr/>
          <p:nvPr/>
        </p:nvSpPr>
        <p:spPr>
          <a:xfrm>
            <a:off x="7928031" y="3342815"/>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Elipse 28">
            <a:extLst>
              <a:ext uri="{FF2B5EF4-FFF2-40B4-BE49-F238E27FC236}">
                <a16:creationId xmlns:a16="http://schemas.microsoft.com/office/drawing/2014/main" xmlns="" id="{4AF9C01F-F1CE-486D-A1F7-9274324F01FE}"/>
              </a:ext>
            </a:extLst>
          </p:cNvPr>
          <p:cNvSpPr/>
          <p:nvPr/>
        </p:nvSpPr>
        <p:spPr>
          <a:xfrm>
            <a:off x="7944960" y="3790747"/>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78631544"/>
      </p:ext>
    </p:extLst>
  </p:cSld>
  <p:clrMapOvr>
    <a:masterClrMapping/>
  </p:clrMapOvr>
  <mc:AlternateContent xmlns:mc="http://schemas.openxmlformats.org/markup-compatibility/2006" xmlns:p14="http://schemas.microsoft.com/office/powerpoint/2010/main">
    <mc:Choice Requires="p14">
      <p:transition spd="slow" p14:dur="2000" advTm="79779"/>
    </mc:Choice>
    <mc:Fallback xmlns="">
      <p:transition spd="slow" advTm="79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ço Reservado para Conteúdo 2"/>
          <p:cNvSpPr>
            <a:spLocks noGrp="1"/>
          </p:cNvSpPr>
          <p:nvPr>
            <p:ph idx="1"/>
          </p:nvPr>
        </p:nvSpPr>
        <p:spPr>
          <a:xfrm>
            <a:off x="3792006" y="5706557"/>
            <a:ext cx="6671737" cy="654851"/>
          </a:xfrm>
        </p:spPr>
        <p:txBody>
          <a:bodyPr>
            <a:noAutofit/>
          </a:bodyPr>
          <a:lstStyle/>
          <a:p>
            <a:pPr>
              <a:lnSpc>
                <a:spcPct val="150000"/>
              </a:lnSpc>
              <a:spcBef>
                <a:spcPts val="0"/>
              </a:spcBef>
              <a:spcAft>
                <a:spcPts val="0"/>
              </a:spcAft>
            </a:pPr>
            <a:r>
              <a:rPr lang="en-US" sz="1400" b="1" dirty="0" err="1">
                <a:latin typeface="Garamond" panose="02020404030301010803" pitchFamily="18" charset="0"/>
              </a:rPr>
              <a:t>Kalazar</a:t>
            </a:r>
            <a:r>
              <a:rPr lang="en-US" sz="1400" b="1" dirty="0">
                <a:latin typeface="Garamond" panose="02020404030301010803" pitchFamily="18" charset="0"/>
              </a:rPr>
              <a:t> Detect® Rapid Diagnostic Test – RDT (</a:t>
            </a:r>
            <a:r>
              <a:rPr lang="en-US" sz="1400" b="1" dirty="0" err="1">
                <a:latin typeface="Garamond" panose="02020404030301010803" pitchFamily="18" charset="0"/>
              </a:rPr>
              <a:t>Inbios</a:t>
            </a:r>
            <a:r>
              <a:rPr lang="en-US" sz="1400" b="1" dirty="0">
                <a:latin typeface="Garamond" panose="02020404030301010803" pitchFamily="18" charset="0"/>
              </a:rPr>
              <a:t> International, Seattle, WA)</a:t>
            </a:r>
            <a:endParaRPr lang="pt-BR" sz="1400" b="1" dirty="0">
              <a:latin typeface="Garamond" panose="02020404030301010803" pitchFamily="18" charset="0"/>
            </a:endParaRPr>
          </a:p>
        </p:txBody>
      </p:sp>
      <p:sp>
        <p:nvSpPr>
          <p:cNvPr id="5"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18</a:t>
            </a:fld>
            <a:endParaRPr lang="pt-BR" sz="1400" dirty="0">
              <a:solidFill>
                <a:schemeClr val="tx2"/>
              </a:solidFill>
              <a:latin typeface="Gill Sans MT" panose="020B0502020104020203" pitchFamily="34" charset="0"/>
            </a:endParaRPr>
          </a:p>
        </p:txBody>
      </p:sp>
      <p:grpSp>
        <p:nvGrpSpPr>
          <p:cNvPr id="9" name="Grupo 8"/>
          <p:cNvGrpSpPr/>
          <p:nvPr/>
        </p:nvGrpSpPr>
        <p:grpSpPr>
          <a:xfrm>
            <a:off x="891323" y="926273"/>
            <a:ext cx="2396364" cy="1975656"/>
            <a:chOff x="1165862" y="2461456"/>
            <a:chExt cx="5094508" cy="3703848"/>
          </a:xfrm>
          <a:scene3d>
            <a:camera prst="orthographicFront">
              <a:rot lat="0" lon="0" rev="0"/>
            </a:camera>
            <a:lightRig rig="contrasting" dir="t">
              <a:rot lat="0" lon="0" rev="1500000"/>
            </a:lightRig>
          </a:scene3d>
        </p:grpSpPr>
        <p:grpSp>
          <p:nvGrpSpPr>
            <p:cNvPr id="4" name="Grupo 3"/>
            <p:cNvGrpSpPr/>
            <p:nvPr/>
          </p:nvGrpSpPr>
          <p:grpSpPr>
            <a:xfrm>
              <a:off x="1703511" y="2461456"/>
              <a:ext cx="3555695" cy="3703848"/>
              <a:chOff x="1703511" y="2461456"/>
              <a:chExt cx="3555695" cy="3703848"/>
            </a:xfrm>
          </p:grpSpPr>
          <p:pic>
            <p:nvPicPr>
              <p:cNvPr id="34818"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1" y="2461456"/>
                <a:ext cx="3555695" cy="3703848"/>
              </a:xfrm>
              <a:prstGeom prst="rect">
                <a:avLst/>
              </a:prstGeom>
              <a:noFill/>
              <a:ln>
                <a:noFill/>
              </a:ln>
              <a:effectLst/>
              <a:sp3d prstMaterial="metal">
                <a:bevelT w="88900" h="88900"/>
              </a:sp3d>
              <a:extLst>
                <a:ext uri="{909E8E84-426E-40DD-AFC4-6F175D3DCCD1}">
                  <a14:hiddenFill xmlns:a14="http://schemas.microsoft.com/office/drawing/2010/main">
                    <a:solidFill>
                      <a:srgbClr val="FFFFFF"/>
                    </a:solidFill>
                  </a14:hiddenFill>
                </a:ext>
              </a:extLst>
            </p:spPr>
          </p:pic>
          <p:sp>
            <p:nvSpPr>
              <p:cNvPr id="8" name="Oval 7"/>
              <p:cNvSpPr/>
              <p:nvPr/>
            </p:nvSpPr>
            <p:spPr bwMode="auto">
              <a:xfrm>
                <a:off x="3334618" y="4793450"/>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2" name="Oval 7"/>
              <p:cNvSpPr/>
              <p:nvPr/>
            </p:nvSpPr>
            <p:spPr bwMode="auto">
              <a:xfrm>
                <a:off x="4871864" y="3573139"/>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3" name="Oval 7"/>
              <p:cNvSpPr/>
              <p:nvPr/>
            </p:nvSpPr>
            <p:spPr bwMode="auto">
              <a:xfrm>
                <a:off x="4799856" y="4005064"/>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4" name="Oval 7"/>
              <p:cNvSpPr/>
              <p:nvPr/>
            </p:nvSpPr>
            <p:spPr bwMode="auto">
              <a:xfrm>
                <a:off x="3791744" y="4937343"/>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15" name="Oval 7"/>
              <p:cNvSpPr/>
              <p:nvPr/>
            </p:nvSpPr>
            <p:spPr bwMode="auto">
              <a:xfrm>
                <a:off x="3938484" y="5081236"/>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grpSp>
        <p:sp>
          <p:nvSpPr>
            <p:cNvPr id="17" name="CaixaDeTexto 16"/>
            <p:cNvSpPr txBox="1"/>
            <p:nvPr/>
          </p:nvSpPr>
          <p:spPr>
            <a:xfrm>
              <a:off x="5015879" y="3347700"/>
              <a:ext cx="1094475"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Natal</a:t>
              </a:r>
            </a:p>
          </p:txBody>
        </p:sp>
        <p:sp>
          <p:nvSpPr>
            <p:cNvPr id="19" name="CaixaDeTexto 18"/>
            <p:cNvSpPr txBox="1"/>
            <p:nvPr/>
          </p:nvSpPr>
          <p:spPr>
            <a:xfrm>
              <a:off x="4871864" y="3995772"/>
              <a:ext cx="138850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Aracaju</a:t>
              </a:r>
            </a:p>
          </p:txBody>
        </p:sp>
        <p:sp>
          <p:nvSpPr>
            <p:cNvPr id="20" name="CaixaDeTexto 19"/>
            <p:cNvSpPr txBox="1"/>
            <p:nvPr/>
          </p:nvSpPr>
          <p:spPr>
            <a:xfrm>
              <a:off x="4099421" y="5081236"/>
              <a:ext cx="1687308" cy="865503"/>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Bauru</a:t>
              </a:r>
            </a:p>
            <a:p>
              <a:r>
                <a:rPr lang="pt-BR" sz="1200" dirty="0"/>
                <a:t>São Paulo</a:t>
              </a:r>
            </a:p>
          </p:txBody>
        </p:sp>
        <p:sp>
          <p:nvSpPr>
            <p:cNvPr id="21" name="CaixaDeTexto 20"/>
            <p:cNvSpPr txBox="1"/>
            <p:nvPr/>
          </p:nvSpPr>
          <p:spPr>
            <a:xfrm>
              <a:off x="1165862" y="4715852"/>
              <a:ext cx="237951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Campo Grande</a:t>
              </a:r>
            </a:p>
          </p:txBody>
        </p:sp>
      </p:grpSp>
      <p:sp>
        <p:nvSpPr>
          <p:cNvPr id="26" name="Retângulo 25"/>
          <p:cNvSpPr/>
          <p:nvPr/>
        </p:nvSpPr>
        <p:spPr>
          <a:xfrm>
            <a:off x="8093502" y="6448426"/>
            <a:ext cx="1641090" cy="307777"/>
          </a:xfrm>
          <a:prstGeom prst="rect">
            <a:avLst/>
          </a:prstGeom>
        </p:spPr>
        <p:txBody>
          <a:bodyPr wrap="none">
            <a:spAutoFit/>
          </a:bodyPr>
          <a:lstStyle/>
          <a:p>
            <a:pPr algn="ctr"/>
            <a:r>
              <a:rPr lang="pt-BR" sz="1400" dirty="0"/>
              <a:t>Ministério da Saúde</a:t>
            </a:r>
          </a:p>
        </p:txBody>
      </p:sp>
      <p:sp>
        <p:nvSpPr>
          <p:cNvPr id="34816" name="Retângulo 34815">
            <a:extLst>
              <a:ext uri="{FF2B5EF4-FFF2-40B4-BE49-F238E27FC236}">
                <a16:creationId xmlns:a16="http://schemas.microsoft.com/office/drawing/2014/main" xmlns="" id="{D3DBEB79-91A2-4511-B592-82C09CF6FFBD}"/>
              </a:ext>
            </a:extLst>
          </p:cNvPr>
          <p:cNvSpPr/>
          <p:nvPr/>
        </p:nvSpPr>
        <p:spPr>
          <a:xfrm>
            <a:off x="6311729" y="1616262"/>
            <a:ext cx="800219" cy="369332"/>
          </a:xfrm>
          <a:prstGeom prst="rect">
            <a:avLst/>
          </a:prstGeom>
        </p:spPr>
        <p:txBody>
          <a:bodyPr wrap="none">
            <a:spAutoFit/>
          </a:bodyPr>
          <a:lstStyle/>
          <a:p>
            <a:r>
              <a:rPr lang="en-US" b="1"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CS/CI</a:t>
            </a:r>
            <a:endParaRPr lang="pt-BR" dirty="0"/>
          </a:p>
        </p:txBody>
      </p:sp>
      <p:sp>
        <p:nvSpPr>
          <p:cNvPr id="28" name="Título 1">
            <a:extLst>
              <a:ext uri="{FF2B5EF4-FFF2-40B4-BE49-F238E27FC236}">
                <a16:creationId xmlns:a16="http://schemas.microsoft.com/office/drawing/2014/main" xmlns="" id="{5F66DB91-F927-413E-9655-7241C962CACD}"/>
              </a:ext>
            </a:extLst>
          </p:cNvPr>
          <p:cNvSpPr txBox="1">
            <a:spLocks/>
          </p:cNvSpPr>
          <p:nvPr/>
        </p:nvSpPr>
        <p:spPr>
          <a:xfrm>
            <a:off x="1990383" y="116632"/>
            <a:ext cx="8642692" cy="97586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Validação de Kalazar </a:t>
            </a:r>
            <a:r>
              <a:rPr lang="pt-BR" sz="3600" b="1" dirty="0" err="1">
                <a:solidFill>
                  <a:srgbClr val="0000FF"/>
                </a:solidFill>
              </a:rPr>
              <a:t>Detect</a:t>
            </a:r>
            <a:r>
              <a:rPr lang="pt-BR" sz="3600" b="1" dirty="0">
                <a:solidFill>
                  <a:srgbClr val="0000FF"/>
                </a:solidFill>
              </a:rPr>
              <a:t> em diferentes fluidos</a:t>
            </a:r>
          </a:p>
        </p:txBody>
      </p:sp>
      <p:graphicFrame>
        <p:nvGraphicFramePr>
          <p:cNvPr id="16" name="Tabela 15">
            <a:extLst>
              <a:ext uri="{FF2B5EF4-FFF2-40B4-BE49-F238E27FC236}">
                <a16:creationId xmlns:a16="http://schemas.microsoft.com/office/drawing/2014/main" xmlns="" id="{86A3CD1C-5745-482E-B0A2-4D0EEF319F57}"/>
              </a:ext>
            </a:extLst>
          </p:cNvPr>
          <p:cNvGraphicFramePr>
            <a:graphicFrameLocks noGrp="1"/>
          </p:cNvGraphicFramePr>
          <p:nvPr>
            <p:extLst>
              <p:ext uri="{D42A27DB-BD31-4B8C-83A1-F6EECF244321}">
                <p14:modId xmlns:p14="http://schemas.microsoft.com/office/powerpoint/2010/main" val="2585384429"/>
              </p:ext>
            </p:extLst>
          </p:nvPr>
        </p:nvGraphicFramePr>
        <p:xfrm>
          <a:off x="4149554" y="2021685"/>
          <a:ext cx="5771229" cy="3332293"/>
        </p:xfrm>
        <a:graphic>
          <a:graphicData uri="http://schemas.openxmlformats.org/drawingml/2006/table">
            <a:tbl>
              <a:tblPr/>
              <a:tblGrid>
                <a:gridCol w="1891179">
                  <a:extLst>
                    <a:ext uri="{9D8B030D-6E8A-4147-A177-3AD203B41FA5}">
                      <a16:colId xmlns:a16="http://schemas.microsoft.com/office/drawing/2014/main" xmlns="" val="794878780"/>
                    </a:ext>
                  </a:extLst>
                </a:gridCol>
                <a:gridCol w="1415254">
                  <a:extLst>
                    <a:ext uri="{9D8B030D-6E8A-4147-A177-3AD203B41FA5}">
                      <a16:colId xmlns:a16="http://schemas.microsoft.com/office/drawing/2014/main" xmlns="" val="677444118"/>
                    </a:ext>
                  </a:extLst>
                </a:gridCol>
                <a:gridCol w="1232398">
                  <a:extLst>
                    <a:ext uri="{9D8B030D-6E8A-4147-A177-3AD203B41FA5}">
                      <a16:colId xmlns:a16="http://schemas.microsoft.com/office/drawing/2014/main" xmlns="" val="352727816"/>
                    </a:ext>
                  </a:extLst>
                </a:gridCol>
                <a:gridCol w="1232398">
                  <a:extLst>
                    <a:ext uri="{9D8B030D-6E8A-4147-A177-3AD203B41FA5}">
                      <a16:colId xmlns:a16="http://schemas.microsoft.com/office/drawing/2014/main" xmlns="" val="1911660695"/>
                    </a:ext>
                  </a:extLst>
                </a:gridCol>
              </a:tblGrid>
              <a:tr h="406738">
                <a:tc rowSpan="2">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Locality (n)</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gridSpan="3">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Specificity% (n)</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95% CI</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769780456"/>
                  </a:ext>
                </a:extLst>
              </a:tr>
              <a:tr h="198088">
                <a:tc vMerge="1">
                  <a:txBody>
                    <a:bodyPr/>
                    <a:lstStyle/>
                    <a:p>
                      <a:endParaRPr lang="pt-BR"/>
                    </a:p>
                  </a:txBody>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Oral fluid</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Serum</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Whole blood</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703434593"/>
                  </a:ext>
                </a:extLst>
              </a:tr>
              <a:tr h="406738">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Campo Grande (38)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92.1 (35)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79.2-97.3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94.7 (36)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82.7-98.5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(38)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90.8-100.0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4198550560"/>
                  </a:ext>
                </a:extLst>
              </a:tr>
              <a:tr h="441188">
                <a:tc>
                  <a:txBody>
                    <a:bodyPr/>
                    <a:lstStyle/>
                    <a:p>
                      <a:pPr>
                        <a:lnSpc>
                          <a:spcPct val="107000"/>
                        </a:lnSpc>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Bauru </a:t>
                      </a:r>
                      <a:r>
                        <a:rPr lang="en-US" sz="1400" b="1">
                          <a:effectLst/>
                          <a:latin typeface="Arial" panose="020B0604020202020204" pitchFamily="34" charset="0"/>
                          <a:ea typeface="Times New Roman" panose="02020603050405020304" pitchFamily="18" charset="0"/>
                          <a:cs typeface="Times New Roman" panose="02020603050405020304" pitchFamily="18" charset="0"/>
                        </a:rPr>
                        <a:t>(7)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64.6-100.0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100.0 (7)</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64.6-100.0</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64.6-100.0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4156457656"/>
                  </a:ext>
                </a:extLst>
              </a:tr>
              <a:tr h="406738">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Aracaju (14)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92.9 (13)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68.5-98.7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85.7 (12)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60.1-96.0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(14)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78.5-100.0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4286993209"/>
                  </a:ext>
                </a:extLst>
              </a:tr>
              <a:tr h="406738">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Natal (33)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(33)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(33)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(33)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2141988373"/>
                  </a:ext>
                </a:extLst>
              </a:tr>
              <a:tr h="406738">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Sao Paulo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93.3 (14)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70.2-98.8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382213183"/>
                  </a:ext>
                </a:extLst>
              </a:tr>
              <a:tr h="406738">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Total (107)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95.3 (102)</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89.5-98.0</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96.3 (103)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90.8-98.5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100.0 (107)</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96.5-100.0</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2426806861"/>
                  </a:ext>
                </a:extLst>
              </a:tr>
            </a:tbl>
          </a:graphicData>
        </a:graphic>
      </p:graphicFrame>
      <p:sp>
        <p:nvSpPr>
          <p:cNvPr id="32" name="Retângulo 31">
            <a:extLst>
              <a:ext uri="{FF2B5EF4-FFF2-40B4-BE49-F238E27FC236}">
                <a16:creationId xmlns:a16="http://schemas.microsoft.com/office/drawing/2014/main" xmlns="" id="{63B9B138-658F-4E48-AD28-3F41BD775DFA}"/>
              </a:ext>
            </a:extLst>
          </p:cNvPr>
          <p:cNvSpPr/>
          <p:nvPr/>
        </p:nvSpPr>
        <p:spPr>
          <a:xfrm>
            <a:off x="5090540" y="6433591"/>
            <a:ext cx="2459070" cy="307777"/>
          </a:xfrm>
          <a:prstGeom prst="rect">
            <a:avLst/>
          </a:prstGeom>
        </p:spPr>
        <p:txBody>
          <a:bodyPr wrap="none">
            <a:spAutoFit/>
          </a:bodyPr>
          <a:lstStyle/>
          <a:p>
            <a:pPr algn="ctr"/>
            <a:r>
              <a:rPr lang="pt-BR" sz="1400" dirty="0"/>
              <a:t>Sanchez et al. PLOS </a:t>
            </a:r>
            <a:r>
              <a:rPr lang="pt-BR" sz="1400" dirty="0" err="1"/>
              <a:t>One</a:t>
            </a:r>
            <a:r>
              <a:rPr lang="pt-BR" sz="1400" dirty="0"/>
              <a:t>. 2020</a:t>
            </a:r>
          </a:p>
        </p:txBody>
      </p:sp>
      <p:pic>
        <p:nvPicPr>
          <p:cNvPr id="7" name="Áudio 6">
            <a:hlinkClick r:id="" action="ppaction://media"/>
            <a:extLst>
              <a:ext uri="{FF2B5EF4-FFF2-40B4-BE49-F238E27FC236}">
                <a16:creationId xmlns:a16="http://schemas.microsoft.com/office/drawing/2014/main" xmlns="" id="{9BF50D80-7933-4B11-86B5-A019985F09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8266587"/>
      </p:ext>
    </p:extLst>
  </p:cSld>
  <p:clrMapOvr>
    <a:masterClrMapping/>
  </p:clrMapOvr>
  <mc:AlternateContent xmlns:mc="http://schemas.openxmlformats.org/markup-compatibility/2006" xmlns:p14="http://schemas.microsoft.com/office/powerpoint/2010/main">
    <mc:Choice Requires="p14">
      <p:transition spd="slow" p14:dur="2000" advTm="21792"/>
    </mc:Choice>
    <mc:Fallback xmlns="">
      <p:transition spd="slow" advTm="2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19</a:t>
            </a:fld>
            <a:endParaRPr lang="pt-BR" sz="1400" dirty="0">
              <a:solidFill>
                <a:schemeClr val="tx2"/>
              </a:solidFill>
              <a:latin typeface="Gill Sans MT" panose="020B0502020104020203" pitchFamily="34" charset="0"/>
            </a:endParaRPr>
          </a:p>
        </p:txBody>
      </p:sp>
      <p:sp>
        <p:nvSpPr>
          <p:cNvPr id="15" name="Retângulo 14"/>
          <p:cNvSpPr/>
          <p:nvPr/>
        </p:nvSpPr>
        <p:spPr>
          <a:xfrm>
            <a:off x="8093502" y="6448426"/>
            <a:ext cx="1641090" cy="307777"/>
          </a:xfrm>
          <a:prstGeom prst="rect">
            <a:avLst/>
          </a:prstGeom>
        </p:spPr>
        <p:txBody>
          <a:bodyPr wrap="none">
            <a:spAutoFit/>
          </a:bodyPr>
          <a:lstStyle/>
          <a:p>
            <a:pPr algn="ctr"/>
            <a:r>
              <a:rPr lang="pt-BR" sz="1400" dirty="0"/>
              <a:t>Ministério da Saúde</a:t>
            </a:r>
          </a:p>
        </p:txBody>
      </p:sp>
      <p:sp>
        <p:nvSpPr>
          <p:cNvPr id="23" name="Retângulo 22">
            <a:extLst>
              <a:ext uri="{FF2B5EF4-FFF2-40B4-BE49-F238E27FC236}">
                <a16:creationId xmlns:a16="http://schemas.microsoft.com/office/drawing/2014/main" xmlns="" id="{D0C7B14B-F785-4345-85B7-BD3B65205EF1}"/>
              </a:ext>
            </a:extLst>
          </p:cNvPr>
          <p:cNvSpPr/>
          <p:nvPr/>
        </p:nvSpPr>
        <p:spPr>
          <a:xfrm>
            <a:off x="6643768" y="1170114"/>
            <a:ext cx="484107" cy="369332"/>
          </a:xfrm>
          <a:prstGeom prst="rect">
            <a:avLst/>
          </a:prstGeom>
        </p:spPr>
        <p:txBody>
          <a:bodyPr wrap="square">
            <a:spAutoFit/>
          </a:bodyPr>
          <a:lstStyle/>
          <a:p>
            <a:r>
              <a:rPr lang="en-US" b="1"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LV</a:t>
            </a:r>
            <a:endParaRPr lang="pt-BR" dirty="0"/>
          </a:p>
        </p:txBody>
      </p:sp>
      <p:graphicFrame>
        <p:nvGraphicFramePr>
          <p:cNvPr id="2" name="Tabela 1">
            <a:extLst>
              <a:ext uri="{FF2B5EF4-FFF2-40B4-BE49-F238E27FC236}">
                <a16:creationId xmlns:a16="http://schemas.microsoft.com/office/drawing/2014/main" xmlns="" id="{C4CB3C75-9714-4506-A98A-7758D34AEE26}"/>
              </a:ext>
            </a:extLst>
          </p:cNvPr>
          <p:cNvGraphicFramePr>
            <a:graphicFrameLocks noGrp="1"/>
          </p:cNvGraphicFramePr>
          <p:nvPr>
            <p:extLst>
              <p:ext uri="{D42A27DB-BD31-4B8C-83A1-F6EECF244321}">
                <p14:modId xmlns:p14="http://schemas.microsoft.com/office/powerpoint/2010/main" val="2511924552"/>
              </p:ext>
            </p:extLst>
          </p:nvPr>
        </p:nvGraphicFramePr>
        <p:xfrm>
          <a:off x="3510380" y="1631322"/>
          <a:ext cx="7122695" cy="3441733"/>
        </p:xfrm>
        <a:graphic>
          <a:graphicData uri="http://schemas.openxmlformats.org/drawingml/2006/table">
            <a:tbl>
              <a:tblPr/>
              <a:tblGrid>
                <a:gridCol w="1792137">
                  <a:extLst>
                    <a:ext uri="{9D8B030D-6E8A-4147-A177-3AD203B41FA5}">
                      <a16:colId xmlns:a16="http://schemas.microsoft.com/office/drawing/2014/main" xmlns="" val="1684724707"/>
                    </a:ext>
                  </a:extLst>
                </a:gridCol>
                <a:gridCol w="991865">
                  <a:extLst>
                    <a:ext uri="{9D8B030D-6E8A-4147-A177-3AD203B41FA5}">
                      <a16:colId xmlns:a16="http://schemas.microsoft.com/office/drawing/2014/main" xmlns="" val="2485934655"/>
                    </a:ext>
                  </a:extLst>
                </a:gridCol>
                <a:gridCol w="1051169">
                  <a:extLst>
                    <a:ext uri="{9D8B030D-6E8A-4147-A177-3AD203B41FA5}">
                      <a16:colId xmlns:a16="http://schemas.microsoft.com/office/drawing/2014/main" xmlns="" val="969468790"/>
                    </a:ext>
                  </a:extLst>
                </a:gridCol>
                <a:gridCol w="1169966">
                  <a:extLst>
                    <a:ext uri="{9D8B030D-6E8A-4147-A177-3AD203B41FA5}">
                      <a16:colId xmlns:a16="http://schemas.microsoft.com/office/drawing/2014/main" xmlns="" val="3033072531"/>
                    </a:ext>
                  </a:extLst>
                </a:gridCol>
                <a:gridCol w="994610">
                  <a:extLst>
                    <a:ext uri="{9D8B030D-6E8A-4147-A177-3AD203B41FA5}">
                      <a16:colId xmlns:a16="http://schemas.microsoft.com/office/drawing/2014/main" xmlns="" val="339835109"/>
                    </a:ext>
                  </a:extLst>
                </a:gridCol>
                <a:gridCol w="1122948">
                  <a:extLst>
                    <a:ext uri="{9D8B030D-6E8A-4147-A177-3AD203B41FA5}">
                      <a16:colId xmlns:a16="http://schemas.microsoft.com/office/drawing/2014/main" xmlns="" val="1144533050"/>
                    </a:ext>
                  </a:extLst>
                </a:gridCol>
              </a:tblGrid>
              <a:tr h="490685">
                <a:tc rowSpan="2">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Locality (n)</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gridSpan="5">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Sensitivity % (n)</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CI 95%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2420033504"/>
                  </a:ext>
                </a:extLst>
              </a:tr>
              <a:tr h="490685">
                <a:tc vMerge="1">
                  <a:txBody>
                    <a:bodyPr/>
                    <a:lstStyle/>
                    <a:p>
                      <a:endParaRPr lang="pt-BR"/>
                    </a:p>
                  </a:txBody>
                  <a:tcPr/>
                </a:tc>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KD-POC</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KD-IMT</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IT-Leish</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IFA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ELISA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348097222"/>
                  </a:ext>
                </a:extLst>
              </a:tr>
              <a:tr h="450042">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Campo Grande (27)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96.3 (26)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81.7-99.3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96.3 (26)</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81.7-99.3</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96.3 (26)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81.7-99.3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85.2 (23)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67.5-94.4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96.3 (26)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81.7-99.3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946955894"/>
                  </a:ext>
                </a:extLst>
              </a:tr>
              <a:tr h="538266">
                <a:tc>
                  <a:txBody>
                    <a:bodyPr/>
                    <a:lstStyle/>
                    <a:p>
                      <a:pPr>
                        <a:lnSpc>
                          <a:spcPct val="107000"/>
                        </a:lnSpc>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Bauru </a:t>
                      </a:r>
                      <a:r>
                        <a:rPr lang="en-US" sz="1400" b="1">
                          <a:effectLst/>
                          <a:latin typeface="Arial" panose="020B0604020202020204" pitchFamily="34" charset="0"/>
                          <a:ea typeface="Times New Roman" panose="02020603050405020304" pitchFamily="18" charset="0"/>
                          <a:cs typeface="Times New Roman" panose="02020603050405020304" pitchFamily="18" charset="0"/>
                        </a:rPr>
                        <a:t>(15)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93.3 (14)</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70.2-98.8</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93.3 (14)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70.2-98.8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93.3 (14)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70.2-98.8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60.0 (9)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35.7-80.2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93.3 (14)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70.2-98.8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490957825"/>
                  </a:ext>
                </a:extLst>
              </a:tr>
              <a:tr h="490685">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Aracaju (52)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94.2 (49)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84.4-98.0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86.5 (45)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74.7-93.3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98.1 (51) </a:t>
                      </a:r>
                      <a:r>
                        <a:rPr lang="en-US" sz="1400" i="1">
                          <a:effectLst/>
                          <a:latin typeface="Arial" panose="020B0604020202020204" pitchFamily="34" charset="0"/>
                          <a:ea typeface="Times New Roman" panose="02020603050405020304" pitchFamily="18" charset="0"/>
                          <a:cs typeface="Times New Roman" panose="02020603050405020304" pitchFamily="18" charset="0"/>
                        </a:rPr>
                        <a:t>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89.5-99.6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82.7 (43)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70.2-90.6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98.1 (51) </a:t>
                      </a:r>
                      <a:r>
                        <a:rPr lang="en-US" sz="1400" i="1">
                          <a:effectLst/>
                          <a:latin typeface="Arial" panose="020B0604020202020204" pitchFamily="34" charset="0"/>
                          <a:ea typeface="Times New Roman" panose="02020603050405020304" pitchFamily="18" charset="0"/>
                          <a:cs typeface="Times New Roman" panose="02020603050405020304" pitchFamily="18" charset="0"/>
                        </a:rPr>
                        <a:t>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89.9-99.7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502403157"/>
                  </a:ext>
                </a:extLst>
              </a:tr>
              <a:tr h="490685">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Natal (30)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80.0 (24)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62.7-90.5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80.0 (24)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62.7-90.5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86.7 (26)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70.3-94.7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83.3 (25)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66.4-92.7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86.7 (26)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70.3-94.7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024432150"/>
                  </a:ext>
                </a:extLst>
              </a:tr>
              <a:tr h="490685">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Total (124)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91.1 (113)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84.8-95.0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87.9 (109)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81.0-92.5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94.4 (117) </a:t>
                      </a: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b</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88.8-97.2</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80.6 (100)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72.8-86.6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94.4 (117) </a:t>
                      </a: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b</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88.8-97.2</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597882795"/>
                  </a:ext>
                </a:extLst>
              </a:tr>
            </a:tbl>
          </a:graphicData>
        </a:graphic>
      </p:graphicFrame>
      <p:sp>
        <p:nvSpPr>
          <p:cNvPr id="17" name="Título 1">
            <a:extLst>
              <a:ext uri="{FF2B5EF4-FFF2-40B4-BE49-F238E27FC236}">
                <a16:creationId xmlns:a16="http://schemas.microsoft.com/office/drawing/2014/main" xmlns="" id="{5CAE0C30-28F4-4EC5-9F35-4A56EC336B7B}"/>
              </a:ext>
            </a:extLst>
          </p:cNvPr>
          <p:cNvSpPr txBox="1">
            <a:spLocks/>
          </p:cNvSpPr>
          <p:nvPr/>
        </p:nvSpPr>
        <p:spPr>
          <a:xfrm>
            <a:off x="1990383" y="52463"/>
            <a:ext cx="8642692" cy="97586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Validação de Kalazar </a:t>
            </a:r>
            <a:r>
              <a:rPr lang="pt-BR" sz="3600" b="1" dirty="0" err="1">
                <a:solidFill>
                  <a:srgbClr val="0000FF"/>
                </a:solidFill>
              </a:rPr>
              <a:t>Detect</a:t>
            </a:r>
            <a:r>
              <a:rPr lang="pt-BR" sz="3600" b="1" dirty="0">
                <a:solidFill>
                  <a:srgbClr val="0000FF"/>
                </a:solidFill>
              </a:rPr>
              <a:t> em diferentes fluidos</a:t>
            </a:r>
          </a:p>
        </p:txBody>
      </p:sp>
      <p:sp>
        <p:nvSpPr>
          <p:cNvPr id="18" name="CaixaDeTexto 17">
            <a:extLst>
              <a:ext uri="{FF2B5EF4-FFF2-40B4-BE49-F238E27FC236}">
                <a16:creationId xmlns:a16="http://schemas.microsoft.com/office/drawing/2014/main" xmlns="" id="{AD28BFC5-C241-4B1A-8E76-BD86371563F7}"/>
              </a:ext>
            </a:extLst>
          </p:cNvPr>
          <p:cNvSpPr txBox="1"/>
          <p:nvPr/>
        </p:nvSpPr>
        <p:spPr>
          <a:xfrm>
            <a:off x="5815721" y="5042012"/>
            <a:ext cx="2624308" cy="369332"/>
          </a:xfrm>
          <a:prstGeom prst="rect">
            <a:avLst/>
          </a:prstGeom>
          <a:noFill/>
        </p:spPr>
        <p:txBody>
          <a:bodyPr wrap="none" rtlCol="0">
            <a:spAutoFit/>
          </a:bodyPr>
          <a:lstStyle/>
          <a:p>
            <a:r>
              <a:rPr lang="pt-BR" dirty="0"/>
              <a:t>Em relação a KD IMT – a b</a:t>
            </a:r>
          </a:p>
        </p:txBody>
      </p:sp>
      <p:sp>
        <p:nvSpPr>
          <p:cNvPr id="19" name="Retângulo 18">
            <a:extLst>
              <a:ext uri="{FF2B5EF4-FFF2-40B4-BE49-F238E27FC236}">
                <a16:creationId xmlns:a16="http://schemas.microsoft.com/office/drawing/2014/main" xmlns="" id="{49D529B0-957D-43D9-B165-B50CFB4D0849}"/>
              </a:ext>
            </a:extLst>
          </p:cNvPr>
          <p:cNvSpPr/>
          <p:nvPr/>
        </p:nvSpPr>
        <p:spPr>
          <a:xfrm>
            <a:off x="5090540" y="6433591"/>
            <a:ext cx="2459070" cy="307777"/>
          </a:xfrm>
          <a:prstGeom prst="rect">
            <a:avLst/>
          </a:prstGeom>
        </p:spPr>
        <p:txBody>
          <a:bodyPr wrap="none">
            <a:spAutoFit/>
          </a:bodyPr>
          <a:lstStyle/>
          <a:p>
            <a:pPr algn="ctr"/>
            <a:r>
              <a:rPr lang="pt-BR" sz="1400" dirty="0"/>
              <a:t>Sanchez et al. PLOS </a:t>
            </a:r>
            <a:r>
              <a:rPr lang="pt-BR" sz="1400" dirty="0" err="1"/>
              <a:t>One</a:t>
            </a:r>
            <a:r>
              <a:rPr lang="pt-BR" sz="1400" dirty="0"/>
              <a:t>. 2020</a:t>
            </a:r>
          </a:p>
        </p:txBody>
      </p:sp>
      <p:grpSp>
        <p:nvGrpSpPr>
          <p:cNvPr id="20" name="Grupo 8">
            <a:extLst>
              <a:ext uri="{FF2B5EF4-FFF2-40B4-BE49-F238E27FC236}">
                <a16:creationId xmlns:a16="http://schemas.microsoft.com/office/drawing/2014/main" xmlns="" id="{DC46ECD5-3483-4403-8121-6C46FA4119B2}"/>
              </a:ext>
            </a:extLst>
          </p:cNvPr>
          <p:cNvGrpSpPr/>
          <p:nvPr/>
        </p:nvGrpSpPr>
        <p:grpSpPr>
          <a:xfrm>
            <a:off x="891323" y="926273"/>
            <a:ext cx="2396364" cy="1975656"/>
            <a:chOff x="1165862" y="2461456"/>
            <a:chExt cx="5094508" cy="3703848"/>
          </a:xfrm>
          <a:scene3d>
            <a:camera prst="orthographicFront">
              <a:rot lat="0" lon="0" rev="0"/>
            </a:camera>
            <a:lightRig rig="contrasting" dir="t">
              <a:rot lat="0" lon="0" rev="1500000"/>
            </a:lightRig>
          </a:scene3d>
        </p:grpSpPr>
        <p:grpSp>
          <p:nvGrpSpPr>
            <p:cNvPr id="22" name="Grupo 3">
              <a:extLst>
                <a:ext uri="{FF2B5EF4-FFF2-40B4-BE49-F238E27FC236}">
                  <a16:creationId xmlns:a16="http://schemas.microsoft.com/office/drawing/2014/main" xmlns="" id="{563AA5EC-6ED0-4AFD-A0AD-AC503BBD0BCE}"/>
                </a:ext>
              </a:extLst>
            </p:cNvPr>
            <p:cNvGrpSpPr/>
            <p:nvPr/>
          </p:nvGrpSpPr>
          <p:grpSpPr>
            <a:xfrm>
              <a:off x="1703511" y="2461456"/>
              <a:ext cx="3555695" cy="3703848"/>
              <a:chOff x="1703511" y="2461456"/>
              <a:chExt cx="3555695" cy="3703848"/>
            </a:xfrm>
          </p:grpSpPr>
          <p:pic>
            <p:nvPicPr>
              <p:cNvPr id="29" name="Picture 2" descr="Imagem relacionada">
                <a:extLst>
                  <a:ext uri="{FF2B5EF4-FFF2-40B4-BE49-F238E27FC236}">
                    <a16:creationId xmlns:a16="http://schemas.microsoft.com/office/drawing/2014/main" xmlns="" id="{8D9497C3-E685-4B50-948E-2E734D4717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1" y="2461456"/>
                <a:ext cx="3555695" cy="3703848"/>
              </a:xfrm>
              <a:prstGeom prst="rect">
                <a:avLst/>
              </a:prstGeom>
              <a:noFill/>
              <a:ln>
                <a:noFill/>
              </a:ln>
              <a:effectLst/>
              <a:sp3d prstMaterial="metal">
                <a:bevelT w="88900" h="88900"/>
              </a:sp3d>
              <a:extLst>
                <a:ext uri="{909E8E84-426E-40DD-AFC4-6F175D3DCCD1}">
                  <a14:hiddenFill xmlns:a14="http://schemas.microsoft.com/office/drawing/2010/main">
                    <a:solidFill>
                      <a:srgbClr val="FFFFFF"/>
                    </a:solidFill>
                  </a14:hiddenFill>
                </a:ext>
              </a:extLst>
            </p:spPr>
          </p:pic>
          <p:sp>
            <p:nvSpPr>
              <p:cNvPr id="30" name="Oval 7">
                <a:extLst>
                  <a:ext uri="{FF2B5EF4-FFF2-40B4-BE49-F238E27FC236}">
                    <a16:creationId xmlns:a16="http://schemas.microsoft.com/office/drawing/2014/main" xmlns="" id="{B22937F8-95B2-45EA-BF57-FF0BB04968FB}"/>
                  </a:ext>
                </a:extLst>
              </p:cNvPr>
              <p:cNvSpPr/>
              <p:nvPr/>
            </p:nvSpPr>
            <p:spPr bwMode="auto">
              <a:xfrm>
                <a:off x="3334618" y="4793450"/>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1" name="Oval 7">
                <a:extLst>
                  <a:ext uri="{FF2B5EF4-FFF2-40B4-BE49-F238E27FC236}">
                    <a16:creationId xmlns:a16="http://schemas.microsoft.com/office/drawing/2014/main" xmlns="" id="{90E3B71E-F637-4674-A60F-0B889CCD23E0}"/>
                  </a:ext>
                </a:extLst>
              </p:cNvPr>
              <p:cNvSpPr/>
              <p:nvPr/>
            </p:nvSpPr>
            <p:spPr bwMode="auto">
              <a:xfrm>
                <a:off x="4871864" y="3573139"/>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2" name="Oval 7">
                <a:extLst>
                  <a:ext uri="{FF2B5EF4-FFF2-40B4-BE49-F238E27FC236}">
                    <a16:creationId xmlns:a16="http://schemas.microsoft.com/office/drawing/2014/main" xmlns="" id="{9F58FDB9-BA9F-4952-B1A0-68AF54F6A493}"/>
                  </a:ext>
                </a:extLst>
              </p:cNvPr>
              <p:cNvSpPr/>
              <p:nvPr/>
            </p:nvSpPr>
            <p:spPr bwMode="auto">
              <a:xfrm>
                <a:off x="4799856" y="4005064"/>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3" name="Oval 7">
                <a:extLst>
                  <a:ext uri="{FF2B5EF4-FFF2-40B4-BE49-F238E27FC236}">
                    <a16:creationId xmlns:a16="http://schemas.microsoft.com/office/drawing/2014/main" xmlns="" id="{1F0F7219-2C57-4EF5-892A-2A41775341E2}"/>
                  </a:ext>
                </a:extLst>
              </p:cNvPr>
              <p:cNvSpPr/>
              <p:nvPr/>
            </p:nvSpPr>
            <p:spPr bwMode="auto">
              <a:xfrm>
                <a:off x="3791744" y="4937343"/>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4" name="Oval 7">
                <a:extLst>
                  <a:ext uri="{FF2B5EF4-FFF2-40B4-BE49-F238E27FC236}">
                    <a16:creationId xmlns:a16="http://schemas.microsoft.com/office/drawing/2014/main" xmlns="" id="{992C0A8E-D78D-4415-A1FB-9E73524C36DD}"/>
                  </a:ext>
                </a:extLst>
              </p:cNvPr>
              <p:cNvSpPr/>
              <p:nvPr/>
            </p:nvSpPr>
            <p:spPr bwMode="auto">
              <a:xfrm>
                <a:off x="3938484" y="5081236"/>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grpSp>
        <p:sp>
          <p:nvSpPr>
            <p:cNvPr id="24" name="CaixaDeTexto 23">
              <a:extLst>
                <a:ext uri="{FF2B5EF4-FFF2-40B4-BE49-F238E27FC236}">
                  <a16:creationId xmlns:a16="http://schemas.microsoft.com/office/drawing/2014/main" xmlns="" id="{D2259160-D009-469F-BE00-2F3E325752F2}"/>
                </a:ext>
              </a:extLst>
            </p:cNvPr>
            <p:cNvSpPr txBox="1"/>
            <p:nvPr/>
          </p:nvSpPr>
          <p:spPr>
            <a:xfrm>
              <a:off x="5015879" y="3347700"/>
              <a:ext cx="1094475"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Natal</a:t>
              </a:r>
            </a:p>
          </p:txBody>
        </p:sp>
        <p:sp>
          <p:nvSpPr>
            <p:cNvPr id="26" name="CaixaDeTexto 25">
              <a:extLst>
                <a:ext uri="{FF2B5EF4-FFF2-40B4-BE49-F238E27FC236}">
                  <a16:creationId xmlns:a16="http://schemas.microsoft.com/office/drawing/2014/main" xmlns="" id="{EEE7A4F3-880F-4319-B32B-38A0BD725D5E}"/>
                </a:ext>
              </a:extLst>
            </p:cNvPr>
            <p:cNvSpPr txBox="1"/>
            <p:nvPr/>
          </p:nvSpPr>
          <p:spPr>
            <a:xfrm>
              <a:off x="4871864" y="3995772"/>
              <a:ext cx="138850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Aracaju</a:t>
              </a:r>
            </a:p>
          </p:txBody>
        </p:sp>
        <p:sp>
          <p:nvSpPr>
            <p:cNvPr id="27" name="CaixaDeTexto 26">
              <a:extLst>
                <a:ext uri="{FF2B5EF4-FFF2-40B4-BE49-F238E27FC236}">
                  <a16:creationId xmlns:a16="http://schemas.microsoft.com/office/drawing/2014/main" xmlns="" id="{0CE1510E-941A-4F39-8463-98DA763B1CA9}"/>
                </a:ext>
              </a:extLst>
            </p:cNvPr>
            <p:cNvSpPr txBox="1"/>
            <p:nvPr/>
          </p:nvSpPr>
          <p:spPr>
            <a:xfrm>
              <a:off x="4099421" y="5081236"/>
              <a:ext cx="1687308" cy="865503"/>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Bauru</a:t>
              </a:r>
            </a:p>
            <a:p>
              <a:r>
                <a:rPr lang="pt-BR" sz="1200" dirty="0"/>
                <a:t>São Paulo</a:t>
              </a:r>
            </a:p>
          </p:txBody>
        </p:sp>
        <p:sp>
          <p:nvSpPr>
            <p:cNvPr id="28" name="CaixaDeTexto 27">
              <a:extLst>
                <a:ext uri="{FF2B5EF4-FFF2-40B4-BE49-F238E27FC236}">
                  <a16:creationId xmlns:a16="http://schemas.microsoft.com/office/drawing/2014/main" xmlns="" id="{2FCD22DC-AF2D-40D5-BCBB-26D1AF94B053}"/>
                </a:ext>
              </a:extLst>
            </p:cNvPr>
            <p:cNvSpPr txBox="1"/>
            <p:nvPr/>
          </p:nvSpPr>
          <p:spPr>
            <a:xfrm>
              <a:off x="1165862" y="4715852"/>
              <a:ext cx="237951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Campo Grande</a:t>
              </a:r>
            </a:p>
          </p:txBody>
        </p:sp>
      </p:grpSp>
      <p:sp>
        <p:nvSpPr>
          <p:cNvPr id="35" name="Espaço Reservado para Conteúdo 2">
            <a:extLst>
              <a:ext uri="{FF2B5EF4-FFF2-40B4-BE49-F238E27FC236}">
                <a16:creationId xmlns:a16="http://schemas.microsoft.com/office/drawing/2014/main" xmlns="" id="{D05F1B0C-9E3D-47A5-AEDB-19EC6B333736}"/>
              </a:ext>
            </a:extLst>
          </p:cNvPr>
          <p:cNvSpPr>
            <a:spLocks noGrp="1"/>
          </p:cNvSpPr>
          <p:nvPr>
            <p:ph idx="1"/>
          </p:nvPr>
        </p:nvSpPr>
        <p:spPr>
          <a:xfrm>
            <a:off x="3792006" y="5706557"/>
            <a:ext cx="6671737" cy="654851"/>
          </a:xfrm>
        </p:spPr>
        <p:txBody>
          <a:bodyPr>
            <a:noAutofit/>
          </a:bodyPr>
          <a:lstStyle/>
          <a:p>
            <a:pPr>
              <a:lnSpc>
                <a:spcPct val="150000"/>
              </a:lnSpc>
              <a:spcBef>
                <a:spcPts val="0"/>
              </a:spcBef>
              <a:spcAft>
                <a:spcPts val="0"/>
              </a:spcAft>
            </a:pPr>
            <a:r>
              <a:rPr lang="en-US" sz="1400" b="1" dirty="0" err="1">
                <a:latin typeface="Garamond" panose="02020404030301010803" pitchFamily="18" charset="0"/>
              </a:rPr>
              <a:t>Kalazar</a:t>
            </a:r>
            <a:r>
              <a:rPr lang="en-US" sz="1400" b="1" dirty="0">
                <a:latin typeface="Garamond" panose="02020404030301010803" pitchFamily="18" charset="0"/>
              </a:rPr>
              <a:t> Detect® Rapid Diagnostic Test – RDT (</a:t>
            </a:r>
            <a:r>
              <a:rPr lang="en-US" sz="1400" b="1" dirty="0" err="1">
                <a:latin typeface="Garamond" panose="02020404030301010803" pitchFamily="18" charset="0"/>
              </a:rPr>
              <a:t>Inbios</a:t>
            </a:r>
            <a:r>
              <a:rPr lang="en-US" sz="1400" b="1" dirty="0">
                <a:latin typeface="Garamond" panose="02020404030301010803" pitchFamily="18" charset="0"/>
              </a:rPr>
              <a:t> International, Seattle, WA)</a:t>
            </a:r>
            <a:endParaRPr lang="pt-BR" sz="1400" b="1" dirty="0">
              <a:latin typeface="Garamond" panose="02020404030301010803" pitchFamily="18" charset="0"/>
            </a:endParaRPr>
          </a:p>
        </p:txBody>
      </p:sp>
      <p:pic>
        <p:nvPicPr>
          <p:cNvPr id="4" name="Áudio 3">
            <a:hlinkClick r:id="" action="ppaction://media"/>
            <a:extLst>
              <a:ext uri="{FF2B5EF4-FFF2-40B4-BE49-F238E27FC236}">
                <a16:creationId xmlns:a16="http://schemas.microsoft.com/office/drawing/2014/main" xmlns="" id="{725E9693-A273-433E-8AB6-4E45A31E27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5" name="Elipse 24">
            <a:extLst>
              <a:ext uri="{FF2B5EF4-FFF2-40B4-BE49-F238E27FC236}">
                <a16:creationId xmlns:a16="http://schemas.microsoft.com/office/drawing/2014/main" xmlns="" id="{5923D052-1B26-4EA2-AF26-09D50D27FE01}"/>
              </a:ext>
            </a:extLst>
          </p:cNvPr>
          <p:cNvSpPr/>
          <p:nvPr/>
        </p:nvSpPr>
        <p:spPr>
          <a:xfrm>
            <a:off x="7212282" y="3624437"/>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35">
            <a:extLst>
              <a:ext uri="{FF2B5EF4-FFF2-40B4-BE49-F238E27FC236}">
                <a16:creationId xmlns:a16="http://schemas.microsoft.com/office/drawing/2014/main" xmlns="" id="{A3B41D61-DFFD-47CC-871D-0B23C4B58341}"/>
              </a:ext>
            </a:extLst>
          </p:cNvPr>
          <p:cNvSpPr/>
          <p:nvPr/>
        </p:nvSpPr>
        <p:spPr>
          <a:xfrm>
            <a:off x="9461010" y="3619618"/>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lipse 36">
            <a:extLst>
              <a:ext uri="{FF2B5EF4-FFF2-40B4-BE49-F238E27FC236}">
                <a16:creationId xmlns:a16="http://schemas.microsoft.com/office/drawing/2014/main" xmlns="" id="{A74EC80B-1BCC-4482-8E08-2EB33B527429}"/>
              </a:ext>
            </a:extLst>
          </p:cNvPr>
          <p:cNvSpPr/>
          <p:nvPr/>
        </p:nvSpPr>
        <p:spPr>
          <a:xfrm>
            <a:off x="9461010" y="4577029"/>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Elipse 37">
            <a:extLst>
              <a:ext uri="{FF2B5EF4-FFF2-40B4-BE49-F238E27FC236}">
                <a16:creationId xmlns:a16="http://schemas.microsoft.com/office/drawing/2014/main" xmlns="" id="{146FC19F-DCF6-4D73-9A54-3051CF125484}"/>
              </a:ext>
            </a:extLst>
          </p:cNvPr>
          <p:cNvSpPr/>
          <p:nvPr/>
        </p:nvSpPr>
        <p:spPr>
          <a:xfrm>
            <a:off x="7338305" y="4578593"/>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31435713"/>
      </p:ext>
    </p:extLst>
  </p:cSld>
  <p:clrMapOvr>
    <a:masterClrMapping/>
  </p:clrMapOvr>
  <mc:AlternateContent xmlns:mc="http://schemas.openxmlformats.org/markup-compatibility/2006" xmlns:p14="http://schemas.microsoft.com/office/powerpoint/2010/main">
    <mc:Choice Requires="p14">
      <p:transition spd="slow" p14:dur="2000" advTm="32173"/>
    </mc:Choice>
    <mc:Fallback xmlns="">
      <p:transition spd="slow" advTm="3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xmlns="" id="{15E4C340-D44B-4F6A-B2BB-31E7E49304A4}"/>
              </a:ext>
            </a:extLst>
          </p:cNvPr>
          <p:cNvSpPr/>
          <p:nvPr/>
        </p:nvSpPr>
        <p:spPr>
          <a:xfrm>
            <a:off x="1043940" y="2115294"/>
            <a:ext cx="10104120" cy="2400657"/>
          </a:xfrm>
          <a:prstGeom prst="rect">
            <a:avLst/>
          </a:prstGeom>
          <a:solidFill>
            <a:schemeClr val="tx2">
              <a:lumMod val="40000"/>
              <a:lumOff val="60000"/>
            </a:schemeClr>
          </a:solidFill>
          <a:scene3d>
            <a:camera prst="orthographicFront"/>
            <a:lightRig rig="threePt" dir="t"/>
          </a:scene3d>
          <a:sp3d>
            <a:bevelT/>
          </a:sp3d>
        </p:spPr>
        <p:txBody>
          <a:bodyPr wrap="square" anchor="ctr">
            <a:spAutoFit/>
          </a:bodyPr>
          <a:lstStyle/>
          <a:p>
            <a:pPr algn="ctr" eaLnBrk="0" fontAlgn="base" hangingPunct="0">
              <a:spcBef>
                <a:spcPct val="0"/>
              </a:spcBef>
              <a:spcAft>
                <a:spcPct val="0"/>
              </a:spcAft>
            </a:pPr>
            <a:r>
              <a:rPr lang="pt-BR" altLang="pt-BR" sz="6600" dirty="0">
                <a:ea typeface="Times New Roman" panose="02020603050405020304" pitchFamily="18" charset="0"/>
                <a:cs typeface="Arial" panose="020B0604020202020204" pitchFamily="34" charset="0"/>
              </a:rPr>
              <a:t>Diagnóstico sorológico das Leishmanioses</a:t>
            </a:r>
          </a:p>
          <a:p>
            <a:pPr marL="285750" indent="-285750" algn="ctr" eaLnBrk="0" fontAlgn="base" hangingPunct="0">
              <a:spcBef>
                <a:spcPct val="0"/>
              </a:spcBef>
              <a:spcAft>
                <a:spcPct val="0"/>
              </a:spcAft>
              <a:buFont typeface="Wingdings" panose="05000000000000000000" pitchFamily="2" charset="2"/>
              <a:buChar char="ü"/>
            </a:pPr>
            <a:endParaRPr lang="pt-BR" altLang="pt-BR" dirty="0">
              <a:ea typeface="Times New Roman" panose="02020603050405020304" pitchFamily="18" charset="0"/>
              <a:cs typeface="Arial" panose="020B0604020202020204" pitchFamily="34" charset="0"/>
            </a:endParaRPr>
          </a:p>
        </p:txBody>
      </p:sp>
      <p:sp>
        <p:nvSpPr>
          <p:cNvPr id="5" name="Espaço Reservado para Número de Slide 3">
            <a:extLst>
              <a:ext uri="{FF2B5EF4-FFF2-40B4-BE49-F238E27FC236}">
                <a16:creationId xmlns:a16="http://schemas.microsoft.com/office/drawing/2014/main" xmlns="" id="{70A8D5F1-D396-470A-8426-72744B50D1C6}"/>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a:t>
            </a:fld>
            <a:endParaRPr lang="pt-BR" sz="1400" dirty="0">
              <a:solidFill>
                <a:schemeClr val="tx2"/>
              </a:solidFill>
              <a:latin typeface="Gill Sans MT" panose="020B0502020104020203" pitchFamily="34" charset="0"/>
            </a:endParaRPr>
          </a:p>
        </p:txBody>
      </p:sp>
      <p:pic>
        <p:nvPicPr>
          <p:cNvPr id="9" name="Áudio 8">
            <a:hlinkClick r:id="" action="ppaction://media"/>
            <a:extLst>
              <a:ext uri="{FF2B5EF4-FFF2-40B4-BE49-F238E27FC236}">
                <a16:creationId xmlns:a16="http://schemas.microsoft.com/office/drawing/2014/main" xmlns="" id="{4F15406C-F6D4-495F-A7B9-4A8D938A5E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5667108"/>
      </p:ext>
    </p:extLst>
  </p:cSld>
  <p:clrMapOvr>
    <a:masterClrMapping/>
  </p:clrMapOvr>
  <mc:AlternateContent xmlns:mc="http://schemas.openxmlformats.org/markup-compatibility/2006" xmlns:p14="http://schemas.microsoft.com/office/powerpoint/2010/main">
    <mc:Choice Requires="p14">
      <p:transition spd="slow" p14:dur="2000" advTm="8692"/>
    </mc:Choice>
    <mc:Fallback xmlns="">
      <p:transition spd="slow" advTm="8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20</a:t>
            </a:fld>
            <a:endParaRPr lang="pt-BR" sz="1400" dirty="0">
              <a:solidFill>
                <a:schemeClr val="tx2"/>
              </a:solidFill>
              <a:latin typeface="Gill Sans MT" panose="020B0502020104020203" pitchFamily="34" charset="0"/>
            </a:endParaRPr>
          </a:p>
        </p:txBody>
      </p:sp>
      <p:sp>
        <p:nvSpPr>
          <p:cNvPr id="15" name="Retângulo 14"/>
          <p:cNvSpPr/>
          <p:nvPr/>
        </p:nvSpPr>
        <p:spPr>
          <a:xfrm>
            <a:off x="8093502" y="6448426"/>
            <a:ext cx="1641090" cy="307777"/>
          </a:xfrm>
          <a:prstGeom prst="rect">
            <a:avLst/>
          </a:prstGeom>
        </p:spPr>
        <p:txBody>
          <a:bodyPr wrap="none">
            <a:spAutoFit/>
          </a:bodyPr>
          <a:lstStyle/>
          <a:p>
            <a:pPr algn="ctr"/>
            <a:r>
              <a:rPr lang="pt-BR" sz="1400" dirty="0"/>
              <a:t>Ministério da Saúde</a:t>
            </a:r>
          </a:p>
        </p:txBody>
      </p:sp>
      <p:sp>
        <p:nvSpPr>
          <p:cNvPr id="25" name="Retângulo 24">
            <a:extLst>
              <a:ext uri="{FF2B5EF4-FFF2-40B4-BE49-F238E27FC236}">
                <a16:creationId xmlns:a16="http://schemas.microsoft.com/office/drawing/2014/main" xmlns="" id="{837460DE-6914-46D0-92F2-20183D19C052}"/>
              </a:ext>
            </a:extLst>
          </p:cNvPr>
          <p:cNvSpPr/>
          <p:nvPr/>
        </p:nvSpPr>
        <p:spPr>
          <a:xfrm>
            <a:off x="6938567" y="1938270"/>
            <a:ext cx="945772" cy="369332"/>
          </a:xfrm>
          <a:prstGeom prst="rect">
            <a:avLst/>
          </a:prstGeom>
        </p:spPr>
        <p:txBody>
          <a:bodyPr wrap="none">
            <a:spAutoFit/>
          </a:bodyPr>
          <a:lstStyle/>
          <a:p>
            <a:r>
              <a:rPr lang="en-US" b="1"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LV/aids</a:t>
            </a:r>
            <a:endParaRPr lang="pt-BR" dirty="0"/>
          </a:p>
        </p:txBody>
      </p:sp>
      <p:sp>
        <p:nvSpPr>
          <p:cNvPr id="17" name="Título 1">
            <a:extLst>
              <a:ext uri="{FF2B5EF4-FFF2-40B4-BE49-F238E27FC236}">
                <a16:creationId xmlns:a16="http://schemas.microsoft.com/office/drawing/2014/main" xmlns="" id="{5CAE0C30-28F4-4EC5-9F35-4A56EC336B7B}"/>
              </a:ext>
            </a:extLst>
          </p:cNvPr>
          <p:cNvSpPr txBox="1">
            <a:spLocks/>
          </p:cNvSpPr>
          <p:nvPr/>
        </p:nvSpPr>
        <p:spPr>
          <a:xfrm>
            <a:off x="1990383" y="52463"/>
            <a:ext cx="8642692" cy="97586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Validação de Kalazar </a:t>
            </a:r>
            <a:r>
              <a:rPr lang="pt-BR" sz="3600" b="1" dirty="0" err="1">
                <a:solidFill>
                  <a:srgbClr val="0000FF"/>
                </a:solidFill>
              </a:rPr>
              <a:t>Detect</a:t>
            </a:r>
            <a:r>
              <a:rPr lang="pt-BR" sz="3600" b="1" dirty="0">
                <a:solidFill>
                  <a:srgbClr val="0000FF"/>
                </a:solidFill>
              </a:rPr>
              <a:t> em diferentes fluidos</a:t>
            </a:r>
          </a:p>
        </p:txBody>
      </p:sp>
      <p:graphicFrame>
        <p:nvGraphicFramePr>
          <p:cNvPr id="8" name="Tabela 7">
            <a:extLst>
              <a:ext uri="{FF2B5EF4-FFF2-40B4-BE49-F238E27FC236}">
                <a16:creationId xmlns:a16="http://schemas.microsoft.com/office/drawing/2014/main" xmlns="" id="{5B6EB644-E297-4FE0-8CFE-71F4D809340D}"/>
              </a:ext>
            </a:extLst>
          </p:cNvPr>
          <p:cNvGraphicFramePr>
            <a:graphicFrameLocks noGrp="1"/>
          </p:cNvGraphicFramePr>
          <p:nvPr>
            <p:extLst>
              <p:ext uri="{D42A27DB-BD31-4B8C-83A1-F6EECF244321}">
                <p14:modId xmlns:p14="http://schemas.microsoft.com/office/powerpoint/2010/main" val="3119015263"/>
              </p:ext>
            </p:extLst>
          </p:nvPr>
        </p:nvGraphicFramePr>
        <p:xfrm>
          <a:off x="3898232" y="2400433"/>
          <a:ext cx="7026442" cy="3005754"/>
        </p:xfrm>
        <a:graphic>
          <a:graphicData uri="http://schemas.openxmlformats.org/drawingml/2006/table">
            <a:tbl>
              <a:tblPr/>
              <a:tblGrid>
                <a:gridCol w="1903410">
                  <a:extLst>
                    <a:ext uri="{9D8B030D-6E8A-4147-A177-3AD203B41FA5}">
                      <a16:colId xmlns:a16="http://schemas.microsoft.com/office/drawing/2014/main" xmlns="" val="1290773454"/>
                    </a:ext>
                  </a:extLst>
                </a:gridCol>
                <a:gridCol w="1004766">
                  <a:extLst>
                    <a:ext uri="{9D8B030D-6E8A-4147-A177-3AD203B41FA5}">
                      <a16:colId xmlns:a16="http://schemas.microsoft.com/office/drawing/2014/main" xmlns="" val="2375134139"/>
                    </a:ext>
                  </a:extLst>
                </a:gridCol>
                <a:gridCol w="1004766">
                  <a:extLst>
                    <a:ext uri="{9D8B030D-6E8A-4147-A177-3AD203B41FA5}">
                      <a16:colId xmlns:a16="http://schemas.microsoft.com/office/drawing/2014/main" xmlns="" val="146877851"/>
                    </a:ext>
                  </a:extLst>
                </a:gridCol>
                <a:gridCol w="904148">
                  <a:extLst>
                    <a:ext uri="{9D8B030D-6E8A-4147-A177-3AD203B41FA5}">
                      <a16:colId xmlns:a16="http://schemas.microsoft.com/office/drawing/2014/main" xmlns="" val="4002914345"/>
                    </a:ext>
                  </a:extLst>
                </a:gridCol>
                <a:gridCol w="1104676">
                  <a:extLst>
                    <a:ext uri="{9D8B030D-6E8A-4147-A177-3AD203B41FA5}">
                      <a16:colId xmlns:a16="http://schemas.microsoft.com/office/drawing/2014/main" xmlns="" val="2573157602"/>
                    </a:ext>
                  </a:extLst>
                </a:gridCol>
                <a:gridCol w="1104676">
                  <a:extLst>
                    <a:ext uri="{9D8B030D-6E8A-4147-A177-3AD203B41FA5}">
                      <a16:colId xmlns:a16="http://schemas.microsoft.com/office/drawing/2014/main" xmlns="" val="300571731"/>
                    </a:ext>
                  </a:extLst>
                </a:gridCol>
              </a:tblGrid>
              <a:tr h="499781">
                <a:tc rowSpan="2">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Locality (n)</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gridSpan="5">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Sensitivity % (n)</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CI 95%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645722918"/>
                  </a:ext>
                </a:extLst>
              </a:tr>
              <a:tr h="499781">
                <a:tc vMerge="1">
                  <a:txBody>
                    <a:bodyPr/>
                    <a:lstStyle/>
                    <a:p>
                      <a:endParaRPr lang="pt-BR"/>
                    </a:p>
                  </a:txBody>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KD-POC</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KD-IMT</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IT-Leish</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IFA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ELISA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750286019"/>
                  </a:ext>
                </a:extLst>
              </a:tr>
              <a:tr h="458385">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Campo Grande (11)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81.8 (9)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79.2-97.3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63.6 (7)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35.4-84.8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72.7 (8)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43.4-90.3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72.7 (8)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43.4-90.3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81.8 (9)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79.2-97.3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684133479"/>
                  </a:ext>
                </a:extLst>
              </a:tr>
              <a:tr h="548245">
                <a:tc>
                  <a:txBody>
                    <a:bodyPr/>
                    <a:lstStyle/>
                    <a:p>
                      <a:pPr algn="ctr">
                        <a:lnSpc>
                          <a:spcPct val="107000"/>
                        </a:lnSpc>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Bauru </a:t>
                      </a:r>
                      <a:r>
                        <a:rPr lang="en-US" sz="1400" b="1">
                          <a:effectLst/>
                          <a:latin typeface="Arial" panose="020B0604020202020204" pitchFamily="34" charset="0"/>
                          <a:ea typeface="Times New Roman" panose="02020603050405020304" pitchFamily="18" charset="0"/>
                          <a:cs typeface="Times New Roman" panose="02020603050405020304" pitchFamily="18" charset="0"/>
                        </a:rPr>
                        <a:t>(5)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80.0 (4)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37.6-96.4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80.0 (4)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37.6-96.4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80.0 (4)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37.6-96.4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80.0 (4)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37.6-96.4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80.0 (4)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37.6-96.4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685630101"/>
                  </a:ext>
                </a:extLst>
              </a:tr>
              <a:tr h="499781">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Natal (4)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25.0 (1)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4.56-70.0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25.0 (1)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4.6-69.9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25.0 (1)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4.6-69.9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75.0 (3)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30.1-95.4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75.0 (3)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30.1-95.4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716254803"/>
                  </a:ext>
                </a:extLst>
              </a:tr>
              <a:tr h="499781">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Total (20)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70.0 (14)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48.1-85.5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60.0 (12)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38.7-78.1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65.0 (13)</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43.3-81.9</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75.0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53.1-88.8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80.0 (16)</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58.4-91.9</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646343205"/>
                  </a:ext>
                </a:extLst>
              </a:tr>
            </a:tbl>
          </a:graphicData>
        </a:graphic>
      </p:graphicFrame>
      <p:sp>
        <p:nvSpPr>
          <p:cNvPr id="19" name="Retângulo 18">
            <a:extLst>
              <a:ext uri="{FF2B5EF4-FFF2-40B4-BE49-F238E27FC236}">
                <a16:creationId xmlns:a16="http://schemas.microsoft.com/office/drawing/2014/main" xmlns="" id="{49D529B0-957D-43D9-B165-B50CFB4D0849}"/>
              </a:ext>
            </a:extLst>
          </p:cNvPr>
          <p:cNvSpPr/>
          <p:nvPr/>
        </p:nvSpPr>
        <p:spPr>
          <a:xfrm>
            <a:off x="5090540" y="6433591"/>
            <a:ext cx="2459070" cy="307777"/>
          </a:xfrm>
          <a:prstGeom prst="rect">
            <a:avLst/>
          </a:prstGeom>
        </p:spPr>
        <p:txBody>
          <a:bodyPr wrap="none">
            <a:spAutoFit/>
          </a:bodyPr>
          <a:lstStyle/>
          <a:p>
            <a:pPr algn="ctr"/>
            <a:r>
              <a:rPr lang="pt-BR" sz="1400" dirty="0"/>
              <a:t>Sanchez et al. PLOS </a:t>
            </a:r>
            <a:r>
              <a:rPr lang="pt-BR" sz="1400" dirty="0" err="1"/>
              <a:t>One</a:t>
            </a:r>
            <a:r>
              <a:rPr lang="pt-BR" sz="1400" dirty="0"/>
              <a:t>. 2020</a:t>
            </a:r>
          </a:p>
        </p:txBody>
      </p:sp>
      <p:grpSp>
        <p:nvGrpSpPr>
          <p:cNvPr id="26" name="Grupo 8">
            <a:extLst>
              <a:ext uri="{FF2B5EF4-FFF2-40B4-BE49-F238E27FC236}">
                <a16:creationId xmlns:a16="http://schemas.microsoft.com/office/drawing/2014/main" xmlns="" id="{3F1959E6-D296-498A-BFF2-0F0AEC79E8CE}"/>
              </a:ext>
            </a:extLst>
          </p:cNvPr>
          <p:cNvGrpSpPr/>
          <p:nvPr/>
        </p:nvGrpSpPr>
        <p:grpSpPr>
          <a:xfrm>
            <a:off x="891323" y="926273"/>
            <a:ext cx="2396364" cy="1975656"/>
            <a:chOff x="1165862" y="2461456"/>
            <a:chExt cx="5094508" cy="3703848"/>
          </a:xfrm>
          <a:scene3d>
            <a:camera prst="orthographicFront">
              <a:rot lat="0" lon="0" rev="0"/>
            </a:camera>
            <a:lightRig rig="contrasting" dir="t">
              <a:rot lat="0" lon="0" rev="1500000"/>
            </a:lightRig>
          </a:scene3d>
        </p:grpSpPr>
        <p:grpSp>
          <p:nvGrpSpPr>
            <p:cNvPr id="27" name="Grupo 3">
              <a:extLst>
                <a:ext uri="{FF2B5EF4-FFF2-40B4-BE49-F238E27FC236}">
                  <a16:creationId xmlns:a16="http://schemas.microsoft.com/office/drawing/2014/main" xmlns="" id="{2AECBA39-71D0-4AC8-BA8D-BC8A44A63A73}"/>
                </a:ext>
              </a:extLst>
            </p:cNvPr>
            <p:cNvGrpSpPr/>
            <p:nvPr/>
          </p:nvGrpSpPr>
          <p:grpSpPr>
            <a:xfrm>
              <a:off x="1703511" y="2461456"/>
              <a:ext cx="3555695" cy="3703848"/>
              <a:chOff x="1703511" y="2461456"/>
              <a:chExt cx="3555695" cy="3703848"/>
            </a:xfrm>
          </p:grpSpPr>
          <p:pic>
            <p:nvPicPr>
              <p:cNvPr id="32" name="Picture 2" descr="Imagem relacionada">
                <a:extLst>
                  <a:ext uri="{FF2B5EF4-FFF2-40B4-BE49-F238E27FC236}">
                    <a16:creationId xmlns:a16="http://schemas.microsoft.com/office/drawing/2014/main" xmlns="" id="{14BFBBFA-2F69-4458-9770-B468C73992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1" y="2461456"/>
                <a:ext cx="3555695" cy="3703848"/>
              </a:xfrm>
              <a:prstGeom prst="rect">
                <a:avLst/>
              </a:prstGeom>
              <a:noFill/>
              <a:ln>
                <a:noFill/>
              </a:ln>
              <a:effectLst/>
              <a:sp3d prstMaterial="metal">
                <a:bevelT w="88900" h="88900"/>
              </a:sp3d>
              <a:extLst>
                <a:ext uri="{909E8E84-426E-40DD-AFC4-6F175D3DCCD1}">
                  <a14:hiddenFill xmlns:a14="http://schemas.microsoft.com/office/drawing/2010/main">
                    <a:solidFill>
                      <a:srgbClr val="FFFFFF"/>
                    </a:solidFill>
                  </a14:hiddenFill>
                </a:ext>
              </a:extLst>
            </p:spPr>
          </p:pic>
          <p:sp>
            <p:nvSpPr>
              <p:cNvPr id="33" name="Oval 7">
                <a:extLst>
                  <a:ext uri="{FF2B5EF4-FFF2-40B4-BE49-F238E27FC236}">
                    <a16:creationId xmlns:a16="http://schemas.microsoft.com/office/drawing/2014/main" xmlns="" id="{BB99F8FB-1027-4AED-A14E-668DC9E7187B}"/>
                  </a:ext>
                </a:extLst>
              </p:cNvPr>
              <p:cNvSpPr/>
              <p:nvPr/>
            </p:nvSpPr>
            <p:spPr bwMode="auto">
              <a:xfrm>
                <a:off x="3334618" y="4793450"/>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4" name="Oval 7">
                <a:extLst>
                  <a:ext uri="{FF2B5EF4-FFF2-40B4-BE49-F238E27FC236}">
                    <a16:creationId xmlns:a16="http://schemas.microsoft.com/office/drawing/2014/main" xmlns="" id="{AA66CA3B-C71F-4583-AAF9-2BA7E5AE4CB0}"/>
                  </a:ext>
                </a:extLst>
              </p:cNvPr>
              <p:cNvSpPr/>
              <p:nvPr/>
            </p:nvSpPr>
            <p:spPr bwMode="auto">
              <a:xfrm>
                <a:off x="4871864" y="3573139"/>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5" name="Oval 7">
                <a:extLst>
                  <a:ext uri="{FF2B5EF4-FFF2-40B4-BE49-F238E27FC236}">
                    <a16:creationId xmlns:a16="http://schemas.microsoft.com/office/drawing/2014/main" xmlns="" id="{130B8977-61CA-4FC1-A4C9-355B129D2D2D}"/>
                  </a:ext>
                </a:extLst>
              </p:cNvPr>
              <p:cNvSpPr/>
              <p:nvPr/>
            </p:nvSpPr>
            <p:spPr bwMode="auto">
              <a:xfrm>
                <a:off x="4799856" y="4005064"/>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6" name="Oval 7">
                <a:extLst>
                  <a:ext uri="{FF2B5EF4-FFF2-40B4-BE49-F238E27FC236}">
                    <a16:creationId xmlns:a16="http://schemas.microsoft.com/office/drawing/2014/main" xmlns="" id="{1EB24223-00B8-4D81-A36F-CE9BE8305080}"/>
                  </a:ext>
                </a:extLst>
              </p:cNvPr>
              <p:cNvSpPr/>
              <p:nvPr/>
            </p:nvSpPr>
            <p:spPr bwMode="auto">
              <a:xfrm>
                <a:off x="3791744" y="4937343"/>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7" name="Oval 7">
                <a:extLst>
                  <a:ext uri="{FF2B5EF4-FFF2-40B4-BE49-F238E27FC236}">
                    <a16:creationId xmlns:a16="http://schemas.microsoft.com/office/drawing/2014/main" xmlns="" id="{AB43191D-8614-4FC8-8BB9-B5F330A07B75}"/>
                  </a:ext>
                </a:extLst>
              </p:cNvPr>
              <p:cNvSpPr/>
              <p:nvPr/>
            </p:nvSpPr>
            <p:spPr bwMode="auto">
              <a:xfrm>
                <a:off x="3938484" y="5081236"/>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grpSp>
        <p:sp>
          <p:nvSpPr>
            <p:cNvPr id="28" name="CaixaDeTexto 27">
              <a:extLst>
                <a:ext uri="{FF2B5EF4-FFF2-40B4-BE49-F238E27FC236}">
                  <a16:creationId xmlns:a16="http://schemas.microsoft.com/office/drawing/2014/main" xmlns="" id="{526FCA6C-1BCA-4A1B-B856-59E325F1A583}"/>
                </a:ext>
              </a:extLst>
            </p:cNvPr>
            <p:cNvSpPr txBox="1"/>
            <p:nvPr/>
          </p:nvSpPr>
          <p:spPr>
            <a:xfrm>
              <a:off x="5015879" y="3347700"/>
              <a:ext cx="1094475"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Natal</a:t>
              </a:r>
            </a:p>
          </p:txBody>
        </p:sp>
        <p:sp>
          <p:nvSpPr>
            <p:cNvPr id="29" name="CaixaDeTexto 28">
              <a:extLst>
                <a:ext uri="{FF2B5EF4-FFF2-40B4-BE49-F238E27FC236}">
                  <a16:creationId xmlns:a16="http://schemas.microsoft.com/office/drawing/2014/main" xmlns="" id="{669628C8-3465-45D2-B6F9-2611F0F048D9}"/>
                </a:ext>
              </a:extLst>
            </p:cNvPr>
            <p:cNvSpPr txBox="1"/>
            <p:nvPr/>
          </p:nvSpPr>
          <p:spPr>
            <a:xfrm>
              <a:off x="4871864" y="3995772"/>
              <a:ext cx="138850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Aracaju</a:t>
              </a:r>
            </a:p>
          </p:txBody>
        </p:sp>
        <p:sp>
          <p:nvSpPr>
            <p:cNvPr id="30" name="CaixaDeTexto 29">
              <a:extLst>
                <a:ext uri="{FF2B5EF4-FFF2-40B4-BE49-F238E27FC236}">
                  <a16:creationId xmlns:a16="http://schemas.microsoft.com/office/drawing/2014/main" xmlns="" id="{128DA528-A267-41E7-AE66-8A885F718821}"/>
                </a:ext>
              </a:extLst>
            </p:cNvPr>
            <p:cNvSpPr txBox="1"/>
            <p:nvPr/>
          </p:nvSpPr>
          <p:spPr>
            <a:xfrm>
              <a:off x="4099421" y="5081236"/>
              <a:ext cx="1687308" cy="865503"/>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Bauru</a:t>
              </a:r>
            </a:p>
            <a:p>
              <a:r>
                <a:rPr lang="pt-BR" sz="1200" dirty="0"/>
                <a:t>São Paulo</a:t>
              </a:r>
            </a:p>
          </p:txBody>
        </p:sp>
        <p:sp>
          <p:nvSpPr>
            <p:cNvPr id="31" name="CaixaDeTexto 30">
              <a:extLst>
                <a:ext uri="{FF2B5EF4-FFF2-40B4-BE49-F238E27FC236}">
                  <a16:creationId xmlns:a16="http://schemas.microsoft.com/office/drawing/2014/main" xmlns="" id="{20DA9FDB-A998-4526-939F-01B782EB808D}"/>
                </a:ext>
              </a:extLst>
            </p:cNvPr>
            <p:cNvSpPr txBox="1"/>
            <p:nvPr/>
          </p:nvSpPr>
          <p:spPr>
            <a:xfrm>
              <a:off x="1165862" y="4715852"/>
              <a:ext cx="237951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Campo Grande</a:t>
              </a:r>
            </a:p>
          </p:txBody>
        </p:sp>
      </p:grpSp>
      <p:sp>
        <p:nvSpPr>
          <p:cNvPr id="38" name="Espaço Reservado para Conteúdo 2">
            <a:extLst>
              <a:ext uri="{FF2B5EF4-FFF2-40B4-BE49-F238E27FC236}">
                <a16:creationId xmlns:a16="http://schemas.microsoft.com/office/drawing/2014/main" xmlns="" id="{9E0683C0-A120-4EC3-8A1E-28F9F53A7506}"/>
              </a:ext>
            </a:extLst>
          </p:cNvPr>
          <p:cNvSpPr>
            <a:spLocks noGrp="1"/>
          </p:cNvSpPr>
          <p:nvPr>
            <p:ph idx="1"/>
          </p:nvPr>
        </p:nvSpPr>
        <p:spPr>
          <a:xfrm>
            <a:off x="3792006" y="5706557"/>
            <a:ext cx="6671737" cy="654851"/>
          </a:xfrm>
        </p:spPr>
        <p:txBody>
          <a:bodyPr>
            <a:noAutofit/>
          </a:bodyPr>
          <a:lstStyle/>
          <a:p>
            <a:pPr>
              <a:lnSpc>
                <a:spcPct val="150000"/>
              </a:lnSpc>
              <a:spcBef>
                <a:spcPts val="0"/>
              </a:spcBef>
              <a:spcAft>
                <a:spcPts val="0"/>
              </a:spcAft>
            </a:pPr>
            <a:r>
              <a:rPr lang="en-US" sz="1400" b="1" dirty="0" err="1">
                <a:latin typeface="Garamond" panose="02020404030301010803" pitchFamily="18" charset="0"/>
              </a:rPr>
              <a:t>Kalazar</a:t>
            </a:r>
            <a:r>
              <a:rPr lang="en-US" sz="1400" b="1" dirty="0">
                <a:latin typeface="Garamond" panose="02020404030301010803" pitchFamily="18" charset="0"/>
              </a:rPr>
              <a:t> Detect® Rapid Diagnostic Test – RDT (</a:t>
            </a:r>
            <a:r>
              <a:rPr lang="en-US" sz="1400" b="1" dirty="0" err="1">
                <a:latin typeface="Garamond" panose="02020404030301010803" pitchFamily="18" charset="0"/>
              </a:rPr>
              <a:t>Inbios</a:t>
            </a:r>
            <a:r>
              <a:rPr lang="en-US" sz="1400" b="1" dirty="0">
                <a:latin typeface="Garamond" panose="02020404030301010803" pitchFamily="18" charset="0"/>
              </a:rPr>
              <a:t> International, Seattle, WA)</a:t>
            </a:r>
            <a:endParaRPr lang="pt-BR" sz="1400" b="1" dirty="0">
              <a:latin typeface="Garamond" panose="02020404030301010803" pitchFamily="18" charset="0"/>
            </a:endParaRPr>
          </a:p>
        </p:txBody>
      </p:sp>
      <p:pic>
        <p:nvPicPr>
          <p:cNvPr id="2" name="Áudio 1">
            <a:hlinkClick r:id="" action="ppaction://media"/>
            <a:extLst>
              <a:ext uri="{FF2B5EF4-FFF2-40B4-BE49-F238E27FC236}">
                <a16:creationId xmlns:a16="http://schemas.microsoft.com/office/drawing/2014/main" xmlns="" id="{0AE685A9-B976-4776-BD3B-E5A94F2A63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65576084"/>
      </p:ext>
    </p:extLst>
  </p:cSld>
  <p:clrMapOvr>
    <a:masterClrMapping/>
  </p:clrMapOvr>
  <mc:AlternateContent xmlns:mc="http://schemas.openxmlformats.org/markup-compatibility/2006" xmlns:p14="http://schemas.microsoft.com/office/powerpoint/2010/main">
    <mc:Choice Requires="p14">
      <p:transition spd="slow" p14:dur="2000" advTm="22812"/>
    </mc:Choice>
    <mc:Fallback xmlns="">
      <p:transition spd="slow" advTm="2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21</a:t>
            </a:fld>
            <a:endParaRPr lang="pt-BR" sz="1400" dirty="0">
              <a:solidFill>
                <a:schemeClr val="tx2"/>
              </a:solidFill>
              <a:latin typeface="Gill Sans MT" panose="020B0502020104020203" pitchFamily="34" charset="0"/>
            </a:endParaRPr>
          </a:p>
        </p:txBody>
      </p:sp>
      <p:sp>
        <p:nvSpPr>
          <p:cNvPr id="15" name="Retângulo 14"/>
          <p:cNvSpPr/>
          <p:nvPr/>
        </p:nvSpPr>
        <p:spPr>
          <a:xfrm>
            <a:off x="8093502" y="6448426"/>
            <a:ext cx="1641090" cy="307777"/>
          </a:xfrm>
          <a:prstGeom prst="rect">
            <a:avLst/>
          </a:prstGeom>
        </p:spPr>
        <p:txBody>
          <a:bodyPr wrap="none">
            <a:spAutoFit/>
          </a:bodyPr>
          <a:lstStyle/>
          <a:p>
            <a:pPr algn="ctr"/>
            <a:r>
              <a:rPr lang="pt-BR" sz="1400" dirty="0"/>
              <a:t>Ministério da Saúde</a:t>
            </a:r>
          </a:p>
        </p:txBody>
      </p:sp>
      <p:sp>
        <p:nvSpPr>
          <p:cNvPr id="17" name="Título 1">
            <a:extLst>
              <a:ext uri="{FF2B5EF4-FFF2-40B4-BE49-F238E27FC236}">
                <a16:creationId xmlns:a16="http://schemas.microsoft.com/office/drawing/2014/main" xmlns="" id="{5CAE0C30-28F4-4EC5-9F35-4A56EC336B7B}"/>
              </a:ext>
            </a:extLst>
          </p:cNvPr>
          <p:cNvSpPr txBox="1">
            <a:spLocks/>
          </p:cNvSpPr>
          <p:nvPr/>
        </p:nvSpPr>
        <p:spPr>
          <a:xfrm>
            <a:off x="1990383" y="52463"/>
            <a:ext cx="8642692" cy="97586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Validação de Kalazar </a:t>
            </a:r>
            <a:r>
              <a:rPr lang="pt-BR" sz="3600" b="1" dirty="0" err="1">
                <a:solidFill>
                  <a:srgbClr val="0000FF"/>
                </a:solidFill>
              </a:rPr>
              <a:t>Detect</a:t>
            </a:r>
            <a:r>
              <a:rPr lang="pt-BR" sz="3600" b="1" dirty="0">
                <a:solidFill>
                  <a:srgbClr val="0000FF"/>
                </a:solidFill>
              </a:rPr>
              <a:t> em diferentes fluidos</a:t>
            </a:r>
          </a:p>
        </p:txBody>
      </p:sp>
      <p:sp>
        <p:nvSpPr>
          <p:cNvPr id="19" name="Retângulo 18">
            <a:extLst>
              <a:ext uri="{FF2B5EF4-FFF2-40B4-BE49-F238E27FC236}">
                <a16:creationId xmlns:a16="http://schemas.microsoft.com/office/drawing/2014/main" xmlns="" id="{49D529B0-957D-43D9-B165-B50CFB4D0849}"/>
              </a:ext>
            </a:extLst>
          </p:cNvPr>
          <p:cNvSpPr/>
          <p:nvPr/>
        </p:nvSpPr>
        <p:spPr>
          <a:xfrm>
            <a:off x="5090540" y="6433591"/>
            <a:ext cx="2459070" cy="307777"/>
          </a:xfrm>
          <a:prstGeom prst="rect">
            <a:avLst/>
          </a:prstGeom>
        </p:spPr>
        <p:txBody>
          <a:bodyPr wrap="none">
            <a:spAutoFit/>
          </a:bodyPr>
          <a:lstStyle/>
          <a:p>
            <a:pPr algn="ctr"/>
            <a:r>
              <a:rPr lang="pt-BR" sz="1400" dirty="0"/>
              <a:t>Sanchez et al. PLOS </a:t>
            </a:r>
            <a:r>
              <a:rPr lang="pt-BR" sz="1400" dirty="0" err="1"/>
              <a:t>One</a:t>
            </a:r>
            <a:r>
              <a:rPr lang="pt-BR" sz="1400" dirty="0"/>
              <a:t>. 2020</a:t>
            </a:r>
          </a:p>
        </p:txBody>
      </p:sp>
      <p:graphicFrame>
        <p:nvGraphicFramePr>
          <p:cNvPr id="9" name="Tabela 8">
            <a:extLst>
              <a:ext uri="{FF2B5EF4-FFF2-40B4-BE49-F238E27FC236}">
                <a16:creationId xmlns:a16="http://schemas.microsoft.com/office/drawing/2014/main" xmlns="" id="{9C25F1A3-AE73-4B05-9D75-DE34E7EFF10B}"/>
              </a:ext>
            </a:extLst>
          </p:cNvPr>
          <p:cNvGraphicFramePr>
            <a:graphicFrameLocks noGrp="1"/>
          </p:cNvGraphicFramePr>
          <p:nvPr>
            <p:extLst>
              <p:ext uri="{D42A27DB-BD31-4B8C-83A1-F6EECF244321}">
                <p14:modId xmlns:p14="http://schemas.microsoft.com/office/powerpoint/2010/main" val="3231327506"/>
              </p:ext>
            </p:extLst>
          </p:nvPr>
        </p:nvGraphicFramePr>
        <p:xfrm>
          <a:off x="3500940" y="1926667"/>
          <a:ext cx="7582681" cy="3777880"/>
        </p:xfrm>
        <a:graphic>
          <a:graphicData uri="http://schemas.openxmlformats.org/drawingml/2006/table">
            <a:tbl>
              <a:tblPr/>
              <a:tblGrid>
                <a:gridCol w="1954492">
                  <a:extLst>
                    <a:ext uri="{9D8B030D-6E8A-4147-A177-3AD203B41FA5}">
                      <a16:colId xmlns:a16="http://schemas.microsoft.com/office/drawing/2014/main" xmlns="" val="3513205519"/>
                    </a:ext>
                  </a:extLst>
                </a:gridCol>
                <a:gridCol w="1082725">
                  <a:extLst>
                    <a:ext uri="{9D8B030D-6E8A-4147-A177-3AD203B41FA5}">
                      <a16:colId xmlns:a16="http://schemas.microsoft.com/office/drawing/2014/main" xmlns="" val="2239666630"/>
                    </a:ext>
                  </a:extLst>
                </a:gridCol>
                <a:gridCol w="1082725">
                  <a:extLst>
                    <a:ext uri="{9D8B030D-6E8A-4147-A177-3AD203B41FA5}">
                      <a16:colId xmlns:a16="http://schemas.microsoft.com/office/drawing/2014/main" xmlns="" val="2154329774"/>
                    </a:ext>
                  </a:extLst>
                </a:gridCol>
                <a:gridCol w="1238121">
                  <a:extLst>
                    <a:ext uri="{9D8B030D-6E8A-4147-A177-3AD203B41FA5}">
                      <a16:colId xmlns:a16="http://schemas.microsoft.com/office/drawing/2014/main" xmlns="" val="690726336"/>
                    </a:ext>
                  </a:extLst>
                </a:gridCol>
                <a:gridCol w="1034230">
                  <a:extLst>
                    <a:ext uri="{9D8B030D-6E8A-4147-A177-3AD203B41FA5}">
                      <a16:colId xmlns:a16="http://schemas.microsoft.com/office/drawing/2014/main" xmlns="" val="3770203333"/>
                    </a:ext>
                  </a:extLst>
                </a:gridCol>
                <a:gridCol w="1190388">
                  <a:extLst>
                    <a:ext uri="{9D8B030D-6E8A-4147-A177-3AD203B41FA5}">
                      <a16:colId xmlns:a16="http://schemas.microsoft.com/office/drawing/2014/main" xmlns="" val="865222986"/>
                    </a:ext>
                  </a:extLst>
                </a:gridCol>
              </a:tblGrid>
              <a:tr h="469610">
                <a:tc rowSpan="2">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Locality (n)</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gridSpan="5">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Specificity% (n)</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CI 95%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3034008007"/>
                  </a:ext>
                </a:extLst>
              </a:tr>
              <a:tr h="469610">
                <a:tc vMerge="1">
                  <a:txBody>
                    <a:bodyPr/>
                    <a:lstStyle/>
                    <a:p>
                      <a:endParaRPr lang="pt-BR"/>
                    </a:p>
                  </a:txBody>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KD-POC</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KD-IMT</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IT-Leish</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ct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IFA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ELISA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93357450"/>
                  </a:ext>
                </a:extLst>
              </a:tr>
              <a:tr h="430713">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Campo Grande (38)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94.7 (36)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82.7-98.5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89.5 (34)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75.9-95.8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97.4 (37)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86.5-99.5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97.4 (37)</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86.5-99.5</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55.3 (21) </a:t>
                      </a:r>
                      <a:r>
                        <a:rPr lang="en-US" sz="1400" i="1">
                          <a:effectLst/>
                          <a:latin typeface="Arial" panose="020B0604020202020204" pitchFamily="34" charset="0"/>
                          <a:ea typeface="Times New Roman" panose="02020603050405020304" pitchFamily="18" charset="0"/>
                          <a:cs typeface="Times New Roman" panose="02020603050405020304" pitchFamily="18" charset="0"/>
                        </a:rPr>
                        <a:t>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39.7-69.8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2878460093"/>
                  </a:ext>
                </a:extLst>
              </a:tr>
              <a:tr h="515148">
                <a:tc>
                  <a:txBody>
                    <a:bodyPr/>
                    <a:lstStyle/>
                    <a:p>
                      <a:pPr>
                        <a:lnSpc>
                          <a:spcPct val="107000"/>
                        </a:lnSpc>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Bauru </a:t>
                      </a:r>
                      <a:r>
                        <a:rPr lang="en-US" sz="1400" b="1">
                          <a:effectLst/>
                          <a:latin typeface="Arial" panose="020B0604020202020204" pitchFamily="34" charset="0"/>
                          <a:ea typeface="Times New Roman" panose="02020603050405020304" pitchFamily="18" charset="0"/>
                          <a:cs typeface="Times New Roman" panose="02020603050405020304" pitchFamily="18" charset="0"/>
                        </a:rPr>
                        <a:t>(7)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64.6-100.0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64.6-100.0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64.6-100.0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64.6-100.0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71.4 (5)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35.9-91.8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632426467"/>
                  </a:ext>
                </a:extLst>
              </a:tr>
              <a:tr h="469610">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Aracaju (13)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92.3 (12)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63.7-98.6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84.6 (11)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57.8-95.7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84.6 (11)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57.8-95.7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76.9 (10)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49.7-91.8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38.5 (5) </a:t>
                      </a:r>
                      <a:r>
                        <a:rPr lang="en-US" sz="1400" i="1">
                          <a:effectLst/>
                          <a:latin typeface="Arial" panose="020B0604020202020204" pitchFamily="34" charset="0"/>
                          <a:ea typeface="Times New Roman" panose="02020603050405020304" pitchFamily="18" charset="0"/>
                          <a:cs typeface="Times New Roman" panose="02020603050405020304" pitchFamily="18" charset="0"/>
                        </a:rPr>
                        <a:t>b</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17.7-64.5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802549519"/>
                  </a:ext>
                </a:extLst>
              </a:tr>
              <a:tr h="469610">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Natal (33)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(33)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97.0 (32)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84.7-99.5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(33)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84.8 (28)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69.1-93.3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60.6 (20) </a:t>
                      </a:r>
                      <a:r>
                        <a:rPr lang="en-US" sz="1400" i="1">
                          <a:effectLst/>
                          <a:latin typeface="Arial" panose="020B0604020202020204" pitchFamily="34" charset="0"/>
                          <a:ea typeface="Times New Roman" panose="02020603050405020304" pitchFamily="18" charset="0"/>
                          <a:cs typeface="Times New Roman" panose="02020603050405020304" pitchFamily="18" charset="0"/>
                        </a:rPr>
                        <a:t>c</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43.7-75.3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291483669"/>
                  </a:ext>
                </a:extLst>
              </a:tr>
              <a:tr h="469610">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Sao Paulo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100.0 (15)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79.6-100.0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73.3 (11)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48.0-89.1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26.7 (4) </a:t>
                      </a:r>
                      <a:r>
                        <a:rPr lang="en-US" sz="1400" i="1">
                          <a:effectLst/>
                          <a:latin typeface="Arial" panose="020B0604020202020204" pitchFamily="34" charset="0"/>
                          <a:ea typeface="Times New Roman" panose="02020603050405020304" pitchFamily="18" charset="0"/>
                          <a:cs typeface="Times New Roman" panose="02020603050405020304" pitchFamily="18" charset="0"/>
                        </a:rPr>
                        <a:t>d</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10.9-51.9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1507361099"/>
                  </a:ext>
                </a:extLst>
              </a:tr>
              <a:tr h="469610">
                <a:tc>
                  <a:txBody>
                    <a:bodyPr/>
                    <a:lstStyle/>
                    <a:p>
                      <a:pP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Total (106)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97.2 (103)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92.0-99.0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93.4 (99)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87.0-96.8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97.2 (103)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92.0-99.0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87.7 (93)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80.1-92.7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51.2 (55) </a:t>
                      </a: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e</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42.5-61.2</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59689740"/>
                  </a:ext>
                </a:extLst>
              </a:tr>
            </a:tbl>
          </a:graphicData>
        </a:graphic>
      </p:graphicFrame>
      <p:sp>
        <p:nvSpPr>
          <p:cNvPr id="21" name="Retângulo 20">
            <a:extLst>
              <a:ext uri="{FF2B5EF4-FFF2-40B4-BE49-F238E27FC236}">
                <a16:creationId xmlns:a16="http://schemas.microsoft.com/office/drawing/2014/main" xmlns="" id="{3C1BFF9F-817A-4058-9629-567FDB09242F}"/>
              </a:ext>
            </a:extLst>
          </p:cNvPr>
          <p:cNvSpPr/>
          <p:nvPr/>
        </p:nvSpPr>
        <p:spPr>
          <a:xfrm>
            <a:off x="6492061" y="1511473"/>
            <a:ext cx="800219" cy="369332"/>
          </a:xfrm>
          <a:prstGeom prst="rect">
            <a:avLst/>
          </a:prstGeom>
        </p:spPr>
        <p:txBody>
          <a:bodyPr wrap="none">
            <a:spAutoFit/>
          </a:bodyPr>
          <a:lstStyle/>
          <a:p>
            <a:r>
              <a:rPr lang="en-US" b="1"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CS/CI</a:t>
            </a:r>
            <a:endParaRPr lang="pt-BR" dirty="0"/>
          </a:p>
        </p:txBody>
      </p:sp>
      <p:grpSp>
        <p:nvGrpSpPr>
          <p:cNvPr id="20" name="Grupo 8">
            <a:extLst>
              <a:ext uri="{FF2B5EF4-FFF2-40B4-BE49-F238E27FC236}">
                <a16:creationId xmlns:a16="http://schemas.microsoft.com/office/drawing/2014/main" xmlns="" id="{C216B2BD-1468-47A5-93F8-38EFEB446C29}"/>
              </a:ext>
            </a:extLst>
          </p:cNvPr>
          <p:cNvGrpSpPr/>
          <p:nvPr/>
        </p:nvGrpSpPr>
        <p:grpSpPr>
          <a:xfrm>
            <a:off x="891323" y="926273"/>
            <a:ext cx="2396364" cy="1975656"/>
            <a:chOff x="1165862" y="2461456"/>
            <a:chExt cx="5094508" cy="3703848"/>
          </a:xfrm>
          <a:scene3d>
            <a:camera prst="orthographicFront">
              <a:rot lat="0" lon="0" rev="0"/>
            </a:camera>
            <a:lightRig rig="contrasting" dir="t">
              <a:rot lat="0" lon="0" rev="1500000"/>
            </a:lightRig>
          </a:scene3d>
        </p:grpSpPr>
        <p:grpSp>
          <p:nvGrpSpPr>
            <p:cNvPr id="22" name="Grupo 3">
              <a:extLst>
                <a:ext uri="{FF2B5EF4-FFF2-40B4-BE49-F238E27FC236}">
                  <a16:creationId xmlns:a16="http://schemas.microsoft.com/office/drawing/2014/main" xmlns="" id="{040F08DD-C13E-45FD-B4B6-B047A9165A6E}"/>
                </a:ext>
              </a:extLst>
            </p:cNvPr>
            <p:cNvGrpSpPr/>
            <p:nvPr/>
          </p:nvGrpSpPr>
          <p:grpSpPr>
            <a:xfrm>
              <a:off x="1703511" y="2461456"/>
              <a:ext cx="3555695" cy="3703848"/>
              <a:chOff x="1703511" y="2461456"/>
              <a:chExt cx="3555695" cy="3703848"/>
            </a:xfrm>
          </p:grpSpPr>
          <p:pic>
            <p:nvPicPr>
              <p:cNvPr id="29" name="Picture 2" descr="Imagem relacionada">
                <a:extLst>
                  <a:ext uri="{FF2B5EF4-FFF2-40B4-BE49-F238E27FC236}">
                    <a16:creationId xmlns:a16="http://schemas.microsoft.com/office/drawing/2014/main" xmlns="" id="{BF8EA2C2-2D15-4337-A0F5-8C1C30E2C3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1" y="2461456"/>
                <a:ext cx="3555695" cy="3703848"/>
              </a:xfrm>
              <a:prstGeom prst="rect">
                <a:avLst/>
              </a:prstGeom>
              <a:noFill/>
              <a:ln>
                <a:noFill/>
              </a:ln>
              <a:effectLst/>
              <a:sp3d prstMaterial="metal">
                <a:bevelT w="88900" h="88900"/>
              </a:sp3d>
              <a:extLst>
                <a:ext uri="{909E8E84-426E-40DD-AFC4-6F175D3DCCD1}">
                  <a14:hiddenFill xmlns:a14="http://schemas.microsoft.com/office/drawing/2010/main">
                    <a:solidFill>
                      <a:srgbClr val="FFFFFF"/>
                    </a:solidFill>
                  </a14:hiddenFill>
                </a:ext>
              </a:extLst>
            </p:spPr>
          </p:pic>
          <p:sp>
            <p:nvSpPr>
              <p:cNvPr id="30" name="Oval 7">
                <a:extLst>
                  <a:ext uri="{FF2B5EF4-FFF2-40B4-BE49-F238E27FC236}">
                    <a16:creationId xmlns:a16="http://schemas.microsoft.com/office/drawing/2014/main" xmlns="" id="{06423902-0497-429C-AD15-5EA54BE8C27F}"/>
                  </a:ext>
                </a:extLst>
              </p:cNvPr>
              <p:cNvSpPr/>
              <p:nvPr/>
            </p:nvSpPr>
            <p:spPr bwMode="auto">
              <a:xfrm>
                <a:off x="3334618" y="4793450"/>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1" name="Oval 7">
                <a:extLst>
                  <a:ext uri="{FF2B5EF4-FFF2-40B4-BE49-F238E27FC236}">
                    <a16:creationId xmlns:a16="http://schemas.microsoft.com/office/drawing/2014/main" xmlns="" id="{52A0948B-7BF5-4897-AFFF-8567EF2A77F7}"/>
                  </a:ext>
                </a:extLst>
              </p:cNvPr>
              <p:cNvSpPr/>
              <p:nvPr/>
            </p:nvSpPr>
            <p:spPr bwMode="auto">
              <a:xfrm>
                <a:off x="4871864" y="3573139"/>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2" name="Oval 7">
                <a:extLst>
                  <a:ext uri="{FF2B5EF4-FFF2-40B4-BE49-F238E27FC236}">
                    <a16:creationId xmlns:a16="http://schemas.microsoft.com/office/drawing/2014/main" xmlns="" id="{4A72053D-C2BB-41CD-A8AB-01DD49342CBD}"/>
                  </a:ext>
                </a:extLst>
              </p:cNvPr>
              <p:cNvSpPr/>
              <p:nvPr/>
            </p:nvSpPr>
            <p:spPr bwMode="auto">
              <a:xfrm>
                <a:off x="4799856" y="4005064"/>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3" name="Oval 7">
                <a:extLst>
                  <a:ext uri="{FF2B5EF4-FFF2-40B4-BE49-F238E27FC236}">
                    <a16:creationId xmlns:a16="http://schemas.microsoft.com/office/drawing/2014/main" xmlns="" id="{918FD0D5-025A-431B-A64F-1ACC21B95816}"/>
                  </a:ext>
                </a:extLst>
              </p:cNvPr>
              <p:cNvSpPr/>
              <p:nvPr/>
            </p:nvSpPr>
            <p:spPr bwMode="auto">
              <a:xfrm>
                <a:off x="3791744" y="4937343"/>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sp>
            <p:nvSpPr>
              <p:cNvPr id="34" name="Oval 7">
                <a:extLst>
                  <a:ext uri="{FF2B5EF4-FFF2-40B4-BE49-F238E27FC236}">
                    <a16:creationId xmlns:a16="http://schemas.microsoft.com/office/drawing/2014/main" xmlns="" id="{DC8ED468-863A-4E3F-B298-4AD8EF2C78CF}"/>
                  </a:ext>
                </a:extLst>
              </p:cNvPr>
              <p:cNvSpPr/>
              <p:nvPr/>
            </p:nvSpPr>
            <p:spPr bwMode="auto">
              <a:xfrm>
                <a:off x="3938484" y="5081236"/>
                <a:ext cx="146740" cy="143893"/>
              </a:xfrm>
              <a:prstGeom prst="ellipse">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BR">
                  <a:solidFill>
                    <a:prstClr val="white"/>
                  </a:solidFill>
                </a:endParaRPr>
              </a:p>
            </p:txBody>
          </p:sp>
        </p:grpSp>
        <p:sp>
          <p:nvSpPr>
            <p:cNvPr id="24" name="CaixaDeTexto 23">
              <a:extLst>
                <a:ext uri="{FF2B5EF4-FFF2-40B4-BE49-F238E27FC236}">
                  <a16:creationId xmlns:a16="http://schemas.microsoft.com/office/drawing/2014/main" xmlns="" id="{CBB8F493-B5AD-4F58-8C9F-BD8592E4738E}"/>
                </a:ext>
              </a:extLst>
            </p:cNvPr>
            <p:cNvSpPr txBox="1"/>
            <p:nvPr/>
          </p:nvSpPr>
          <p:spPr>
            <a:xfrm>
              <a:off x="5015879" y="3347700"/>
              <a:ext cx="1094475"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Natal</a:t>
              </a:r>
            </a:p>
          </p:txBody>
        </p:sp>
        <p:sp>
          <p:nvSpPr>
            <p:cNvPr id="26" name="CaixaDeTexto 25">
              <a:extLst>
                <a:ext uri="{FF2B5EF4-FFF2-40B4-BE49-F238E27FC236}">
                  <a16:creationId xmlns:a16="http://schemas.microsoft.com/office/drawing/2014/main" xmlns="" id="{5F35096A-E10B-4C5D-8759-1B0C37C0A810}"/>
                </a:ext>
              </a:extLst>
            </p:cNvPr>
            <p:cNvSpPr txBox="1"/>
            <p:nvPr/>
          </p:nvSpPr>
          <p:spPr>
            <a:xfrm>
              <a:off x="4871864" y="3995772"/>
              <a:ext cx="138850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Aracaju</a:t>
              </a:r>
            </a:p>
          </p:txBody>
        </p:sp>
        <p:sp>
          <p:nvSpPr>
            <p:cNvPr id="27" name="CaixaDeTexto 26">
              <a:extLst>
                <a:ext uri="{FF2B5EF4-FFF2-40B4-BE49-F238E27FC236}">
                  <a16:creationId xmlns:a16="http://schemas.microsoft.com/office/drawing/2014/main" xmlns="" id="{57C5205B-53A2-4A28-9FA4-2BFDA8CA5266}"/>
                </a:ext>
              </a:extLst>
            </p:cNvPr>
            <p:cNvSpPr txBox="1"/>
            <p:nvPr/>
          </p:nvSpPr>
          <p:spPr>
            <a:xfrm>
              <a:off x="4099421" y="5081236"/>
              <a:ext cx="1687308" cy="865503"/>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Bauru</a:t>
              </a:r>
            </a:p>
            <a:p>
              <a:r>
                <a:rPr lang="pt-BR" sz="1200" dirty="0"/>
                <a:t>São Paulo</a:t>
              </a:r>
            </a:p>
          </p:txBody>
        </p:sp>
        <p:sp>
          <p:nvSpPr>
            <p:cNvPr id="28" name="CaixaDeTexto 27">
              <a:extLst>
                <a:ext uri="{FF2B5EF4-FFF2-40B4-BE49-F238E27FC236}">
                  <a16:creationId xmlns:a16="http://schemas.microsoft.com/office/drawing/2014/main" xmlns="" id="{48CE33DB-F14B-4B66-A8C5-9087F23662C1}"/>
                </a:ext>
              </a:extLst>
            </p:cNvPr>
            <p:cNvSpPr txBox="1"/>
            <p:nvPr/>
          </p:nvSpPr>
          <p:spPr>
            <a:xfrm>
              <a:off x="1165862" y="4715852"/>
              <a:ext cx="2379516" cy="519302"/>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200" dirty="0"/>
                <a:t>Campo Grande</a:t>
              </a:r>
            </a:p>
          </p:txBody>
        </p:sp>
      </p:grpSp>
      <p:sp>
        <p:nvSpPr>
          <p:cNvPr id="35" name="Espaço Reservado para Conteúdo 2">
            <a:extLst>
              <a:ext uri="{FF2B5EF4-FFF2-40B4-BE49-F238E27FC236}">
                <a16:creationId xmlns:a16="http://schemas.microsoft.com/office/drawing/2014/main" xmlns="" id="{F1ABC510-79E3-49DF-97A5-403A8EE142B9}"/>
              </a:ext>
            </a:extLst>
          </p:cNvPr>
          <p:cNvSpPr>
            <a:spLocks noGrp="1"/>
          </p:cNvSpPr>
          <p:nvPr>
            <p:ph idx="1"/>
          </p:nvPr>
        </p:nvSpPr>
        <p:spPr>
          <a:xfrm>
            <a:off x="3792006" y="5954235"/>
            <a:ext cx="6671737" cy="654851"/>
          </a:xfrm>
        </p:spPr>
        <p:txBody>
          <a:bodyPr>
            <a:noAutofit/>
          </a:bodyPr>
          <a:lstStyle/>
          <a:p>
            <a:pPr>
              <a:lnSpc>
                <a:spcPct val="150000"/>
              </a:lnSpc>
              <a:spcBef>
                <a:spcPts val="0"/>
              </a:spcBef>
              <a:spcAft>
                <a:spcPts val="0"/>
              </a:spcAft>
            </a:pPr>
            <a:r>
              <a:rPr lang="en-US" sz="1400" b="1" dirty="0" err="1">
                <a:latin typeface="Garamond" panose="02020404030301010803" pitchFamily="18" charset="0"/>
              </a:rPr>
              <a:t>Kalazar</a:t>
            </a:r>
            <a:r>
              <a:rPr lang="en-US" sz="1400" b="1" dirty="0">
                <a:latin typeface="Garamond" panose="02020404030301010803" pitchFamily="18" charset="0"/>
              </a:rPr>
              <a:t> Detect® Rapid Diagnostic Test – RDT (</a:t>
            </a:r>
            <a:r>
              <a:rPr lang="en-US" sz="1400" b="1" dirty="0" err="1">
                <a:latin typeface="Garamond" panose="02020404030301010803" pitchFamily="18" charset="0"/>
              </a:rPr>
              <a:t>Inbios</a:t>
            </a:r>
            <a:r>
              <a:rPr lang="en-US" sz="1400" b="1" dirty="0">
                <a:latin typeface="Garamond" panose="02020404030301010803" pitchFamily="18" charset="0"/>
              </a:rPr>
              <a:t> International, Seattle, WA)</a:t>
            </a:r>
            <a:endParaRPr lang="pt-BR" sz="1400" b="1" dirty="0">
              <a:latin typeface="Garamond" panose="02020404030301010803" pitchFamily="18" charset="0"/>
            </a:endParaRPr>
          </a:p>
        </p:txBody>
      </p:sp>
      <p:sp>
        <p:nvSpPr>
          <p:cNvPr id="23" name="Elipse 22">
            <a:extLst>
              <a:ext uri="{FF2B5EF4-FFF2-40B4-BE49-F238E27FC236}">
                <a16:creationId xmlns:a16="http://schemas.microsoft.com/office/drawing/2014/main" xmlns="" id="{74C73123-61B1-4604-B1E5-F034B7360E86}"/>
              </a:ext>
            </a:extLst>
          </p:cNvPr>
          <p:cNvSpPr/>
          <p:nvPr/>
        </p:nvSpPr>
        <p:spPr>
          <a:xfrm>
            <a:off x="9790864" y="2868498"/>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a:extLst>
              <a:ext uri="{FF2B5EF4-FFF2-40B4-BE49-F238E27FC236}">
                <a16:creationId xmlns:a16="http://schemas.microsoft.com/office/drawing/2014/main" xmlns="" id="{B8724574-3AF5-40ED-8558-C4EBC227BC87}"/>
              </a:ext>
            </a:extLst>
          </p:cNvPr>
          <p:cNvSpPr/>
          <p:nvPr/>
        </p:nvSpPr>
        <p:spPr>
          <a:xfrm>
            <a:off x="9783751" y="3826040"/>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35">
            <a:extLst>
              <a:ext uri="{FF2B5EF4-FFF2-40B4-BE49-F238E27FC236}">
                <a16:creationId xmlns:a16="http://schemas.microsoft.com/office/drawing/2014/main" xmlns="" id="{7BEBBEF9-B373-40A3-9EB7-520327D8B517}"/>
              </a:ext>
            </a:extLst>
          </p:cNvPr>
          <p:cNvSpPr/>
          <p:nvPr/>
        </p:nvSpPr>
        <p:spPr>
          <a:xfrm>
            <a:off x="9790864" y="4299229"/>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lipse 36">
            <a:extLst>
              <a:ext uri="{FF2B5EF4-FFF2-40B4-BE49-F238E27FC236}">
                <a16:creationId xmlns:a16="http://schemas.microsoft.com/office/drawing/2014/main" xmlns="" id="{3E131A32-A1F7-47A0-9C44-813404B66122}"/>
              </a:ext>
            </a:extLst>
          </p:cNvPr>
          <p:cNvSpPr/>
          <p:nvPr/>
        </p:nvSpPr>
        <p:spPr>
          <a:xfrm>
            <a:off x="9790864" y="4727646"/>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Elipse 37">
            <a:extLst>
              <a:ext uri="{FF2B5EF4-FFF2-40B4-BE49-F238E27FC236}">
                <a16:creationId xmlns:a16="http://schemas.microsoft.com/office/drawing/2014/main" xmlns="" id="{D429780E-24B0-4D5C-8386-29C6CBA30BEA}"/>
              </a:ext>
            </a:extLst>
          </p:cNvPr>
          <p:cNvSpPr/>
          <p:nvPr/>
        </p:nvSpPr>
        <p:spPr>
          <a:xfrm>
            <a:off x="9790864" y="5228635"/>
            <a:ext cx="1089360" cy="42732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CaixaDeTexto 38">
            <a:extLst>
              <a:ext uri="{FF2B5EF4-FFF2-40B4-BE49-F238E27FC236}">
                <a16:creationId xmlns:a16="http://schemas.microsoft.com/office/drawing/2014/main" xmlns="" id="{9D5F9FF1-DD6A-4986-A923-D3E8027EA424}"/>
              </a:ext>
            </a:extLst>
          </p:cNvPr>
          <p:cNvSpPr txBox="1"/>
          <p:nvPr/>
        </p:nvSpPr>
        <p:spPr>
          <a:xfrm>
            <a:off x="6628980" y="5619539"/>
            <a:ext cx="3170933" cy="369332"/>
          </a:xfrm>
          <a:prstGeom prst="rect">
            <a:avLst/>
          </a:prstGeom>
          <a:noFill/>
        </p:spPr>
        <p:txBody>
          <a:bodyPr wrap="none" rtlCol="0">
            <a:spAutoFit/>
          </a:bodyPr>
          <a:lstStyle/>
          <a:p>
            <a:r>
              <a:rPr lang="pt-BR" dirty="0"/>
              <a:t>Em relação a KD IMT – a b c d e </a:t>
            </a:r>
          </a:p>
        </p:txBody>
      </p:sp>
      <p:pic>
        <p:nvPicPr>
          <p:cNvPr id="4" name="Áudio 3">
            <a:hlinkClick r:id="" action="ppaction://media"/>
            <a:extLst>
              <a:ext uri="{FF2B5EF4-FFF2-40B4-BE49-F238E27FC236}">
                <a16:creationId xmlns:a16="http://schemas.microsoft.com/office/drawing/2014/main" xmlns="" id="{2BBD2854-53A5-46E5-8657-A93CAF0734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0679076"/>
      </p:ext>
    </p:extLst>
  </p:cSld>
  <p:clrMapOvr>
    <a:masterClrMapping/>
  </p:clrMapOvr>
  <mc:AlternateContent xmlns:mc="http://schemas.openxmlformats.org/markup-compatibility/2006" xmlns:p14="http://schemas.microsoft.com/office/powerpoint/2010/main">
    <mc:Choice Requires="p14">
      <p:transition spd="slow" p14:dur="2000" advTm="41512"/>
    </mc:Choice>
    <mc:Fallback xmlns="">
      <p:transition spd="slow" advTm="4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B41E6B55-D4FB-4810-BBF1-B7700CFF2BCC}"/>
              </a:ext>
            </a:extLst>
          </p:cNvPr>
          <p:cNvPicPr>
            <a:picLocks noChangeAspect="1"/>
          </p:cNvPicPr>
          <p:nvPr/>
        </p:nvPicPr>
        <p:blipFill rotWithShape="1">
          <a:blip r:embed="rId5"/>
          <a:srcRect l="22941" t="17500" r="22794" b="15277"/>
          <a:stretch/>
        </p:blipFill>
        <p:spPr>
          <a:xfrm>
            <a:off x="853798" y="801384"/>
            <a:ext cx="4697496" cy="3271697"/>
          </a:xfrm>
          <a:prstGeom prst="rect">
            <a:avLst/>
          </a:prstGeom>
          <a:ln>
            <a:noFill/>
          </a:ln>
          <a:effectLst/>
          <a:scene3d>
            <a:camera prst="orthographicFront">
              <a:rot lat="0" lon="0" rev="0"/>
            </a:camera>
            <a:lightRig rig="contrasting" dir="t">
              <a:rot lat="0" lon="0" rev="1500000"/>
            </a:lightRig>
          </a:scene3d>
          <a:sp3d prstMaterial="metal">
            <a:bevelT w="88900" h="88900"/>
          </a:sp3d>
        </p:spPr>
      </p:pic>
      <p:sp>
        <p:nvSpPr>
          <p:cNvPr id="5" name="Título 1">
            <a:extLst>
              <a:ext uri="{FF2B5EF4-FFF2-40B4-BE49-F238E27FC236}">
                <a16:creationId xmlns:a16="http://schemas.microsoft.com/office/drawing/2014/main" xmlns="" id="{4A5B121B-25DC-4BF3-B778-EFC4C8180F92}"/>
              </a:ext>
            </a:extLst>
          </p:cNvPr>
          <p:cNvSpPr txBox="1">
            <a:spLocks/>
          </p:cNvSpPr>
          <p:nvPr/>
        </p:nvSpPr>
        <p:spPr>
          <a:xfrm>
            <a:off x="1990383" y="146783"/>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Tegumentar Americana</a:t>
            </a:r>
          </a:p>
        </p:txBody>
      </p:sp>
      <p:sp>
        <p:nvSpPr>
          <p:cNvPr id="6" name="Retângulo 5">
            <a:extLst>
              <a:ext uri="{FF2B5EF4-FFF2-40B4-BE49-F238E27FC236}">
                <a16:creationId xmlns:a16="http://schemas.microsoft.com/office/drawing/2014/main" xmlns="" id="{CDE8D1D9-1534-4B6C-918B-41226D253A78}"/>
              </a:ext>
            </a:extLst>
          </p:cNvPr>
          <p:cNvSpPr/>
          <p:nvPr/>
        </p:nvSpPr>
        <p:spPr>
          <a:xfrm>
            <a:off x="375773" y="5887767"/>
            <a:ext cx="6479630" cy="830997"/>
          </a:xfrm>
          <a:prstGeom prst="rect">
            <a:avLst/>
          </a:prstGeom>
        </p:spPr>
        <p:txBody>
          <a:bodyPr wrap="square">
            <a:spAutoFit/>
          </a:bodyPr>
          <a:lstStyle/>
          <a:p>
            <a:r>
              <a:rPr lang="en-US" sz="2400" dirty="0">
                <a:solidFill>
                  <a:srgbClr val="333333"/>
                </a:solidFill>
              </a:rPr>
              <a:t>~ </a:t>
            </a:r>
            <a:r>
              <a:rPr lang="pt-BR" sz="2400" dirty="0">
                <a:solidFill>
                  <a:srgbClr val="333333"/>
                </a:solidFill>
              </a:rPr>
              <a:t>90% dos casos de Leishmaniose muco cutânea</a:t>
            </a:r>
          </a:p>
          <a:p>
            <a:pPr marL="285750" indent="-285750">
              <a:buFont typeface="Arial" panose="020B0604020202020204" pitchFamily="34" charset="0"/>
              <a:buChar char="•"/>
            </a:pPr>
            <a:r>
              <a:rPr lang="pt-BR" sz="2400" dirty="0">
                <a:solidFill>
                  <a:srgbClr val="333333"/>
                </a:solidFill>
              </a:rPr>
              <a:t>Bolívia, Brasil, Peru</a:t>
            </a:r>
            <a:endParaRPr lang="en-US" sz="2400" dirty="0">
              <a:solidFill>
                <a:srgbClr val="333333"/>
              </a:solidFill>
            </a:endParaRPr>
          </a:p>
        </p:txBody>
      </p:sp>
      <p:sp>
        <p:nvSpPr>
          <p:cNvPr id="7" name="Retângulo 6">
            <a:extLst>
              <a:ext uri="{FF2B5EF4-FFF2-40B4-BE49-F238E27FC236}">
                <a16:creationId xmlns:a16="http://schemas.microsoft.com/office/drawing/2014/main" xmlns="" id="{5931566A-5DBA-415C-AA96-E7622A7A83AF}"/>
              </a:ext>
            </a:extLst>
          </p:cNvPr>
          <p:cNvSpPr/>
          <p:nvPr/>
        </p:nvSpPr>
        <p:spPr>
          <a:xfrm>
            <a:off x="329531" y="4044373"/>
            <a:ext cx="6103855" cy="1938992"/>
          </a:xfrm>
          <a:prstGeom prst="rect">
            <a:avLst/>
          </a:prstGeom>
        </p:spPr>
        <p:txBody>
          <a:bodyPr wrap="square">
            <a:spAutoFit/>
          </a:bodyPr>
          <a:lstStyle/>
          <a:p>
            <a:r>
              <a:rPr lang="pt-BR" sz="2400" dirty="0">
                <a:solidFill>
                  <a:srgbClr val="333333"/>
                </a:solidFill>
              </a:rPr>
              <a:t>Ano 2018</a:t>
            </a:r>
          </a:p>
          <a:p>
            <a:r>
              <a:rPr lang="pt-BR" sz="2400" dirty="0">
                <a:solidFill>
                  <a:srgbClr val="333333"/>
                </a:solidFill>
              </a:rPr>
              <a:t>10 países tiveram mais de 5000 casos de LC</a:t>
            </a:r>
          </a:p>
          <a:p>
            <a:pPr marL="285750" indent="-285750">
              <a:buFont typeface="Arial" panose="020B0604020202020204" pitchFamily="34" charset="0"/>
              <a:buChar char="•"/>
            </a:pPr>
            <a:r>
              <a:rPr lang="pt-BR" sz="2400" dirty="0">
                <a:solidFill>
                  <a:srgbClr val="333333"/>
                </a:solidFill>
              </a:rPr>
              <a:t>Afeganistão, Argélia, Bolívia, Brasil, Colômbia, República Islâmica do Iran, Iraque, Paquistão, Peru, República Árabe da Síria, Tunísia</a:t>
            </a:r>
          </a:p>
        </p:txBody>
      </p:sp>
      <p:pic>
        <p:nvPicPr>
          <p:cNvPr id="8" name="Imagem 7">
            <a:extLst>
              <a:ext uri="{FF2B5EF4-FFF2-40B4-BE49-F238E27FC236}">
                <a16:creationId xmlns:a16="http://schemas.microsoft.com/office/drawing/2014/main" xmlns="" id="{D7137EDA-0D7F-4411-BDFA-44CD17342CA2}"/>
              </a:ext>
            </a:extLst>
          </p:cNvPr>
          <p:cNvPicPr>
            <a:picLocks noChangeAspect="1"/>
          </p:cNvPicPr>
          <p:nvPr/>
        </p:nvPicPr>
        <p:blipFill rotWithShape="1">
          <a:blip r:embed="rId6"/>
          <a:srcRect l="26029" t="24563" r="27647" b="12138"/>
          <a:stretch/>
        </p:blipFill>
        <p:spPr>
          <a:xfrm>
            <a:off x="7157818" y="1122643"/>
            <a:ext cx="4180384" cy="3211596"/>
          </a:xfrm>
          <a:prstGeom prst="rect">
            <a:avLst/>
          </a:prstGeom>
          <a:ln>
            <a:noFill/>
          </a:ln>
          <a:effectLst/>
          <a:scene3d>
            <a:camera prst="orthographicFront">
              <a:rot lat="0" lon="0" rev="0"/>
            </a:camera>
            <a:lightRig rig="contrasting" dir="t">
              <a:rot lat="0" lon="0" rev="1500000"/>
            </a:lightRig>
          </a:scene3d>
          <a:sp3d prstMaterial="metal">
            <a:bevelT w="88900" h="88900"/>
          </a:sp3d>
        </p:spPr>
      </p:pic>
      <p:sp>
        <p:nvSpPr>
          <p:cNvPr id="10" name="Retângulo 9">
            <a:extLst>
              <a:ext uri="{FF2B5EF4-FFF2-40B4-BE49-F238E27FC236}">
                <a16:creationId xmlns:a16="http://schemas.microsoft.com/office/drawing/2014/main" xmlns="" id="{7C135355-A992-435B-8865-DBDC153982E7}"/>
              </a:ext>
            </a:extLst>
          </p:cNvPr>
          <p:cNvSpPr/>
          <p:nvPr/>
        </p:nvSpPr>
        <p:spPr>
          <a:xfrm>
            <a:off x="6967200" y="4420767"/>
            <a:ext cx="4737985" cy="830997"/>
          </a:xfrm>
          <a:prstGeom prst="rect">
            <a:avLst/>
          </a:prstGeom>
        </p:spPr>
        <p:txBody>
          <a:bodyPr wrap="square">
            <a:spAutoFit/>
          </a:bodyPr>
          <a:lstStyle/>
          <a:p>
            <a:r>
              <a:rPr lang="pt-BR" sz="2400" dirty="0">
                <a:solidFill>
                  <a:srgbClr val="333333"/>
                </a:solidFill>
              </a:rPr>
              <a:t>Ano 2018</a:t>
            </a:r>
          </a:p>
          <a:p>
            <a:pPr marL="285750" indent="-285750">
              <a:buFont typeface="Arial" panose="020B0604020202020204" pitchFamily="34" charset="0"/>
              <a:buChar char="•"/>
            </a:pPr>
            <a:r>
              <a:rPr lang="pt-BR" sz="2400" dirty="0">
                <a:solidFill>
                  <a:srgbClr val="333333"/>
                </a:solidFill>
              </a:rPr>
              <a:t>16432 casos (1306 – UF ignorada)</a:t>
            </a:r>
          </a:p>
        </p:txBody>
      </p:sp>
      <p:sp>
        <p:nvSpPr>
          <p:cNvPr id="3" name="Retângulo 2">
            <a:extLst>
              <a:ext uri="{FF2B5EF4-FFF2-40B4-BE49-F238E27FC236}">
                <a16:creationId xmlns:a16="http://schemas.microsoft.com/office/drawing/2014/main" xmlns="" id="{5A47959D-BD7B-4B9A-B94A-96B936666FAB}"/>
              </a:ext>
            </a:extLst>
          </p:cNvPr>
          <p:cNvSpPr/>
          <p:nvPr/>
        </p:nvSpPr>
        <p:spPr>
          <a:xfrm>
            <a:off x="6855403" y="5418966"/>
            <a:ext cx="5175194" cy="1200329"/>
          </a:xfrm>
          <a:prstGeom prst="rect">
            <a:avLst/>
          </a:prstGeom>
        </p:spPr>
        <p:txBody>
          <a:bodyPr wrap="square">
            <a:spAutoFit/>
          </a:bodyPr>
          <a:lstStyle/>
          <a:p>
            <a:pPr fontAlgn="base">
              <a:buFont typeface="Arial" panose="020B0604020202020204" pitchFamily="34" charset="0"/>
              <a:buChar char="•"/>
            </a:pPr>
            <a:r>
              <a:rPr lang="pt-BR" sz="2400" i="1" dirty="0">
                <a:solidFill>
                  <a:srgbClr val="000000"/>
                </a:solidFill>
                <a:latin typeface="open_sansregular"/>
              </a:rPr>
              <a:t>Leishmania (Leishmania) </a:t>
            </a:r>
            <a:r>
              <a:rPr lang="pt-BR" sz="2400" i="1" dirty="0" err="1">
                <a:solidFill>
                  <a:srgbClr val="000000"/>
                </a:solidFill>
                <a:latin typeface="open_sansregular"/>
              </a:rPr>
              <a:t>amazonensis</a:t>
            </a:r>
            <a:r>
              <a:rPr lang="pt-BR" sz="2400" dirty="0">
                <a:solidFill>
                  <a:srgbClr val="000000"/>
                </a:solidFill>
                <a:latin typeface="open_sansregular"/>
              </a:rPr>
              <a:t> </a:t>
            </a:r>
          </a:p>
          <a:p>
            <a:pPr fontAlgn="base">
              <a:buFont typeface="Arial" panose="020B0604020202020204" pitchFamily="34" charset="0"/>
              <a:buChar char="•"/>
            </a:pPr>
            <a:r>
              <a:rPr lang="pt-BR" sz="2400" i="1" dirty="0">
                <a:solidFill>
                  <a:srgbClr val="000000"/>
                </a:solidFill>
                <a:latin typeface="open_sansregular"/>
              </a:rPr>
              <a:t>Leishmania (</a:t>
            </a:r>
            <a:r>
              <a:rPr lang="pt-BR" sz="2400" i="1" dirty="0" err="1">
                <a:solidFill>
                  <a:srgbClr val="000000"/>
                </a:solidFill>
                <a:latin typeface="open_sansregular"/>
              </a:rPr>
              <a:t>Viannia</a:t>
            </a:r>
            <a:r>
              <a:rPr lang="pt-BR" sz="2400" i="1" dirty="0">
                <a:solidFill>
                  <a:srgbClr val="000000"/>
                </a:solidFill>
                <a:latin typeface="open_sansregular"/>
              </a:rPr>
              <a:t>) </a:t>
            </a:r>
            <a:r>
              <a:rPr lang="pt-BR" sz="2400" i="1" dirty="0" err="1">
                <a:solidFill>
                  <a:srgbClr val="000000"/>
                </a:solidFill>
                <a:latin typeface="open_sansregular"/>
              </a:rPr>
              <a:t>guyanensis</a:t>
            </a:r>
            <a:r>
              <a:rPr lang="pt-BR" sz="2400" i="1" dirty="0">
                <a:solidFill>
                  <a:srgbClr val="000000"/>
                </a:solidFill>
                <a:latin typeface="open_sansregular"/>
              </a:rPr>
              <a:t> </a:t>
            </a:r>
          </a:p>
          <a:p>
            <a:pPr fontAlgn="base">
              <a:buFont typeface="Arial" panose="020B0604020202020204" pitchFamily="34" charset="0"/>
              <a:buChar char="•"/>
            </a:pPr>
            <a:r>
              <a:rPr lang="pt-BR" sz="2400" i="1" dirty="0">
                <a:solidFill>
                  <a:srgbClr val="000000"/>
                </a:solidFill>
                <a:latin typeface="open_sansregular"/>
              </a:rPr>
              <a:t>Leishmania (</a:t>
            </a:r>
            <a:r>
              <a:rPr lang="pt-BR" sz="2400" i="1" dirty="0" err="1">
                <a:solidFill>
                  <a:srgbClr val="000000"/>
                </a:solidFill>
                <a:latin typeface="open_sansregular"/>
              </a:rPr>
              <a:t>Viannia</a:t>
            </a:r>
            <a:r>
              <a:rPr lang="pt-BR" sz="2400" i="1" dirty="0">
                <a:solidFill>
                  <a:srgbClr val="000000"/>
                </a:solidFill>
                <a:latin typeface="open_sansregular"/>
              </a:rPr>
              <a:t>) </a:t>
            </a:r>
            <a:r>
              <a:rPr lang="pt-BR" sz="2400" i="1" dirty="0" err="1">
                <a:solidFill>
                  <a:srgbClr val="000000"/>
                </a:solidFill>
                <a:latin typeface="open_sansregular"/>
              </a:rPr>
              <a:t>braziliensis</a:t>
            </a:r>
            <a:r>
              <a:rPr lang="pt-BR" sz="2400" i="1" dirty="0">
                <a:solidFill>
                  <a:srgbClr val="000000"/>
                </a:solidFill>
                <a:latin typeface="open_sansregular"/>
              </a:rPr>
              <a:t> </a:t>
            </a:r>
            <a:endParaRPr lang="pt-BR" sz="2400" b="0" i="0" dirty="0">
              <a:solidFill>
                <a:srgbClr val="000000"/>
              </a:solidFill>
              <a:effectLst/>
              <a:latin typeface="open_sansregular"/>
            </a:endParaRPr>
          </a:p>
        </p:txBody>
      </p:sp>
      <p:sp>
        <p:nvSpPr>
          <p:cNvPr id="9" name="Espaço Reservado para Número de Slide 3">
            <a:extLst>
              <a:ext uri="{FF2B5EF4-FFF2-40B4-BE49-F238E27FC236}">
                <a16:creationId xmlns:a16="http://schemas.microsoft.com/office/drawing/2014/main" xmlns="" id="{6BA9C202-1765-4CDA-8505-339CD19339B0}"/>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22</a:t>
            </a:fld>
            <a:endParaRPr lang="pt-BR" sz="1400" dirty="0">
              <a:solidFill>
                <a:schemeClr val="tx2"/>
              </a:solidFill>
              <a:latin typeface="Gill Sans MT" panose="020B0502020104020203" pitchFamily="34" charset="0"/>
            </a:endParaRPr>
          </a:p>
        </p:txBody>
      </p:sp>
      <p:pic>
        <p:nvPicPr>
          <p:cNvPr id="13" name="Áudio 12">
            <a:hlinkClick r:id="" action="ppaction://media"/>
            <a:extLst>
              <a:ext uri="{FF2B5EF4-FFF2-40B4-BE49-F238E27FC236}">
                <a16:creationId xmlns:a16="http://schemas.microsoft.com/office/drawing/2014/main" xmlns="" id="{E531C20F-0351-4E00-87DE-979DE7CE9F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3432759"/>
      </p:ext>
    </p:extLst>
  </p:cSld>
  <p:clrMapOvr>
    <a:masterClrMapping/>
  </p:clrMapOvr>
  <mc:AlternateContent xmlns:mc="http://schemas.openxmlformats.org/markup-compatibility/2006" xmlns:p14="http://schemas.microsoft.com/office/powerpoint/2010/main">
    <mc:Choice Requires="p14">
      <p:transition spd="slow" p14:dur="2000" advTm="76524"/>
    </mc:Choice>
    <mc:Fallback xmlns="">
      <p:transition spd="slow" advTm="76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477552" y="344689"/>
            <a:ext cx="10363745" cy="6430232"/>
            <a:chOff x="579150" y="446287"/>
            <a:chExt cx="10363745" cy="6430232"/>
          </a:xfrm>
        </p:grpSpPr>
        <p:grpSp>
          <p:nvGrpSpPr>
            <p:cNvPr id="4" name="Grupo 3"/>
            <p:cNvGrpSpPr/>
            <p:nvPr/>
          </p:nvGrpSpPr>
          <p:grpSpPr>
            <a:xfrm>
              <a:off x="1857753" y="446287"/>
              <a:ext cx="9085142" cy="6430232"/>
              <a:chOff x="2336146" y="1584833"/>
              <a:chExt cx="7879165" cy="6430232"/>
            </a:xfrm>
          </p:grpSpPr>
          <p:sp>
            <p:nvSpPr>
              <p:cNvPr id="7" name="Espaço Reservado para Conteúdo 1"/>
              <p:cNvSpPr txBox="1">
                <a:spLocks/>
              </p:cNvSpPr>
              <p:nvPr/>
            </p:nvSpPr>
            <p:spPr>
              <a:xfrm>
                <a:off x="2336146" y="4620760"/>
                <a:ext cx="3945510" cy="2647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pt-BR" sz="2400" dirty="0">
                    <a:solidFill>
                      <a:schemeClr val="tx1">
                        <a:lumMod val="75000"/>
                        <a:lumOff val="25000"/>
                      </a:schemeClr>
                    </a:solidFill>
                    <a:latin typeface="Garamond" panose="02020404030301010803" pitchFamily="18" charset="0"/>
                  </a:rPr>
                  <a:t>Lesões de pele ulceradas ou não 3 ou mais semanas de evolução (LC)</a:t>
                </a:r>
              </a:p>
              <a:p>
                <a:pPr marL="0" indent="0">
                  <a:buNone/>
                </a:pPr>
                <a:endParaRPr lang="pt-BR" sz="2400" dirty="0">
                  <a:solidFill>
                    <a:schemeClr val="tx1">
                      <a:lumMod val="75000"/>
                      <a:lumOff val="25000"/>
                    </a:schemeClr>
                  </a:solidFill>
                  <a:latin typeface="Garamond" panose="02020404030301010803" pitchFamily="18" charset="0"/>
                </a:endParaRPr>
              </a:p>
              <a:p>
                <a:pPr marL="0" indent="0">
                  <a:buNone/>
                </a:pPr>
                <a:r>
                  <a:rPr lang="pt-BR" sz="2400" dirty="0">
                    <a:solidFill>
                      <a:schemeClr val="tx1">
                        <a:lumMod val="75000"/>
                        <a:lumOff val="25000"/>
                      </a:schemeClr>
                    </a:solidFill>
                    <a:latin typeface="Garamond" panose="02020404030301010803" pitchFamily="18" charset="0"/>
                  </a:rPr>
                  <a:t>Lesão de mucosa de vias aéreas superiores, principalmente nasal (LM)</a:t>
                </a:r>
              </a:p>
              <a:p>
                <a:pPr marL="0" indent="0">
                  <a:buNone/>
                </a:pPr>
                <a:endParaRPr lang="pt-BR" dirty="0"/>
              </a:p>
              <a:p>
                <a:pPr marL="0" indent="0">
                  <a:buNone/>
                </a:pPr>
                <a:endParaRPr lang="pt-BR" dirty="0"/>
              </a:p>
              <a:p>
                <a:pPr marL="0" indent="0">
                  <a:buNone/>
                </a:pPr>
                <a:endParaRPr lang="pt-BR" dirty="0"/>
              </a:p>
            </p:txBody>
          </p:sp>
          <p:sp>
            <p:nvSpPr>
              <p:cNvPr id="8" name="Espaço Reservado para Conteúdo 1"/>
              <p:cNvSpPr txBox="1">
                <a:spLocks/>
              </p:cNvSpPr>
              <p:nvPr/>
            </p:nvSpPr>
            <p:spPr>
              <a:xfrm>
                <a:off x="3039649" y="1584833"/>
                <a:ext cx="6557195" cy="522165"/>
              </a:xfrm>
              <a:prstGeom prst="rect">
                <a:avLst/>
              </a:prstGeom>
              <a:solidFill>
                <a:schemeClr val="accent4">
                  <a:lumMod val="20000"/>
                  <a:lumOff val="8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2800" dirty="0">
                    <a:solidFill>
                      <a:schemeClr val="tx1"/>
                    </a:solidFill>
                    <a:latin typeface="Garamond" panose="02020404030301010803" pitchFamily="18" charset="0"/>
                  </a:rPr>
                  <a:t>Caso suspeito de Leishmaniose Tegumentar</a:t>
                </a:r>
              </a:p>
            </p:txBody>
          </p:sp>
          <p:sp>
            <p:nvSpPr>
              <p:cNvPr id="9" name="Seta para a esquerda e para cima 8"/>
              <p:cNvSpPr/>
              <p:nvPr/>
            </p:nvSpPr>
            <p:spPr>
              <a:xfrm rot="13298374">
                <a:off x="5668887" y="2255499"/>
                <a:ext cx="1298721" cy="1435859"/>
              </a:xfrm>
              <a:prstGeom prst="leftUp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ln w="22225">
                    <a:solidFill>
                      <a:schemeClr val="accent2"/>
                    </a:solidFill>
                    <a:prstDash val="solid"/>
                  </a:ln>
                  <a:solidFill>
                    <a:schemeClr val="accent2">
                      <a:lumMod val="40000"/>
                      <a:lumOff val="60000"/>
                    </a:schemeClr>
                  </a:solidFill>
                </a:endParaRPr>
              </a:p>
            </p:txBody>
          </p:sp>
          <p:sp>
            <p:nvSpPr>
              <p:cNvPr id="10" name="Espaço Reservado para Conteúdo 1"/>
              <p:cNvSpPr txBox="1">
                <a:spLocks/>
              </p:cNvSpPr>
              <p:nvPr/>
            </p:nvSpPr>
            <p:spPr>
              <a:xfrm>
                <a:off x="2346181" y="3473579"/>
                <a:ext cx="3695711" cy="522165"/>
              </a:xfrm>
              <a:prstGeom prst="rect">
                <a:avLst/>
              </a:prstGeom>
              <a:solidFill>
                <a:schemeClr val="accent4">
                  <a:lumMod val="20000"/>
                  <a:lumOff val="8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2800" dirty="0">
                    <a:solidFill>
                      <a:schemeClr val="tx1"/>
                    </a:solidFill>
                    <a:latin typeface="Garamond" panose="02020404030301010803" pitchFamily="18" charset="0"/>
                  </a:rPr>
                  <a:t>Manifestações clínicas</a:t>
                </a:r>
              </a:p>
            </p:txBody>
          </p:sp>
          <p:sp>
            <p:nvSpPr>
              <p:cNvPr id="11" name="Espaço Reservado para Conteúdo 1"/>
              <p:cNvSpPr txBox="1">
                <a:spLocks/>
              </p:cNvSpPr>
              <p:nvPr/>
            </p:nvSpPr>
            <p:spPr>
              <a:xfrm>
                <a:off x="6519600" y="3485303"/>
                <a:ext cx="3695711" cy="522165"/>
              </a:xfrm>
              <a:prstGeom prst="rect">
                <a:avLst/>
              </a:prstGeom>
              <a:solidFill>
                <a:schemeClr val="accent4">
                  <a:lumMod val="20000"/>
                  <a:lumOff val="8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2800" dirty="0">
                    <a:solidFill>
                      <a:schemeClr val="tx1"/>
                    </a:solidFill>
                    <a:latin typeface="Garamond" panose="02020404030301010803" pitchFamily="18" charset="0"/>
                  </a:rPr>
                  <a:t>Dados epidemiológicos</a:t>
                </a:r>
              </a:p>
            </p:txBody>
          </p:sp>
          <p:sp>
            <p:nvSpPr>
              <p:cNvPr id="12" name="Espaço Reservado para Conteúdo 1"/>
              <p:cNvSpPr txBox="1">
                <a:spLocks/>
              </p:cNvSpPr>
              <p:nvPr/>
            </p:nvSpPr>
            <p:spPr>
              <a:xfrm>
                <a:off x="6802728" y="5054357"/>
                <a:ext cx="3247371" cy="949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pt-BR" dirty="0">
                    <a:solidFill>
                      <a:schemeClr val="tx1">
                        <a:lumMod val="75000"/>
                        <a:lumOff val="25000"/>
                      </a:schemeClr>
                    </a:solidFill>
                    <a:latin typeface="Garamond" panose="02020404030301010803" pitchFamily="18" charset="0"/>
                  </a:rPr>
                  <a:t>Residente ou exposto à área de transmissão</a:t>
                </a:r>
              </a:p>
              <a:p>
                <a:pPr marL="0" indent="0">
                  <a:buNone/>
                </a:pPr>
                <a:endParaRPr lang="pt-BR" dirty="0"/>
              </a:p>
              <a:p>
                <a:pPr marL="0" indent="0">
                  <a:buNone/>
                </a:pPr>
                <a:endParaRPr lang="pt-BR" dirty="0"/>
              </a:p>
              <a:p>
                <a:pPr marL="0" indent="0">
                  <a:buNone/>
                </a:pPr>
                <a:endParaRPr lang="pt-BR" dirty="0"/>
              </a:p>
            </p:txBody>
          </p:sp>
          <p:sp>
            <p:nvSpPr>
              <p:cNvPr id="13" name="Retângulo 12"/>
              <p:cNvSpPr/>
              <p:nvPr/>
            </p:nvSpPr>
            <p:spPr>
              <a:xfrm>
                <a:off x="5419253" y="7491845"/>
                <a:ext cx="2399332" cy="523220"/>
              </a:xfrm>
              <a:prstGeom prst="rect">
                <a:avLst/>
              </a:prstGeom>
            </p:spPr>
            <p:txBody>
              <a:bodyPr wrap="square">
                <a:spAutoFit/>
              </a:bodyPr>
              <a:lstStyle/>
              <a:p>
                <a:pPr algn="ctr"/>
                <a:r>
                  <a:rPr lang="pt-BR" sz="700" dirty="0"/>
                  <a:t>MINISTÉRIO DA SAÚDE</a:t>
                </a:r>
              </a:p>
              <a:p>
                <a:pPr algn="ctr"/>
                <a:r>
                  <a:rPr lang="pt-BR" sz="700" dirty="0"/>
                  <a:t>Secretaria de Vigilância em Saúde</a:t>
                </a:r>
              </a:p>
              <a:p>
                <a:pPr algn="ctr"/>
                <a:r>
                  <a:rPr lang="pt-BR" sz="700" dirty="0"/>
                  <a:t>Departamento de Vigilância das Doenças Transmissíveis</a:t>
                </a:r>
              </a:p>
              <a:p>
                <a:pPr algn="ctr"/>
                <a:r>
                  <a:rPr lang="pt-BR" sz="700" dirty="0"/>
                  <a:t>MANUAL DE VIGILÂNCIA DA LEISHMANIOSE TEGUMENTAR, 2017</a:t>
                </a:r>
              </a:p>
            </p:txBody>
          </p:sp>
        </p:grpSp>
        <p:pic>
          <p:nvPicPr>
            <p:cNvPr id="5" name="Picture 2" descr="http://medifoco.com.br/wp-content/uploads/2012/07/Leishmaniose-tegument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50" y="3383422"/>
              <a:ext cx="979108" cy="96123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 name="Picture 4" descr="http://www.scielo.br/img/revistas/abd/v81n3/a08f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3687"/>
            <a:stretch/>
          </p:blipFill>
          <p:spPr bwMode="auto">
            <a:xfrm>
              <a:off x="579150" y="4596060"/>
              <a:ext cx="979108" cy="129735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sp>
        <p:nvSpPr>
          <p:cNvPr id="14" name="Espaço Reservado para Número de Slide 3">
            <a:extLst>
              <a:ext uri="{FF2B5EF4-FFF2-40B4-BE49-F238E27FC236}">
                <a16:creationId xmlns:a16="http://schemas.microsoft.com/office/drawing/2014/main" xmlns="" id="{FBA3F876-5F85-4C6E-AB67-FBDA523EF557}"/>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23</a:t>
            </a:fld>
            <a:endParaRPr lang="pt-BR" sz="1400" dirty="0">
              <a:solidFill>
                <a:schemeClr val="tx2"/>
              </a:solidFill>
              <a:latin typeface="Gill Sans MT" panose="020B0502020104020203" pitchFamily="34" charset="0"/>
            </a:endParaRPr>
          </a:p>
        </p:txBody>
      </p:sp>
      <p:pic>
        <p:nvPicPr>
          <p:cNvPr id="16" name="Áudio 15">
            <a:hlinkClick r:id="" action="ppaction://media"/>
            <a:extLst>
              <a:ext uri="{FF2B5EF4-FFF2-40B4-BE49-F238E27FC236}">
                <a16:creationId xmlns:a16="http://schemas.microsoft.com/office/drawing/2014/main" xmlns="" id="{5D271EF5-0925-4019-92E6-6C51ABE110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91406"/>
      </p:ext>
    </p:extLst>
  </p:cSld>
  <p:clrMapOvr>
    <a:masterClrMapping/>
  </p:clrMapOvr>
  <mc:AlternateContent xmlns:mc="http://schemas.openxmlformats.org/markup-compatibility/2006" xmlns:p14="http://schemas.microsoft.com/office/powerpoint/2010/main">
    <mc:Choice Requires="p14">
      <p:transition spd="slow" p14:dur="2000" advTm="32353"/>
    </mc:Choice>
    <mc:Fallback xmlns="">
      <p:transition spd="slow" advTm="3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xmlns="" id="{5C294122-0110-4D50-8498-68D522EB3BF6}"/>
              </a:ext>
            </a:extLst>
          </p:cNvPr>
          <p:cNvSpPr/>
          <p:nvPr/>
        </p:nvSpPr>
        <p:spPr>
          <a:xfrm>
            <a:off x="364597" y="1392702"/>
            <a:ext cx="7348448" cy="4403187"/>
          </a:xfrm>
          <a:prstGeom prst="round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Conteúdo 1"/>
          <p:cNvSpPr>
            <a:spLocks noGrp="1"/>
          </p:cNvSpPr>
          <p:nvPr>
            <p:ph idx="4294967295"/>
          </p:nvPr>
        </p:nvSpPr>
        <p:spPr>
          <a:xfrm>
            <a:off x="567965" y="1492565"/>
            <a:ext cx="7145079" cy="4162647"/>
          </a:xfrm>
          <a:prstGeom prst="rect">
            <a:avLst/>
          </a:prstGeom>
        </p:spPr>
        <p:txBody>
          <a:bodyPr>
            <a:noAutofit/>
          </a:bodyPr>
          <a:lstStyle/>
          <a:p>
            <a:pPr>
              <a:lnSpc>
                <a:spcPct val="100000"/>
              </a:lnSpc>
              <a:buFont typeface="Arial" charset="0"/>
              <a:buChar char="•"/>
            </a:pPr>
            <a:r>
              <a:rPr lang="pt-BR" sz="2400" dirty="0">
                <a:solidFill>
                  <a:schemeClr val="tx1"/>
                </a:solidFill>
                <a:latin typeface="Garamond" panose="02020404030301010803" pitchFamily="18" charset="0"/>
              </a:rPr>
              <a:t>Parasitológico direto - Pesquisa de amastigotas </a:t>
            </a:r>
          </a:p>
          <a:p>
            <a:pPr lvl="1">
              <a:lnSpc>
                <a:spcPct val="100000"/>
              </a:lnSpc>
              <a:buFont typeface="Arial" charset="0"/>
              <a:buChar char="–"/>
            </a:pPr>
            <a:r>
              <a:rPr lang="pt-BR" sz="2400" dirty="0">
                <a:solidFill>
                  <a:schemeClr val="tx1"/>
                </a:solidFill>
                <a:latin typeface="Garamond" panose="02020404030301010803" pitchFamily="18" charset="0"/>
              </a:rPr>
              <a:t>Biópsia, raspagem ou </a:t>
            </a:r>
            <a:r>
              <a:rPr lang="pt-BR" sz="2400" i="1" dirty="0" err="1">
                <a:solidFill>
                  <a:schemeClr val="tx1"/>
                </a:solidFill>
                <a:latin typeface="Garamond" panose="02020404030301010803" pitchFamily="18" charset="0"/>
              </a:rPr>
              <a:t>imprint</a:t>
            </a:r>
            <a:r>
              <a:rPr lang="pt-BR" sz="2400" dirty="0">
                <a:solidFill>
                  <a:schemeClr val="tx1"/>
                </a:solidFill>
                <a:latin typeface="Garamond" panose="02020404030301010803" pitchFamily="18" charset="0"/>
              </a:rPr>
              <a:t> (</a:t>
            </a:r>
            <a:r>
              <a:rPr lang="pt-BR" sz="2400" dirty="0" err="1">
                <a:solidFill>
                  <a:schemeClr val="tx1"/>
                </a:solidFill>
                <a:latin typeface="Garamond" panose="02020404030301010803" pitchFamily="18" charset="0"/>
              </a:rPr>
              <a:t>Giemsa</a:t>
            </a:r>
            <a:r>
              <a:rPr lang="pt-BR" sz="2400" dirty="0">
                <a:solidFill>
                  <a:schemeClr val="tx1"/>
                </a:solidFill>
                <a:latin typeface="Garamond" panose="02020404030301010803" pitchFamily="18" charset="0"/>
              </a:rPr>
              <a:t>) – S = 15-30% </a:t>
            </a:r>
          </a:p>
          <a:p>
            <a:pPr>
              <a:lnSpc>
                <a:spcPct val="100000"/>
              </a:lnSpc>
              <a:buFont typeface="Arial" charset="0"/>
              <a:buChar char="•"/>
            </a:pPr>
            <a:r>
              <a:rPr lang="pt-BR" sz="2400" dirty="0">
                <a:solidFill>
                  <a:schemeClr val="tx1"/>
                </a:solidFill>
                <a:latin typeface="Garamond" panose="02020404030301010803" pitchFamily="18" charset="0"/>
              </a:rPr>
              <a:t>Cultura</a:t>
            </a:r>
          </a:p>
          <a:p>
            <a:pPr lvl="1">
              <a:lnSpc>
                <a:spcPct val="100000"/>
              </a:lnSpc>
              <a:buFont typeface="Arial" charset="0"/>
              <a:buChar char="–"/>
            </a:pPr>
            <a:r>
              <a:rPr lang="pt-BR" sz="2400" dirty="0">
                <a:solidFill>
                  <a:schemeClr val="tx1"/>
                </a:solidFill>
                <a:latin typeface="Garamond" panose="02020404030301010803" pitchFamily="18" charset="0"/>
              </a:rPr>
              <a:t>Biópsia ou aspirado – S= 44-58%</a:t>
            </a:r>
          </a:p>
          <a:p>
            <a:pPr algn="just">
              <a:lnSpc>
                <a:spcPct val="100000"/>
              </a:lnSpc>
              <a:buFont typeface="Arial" charset="0"/>
              <a:buChar char="•"/>
            </a:pPr>
            <a:r>
              <a:rPr lang="pt-BR" sz="2400" dirty="0">
                <a:solidFill>
                  <a:schemeClr val="tx1"/>
                </a:solidFill>
                <a:latin typeface="Garamond" panose="02020404030301010803" pitchFamily="18" charset="0"/>
              </a:rPr>
              <a:t>Inoculação em animais</a:t>
            </a:r>
          </a:p>
          <a:p>
            <a:pPr lvl="1" algn="just">
              <a:lnSpc>
                <a:spcPct val="100000"/>
              </a:lnSpc>
              <a:buFont typeface="Arial" charset="0"/>
              <a:buChar char="–"/>
            </a:pPr>
            <a:r>
              <a:rPr lang="pt-BR" sz="2400" dirty="0">
                <a:solidFill>
                  <a:schemeClr val="tx1"/>
                </a:solidFill>
                <a:latin typeface="Garamond" panose="02020404030301010803" pitchFamily="18" charset="0"/>
              </a:rPr>
              <a:t>Biópsia ou aspirado – S= 38-52%</a:t>
            </a:r>
          </a:p>
          <a:p>
            <a:pPr algn="just">
              <a:lnSpc>
                <a:spcPct val="100000"/>
              </a:lnSpc>
              <a:buFont typeface="Arial" panose="020B0604020202020204" pitchFamily="34" charset="0"/>
              <a:buChar char="•"/>
            </a:pPr>
            <a:r>
              <a:rPr lang="pt-BR" sz="2400" dirty="0" err="1">
                <a:solidFill>
                  <a:schemeClr val="tx1"/>
                </a:solidFill>
                <a:latin typeface="Garamond" panose="02020404030301010803" pitchFamily="18" charset="0"/>
              </a:rPr>
              <a:t>Imunohistoquímica</a:t>
            </a:r>
            <a:r>
              <a:rPr lang="pt-BR" sz="2400" dirty="0">
                <a:solidFill>
                  <a:schemeClr val="tx1"/>
                </a:solidFill>
                <a:latin typeface="Garamond" panose="02020404030301010803" pitchFamily="18" charset="0"/>
              </a:rPr>
              <a:t> </a:t>
            </a:r>
          </a:p>
          <a:p>
            <a:pPr lvl="1" algn="just">
              <a:lnSpc>
                <a:spcPct val="100000"/>
              </a:lnSpc>
              <a:buFont typeface="Arial" charset="0"/>
              <a:buChar char="–"/>
            </a:pPr>
            <a:r>
              <a:rPr lang="pt-BR" sz="2400" dirty="0">
                <a:solidFill>
                  <a:schemeClr val="tx1"/>
                </a:solidFill>
                <a:latin typeface="Garamond" panose="02020404030301010803" pitchFamily="18" charset="0"/>
              </a:rPr>
              <a:t>Biópsia – S=88%</a:t>
            </a:r>
          </a:p>
          <a:p>
            <a:pPr algn="just">
              <a:lnSpc>
                <a:spcPct val="100000"/>
              </a:lnSpc>
              <a:buFont typeface="Arial" panose="020B0604020202020204" pitchFamily="34" charset="0"/>
              <a:buChar char="•"/>
            </a:pPr>
            <a:r>
              <a:rPr lang="pt-BR" sz="2400" dirty="0">
                <a:solidFill>
                  <a:schemeClr val="tx1"/>
                </a:solidFill>
                <a:latin typeface="Garamond" panose="02020404030301010803" pitchFamily="18" charset="0"/>
              </a:rPr>
              <a:t>PCR</a:t>
            </a:r>
          </a:p>
          <a:p>
            <a:pPr>
              <a:lnSpc>
                <a:spcPct val="100000"/>
              </a:lnSpc>
              <a:buFont typeface="Arial" panose="020B0604020202020204" pitchFamily="34" charset="0"/>
              <a:buChar char="•"/>
            </a:pPr>
            <a:endParaRPr lang="pt-BR" sz="2600" dirty="0">
              <a:solidFill>
                <a:schemeClr val="tx1"/>
              </a:solidFill>
              <a:latin typeface="Garamond" panose="02020404030301010803" pitchFamily="18" charset="0"/>
            </a:endParaRPr>
          </a:p>
          <a:p>
            <a:pPr>
              <a:lnSpc>
                <a:spcPct val="100000"/>
              </a:lnSpc>
            </a:pPr>
            <a:endParaRPr lang="pt-BR" sz="2400" dirty="0">
              <a:solidFill>
                <a:schemeClr val="tx1"/>
              </a:solidFill>
              <a:latin typeface="Garamond" panose="02020404030301010803" pitchFamily="18" charset="0"/>
            </a:endParaRPr>
          </a:p>
        </p:txBody>
      </p:sp>
      <p:sp>
        <p:nvSpPr>
          <p:cNvPr id="4" name="Espaço Reservado para Número de Slide 3"/>
          <p:cNvSpPr txBox="1">
            <a:spLocks/>
          </p:cNvSpPr>
          <p:nvPr/>
        </p:nvSpPr>
        <p:spPr>
          <a:xfrm>
            <a:off x="8553574" y="6675439"/>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pt-BR" sz="1400" dirty="0">
              <a:solidFill>
                <a:schemeClr val="tx2"/>
              </a:solidFill>
              <a:latin typeface="Gill Sans MT" panose="020B0502020104020203" pitchFamily="34" charset="0"/>
            </a:endParaRPr>
          </a:p>
        </p:txBody>
      </p:sp>
      <p:sp>
        <p:nvSpPr>
          <p:cNvPr id="5" name="CaixaDeTexto 4"/>
          <p:cNvSpPr txBox="1"/>
          <p:nvPr/>
        </p:nvSpPr>
        <p:spPr>
          <a:xfrm>
            <a:off x="5702176" y="6323211"/>
            <a:ext cx="2219005" cy="307777"/>
          </a:xfrm>
          <a:prstGeom prst="rect">
            <a:avLst/>
          </a:prstGeom>
          <a:noFill/>
        </p:spPr>
        <p:txBody>
          <a:bodyPr wrap="none" rtlCol="0">
            <a:spAutoFit/>
          </a:bodyPr>
          <a:lstStyle>
            <a:defPPr>
              <a:defRPr lang="pt-BR"/>
            </a:defPPr>
            <a:lvl1pPr>
              <a:defRPr sz="1400">
                <a:latin typeface="Garamond" panose="02020404030301010803" pitchFamily="18" charset="0"/>
              </a:defRPr>
            </a:lvl1pPr>
          </a:lstStyle>
          <a:p>
            <a:r>
              <a:rPr lang="pt-BR" dirty="0"/>
              <a:t>Goto e </a:t>
            </a:r>
            <a:r>
              <a:rPr lang="pt-BR" dirty="0" err="1"/>
              <a:t>Lindoso</a:t>
            </a:r>
            <a:r>
              <a:rPr lang="pt-BR" dirty="0"/>
              <a:t>, 2010 e 2012</a:t>
            </a:r>
          </a:p>
        </p:txBody>
      </p:sp>
      <p:sp>
        <p:nvSpPr>
          <p:cNvPr id="6" name="Espaço Reservado para Conteúdo 1"/>
          <p:cNvSpPr txBox="1">
            <a:spLocks/>
          </p:cNvSpPr>
          <p:nvPr/>
        </p:nvSpPr>
        <p:spPr>
          <a:xfrm>
            <a:off x="7823298" y="3098565"/>
            <a:ext cx="4114360" cy="533651"/>
          </a:xfrm>
          <a:prstGeom prst="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00000"/>
              </a:lnSpc>
              <a:buFont typeface="Arial" charset="0"/>
              <a:buChar char="•"/>
            </a:pPr>
            <a:r>
              <a:rPr lang="pt-BR" sz="3200" b="1" dirty="0">
                <a:solidFill>
                  <a:schemeClr val="accent2">
                    <a:lumMod val="50000"/>
                  </a:schemeClr>
                </a:solidFill>
                <a:latin typeface="Garamond" panose="02020404030301010803" pitchFamily="18" charset="0"/>
              </a:rPr>
              <a:t>Métodos imunológicos</a:t>
            </a:r>
          </a:p>
          <a:p>
            <a:pPr>
              <a:lnSpc>
                <a:spcPct val="100000"/>
              </a:lnSpc>
            </a:pPr>
            <a:endParaRPr lang="pt-BR" sz="3200" dirty="0">
              <a:latin typeface="Garamond" panose="02020404030301010803" pitchFamily="18" charset="0"/>
            </a:endParaRPr>
          </a:p>
        </p:txBody>
      </p:sp>
      <p:sp>
        <p:nvSpPr>
          <p:cNvPr id="8" name="Título 1">
            <a:extLst>
              <a:ext uri="{FF2B5EF4-FFF2-40B4-BE49-F238E27FC236}">
                <a16:creationId xmlns:a16="http://schemas.microsoft.com/office/drawing/2014/main" xmlns="" id="{1267374A-A878-4E96-88E2-4DEF7D14BE06}"/>
              </a:ext>
            </a:extLst>
          </p:cNvPr>
          <p:cNvSpPr txBox="1">
            <a:spLocks/>
          </p:cNvSpPr>
          <p:nvPr/>
        </p:nvSpPr>
        <p:spPr>
          <a:xfrm>
            <a:off x="1990383" y="146783"/>
            <a:ext cx="8642692" cy="975860"/>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Tegumentar Americana –Testes laboratoriais </a:t>
            </a:r>
          </a:p>
        </p:txBody>
      </p:sp>
      <p:sp>
        <p:nvSpPr>
          <p:cNvPr id="7" name="Espaço Reservado para Número de Slide 3">
            <a:extLst>
              <a:ext uri="{FF2B5EF4-FFF2-40B4-BE49-F238E27FC236}">
                <a16:creationId xmlns:a16="http://schemas.microsoft.com/office/drawing/2014/main" xmlns="" id="{F3530634-1598-4754-82D4-E7E9A819C3DB}"/>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24</a:t>
            </a:fld>
            <a:endParaRPr lang="pt-BR" sz="1400" dirty="0">
              <a:solidFill>
                <a:schemeClr val="tx2"/>
              </a:solidFill>
              <a:latin typeface="Gill Sans MT" panose="020B0502020104020203" pitchFamily="34" charset="0"/>
            </a:endParaRPr>
          </a:p>
        </p:txBody>
      </p:sp>
      <p:pic>
        <p:nvPicPr>
          <p:cNvPr id="13" name="Áudio 12">
            <a:hlinkClick r:id="" action="ppaction://media"/>
            <a:extLst>
              <a:ext uri="{FF2B5EF4-FFF2-40B4-BE49-F238E27FC236}">
                <a16:creationId xmlns:a16="http://schemas.microsoft.com/office/drawing/2014/main" xmlns="" id="{099F6C4F-6007-4E3B-92A8-F53CAC0EC2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0340009"/>
      </p:ext>
    </p:extLst>
  </p:cSld>
  <p:clrMapOvr>
    <a:masterClrMapping/>
  </p:clrMapOvr>
  <mc:AlternateContent xmlns:mc="http://schemas.openxmlformats.org/markup-compatibility/2006" xmlns:p14="http://schemas.microsoft.com/office/powerpoint/2010/main">
    <mc:Choice Requires="p14">
      <p:transition spd="slow" p14:dur="2000" advTm="52389"/>
    </mc:Choice>
    <mc:Fallback xmlns="">
      <p:transition spd="slow" advTm="5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7127875" y="6448428"/>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25</a:t>
            </a:fld>
            <a:endParaRPr lang="pt-BR" sz="1400" dirty="0">
              <a:solidFill>
                <a:schemeClr val="tx2"/>
              </a:solidFill>
              <a:latin typeface="Gill Sans MT" panose="020B0502020104020203" pitchFamily="34" charset="0"/>
            </a:endParaRPr>
          </a:p>
        </p:txBody>
      </p:sp>
      <p:sp>
        <p:nvSpPr>
          <p:cNvPr id="8" name="Espaço Reservado para Conteúdo 2"/>
          <p:cNvSpPr>
            <a:spLocks noGrp="1"/>
          </p:cNvSpPr>
          <p:nvPr>
            <p:ph idx="4294967295"/>
          </p:nvPr>
        </p:nvSpPr>
        <p:spPr>
          <a:xfrm>
            <a:off x="195085" y="1855936"/>
            <a:ext cx="11801829" cy="4321175"/>
          </a:xfrm>
        </p:spPr>
        <p:txBody>
          <a:bodyPr>
            <a:noAutofit/>
          </a:bodyPr>
          <a:lstStyle/>
          <a:p>
            <a:pPr>
              <a:lnSpc>
                <a:spcPct val="150000"/>
              </a:lnSpc>
              <a:spcBef>
                <a:spcPts val="0"/>
              </a:spcBef>
              <a:spcAft>
                <a:spcPts val="0"/>
              </a:spcAft>
            </a:pPr>
            <a:r>
              <a:rPr lang="pt-BR" sz="2400" b="1" dirty="0">
                <a:solidFill>
                  <a:schemeClr val="tx1"/>
                </a:solidFill>
                <a:effectLst>
                  <a:outerShdw blurRad="38100" dist="38100" dir="2700000" algn="tl">
                    <a:srgbClr val="000000">
                      <a:alpha val="43137"/>
                    </a:srgbClr>
                  </a:outerShdw>
                </a:effectLst>
                <a:latin typeface="Garamond" panose="02020404030301010803" pitchFamily="18" charset="0"/>
              </a:rPr>
              <a:t>Antecedentes</a:t>
            </a:r>
          </a:p>
          <a:p>
            <a:pPr>
              <a:lnSpc>
                <a:spcPct val="150000"/>
              </a:lnSpc>
              <a:spcBef>
                <a:spcPts val="0"/>
              </a:spcBef>
              <a:spcAft>
                <a:spcPts val="0"/>
              </a:spcAft>
              <a:buFont typeface="Arial" panose="020B0604020202020204" pitchFamily="34" charset="0"/>
              <a:buChar char="•"/>
            </a:pPr>
            <a:r>
              <a:rPr lang="pt-BR" dirty="0">
                <a:solidFill>
                  <a:schemeClr val="tx1"/>
                </a:solidFill>
                <a:latin typeface="Garamond" panose="02020404030301010803" pitchFamily="18" charset="0"/>
              </a:rPr>
              <a:t>Teste de Montenegro – hipersensibilidade tardia ao antígeno de </a:t>
            </a:r>
            <a:r>
              <a:rPr lang="pt-BR" i="1" dirty="0">
                <a:solidFill>
                  <a:schemeClr val="tx1"/>
                </a:solidFill>
                <a:latin typeface="Garamond" panose="02020404030301010803" pitchFamily="18" charset="0"/>
              </a:rPr>
              <a:t>Leishmania</a:t>
            </a:r>
          </a:p>
          <a:p>
            <a:pPr lvl="1">
              <a:lnSpc>
                <a:spcPct val="150000"/>
              </a:lnSpc>
              <a:spcBef>
                <a:spcPts val="0"/>
              </a:spcBef>
              <a:spcAft>
                <a:spcPts val="0"/>
              </a:spcAft>
              <a:buFont typeface="Arial" panose="020B0604020202020204" pitchFamily="34" charset="0"/>
              <a:buChar char="•"/>
            </a:pPr>
            <a:r>
              <a:rPr lang="pt-BR" sz="2000" dirty="0">
                <a:solidFill>
                  <a:schemeClr val="tx1"/>
                </a:solidFill>
                <a:latin typeface="Garamond" panose="02020404030301010803" pitchFamily="18" charset="0"/>
              </a:rPr>
              <a:t>Teste positivo + dado epidemiológico compatível + lesão sugestiva = Leishmaniose         tratamento</a:t>
            </a:r>
          </a:p>
          <a:p>
            <a:pPr>
              <a:lnSpc>
                <a:spcPct val="150000"/>
              </a:lnSpc>
              <a:spcBef>
                <a:spcPts val="0"/>
              </a:spcBef>
              <a:spcAft>
                <a:spcPts val="0"/>
              </a:spcAft>
              <a:buFont typeface="Arial" panose="020B0604020202020204" pitchFamily="34" charset="0"/>
              <a:buChar char="•"/>
            </a:pPr>
            <a:r>
              <a:rPr lang="pt-BR" dirty="0">
                <a:solidFill>
                  <a:schemeClr val="tx1"/>
                </a:solidFill>
                <a:latin typeface="Garamond" panose="02020404030301010803" pitchFamily="18" charset="0"/>
              </a:rPr>
              <a:t>Estudos iniciais – </a:t>
            </a:r>
            <a:r>
              <a:rPr lang="pt-BR" i="1" dirty="0">
                <a:solidFill>
                  <a:schemeClr val="tx1"/>
                </a:solidFill>
                <a:latin typeface="Garamond" panose="02020404030301010803" pitchFamily="18" charset="0"/>
              </a:rPr>
              <a:t>L. major</a:t>
            </a:r>
            <a:r>
              <a:rPr lang="pt-BR" dirty="0">
                <a:solidFill>
                  <a:schemeClr val="tx1"/>
                </a:solidFill>
                <a:latin typeface="Garamond" panose="02020404030301010803" pitchFamily="18" charset="0"/>
              </a:rPr>
              <a:t>-</a:t>
            </a:r>
            <a:r>
              <a:rPr lang="pt-BR" dirty="0" err="1">
                <a:solidFill>
                  <a:schemeClr val="tx1"/>
                </a:solidFill>
                <a:latin typeface="Garamond" panose="02020404030301010803" pitchFamily="18" charset="0"/>
              </a:rPr>
              <a:t>like</a:t>
            </a:r>
            <a:endParaRPr lang="pt-BR" dirty="0">
              <a:solidFill>
                <a:schemeClr val="tx1"/>
              </a:solidFill>
              <a:latin typeface="Garamond" panose="02020404030301010803" pitchFamily="18" charset="0"/>
            </a:endParaRPr>
          </a:p>
          <a:p>
            <a:pPr lvl="1">
              <a:lnSpc>
                <a:spcPct val="150000"/>
              </a:lnSpc>
              <a:spcBef>
                <a:spcPts val="0"/>
              </a:spcBef>
              <a:spcAft>
                <a:spcPts val="0"/>
              </a:spcAft>
              <a:buFont typeface="Arial" panose="020B0604020202020204" pitchFamily="34" charset="0"/>
              <a:buChar char="•"/>
            </a:pPr>
            <a:r>
              <a:rPr lang="pt-BR" sz="2000" dirty="0">
                <a:solidFill>
                  <a:schemeClr val="tx1"/>
                </a:solidFill>
                <a:latin typeface="Garamond" panose="02020404030301010803" pitchFamily="18" charset="0"/>
              </a:rPr>
              <a:t>leishmaniose </a:t>
            </a:r>
            <a:r>
              <a:rPr lang="pt-BR" sz="2000" dirty="0" err="1">
                <a:solidFill>
                  <a:schemeClr val="tx1"/>
                </a:solidFill>
                <a:latin typeface="Garamond" panose="02020404030301010803" pitchFamily="18" charset="0"/>
              </a:rPr>
              <a:t>mucocutânea</a:t>
            </a:r>
            <a:r>
              <a:rPr lang="pt-BR" sz="2000" dirty="0">
                <a:solidFill>
                  <a:schemeClr val="tx1"/>
                </a:solidFill>
                <a:latin typeface="Garamond" panose="02020404030301010803" pitchFamily="18" charset="0"/>
              </a:rPr>
              <a:t>: IFI (S=56,7%), ELISA (S=93,3%) – Guimarães et al., 1989 </a:t>
            </a:r>
          </a:p>
          <a:p>
            <a:pPr lvl="1">
              <a:lnSpc>
                <a:spcPct val="150000"/>
              </a:lnSpc>
              <a:spcBef>
                <a:spcPts val="0"/>
              </a:spcBef>
              <a:spcAft>
                <a:spcPts val="0"/>
              </a:spcAft>
              <a:buFont typeface="Arial" panose="020B0604020202020204" pitchFamily="34" charset="0"/>
              <a:buChar char="•"/>
            </a:pPr>
            <a:r>
              <a:rPr lang="pt-BR" sz="2000" dirty="0">
                <a:solidFill>
                  <a:schemeClr val="tx1"/>
                </a:solidFill>
                <a:latin typeface="Garamond" panose="02020404030301010803" pitchFamily="18" charset="0"/>
              </a:rPr>
              <a:t>baixa sensibilidade na LC: IFI (S=27,7%), ELISA (S=66,9%) – Guimarães et al., 1990</a:t>
            </a:r>
          </a:p>
          <a:p>
            <a:pPr>
              <a:lnSpc>
                <a:spcPct val="150000"/>
              </a:lnSpc>
              <a:spcBef>
                <a:spcPts val="0"/>
              </a:spcBef>
              <a:spcAft>
                <a:spcPts val="0"/>
              </a:spcAft>
              <a:buFont typeface="Arial" panose="020B0604020202020204" pitchFamily="34" charset="0"/>
              <a:buChar char="•"/>
            </a:pPr>
            <a:r>
              <a:rPr lang="pt-BR" dirty="0">
                <a:solidFill>
                  <a:schemeClr val="tx1"/>
                </a:solidFill>
                <a:latin typeface="Garamond" panose="02020404030301010803" pitchFamily="18" charset="0"/>
              </a:rPr>
              <a:t>Estudos mais recentes</a:t>
            </a:r>
          </a:p>
          <a:p>
            <a:pPr lvl="1">
              <a:lnSpc>
                <a:spcPct val="150000"/>
              </a:lnSpc>
              <a:spcBef>
                <a:spcPts val="0"/>
              </a:spcBef>
              <a:spcAft>
                <a:spcPts val="0"/>
              </a:spcAft>
              <a:buFont typeface="Arial" panose="020B0604020202020204" pitchFamily="34" charset="0"/>
              <a:buChar char="•"/>
            </a:pPr>
            <a:r>
              <a:rPr lang="pt-BR" sz="2000" dirty="0">
                <a:solidFill>
                  <a:schemeClr val="tx1"/>
                </a:solidFill>
                <a:latin typeface="Garamond" panose="02020404030301010803" pitchFamily="18" charset="0"/>
              </a:rPr>
              <a:t>LC por </a:t>
            </a:r>
            <a:r>
              <a:rPr lang="pt-BR" sz="2000" i="1" dirty="0">
                <a:solidFill>
                  <a:schemeClr val="tx1"/>
                </a:solidFill>
                <a:latin typeface="Garamond" panose="02020404030301010803" pitchFamily="18" charset="0"/>
              </a:rPr>
              <a:t>L. </a:t>
            </a:r>
            <a:r>
              <a:rPr lang="pt-BR" sz="2000" dirty="0">
                <a:solidFill>
                  <a:schemeClr val="tx1"/>
                </a:solidFill>
                <a:latin typeface="Garamond" panose="02020404030301010803" pitchFamily="18" charset="0"/>
              </a:rPr>
              <a:t>(</a:t>
            </a:r>
            <a:r>
              <a:rPr lang="pt-BR" sz="2000" i="1" dirty="0">
                <a:solidFill>
                  <a:schemeClr val="tx1"/>
                </a:solidFill>
                <a:latin typeface="Garamond" panose="02020404030301010803" pitchFamily="18" charset="0"/>
              </a:rPr>
              <a:t>V.</a:t>
            </a:r>
            <a:r>
              <a:rPr lang="pt-BR" sz="2000" dirty="0">
                <a:solidFill>
                  <a:schemeClr val="tx1"/>
                </a:solidFill>
                <a:latin typeface="Garamond" panose="02020404030301010803" pitchFamily="18" charset="0"/>
              </a:rPr>
              <a:t>)</a:t>
            </a:r>
            <a:r>
              <a:rPr lang="pt-BR" sz="2000" i="1" dirty="0">
                <a:solidFill>
                  <a:schemeClr val="tx1"/>
                </a:solidFill>
                <a:latin typeface="Garamond" panose="02020404030301010803" pitchFamily="18" charset="0"/>
              </a:rPr>
              <a:t> </a:t>
            </a:r>
            <a:r>
              <a:rPr lang="pt-BR" sz="2000" i="1" dirty="0" err="1">
                <a:solidFill>
                  <a:schemeClr val="tx1"/>
                </a:solidFill>
                <a:latin typeface="Garamond" panose="02020404030301010803" pitchFamily="18" charset="0"/>
              </a:rPr>
              <a:t>guyanensis</a:t>
            </a:r>
            <a:r>
              <a:rPr lang="pt-BR" sz="2000" i="1" dirty="0">
                <a:solidFill>
                  <a:schemeClr val="tx1"/>
                </a:solidFill>
                <a:latin typeface="Garamond" panose="02020404030301010803" pitchFamily="18" charset="0"/>
              </a:rPr>
              <a:t> </a:t>
            </a:r>
            <a:r>
              <a:rPr lang="pt-BR" sz="2000" dirty="0">
                <a:solidFill>
                  <a:schemeClr val="tx1"/>
                </a:solidFill>
                <a:latin typeface="Garamond" panose="02020404030301010803" pitchFamily="18" charset="0"/>
              </a:rPr>
              <a:t>e </a:t>
            </a:r>
            <a:r>
              <a:rPr lang="pt-BR" sz="2000" i="1" dirty="0">
                <a:solidFill>
                  <a:schemeClr val="tx1"/>
                </a:solidFill>
                <a:latin typeface="Garamond" panose="02020404030301010803" pitchFamily="18" charset="0"/>
              </a:rPr>
              <a:t>L. </a:t>
            </a:r>
            <a:r>
              <a:rPr lang="pt-BR" sz="2000" dirty="0">
                <a:solidFill>
                  <a:schemeClr val="tx1"/>
                </a:solidFill>
                <a:latin typeface="Garamond" panose="02020404030301010803" pitchFamily="18" charset="0"/>
              </a:rPr>
              <a:t>(</a:t>
            </a:r>
            <a:r>
              <a:rPr lang="pt-BR" sz="2000" i="1" dirty="0">
                <a:solidFill>
                  <a:schemeClr val="tx1"/>
                </a:solidFill>
                <a:latin typeface="Garamond" panose="02020404030301010803" pitchFamily="18" charset="0"/>
              </a:rPr>
              <a:t>V.</a:t>
            </a:r>
            <a:r>
              <a:rPr lang="pt-BR" sz="2000" dirty="0">
                <a:solidFill>
                  <a:schemeClr val="tx1"/>
                </a:solidFill>
                <a:latin typeface="Garamond" panose="02020404030301010803" pitchFamily="18" charset="0"/>
              </a:rPr>
              <a:t>) </a:t>
            </a:r>
            <a:r>
              <a:rPr lang="pt-BR" sz="2000" i="1" dirty="0" err="1">
                <a:solidFill>
                  <a:schemeClr val="tx1"/>
                </a:solidFill>
                <a:latin typeface="Garamond" panose="02020404030301010803" pitchFamily="18" charset="0"/>
              </a:rPr>
              <a:t>braziliensis</a:t>
            </a:r>
            <a:r>
              <a:rPr lang="pt-BR" sz="2000" dirty="0">
                <a:solidFill>
                  <a:schemeClr val="tx1"/>
                </a:solidFill>
                <a:latin typeface="Garamond" panose="02020404030301010803" pitchFamily="18" charset="0"/>
              </a:rPr>
              <a:t>: IFI (S=79,6%), ELISA (S=98,2%) – antígenos </a:t>
            </a:r>
            <a:r>
              <a:rPr lang="pt-BR" sz="2000" i="1" dirty="0">
                <a:solidFill>
                  <a:schemeClr val="tx1"/>
                </a:solidFill>
                <a:latin typeface="Garamond" panose="02020404030301010803" pitchFamily="18" charset="0"/>
              </a:rPr>
              <a:t>L. </a:t>
            </a:r>
            <a:r>
              <a:rPr lang="pt-BR" sz="2000" dirty="0">
                <a:solidFill>
                  <a:schemeClr val="tx1"/>
                </a:solidFill>
                <a:latin typeface="Garamond" panose="02020404030301010803" pitchFamily="18" charset="0"/>
              </a:rPr>
              <a:t>(</a:t>
            </a:r>
            <a:r>
              <a:rPr lang="pt-BR" sz="2000" i="1" dirty="0">
                <a:solidFill>
                  <a:schemeClr val="tx1"/>
                </a:solidFill>
                <a:latin typeface="Garamond" panose="02020404030301010803" pitchFamily="18" charset="0"/>
              </a:rPr>
              <a:t>L.</a:t>
            </a:r>
            <a:r>
              <a:rPr lang="pt-BR" sz="2000" dirty="0">
                <a:solidFill>
                  <a:schemeClr val="tx1"/>
                </a:solidFill>
                <a:latin typeface="Garamond" panose="02020404030301010803" pitchFamily="18" charset="0"/>
              </a:rPr>
              <a:t>) </a:t>
            </a:r>
            <a:r>
              <a:rPr lang="pt-BR" sz="2000" i="1" dirty="0" err="1">
                <a:solidFill>
                  <a:schemeClr val="tx1"/>
                </a:solidFill>
                <a:latin typeface="Garamond" panose="02020404030301010803" pitchFamily="18" charset="0"/>
              </a:rPr>
              <a:t>amazonensis</a:t>
            </a:r>
            <a:endParaRPr lang="pt-BR" sz="2000" i="1" dirty="0">
              <a:solidFill>
                <a:schemeClr val="tx1"/>
              </a:solidFill>
              <a:latin typeface="Garamond" panose="02020404030301010803" pitchFamily="18" charset="0"/>
            </a:endParaRPr>
          </a:p>
          <a:p>
            <a:pPr lvl="1">
              <a:lnSpc>
                <a:spcPct val="150000"/>
              </a:lnSpc>
              <a:spcBef>
                <a:spcPts val="0"/>
              </a:spcBef>
              <a:spcAft>
                <a:spcPts val="0"/>
              </a:spcAft>
              <a:buFont typeface="Arial" panose="020B0604020202020204" pitchFamily="34" charset="0"/>
              <a:buChar char="•"/>
            </a:pPr>
            <a:r>
              <a:rPr lang="pt-BR" sz="2000" dirty="0">
                <a:solidFill>
                  <a:schemeClr val="tx1"/>
                </a:solidFill>
                <a:latin typeface="Garamond" panose="02020404030301010803" pitchFamily="18" charset="0"/>
              </a:rPr>
              <a:t>Títulos mais baixos em </a:t>
            </a:r>
            <a:r>
              <a:rPr lang="pt-BR" sz="2000" i="1" dirty="0">
                <a:solidFill>
                  <a:schemeClr val="tx1"/>
                </a:solidFill>
                <a:latin typeface="Garamond" panose="02020404030301010803" pitchFamily="18" charset="0"/>
              </a:rPr>
              <a:t>L.</a:t>
            </a:r>
            <a:r>
              <a:rPr lang="pt-BR" sz="2000" dirty="0">
                <a:solidFill>
                  <a:schemeClr val="tx1"/>
                </a:solidFill>
                <a:latin typeface="Garamond" panose="02020404030301010803" pitchFamily="18" charset="0"/>
              </a:rPr>
              <a:t> (</a:t>
            </a:r>
            <a:r>
              <a:rPr lang="pt-BR" sz="2000" i="1" dirty="0">
                <a:solidFill>
                  <a:schemeClr val="tx1"/>
                </a:solidFill>
                <a:latin typeface="Garamond" panose="02020404030301010803" pitchFamily="18" charset="0"/>
              </a:rPr>
              <a:t>V.</a:t>
            </a:r>
            <a:r>
              <a:rPr lang="pt-BR" sz="2000" dirty="0">
                <a:solidFill>
                  <a:schemeClr val="tx1"/>
                </a:solidFill>
                <a:latin typeface="Garamond" panose="02020404030301010803" pitchFamily="18" charset="0"/>
              </a:rPr>
              <a:t>) </a:t>
            </a:r>
            <a:r>
              <a:rPr lang="pt-BR" sz="2000" i="1" dirty="0" err="1">
                <a:solidFill>
                  <a:schemeClr val="tx1"/>
                </a:solidFill>
                <a:latin typeface="Garamond" panose="02020404030301010803" pitchFamily="18" charset="0"/>
              </a:rPr>
              <a:t>guyanensis</a:t>
            </a:r>
            <a:r>
              <a:rPr lang="pt-BR" sz="2000" dirty="0">
                <a:solidFill>
                  <a:schemeClr val="tx1"/>
                </a:solidFill>
                <a:latin typeface="Garamond" panose="02020404030301010803" pitchFamily="18" charset="0"/>
              </a:rPr>
              <a:t> – Romero et al., 2005</a:t>
            </a:r>
          </a:p>
        </p:txBody>
      </p:sp>
      <p:grpSp>
        <p:nvGrpSpPr>
          <p:cNvPr id="5" name="Grupo 4">
            <a:extLst>
              <a:ext uri="{FF2B5EF4-FFF2-40B4-BE49-F238E27FC236}">
                <a16:creationId xmlns:a16="http://schemas.microsoft.com/office/drawing/2014/main" xmlns="" id="{9D7BBB83-4F6F-402E-B6E9-E1F2D0E0E84A}"/>
              </a:ext>
            </a:extLst>
          </p:cNvPr>
          <p:cNvGrpSpPr/>
          <p:nvPr/>
        </p:nvGrpSpPr>
        <p:grpSpPr>
          <a:xfrm>
            <a:off x="307380" y="766783"/>
            <a:ext cx="2962621" cy="1230717"/>
            <a:chOff x="8937832" y="1332379"/>
            <a:chExt cx="2390716" cy="1037594"/>
          </a:xfrm>
          <a:effectLst/>
        </p:grpSpPr>
        <p:pic>
          <p:nvPicPr>
            <p:cNvPr id="73730" name="Picture 2" descr="https://escholarship.org/content/qt9ct3h710/inner/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6320" y="1332379"/>
              <a:ext cx="2352228" cy="1037594"/>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7" name="Retângulo 6"/>
            <p:cNvSpPr/>
            <p:nvPr/>
          </p:nvSpPr>
          <p:spPr>
            <a:xfrm>
              <a:off x="8937832" y="2092974"/>
              <a:ext cx="1548173" cy="233533"/>
            </a:xfrm>
            <a:prstGeom prst="rect">
              <a:avLst/>
            </a:prstGeom>
            <a:ln>
              <a:noFill/>
            </a:ln>
            <a:effectLst>
              <a:outerShdw blurRad="149987" dist="250190" dir="8460000" algn="ctr">
                <a:srgbClr val="000000">
                  <a:alpha val="28000"/>
                </a:srgbClr>
              </a:outerShdw>
            </a:effectLst>
          </p:spPr>
          <p:txBody>
            <a:bodyPr wrap="square">
              <a:spAutoFit/>
            </a:bodyPr>
            <a:lstStyle/>
            <a:p>
              <a:pPr algn="ctr"/>
              <a:r>
                <a:rPr lang="pt-BR" sz="1200" dirty="0">
                  <a:solidFill>
                    <a:schemeClr val="bg1"/>
                  </a:solidFill>
                </a:rPr>
                <a:t>Manzur e Bari, 2006</a:t>
              </a:r>
            </a:p>
          </p:txBody>
        </p:sp>
      </p:grpSp>
      <p:sp>
        <p:nvSpPr>
          <p:cNvPr id="2" name="Seta para a direita 1"/>
          <p:cNvSpPr/>
          <p:nvPr/>
        </p:nvSpPr>
        <p:spPr>
          <a:xfrm>
            <a:off x="9358603" y="3330718"/>
            <a:ext cx="270142" cy="101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xmlns="" id="{5710E31D-85E2-40ED-97D4-A64204C2F813}"/>
              </a:ext>
            </a:extLst>
          </p:cNvPr>
          <p:cNvSpPr txBox="1">
            <a:spLocks/>
          </p:cNvSpPr>
          <p:nvPr/>
        </p:nvSpPr>
        <p:spPr>
          <a:xfrm>
            <a:off x="1990383" y="160851"/>
            <a:ext cx="8642692" cy="975860"/>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Tegumentar Americana – métodos imunológicos</a:t>
            </a:r>
          </a:p>
        </p:txBody>
      </p:sp>
      <p:pic>
        <p:nvPicPr>
          <p:cNvPr id="16" name="Áudio 15">
            <a:hlinkClick r:id="" action="ppaction://media"/>
            <a:extLst>
              <a:ext uri="{FF2B5EF4-FFF2-40B4-BE49-F238E27FC236}">
                <a16:creationId xmlns:a16="http://schemas.microsoft.com/office/drawing/2014/main" xmlns="" id="{6D4AF5D5-817F-429A-AFDA-0B9B69795D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1930311"/>
      </p:ext>
    </p:extLst>
  </p:cSld>
  <p:clrMapOvr>
    <a:masterClrMapping/>
  </p:clrMapOvr>
  <mc:AlternateContent xmlns:mc="http://schemas.openxmlformats.org/markup-compatibility/2006" xmlns:p14="http://schemas.microsoft.com/office/powerpoint/2010/main">
    <mc:Choice Requires="p14">
      <p:transition spd="slow" p14:dur="2000" advTm="115728"/>
    </mc:Choice>
    <mc:Fallback xmlns="">
      <p:transition spd="slow" advTm="11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xmlns="" id="{8CA2B2F1-4CDF-4D8B-A42C-590A3058AC54}"/>
              </a:ext>
            </a:extLst>
          </p:cNvPr>
          <p:cNvSpPr/>
          <p:nvPr/>
        </p:nvSpPr>
        <p:spPr>
          <a:xfrm>
            <a:off x="140677" y="1462921"/>
            <a:ext cx="11835423" cy="4332968"/>
          </a:xfrm>
          <a:prstGeom prst="ellips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Conteúdo 2"/>
          <p:cNvSpPr>
            <a:spLocks noGrp="1"/>
          </p:cNvSpPr>
          <p:nvPr>
            <p:ph idx="4294967295"/>
          </p:nvPr>
        </p:nvSpPr>
        <p:spPr>
          <a:xfrm>
            <a:off x="1026942" y="1608064"/>
            <a:ext cx="10494498" cy="4084158"/>
          </a:xfrm>
        </p:spPr>
        <p:txBody>
          <a:bodyPr vert="horz" lIns="0" tIns="45720" rIns="0" bIns="45720" rtlCol="0" anchor="ctr">
            <a:noAutofit/>
          </a:bodyPr>
          <a:lstStyle/>
          <a:p>
            <a:pPr indent="-457200">
              <a:spcBef>
                <a:spcPts val="0"/>
              </a:spcBef>
              <a:spcAft>
                <a:spcPts val="1800"/>
              </a:spcAft>
              <a:buFont typeface="Calibri" panose="020F0502020204030204" pitchFamily="34" charset="0"/>
              <a:buChar char="§"/>
            </a:pPr>
            <a:r>
              <a:rPr lang="pt-BR" dirty="0">
                <a:solidFill>
                  <a:schemeClr val="tx1"/>
                </a:solidFill>
              </a:rPr>
              <a:t>Desenvolvimento de teste sensível para diagnóstico de LTA, causada por diferentes espécies de  </a:t>
            </a:r>
            <a:r>
              <a:rPr lang="pt-BR" i="1" dirty="0">
                <a:solidFill>
                  <a:schemeClr val="tx1"/>
                </a:solidFill>
              </a:rPr>
              <a:t>Leishmania</a:t>
            </a:r>
            <a:r>
              <a:rPr lang="pt-BR" dirty="0">
                <a:solidFill>
                  <a:schemeClr val="tx1"/>
                </a:solidFill>
              </a:rPr>
              <a:t>,</a:t>
            </a:r>
            <a:r>
              <a:rPr lang="pt-BR" i="1" dirty="0">
                <a:solidFill>
                  <a:schemeClr val="tx1"/>
                </a:solidFill>
              </a:rPr>
              <a:t> </a:t>
            </a:r>
            <a:r>
              <a:rPr lang="pt-BR" dirty="0">
                <a:solidFill>
                  <a:schemeClr val="tx1"/>
                </a:solidFill>
              </a:rPr>
              <a:t>ajudará a orientar o manejo e tratamento adequados dos pacientes com suspeita de LTA.</a:t>
            </a:r>
          </a:p>
          <a:p>
            <a:pPr indent="-457200">
              <a:spcBef>
                <a:spcPts val="0"/>
              </a:spcBef>
              <a:spcAft>
                <a:spcPts val="1800"/>
              </a:spcAft>
              <a:buFont typeface="Calibri" panose="020F0502020204030204" pitchFamily="34" charset="0"/>
              <a:buChar char="§"/>
            </a:pPr>
            <a:r>
              <a:rPr lang="pt-BR" dirty="0">
                <a:solidFill>
                  <a:schemeClr val="tx1"/>
                </a:solidFill>
              </a:rPr>
              <a:t>Utilização de antígeno recombinante terá a vantagem de não depender de cultura de </a:t>
            </a:r>
            <a:r>
              <a:rPr lang="pt-BR" dirty="0" err="1">
                <a:solidFill>
                  <a:schemeClr val="tx1"/>
                </a:solidFill>
              </a:rPr>
              <a:t>leishmânia</a:t>
            </a:r>
            <a:r>
              <a:rPr lang="pt-BR" dirty="0">
                <a:solidFill>
                  <a:schemeClr val="tx1"/>
                </a:solidFill>
              </a:rPr>
              <a:t>, com suas limitações e dificuldades. </a:t>
            </a:r>
          </a:p>
        </p:txBody>
      </p:sp>
      <p:sp>
        <p:nvSpPr>
          <p:cNvPr id="4" name="Título 1">
            <a:extLst>
              <a:ext uri="{FF2B5EF4-FFF2-40B4-BE49-F238E27FC236}">
                <a16:creationId xmlns:a16="http://schemas.microsoft.com/office/drawing/2014/main" xmlns="" id="{755F18F5-780C-4459-9325-7E0D173427B9}"/>
              </a:ext>
            </a:extLst>
          </p:cNvPr>
          <p:cNvSpPr txBox="1">
            <a:spLocks/>
          </p:cNvSpPr>
          <p:nvPr/>
        </p:nvSpPr>
        <p:spPr>
          <a:xfrm>
            <a:off x="1990383" y="146783"/>
            <a:ext cx="8642692" cy="975860"/>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Importância de ensaio sorológico com alta sensibilidade para diagnóstico de LTA</a:t>
            </a:r>
          </a:p>
        </p:txBody>
      </p:sp>
      <p:sp>
        <p:nvSpPr>
          <p:cNvPr id="5" name="Espaço Reservado para Número de Slide 3">
            <a:extLst>
              <a:ext uri="{FF2B5EF4-FFF2-40B4-BE49-F238E27FC236}">
                <a16:creationId xmlns:a16="http://schemas.microsoft.com/office/drawing/2014/main" xmlns="" id="{5996E66A-9D1D-43C8-88E4-D21BC4CFB8BB}"/>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26</a:t>
            </a:fld>
            <a:endParaRPr lang="pt-BR" sz="1400" dirty="0">
              <a:solidFill>
                <a:schemeClr val="tx2"/>
              </a:solidFill>
              <a:latin typeface="Gill Sans MT" panose="020B0502020104020203" pitchFamily="34" charset="0"/>
            </a:endParaRPr>
          </a:p>
        </p:txBody>
      </p:sp>
      <p:pic>
        <p:nvPicPr>
          <p:cNvPr id="8" name="Áudio 7">
            <a:hlinkClick r:id="" action="ppaction://media"/>
            <a:extLst>
              <a:ext uri="{FF2B5EF4-FFF2-40B4-BE49-F238E27FC236}">
                <a16:creationId xmlns:a16="http://schemas.microsoft.com/office/drawing/2014/main" xmlns="" id="{701B5571-23C1-4BB6-B2EA-BBC4007175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3621110"/>
      </p:ext>
    </p:extLst>
  </p:cSld>
  <p:clrMapOvr>
    <a:masterClrMapping/>
  </p:clrMapOvr>
  <mc:AlternateContent xmlns:mc="http://schemas.openxmlformats.org/markup-compatibility/2006" xmlns:p14="http://schemas.microsoft.com/office/powerpoint/2010/main">
    <mc:Choice Requires="p14">
      <p:transition spd="slow" p14:dur="2000" advTm="29505"/>
    </mc:Choice>
    <mc:Fallback xmlns="">
      <p:transition spd="slow" advTm="29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27</a:t>
            </a:fld>
            <a:endParaRPr lang="pt-BR" sz="1400" dirty="0">
              <a:solidFill>
                <a:schemeClr val="tx2"/>
              </a:solidFill>
              <a:latin typeface="Gill Sans MT" panose="020B0502020104020203" pitchFamily="34" charset="0"/>
            </a:endParaRPr>
          </a:p>
        </p:txBody>
      </p:sp>
      <p:sp>
        <p:nvSpPr>
          <p:cNvPr id="8" name="Espaço Reservado para Conteúdo 2"/>
          <p:cNvSpPr>
            <a:spLocks noGrp="1"/>
          </p:cNvSpPr>
          <p:nvPr>
            <p:ph idx="1"/>
          </p:nvPr>
        </p:nvSpPr>
        <p:spPr>
          <a:xfrm>
            <a:off x="777202" y="1368556"/>
            <a:ext cx="11069053" cy="4536504"/>
          </a:xfrm>
        </p:spPr>
        <p:txBody>
          <a:bodyPr>
            <a:noAutofit/>
          </a:bodyPr>
          <a:lstStyle/>
          <a:p>
            <a:r>
              <a:rPr lang="en-US" sz="2000" b="1" dirty="0">
                <a:latin typeface="Garamond" panose="02020404030301010803" pitchFamily="18" charset="0"/>
              </a:rPr>
              <a:t>Use of recombinant antigens for sensitive </a:t>
            </a:r>
            <a:r>
              <a:rPr lang="en-US" sz="2000" b="1" dirty="0" err="1">
                <a:latin typeface="Garamond" panose="02020404030301010803" pitchFamily="18" charset="0"/>
              </a:rPr>
              <a:t>serodiagnosis</a:t>
            </a:r>
            <a:r>
              <a:rPr lang="en-US" sz="2000" b="1" dirty="0">
                <a:latin typeface="Garamond" panose="02020404030301010803" pitchFamily="18" charset="0"/>
              </a:rPr>
              <a:t> of American </a:t>
            </a:r>
            <a:r>
              <a:rPr lang="en-US" sz="2000" b="1" dirty="0" err="1">
                <a:latin typeface="Garamond" panose="02020404030301010803" pitchFamily="18" charset="0"/>
              </a:rPr>
              <a:t>tegumentary</a:t>
            </a:r>
            <a:r>
              <a:rPr lang="en-US" sz="2000" b="1" dirty="0">
                <a:latin typeface="Garamond" panose="02020404030301010803" pitchFamily="18" charset="0"/>
              </a:rPr>
              <a:t> </a:t>
            </a:r>
            <a:r>
              <a:rPr lang="en-US" sz="2000" b="1" dirty="0" err="1">
                <a:latin typeface="Garamond" panose="02020404030301010803" pitchFamily="18" charset="0"/>
              </a:rPr>
              <a:t>leishmaniasis</a:t>
            </a:r>
            <a:r>
              <a:rPr lang="en-US" sz="2000" b="1" dirty="0">
                <a:latin typeface="Garamond" panose="02020404030301010803" pitchFamily="18" charset="0"/>
              </a:rPr>
              <a:t> caused by different </a:t>
            </a:r>
            <a:r>
              <a:rPr lang="en-US" sz="2000" b="1" i="1" dirty="0" err="1">
                <a:latin typeface="Garamond" panose="02020404030301010803" pitchFamily="18" charset="0"/>
              </a:rPr>
              <a:t>Leishmania</a:t>
            </a:r>
            <a:r>
              <a:rPr lang="en-US" sz="2000" b="1" i="1" dirty="0">
                <a:latin typeface="Garamond" panose="02020404030301010803" pitchFamily="18" charset="0"/>
              </a:rPr>
              <a:t> </a:t>
            </a:r>
            <a:r>
              <a:rPr lang="en-US" sz="2000" b="1" dirty="0">
                <a:latin typeface="Garamond" panose="02020404030301010803" pitchFamily="18" charset="0"/>
              </a:rPr>
              <a:t>species. Sato et al., 2016</a:t>
            </a:r>
          </a:p>
          <a:p>
            <a:pPr>
              <a:lnSpc>
                <a:spcPct val="150000"/>
              </a:lnSpc>
              <a:spcBef>
                <a:spcPts val="0"/>
              </a:spcBef>
              <a:spcAft>
                <a:spcPts val="0"/>
              </a:spcAft>
              <a:buFont typeface="Arial" panose="020B0604020202020204" pitchFamily="34" charset="0"/>
              <a:buChar char="•"/>
            </a:pPr>
            <a:r>
              <a:rPr lang="en-US" sz="2000" dirty="0">
                <a:latin typeface="Garamond" panose="02020404030301010803" pitchFamily="18" charset="0"/>
              </a:rPr>
              <a:t>Recombinant Lb8E and Lb6H, derived from </a:t>
            </a:r>
            <a:r>
              <a:rPr lang="en-US" sz="2000" i="1" dirty="0">
                <a:latin typeface="Garamond" panose="02020404030301010803" pitchFamily="18" charset="0"/>
              </a:rPr>
              <a:t>L. (V.) </a:t>
            </a:r>
            <a:r>
              <a:rPr lang="en-US" sz="2000" i="1" dirty="0" err="1">
                <a:latin typeface="Garamond" panose="02020404030301010803" pitchFamily="18" charset="0"/>
              </a:rPr>
              <a:t>braziliensis</a:t>
            </a:r>
            <a:r>
              <a:rPr lang="en-US" sz="2000" i="1" dirty="0">
                <a:latin typeface="Garamond" panose="02020404030301010803" pitchFamily="18" charset="0"/>
              </a:rPr>
              <a:t> </a:t>
            </a:r>
            <a:r>
              <a:rPr lang="en-US" sz="2000" dirty="0">
                <a:latin typeface="Garamond" panose="02020404030301010803" pitchFamily="18" charset="0"/>
              </a:rPr>
              <a:t>– ELISA</a:t>
            </a:r>
          </a:p>
          <a:p>
            <a:pPr>
              <a:lnSpc>
                <a:spcPct val="150000"/>
              </a:lnSpc>
              <a:spcBef>
                <a:spcPts val="0"/>
              </a:spcBef>
              <a:spcAft>
                <a:spcPts val="0"/>
              </a:spcAft>
              <a:buFont typeface="Arial" panose="020B0604020202020204" pitchFamily="34" charset="0"/>
              <a:buChar char="•"/>
            </a:pPr>
            <a:r>
              <a:rPr lang="en-US" sz="2000" dirty="0">
                <a:latin typeface="Garamond" panose="02020404030301010803" pitchFamily="18" charset="0"/>
              </a:rPr>
              <a:t>Group I - 219 samples of ATL: the northern city of Manaus, Amazon state, and various cities of Para</a:t>
            </a:r>
          </a:p>
          <a:p>
            <a:pPr>
              <a:lnSpc>
                <a:spcPct val="150000"/>
              </a:lnSpc>
              <a:spcBef>
                <a:spcPts val="0"/>
              </a:spcBef>
              <a:spcAft>
                <a:spcPts val="0"/>
              </a:spcAft>
              <a:buFont typeface="Arial" panose="020B0604020202020204" pitchFamily="34" charset="0"/>
              <a:buChar char="•"/>
            </a:pPr>
            <a:r>
              <a:rPr lang="en-US" sz="2000" dirty="0">
                <a:latin typeface="Garamond" panose="02020404030301010803" pitchFamily="18" charset="0"/>
              </a:rPr>
              <a:t>state; the northeastern city of Recife, Pernambuco state; and the southeastern city of São Paulo, Sao</a:t>
            </a:r>
          </a:p>
          <a:p>
            <a:pPr>
              <a:lnSpc>
                <a:spcPct val="150000"/>
              </a:lnSpc>
              <a:spcBef>
                <a:spcPts val="0"/>
              </a:spcBef>
              <a:spcAft>
                <a:spcPts val="0"/>
              </a:spcAft>
              <a:buFont typeface="Arial" panose="020B0604020202020204" pitchFamily="34" charset="0"/>
              <a:buChar char="•"/>
            </a:pPr>
            <a:r>
              <a:rPr lang="en-US" sz="2000" dirty="0">
                <a:latin typeface="Garamond" panose="02020404030301010803" pitchFamily="18" charset="0"/>
              </a:rPr>
              <a:t>Paulo state </a:t>
            </a:r>
          </a:p>
          <a:p>
            <a:pPr>
              <a:lnSpc>
                <a:spcPct val="150000"/>
              </a:lnSpc>
              <a:spcBef>
                <a:spcPts val="0"/>
              </a:spcBef>
              <a:spcAft>
                <a:spcPts val="0"/>
              </a:spcAft>
              <a:buFont typeface="Arial" panose="020B0604020202020204" pitchFamily="34" charset="0"/>
              <a:buChar char="•"/>
            </a:pPr>
            <a:r>
              <a:rPr lang="en-US" sz="2000" dirty="0">
                <a:latin typeface="Garamond" panose="02020404030301010803" pitchFamily="18" charset="0"/>
              </a:rPr>
              <a:t>Causative agents of ATL - </a:t>
            </a:r>
            <a:r>
              <a:rPr lang="en-US" sz="2000" i="1" dirty="0">
                <a:latin typeface="Garamond" panose="02020404030301010803" pitchFamily="18" charset="0"/>
              </a:rPr>
              <a:t>L. (L.) </a:t>
            </a:r>
            <a:r>
              <a:rPr lang="en-US" sz="2000" i="1" dirty="0" err="1">
                <a:latin typeface="Garamond" panose="02020404030301010803" pitchFamily="18" charset="0"/>
              </a:rPr>
              <a:t>amazonensis</a:t>
            </a:r>
            <a:r>
              <a:rPr lang="en-US" sz="2000" dirty="0">
                <a:latin typeface="Garamond" panose="02020404030301010803" pitchFamily="18" charset="0"/>
              </a:rPr>
              <a:t>, </a:t>
            </a:r>
            <a:r>
              <a:rPr lang="en-US" sz="2000" i="1" dirty="0">
                <a:latin typeface="Garamond" panose="02020404030301010803" pitchFamily="18" charset="0"/>
              </a:rPr>
              <a:t>L. (V.) </a:t>
            </a:r>
            <a:r>
              <a:rPr lang="en-US" sz="2000" i="1" dirty="0" err="1">
                <a:latin typeface="Garamond" panose="02020404030301010803" pitchFamily="18" charset="0"/>
              </a:rPr>
              <a:t>braziliensis</a:t>
            </a:r>
            <a:r>
              <a:rPr lang="en-US" sz="2000" dirty="0">
                <a:latin typeface="Garamond" panose="02020404030301010803" pitchFamily="18" charset="0"/>
              </a:rPr>
              <a:t>, </a:t>
            </a:r>
            <a:r>
              <a:rPr lang="en-US" sz="2000" i="1" dirty="0">
                <a:latin typeface="Garamond" panose="02020404030301010803" pitchFamily="18" charset="0"/>
              </a:rPr>
              <a:t>L. (V.) </a:t>
            </a:r>
            <a:r>
              <a:rPr lang="en-US" sz="2000" i="1" dirty="0" err="1">
                <a:latin typeface="Garamond" panose="02020404030301010803" pitchFamily="18" charset="0"/>
              </a:rPr>
              <a:t>guyanensis</a:t>
            </a:r>
            <a:r>
              <a:rPr lang="en-US" sz="2000" dirty="0">
                <a:latin typeface="Garamond" panose="02020404030301010803" pitchFamily="18" charset="0"/>
              </a:rPr>
              <a:t>, and </a:t>
            </a:r>
            <a:r>
              <a:rPr lang="en-US" sz="2000" i="1" dirty="0">
                <a:latin typeface="Garamond" panose="02020404030301010803" pitchFamily="18" charset="0"/>
              </a:rPr>
              <a:t>L. (V.) </a:t>
            </a:r>
            <a:r>
              <a:rPr lang="en-US" sz="2000" i="1" dirty="0" err="1">
                <a:latin typeface="Garamond" panose="02020404030301010803" pitchFamily="18" charset="0"/>
              </a:rPr>
              <a:t>shawi</a:t>
            </a:r>
            <a:endParaRPr lang="en-US" sz="2000" dirty="0">
              <a:latin typeface="Garamond" panose="02020404030301010803" pitchFamily="18" charset="0"/>
            </a:endParaRPr>
          </a:p>
          <a:p>
            <a:pPr>
              <a:lnSpc>
                <a:spcPct val="150000"/>
              </a:lnSpc>
              <a:spcBef>
                <a:spcPts val="0"/>
              </a:spcBef>
              <a:spcAft>
                <a:spcPts val="0"/>
              </a:spcAft>
              <a:buFont typeface="Arial" panose="020B0604020202020204" pitchFamily="34" charset="0"/>
              <a:buChar char="•"/>
            </a:pPr>
            <a:r>
              <a:rPr lang="en-US" sz="2000" dirty="0">
                <a:latin typeface="Garamond" panose="02020404030301010803" pitchFamily="18" charset="0"/>
              </a:rPr>
              <a:t>Group II - 213 samples from patients with other diseases: Chagas disease (91), histoplasmosis (4), malaria (14), </a:t>
            </a:r>
            <a:r>
              <a:rPr lang="en-US" sz="2000" dirty="0" err="1">
                <a:latin typeface="Garamond" panose="02020404030301010803" pitchFamily="18" charset="0"/>
              </a:rPr>
              <a:t>paracoccidioidomycosis</a:t>
            </a:r>
            <a:r>
              <a:rPr lang="en-US" sz="2000" dirty="0">
                <a:latin typeface="Garamond" panose="02020404030301010803" pitchFamily="18" charset="0"/>
              </a:rPr>
              <a:t> (22), toxoplasmosis (69), and tuberculosis (13)</a:t>
            </a:r>
          </a:p>
          <a:p>
            <a:pPr>
              <a:lnSpc>
                <a:spcPct val="150000"/>
              </a:lnSpc>
              <a:spcBef>
                <a:spcPts val="0"/>
              </a:spcBef>
              <a:spcAft>
                <a:spcPts val="0"/>
              </a:spcAft>
              <a:buFont typeface="Arial" panose="020B0604020202020204" pitchFamily="34" charset="0"/>
              <a:buChar char="•"/>
            </a:pPr>
            <a:r>
              <a:rPr lang="en-US" sz="2000" dirty="0">
                <a:latin typeface="Garamond" panose="02020404030301010803" pitchFamily="18" charset="0"/>
              </a:rPr>
              <a:t>Group III - 68 individuals considered healthy by their own assessment and/or clinical exam</a:t>
            </a:r>
          </a:p>
          <a:p>
            <a:pPr>
              <a:lnSpc>
                <a:spcPct val="150000"/>
              </a:lnSpc>
              <a:spcBef>
                <a:spcPts val="0"/>
              </a:spcBef>
              <a:spcAft>
                <a:spcPts val="0"/>
              </a:spcAft>
              <a:buFont typeface="Arial" panose="020B0604020202020204" pitchFamily="34" charset="0"/>
              <a:buChar char="•"/>
            </a:pPr>
            <a:endParaRPr lang="en-US" sz="2000" dirty="0">
              <a:latin typeface="Garamond" panose="02020404030301010803" pitchFamily="18" charset="0"/>
            </a:endParaRPr>
          </a:p>
        </p:txBody>
      </p:sp>
      <p:sp>
        <p:nvSpPr>
          <p:cNvPr id="5" name="CaixaDeTexto 4"/>
          <p:cNvSpPr txBox="1"/>
          <p:nvPr/>
        </p:nvSpPr>
        <p:spPr>
          <a:xfrm>
            <a:off x="7131278" y="6474997"/>
            <a:ext cx="1749197" cy="338554"/>
          </a:xfrm>
          <a:prstGeom prst="rect">
            <a:avLst/>
          </a:prstGeom>
          <a:noFill/>
        </p:spPr>
        <p:txBody>
          <a:bodyPr wrap="none" rtlCol="0">
            <a:spAutoFit/>
          </a:bodyPr>
          <a:lstStyle/>
          <a:p>
            <a:r>
              <a:rPr lang="pt-BR" sz="1600" dirty="0"/>
              <a:t>Sato et al., 2016</a:t>
            </a:r>
          </a:p>
        </p:txBody>
      </p:sp>
      <p:sp>
        <p:nvSpPr>
          <p:cNvPr id="9" name="Título 1">
            <a:extLst>
              <a:ext uri="{FF2B5EF4-FFF2-40B4-BE49-F238E27FC236}">
                <a16:creationId xmlns:a16="http://schemas.microsoft.com/office/drawing/2014/main" xmlns="" id="{9AEC0FD2-177C-4B6C-B6C5-98D43BD990ED}"/>
              </a:ext>
            </a:extLst>
          </p:cNvPr>
          <p:cNvSpPr txBox="1">
            <a:spLocks/>
          </p:cNvSpPr>
          <p:nvPr/>
        </p:nvSpPr>
        <p:spPr>
          <a:xfrm>
            <a:off x="1990383" y="146783"/>
            <a:ext cx="8642692" cy="97586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Tegumentar Americana – Sorologia</a:t>
            </a:r>
          </a:p>
        </p:txBody>
      </p:sp>
      <p:pic>
        <p:nvPicPr>
          <p:cNvPr id="3" name="Áudio 2">
            <a:hlinkClick r:id="" action="ppaction://media"/>
            <a:extLst>
              <a:ext uri="{FF2B5EF4-FFF2-40B4-BE49-F238E27FC236}">
                <a16:creationId xmlns:a16="http://schemas.microsoft.com/office/drawing/2014/main" xmlns="" id="{54C9F6DC-99CE-4257-B653-164AA0AB6E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1334703"/>
      </p:ext>
    </p:extLst>
  </p:cSld>
  <p:clrMapOvr>
    <a:masterClrMapping/>
  </p:clrMapOvr>
  <mc:AlternateContent xmlns:mc="http://schemas.openxmlformats.org/markup-compatibility/2006" xmlns:p14="http://schemas.microsoft.com/office/powerpoint/2010/main">
    <mc:Choice Requires="p14">
      <p:transition spd="slow" p14:dur="2000" advTm="57431"/>
    </mc:Choice>
    <mc:Fallback xmlns="">
      <p:transition spd="slow" advTm="5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28</a:t>
            </a:fld>
            <a:endParaRPr lang="pt-BR" sz="1400" dirty="0">
              <a:solidFill>
                <a:schemeClr val="tx2"/>
              </a:solidFill>
              <a:latin typeface="Gill Sans MT" panose="020B0502020104020203" pitchFamily="34" charset="0"/>
            </a:endParaRPr>
          </a:p>
        </p:txBody>
      </p:sp>
      <p:sp>
        <p:nvSpPr>
          <p:cNvPr id="8" name="Espaço Reservado para Conteúdo 2"/>
          <p:cNvSpPr>
            <a:spLocks noGrp="1"/>
          </p:cNvSpPr>
          <p:nvPr>
            <p:ph idx="1"/>
          </p:nvPr>
        </p:nvSpPr>
        <p:spPr>
          <a:xfrm>
            <a:off x="551384" y="1196752"/>
            <a:ext cx="11377264" cy="1064875"/>
          </a:xfrm>
        </p:spPr>
        <p:txBody>
          <a:bodyPr>
            <a:noAutofit/>
          </a:bodyPr>
          <a:lstStyle/>
          <a:p>
            <a:r>
              <a:rPr lang="en-US" b="1" dirty="0">
                <a:latin typeface="+mj-lt"/>
              </a:rPr>
              <a:t>Use of recombinant antigens for sensitive </a:t>
            </a:r>
            <a:r>
              <a:rPr lang="en-US" b="1" dirty="0" err="1">
                <a:latin typeface="+mj-lt"/>
              </a:rPr>
              <a:t>serodiagnosis</a:t>
            </a:r>
            <a:r>
              <a:rPr lang="en-US" b="1" dirty="0">
                <a:latin typeface="+mj-lt"/>
              </a:rPr>
              <a:t> of American </a:t>
            </a:r>
            <a:r>
              <a:rPr lang="en-US" b="1" dirty="0" err="1">
                <a:latin typeface="+mj-lt"/>
              </a:rPr>
              <a:t>tegumentary</a:t>
            </a:r>
            <a:r>
              <a:rPr lang="en-US" b="1" dirty="0">
                <a:latin typeface="+mj-lt"/>
              </a:rPr>
              <a:t> </a:t>
            </a:r>
            <a:r>
              <a:rPr lang="en-US" b="1" dirty="0" err="1">
                <a:latin typeface="+mj-lt"/>
              </a:rPr>
              <a:t>leishmaniasis</a:t>
            </a:r>
            <a:r>
              <a:rPr lang="en-US" b="1" dirty="0">
                <a:latin typeface="+mj-lt"/>
              </a:rPr>
              <a:t> caused by different </a:t>
            </a:r>
            <a:r>
              <a:rPr lang="en-US" b="1" i="1" dirty="0" err="1">
                <a:latin typeface="+mj-lt"/>
              </a:rPr>
              <a:t>Leishmania</a:t>
            </a:r>
            <a:r>
              <a:rPr lang="en-US" b="1" i="1" dirty="0">
                <a:latin typeface="+mj-lt"/>
              </a:rPr>
              <a:t> </a:t>
            </a:r>
            <a:r>
              <a:rPr lang="en-US" b="1" dirty="0">
                <a:latin typeface="+mj-lt"/>
              </a:rPr>
              <a:t>species. Sato et al., 2016</a:t>
            </a:r>
          </a:p>
          <a:p>
            <a:pPr marL="0" indent="0">
              <a:lnSpc>
                <a:spcPct val="150000"/>
              </a:lnSpc>
              <a:spcBef>
                <a:spcPts val="0"/>
              </a:spcBef>
              <a:spcAft>
                <a:spcPts val="0"/>
              </a:spcAft>
              <a:buNone/>
            </a:pPr>
            <a:endParaRPr lang="en-US" dirty="0">
              <a:latin typeface="+mj-lt"/>
            </a:endParaRPr>
          </a:p>
        </p:txBody>
      </p:sp>
      <p:sp>
        <p:nvSpPr>
          <p:cNvPr id="5" name="CaixaDeTexto 4"/>
          <p:cNvSpPr txBox="1"/>
          <p:nvPr/>
        </p:nvSpPr>
        <p:spPr>
          <a:xfrm>
            <a:off x="7131278" y="6474997"/>
            <a:ext cx="1749197" cy="338554"/>
          </a:xfrm>
          <a:prstGeom prst="rect">
            <a:avLst/>
          </a:prstGeom>
          <a:noFill/>
        </p:spPr>
        <p:txBody>
          <a:bodyPr wrap="none" rtlCol="0">
            <a:spAutoFit/>
          </a:bodyPr>
          <a:lstStyle/>
          <a:p>
            <a:r>
              <a:rPr lang="pt-BR" sz="1600" dirty="0"/>
              <a:t>Sato et al., 2016</a:t>
            </a:r>
          </a:p>
        </p:txBody>
      </p:sp>
      <p:graphicFrame>
        <p:nvGraphicFramePr>
          <p:cNvPr id="13" name="Tabela 12">
            <a:extLst>
              <a:ext uri="{FF2B5EF4-FFF2-40B4-BE49-F238E27FC236}">
                <a16:creationId xmlns:a16="http://schemas.microsoft.com/office/drawing/2014/main" xmlns="" id="{DD354288-76C5-4E83-BA74-2880FB570584}"/>
              </a:ext>
            </a:extLst>
          </p:cNvPr>
          <p:cNvGraphicFramePr>
            <a:graphicFrameLocks noGrp="1"/>
          </p:cNvGraphicFramePr>
          <p:nvPr/>
        </p:nvGraphicFramePr>
        <p:xfrm>
          <a:off x="1775520" y="4856093"/>
          <a:ext cx="8618834" cy="1361504"/>
        </p:xfrm>
        <a:graphic>
          <a:graphicData uri="http://schemas.openxmlformats.org/drawingml/2006/table">
            <a:tbl>
              <a:tblPr firstRow="1" bandRow="1"/>
              <a:tblGrid>
                <a:gridCol w="1687568">
                  <a:extLst>
                    <a:ext uri="{9D8B030D-6E8A-4147-A177-3AD203B41FA5}">
                      <a16:colId xmlns:a16="http://schemas.microsoft.com/office/drawing/2014/main" xmlns="" val="20000"/>
                    </a:ext>
                  </a:extLst>
                </a:gridCol>
                <a:gridCol w="1942685">
                  <a:extLst>
                    <a:ext uri="{9D8B030D-6E8A-4147-A177-3AD203B41FA5}">
                      <a16:colId xmlns:a16="http://schemas.microsoft.com/office/drawing/2014/main" xmlns="" val="20001"/>
                    </a:ext>
                  </a:extLst>
                </a:gridCol>
                <a:gridCol w="1942685">
                  <a:extLst>
                    <a:ext uri="{9D8B030D-6E8A-4147-A177-3AD203B41FA5}">
                      <a16:colId xmlns:a16="http://schemas.microsoft.com/office/drawing/2014/main" xmlns="" val="20002"/>
                    </a:ext>
                  </a:extLst>
                </a:gridCol>
                <a:gridCol w="1835812">
                  <a:extLst>
                    <a:ext uri="{9D8B030D-6E8A-4147-A177-3AD203B41FA5}">
                      <a16:colId xmlns:a16="http://schemas.microsoft.com/office/drawing/2014/main" xmlns="" val="20003"/>
                    </a:ext>
                  </a:extLst>
                </a:gridCol>
                <a:gridCol w="1210084">
                  <a:extLst>
                    <a:ext uri="{9D8B030D-6E8A-4147-A177-3AD203B41FA5}">
                      <a16:colId xmlns:a16="http://schemas.microsoft.com/office/drawing/2014/main" xmlns="" val="20004"/>
                    </a:ext>
                  </a:extLst>
                </a:gridCol>
              </a:tblGrid>
              <a:tr h="399244">
                <a:tc>
                  <a:txBody>
                    <a:bodyPr/>
                    <a:lstStyle/>
                    <a:p>
                      <a:pPr algn="ctr">
                        <a:lnSpc>
                          <a:spcPct val="106000"/>
                        </a:lnSpc>
                        <a:spcAft>
                          <a:spcPts val="0"/>
                        </a:spcAft>
                        <a:tabLst>
                          <a:tab pos="556895" algn="l"/>
                        </a:tabLst>
                      </a:pPr>
                      <a:r>
                        <a:rPr lang="en-US" sz="1400" b="1" kern="1200" dirty="0">
                          <a:solidFill>
                            <a:srgbClr val="000000"/>
                          </a:solidFill>
                          <a:effectLst/>
                          <a:latin typeface="Times New Roman"/>
                          <a:ea typeface="Times New Roman"/>
                        </a:rPr>
                        <a:t>Presentation*</a:t>
                      </a:r>
                      <a:endParaRPr lang="pt-BR" sz="1400" dirty="0">
                        <a:effectLst/>
                        <a:latin typeface="Times New Roman"/>
                        <a:ea typeface="Calibri"/>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 algn="ctr">
                        <a:lnSpc>
                          <a:spcPct val="106000"/>
                        </a:lnSpc>
                        <a:spcAft>
                          <a:spcPts val="0"/>
                        </a:spcAft>
                        <a:tabLst>
                          <a:tab pos="556895" algn="l"/>
                        </a:tabLst>
                      </a:pPr>
                      <a:r>
                        <a:rPr lang="pt-BR" sz="1400" b="1" kern="1200" dirty="0" err="1">
                          <a:solidFill>
                            <a:srgbClr val="000000"/>
                          </a:solidFill>
                          <a:effectLst/>
                          <a:latin typeface="Times New Roman"/>
                          <a:ea typeface="Times New Roman"/>
                        </a:rPr>
                        <a:t>Antigen</a:t>
                      </a:r>
                      <a:endParaRPr lang="pt-BR" sz="1400" dirty="0">
                        <a:effectLst/>
                        <a:latin typeface="Times New Roman"/>
                        <a:ea typeface="Calibri"/>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pt-BR" sz="1400" b="1" kern="1200" dirty="0" err="1">
                          <a:solidFill>
                            <a:srgbClr val="000000"/>
                          </a:solidFill>
                          <a:effectLst/>
                          <a:latin typeface="Times New Roman"/>
                          <a:ea typeface="Times New Roman"/>
                        </a:rPr>
                        <a:t>Sensitivity</a:t>
                      </a:r>
                      <a:r>
                        <a:rPr lang="pt-BR" sz="1400" b="1" kern="1200" dirty="0">
                          <a:solidFill>
                            <a:srgbClr val="000000"/>
                          </a:solidFill>
                          <a:effectLst/>
                          <a:latin typeface="Times New Roman"/>
                          <a:ea typeface="Times New Roman"/>
                        </a:rPr>
                        <a:t> %</a:t>
                      </a:r>
                      <a:endParaRPr lang="pt-BR" sz="1400" dirty="0">
                        <a:effectLst/>
                        <a:latin typeface="Times New Roman"/>
                        <a:ea typeface="Calibri"/>
                      </a:endParaRPr>
                    </a:p>
                    <a:p>
                      <a:pPr algn="ctr">
                        <a:lnSpc>
                          <a:spcPct val="106000"/>
                        </a:lnSpc>
                        <a:spcAft>
                          <a:spcPts val="0"/>
                        </a:spcAft>
                      </a:pPr>
                      <a:r>
                        <a:rPr lang="pt-BR" sz="1400" b="1" kern="1200" dirty="0">
                          <a:solidFill>
                            <a:srgbClr val="000000"/>
                          </a:solidFill>
                          <a:effectLst/>
                          <a:latin typeface="Times New Roman"/>
                          <a:ea typeface="Times New Roman"/>
                        </a:rPr>
                        <a:t>(95% CI)</a:t>
                      </a:r>
                      <a:endParaRPr lang="pt-BR" sz="1400" dirty="0">
                        <a:effectLst/>
                        <a:latin typeface="Times New Roman"/>
                        <a:ea typeface="Calibri"/>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pt-BR" sz="1400" b="1" kern="1200">
                          <a:solidFill>
                            <a:srgbClr val="000000"/>
                          </a:solidFill>
                          <a:effectLst/>
                          <a:latin typeface="Times New Roman"/>
                          <a:ea typeface="Times New Roman"/>
                        </a:rPr>
                        <a:t>Specificity %</a:t>
                      </a:r>
                      <a:endParaRPr lang="pt-BR" sz="1400">
                        <a:effectLst/>
                        <a:latin typeface="Times New Roman"/>
                        <a:ea typeface="Calibri"/>
                      </a:endParaRPr>
                    </a:p>
                    <a:p>
                      <a:pPr algn="ctr">
                        <a:lnSpc>
                          <a:spcPct val="106000"/>
                        </a:lnSpc>
                        <a:spcAft>
                          <a:spcPts val="0"/>
                        </a:spcAft>
                      </a:pPr>
                      <a:r>
                        <a:rPr lang="pt-BR" sz="1400" b="1" kern="1200">
                          <a:solidFill>
                            <a:srgbClr val="000000"/>
                          </a:solidFill>
                          <a:effectLst/>
                          <a:latin typeface="Times New Roman"/>
                          <a:ea typeface="Times New Roman"/>
                        </a:rPr>
                        <a:t>(95% CI)</a:t>
                      </a:r>
                      <a:endParaRPr lang="pt-BR" sz="1400">
                        <a:effectLst/>
                        <a:latin typeface="Times New Roman"/>
                        <a:ea typeface="Calibri"/>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pt-BR" sz="1400" b="1" kern="1200">
                          <a:solidFill>
                            <a:srgbClr val="000000"/>
                          </a:solidFill>
                          <a:effectLst/>
                          <a:latin typeface="Times New Roman"/>
                          <a:ea typeface="Times New Roman"/>
                        </a:rPr>
                        <a:t>Accuracy</a:t>
                      </a:r>
                      <a:endParaRPr lang="pt-BR" sz="1400">
                        <a:effectLst/>
                        <a:latin typeface="Times New Roman"/>
                        <a:ea typeface="Calibri"/>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92679">
                <a:tc rowSpan="3">
                  <a:txBody>
                    <a:bodyPr/>
                    <a:lstStyle/>
                    <a:p>
                      <a:pPr algn="ctr">
                        <a:spcAft>
                          <a:spcPts val="0"/>
                        </a:spcAft>
                      </a:pPr>
                      <a:r>
                        <a:rPr lang="en-US" sz="1400" kern="1200" dirty="0">
                          <a:solidFill>
                            <a:srgbClr val="000000"/>
                          </a:solidFill>
                          <a:effectLst/>
                          <a:latin typeface="Times New Roman"/>
                          <a:ea typeface="Times New Roman"/>
                        </a:rPr>
                        <a:t>ATL</a:t>
                      </a:r>
                      <a:endParaRPr lang="pt-BR" sz="1400" dirty="0">
                        <a:effectLst/>
                        <a:latin typeface="Times New Roman"/>
                        <a:ea typeface="Calibri"/>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200">
                          <a:solidFill>
                            <a:srgbClr val="000000"/>
                          </a:solidFill>
                          <a:effectLst/>
                          <a:latin typeface="Times New Roman"/>
                          <a:ea typeface="Times New Roman"/>
                        </a:rPr>
                        <a:t>rLB8E</a:t>
                      </a:r>
                      <a:endParaRPr lang="pt-BR" sz="1400">
                        <a:effectLst/>
                        <a:latin typeface="Times New Roman"/>
                        <a:ea typeface="Calibri"/>
                      </a:endParaRPr>
                    </a:p>
                  </a:txBody>
                  <a:tcPr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6000"/>
                        </a:lnSpc>
                        <a:spcAft>
                          <a:spcPts val="0"/>
                        </a:spcAft>
                      </a:pPr>
                      <a:r>
                        <a:rPr lang="pt-BR" sz="1400" kern="1200" dirty="0">
                          <a:solidFill>
                            <a:srgbClr val="000000"/>
                          </a:solidFill>
                          <a:effectLst/>
                          <a:latin typeface="Times New Roman"/>
                          <a:ea typeface="Times New Roman"/>
                        </a:rPr>
                        <a:t>83.3(72.1–91.4)</a:t>
                      </a:r>
                      <a:endParaRPr lang="pt-BR" sz="1400" dirty="0">
                        <a:effectLst/>
                        <a:latin typeface="Times New Roman"/>
                        <a:ea typeface="Calibri"/>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6000"/>
                        </a:lnSpc>
                        <a:spcAft>
                          <a:spcPts val="0"/>
                        </a:spcAft>
                      </a:pPr>
                      <a:r>
                        <a:rPr lang="pt-BR" sz="1400" kern="1200" dirty="0">
                          <a:solidFill>
                            <a:srgbClr val="000000"/>
                          </a:solidFill>
                          <a:effectLst/>
                          <a:latin typeface="Times New Roman"/>
                          <a:ea typeface="Times New Roman"/>
                        </a:rPr>
                        <a:t>83.3(75.3-93.5)</a:t>
                      </a:r>
                      <a:endParaRPr lang="pt-BR" sz="1400" dirty="0">
                        <a:effectLst/>
                        <a:latin typeface="Times New Roman"/>
                        <a:ea typeface="Calibri"/>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6000"/>
                        </a:lnSpc>
                        <a:spcAft>
                          <a:spcPts val="0"/>
                        </a:spcAft>
                      </a:pPr>
                      <a:r>
                        <a:rPr lang="pt-BR" sz="1400" kern="1200" dirty="0">
                          <a:solidFill>
                            <a:srgbClr val="000000"/>
                          </a:solidFill>
                          <a:effectLst/>
                          <a:latin typeface="Times New Roman"/>
                          <a:ea typeface="Times New Roman"/>
                        </a:rPr>
                        <a:t>83.3%</a:t>
                      </a:r>
                      <a:endParaRPr lang="pt-BR" sz="1400" dirty="0">
                        <a:effectLst/>
                        <a:latin typeface="Times New Roman"/>
                        <a:ea typeface="Calibri"/>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1"/>
                  </a:ext>
                </a:extLst>
              </a:tr>
              <a:tr h="292679">
                <a:tc vMerge="1">
                  <a:txBody>
                    <a:bodyPr/>
                    <a:lstStyle/>
                    <a:p>
                      <a:endParaRPr lang="pt-BR"/>
                    </a:p>
                  </a:txBody>
                  <a:tcPr/>
                </a:tc>
                <a:tc>
                  <a:txBody>
                    <a:bodyPr/>
                    <a:lstStyle/>
                    <a:p>
                      <a:pPr algn="ctr">
                        <a:spcAft>
                          <a:spcPts val="0"/>
                        </a:spcAft>
                      </a:pPr>
                      <a:r>
                        <a:rPr lang="en-US" sz="1400" kern="1200">
                          <a:solidFill>
                            <a:srgbClr val="000000"/>
                          </a:solidFill>
                          <a:effectLst/>
                          <a:highlight>
                            <a:srgbClr val="FFFF00"/>
                          </a:highlight>
                          <a:latin typeface="Times New Roman"/>
                          <a:ea typeface="Times New Roman"/>
                        </a:rPr>
                        <a:t>rLb6H</a:t>
                      </a:r>
                      <a:endParaRPr lang="pt-BR" sz="1400">
                        <a:effectLst/>
                        <a:latin typeface="Times New Roman"/>
                        <a:ea typeface="Calibri"/>
                      </a:endParaRPr>
                    </a:p>
                  </a:txBody>
                  <a:tcPr anchor="ctr">
                    <a:lnL>
                      <a:noFill/>
                    </a:lnL>
                    <a:lnR>
                      <a:noFill/>
                    </a:lnR>
                    <a:lnT>
                      <a:noFill/>
                    </a:lnT>
                    <a:lnB>
                      <a:noFill/>
                    </a:lnB>
                  </a:tcPr>
                </a:tc>
                <a:tc>
                  <a:txBody>
                    <a:bodyPr/>
                    <a:lstStyle/>
                    <a:p>
                      <a:pPr algn="ctr">
                        <a:lnSpc>
                          <a:spcPct val="106000"/>
                        </a:lnSpc>
                        <a:spcAft>
                          <a:spcPts val="0"/>
                        </a:spcAft>
                      </a:pPr>
                      <a:r>
                        <a:rPr lang="pt-BR" sz="1400" kern="1200">
                          <a:solidFill>
                            <a:srgbClr val="000000"/>
                          </a:solidFill>
                          <a:effectLst/>
                          <a:highlight>
                            <a:srgbClr val="FFFF00"/>
                          </a:highlight>
                          <a:latin typeface="Times New Roman"/>
                          <a:ea typeface="Times New Roman"/>
                        </a:rPr>
                        <a:t>100.0(94.7-100.0)</a:t>
                      </a:r>
                      <a:endParaRPr lang="pt-BR" sz="1400">
                        <a:effectLst/>
                        <a:latin typeface="Times New Roman"/>
                        <a:ea typeface="Calibri"/>
                      </a:endParaRPr>
                    </a:p>
                  </a:txBody>
                  <a:tcPr marL="68580" marR="68580" marT="9525" marB="0" anchor="ctr">
                    <a:lnL>
                      <a:noFill/>
                    </a:lnL>
                    <a:lnR>
                      <a:noFill/>
                    </a:lnR>
                    <a:lnT>
                      <a:noFill/>
                    </a:lnT>
                    <a:lnB>
                      <a:noFill/>
                    </a:lnB>
                  </a:tcPr>
                </a:tc>
                <a:tc>
                  <a:txBody>
                    <a:bodyPr/>
                    <a:lstStyle/>
                    <a:p>
                      <a:pPr algn="ctr">
                        <a:lnSpc>
                          <a:spcPct val="106000"/>
                        </a:lnSpc>
                        <a:spcAft>
                          <a:spcPts val="0"/>
                        </a:spcAft>
                      </a:pPr>
                      <a:r>
                        <a:rPr lang="pt-BR" sz="1400" kern="1200" dirty="0">
                          <a:solidFill>
                            <a:srgbClr val="000000"/>
                          </a:solidFill>
                          <a:effectLst/>
                          <a:highlight>
                            <a:srgbClr val="FFFF00"/>
                          </a:highlight>
                          <a:latin typeface="Times New Roman"/>
                          <a:ea typeface="Times New Roman"/>
                        </a:rPr>
                        <a:t>98.5(92.0-99.9)</a:t>
                      </a:r>
                      <a:endParaRPr lang="pt-BR" sz="1400" dirty="0">
                        <a:effectLst/>
                        <a:latin typeface="Times New Roman"/>
                        <a:ea typeface="Calibri"/>
                      </a:endParaRPr>
                    </a:p>
                  </a:txBody>
                  <a:tcPr marL="68580" marR="68580" marT="9525" marB="0" anchor="ctr">
                    <a:lnL>
                      <a:noFill/>
                    </a:lnL>
                    <a:lnR>
                      <a:noFill/>
                    </a:lnR>
                    <a:lnT>
                      <a:noFill/>
                    </a:lnT>
                    <a:lnB>
                      <a:noFill/>
                    </a:lnB>
                  </a:tcPr>
                </a:tc>
                <a:tc>
                  <a:txBody>
                    <a:bodyPr/>
                    <a:lstStyle/>
                    <a:p>
                      <a:pPr algn="ctr">
                        <a:lnSpc>
                          <a:spcPct val="106000"/>
                        </a:lnSpc>
                        <a:spcAft>
                          <a:spcPts val="0"/>
                        </a:spcAft>
                      </a:pPr>
                      <a:r>
                        <a:rPr lang="pt-BR" sz="1400" kern="1200">
                          <a:solidFill>
                            <a:srgbClr val="000000"/>
                          </a:solidFill>
                          <a:effectLst/>
                          <a:highlight>
                            <a:srgbClr val="FFFF00"/>
                          </a:highlight>
                          <a:latin typeface="Times New Roman"/>
                          <a:ea typeface="Times New Roman"/>
                        </a:rPr>
                        <a:t>99.2%</a:t>
                      </a:r>
                      <a:endParaRPr lang="pt-BR" sz="1400">
                        <a:effectLst/>
                        <a:latin typeface="Times New Roman"/>
                        <a:ea typeface="Calibri"/>
                      </a:endParaRPr>
                    </a:p>
                  </a:txBody>
                  <a:tcPr marL="68580" marR="68580" marT="9525" marB="0" anchor="ctr">
                    <a:lnL>
                      <a:noFill/>
                    </a:lnL>
                    <a:lnR>
                      <a:noFill/>
                    </a:lnR>
                    <a:lnT>
                      <a:noFill/>
                    </a:lnT>
                    <a:lnB>
                      <a:noFill/>
                    </a:lnB>
                  </a:tcPr>
                </a:tc>
                <a:extLst>
                  <a:ext uri="{0D108BD9-81ED-4DB2-BD59-A6C34878D82A}">
                    <a16:rowId xmlns:a16="http://schemas.microsoft.com/office/drawing/2014/main" xmlns="" val="10002"/>
                  </a:ext>
                </a:extLst>
              </a:tr>
              <a:tr h="292679">
                <a:tc vMerge="1">
                  <a:txBody>
                    <a:bodyPr/>
                    <a:lstStyle/>
                    <a:p>
                      <a:endParaRPr lang="pt-BR"/>
                    </a:p>
                  </a:txBody>
                  <a:tcPr/>
                </a:tc>
                <a:tc>
                  <a:txBody>
                    <a:bodyPr/>
                    <a:lstStyle/>
                    <a:p>
                      <a:pPr algn="ctr">
                        <a:spcAft>
                          <a:spcPts val="0"/>
                        </a:spcAft>
                      </a:pPr>
                      <a:r>
                        <a:rPr lang="en-US" sz="1400" i="1" kern="1200" dirty="0">
                          <a:solidFill>
                            <a:srgbClr val="000000"/>
                          </a:solidFill>
                          <a:effectLst/>
                          <a:latin typeface="Times New Roman"/>
                          <a:ea typeface="Times New Roman"/>
                        </a:rPr>
                        <a:t>L. major</a:t>
                      </a:r>
                      <a:r>
                        <a:rPr lang="en-US" sz="1400" kern="1200" dirty="0">
                          <a:solidFill>
                            <a:srgbClr val="000000"/>
                          </a:solidFill>
                          <a:effectLst/>
                          <a:latin typeface="Times New Roman"/>
                          <a:ea typeface="Times New Roman"/>
                        </a:rPr>
                        <a:t>-like</a:t>
                      </a:r>
                      <a:endParaRPr lang="pt-BR" sz="1400" dirty="0">
                        <a:effectLst/>
                        <a:latin typeface="Times New Roman"/>
                        <a:ea typeface="Calibri"/>
                      </a:endParaRPr>
                    </a:p>
                  </a:txBody>
                  <a:tcPr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pt-BR" sz="1400" kern="1200" dirty="0">
                          <a:solidFill>
                            <a:srgbClr val="000000"/>
                          </a:solidFill>
                          <a:effectLst/>
                          <a:latin typeface="Times New Roman"/>
                          <a:ea typeface="Times New Roman"/>
                        </a:rPr>
                        <a:t>91.2(81.8–96.7)</a:t>
                      </a:r>
                      <a:endParaRPr lang="pt-BR" sz="1400" dirty="0">
                        <a:effectLst/>
                        <a:latin typeface="Times New Roman"/>
                        <a:ea typeface="Calibri"/>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pt-BR" sz="1400" kern="1200" dirty="0">
                          <a:solidFill>
                            <a:srgbClr val="000000"/>
                          </a:solidFill>
                          <a:effectLst/>
                          <a:latin typeface="Times New Roman"/>
                          <a:ea typeface="Times New Roman"/>
                        </a:rPr>
                        <a:t>95.6(87.6–99.1)</a:t>
                      </a:r>
                      <a:endParaRPr lang="pt-BR" sz="1400" dirty="0">
                        <a:effectLst/>
                        <a:latin typeface="Times New Roman"/>
                        <a:ea typeface="Calibri"/>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pt-BR" sz="1400" kern="1200" dirty="0">
                          <a:solidFill>
                            <a:srgbClr val="000000"/>
                          </a:solidFill>
                          <a:effectLst/>
                          <a:latin typeface="Times New Roman"/>
                          <a:ea typeface="Times New Roman"/>
                        </a:rPr>
                        <a:t>93.4%</a:t>
                      </a:r>
                      <a:endParaRPr lang="pt-BR" sz="1400" dirty="0">
                        <a:effectLst/>
                        <a:latin typeface="Times New Roman"/>
                        <a:ea typeface="Calibri"/>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4" name="Seta para baixo 10">
            <a:extLst>
              <a:ext uri="{FF2B5EF4-FFF2-40B4-BE49-F238E27FC236}">
                <a16:creationId xmlns:a16="http://schemas.microsoft.com/office/drawing/2014/main" xmlns="" id="{9AF41509-D3FA-484B-9971-F78AF5DC5436}"/>
              </a:ext>
            </a:extLst>
          </p:cNvPr>
          <p:cNvSpPr/>
          <p:nvPr/>
        </p:nvSpPr>
        <p:spPr>
          <a:xfrm rot="2369835">
            <a:off x="6777234" y="2183256"/>
            <a:ext cx="504056" cy="96451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graphicFrame>
        <p:nvGraphicFramePr>
          <p:cNvPr id="15" name="Objeto 14">
            <a:extLst>
              <a:ext uri="{FF2B5EF4-FFF2-40B4-BE49-F238E27FC236}">
                <a16:creationId xmlns:a16="http://schemas.microsoft.com/office/drawing/2014/main" xmlns="" id="{58A9FA12-E38E-42D7-BF74-0D12ABA5BA3C}"/>
              </a:ext>
            </a:extLst>
          </p:cNvPr>
          <p:cNvGraphicFramePr>
            <a:graphicFrameLocks noChangeAspect="1"/>
          </p:cNvGraphicFramePr>
          <p:nvPr/>
        </p:nvGraphicFramePr>
        <p:xfrm>
          <a:off x="2207568" y="2780928"/>
          <a:ext cx="7575329" cy="1944216"/>
        </p:xfrm>
        <a:graphic>
          <a:graphicData uri="http://schemas.openxmlformats.org/presentationml/2006/ole">
            <mc:AlternateContent xmlns:mc="http://schemas.openxmlformats.org/markup-compatibility/2006">
              <mc:Choice xmlns:v="urn:schemas-microsoft-com:vml" Requires="v">
                <p:oleObj spid="_x0000_s9289" name="Prism Project" r:id="rId6" imgW="9936000" imgH="2448000" progId="Prism5.Document">
                  <p:embed/>
                </p:oleObj>
              </mc:Choice>
              <mc:Fallback>
                <p:oleObj name="Prism Project" r:id="rId6" imgW="9936000" imgH="2448000" progId="Prism5.Document">
                  <p:embed/>
                  <p:pic>
                    <p:nvPicPr>
                      <p:cNvPr id="15" name="Objeto 14">
                        <a:extLst>
                          <a:ext uri="{FF2B5EF4-FFF2-40B4-BE49-F238E27FC236}">
                            <a16:creationId xmlns:a16="http://schemas.microsoft.com/office/drawing/2014/main" xmlns="" id="{58A9FA12-E38E-42D7-BF74-0D12ABA5BA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7568" y="2780928"/>
                        <a:ext cx="7575329" cy="1944216"/>
                      </a:xfrm>
                      <a:prstGeom prst="rect">
                        <a:avLst/>
                      </a:prstGeom>
                      <a:noFill/>
                    </p:spPr>
                  </p:pic>
                </p:oleObj>
              </mc:Fallback>
            </mc:AlternateContent>
          </a:graphicData>
        </a:graphic>
      </p:graphicFrame>
      <p:sp>
        <p:nvSpPr>
          <p:cNvPr id="16" name="TextBox 7">
            <a:extLst>
              <a:ext uri="{FF2B5EF4-FFF2-40B4-BE49-F238E27FC236}">
                <a16:creationId xmlns:a16="http://schemas.microsoft.com/office/drawing/2014/main" xmlns="" id="{2CD3A9D1-1B14-470C-B335-3558F028442D}"/>
              </a:ext>
            </a:extLst>
          </p:cNvPr>
          <p:cNvSpPr txBox="1"/>
          <p:nvPr/>
        </p:nvSpPr>
        <p:spPr>
          <a:xfrm>
            <a:off x="3287688" y="2489400"/>
            <a:ext cx="9906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rLb8E</a:t>
            </a:r>
          </a:p>
        </p:txBody>
      </p:sp>
      <p:sp>
        <p:nvSpPr>
          <p:cNvPr id="17" name="TextBox 8">
            <a:extLst>
              <a:ext uri="{FF2B5EF4-FFF2-40B4-BE49-F238E27FC236}">
                <a16:creationId xmlns:a16="http://schemas.microsoft.com/office/drawing/2014/main" xmlns="" id="{033E8F46-BC61-4522-83B7-4EA25B3D765C}"/>
              </a:ext>
            </a:extLst>
          </p:cNvPr>
          <p:cNvSpPr txBox="1"/>
          <p:nvPr/>
        </p:nvSpPr>
        <p:spPr>
          <a:xfrm>
            <a:off x="5735960" y="2489400"/>
            <a:ext cx="9906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rLb6H</a:t>
            </a:r>
          </a:p>
        </p:txBody>
      </p:sp>
      <p:sp>
        <p:nvSpPr>
          <p:cNvPr id="18" name="TextBox 9">
            <a:extLst>
              <a:ext uri="{FF2B5EF4-FFF2-40B4-BE49-F238E27FC236}">
                <a16:creationId xmlns:a16="http://schemas.microsoft.com/office/drawing/2014/main" xmlns="" id="{07D19B1E-2C9F-42A2-AA23-47724F239BFE}"/>
              </a:ext>
            </a:extLst>
          </p:cNvPr>
          <p:cNvSpPr txBox="1"/>
          <p:nvPr/>
        </p:nvSpPr>
        <p:spPr>
          <a:xfrm>
            <a:off x="7875984" y="2494869"/>
            <a:ext cx="1676400" cy="400110"/>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L. major</a:t>
            </a:r>
            <a:r>
              <a:rPr lang="en-US" sz="2000" dirty="0">
                <a:latin typeface="Times New Roman" panose="02020603050405020304" pitchFamily="18" charset="0"/>
                <a:cs typeface="Times New Roman" panose="02020603050405020304" pitchFamily="18" charset="0"/>
              </a:rPr>
              <a:t>-like</a:t>
            </a:r>
          </a:p>
        </p:txBody>
      </p:sp>
      <p:sp>
        <p:nvSpPr>
          <p:cNvPr id="19" name="Título 1">
            <a:extLst>
              <a:ext uri="{FF2B5EF4-FFF2-40B4-BE49-F238E27FC236}">
                <a16:creationId xmlns:a16="http://schemas.microsoft.com/office/drawing/2014/main" xmlns="" id="{2800B9BE-F457-44DE-8619-CD5893C37E39}"/>
              </a:ext>
            </a:extLst>
          </p:cNvPr>
          <p:cNvSpPr txBox="1">
            <a:spLocks/>
          </p:cNvSpPr>
          <p:nvPr/>
        </p:nvSpPr>
        <p:spPr>
          <a:xfrm>
            <a:off x="1990383" y="146783"/>
            <a:ext cx="8642692" cy="97586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Tegumentar Americana – Sorologia</a:t>
            </a:r>
          </a:p>
        </p:txBody>
      </p:sp>
      <p:pic>
        <p:nvPicPr>
          <p:cNvPr id="2" name="Áudio 1">
            <a:hlinkClick r:id="" action="ppaction://media"/>
            <a:extLst>
              <a:ext uri="{FF2B5EF4-FFF2-40B4-BE49-F238E27FC236}">
                <a16:creationId xmlns:a16="http://schemas.microsoft.com/office/drawing/2014/main" xmlns="" id="{159EDC04-DE7C-43D3-B95F-E08902F9B98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395437"/>
      </p:ext>
    </p:extLst>
  </p:cSld>
  <p:clrMapOvr>
    <a:masterClrMapping/>
  </p:clrMapOvr>
  <mc:AlternateContent xmlns:mc="http://schemas.openxmlformats.org/markup-compatibility/2006" xmlns:p14="http://schemas.microsoft.com/office/powerpoint/2010/main">
    <mc:Choice Requires="p14">
      <p:transition spd="slow" p14:dur="2000" advTm="33592"/>
    </mc:Choice>
    <mc:Fallback xmlns="">
      <p:transition spd="slow" advTm="3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3287689" y="375420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15" name="Objeto 14"/>
          <p:cNvGraphicFramePr>
            <a:graphicFrameLocks noChangeAspect="1"/>
          </p:cNvGraphicFramePr>
          <p:nvPr/>
        </p:nvGraphicFramePr>
        <p:xfrm>
          <a:off x="363097" y="1158952"/>
          <a:ext cx="9138558" cy="5233510"/>
        </p:xfrm>
        <a:graphic>
          <a:graphicData uri="http://schemas.openxmlformats.org/presentationml/2006/ole">
            <mc:AlternateContent xmlns:mc="http://schemas.openxmlformats.org/markup-compatibility/2006">
              <mc:Choice xmlns:v="urn:schemas-microsoft-com:vml" Requires="v">
                <p:oleObj spid="_x0000_s10312" name="Prism Project" r:id="rId5" imgW="9180000" imgH="6768000" progId="Prism5.Document">
                  <p:embed/>
                </p:oleObj>
              </mc:Choice>
              <mc:Fallback>
                <p:oleObj name="Prism Project" r:id="rId5" imgW="9180000" imgH="6768000" progId="Prism5.Document">
                  <p:embed/>
                  <p:pic>
                    <p:nvPicPr>
                      <p:cNvPr id="15" name="Objeto 14"/>
                      <p:cNvPicPr/>
                      <p:nvPr/>
                    </p:nvPicPr>
                    <p:blipFill>
                      <a:blip r:embed="rId6"/>
                      <a:stretch>
                        <a:fillRect/>
                      </a:stretch>
                    </p:blipFill>
                    <p:spPr>
                      <a:xfrm>
                        <a:off x="363097" y="1158952"/>
                        <a:ext cx="9138558" cy="5233510"/>
                      </a:xfrm>
                      <a:prstGeom prst="rect">
                        <a:avLst/>
                      </a:prstGeom>
                    </p:spPr>
                  </p:pic>
                </p:oleObj>
              </mc:Fallback>
            </mc:AlternateContent>
          </a:graphicData>
        </a:graphic>
      </p:graphicFrame>
      <p:sp>
        <p:nvSpPr>
          <p:cNvPr id="6" name="CaixaDeTexto 5"/>
          <p:cNvSpPr txBox="1"/>
          <p:nvPr/>
        </p:nvSpPr>
        <p:spPr>
          <a:xfrm>
            <a:off x="983432" y="1061782"/>
            <a:ext cx="803425" cy="369332"/>
          </a:xfrm>
          <a:prstGeom prst="rect">
            <a:avLst/>
          </a:prstGeom>
          <a:noFill/>
        </p:spPr>
        <p:txBody>
          <a:bodyPr wrap="none" rtlCol="0">
            <a:spAutoFit/>
          </a:bodyPr>
          <a:lstStyle/>
          <a:p>
            <a:r>
              <a:rPr lang="pt-BR" dirty="0"/>
              <a:t>rLb6H</a:t>
            </a:r>
          </a:p>
        </p:txBody>
      </p:sp>
      <p:sp>
        <p:nvSpPr>
          <p:cNvPr id="16" name="CaixaDeTexto 15"/>
          <p:cNvSpPr txBox="1"/>
          <p:nvPr/>
        </p:nvSpPr>
        <p:spPr>
          <a:xfrm>
            <a:off x="3923767" y="3954231"/>
            <a:ext cx="1008609" cy="369332"/>
          </a:xfrm>
          <a:prstGeom prst="rect">
            <a:avLst/>
          </a:prstGeom>
          <a:noFill/>
        </p:spPr>
        <p:txBody>
          <a:bodyPr wrap="none" rtlCol="0">
            <a:spAutoFit/>
          </a:bodyPr>
          <a:lstStyle/>
          <a:p>
            <a:r>
              <a:rPr lang="pt-BR" dirty="0" err="1"/>
              <a:t>L.m-like</a:t>
            </a:r>
            <a:endParaRPr lang="pt-BR" dirty="0"/>
          </a:p>
        </p:txBody>
      </p:sp>
      <p:sp>
        <p:nvSpPr>
          <p:cNvPr id="17" name="CaixaDeTexto 16"/>
          <p:cNvSpPr txBox="1"/>
          <p:nvPr/>
        </p:nvSpPr>
        <p:spPr>
          <a:xfrm>
            <a:off x="5807968" y="1043572"/>
            <a:ext cx="803425" cy="369332"/>
          </a:xfrm>
          <a:prstGeom prst="rect">
            <a:avLst/>
          </a:prstGeom>
          <a:noFill/>
        </p:spPr>
        <p:txBody>
          <a:bodyPr wrap="none" rtlCol="0">
            <a:spAutoFit/>
          </a:bodyPr>
          <a:lstStyle/>
          <a:p>
            <a:r>
              <a:rPr lang="pt-BR" dirty="0"/>
              <a:t>rLb6H</a:t>
            </a:r>
          </a:p>
        </p:txBody>
      </p:sp>
      <p:sp>
        <p:nvSpPr>
          <p:cNvPr id="18" name="CaixaDeTexto 17"/>
          <p:cNvSpPr txBox="1"/>
          <p:nvPr/>
        </p:nvSpPr>
        <p:spPr>
          <a:xfrm>
            <a:off x="8387743" y="3935354"/>
            <a:ext cx="1008609" cy="369332"/>
          </a:xfrm>
          <a:prstGeom prst="rect">
            <a:avLst/>
          </a:prstGeom>
          <a:noFill/>
        </p:spPr>
        <p:txBody>
          <a:bodyPr wrap="none" rtlCol="0">
            <a:spAutoFit/>
          </a:bodyPr>
          <a:lstStyle/>
          <a:p>
            <a:r>
              <a:rPr lang="pt-BR" dirty="0" err="1"/>
              <a:t>L.m-like</a:t>
            </a:r>
            <a:endParaRPr lang="pt-BR" dirty="0"/>
          </a:p>
        </p:txBody>
      </p:sp>
      <p:sp>
        <p:nvSpPr>
          <p:cNvPr id="12" name="CaixaDeTexto 11"/>
          <p:cNvSpPr txBox="1"/>
          <p:nvPr/>
        </p:nvSpPr>
        <p:spPr>
          <a:xfrm>
            <a:off x="7131278" y="6474997"/>
            <a:ext cx="1749197" cy="338554"/>
          </a:xfrm>
          <a:prstGeom prst="rect">
            <a:avLst/>
          </a:prstGeom>
          <a:noFill/>
        </p:spPr>
        <p:txBody>
          <a:bodyPr wrap="none" rtlCol="0">
            <a:spAutoFit/>
          </a:bodyPr>
          <a:lstStyle/>
          <a:p>
            <a:r>
              <a:rPr lang="pt-BR" sz="1600" dirty="0"/>
              <a:t>Sato et al., 2016</a:t>
            </a:r>
          </a:p>
        </p:txBody>
      </p:sp>
      <p:sp>
        <p:nvSpPr>
          <p:cNvPr id="19" name="CaixaDeTexto 18"/>
          <p:cNvSpPr txBox="1"/>
          <p:nvPr/>
        </p:nvSpPr>
        <p:spPr>
          <a:xfrm>
            <a:off x="1000915" y="6220846"/>
            <a:ext cx="3096344" cy="276999"/>
          </a:xfrm>
          <a:prstGeom prst="rect">
            <a:avLst/>
          </a:prstGeom>
          <a:noFill/>
        </p:spPr>
        <p:txBody>
          <a:bodyPr wrap="square" rtlCol="0">
            <a:spAutoFit/>
          </a:bodyPr>
          <a:lstStyle/>
          <a:p>
            <a:r>
              <a:rPr lang="pt-BR" sz="1200" dirty="0"/>
              <a:t>N=6                     N=115                  N=96</a:t>
            </a:r>
          </a:p>
        </p:txBody>
      </p:sp>
      <p:sp>
        <p:nvSpPr>
          <p:cNvPr id="20" name="Retângulo 19"/>
          <p:cNvSpPr/>
          <p:nvPr/>
        </p:nvSpPr>
        <p:spPr>
          <a:xfrm>
            <a:off x="5517711" y="6212633"/>
            <a:ext cx="3819904" cy="276999"/>
          </a:xfrm>
          <a:prstGeom prst="rect">
            <a:avLst/>
          </a:prstGeom>
        </p:spPr>
        <p:txBody>
          <a:bodyPr wrap="square">
            <a:spAutoFit/>
          </a:bodyPr>
          <a:lstStyle/>
          <a:p>
            <a:r>
              <a:rPr lang="en-US" sz="1200" dirty="0">
                <a:ea typeface="Calibri" panose="020F0502020204030204" pitchFamily="34" charset="0"/>
              </a:rPr>
              <a:t>N=91        N=4        N=14      N=22     N=69      N=13</a:t>
            </a:r>
            <a:endParaRPr lang="pt-BR" dirty="0"/>
          </a:p>
        </p:txBody>
      </p:sp>
      <p:sp>
        <p:nvSpPr>
          <p:cNvPr id="22" name="Título 1">
            <a:extLst>
              <a:ext uri="{FF2B5EF4-FFF2-40B4-BE49-F238E27FC236}">
                <a16:creationId xmlns:a16="http://schemas.microsoft.com/office/drawing/2014/main" xmlns="" id="{2E736DBB-B58F-4B4E-99F3-5C8246E91836}"/>
              </a:ext>
            </a:extLst>
          </p:cNvPr>
          <p:cNvSpPr txBox="1">
            <a:spLocks/>
          </p:cNvSpPr>
          <p:nvPr/>
        </p:nvSpPr>
        <p:spPr>
          <a:xfrm>
            <a:off x="1990383" y="146783"/>
            <a:ext cx="8642692" cy="97586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Tegumentar Americana – Sorologia</a:t>
            </a:r>
          </a:p>
        </p:txBody>
      </p:sp>
      <p:sp>
        <p:nvSpPr>
          <p:cNvPr id="21" name="Espaço Reservado para Número de Slide 3">
            <a:extLst>
              <a:ext uri="{FF2B5EF4-FFF2-40B4-BE49-F238E27FC236}">
                <a16:creationId xmlns:a16="http://schemas.microsoft.com/office/drawing/2014/main" xmlns="" id="{1ADC0D60-C3F3-4740-999F-DADD339DCFE7}"/>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29</a:t>
            </a:fld>
            <a:endParaRPr lang="pt-BR" sz="1400" dirty="0">
              <a:solidFill>
                <a:schemeClr val="tx2"/>
              </a:solidFill>
              <a:latin typeface="Gill Sans MT" panose="020B0502020104020203" pitchFamily="34" charset="0"/>
            </a:endParaRPr>
          </a:p>
        </p:txBody>
      </p:sp>
      <p:pic>
        <p:nvPicPr>
          <p:cNvPr id="3" name="Áudio 2">
            <a:hlinkClick r:id="" action="ppaction://media"/>
            <a:extLst>
              <a:ext uri="{FF2B5EF4-FFF2-40B4-BE49-F238E27FC236}">
                <a16:creationId xmlns:a16="http://schemas.microsoft.com/office/drawing/2014/main" xmlns="" id="{CD0C0129-A39A-4E0F-BD4D-D9D2A5ACBA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7837707"/>
      </p:ext>
    </p:extLst>
  </p:cSld>
  <p:clrMapOvr>
    <a:masterClrMapping/>
  </p:clrMapOvr>
  <mc:AlternateContent xmlns:mc="http://schemas.openxmlformats.org/markup-compatibility/2006" xmlns:p14="http://schemas.microsoft.com/office/powerpoint/2010/main">
    <mc:Choice Requires="p14">
      <p:transition spd="slow" p14:dur="2000" advTm="55288"/>
    </mc:Choice>
    <mc:Fallback xmlns="">
      <p:transition spd="slow" advTm="5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3</a:t>
            </a:fld>
            <a:endParaRPr lang="pt-BR" sz="1400" dirty="0">
              <a:solidFill>
                <a:schemeClr val="tx2"/>
              </a:solidFill>
              <a:latin typeface="Gill Sans MT" panose="020B0502020104020203" pitchFamily="34" charset="0"/>
            </a:endParaRPr>
          </a:p>
        </p:txBody>
      </p:sp>
      <p:pic>
        <p:nvPicPr>
          <p:cNvPr id="11" name="Imagem 10">
            <a:extLst>
              <a:ext uri="{FF2B5EF4-FFF2-40B4-BE49-F238E27FC236}">
                <a16:creationId xmlns:a16="http://schemas.microsoft.com/office/drawing/2014/main" xmlns="" id="{120EAE86-6A98-4A9D-9FC5-192EEEDE4A7B}"/>
              </a:ext>
            </a:extLst>
          </p:cNvPr>
          <p:cNvPicPr>
            <a:picLocks noChangeAspect="1"/>
          </p:cNvPicPr>
          <p:nvPr/>
        </p:nvPicPr>
        <p:blipFill rotWithShape="1">
          <a:blip r:embed="rId5"/>
          <a:srcRect l="22647" t="17763" r="22793" b="14492"/>
          <a:stretch/>
        </p:blipFill>
        <p:spPr>
          <a:xfrm>
            <a:off x="982787" y="918924"/>
            <a:ext cx="4808413" cy="3356816"/>
          </a:xfrm>
          <a:prstGeom prst="rect">
            <a:avLst/>
          </a:prstGeom>
          <a:ln>
            <a:noFill/>
          </a:ln>
          <a:effectLst/>
        </p:spPr>
      </p:pic>
      <p:pic>
        <p:nvPicPr>
          <p:cNvPr id="13" name="Imagem 12">
            <a:extLst>
              <a:ext uri="{FF2B5EF4-FFF2-40B4-BE49-F238E27FC236}">
                <a16:creationId xmlns:a16="http://schemas.microsoft.com/office/drawing/2014/main" xmlns="" id="{F651F78D-486C-4AA2-AB39-5ED1111A5D98}"/>
              </a:ext>
            </a:extLst>
          </p:cNvPr>
          <p:cNvPicPr>
            <a:picLocks noChangeAspect="1"/>
          </p:cNvPicPr>
          <p:nvPr/>
        </p:nvPicPr>
        <p:blipFill rotWithShape="1">
          <a:blip r:embed="rId6"/>
          <a:srcRect l="29947" t="15982" r="28740" b="11353"/>
          <a:stretch/>
        </p:blipFill>
        <p:spPr>
          <a:xfrm>
            <a:off x="7528719" y="1060214"/>
            <a:ext cx="3625516" cy="3585141"/>
          </a:xfrm>
          <a:prstGeom prst="rect">
            <a:avLst/>
          </a:prstGeom>
          <a:ln>
            <a:noFill/>
          </a:ln>
          <a:effectLst/>
        </p:spPr>
      </p:pic>
      <p:sp>
        <p:nvSpPr>
          <p:cNvPr id="14" name="Título 1">
            <a:extLst>
              <a:ext uri="{FF2B5EF4-FFF2-40B4-BE49-F238E27FC236}">
                <a16:creationId xmlns:a16="http://schemas.microsoft.com/office/drawing/2014/main" xmlns="" id="{B686F8CD-B496-42BD-9D3B-F1ACB9D00409}"/>
              </a:ext>
            </a:extLst>
          </p:cNvPr>
          <p:cNvSpPr txBox="1">
            <a:spLocks/>
          </p:cNvSpPr>
          <p:nvPr/>
        </p:nvSpPr>
        <p:spPr>
          <a:xfrm>
            <a:off x="1990383" y="146783"/>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Visceral</a:t>
            </a:r>
          </a:p>
        </p:txBody>
      </p:sp>
      <p:sp>
        <p:nvSpPr>
          <p:cNvPr id="6" name="Retângulo 5">
            <a:extLst>
              <a:ext uri="{FF2B5EF4-FFF2-40B4-BE49-F238E27FC236}">
                <a16:creationId xmlns:a16="http://schemas.microsoft.com/office/drawing/2014/main" xmlns="" id="{41CF46F0-DB96-4AB0-BB05-28E9A6EDA08C}"/>
              </a:ext>
            </a:extLst>
          </p:cNvPr>
          <p:cNvSpPr/>
          <p:nvPr/>
        </p:nvSpPr>
        <p:spPr>
          <a:xfrm>
            <a:off x="614522" y="4420767"/>
            <a:ext cx="5435813" cy="1569660"/>
          </a:xfrm>
          <a:prstGeom prst="rect">
            <a:avLst/>
          </a:prstGeom>
        </p:spPr>
        <p:txBody>
          <a:bodyPr wrap="square">
            <a:spAutoFit/>
          </a:bodyPr>
          <a:lstStyle/>
          <a:p>
            <a:r>
              <a:rPr lang="pt-BR" sz="2400" dirty="0">
                <a:solidFill>
                  <a:srgbClr val="333333"/>
                </a:solidFill>
              </a:rPr>
              <a:t>Ano 2017</a:t>
            </a:r>
          </a:p>
          <a:p>
            <a:pPr marL="285750" indent="-285750">
              <a:buFont typeface="Arial" panose="020B0604020202020204" pitchFamily="34" charset="0"/>
              <a:buChar char="•"/>
            </a:pPr>
            <a:r>
              <a:rPr lang="pt-BR" sz="2400" dirty="0">
                <a:solidFill>
                  <a:srgbClr val="333333"/>
                </a:solidFill>
              </a:rPr>
              <a:t>22 145 novos casos de LV (WHO)</a:t>
            </a:r>
          </a:p>
          <a:p>
            <a:pPr marL="285750" indent="-285750">
              <a:buFont typeface="Arial" panose="020B0604020202020204" pitchFamily="34" charset="0"/>
              <a:buChar char="•"/>
            </a:pPr>
            <a:r>
              <a:rPr lang="pt-BR" sz="2400" dirty="0">
                <a:solidFill>
                  <a:srgbClr val="333333"/>
                </a:solidFill>
              </a:rPr>
              <a:t>94% – 7 países - Brasil, Etiópia, Índia, Quênia, Somália, Sudão do Sul e Sudão</a:t>
            </a:r>
          </a:p>
        </p:txBody>
      </p:sp>
      <p:sp>
        <p:nvSpPr>
          <p:cNvPr id="16" name="Retângulo 15">
            <a:extLst>
              <a:ext uri="{FF2B5EF4-FFF2-40B4-BE49-F238E27FC236}">
                <a16:creationId xmlns:a16="http://schemas.microsoft.com/office/drawing/2014/main" xmlns="" id="{4D5BF719-33A7-48BA-BF15-AB240641C35B}"/>
              </a:ext>
            </a:extLst>
          </p:cNvPr>
          <p:cNvSpPr/>
          <p:nvPr/>
        </p:nvSpPr>
        <p:spPr>
          <a:xfrm>
            <a:off x="7325678" y="4804426"/>
            <a:ext cx="4510935" cy="830997"/>
          </a:xfrm>
          <a:prstGeom prst="rect">
            <a:avLst/>
          </a:prstGeom>
        </p:spPr>
        <p:txBody>
          <a:bodyPr wrap="square">
            <a:spAutoFit/>
          </a:bodyPr>
          <a:lstStyle/>
          <a:p>
            <a:r>
              <a:rPr lang="pt-BR" sz="2400" dirty="0">
                <a:solidFill>
                  <a:srgbClr val="333333"/>
                </a:solidFill>
              </a:rPr>
              <a:t>Ano 2018</a:t>
            </a:r>
          </a:p>
          <a:p>
            <a:pPr marL="285750" indent="-285750">
              <a:buFont typeface="Arial" panose="020B0604020202020204" pitchFamily="34" charset="0"/>
              <a:buChar char="•"/>
            </a:pPr>
            <a:r>
              <a:rPr lang="pt-BR" sz="2400" dirty="0">
                <a:solidFill>
                  <a:srgbClr val="333333"/>
                </a:solidFill>
              </a:rPr>
              <a:t>3460 casos (433 – UF ignorada)</a:t>
            </a:r>
          </a:p>
        </p:txBody>
      </p:sp>
      <p:sp>
        <p:nvSpPr>
          <p:cNvPr id="15" name="Retângulo 14">
            <a:extLst>
              <a:ext uri="{FF2B5EF4-FFF2-40B4-BE49-F238E27FC236}">
                <a16:creationId xmlns:a16="http://schemas.microsoft.com/office/drawing/2014/main" xmlns="" id="{966C7CB4-C796-41B1-92BB-D4CD26DCCD9E}"/>
              </a:ext>
            </a:extLst>
          </p:cNvPr>
          <p:cNvSpPr/>
          <p:nvPr/>
        </p:nvSpPr>
        <p:spPr>
          <a:xfrm>
            <a:off x="2383939" y="5946146"/>
            <a:ext cx="7515455" cy="830997"/>
          </a:xfrm>
          <a:prstGeom prst="rect">
            <a:avLst/>
          </a:prstGeom>
        </p:spPr>
        <p:txBody>
          <a:bodyPr wrap="none">
            <a:spAutoFit/>
          </a:bodyPr>
          <a:lstStyle/>
          <a:p>
            <a:r>
              <a:rPr lang="pt-BR" sz="2400" i="1" dirty="0">
                <a:solidFill>
                  <a:srgbClr val="333333"/>
                </a:solidFill>
              </a:rPr>
              <a:t>L.(L.) </a:t>
            </a:r>
            <a:r>
              <a:rPr lang="pt-BR" sz="2400" i="1" dirty="0" err="1">
                <a:solidFill>
                  <a:srgbClr val="333333"/>
                </a:solidFill>
              </a:rPr>
              <a:t>donovani</a:t>
            </a:r>
            <a:r>
              <a:rPr lang="pt-BR" sz="2400" i="1" dirty="0">
                <a:solidFill>
                  <a:srgbClr val="333333"/>
                </a:solidFill>
              </a:rPr>
              <a:t> </a:t>
            </a:r>
            <a:r>
              <a:rPr lang="pt-BR" sz="2400" dirty="0">
                <a:solidFill>
                  <a:srgbClr val="333333"/>
                </a:solidFill>
              </a:rPr>
              <a:t>– leste da África e subcontinente indiano</a:t>
            </a:r>
          </a:p>
          <a:p>
            <a:r>
              <a:rPr lang="pt-BR" sz="2400" i="1" dirty="0">
                <a:solidFill>
                  <a:srgbClr val="333333"/>
                </a:solidFill>
              </a:rPr>
              <a:t>L. (L.) </a:t>
            </a:r>
            <a:r>
              <a:rPr lang="pt-BR" sz="2400" i="1" dirty="0" err="1">
                <a:solidFill>
                  <a:srgbClr val="333333"/>
                </a:solidFill>
              </a:rPr>
              <a:t>infantum</a:t>
            </a:r>
            <a:r>
              <a:rPr lang="pt-BR" sz="2400" i="1" dirty="0">
                <a:solidFill>
                  <a:srgbClr val="333333"/>
                </a:solidFill>
              </a:rPr>
              <a:t> </a:t>
            </a:r>
            <a:r>
              <a:rPr lang="pt-BR" sz="2400" dirty="0">
                <a:solidFill>
                  <a:srgbClr val="333333"/>
                </a:solidFill>
              </a:rPr>
              <a:t>– Europa, Norte da África e América Latina</a:t>
            </a:r>
          </a:p>
        </p:txBody>
      </p:sp>
      <p:pic>
        <p:nvPicPr>
          <p:cNvPr id="10" name="Áudio 9">
            <a:hlinkClick r:id="" action="ppaction://media"/>
            <a:extLst>
              <a:ext uri="{FF2B5EF4-FFF2-40B4-BE49-F238E27FC236}">
                <a16:creationId xmlns:a16="http://schemas.microsoft.com/office/drawing/2014/main" xmlns="" id="{217D4D30-D36E-4BF9-93C6-9E63E62A59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8002145"/>
      </p:ext>
    </p:extLst>
  </p:cSld>
  <p:clrMapOvr>
    <a:masterClrMapping/>
  </p:clrMapOvr>
  <mc:AlternateContent xmlns:mc="http://schemas.openxmlformats.org/markup-compatibility/2006" xmlns:p14="http://schemas.microsoft.com/office/powerpoint/2010/main">
    <mc:Choice Requires="p14">
      <p:transition spd="slow" p14:dur="2000" advTm="86738"/>
    </mc:Choice>
    <mc:Fallback xmlns="">
      <p:transition spd="slow" advTm="8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xmlns="" id="{55EED324-6930-47BC-B0B3-B48B69008CC8}"/>
              </a:ext>
            </a:extLst>
          </p:cNvPr>
          <p:cNvSpPr/>
          <p:nvPr/>
        </p:nvSpPr>
        <p:spPr>
          <a:xfrm>
            <a:off x="379828" y="1264774"/>
            <a:ext cx="11268221" cy="4767726"/>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Marcador de contenido 2"/>
          <p:cNvSpPr>
            <a:spLocks noGrp="1"/>
          </p:cNvSpPr>
          <p:nvPr>
            <p:ph idx="4294967295"/>
          </p:nvPr>
        </p:nvSpPr>
        <p:spPr>
          <a:xfrm>
            <a:off x="505326" y="1516054"/>
            <a:ext cx="10924674" cy="4665815"/>
          </a:xfrm>
        </p:spPr>
        <p:txBody>
          <a:bodyPr>
            <a:noAutofit/>
          </a:bodyPr>
          <a:lstStyle/>
          <a:p>
            <a:pPr marL="91440" indent="0" algn="just">
              <a:lnSpc>
                <a:spcPct val="100000"/>
              </a:lnSpc>
              <a:spcBef>
                <a:spcPts val="0"/>
              </a:spcBef>
              <a:buNone/>
            </a:pPr>
            <a:r>
              <a:rPr lang="pt-BR" dirty="0">
                <a:solidFill>
                  <a:schemeClr val="tx1"/>
                </a:solidFill>
                <a:latin typeface="Garamond" panose="02020404030301010803" pitchFamily="18" charset="0"/>
              </a:rPr>
              <a:t>Validar e </a:t>
            </a:r>
            <a:r>
              <a:rPr lang="pt-BR" dirty="0" err="1">
                <a:solidFill>
                  <a:schemeClr val="tx1"/>
                </a:solidFill>
                <a:latin typeface="Garamond" panose="02020404030301010803" pitchFamily="18" charset="0"/>
              </a:rPr>
              <a:t>prototipar</a:t>
            </a:r>
            <a:r>
              <a:rPr lang="pt-BR" dirty="0">
                <a:solidFill>
                  <a:schemeClr val="tx1"/>
                </a:solidFill>
                <a:latin typeface="Garamond" panose="02020404030301010803" pitchFamily="18" charset="0"/>
              </a:rPr>
              <a:t> o teste ELISA para a detecção de anticorpos IgG </a:t>
            </a:r>
            <a:r>
              <a:rPr lang="pt-BR" dirty="0" err="1">
                <a:solidFill>
                  <a:schemeClr val="tx1"/>
                </a:solidFill>
                <a:latin typeface="Garamond" panose="02020404030301010803" pitchFamily="18" charset="0"/>
              </a:rPr>
              <a:t>antileishmânia</a:t>
            </a:r>
            <a:r>
              <a:rPr lang="pt-BR" dirty="0">
                <a:solidFill>
                  <a:schemeClr val="tx1"/>
                </a:solidFill>
                <a:latin typeface="Garamond" panose="02020404030301010803" pitchFamily="18" charset="0"/>
              </a:rPr>
              <a:t> para o diagnóstico da LTA</a:t>
            </a:r>
          </a:p>
          <a:p>
            <a:pPr marL="91440" indent="0" algn="just">
              <a:lnSpc>
                <a:spcPct val="100000"/>
              </a:lnSpc>
              <a:spcBef>
                <a:spcPts val="0"/>
              </a:spcBef>
              <a:buNone/>
            </a:pPr>
            <a:endParaRPr lang="pt-BR" dirty="0">
              <a:solidFill>
                <a:schemeClr val="tx1"/>
              </a:solidFill>
              <a:latin typeface="Garamond" panose="02020404030301010803" pitchFamily="18" charset="0"/>
            </a:endParaRPr>
          </a:p>
          <a:p>
            <a:pPr marL="91440" indent="0" algn="just">
              <a:lnSpc>
                <a:spcPct val="100000"/>
              </a:lnSpc>
              <a:spcBef>
                <a:spcPts val="0"/>
              </a:spcBef>
              <a:spcAft>
                <a:spcPts val="600"/>
              </a:spcAft>
              <a:buNone/>
            </a:pPr>
            <a:r>
              <a:rPr lang="pt-BR" dirty="0">
                <a:latin typeface="Garamond" panose="02020404030301010803" pitchFamily="18" charset="0"/>
              </a:rPr>
              <a:t>240 amostras de soro de pacientes com LTA (48 por localidade)</a:t>
            </a:r>
          </a:p>
          <a:p>
            <a:pPr marL="91440" indent="0" algn="just">
              <a:lnSpc>
                <a:spcPct val="100000"/>
              </a:lnSpc>
              <a:spcBef>
                <a:spcPts val="0"/>
              </a:spcBef>
              <a:spcAft>
                <a:spcPts val="600"/>
              </a:spcAft>
              <a:buNone/>
            </a:pPr>
            <a:r>
              <a:rPr lang="pt-BR" dirty="0">
                <a:latin typeface="Garamond" panose="02020404030301010803" pitchFamily="18" charset="0"/>
              </a:rPr>
              <a:t>370 controles sadios e com outras doenças infecciosas, tais como Doença de Chagas, </a:t>
            </a:r>
            <a:r>
              <a:rPr lang="pt-BR" dirty="0" err="1">
                <a:latin typeface="Garamond" panose="02020404030301010803" pitchFamily="18" charset="0"/>
              </a:rPr>
              <a:t>histoplasmose</a:t>
            </a:r>
            <a:r>
              <a:rPr lang="pt-BR" dirty="0">
                <a:latin typeface="Garamond" panose="02020404030301010803" pitchFamily="18" charset="0"/>
              </a:rPr>
              <a:t>, malária, paracoccidioidomicose, toxoplasmose e tuberculose (74 por localidade)</a:t>
            </a:r>
          </a:p>
          <a:p>
            <a:pPr marL="91440" indent="0" algn="just">
              <a:lnSpc>
                <a:spcPct val="100000"/>
              </a:lnSpc>
              <a:spcBef>
                <a:spcPts val="0"/>
              </a:spcBef>
              <a:spcAft>
                <a:spcPts val="600"/>
              </a:spcAft>
              <a:buNone/>
            </a:pPr>
            <a:r>
              <a:rPr lang="pt-BR" dirty="0">
                <a:latin typeface="Garamond" panose="02020404030301010803" pitchFamily="18" charset="0"/>
              </a:rPr>
              <a:t>Recife/PE, Corte de Pedra/BA, Manaus/AM, Cuiabá/MT, São Paulo/SP (IIER Prof. </a:t>
            </a:r>
            <a:r>
              <a:rPr lang="pt-BR" dirty="0" err="1">
                <a:latin typeface="Garamond" panose="02020404030301010803" pitchFamily="18" charset="0"/>
              </a:rPr>
              <a:t>Lindoso</a:t>
            </a:r>
            <a:r>
              <a:rPr lang="pt-BR" dirty="0">
                <a:latin typeface="Garamond" panose="02020404030301010803" pitchFamily="18" charset="0"/>
              </a:rPr>
              <a:t>).</a:t>
            </a:r>
            <a:endParaRPr lang="pt-BR" dirty="0">
              <a:solidFill>
                <a:schemeClr val="tx1"/>
              </a:solidFill>
              <a:latin typeface="Garamond" panose="02020404030301010803" pitchFamily="18" charset="0"/>
            </a:endParaRPr>
          </a:p>
          <a:p>
            <a:pPr marL="91440" indent="0" algn="just">
              <a:lnSpc>
                <a:spcPct val="150000"/>
              </a:lnSpc>
              <a:spcAft>
                <a:spcPts val="1200"/>
              </a:spcAft>
              <a:buNone/>
            </a:pPr>
            <a:endParaRPr lang="pt-BR" dirty="0">
              <a:solidFill>
                <a:schemeClr val="tx1"/>
              </a:solidFill>
            </a:endParaRPr>
          </a:p>
        </p:txBody>
      </p:sp>
      <p:sp>
        <p:nvSpPr>
          <p:cNvPr id="5" name="Rectangle 5">
            <a:extLst>
              <a:ext uri="{FF2B5EF4-FFF2-40B4-BE49-F238E27FC236}">
                <a16:creationId xmlns:a16="http://schemas.microsoft.com/office/drawing/2014/main" xmlns="" id="{703D0AF2-A9F0-440E-BB88-FB37F00FF8E4}"/>
              </a:ext>
            </a:extLst>
          </p:cNvPr>
          <p:cNvSpPr>
            <a:spLocks noChangeArrowheads="1"/>
          </p:cNvSpPr>
          <p:nvPr/>
        </p:nvSpPr>
        <p:spPr bwMode="auto">
          <a:xfrm>
            <a:off x="1199816" y="457513"/>
            <a:ext cx="9792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rebuchet MS" pitchFamily="34" charset="0"/>
              </a:defRPr>
            </a:lvl1pPr>
            <a:lvl2pPr marL="742950" indent="-285750" eaLnBrk="0" hangingPunct="0">
              <a:defRPr sz="2000">
                <a:solidFill>
                  <a:schemeClr val="tx1"/>
                </a:solidFill>
                <a:latin typeface="Trebuchet MS" pitchFamily="34" charset="0"/>
              </a:defRPr>
            </a:lvl2pPr>
            <a:lvl3pPr marL="1143000" indent="-228600" eaLnBrk="0" hangingPunct="0">
              <a:defRPr sz="2000">
                <a:solidFill>
                  <a:schemeClr val="tx1"/>
                </a:solidFill>
                <a:latin typeface="Trebuchet MS" pitchFamily="34" charset="0"/>
              </a:defRPr>
            </a:lvl3pPr>
            <a:lvl4pPr marL="1600200" indent="-228600" eaLnBrk="0" hangingPunct="0">
              <a:defRPr sz="2000">
                <a:solidFill>
                  <a:schemeClr val="tx1"/>
                </a:solidFill>
                <a:latin typeface="Trebuchet MS" pitchFamily="34" charset="0"/>
              </a:defRPr>
            </a:lvl4pPr>
            <a:lvl5pPr marL="2057400" indent="-228600" eaLnBrk="0" hangingPunct="0">
              <a:defRPr sz="2000">
                <a:solidFill>
                  <a:schemeClr val="tx1"/>
                </a:solidFill>
                <a:latin typeface="Trebuchet MS" pitchFamily="34" charset="0"/>
              </a:defRPr>
            </a:lvl5pPr>
            <a:lvl6pPr marL="2514600" indent="-228600" eaLnBrk="0" fontAlgn="base" hangingPunct="0">
              <a:spcBef>
                <a:spcPct val="0"/>
              </a:spcBef>
              <a:spcAft>
                <a:spcPct val="0"/>
              </a:spcAft>
              <a:defRPr sz="2000">
                <a:solidFill>
                  <a:schemeClr val="tx1"/>
                </a:solidFill>
                <a:latin typeface="Trebuchet MS" pitchFamily="34" charset="0"/>
              </a:defRPr>
            </a:lvl6pPr>
            <a:lvl7pPr marL="2971800" indent="-228600" eaLnBrk="0" fontAlgn="base" hangingPunct="0">
              <a:spcBef>
                <a:spcPct val="0"/>
              </a:spcBef>
              <a:spcAft>
                <a:spcPct val="0"/>
              </a:spcAft>
              <a:defRPr sz="2000">
                <a:solidFill>
                  <a:schemeClr val="tx1"/>
                </a:solidFill>
                <a:latin typeface="Trebuchet MS" pitchFamily="34" charset="0"/>
              </a:defRPr>
            </a:lvl7pPr>
            <a:lvl8pPr marL="3429000" indent="-228600" eaLnBrk="0" fontAlgn="base" hangingPunct="0">
              <a:spcBef>
                <a:spcPct val="0"/>
              </a:spcBef>
              <a:spcAft>
                <a:spcPct val="0"/>
              </a:spcAft>
              <a:defRPr sz="2000">
                <a:solidFill>
                  <a:schemeClr val="tx1"/>
                </a:solidFill>
                <a:latin typeface="Trebuchet MS" pitchFamily="34" charset="0"/>
              </a:defRPr>
            </a:lvl8pPr>
            <a:lvl9pPr marL="3886200" indent="-228600" eaLnBrk="0" fontAlgn="base" hangingPunct="0">
              <a:spcBef>
                <a:spcPct val="0"/>
              </a:spcBef>
              <a:spcAft>
                <a:spcPct val="0"/>
              </a:spcAft>
              <a:defRPr sz="2000">
                <a:solidFill>
                  <a:schemeClr val="tx1"/>
                </a:solidFill>
                <a:latin typeface="Trebuchet MS" pitchFamily="34" charset="0"/>
              </a:defRPr>
            </a:lvl9pPr>
          </a:lstStyle>
          <a:p>
            <a:pPr algn="just">
              <a:buClr>
                <a:srgbClr val="0099FF"/>
              </a:buClr>
            </a:pPr>
            <a:r>
              <a:rPr lang="pt-BR" sz="3600" b="1" dirty="0">
                <a:solidFill>
                  <a:schemeClr val="accent1">
                    <a:lumMod val="75000"/>
                  </a:schemeClr>
                </a:solidFill>
                <a:effectLst>
                  <a:outerShdw blurRad="38100" dist="38100" dir="2700000" algn="tl">
                    <a:srgbClr val="000000">
                      <a:alpha val="43137"/>
                    </a:srgbClr>
                  </a:outerShdw>
                </a:effectLst>
                <a:latin typeface="Garamond" panose="02020404030301010803" pitchFamily="18" charset="0"/>
              </a:rPr>
              <a:t>Estudo inicial de Sato et al. necessita ser validado</a:t>
            </a:r>
          </a:p>
        </p:txBody>
      </p:sp>
      <p:sp>
        <p:nvSpPr>
          <p:cNvPr id="6" name="CaixaDeTexto 5">
            <a:extLst>
              <a:ext uri="{FF2B5EF4-FFF2-40B4-BE49-F238E27FC236}">
                <a16:creationId xmlns:a16="http://schemas.microsoft.com/office/drawing/2014/main" xmlns="" id="{7C6DE4CB-3B34-46E6-B2E9-76DDCF0A4D2B}"/>
              </a:ext>
            </a:extLst>
          </p:cNvPr>
          <p:cNvSpPr txBox="1"/>
          <p:nvPr/>
        </p:nvSpPr>
        <p:spPr>
          <a:xfrm>
            <a:off x="7127875" y="6287496"/>
            <a:ext cx="1999650" cy="369332"/>
          </a:xfrm>
          <a:prstGeom prst="rect">
            <a:avLst/>
          </a:prstGeom>
          <a:noFill/>
        </p:spPr>
        <p:txBody>
          <a:bodyPr wrap="none" rtlCol="0">
            <a:spAutoFit/>
          </a:bodyPr>
          <a:lstStyle/>
          <a:p>
            <a:r>
              <a:rPr lang="pt-BR" dirty="0"/>
              <a:t>Valencia-Portillo, R.</a:t>
            </a:r>
          </a:p>
        </p:txBody>
      </p:sp>
      <p:sp>
        <p:nvSpPr>
          <p:cNvPr id="7" name="Espaço Reservado para Número de Slide 3">
            <a:extLst>
              <a:ext uri="{FF2B5EF4-FFF2-40B4-BE49-F238E27FC236}">
                <a16:creationId xmlns:a16="http://schemas.microsoft.com/office/drawing/2014/main" xmlns="" id="{2E3488A3-E807-43C3-9005-C111BAA2A01B}"/>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30</a:t>
            </a:fld>
            <a:endParaRPr lang="pt-BR" sz="1400" dirty="0">
              <a:solidFill>
                <a:schemeClr val="tx2"/>
              </a:solidFill>
              <a:latin typeface="Gill Sans MT" panose="020B0502020104020203" pitchFamily="34" charset="0"/>
            </a:endParaRPr>
          </a:p>
        </p:txBody>
      </p:sp>
      <p:pic>
        <p:nvPicPr>
          <p:cNvPr id="8" name="Áudio 7">
            <a:hlinkClick r:id="" action="ppaction://media"/>
            <a:extLst>
              <a:ext uri="{FF2B5EF4-FFF2-40B4-BE49-F238E27FC236}">
                <a16:creationId xmlns:a16="http://schemas.microsoft.com/office/drawing/2014/main" xmlns="" id="{80D8E128-E746-4CA2-A997-C717E961F1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9517160"/>
      </p:ext>
    </p:extLst>
  </p:cSld>
  <p:clrMapOvr>
    <a:masterClrMapping/>
  </p:clrMapOvr>
  <mc:AlternateContent xmlns:mc="http://schemas.openxmlformats.org/markup-compatibility/2006" xmlns:p14="http://schemas.microsoft.com/office/powerpoint/2010/main">
    <mc:Choice Requires="p14">
      <p:transition spd="slow" p14:dur="2000" advTm="47348"/>
    </mc:Choice>
    <mc:Fallback xmlns="">
      <p:transition spd="slow" advTm="4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27C0613-54F0-4953-B9FB-2DD980B1C554}"/>
              </a:ext>
            </a:extLst>
          </p:cNvPr>
          <p:cNvSpPr>
            <a:spLocks noGrp="1"/>
          </p:cNvSpPr>
          <p:nvPr>
            <p:ph type="title" idx="4294967295"/>
          </p:nvPr>
        </p:nvSpPr>
        <p:spPr>
          <a:xfrm>
            <a:off x="847060" y="247220"/>
            <a:ext cx="10058400" cy="1449387"/>
          </a:xfrm>
        </p:spPr>
        <p:txBody>
          <a:bodyPr>
            <a:normAutofit/>
          </a:bodyPr>
          <a:lstStyle/>
          <a:p>
            <a:pPr algn="ctr"/>
            <a:r>
              <a:rPr lang="pt-BR" sz="4400" dirty="0"/>
              <a:t>ANÁLISE DO PERFIL ELECTROFORÉTICO DOS LOTES DE rLb6H EM SDS-PAGE</a:t>
            </a:r>
            <a:endParaRPr lang="es-PE" sz="4400" dirty="0"/>
          </a:p>
        </p:txBody>
      </p:sp>
      <p:grpSp>
        <p:nvGrpSpPr>
          <p:cNvPr id="4" name="Grupo 3">
            <a:extLst>
              <a:ext uri="{FF2B5EF4-FFF2-40B4-BE49-F238E27FC236}">
                <a16:creationId xmlns:a16="http://schemas.microsoft.com/office/drawing/2014/main" xmlns="" id="{A2C5EEBB-BCCC-45C4-8FC9-963635AF5D61}"/>
              </a:ext>
            </a:extLst>
          </p:cNvPr>
          <p:cNvGrpSpPr/>
          <p:nvPr/>
        </p:nvGrpSpPr>
        <p:grpSpPr>
          <a:xfrm>
            <a:off x="2908031" y="1866825"/>
            <a:ext cx="6480714" cy="3439436"/>
            <a:chOff x="0" y="0"/>
            <a:chExt cx="4904359" cy="2446316"/>
          </a:xfrm>
        </p:grpSpPr>
        <p:grpSp>
          <p:nvGrpSpPr>
            <p:cNvPr id="5" name="Grupo 4">
              <a:extLst>
                <a:ext uri="{FF2B5EF4-FFF2-40B4-BE49-F238E27FC236}">
                  <a16:creationId xmlns:a16="http://schemas.microsoft.com/office/drawing/2014/main" xmlns="" id="{7ADA8AFC-E73A-4E85-A359-9B86744AB38F}"/>
                </a:ext>
              </a:extLst>
            </p:cNvPr>
            <p:cNvGrpSpPr/>
            <p:nvPr/>
          </p:nvGrpSpPr>
          <p:grpSpPr>
            <a:xfrm>
              <a:off x="23750" y="106878"/>
              <a:ext cx="4880609" cy="2339438"/>
              <a:chOff x="0" y="0"/>
              <a:chExt cx="4150777" cy="1855914"/>
            </a:xfrm>
          </p:grpSpPr>
          <p:pic>
            <p:nvPicPr>
              <p:cNvPr id="8" name="Imagem 4">
                <a:extLst>
                  <a:ext uri="{FF2B5EF4-FFF2-40B4-BE49-F238E27FC236}">
                    <a16:creationId xmlns:a16="http://schemas.microsoft.com/office/drawing/2014/main" xmlns="" id="{65141782-E7AC-4E84-967F-6B51709B89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38113" cy="1842770"/>
              </a:xfrm>
              <a:prstGeom prst="rect">
                <a:avLst/>
              </a:prstGeom>
              <a:noFill/>
              <a:ln>
                <a:noFill/>
              </a:ln>
            </p:spPr>
          </p:pic>
          <p:pic>
            <p:nvPicPr>
              <p:cNvPr id="9" name="Imagem 3">
                <a:extLst>
                  <a:ext uri="{FF2B5EF4-FFF2-40B4-BE49-F238E27FC236}">
                    <a16:creationId xmlns:a16="http://schemas.microsoft.com/office/drawing/2014/main" xmlns="" id="{B84435C8-18DB-4EDB-B5FD-C1DE270D5AD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2194" y="11874"/>
                <a:ext cx="1898583" cy="1844040"/>
              </a:xfrm>
              <a:prstGeom prst="rect">
                <a:avLst/>
              </a:prstGeom>
              <a:noFill/>
              <a:ln>
                <a:noFill/>
              </a:ln>
            </p:spPr>
          </p:pic>
        </p:grpSp>
        <p:sp>
          <p:nvSpPr>
            <p:cNvPr id="6" name="Caixa de texto 8">
              <a:extLst>
                <a:ext uri="{FF2B5EF4-FFF2-40B4-BE49-F238E27FC236}">
                  <a16:creationId xmlns:a16="http://schemas.microsoft.com/office/drawing/2014/main" xmlns="" id="{A2E574FF-3E44-43F4-A3AA-CB1A38F6D73F}"/>
                </a:ext>
              </a:extLst>
            </p:cNvPr>
            <p:cNvSpPr txBox="1"/>
            <p:nvPr/>
          </p:nvSpPr>
          <p:spPr>
            <a:xfrm>
              <a:off x="0" y="0"/>
              <a:ext cx="287655" cy="28765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pt-BR" sz="1400">
                  <a:ea typeface="Calibri" panose="020F0502020204030204" pitchFamily="34" charset="0"/>
                  <a:cs typeface="Times New Roman" panose="02020603050405020304" pitchFamily="18" charset="0"/>
                </a:rPr>
                <a:t>A</a:t>
              </a:r>
              <a:endParaRPr lang="es-PE" sz="1100">
                <a:ea typeface="Calibri" panose="020F0502020204030204" pitchFamily="34" charset="0"/>
                <a:cs typeface="Times New Roman" panose="02020603050405020304" pitchFamily="18" charset="0"/>
              </a:endParaRPr>
            </a:p>
          </p:txBody>
        </p:sp>
        <p:sp>
          <p:nvSpPr>
            <p:cNvPr id="7" name="Caixa de texto 18">
              <a:extLst>
                <a:ext uri="{FF2B5EF4-FFF2-40B4-BE49-F238E27FC236}">
                  <a16:creationId xmlns:a16="http://schemas.microsoft.com/office/drawing/2014/main" xmlns="" id="{63DF4302-DD53-4E26-A4F9-31C5D4A197A1}"/>
                </a:ext>
              </a:extLst>
            </p:cNvPr>
            <p:cNvSpPr txBox="1"/>
            <p:nvPr/>
          </p:nvSpPr>
          <p:spPr>
            <a:xfrm>
              <a:off x="2683823" y="0"/>
              <a:ext cx="288000" cy="28800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pt-BR" sz="1400">
                  <a:ea typeface="Calibri" panose="020F0502020204030204" pitchFamily="34" charset="0"/>
                  <a:cs typeface="Times New Roman" panose="02020603050405020304" pitchFamily="18" charset="0"/>
                </a:rPr>
                <a:t>B</a:t>
              </a:r>
              <a:endParaRPr lang="es-PE" sz="1100">
                <a:ea typeface="Calibri" panose="020F0502020204030204" pitchFamily="34" charset="0"/>
                <a:cs typeface="Times New Roman" panose="02020603050405020304" pitchFamily="18" charset="0"/>
              </a:endParaRPr>
            </a:p>
          </p:txBody>
        </p:sp>
      </p:grpSp>
      <p:sp>
        <p:nvSpPr>
          <p:cNvPr id="10" name="Rectángulo 9">
            <a:extLst>
              <a:ext uri="{FF2B5EF4-FFF2-40B4-BE49-F238E27FC236}">
                <a16:creationId xmlns:a16="http://schemas.microsoft.com/office/drawing/2014/main" xmlns="" id="{98BCFD3C-37A6-4931-A6AF-1044CE82B324}"/>
              </a:ext>
            </a:extLst>
          </p:cNvPr>
          <p:cNvSpPr/>
          <p:nvPr/>
        </p:nvSpPr>
        <p:spPr>
          <a:xfrm>
            <a:off x="3587525" y="5805960"/>
            <a:ext cx="5197246" cy="553998"/>
          </a:xfrm>
          <a:prstGeom prst="rect">
            <a:avLst/>
          </a:prstGeom>
        </p:spPr>
        <p:txBody>
          <a:bodyPr wrap="square">
            <a:spAutoFit/>
          </a:bodyPr>
          <a:lstStyle/>
          <a:p>
            <a:pPr marL="457200" algn="just">
              <a:lnSpc>
                <a:spcPct val="150000"/>
              </a:lnSpc>
              <a:spcAft>
                <a:spcPts val="800"/>
              </a:spcAft>
            </a:pPr>
            <a:r>
              <a:rPr lang="pt-BR" sz="2000" dirty="0">
                <a:latin typeface="Garamond" panose="02020404030301010803" pitchFamily="18" charset="0"/>
                <a:ea typeface="Calibri" panose="020F0502020204030204" pitchFamily="34" charset="0"/>
                <a:cs typeface="Times New Roman" panose="02020603050405020304" pitchFamily="18" charset="0"/>
              </a:rPr>
              <a:t>1 – lote A. 2 – lote B. 3 – lote C. 4 – lote D.</a:t>
            </a:r>
            <a:endParaRPr lang="es-PE" sz="2000" dirty="0">
              <a:latin typeface="Garamond" panose="02020404030301010803" pitchFamily="18" charset="0"/>
              <a:ea typeface="Calibri" panose="020F0502020204030204" pitchFamily="34" charset="0"/>
              <a:cs typeface="Times New Roman" panose="02020603050405020304" pitchFamily="18" charset="0"/>
            </a:endParaRPr>
          </a:p>
        </p:txBody>
      </p:sp>
      <p:sp>
        <p:nvSpPr>
          <p:cNvPr id="3" name="Retângulo 2"/>
          <p:cNvSpPr/>
          <p:nvPr/>
        </p:nvSpPr>
        <p:spPr>
          <a:xfrm>
            <a:off x="2525486" y="5436628"/>
            <a:ext cx="3269924" cy="400110"/>
          </a:xfrm>
          <a:prstGeom prst="rect">
            <a:avLst/>
          </a:prstGeom>
        </p:spPr>
        <p:txBody>
          <a:bodyPr wrap="square">
            <a:spAutoFit/>
          </a:bodyPr>
          <a:lstStyle/>
          <a:p>
            <a:r>
              <a:rPr lang="pt-BR" sz="2000" dirty="0">
                <a:latin typeface="Garamond" panose="02020404030301010803" pitchFamily="18" charset="0"/>
                <a:ea typeface="Calibri" panose="020F0502020204030204" pitchFamily="34" charset="0"/>
                <a:cs typeface="Times New Roman" panose="02020603050405020304" pitchFamily="18" charset="0"/>
              </a:rPr>
              <a:t>3µg/</a:t>
            </a:r>
            <a:r>
              <a:rPr lang="pt-BR" sz="2000" dirty="0" err="1">
                <a:latin typeface="Garamond" panose="02020404030301010803" pitchFamily="18" charset="0"/>
                <a:ea typeface="Calibri" panose="020F0502020204030204" pitchFamily="34" charset="0"/>
                <a:cs typeface="Times New Roman" panose="02020603050405020304" pitchFamily="18" charset="0"/>
              </a:rPr>
              <a:t>mL</a:t>
            </a:r>
            <a:r>
              <a:rPr lang="pt-BR" sz="2000" dirty="0">
                <a:latin typeface="Garamond" panose="02020404030301010803" pitchFamily="18" charset="0"/>
                <a:ea typeface="Calibri" panose="020F0502020204030204" pitchFamily="34" charset="0"/>
                <a:cs typeface="Times New Roman" panose="02020603050405020304" pitchFamily="18" charset="0"/>
              </a:rPr>
              <a:t> de proteína/poço</a:t>
            </a:r>
            <a:endParaRPr lang="pt-BR" sz="2000" dirty="0">
              <a:latin typeface="Garamond" panose="02020404030301010803" pitchFamily="18" charset="0"/>
            </a:endParaRPr>
          </a:p>
        </p:txBody>
      </p:sp>
      <p:sp>
        <p:nvSpPr>
          <p:cNvPr id="11" name="Retângulo 10"/>
          <p:cNvSpPr/>
          <p:nvPr/>
        </p:nvSpPr>
        <p:spPr>
          <a:xfrm>
            <a:off x="6455230" y="5465525"/>
            <a:ext cx="2903717" cy="400110"/>
          </a:xfrm>
          <a:prstGeom prst="rect">
            <a:avLst/>
          </a:prstGeom>
        </p:spPr>
        <p:txBody>
          <a:bodyPr wrap="square">
            <a:spAutoFit/>
          </a:bodyPr>
          <a:lstStyle/>
          <a:p>
            <a:r>
              <a:rPr lang="pt-BR" sz="2000" dirty="0">
                <a:latin typeface="Garamond" panose="02020404030301010803" pitchFamily="18" charset="0"/>
                <a:ea typeface="Calibri" panose="020F0502020204030204" pitchFamily="34" charset="0"/>
                <a:cs typeface="Times New Roman" panose="02020603050405020304" pitchFamily="18" charset="0"/>
              </a:rPr>
              <a:t>6µg/</a:t>
            </a:r>
            <a:r>
              <a:rPr lang="pt-BR" sz="2000" dirty="0" err="1">
                <a:latin typeface="Garamond" panose="02020404030301010803" pitchFamily="18" charset="0"/>
                <a:ea typeface="Calibri" panose="020F0502020204030204" pitchFamily="34" charset="0"/>
                <a:cs typeface="Times New Roman" panose="02020603050405020304" pitchFamily="18" charset="0"/>
              </a:rPr>
              <a:t>mL</a:t>
            </a:r>
            <a:r>
              <a:rPr lang="pt-BR" sz="2000" dirty="0">
                <a:latin typeface="Garamond" panose="02020404030301010803" pitchFamily="18" charset="0"/>
                <a:ea typeface="Calibri" panose="020F0502020204030204" pitchFamily="34" charset="0"/>
                <a:cs typeface="Times New Roman" panose="02020603050405020304" pitchFamily="18" charset="0"/>
              </a:rPr>
              <a:t> de proteína/poço</a:t>
            </a:r>
            <a:endParaRPr lang="pt-BR" sz="2000" dirty="0">
              <a:latin typeface="Garamond" panose="02020404030301010803" pitchFamily="18" charset="0"/>
            </a:endParaRPr>
          </a:p>
        </p:txBody>
      </p:sp>
      <p:sp>
        <p:nvSpPr>
          <p:cNvPr id="12" name="CaixaDeTexto 11">
            <a:extLst>
              <a:ext uri="{FF2B5EF4-FFF2-40B4-BE49-F238E27FC236}">
                <a16:creationId xmlns:a16="http://schemas.microsoft.com/office/drawing/2014/main" xmlns="" id="{8E65D5F5-A049-4327-9AF8-276400236BB5}"/>
              </a:ext>
            </a:extLst>
          </p:cNvPr>
          <p:cNvSpPr txBox="1"/>
          <p:nvPr/>
        </p:nvSpPr>
        <p:spPr>
          <a:xfrm>
            <a:off x="6913944" y="6397944"/>
            <a:ext cx="1999650" cy="369332"/>
          </a:xfrm>
          <a:prstGeom prst="rect">
            <a:avLst/>
          </a:prstGeom>
          <a:noFill/>
        </p:spPr>
        <p:txBody>
          <a:bodyPr wrap="none" rtlCol="0">
            <a:spAutoFit/>
          </a:bodyPr>
          <a:lstStyle/>
          <a:p>
            <a:r>
              <a:rPr lang="pt-BR" dirty="0"/>
              <a:t>Valencia-Portillo, R.</a:t>
            </a:r>
          </a:p>
        </p:txBody>
      </p:sp>
      <p:sp>
        <p:nvSpPr>
          <p:cNvPr id="13" name="Espaço Reservado para Número de Slide 3">
            <a:extLst>
              <a:ext uri="{FF2B5EF4-FFF2-40B4-BE49-F238E27FC236}">
                <a16:creationId xmlns:a16="http://schemas.microsoft.com/office/drawing/2014/main" xmlns="" id="{48EC569E-67CE-48AB-A67F-2E202DDA55EC}"/>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31</a:t>
            </a:fld>
            <a:endParaRPr lang="pt-BR" sz="1400" dirty="0">
              <a:solidFill>
                <a:schemeClr val="tx2"/>
              </a:solidFill>
              <a:latin typeface="Gill Sans MT" panose="020B0502020104020203" pitchFamily="34" charset="0"/>
            </a:endParaRPr>
          </a:p>
        </p:txBody>
      </p:sp>
      <p:pic>
        <p:nvPicPr>
          <p:cNvPr id="18" name="Áudio 17">
            <a:hlinkClick r:id="" action="ppaction://media"/>
            <a:extLst>
              <a:ext uri="{FF2B5EF4-FFF2-40B4-BE49-F238E27FC236}">
                <a16:creationId xmlns:a16="http://schemas.microsoft.com/office/drawing/2014/main" xmlns="" id="{478F2B60-CBCA-4579-86DA-3E0F71FAEB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9929714"/>
      </p:ext>
    </p:extLst>
  </p:cSld>
  <p:clrMapOvr>
    <a:masterClrMapping/>
  </p:clrMapOvr>
  <mc:AlternateContent xmlns:mc="http://schemas.openxmlformats.org/markup-compatibility/2006" xmlns:p14="http://schemas.microsoft.com/office/powerpoint/2010/main">
    <mc:Choice Requires="p14">
      <p:transition spd="slow" p14:dur="2000" advTm="47109"/>
    </mc:Choice>
    <mc:Fallback xmlns="">
      <p:transition spd="slow" advTm="47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27E8749-B65A-46D7-A341-48CEEA7B84FF}"/>
              </a:ext>
            </a:extLst>
          </p:cNvPr>
          <p:cNvSpPr/>
          <p:nvPr/>
        </p:nvSpPr>
        <p:spPr>
          <a:xfrm>
            <a:off x="478302" y="1122643"/>
            <a:ext cx="10154773" cy="5025226"/>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a:spLocks noGrp="1"/>
          </p:cNvSpPr>
          <p:nvPr>
            <p:ph idx="1"/>
          </p:nvPr>
        </p:nvSpPr>
        <p:spPr>
          <a:xfrm>
            <a:off x="329825" y="1122643"/>
            <a:ext cx="10303250" cy="5394595"/>
          </a:xfrm>
        </p:spPr>
        <p:txBody>
          <a:bodyPr>
            <a:noAutofit/>
          </a:bodyPr>
          <a:lstStyle/>
          <a:p>
            <a:pPr marL="740664" indent="-571500">
              <a:lnSpc>
                <a:spcPct val="100000"/>
              </a:lnSpc>
              <a:spcBef>
                <a:spcPts val="370"/>
              </a:spcBef>
              <a:defRPr/>
            </a:pPr>
            <a:r>
              <a:rPr lang="en-US" sz="3200" dirty="0" err="1">
                <a:latin typeface="+mj-lt"/>
              </a:rPr>
              <a:t>Imunofluorescência</a:t>
            </a:r>
            <a:r>
              <a:rPr lang="en-US" sz="3200" dirty="0">
                <a:latin typeface="+mj-lt"/>
              </a:rPr>
              <a:t> </a:t>
            </a:r>
            <a:r>
              <a:rPr lang="pt-BR" sz="3200" dirty="0">
                <a:latin typeface="+mj-lt"/>
              </a:rPr>
              <a:t>Indireta </a:t>
            </a:r>
          </a:p>
          <a:p>
            <a:pPr marL="1197864" lvl="1" indent="-571500">
              <a:lnSpc>
                <a:spcPct val="100000"/>
              </a:lnSpc>
              <a:spcBef>
                <a:spcPts val="370"/>
              </a:spcBef>
              <a:defRPr/>
            </a:pPr>
            <a:r>
              <a:rPr lang="pt-BR" sz="2400" dirty="0" err="1">
                <a:latin typeface="+mj-lt"/>
              </a:rPr>
              <a:t>Promastigotas</a:t>
            </a:r>
            <a:r>
              <a:rPr lang="en-US" sz="2400" dirty="0">
                <a:latin typeface="+mj-lt"/>
              </a:rPr>
              <a:t> de </a:t>
            </a:r>
            <a:r>
              <a:rPr lang="en-US" sz="2400" i="1" dirty="0">
                <a:latin typeface="+mj-lt"/>
              </a:rPr>
              <a:t>L. major</a:t>
            </a:r>
            <a:r>
              <a:rPr lang="en-US" sz="2400" dirty="0">
                <a:latin typeface="+mj-lt"/>
              </a:rPr>
              <a:t>-like – </a:t>
            </a:r>
            <a:r>
              <a:rPr lang="en-US" sz="2400" i="1" dirty="0">
                <a:latin typeface="+mj-lt"/>
              </a:rPr>
              <a:t>in house </a:t>
            </a:r>
          </a:p>
          <a:p>
            <a:pPr marL="1197864" lvl="1" indent="-571500">
              <a:lnSpc>
                <a:spcPct val="100000"/>
              </a:lnSpc>
              <a:spcBef>
                <a:spcPts val="370"/>
              </a:spcBef>
              <a:defRPr/>
            </a:pPr>
            <a:r>
              <a:rPr lang="en-US" sz="2800" dirty="0">
                <a:latin typeface="+mj-lt"/>
              </a:rPr>
              <a:t>Para LV – </a:t>
            </a:r>
            <a:r>
              <a:rPr lang="en-US" sz="2800" dirty="0" err="1">
                <a:latin typeface="+mj-lt"/>
              </a:rPr>
              <a:t>Ministério</a:t>
            </a:r>
            <a:r>
              <a:rPr lang="en-US" sz="2800" dirty="0">
                <a:latin typeface="+mj-lt"/>
              </a:rPr>
              <a:t> </a:t>
            </a:r>
            <a:r>
              <a:rPr lang="en-US" sz="2800" dirty="0" err="1">
                <a:latin typeface="+mj-lt"/>
              </a:rPr>
              <a:t>recomenda</a:t>
            </a:r>
            <a:endParaRPr lang="en-US" sz="2800" dirty="0">
              <a:latin typeface="+mj-lt"/>
            </a:endParaRPr>
          </a:p>
          <a:p>
            <a:pPr marL="1655064" lvl="2" indent="-571500">
              <a:lnSpc>
                <a:spcPct val="100000"/>
              </a:lnSpc>
              <a:spcBef>
                <a:spcPts val="370"/>
              </a:spcBef>
              <a:defRPr/>
            </a:pPr>
            <a:r>
              <a:rPr lang="en-US" sz="2400" dirty="0">
                <a:latin typeface="+mj-lt"/>
              </a:rPr>
              <a:t>1/80 – </a:t>
            </a:r>
            <a:r>
              <a:rPr lang="en-US" sz="2400" dirty="0" err="1">
                <a:latin typeface="+mj-lt"/>
              </a:rPr>
              <a:t>positivo</a:t>
            </a:r>
            <a:endParaRPr lang="en-US" sz="2400" dirty="0">
              <a:latin typeface="+mj-lt"/>
            </a:endParaRPr>
          </a:p>
          <a:p>
            <a:pPr marL="1655064" lvl="2" indent="-571500">
              <a:lnSpc>
                <a:spcPct val="100000"/>
              </a:lnSpc>
              <a:spcBef>
                <a:spcPts val="370"/>
              </a:spcBef>
              <a:defRPr/>
            </a:pPr>
            <a:r>
              <a:rPr lang="en-US" sz="2400" dirty="0">
                <a:latin typeface="+mj-lt"/>
              </a:rPr>
              <a:t>1/40 – </a:t>
            </a:r>
            <a:r>
              <a:rPr lang="en-US" sz="2400" dirty="0" err="1">
                <a:latin typeface="+mj-lt"/>
              </a:rPr>
              <a:t>sugestivo</a:t>
            </a:r>
            <a:endParaRPr lang="en-US" sz="2400" dirty="0">
              <a:latin typeface="+mj-lt"/>
            </a:endParaRPr>
          </a:p>
          <a:p>
            <a:pPr marL="1655064" lvl="2" indent="-571500">
              <a:lnSpc>
                <a:spcPct val="100000"/>
              </a:lnSpc>
              <a:spcBef>
                <a:spcPts val="370"/>
              </a:spcBef>
              <a:defRPr/>
            </a:pPr>
            <a:r>
              <a:rPr lang="pt-BR" sz="2400" dirty="0">
                <a:latin typeface="+mj-lt"/>
              </a:rPr>
              <a:t>resultado de um teste positivo, na ausência de manifestações clínicas, não autoriza a instituição de terapêutica</a:t>
            </a:r>
          </a:p>
          <a:p>
            <a:pPr marL="1197864" lvl="1" indent="-571500">
              <a:lnSpc>
                <a:spcPct val="100000"/>
              </a:lnSpc>
              <a:spcBef>
                <a:spcPts val="370"/>
              </a:spcBef>
              <a:defRPr/>
            </a:pPr>
            <a:r>
              <a:rPr lang="pt-BR" sz="2800" dirty="0">
                <a:latin typeface="+mj-lt"/>
              </a:rPr>
              <a:t>Para LT - métodos parasitológicos</a:t>
            </a:r>
          </a:p>
          <a:p>
            <a:pPr marL="1655064" lvl="2" indent="-571500">
              <a:lnSpc>
                <a:spcPct val="100000"/>
              </a:lnSpc>
              <a:spcBef>
                <a:spcPts val="370"/>
              </a:spcBef>
              <a:defRPr/>
            </a:pPr>
            <a:r>
              <a:rPr lang="pt-BR" sz="2400" dirty="0">
                <a:latin typeface="+mj-lt"/>
              </a:rPr>
              <a:t>diagnóstico diferencial com exemplo, sífilis, hanseníase e tuberculose</a:t>
            </a:r>
          </a:p>
          <a:p>
            <a:pPr marL="740664" indent="-571500">
              <a:lnSpc>
                <a:spcPct val="100000"/>
              </a:lnSpc>
              <a:spcBef>
                <a:spcPts val="370"/>
              </a:spcBef>
              <a:defRPr/>
            </a:pPr>
            <a:r>
              <a:rPr lang="en-US" sz="3200" dirty="0">
                <a:latin typeface="+mj-lt"/>
              </a:rPr>
              <a:t>ELISA</a:t>
            </a:r>
          </a:p>
          <a:p>
            <a:pPr marL="1197864" lvl="1" indent="-571500">
              <a:lnSpc>
                <a:spcPct val="100000"/>
              </a:lnSpc>
              <a:spcBef>
                <a:spcPts val="370"/>
              </a:spcBef>
              <a:defRPr/>
            </a:pPr>
            <a:r>
              <a:rPr lang="pt-BR" sz="2200" dirty="0">
                <a:latin typeface="+mj-lt"/>
              </a:rPr>
              <a:t>Extrato alcalino de </a:t>
            </a:r>
            <a:r>
              <a:rPr lang="pt-BR" sz="2200" dirty="0" err="1">
                <a:latin typeface="+mj-lt"/>
              </a:rPr>
              <a:t>promastigotas</a:t>
            </a:r>
            <a:r>
              <a:rPr lang="pt-BR" sz="2200" dirty="0">
                <a:latin typeface="+mj-lt"/>
              </a:rPr>
              <a:t> </a:t>
            </a:r>
            <a:r>
              <a:rPr lang="en-US" sz="2200" dirty="0">
                <a:latin typeface="+mj-lt"/>
              </a:rPr>
              <a:t>de </a:t>
            </a:r>
            <a:r>
              <a:rPr lang="en-US" sz="2200" i="1" dirty="0">
                <a:latin typeface="+mj-lt"/>
              </a:rPr>
              <a:t>L. major</a:t>
            </a:r>
            <a:r>
              <a:rPr lang="en-US" sz="2200" dirty="0">
                <a:latin typeface="+mj-lt"/>
              </a:rPr>
              <a:t>-like – </a:t>
            </a:r>
            <a:r>
              <a:rPr lang="en-US" sz="2200" i="1" dirty="0">
                <a:latin typeface="+mj-lt"/>
              </a:rPr>
              <a:t>in house</a:t>
            </a:r>
          </a:p>
          <a:p>
            <a:pPr marL="1197864" lvl="1" indent="-571500">
              <a:lnSpc>
                <a:spcPct val="100000"/>
              </a:lnSpc>
              <a:spcBef>
                <a:spcPts val="370"/>
              </a:spcBef>
              <a:defRPr/>
            </a:pPr>
            <a:endParaRPr lang="en-US" sz="2200" i="1" dirty="0">
              <a:solidFill>
                <a:schemeClr val="accent1">
                  <a:lumMod val="50000"/>
                </a:schemeClr>
              </a:solidFill>
              <a:latin typeface="+mj-lt"/>
            </a:endParaRPr>
          </a:p>
          <a:p>
            <a:pPr marL="1197864" lvl="1" indent="-571500">
              <a:lnSpc>
                <a:spcPct val="100000"/>
              </a:lnSpc>
              <a:spcBef>
                <a:spcPts val="370"/>
              </a:spcBef>
              <a:defRPr/>
            </a:pPr>
            <a:endParaRPr lang="en-US" sz="2200" i="1" dirty="0">
              <a:solidFill>
                <a:schemeClr val="accent1">
                  <a:lumMod val="50000"/>
                </a:schemeClr>
              </a:solidFill>
              <a:latin typeface="+mj-lt"/>
            </a:endParaRPr>
          </a:p>
          <a:p>
            <a:pPr marL="274320" lvl="1" indent="0">
              <a:lnSpc>
                <a:spcPct val="100000"/>
              </a:lnSpc>
              <a:buNone/>
            </a:pPr>
            <a:endParaRPr lang="en-US" sz="4000" dirty="0">
              <a:solidFill>
                <a:schemeClr val="accent1">
                  <a:lumMod val="50000"/>
                </a:schemeClr>
              </a:solidFill>
              <a:latin typeface="+mj-lt"/>
            </a:endParaRPr>
          </a:p>
          <a:p>
            <a:pPr lvl="1">
              <a:lnSpc>
                <a:spcPct val="100000"/>
              </a:lnSpc>
            </a:pPr>
            <a:endParaRPr lang="en-US" sz="1800" dirty="0">
              <a:solidFill>
                <a:schemeClr val="accent1">
                  <a:lumMod val="50000"/>
                </a:schemeClr>
              </a:solidFill>
              <a:latin typeface="+mj-lt"/>
            </a:endParaRPr>
          </a:p>
          <a:p>
            <a:pPr>
              <a:lnSpc>
                <a:spcPct val="100000"/>
              </a:lnSpc>
            </a:pPr>
            <a:endParaRPr lang="en-US" dirty="0">
              <a:solidFill>
                <a:schemeClr val="accent1">
                  <a:lumMod val="50000"/>
                </a:schemeClr>
              </a:solidFill>
              <a:latin typeface="+mj-lt"/>
            </a:endParaRPr>
          </a:p>
        </p:txBody>
      </p:sp>
      <p:sp>
        <p:nvSpPr>
          <p:cNvPr id="4"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32</a:t>
            </a:fld>
            <a:endParaRPr lang="pt-BR" sz="1400" dirty="0">
              <a:solidFill>
                <a:schemeClr val="tx2"/>
              </a:solidFill>
              <a:latin typeface="Gill Sans MT" panose="020B0502020104020203" pitchFamily="34" charset="0"/>
            </a:endParaRPr>
          </a:p>
        </p:txBody>
      </p:sp>
      <p:pic>
        <p:nvPicPr>
          <p:cNvPr id="4098" name="Picture 2" descr="http://www.cve.saude.sp.gov.br/gif/agencia/bepa67_f5lvas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7798" y="1630520"/>
            <a:ext cx="2090554" cy="144016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rotWithShape="1">
          <a:blip r:embed="rId6" cstate="print">
            <a:extLst>
              <a:ext uri="{28A0092B-C50C-407E-A947-70E740481C1C}">
                <a14:useLocalDpi xmlns:a14="http://schemas.microsoft.com/office/drawing/2010/main" val="0"/>
              </a:ext>
            </a:extLst>
          </a:blip>
          <a:srcRect l="12988" t="27951" r="23226" b="14300"/>
          <a:stretch/>
        </p:blipFill>
        <p:spPr>
          <a:xfrm>
            <a:off x="9582860" y="5242529"/>
            <a:ext cx="2095492" cy="1422865"/>
          </a:xfrm>
          <a:prstGeom prst="rect">
            <a:avLst/>
          </a:prstGeom>
          <a:ln>
            <a:noFill/>
          </a:ln>
          <a:effectLst/>
          <a:scene3d>
            <a:camera prst="orthographicFront">
              <a:rot lat="0" lon="0" rev="0"/>
            </a:camera>
            <a:lightRig rig="contrasting" dir="t">
              <a:rot lat="0" lon="0" rev="1500000"/>
            </a:lightRig>
          </a:scene3d>
          <a:sp3d prstMaterial="metal">
            <a:bevelT w="88900" h="88900"/>
          </a:sp3d>
        </p:spPr>
      </p:pic>
      <p:sp>
        <p:nvSpPr>
          <p:cNvPr id="8" name="Título 1">
            <a:extLst>
              <a:ext uri="{FF2B5EF4-FFF2-40B4-BE49-F238E27FC236}">
                <a16:creationId xmlns:a16="http://schemas.microsoft.com/office/drawing/2014/main" xmlns="" id="{056BD9E4-DF40-4A39-B63E-2E7D0E58B1AD}"/>
              </a:ext>
            </a:extLst>
          </p:cNvPr>
          <p:cNvSpPr txBox="1">
            <a:spLocks/>
          </p:cNvSpPr>
          <p:nvPr/>
        </p:nvSpPr>
        <p:spPr>
          <a:xfrm>
            <a:off x="1990383" y="146783"/>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Sorologia  LT e LV</a:t>
            </a:r>
          </a:p>
        </p:txBody>
      </p:sp>
      <p:sp>
        <p:nvSpPr>
          <p:cNvPr id="7" name="Espaço Reservado para Número de Slide 3">
            <a:extLst>
              <a:ext uri="{FF2B5EF4-FFF2-40B4-BE49-F238E27FC236}">
                <a16:creationId xmlns:a16="http://schemas.microsoft.com/office/drawing/2014/main" xmlns="" id="{8A2F7CB8-C195-4A03-A1C0-6EEC0A4A4C72}"/>
              </a:ext>
            </a:extLst>
          </p:cNvPr>
          <p:cNvSpPr txBox="1">
            <a:spLocks/>
          </p:cNvSpPr>
          <p:nvPr/>
        </p:nvSpPr>
        <p:spPr>
          <a:xfrm>
            <a:off x="7280275" y="66008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32</a:t>
            </a:fld>
            <a:endParaRPr lang="pt-BR" sz="1400" dirty="0">
              <a:solidFill>
                <a:schemeClr val="tx2"/>
              </a:solidFill>
              <a:latin typeface="Gill Sans MT" panose="020B0502020104020203" pitchFamily="34" charset="0"/>
            </a:endParaRPr>
          </a:p>
        </p:txBody>
      </p:sp>
      <p:pic>
        <p:nvPicPr>
          <p:cNvPr id="14" name="Áudio 13">
            <a:hlinkClick r:id="" action="ppaction://media"/>
            <a:extLst>
              <a:ext uri="{FF2B5EF4-FFF2-40B4-BE49-F238E27FC236}">
                <a16:creationId xmlns:a16="http://schemas.microsoft.com/office/drawing/2014/main" xmlns="" id="{EAC8E4A0-89D8-4C77-BD58-3C94BBFD09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3529710"/>
      </p:ext>
    </p:extLst>
  </p:cSld>
  <p:clrMapOvr>
    <a:masterClrMapping/>
  </p:clrMapOvr>
  <mc:AlternateContent xmlns:mc="http://schemas.openxmlformats.org/markup-compatibility/2006" xmlns:p14="http://schemas.microsoft.com/office/powerpoint/2010/main">
    <mc:Choice Requires="p14">
      <p:transition spd="slow" p14:dur="2000" advTm="89642"/>
    </mc:Choice>
    <mc:Fallback xmlns="">
      <p:transition spd="slow" advTm="8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513702" y="2341523"/>
            <a:ext cx="4768696" cy="4045195"/>
            <a:chOff x="408947" y="2403231"/>
            <a:chExt cx="4278196" cy="3769166"/>
          </a:xfrm>
          <a:scene3d>
            <a:camera prst="orthographicFront">
              <a:rot lat="0" lon="0" rev="0"/>
            </a:camera>
            <a:lightRig rig="contrasting" dir="t">
              <a:rot lat="0" lon="0" rev="1500000"/>
            </a:lightRig>
          </a:scene3d>
        </p:grpSpPr>
        <p:sp>
          <p:nvSpPr>
            <p:cNvPr id="5" name="Espaço Reservado para Conteúdo 1"/>
            <p:cNvSpPr txBox="1">
              <a:spLocks/>
            </p:cNvSpPr>
            <p:nvPr/>
          </p:nvSpPr>
          <p:spPr>
            <a:xfrm>
              <a:off x="1016992" y="2403231"/>
              <a:ext cx="2775904" cy="622239"/>
            </a:xfrm>
            <a:prstGeom prst="rect">
              <a:avLst/>
            </a:prstGeom>
            <a:solidFill>
              <a:schemeClr val="accent4">
                <a:lumMod val="20000"/>
                <a:lumOff val="80000"/>
              </a:schemeClr>
            </a:solidFill>
            <a:ln w="57150">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2200" dirty="0">
                  <a:solidFill>
                    <a:schemeClr val="tx1"/>
                  </a:solidFill>
                </a:rPr>
                <a:t>Caso suspeito de Leishmaniose Visceral</a:t>
              </a:r>
            </a:p>
          </p:txBody>
        </p:sp>
        <p:sp>
          <p:nvSpPr>
            <p:cNvPr id="6" name="Seta para a esquerda e para cima 5"/>
            <p:cNvSpPr/>
            <p:nvPr/>
          </p:nvSpPr>
          <p:spPr>
            <a:xfrm rot="13298374">
              <a:off x="1935896" y="3112583"/>
              <a:ext cx="860690" cy="876799"/>
            </a:xfrm>
            <a:prstGeom prst="leftUpArrow">
              <a:avLst/>
            </a:prstGeom>
            <a:solidFill>
              <a:schemeClr val="accent2"/>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ln w="22225">
                  <a:solidFill>
                    <a:schemeClr val="accent2"/>
                  </a:solidFill>
                  <a:prstDash val="solid"/>
                </a:ln>
                <a:solidFill>
                  <a:schemeClr val="accent2">
                    <a:lumMod val="40000"/>
                    <a:lumOff val="60000"/>
                  </a:schemeClr>
                </a:solidFill>
              </a:endParaRPr>
            </a:p>
          </p:txBody>
        </p:sp>
        <p:sp>
          <p:nvSpPr>
            <p:cNvPr id="7" name="Espaço Reservado para Conteúdo 1"/>
            <p:cNvSpPr txBox="1">
              <a:spLocks/>
            </p:cNvSpPr>
            <p:nvPr/>
          </p:nvSpPr>
          <p:spPr>
            <a:xfrm>
              <a:off x="408947" y="3864181"/>
              <a:ext cx="1877052" cy="593534"/>
            </a:xfrm>
            <a:prstGeom prst="rect">
              <a:avLst/>
            </a:prstGeom>
            <a:solidFill>
              <a:schemeClr val="accent4">
                <a:lumMod val="20000"/>
                <a:lumOff val="80000"/>
              </a:schemeClr>
            </a:solidFill>
            <a:ln w="57150">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2200" dirty="0">
                  <a:solidFill>
                    <a:schemeClr val="tx1"/>
                  </a:solidFill>
                </a:rPr>
                <a:t>Manifestações clínicas</a:t>
              </a:r>
            </a:p>
          </p:txBody>
        </p:sp>
        <p:sp>
          <p:nvSpPr>
            <p:cNvPr id="8" name="Espaço Reservado para Conteúdo 1"/>
            <p:cNvSpPr txBox="1">
              <a:spLocks/>
            </p:cNvSpPr>
            <p:nvPr/>
          </p:nvSpPr>
          <p:spPr>
            <a:xfrm>
              <a:off x="2617065" y="3860976"/>
              <a:ext cx="2070078" cy="596739"/>
            </a:xfrm>
            <a:prstGeom prst="rect">
              <a:avLst/>
            </a:prstGeom>
            <a:solidFill>
              <a:schemeClr val="accent4">
                <a:lumMod val="20000"/>
                <a:lumOff val="80000"/>
              </a:schemeClr>
            </a:solidFill>
            <a:ln w="57150">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2200" dirty="0">
                  <a:solidFill>
                    <a:schemeClr val="tx1"/>
                  </a:solidFill>
                </a:rPr>
                <a:t>Dados epidemiológicos</a:t>
              </a:r>
            </a:p>
          </p:txBody>
        </p:sp>
        <p:sp>
          <p:nvSpPr>
            <p:cNvPr id="9" name="Espaço Reservado para Conteúdo 1"/>
            <p:cNvSpPr txBox="1">
              <a:spLocks/>
            </p:cNvSpPr>
            <p:nvPr/>
          </p:nvSpPr>
          <p:spPr>
            <a:xfrm>
              <a:off x="443977" y="4648357"/>
              <a:ext cx="1806992" cy="1524040"/>
            </a:xfrm>
            <a:prstGeom prst="rect">
              <a:avLst/>
            </a:prstGeom>
            <a:ln>
              <a:noFill/>
            </a:ln>
            <a:effectLst>
              <a:outerShdw blurRad="149987" dist="250190" dir="8460000" algn="ctr">
                <a:srgbClr val="000000">
                  <a:alpha val="28000"/>
                </a:srgbClr>
              </a:outerShdw>
            </a:effectLst>
            <a:sp3d prstMaterial="metal">
              <a:bevelT w="88900" h="88900"/>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pt-BR" sz="2000" dirty="0">
                  <a:ln>
                    <a:solidFill>
                      <a:srgbClr val="C00000"/>
                    </a:solidFill>
                  </a:ln>
                </a:rPr>
                <a:t>Febre</a:t>
              </a:r>
            </a:p>
            <a:p>
              <a:pPr marL="0" indent="0" algn="ctr">
                <a:buFont typeface="Arial"/>
                <a:buNone/>
              </a:pPr>
              <a:r>
                <a:rPr lang="pt-BR" sz="2000" dirty="0">
                  <a:ln>
                    <a:solidFill>
                      <a:srgbClr val="C00000"/>
                    </a:solidFill>
                  </a:ln>
                </a:rPr>
                <a:t>Esplenomegalia</a:t>
              </a:r>
            </a:p>
            <a:p>
              <a:pPr marL="0" indent="0" algn="ctr">
                <a:buFont typeface="Arial"/>
                <a:buNone/>
              </a:pPr>
              <a:r>
                <a:rPr lang="pt-BR" sz="2000" dirty="0" err="1">
                  <a:ln>
                    <a:solidFill>
                      <a:srgbClr val="C00000"/>
                    </a:solidFill>
                  </a:ln>
                </a:rPr>
                <a:t>Hepatomegalia</a:t>
              </a:r>
              <a:endParaRPr lang="pt-BR" sz="2000" dirty="0">
                <a:ln>
                  <a:solidFill>
                    <a:srgbClr val="C00000"/>
                  </a:solidFill>
                </a:ln>
              </a:endParaRPr>
            </a:p>
            <a:p>
              <a:pPr marL="0" indent="0">
                <a:buFont typeface="Arial"/>
                <a:buNone/>
              </a:pPr>
              <a:endParaRPr lang="pt-BR" sz="2000" dirty="0"/>
            </a:p>
            <a:p>
              <a:pPr marL="0" indent="0">
                <a:buFont typeface="Arial"/>
                <a:buNone/>
              </a:pPr>
              <a:endParaRPr lang="pt-BR" sz="2000" dirty="0"/>
            </a:p>
            <a:p>
              <a:pPr marL="0" indent="0">
                <a:buFont typeface="Arial"/>
                <a:buNone/>
              </a:pPr>
              <a:endParaRPr lang="pt-BR" sz="2000" dirty="0"/>
            </a:p>
          </p:txBody>
        </p:sp>
        <p:sp>
          <p:nvSpPr>
            <p:cNvPr id="10" name="Espaço Reservado para Conteúdo 1"/>
            <p:cNvSpPr txBox="1">
              <a:spLocks/>
            </p:cNvSpPr>
            <p:nvPr/>
          </p:nvSpPr>
          <p:spPr>
            <a:xfrm>
              <a:off x="2630106" y="4648357"/>
              <a:ext cx="2044544" cy="949608"/>
            </a:xfrm>
            <a:prstGeom prst="rect">
              <a:avLst/>
            </a:prstGeom>
            <a:ln>
              <a:noFill/>
            </a:ln>
            <a:effectLst>
              <a:outerShdw blurRad="149987" dist="250190" dir="8460000" algn="ctr">
                <a:srgbClr val="000000">
                  <a:alpha val="28000"/>
                </a:srgbClr>
              </a:outerShdw>
            </a:effectLst>
            <a:sp3d prstMaterial="metal">
              <a:bevelT w="88900" h="88900"/>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pt-BR" sz="2000" dirty="0">
                  <a:ln>
                    <a:solidFill>
                      <a:srgbClr val="C00000"/>
                    </a:solidFill>
                  </a:ln>
                </a:rPr>
                <a:t>Proveniente de área com transmissão de LV</a:t>
              </a:r>
            </a:p>
            <a:p>
              <a:pPr marL="0" indent="0">
                <a:buFont typeface="Arial"/>
                <a:buNone/>
              </a:pPr>
              <a:endParaRPr lang="pt-BR" sz="2000" dirty="0">
                <a:ln>
                  <a:solidFill>
                    <a:srgbClr val="C00000"/>
                  </a:solidFill>
                </a:ln>
              </a:endParaRPr>
            </a:p>
            <a:p>
              <a:pPr marL="0" indent="0">
                <a:buFont typeface="Arial"/>
                <a:buNone/>
              </a:pPr>
              <a:endParaRPr lang="pt-BR" sz="2000" dirty="0">
                <a:ln>
                  <a:solidFill>
                    <a:srgbClr val="C00000"/>
                  </a:solidFill>
                </a:ln>
              </a:endParaRPr>
            </a:p>
            <a:p>
              <a:pPr marL="0" indent="0">
                <a:buFont typeface="Arial"/>
                <a:buNone/>
              </a:pPr>
              <a:endParaRPr lang="pt-BR" sz="2000" dirty="0">
                <a:ln>
                  <a:solidFill>
                    <a:srgbClr val="C00000"/>
                  </a:solidFill>
                </a:ln>
              </a:endParaRPr>
            </a:p>
          </p:txBody>
        </p:sp>
      </p:grpSp>
      <p:sp>
        <p:nvSpPr>
          <p:cNvPr id="11" name="Retângulo 10"/>
          <p:cNvSpPr/>
          <p:nvPr/>
        </p:nvSpPr>
        <p:spPr>
          <a:xfrm>
            <a:off x="2597223" y="6150314"/>
            <a:ext cx="3276921" cy="553998"/>
          </a:xfrm>
          <a:prstGeom prst="rect">
            <a:avLst/>
          </a:prstGeom>
        </p:spPr>
        <p:txBody>
          <a:bodyPr wrap="square">
            <a:spAutoFit/>
          </a:bodyPr>
          <a:lstStyle/>
          <a:p>
            <a:r>
              <a:rPr lang="pt-BR" sz="1000" dirty="0">
                <a:latin typeface="Humanist777BT-RomanB"/>
              </a:rPr>
              <a:t>MINISTÉRIO DA SAÚDE</a:t>
            </a:r>
          </a:p>
          <a:p>
            <a:r>
              <a:rPr lang="pt-BR" sz="1000" dirty="0">
                <a:latin typeface="Humanist777BT-RomanB"/>
              </a:rPr>
              <a:t>Secretaria de Vigilância em Saúde</a:t>
            </a:r>
          </a:p>
          <a:p>
            <a:r>
              <a:rPr lang="pt-BR" sz="1000" dirty="0">
                <a:latin typeface="Humanist777BT-RomanB"/>
              </a:rPr>
              <a:t>Departamento de Vigilância Epidemiológica, 2011</a:t>
            </a:r>
            <a:endParaRPr lang="pt-BR" sz="1000" dirty="0"/>
          </a:p>
        </p:txBody>
      </p:sp>
      <p:graphicFrame>
        <p:nvGraphicFramePr>
          <p:cNvPr id="12" name="Diagrama 11"/>
          <p:cNvGraphicFramePr/>
          <p:nvPr>
            <p:extLst>
              <p:ext uri="{D42A27DB-BD31-4B8C-83A1-F6EECF244321}">
                <p14:modId xmlns:p14="http://schemas.microsoft.com/office/powerpoint/2010/main" val="3236915136"/>
              </p:ext>
            </p:extLst>
          </p:nvPr>
        </p:nvGraphicFramePr>
        <p:xfrm>
          <a:off x="5282398" y="2337322"/>
          <a:ext cx="6790266" cy="39217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upo 12"/>
          <p:cNvGrpSpPr/>
          <p:nvPr/>
        </p:nvGrpSpPr>
        <p:grpSpPr>
          <a:xfrm>
            <a:off x="3665042" y="1249057"/>
            <a:ext cx="4418203" cy="600829"/>
            <a:chOff x="1781332" y="159"/>
            <a:chExt cx="2458125" cy="600829"/>
          </a:xfrm>
          <a:scene3d>
            <a:camera prst="orthographicFront">
              <a:rot lat="0" lon="0" rev="0"/>
            </a:camera>
            <a:lightRig rig="contrasting" dir="t">
              <a:rot lat="0" lon="0" rev="1200000"/>
            </a:lightRig>
          </a:scene3d>
        </p:grpSpPr>
        <p:sp>
          <p:nvSpPr>
            <p:cNvPr id="14" name="Retângulo 13"/>
            <p:cNvSpPr/>
            <p:nvPr/>
          </p:nvSpPr>
          <p:spPr>
            <a:xfrm>
              <a:off x="1781332" y="159"/>
              <a:ext cx="2458125" cy="600829"/>
            </a:xfrm>
            <a:prstGeom prst="rect">
              <a:avLst/>
            </a:prstGeom>
            <a:solidFill>
              <a:schemeClr val="accent5">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5" name="Retângulo 14"/>
            <p:cNvSpPr/>
            <p:nvPr/>
          </p:nvSpPr>
          <p:spPr>
            <a:xfrm>
              <a:off x="1781332" y="159"/>
              <a:ext cx="2458125" cy="60082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t-BR" sz="2000" kern="1200" dirty="0">
                  <a:solidFill>
                    <a:schemeClr val="tx1"/>
                  </a:solidFill>
                </a:rPr>
                <a:t>Infecção </a:t>
              </a:r>
              <a:r>
                <a:rPr lang="pt-BR" sz="2000" i="1" kern="1200" dirty="0" err="1">
                  <a:solidFill>
                    <a:schemeClr val="tx1"/>
                  </a:solidFill>
                </a:rPr>
                <a:t>Leishmania</a:t>
              </a:r>
              <a:r>
                <a:rPr lang="pt-BR" sz="2000" i="1" kern="1200" dirty="0">
                  <a:solidFill>
                    <a:schemeClr val="tx1"/>
                  </a:solidFill>
                </a:rPr>
                <a:t> (</a:t>
              </a:r>
              <a:r>
                <a:rPr lang="pt-BR" sz="2000" i="1" kern="1200" dirty="0" err="1">
                  <a:solidFill>
                    <a:schemeClr val="tx1"/>
                  </a:solidFill>
                </a:rPr>
                <a:t>Leishmania</a:t>
              </a:r>
              <a:r>
                <a:rPr lang="pt-BR" sz="2000" i="1" kern="1200" dirty="0">
                  <a:solidFill>
                    <a:schemeClr val="tx1"/>
                  </a:solidFill>
                </a:rPr>
                <a:t>) </a:t>
              </a:r>
              <a:r>
                <a:rPr lang="pt-BR" sz="2000" i="1" kern="1200" dirty="0" err="1">
                  <a:solidFill>
                    <a:schemeClr val="tx1"/>
                  </a:solidFill>
                </a:rPr>
                <a:t>infantum</a:t>
              </a:r>
              <a:endParaRPr lang="pt-BR" sz="2000" i="1" kern="1200" dirty="0">
                <a:solidFill>
                  <a:schemeClr val="tx1"/>
                </a:solidFill>
              </a:endParaRPr>
            </a:p>
          </p:txBody>
        </p:sp>
      </p:grpSp>
      <p:sp>
        <p:nvSpPr>
          <p:cNvPr id="20" name="Título 1">
            <a:extLst>
              <a:ext uri="{FF2B5EF4-FFF2-40B4-BE49-F238E27FC236}">
                <a16:creationId xmlns:a16="http://schemas.microsoft.com/office/drawing/2014/main" xmlns="" id="{2F7F4CB9-B3E4-47E8-8A33-C046A269EE02}"/>
              </a:ext>
            </a:extLst>
          </p:cNvPr>
          <p:cNvSpPr txBox="1">
            <a:spLocks/>
          </p:cNvSpPr>
          <p:nvPr/>
        </p:nvSpPr>
        <p:spPr>
          <a:xfrm>
            <a:off x="1990383" y="146783"/>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Visceral – Diagnóstico </a:t>
            </a:r>
          </a:p>
        </p:txBody>
      </p:sp>
      <p:sp>
        <p:nvSpPr>
          <p:cNvPr id="16" name="Espaço Reservado para Número de Slide 3">
            <a:extLst>
              <a:ext uri="{FF2B5EF4-FFF2-40B4-BE49-F238E27FC236}">
                <a16:creationId xmlns:a16="http://schemas.microsoft.com/office/drawing/2014/main" xmlns="" id="{644D23CD-ECE2-4F0A-B78B-CEADA62F2501}"/>
              </a:ext>
            </a:extLst>
          </p:cNvPr>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4</a:t>
            </a:fld>
            <a:endParaRPr lang="pt-BR" sz="1400" dirty="0">
              <a:solidFill>
                <a:schemeClr val="tx2"/>
              </a:solidFill>
              <a:latin typeface="Gill Sans MT" panose="020B0502020104020203" pitchFamily="34" charset="0"/>
            </a:endParaRPr>
          </a:p>
        </p:txBody>
      </p:sp>
      <p:pic>
        <p:nvPicPr>
          <p:cNvPr id="18" name="Áudio 17">
            <a:hlinkClick r:id="" action="ppaction://media"/>
            <a:extLst>
              <a:ext uri="{FF2B5EF4-FFF2-40B4-BE49-F238E27FC236}">
                <a16:creationId xmlns:a16="http://schemas.microsoft.com/office/drawing/2014/main" xmlns="" id="{333E6B2E-0AEF-44E3-92AD-E6C39D3E68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3904756"/>
      </p:ext>
    </p:extLst>
  </p:cSld>
  <p:clrMapOvr>
    <a:masterClrMapping/>
  </p:clrMapOvr>
  <mc:AlternateContent xmlns:mc="http://schemas.openxmlformats.org/markup-compatibility/2006" xmlns:p14="http://schemas.microsoft.com/office/powerpoint/2010/main">
    <mc:Choice Requires="p14">
      <p:transition spd="slow" p14:dur="2000" advTm="45372"/>
    </mc:Choice>
    <mc:Fallback xmlns="">
      <p:transition spd="slow" advTm="4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xmlns="" id="{512247C5-9119-478C-93A7-68703D0B7B9C}"/>
              </a:ext>
            </a:extLst>
          </p:cNvPr>
          <p:cNvSpPr/>
          <p:nvPr/>
        </p:nvSpPr>
        <p:spPr>
          <a:xfrm>
            <a:off x="2307102" y="3773370"/>
            <a:ext cx="6794695" cy="2492171"/>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xmlns="" id="{71E9B1B6-463D-48A7-AE93-6CB44964E975}"/>
              </a:ext>
            </a:extLst>
          </p:cNvPr>
          <p:cNvSpPr/>
          <p:nvPr/>
        </p:nvSpPr>
        <p:spPr>
          <a:xfrm>
            <a:off x="2307102" y="1125411"/>
            <a:ext cx="6794695" cy="2278966"/>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Conteúdo 1"/>
          <p:cNvSpPr>
            <a:spLocks noGrp="1"/>
          </p:cNvSpPr>
          <p:nvPr>
            <p:ph idx="1"/>
          </p:nvPr>
        </p:nvSpPr>
        <p:spPr>
          <a:xfrm>
            <a:off x="2457976" y="1224351"/>
            <a:ext cx="7276047" cy="5101660"/>
          </a:xfrm>
        </p:spPr>
        <p:txBody>
          <a:bodyPr>
            <a:noAutofit/>
          </a:bodyPr>
          <a:lstStyle/>
          <a:p>
            <a:pPr algn="just">
              <a:lnSpc>
                <a:spcPct val="100000"/>
              </a:lnSpc>
              <a:buFont typeface="Arial" charset="0"/>
              <a:buChar char="•"/>
            </a:pPr>
            <a:r>
              <a:rPr lang="pt-BR" sz="2800" dirty="0">
                <a:latin typeface="+mj-lt"/>
              </a:rPr>
              <a:t>Parasitológico direto – microscopia </a:t>
            </a:r>
          </a:p>
          <a:p>
            <a:pPr lvl="1" algn="just">
              <a:lnSpc>
                <a:spcPct val="100000"/>
              </a:lnSpc>
              <a:buFont typeface="Arial" charset="0"/>
              <a:buChar char="–"/>
            </a:pPr>
            <a:r>
              <a:rPr lang="pt-BR" sz="2800" b="1" dirty="0">
                <a:latin typeface="+mj-lt"/>
              </a:rPr>
              <a:t>Aspirado de medula óssea</a:t>
            </a:r>
            <a:r>
              <a:rPr lang="pt-BR" sz="2800" dirty="0">
                <a:latin typeface="+mj-lt"/>
              </a:rPr>
              <a:t> – S = 53-86%</a:t>
            </a:r>
          </a:p>
          <a:p>
            <a:pPr lvl="1" algn="just">
              <a:lnSpc>
                <a:spcPct val="100000"/>
              </a:lnSpc>
              <a:buFont typeface="Arial" charset="0"/>
              <a:buChar char="–"/>
            </a:pPr>
            <a:r>
              <a:rPr lang="pt-BR" sz="2800" dirty="0">
                <a:latin typeface="+mj-lt"/>
              </a:rPr>
              <a:t>Aspirado esplênico – S = 93-99%</a:t>
            </a:r>
          </a:p>
          <a:p>
            <a:pPr lvl="1" algn="just">
              <a:lnSpc>
                <a:spcPct val="100000"/>
              </a:lnSpc>
              <a:buFont typeface="Arial" charset="0"/>
              <a:buChar char="–"/>
            </a:pPr>
            <a:r>
              <a:rPr lang="pt-BR" sz="2800" dirty="0">
                <a:latin typeface="+mj-lt"/>
              </a:rPr>
              <a:t>Aspirado de linfonodo – 52-58% </a:t>
            </a:r>
          </a:p>
          <a:p>
            <a:pPr lvl="1" algn="just">
              <a:lnSpc>
                <a:spcPct val="100000"/>
              </a:lnSpc>
              <a:buFont typeface="Arial" charset="0"/>
              <a:buChar char="–"/>
            </a:pPr>
            <a:endParaRPr lang="pt-BR" sz="2800" dirty="0">
              <a:latin typeface="+mj-lt"/>
            </a:endParaRPr>
          </a:p>
          <a:p>
            <a:pPr algn="just">
              <a:lnSpc>
                <a:spcPct val="100000"/>
              </a:lnSpc>
              <a:buFont typeface="Arial" charset="0"/>
              <a:buChar char="•"/>
            </a:pPr>
            <a:r>
              <a:rPr lang="pt-BR" sz="2800" dirty="0"/>
              <a:t>Cultura</a:t>
            </a:r>
          </a:p>
          <a:p>
            <a:pPr lvl="1" algn="just">
              <a:lnSpc>
                <a:spcPct val="100000"/>
              </a:lnSpc>
              <a:buFont typeface="Arial" charset="0"/>
              <a:buChar char="–"/>
            </a:pPr>
            <a:r>
              <a:rPr lang="pt-BR" sz="2800" dirty="0" err="1"/>
              <a:t>Promastigotas</a:t>
            </a:r>
            <a:r>
              <a:rPr lang="pt-BR" sz="2800" dirty="0"/>
              <a:t> em meio NNN</a:t>
            </a:r>
          </a:p>
          <a:p>
            <a:pPr marL="273050" lvl="1" indent="-273050" algn="just">
              <a:lnSpc>
                <a:spcPct val="100000"/>
              </a:lnSpc>
            </a:pPr>
            <a:r>
              <a:rPr lang="pt-BR" sz="2800" dirty="0"/>
              <a:t>Inoculação das amostras em animais</a:t>
            </a:r>
          </a:p>
          <a:p>
            <a:pPr marL="273050" lvl="1" indent="-273050" algn="just">
              <a:lnSpc>
                <a:spcPct val="100000"/>
              </a:lnSpc>
            </a:pPr>
            <a:r>
              <a:rPr lang="pt-BR" sz="2800" dirty="0"/>
              <a:t>PCR</a:t>
            </a:r>
          </a:p>
          <a:p>
            <a:pPr marL="273050" lvl="1" indent="-273050" algn="just">
              <a:lnSpc>
                <a:spcPct val="100000"/>
              </a:lnSpc>
            </a:pPr>
            <a:r>
              <a:rPr lang="pt-BR" sz="2800" b="1" dirty="0">
                <a:solidFill>
                  <a:srgbClr val="FF0000"/>
                </a:solidFill>
              </a:rPr>
              <a:t>Sorologia</a:t>
            </a:r>
          </a:p>
          <a:p>
            <a:pPr marL="273050" lvl="1" indent="-273050" algn="just">
              <a:lnSpc>
                <a:spcPct val="100000"/>
              </a:lnSpc>
            </a:pPr>
            <a:endParaRPr lang="pt-BR" sz="2800" dirty="0"/>
          </a:p>
        </p:txBody>
      </p:sp>
      <p:sp>
        <p:nvSpPr>
          <p:cNvPr id="4"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5</a:t>
            </a:fld>
            <a:endParaRPr lang="pt-BR" sz="1400" dirty="0">
              <a:solidFill>
                <a:schemeClr val="tx2"/>
              </a:solidFill>
              <a:latin typeface="Gill Sans MT" panose="020B0502020104020203" pitchFamily="34" charset="0"/>
            </a:endParaRPr>
          </a:p>
        </p:txBody>
      </p:sp>
      <p:sp>
        <p:nvSpPr>
          <p:cNvPr id="5" name="CaixaDeTexto 4"/>
          <p:cNvSpPr txBox="1"/>
          <p:nvPr/>
        </p:nvSpPr>
        <p:spPr>
          <a:xfrm>
            <a:off x="7464152" y="6338223"/>
            <a:ext cx="2086982" cy="369332"/>
          </a:xfrm>
          <a:prstGeom prst="rect">
            <a:avLst/>
          </a:prstGeom>
          <a:noFill/>
        </p:spPr>
        <p:txBody>
          <a:bodyPr wrap="none" rtlCol="0">
            <a:spAutoFit/>
          </a:bodyPr>
          <a:lstStyle/>
          <a:p>
            <a:r>
              <a:rPr lang="pt-BR" dirty="0" err="1">
                <a:latin typeface="Garamond" panose="02020404030301010803" pitchFamily="18" charset="0"/>
              </a:rPr>
              <a:t>Srivastava</a:t>
            </a:r>
            <a:r>
              <a:rPr lang="pt-BR" dirty="0">
                <a:latin typeface="Garamond" panose="02020404030301010803" pitchFamily="18" charset="0"/>
              </a:rPr>
              <a:t> et al., 2011</a:t>
            </a:r>
          </a:p>
        </p:txBody>
      </p:sp>
      <p:sp>
        <p:nvSpPr>
          <p:cNvPr id="8" name="Título 1">
            <a:extLst>
              <a:ext uri="{FF2B5EF4-FFF2-40B4-BE49-F238E27FC236}">
                <a16:creationId xmlns:a16="http://schemas.microsoft.com/office/drawing/2014/main" xmlns="" id="{B361F0F1-1D33-420A-945D-FBB3A41C958A}"/>
              </a:ext>
            </a:extLst>
          </p:cNvPr>
          <p:cNvSpPr txBox="1">
            <a:spLocks/>
          </p:cNvSpPr>
          <p:nvPr/>
        </p:nvSpPr>
        <p:spPr>
          <a:xfrm>
            <a:off x="1990383" y="146783"/>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Visceral – Testes laboratoriais </a:t>
            </a:r>
          </a:p>
        </p:txBody>
      </p:sp>
      <p:pic>
        <p:nvPicPr>
          <p:cNvPr id="3" name="Áudio 2">
            <a:hlinkClick r:id="" action="ppaction://media"/>
            <a:extLst>
              <a:ext uri="{FF2B5EF4-FFF2-40B4-BE49-F238E27FC236}">
                <a16:creationId xmlns:a16="http://schemas.microsoft.com/office/drawing/2014/main" xmlns="" id="{849B1C8B-CC25-4E8E-B74C-35CB927204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621108"/>
      </p:ext>
    </p:extLst>
  </p:cSld>
  <p:clrMapOvr>
    <a:masterClrMapping/>
  </p:clrMapOvr>
  <mc:AlternateContent xmlns:mc="http://schemas.openxmlformats.org/markup-compatibility/2006" xmlns:p14="http://schemas.microsoft.com/office/powerpoint/2010/main">
    <mc:Choice Requires="p14">
      <p:transition spd="slow" p14:dur="2000" advTm="58199"/>
    </mc:Choice>
    <mc:Fallback xmlns="">
      <p:transition spd="slow" advTm="58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E94EFFE1-0351-4B4C-98CB-64F7D91DBE15}"/>
              </a:ext>
            </a:extLst>
          </p:cNvPr>
          <p:cNvSpPr/>
          <p:nvPr/>
        </p:nvSpPr>
        <p:spPr>
          <a:xfrm>
            <a:off x="1352473" y="1664938"/>
            <a:ext cx="9280602" cy="28372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4"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6</a:t>
            </a:fld>
            <a:endParaRPr lang="pt-BR" sz="1400" dirty="0">
              <a:solidFill>
                <a:schemeClr val="tx2"/>
              </a:solidFill>
              <a:latin typeface="Gill Sans MT" panose="020B0502020104020203" pitchFamily="34" charset="0"/>
            </a:endParaRPr>
          </a:p>
        </p:txBody>
      </p:sp>
      <p:sp>
        <p:nvSpPr>
          <p:cNvPr id="8" name="Espaço Reservado para Conteúdo 2"/>
          <p:cNvSpPr>
            <a:spLocks noGrp="1"/>
          </p:cNvSpPr>
          <p:nvPr>
            <p:ph idx="1"/>
          </p:nvPr>
        </p:nvSpPr>
        <p:spPr>
          <a:xfrm>
            <a:off x="1352473" y="1721208"/>
            <a:ext cx="9487054" cy="2837265"/>
          </a:xfrm>
        </p:spPr>
        <p:txBody>
          <a:bodyPr>
            <a:noAutofit/>
          </a:bodyPr>
          <a:lstStyle/>
          <a:p>
            <a:pPr>
              <a:lnSpc>
                <a:spcPct val="150000"/>
              </a:lnSpc>
              <a:spcBef>
                <a:spcPts val="0"/>
              </a:spcBef>
              <a:spcAft>
                <a:spcPts val="0"/>
              </a:spcAft>
            </a:pPr>
            <a:r>
              <a:rPr lang="pt-BR" sz="2400" dirty="0">
                <a:latin typeface="+mj-lt"/>
              </a:rPr>
              <a:t>IFI – Imunofluorescência Indireta – </a:t>
            </a:r>
            <a:r>
              <a:rPr lang="pt-BR" sz="2400" dirty="0" err="1">
                <a:latin typeface="+mj-lt"/>
              </a:rPr>
              <a:t>promatigotas</a:t>
            </a:r>
            <a:r>
              <a:rPr lang="pt-BR" sz="2400" dirty="0">
                <a:latin typeface="+mj-lt"/>
              </a:rPr>
              <a:t> – </a:t>
            </a:r>
            <a:r>
              <a:rPr lang="pt-BR" sz="2400" i="1" dirty="0">
                <a:latin typeface="+mj-lt"/>
              </a:rPr>
              <a:t>L. major</a:t>
            </a:r>
            <a:r>
              <a:rPr lang="pt-BR" sz="2400" dirty="0">
                <a:latin typeface="+mj-lt"/>
              </a:rPr>
              <a:t>-</a:t>
            </a:r>
            <a:r>
              <a:rPr lang="pt-BR" sz="2400" dirty="0" err="1">
                <a:latin typeface="+mj-lt"/>
              </a:rPr>
              <a:t>like</a:t>
            </a:r>
            <a:r>
              <a:rPr lang="pt-BR" sz="2400" dirty="0">
                <a:latin typeface="+mj-lt"/>
              </a:rPr>
              <a:t> – </a:t>
            </a:r>
            <a:r>
              <a:rPr lang="pt-BR" sz="2400" dirty="0">
                <a:solidFill>
                  <a:srgbClr val="0000FF"/>
                </a:solidFill>
                <a:effectLst>
                  <a:outerShdw blurRad="38100" dist="38100" dir="2700000" algn="tl">
                    <a:srgbClr val="000000">
                      <a:alpha val="43137"/>
                    </a:srgbClr>
                  </a:outerShdw>
                </a:effectLst>
                <a:latin typeface="+mj-lt"/>
              </a:rPr>
              <a:t>LV e LT</a:t>
            </a:r>
          </a:p>
          <a:p>
            <a:pPr>
              <a:lnSpc>
                <a:spcPct val="150000"/>
              </a:lnSpc>
              <a:spcBef>
                <a:spcPts val="0"/>
              </a:spcBef>
              <a:spcAft>
                <a:spcPts val="0"/>
              </a:spcAft>
            </a:pPr>
            <a:r>
              <a:rPr lang="pt-BR" sz="2400" dirty="0">
                <a:latin typeface="+mj-lt"/>
              </a:rPr>
              <a:t>ELISA – antígeno bruto – </a:t>
            </a:r>
            <a:r>
              <a:rPr lang="pt-BR" sz="2400" i="1" dirty="0">
                <a:latin typeface="+mj-lt"/>
              </a:rPr>
              <a:t>L. major</a:t>
            </a:r>
            <a:r>
              <a:rPr lang="pt-BR" sz="2400" dirty="0">
                <a:latin typeface="+mj-lt"/>
              </a:rPr>
              <a:t>-</a:t>
            </a:r>
            <a:r>
              <a:rPr lang="pt-BR" sz="2400" dirty="0" err="1">
                <a:latin typeface="+mj-lt"/>
              </a:rPr>
              <a:t>like</a:t>
            </a:r>
            <a:r>
              <a:rPr lang="pt-BR" sz="2400" dirty="0">
                <a:latin typeface="+mj-lt"/>
              </a:rPr>
              <a:t> – </a:t>
            </a:r>
            <a:r>
              <a:rPr lang="pt-BR" sz="2400" dirty="0">
                <a:solidFill>
                  <a:srgbClr val="0000FF"/>
                </a:solidFill>
                <a:effectLst>
                  <a:outerShdw blurRad="38100" dist="38100" dir="2700000" algn="tl">
                    <a:srgbClr val="000000">
                      <a:alpha val="43137"/>
                    </a:srgbClr>
                  </a:outerShdw>
                </a:effectLst>
                <a:latin typeface="+mj-lt"/>
              </a:rPr>
              <a:t>LV e LT</a:t>
            </a:r>
          </a:p>
          <a:p>
            <a:pPr>
              <a:lnSpc>
                <a:spcPct val="150000"/>
              </a:lnSpc>
              <a:spcBef>
                <a:spcPts val="0"/>
              </a:spcBef>
            </a:pPr>
            <a:r>
              <a:rPr lang="pt-BR" sz="2400" dirty="0">
                <a:latin typeface="+mj-lt"/>
              </a:rPr>
              <a:t> DAT – </a:t>
            </a:r>
            <a:r>
              <a:rPr lang="pt-BR" sz="2400" dirty="0" err="1">
                <a:latin typeface="+mj-lt"/>
              </a:rPr>
              <a:t>Direct</a:t>
            </a:r>
            <a:r>
              <a:rPr lang="pt-BR" sz="2400" dirty="0">
                <a:latin typeface="+mj-lt"/>
              </a:rPr>
              <a:t> </a:t>
            </a:r>
            <a:r>
              <a:rPr lang="pt-BR" sz="2400" dirty="0" err="1">
                <a:latin typeface="+mj-lt"/>
              </a:rPr>
              <a:t>Agglutination</a:t>
            </a:r>
            <a:r>
              <a:rPr lang="pt-BR" sz="2400" dirty="0">
                <a:latin typeface="+mj-lt"/>
              </a:rPr>
              <a:t> Test</a:t>
            </a:r>
          </a:p>
          <a:p>
            <a:pPr>
              <a:lnSpc>
                <a:spcPct val="150000"/>
              </a:lnSpc>
              <a:spcBef>
                <a:spcPts val="0"/>
              </a:spcBef>
              <a:spcAft>
                <a:spcPts val="0"/>
              </a:spcAft>
            </a:pPr>
            <a:r>
              <a:rPr lang="pt-BR" sz="2400" dirty="0">
                <a:latin typeface="+mj-lt"/>
              </a:rPr>
              <a:t>ELISA – antígenos recombinantes</a:t>
            </a:r>
          </a:p>
          <a:p>
            <a:pPr>
              <a:lnSpc>
                <a:spcPct val="150000"/>
              </a:lnSpc>
              <a:spcBef>
                <a:spcPts val="0"/>
              </a:spcBef>
              <a:spcAft>
                <a:spcPts val="0"/>
              </a:spcAft>
            </a:pPr>
            <a:r>
              <a:rPr lang="pt-BR" sz="2400" dirty="0">
                <a:latin typeface="+mj-lt"/>
              </a:rPr>
              <a:t>Testes </a:t>
            </a:r>
            <a:r>
              <a:rPr lang="pt-BR" sz="2400" dirty="0" err="1">
                <a:latin typeface="+mj-lt"/>
              </a:rPr>
              <a:t>imunocromatográficos</a:t>
            </a:r>
            <a:endParaRPr lang="pt-BR" sz="2400" dirty="0">
              <a:latin typeface="+mj-lt"/>
            </a:endParaRPr>
          </a:p>
        </p:txBody>
      </p:sp>
      <p:sp>
        <p:nvSpPr>
          <p:cNvPr id="9" name="Título 1">
            <a:extLst>
              <a:ext uri="{FF2B5EF4-FFF2-40B4-BE49-F238E27FC236}">
                <a16:creationId xmlns:a16="http://schemas.microsoft.com/office/drawing/2014/main" xmlns="" id="{6541B5EE-7DF8-4D76-80B2-788F21B484A9}"/>
              </a:ext>
            </a:extLst>
          </p:cNvPr>
          <p:cNvSpPr txBox="1">
            <a:spLocks/>
          </p:cNvSpPr>
          <p:nvPr/>
        </p:nvSpPr>
        <p:spPr>
          <a:xfrm>
            <a:off x="1990383" y="146783"/>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Leishmaniose Visceral – Sorologia </a:t>
            </a:r>
          </a:p>
        </p:txBody>
      </p:sp>
      <p:pic>
        <p:nvPicPr>
          <p:cNvPr id="3" name="Áudio 2">
            <a:hlinkClick r:id="" action="ppaction://media"/>
            <a:extLst>
              <a:ext uri="{FF2B5EF4-FFF2-40B4-BE49-F238E27FC236}">
                <a16:creationId xmlns:a16="http://schemas.microsoft.com/office/drawing/2014/main" xmlns="" id="{63CD6F34-08B7-4AAB-A4D3-505D19365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3456824"/>
      </p:ext>
    </p:extLst>
  </p:cSld>
  <p:clrMapOvr>
    <a:masterClrMapping/>
  </p:clrMapOvr>
  <mc:AlternateContent xmlns:mc="http://schemas.openxmlformats.org/markup-compatibility/2006" xmlns:p14="http://schemas.microsoft.com/office/powerpoint/2010/main">
    <mc:Choice Requires="p14">
      <p:transition spd="slow" p14:dur="2000" advTm="42533"/>
    </mc:Choice>
    <mc:Fallback xmlns="">
      <p:transition spd="slow" advTm="4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xmlns="" id="{47993E8C-8AF4-4C63-871D-2D440969370D}"/>
              </a:ext>
            </a:extLst>
          </p:cNvPr>
          <p:cNvSpPr/>
          <p:nvPr/>
        </p:nvSpPr>
        <p:spPr>
          <a:xfrm>
            <a:off x="780924" y="1376597"/>
            <a:ext cx="11010022" cy="3729975"/>
          </a:xfrm>
          <a:prstGeom prst="round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spaço Reservado para Conteúdo 2"/>
          <p:cNvSpPr>
            <a:spLocks noGrp="1"/>
          </p:cNvSpPr>
          <p:nvPr>
            <p:ph idx="1"/>
          </p:nvPr>
        </p:nvSpPr>
        <p:spPr>
          <a:xfrm>
            <a:off x="839415" y="1448780"/>
            <a:ext cx="10951531" cy="3960440"/>
          </a:xfrm>
        </p:spPr>
        <p:txBody>
          <a:bodyPr>
            <a:noAutofit/>
          </a:bodyPr>
          <a:lstStyle/>
          <a:p>
            <a:pPr>
              <a:lnSpc>
                <a:spcPct val="150000"/>
              </a:lnSpc>
              <a:spcBef>
                <a:spcPts val="0"/>
              </a:spcBef>
              <a:spcAft>
                <a:spcPts val="0"/>
              </a:spcAft>
            </a:pPr>
            <a:r>
              <a:rPr lang="pt-BR" sz="2400" dirty="0" err="1">
                <a:latin typeface="+mj-lt"/>
              </a:rPr>
              <a:t>Promastigotas</a:t>
            </a:r>
            <a:r>
              <a:rPr lang="pt-BR" sz="2400" dirty="0">
                <a:latin typeface="+mj-lt"/>
              </a:rPr>
              <a:t> de </a:t>
            </a:r>
            <a:r>
              <a:rPr lang="pt-BR" sz="2400" i="1" dirty="0">
                <a:latin typeface="+mj-lt"/>
              </a:rPr>
              <a:t>L. </a:t>
            </a:r>
            <a:r>
              <a:rPr lang="pt-BR" sz="2400" i="1" dirty="0" err="1">
                <a:latin typeface="+mj-lt"/>
              </a:rPr>
              <a:t>donovani</a:t>
            </a:r>
            <a:r>
              <a:rPr lang="pt-BR" sz="2400" i="1" dirty="0">
                <a:latin typeface="+mj-lt"/>
              </a:rPr>
              <a:t> </a:t>
            </a:r>
            <a:r>
              <a:rPr lang="pt-BR" sz="2400" dirty="0">
                <a:latin typeface="+mj-lt"/>
              </a:rPr>
              <a:t>ou </a:t>
            </a:r>
            <a:r>
              <a:rPr lang="pt-BR" sz="2400" i="1" dirty="0">
                <a:latin typeface="+mj-lt"/>
              </a:rPr>
              <a:t>L. </a:t>
            </a:r>
            <a:r>
              <a:rPr lang="pt-BR" sz="2400" i="1" dirty="0" err="1">
                <a:latin typeface="+mj-lt"/>
              </a:rPr>
              <a:t>infantum</a:t>
            </a:r>
            <a:r>
              <a:rPr lang="pt-BR" sz="2400" i="1" dirty="0">
                <a:latin typeface="+mj-lt"/>
              </a:rPr>
              <a:t> </a:t>
            </a:r>
            <a:r>
              <a:rPr lang="pt-BR" sz="2400" dirty="0" err="1">
                <a:latin typeface="+mj-lt"/>
              </a:rPr>
              <a:t>tripsinizados</a:t>
            </a:r>
            <a:r>
              <a:rPr lang="pt-BR" sz="2400" dirty="0">
                <a:latin typeface="+mj-lt"/>
              </a:rPr>
              <a:t>, corados com </a:t>
            </a:r>
            <a:r>
              <a:rPr lang="pt-BR" sz="2400" i="1" dirty="0" err="1">
                <a:latin typeface="+mj-lt"/>
              </a:rPr>
              <a:t>Comassie</a:t>
            </a:r>
            <a:r>
              <a:rPr lang="pt-BR" sz="2400" i="1" dirty="0">
                <a:latin typeface="+mj-lt"/>
              </a:rPr>
              <a:t> blue</a:t>
            </a:r>
          </a:p>
          <a:p>
            <a:pPr>
              <a:lnSpc>
                <a:spcPct val="150000"/>
              </a:lnSpc>
              <a:spcBef>
                <a:spcPts val="0"/>
              </a:spcBef>
              <a:spcAft>
                <a:spcPts val="0"/>
              </a:spcAft>
            </a:pPr>
            <a:r>
              <a:rPr lang="pt-BR" sz="2400" dirty="0">
                <a:latin typeface="+mj-lt"/>
              </a:rPr>
              <a:t>Sensibilidade – 91-100%</a:t>
            </a:r>
          </a:p>
          <a:p>
            <a:pPr>
              <a:lnSpc>
                <a:spcPct val="150000"/>
              </a:lnSpc>
              <a:spcBef>
                <a:spcPts val="0"/>
              </a:spcBef>
              <a:spcAft>
                <a:spcPts val="0"/>
              </a:spcAft>
            </a:pPr>
            <a:r>
              <a:rPr lang="pt-BR" sz="2400" dirty="0">
                <a:latin typeface="+mj-lt"/>
              </a:rPr>
              <a:t>Especificidade – 72-100%</a:t>
            </a:r>
          </a:p>
          <a:p>
            <a:pPr>
              <a:lnSpc>
                <a:spcPct val="150000"/>
              </a:lnSpc>
              <a:spcBef>
                <a:spcPts val="0"/>
              </a:spcBef>
              <a:spcAft>
                <a:spcPts val="0"/>
              </a:spcAft>
            </a:pPr>
            <a:r>
              <a:rPr lang="pt-BR" sz="2400" dirty="0">
                <a:latin typeface="+mj-lt"/>
              </a:rPr>
              <a:t>Detecta anticorpos IgG1 e </a:t>
            </a:r>
            <a:r>
              <a:rPr lang="pt-BR" sz="2400" dirty="0" err="1">
                <a:latin typeface="+mj-lt"/>
              </a:rPr>
              <a:t>IgM</a:t>
            </a:r>
            <a:endParaRPr lang="pt-BR" sz="2400" dirty="0">
              <a:latin typeface="+mj-lt"/>
            </a:endParaRPr>
          </a:p>
          <a:p>
            <a:pPr>
              <a:lnSpc>
                <a:spcPct val="150000"/>
              </a:lnSpc>
              <a:spcBef>
                <a:spcPts val="0"/>
              </a:spcBef>
              <a:spcAft>
                <a:spcPts val="0"/>
              </a:spcAft>
            </a:pPr>
            <a:r>
              <a:rPr lang="pt-BR" sz="2400" dirty="0">
                <a:latin typeface="+mj-lt"/>
              </a:rPr>
              <a:t>Desvantagens: 18h de incubação, diluições seriadas da amostra, permanece positivo por vários anos após a cura</a:t>
            </a:r>
          </a:p>
        </p:txBody>
      </p:sp>
      <p:sp>
        <p:nvSpPr>
          <p:cNvPr id="4"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7</a:t>
            </a:fld>
            <a:endParaRPr lang="pt-BR" sz="1400" dirty="0">
              <a:solidFill>
                <a:schemeClr val="tx2"/>
              </a:solidFill>
              <a:latin typeface="Gill Sans MT" panose="020B0502020104020203" pitchFamily="34" charset="0"/>
            </a:endParaRPr>
          </a:p>
        </p:txBody>
      </p:sp>
      <p:sp>
        <p:nvSpPr>
          <p:cNvPr id="10" name="CaixaDeTexto 9"/>
          <p:cNvSpPr txBox="1"/>
          <p:nvPr/>
        </p:nvSpPr>
        <p:spPr>
          <a:xfrm>
            <a:off x="6816080" y="6372036"/>
            <a:ext cx="2085058" cy="369332"/>
          </a:xfrm>
          <a:prstGeom prst="rect">
            <a:avLst/>
          </a:prstGeom>
          <a:noFill/>
        </p:spPr>
        <p:txBody>
          <a:bodyPr wrap="none" rtlCol="0">
            <a:spAutoFit/>
          </a:bodyPr>
          <a:lstStyle/>
          <a:p>
            <a:r>
              <a:rPr lang="pt-BR" dirty="0" err="1">
                <a:latin typeface="Garamond" panose="02020404030301010803" pitchFamily="18" charset="0"/>
              </a:rPr>
              <a:t>Review</a:t>
            </a:r>
            <a:r>
              <a:rPr lang="pt-BR" dirty="0">
                <a:latin typeface="Garamond" panose="02020404030301010803" pitchFamily="18" charset="0"/>
              </a:rPr>
              <a:t> </a:t>
            </a:r>
            <a:r>
              <a:rPr lang="pt-BR" dirty="0" err="1">
                <a:latin typeface="Garamond" panose="02020404030301010803" pitchFamily="18" charset="0"/>
              </a:rPr>
              <a:t>by</a:t>
            </a:r>
            <a:r>
              <a:rPr lang="pt-BR" dirty="0">
                <a:latin typeface="Garamond" panose="02020404030301010803" pitchFamily="18" charset="0"/>
              </a:rPr>
              <a:t> </a:t>
            </a:r>
            <a:r>
              <a:rPr lang="pt-BR" dirty="0" err="1">
                <a:latin typeface="Garamond" panose="02020404030301010803" pitchFamily="18" charset="0"/>
              </a:rPr>
              <a:t>Sing</a:t>
            </a:r>
            <a:r>
              <a:rPr lang="pt-BR" dirty="0">
                <a:latin typeface="Garamond" panose="02020404030301010803" pitchFamily="18" charset="0"/>
              </a:rPr>
              <a:t>, 2006</a:t>
            </a:r>
          </a:p>
        </p:txBody>
      </p:sp>
      <p:sp>
        <p:nvSpPr>
          <p:cNvPr id="11" name="Título 1">
            <a:extLst>
              <a:ext uri="{FF2B5EF4-FFF2-40B4-BE49-F238E27FC236}">
                <a16:creationId xmlns:a16="http://schemas.microsoft.com/office/drawing/2014/main" xmlns="" id="{0297A1A6-C956-407A-A5A5-6D8848E9714C}"/>
              </a:ext>
            </a:extLst>
          </p:cNvPr>
          <p:cNvSpPr txBox="1">
            <a:spLocks/>
          </p:cNvSpPr>
          <p:nvPr/>
        </p:nvSpPr>
        <p:spPr>
          <a:xfrm>
            <a:off x="1990383" y="116632"/>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Direct </a:t>
            </a:r>
            <a:r>
              <a:rPr lang="pt-BR" sz="3600" b="1" dirty="0" err="1">
                <a:solidFill>
                  <a:srgbClr val="0000FF"/>
                </a:solidFill>
              </a:rPr>
              <a:t>Agglutination</a:t>
            </a:r>
            <a:r>
              <a:rPr lang="pt-BR" sz="3600" b="1" dirty="0">
                <a:solidFill>
                  <a:srgbClr val="0000FF"/>
                </a:solidFill>
              </a:rPr>
              <a:t> Test – DAT </a:t>
            </a:r>
          </a:p>
        </p:txBody>
      </p:sp>
      <p:pic>
        <p:nvPicPr>
          <p:cNvPr id="5" name="Áudio 4">
            <a:hlinkClick r:id="" action="ppaction://media"/>
            <a:extLst>
              <a:ext uri="{FF2B5EF4-FFF2-40B4-BE49-F238E27FC236}">
                <a16:creationId xmlns:a16="http://schemas.microsoft.com/office/drawing/2014/main" xmlns="" id="{92C5BB7C-39FD-4809-8E56-F9D907DEE4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0861694"/>
      </p:ext>
    </p:extLst>
  </p:cSld>
  <p:clrMapOvr>
    <a:masterClrMapping/>
  </p:clrMapOvr>
  <mc:AlternateContent xmlns:mc="http://schemas.openxmlformats.org/markup-compatibility/2006" xmlns:p14="http://schemas.microsoft.com/office/powerpoint/2010/main">
    <mc:Choice Requires="p14">
      <p:transition spd="slow" p14:dur="2000" advTm="52317"/>
    </mc:Choice>
    <mc:Fallback xmlns="">
      <p:transition spd="slow" advTm="5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rgbClr val="444D26"/>
                </a:solidFill>
                <a:latin typeface="Gill Sans MT" panose="020B0502020104020203" pitchFamily="34" charset="0"/>
              </a:rPr>
              <a:pPr algn="r" eaLnBrk="1" hangingPunct="1"/>
              <a:t>8</a:t>
            </a:fld>
            <a:endParaRPr lang="pt-BR" sz="1400" dirty="0">
              <a:solidFill>
                <a:srgbClr val="444D26"/>
              </a:solidFill>
              <a:latin typeface="Gill Sans MT" panose="020B0502020104020203" pitchFamily="34" charset="0"/>
            </a:endParaRPr>
          </a:p>
        </p:txBody>
      </p:sp>
      <p:grpSp>
        <p:nvGrpSpPr>
          <p:cNvPr id="10" name="Grupo 9"/>
          <p:cNvGrpSpPr/>
          <p:nvPr/>
        </p:nvGrpSpPr>
        <p:grpSpPr>
          <a:xfrm>
            <a:off x="6384032" y="1627393"/>
            <a:ext cx="5544616" cy="3862010"/>
            <a:chOff x="1763688" y="2591326"/>
            <a:chExt cx="6041022" cy="4222050"/>
          </a:xfrm>
          <a:scene3d>
            <a:camera prst="orthographicFront">
              <a:rot lat="0" lon="0" rev="0"/>
            </a:camera>
            <a:lightRig rig="contrasting" dir="t">
              <a:rot lat="0" lon="0" rev="1500000"/>
            </a:lightRig>
          </a:scene3d>
        </p:grpSpPr>
        <p:grpSp>
          <p:nvGrpSpPr>
            <p:cNvPr id="8" name="Grupo 7"/>
            <p:cNvGrpSpPr/>
            <p:nvPr/>
          </p:nvGrpSpPr>
          <p:grpSpPr>
            <a:xfrm>
              <a:off x="1763688" y="2591326"/>
              <a:ext cx="6041022" cy="4222050"/>
              <a:chOff x="1763688" y="2591326"/>
              <a:chExt cx="6041022" cy="4222050"/>
            </a:xfrm>
          </p:grpSpPr>
          <p:pic>
            <p:nvPicPr>
              <p:cNvPr id="2" name="Imagem 1"/>
              <p:cNvPicPr>
                <a:picLocks noChangeAspect="1"/>
              </p:cNvPicPr>
              <p:nvPr/>
            </p:nvPicPr>
            <p:blipFill>
              <a:blip r:embed="rId4"/>
              <a:stretch>
                <a:fillRect/>
              </a:stretch>
            </p:blipFill>
            <p:spPr>
              <a:xfrm rot="16200000">
                <a:off x="2703775" y="1757587"/>
                <a:ext cx="4115702" cy="5995876"/>
              </a:xfrm>
              <a:prstGeom prst="rect">
                <a:avLst/>
              </a:prstGeom>
              <a:ln>
                <a:noFill/>
              </a:ln>
              <a:effectLst>
                <a:outerShdw blurRad="149987" dist="250190" dir="8460000" algn="ctr">
                  <a:srgbClr val="000000">
                    <a:alpha val="28000"/>
                  </a:srgbClr>
                </a:outerShdw>
              </a:effectLst>
              <a:sp3d prstMaterial="metal">
                <a:bevelT w="88900" h="88900"/>
              </a:sp3d>
            </p:spPr>
          </p:pic>
          <p:sp>
            <p:nvSpPr>
              <p:cNvPr id="7" name="CaixaDeTexto 6"/>
              <p:cNvSpPr txBox="1"/>
              <p:nvPr/>
            </p:nvSpPr>
            <p:spPr>
              <a:xfrm>
                <a:off x="2339752" y="2591326"/>
                <a:ext cx="5464958" cy="261610"/>
              </a:xfrm>
              <a:prstGeom prst="rect">
                <a:avLst/>
              </a:prstGeom>
              <a:noFill/>
              <a:ln>
                <a:noFill/>
              </a:ln>
              <a:effectLst>
                <a:outerShdw blurRad="149987" dist="250190" dir="8460000" algn="ctr">
                  <a:srgbClr val="000000">
                    <a:alpha val="28000"/>
                  </a:srgbClr>
                </a:outerShdw>
              </a:effectLst>
              <a:sp3d prstMaterial="metal">
                <a:bevelT w="88900" h="88900"/>
              </a:sp3d>
            </p:spPr>
            <p:txBody>
              <a:bodyPr wrap="none" rtlCol="0">
                <a:spAutoFit/>
              </a:bodyPr>
              <a:lstStyle/>
              <a:p>
                <a:r>
                  <a:rPr lang="pt-BR" sz="1100" b="1" dirty="0">
                    <a:solidFill>
                      <a:prstClr val="black"/>
                    </a:solidFill>
                  </a:rPr>
                  <a:t>A                B               C                D                 E                F                 G                H</a:t>
                </a:r>
              </a:p>
            </p:txBody>
          </p:sp>
        </p:grpSp>
        <p:sp>
          <p:nvSpPr>
            <p:cNvPr id="9" name="CaixaDeTexto 8"/>
            <p:cNvSpPr txBox="1"/>
            <p:nvPr/>
          </p:nvSpPr>
          <p:spPr>
            <a:xfrm flipH="1">
              <a:off x="1835696" y="3005874"/>
              <a:ext cx="288032" cy="3231654"/>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pt-BR" sz="1200" b="1" dirty="0">
                  <a:solidFill>
                    <a:prstClr val="black"/>
                  </a:solidFill>
                </a:rPr>
                <a:t>1</a:t>
              </a:r>
            </a:p>
            <a:p>
              <a:endParaRPr lang="pt-BR" sz="1200" b="1" dirty="0">
                <a:solidFill>
                  <a:prstClr val="black"/>
                </a:solidFill>
              </a:endParaRPr>
            </a:p>
            <a:p>
              <a:endParaRPr lang="pt-BR" sz="1200" b="1" dirty="0">
                <a:solidFill>
                  <a:prstClr val="black"/>
                </a:solidFill>
              </a:endParaRPr>
            </a:p>
            <a:p>
              <a:endParaRPr lang="pt-BR" sz="1200" b="1" dirty="0">
                <a:solidFill>
                  <a:prstClr val="black"/>
                </a:solidFill>
              </a:endParaRPr>
            </a:p>
            <a:p>
              <a:r>
                <a:rPr lang="pt-BR" sz="1200" b="1" dirty="0">
                  <a:solidFill>
                    <a:prstClr val="black"/>
                  </a:solidFill>
                </a:rPr>
                <a:t>2</a:t>
              </a:r>
            </a:p>
            <a:p>
              <a:endParaRPr lang="pt-BR" sz="1200" b="1" dirty="0">
                <a:solidFill>
                  <a:prstClr val="black"/>
                </a:solidFill>
              </a:endParaRPr>
            </a:p>
            <a:p>
              <a:endParaRPr lang="pt-BR" sz="1200" b="1" dirty="0">
                <a:solidFill>
                  <a:prstClr val="black"/>
                </a:solidFill>
              </a:endParaRPr>
            </a:p>
            <a:p>
              <a:endParaRPr lang="pt-BR" sz="1200" b="1" dirty="0">
                <a:solidFill>
                  <a:prstClr val="black"/>
                </a:solidFill>
              </a:endParaRPr>
            </a:p>
            <a:p>
              <a:r>
                <a:rPr lang="pt-BR" sz="1200" b="1" dirty="0">
                  <a:solidFill>
                    <a:prstClr val="black"/>
                  </a:solidFill>
                </a:rPr>
                <a:t>3</a:t>
              </a:r>
            </a:p>
            <a:p>
              <a:endParaRPr lang="pt-BR" sz="1200" b="1" dirty="0">
                <a:solidFill>
                  <a:prstClr val="black"/>
                </a:solidFill>
              </a:endParaRPr>
            </a:p>
            <a:p>
              <a:endParaRPr lang="pt-BR" sz="1200" b="1" dirty="0">
                <a:solidFill>
                  <a:prstClr val="black"/>
                </a:solidFill>
              </a:endParaRPr>
            </a:p>
            <a:p>
              <a:endParaRPr lang="pt-BR" sz="1200" b="1" dirty="0">
                <a:solidFill>
                  <a:prstClr val="black"/>
                </a:solidFill>
              </a:endParaRPr>
            </a:p>
            <a:p>
              <a:r>
                <a:rPr lang="pt-BR" sz="1200" b="1" dirty="0">
                  <a:solidFill>
                    <a:prstClr val="black"/>
                  </a:solidFill>
                </a:rPr>
                <a:t>4</a:t>
              </a:r>
            </a:p>
            <a:p>
              <a:endParaRPr lang="pt-BR" sz="1200" b="1" dirty="0">
                <a:solidFill>
                  <a:prstClr val="black"/>
                </a:solidFill>
              </a:endParaRPr>
            </a:p>
            <a:p>
              <a:endParaRPr lang="pt-BR" sz="1200" b="1" dirty="0">
                <a:solidFill>
                  <a:prstClr val="black"/>
                </a:solidFill>
              </a:endParaRPr>
            </a:p>
            <a:p>
              <a:endParaRPr lang="pt-BR" sz="1200" b="1" dirty="0">
                <a:solidFill>
                  <a:prstClr val="black"/>
                </a:solidFill>
              </a:endParaRPr>
            </a:p>
            <a:p>
              <a:r>
                <a:rPr lang="pt-BR" sz="1200" b="1" dirty="0">
                  <a:solidFill>
                    <a:prstClr val="black"/>
                  </a:solidFill>
                </a:rPr>
                <a:t>5</a:t>
              </a:r>
            </a:p>
          </p:txBody>
        </p:sp>
      </p:grpSp>
      <p:sp>
        <p:nvSpPr>
          <p:cNvPr id="11" name="CaixaDeTexto 10"/>
          <p:cNvSpPr txBox="1"/>
          <p:nvPr/>
        </p:nvSpPr>
        <p:spPr>
          <a:xfrm>
            <a:off x="7680176" y="5529305"/>
            <a:ext cx="3154390" cy="369332"/>
          </a:xfrm>
          <a:prstGeom prst="rect">
            <a:avLst/>
          </a:prstGeom>
          <a:noFill/>
        </p:spPr>
        <p:txBody>
          <a:bodyPr wrap="none" rtlCol="0">
            <a:spAutoFit/>
          </a:bodyPr>
          <a:lstStyle/>
          <a:p>
            <a:r>
              <a:rPr lang="pt-BR" dirty="0">
                <a:solidFill>
                  <a:prstClr val="black"/>
                </a:solidFill>
                <a:latin typeface="Garamond" panose="02020404030301010803" pitchFamily="18" charset="0"/>
              </a:rPr>
              <a:t>Royal Tropical </a:t>
            </a:r>
            <a:r>
              <a:rPr lang="en-US" dirty="0">
                <a:solidFill>
                  <a:prstClr val="black"/>
                </a:solidFill>
                <a:latin typeface="Garamond" panose="02020404030301010803" pitchFamily="18" charset="0"/>
              </a:rPr>
              <a:t>Institute</a:t>
            </a:r>
            <a:r>
              <a:rPr lang="pt-BR" dirty="0">
                <a:solidFill>
                  <a:prstClr val="black"/>
                </a:solidFill>
                <a:latin typeface="Garamond" panose="02020404030301010803" pitchFamily="18" charset="0"/>
              </a:rPr>
              <a:t>, Holanda</a:t>
            </a:r>
          </a:p>
        </p:txBody>
      </p:sp>
      <p:pic>
        <p:nvPicPr>
          <p:cNvPr id="1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20" b="6567"/>
          <a:stretch/>
        </p:blipFill>
        <p:spPr bwMode="auto">
          <a:xfrm>
            <a:off x="633519" y="1849363"/>
            <a:ext cx="4796562" cy="36187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ixaDeTexto 2"/>
          <p:cNvSpPr txBox="1">
            <a:spLocks noChangeArrowheads="1"/>
          </p:cNvSpPr>
          <p:nvPr/>
        </p:nvSpPr>
        <p:spPr bwMode="auto">
          <a:xfrm>
            <a:off x="623392" y="2636912"/>
            <a:ext cx="77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b="1" dirty="0">
                <a:solidFill>
                  <a:srgbClr val="FF0000"/>
                </a:solidFill>
              </a:rPr>
              <a:t>1:200</a:t>
            </a:r>
          </a:p>
        </p:txBody>
      </p:sp>
      <p:sp>
        <p:nvSpPr>
          <p:cNvPr id="18" name="CaixaDeTexto 17"/>
          <p:cNvSpPr txBox="1"/>
          <p:nvPr/>
        </p:nvSpPr>
        <p:spPr>
          <a:xfrm>
            <a:off x="719024" y="5499598"/>
            <a:ext cx="4633897" cy="369332"/>
          </a:xfrm>
          <a:prstGeom prst="rect">
            <a:avLst/>
          </a:prstGeom>
          <a:noFill/>
        </p:spPr>
        <p:txBody>
          <a:bodyPr wrap="none" rtlCol="0">
            <a:spAutoFit/>
          </a:bodyPr>
          <a:lstStyle/>
          <a:p>
            <a:r>
              <a:rPr lang="pt-BR" dirty="0" err="1">
                <a:latin typeface="Garamond" panose="02020404030301010803" pitchFamily="18" charset="0"/>
              </a:rPr>
              <a:t>Institute</a:t>
            </a:r>
            <a:r>
              <a:rPr lang="pt-BR" dirty="0">
                <a:latin typeface="Garamond" panose="02020404030301010803" pitchFamily="18" charset="0"/>
              </a:rPr>
              <a:t> </a:t>
            </a:r>
            <a:r>
              <a:rPr lang="pt-BR" dirty="0" err="1">
                <a:latin typeface="Garamond" panose="02020404030301010803" pitchFamily="18" charset="0"/>
              </a:rPr>
              <a:t>of</a:t>
            </a:r>
            <a:r>
              <a:rPr lang="pt-BR" dirty="0">
                <a:latin typeface="Garamond" panose="02020404030301010803" pitchFamily="18" charset="0"/>
              </a:rPr>
              <a:t> Tropical Medicine, Antuérpia, Bélgica</a:t>
            </a:r>
          </a:p>
        </p:txBody>
      </p:sp>
      <p:sp>
        <p:nvSpPr>
          <p:cNvPr id="17" name="Título 1">
            <a:extLst>
              <a:ext uri="{FF2B5EF4-FFF2-40B4-BE49-F238E27FC236}">
                <a16:creationId xmlns:a16="http://schemas.microsoft.com/office/drawing/2014/main" xmlns="" id="{949CD495-2A52-4882-9352-DD21A19DA010}"/>
              </a:ext>
            </a:extLst>
          </p:cNvPr>
          <p:cNvSpPr txBox="1">
            <a:spLocks/>
          </p:cNvSpPr>
          <p:nvPr/>
        </p:nvSpPr>
        <p:spPr>
          <a:xfrm>
            <a:off x="1990383" y="116632"/>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Direct </a:t>
            </a:r>
            <a:r>
              <a:rPr lang="en-US" sz="3600" b="1" dirty="0">
                <a:solidFill>
                  <a:srgbClr val="0000FF"/>
                </a:solidFill>
              </a:rPr>
              <a:t>Agglutination</a:t>
            </a:r>
            <a:r>
              <a:rPr lang="pt-BR" sz="3600" b="1" dirty="0">
                <a:solidFill>
                  <a:srgbClr val="0000FF"/>
                </a:solidFill>
              </a:rPr>
              <a:t> Test – DAT </a:t>
            </a:r>
          </a:p>
        </p:txBody>
      </p:sp>
      <p:pic>
        <p:nvPicPr>
          <p:cNvPr id="3" name="Áudio 2">
            <a:hlinkClick r:id="" action="ppaction://media"/>
            <a:extLst>
              <a:ext uri="{FF2B5EF4-FFF2-40B4-BE49-F238E27FC236}">
                <a16:creationId xmlns:a16="http://schemas.microsoft.com/office/drawing/2014/main" xmlns="" id="{0AE8E6B7-EA96-4F70-9F05-933D5EC83E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2267401"/>
      </p:ext>
    </p:extLst>
  </p:cSld>
  <p:clrMapOvr>
    <a:masterClrMapping/>
  </p:clrMapOvr>
  <mc:AlternateContent xmlns:mc="http://schemas.openxmlformats.org/markup-compatibility/2006" xmlns:p14="http://schemas.microsoft.com/office/powerpoint/2010/main">
    <mc:Choice Requires="p14">
      <p:transition spd="slow" p14:dur="2000" advTm="59123"/>
    </mc:Choice>
    <mc:Fallback xmlns="">
      <p:transition spd="slow" advTm="5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xmlns="" id="{3EB1E666-5E9B-4909-8298-880636F8078D}"/>
              </a:ext>
            </a:extLst>
          </p:cNvPr>
          <p:cNvSpPr/>
          <p:nvPr/>
        </p:nvSpPr>
        <p:spPr>
          <a:xfrm>
            <a:off x="393895" y="1159590"/>
            <a:ext cx="11582205" cy="4872910"/>
          </a:xfrm>
          <a:prstGeom prst="round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a:spLocks noGrp="1"/>
          </p:cNvSpPr>
          <p:nvPr>
            <p:ph idx="1"/>
          </p:nvPr>
        </p:nvSpPr>
        <p:spPr>
          <a:xfrm>
            <a:off x="191344" y="1159590"/>
            <a:ext cx="11809312" cy="4872910"/>
          </a:xfrm>
        </p:spPr>
        <p:txBody>
          <a:bodyPr>
            <a:noAutofit/>
          </a:bodyPr>
          <a:lstStyle/>
          <a:p>
            <a:pPr lvl="1">
              <a:lnSpc>
                <a:spcPct val="150000"/>
              </a:lnSpc>
            </a:pPr>
            <a:r>
              <a:rPr lang="pt-BR" sz="2400" i="1" dirty="0" err="1">
                <a:latin typeface="+mj-lt"/>
              </a:rPr>
              <a:t>Enzyme-linked</a:t>
            </a:r>
            <a:r>
              <a:rPr lang="pt-BR" sz="2400" i="1" dirty="0">
                <a:latin typeface="+mj-lt"/>
              </a:rPr>
              <a:t> </a:t>
            </a:r>
            <a:r>
              <a:rPr lang="pt-BR" sz="2400" i="1" dirty="0" err="1">
                <a:latin typeface="+mj-lt"/>
              </a:rPr>
              <a:t>immunosorbent</a:t>
            </a:r>
            <a:r>
              <a:rPr lang="pt-BR" sz="2400" i="1" dirty="0">
                <a:latin typeface="+mj-lt"/>
              </a:rPr>
              <a:t> </a:t>
            </a:r>
            <a:r>
              <a:rPr lang="pt-BR" sz="2400" i="1" dirty="0" err="1">
                <a:latin typeface="+mj-lt"/>
              </a:rPr>
              <a:t>assay</a:t>
            </a:r>
            <a:r>
              <a:rPr lang="pt-BR" sz="2400" i="1" dirty="0">
                <a:latin typeface="+mj-lt"/>
              </a:rPr>
              <a:t> </a:t>
            </a:r>
            <a:r>
              <a:rPr lang="pt-BR" sz="2400" dirty="0">
                <a:latin typeface="+mj-lt"/>
              </a:rPr>
              <a:t>com recombinantes </a:t>
            </a:r>
          </a:p>
          <a:p>
            <a:pPr lvl="1">
              <a:lnSpc>
                <a:spcPct val="150000"/>
              </a:lnSpc>
            </a:pPr>
            <a:r>
              <a:rPr lang="pt-BR" sz="2400" b="1" dirty="0">
                <a:latin typeface="+mj-lt"/>
              </a:rPr>
              <a:t>rK39 – </a:t>
            </a:r>
            <a:r>
              <a:rPr lang="pt-BR" sz="2400" dirty="0">
                <a:latin typeface="+mj-lt"/>
              </a:rPr>
              <a:t>derivada da “</a:t>
            </a:r>
            <a:r>
              <a:rPr lang="en-US" sz="2400" dirty="0">
                <a:latin typeface="+mj-lt"/>
              </a:rPr>
              <a:t>kinesin-like protein” </a:t>
            </a:r>
            <a:r>
              <a:rPr lang="pt-BR" sz="2400" dirty="0">
                <a:latin typeface="+mj-lt"/>
              </a:rPr>
              <a:t>de parasitos do complexo </a:t>
            </a:r>
            <a:r>
              <a:rPr lang="pt-BR" sz="2400" i="1" dirty="0">
                <a:latin typeface="+mj-lt"/>
              </a:rPr>
              <a:t>L. </a:t>
            </a:r>
            <a:r>
              <a:rPr lang="pt-BR" sz="2400" i="1" dirty="0" err="1">
                <a:latin typeface="+mj-lt"/>
              </a:rPr>
              <a:t>donovani</a:t>
            </a:r>
            <a:r>
              <a:rPr lang="pt-BR" sz="2400" i="1" dirty="0">
                <a:latin typeface="+mj-lt"/>
              </a:rPr>
              <a:t> (L. </a:t>
            </a:r>
            <a:r>
              <a:rPr lang="pt-BR" sz="2400" i="1" dirty="0" err="1">
                <a:latin typeface="+mj-lt"/>
              </a:rPr>
              <a:t>infantum</a:t>
            </a:r>
            <a:r>
              <a:rPr lang="pt-BR" sz="2400" i="1" dirty="0">
                <a:latin typeface="+mj-lt"/>
              </a:rPr>
              <a:t>)</a:t>
            </a:r>
            <a:r>
              <a:rPr lang="pt-BR" sz="2400" dirty="0">
                <a:latin typeface="+mj-lt"/>
              </a:rPr>
              <a:t> </a:t>
            </a:r>
            <a:r>
              <a:rPr lang="pt-BR" dirty="0">
                <a:latin typeface="+mj-lt"/>
              </a:rPr>
              <a:t>(</a:t>
            </a:r>
            <a:r>
              <a:rPr lang="pt-BR" dirty="0" err="1">
                <a:latin typeface="+mj-lt"/>
              </a:rPr>
              <a:t>Scalone</a:t>
            </a:r>
            <a:r>
              <a:rPr lang="pt-BR" dirty="0">
                <a:latin typeface="+mj-lt"/>
              </a:rPr>
              <a:t>, De Luna et al. 2002, </a:t>
            </a:r>
            <a:r>
              <a:rPr lang="pt-BR" dirty="0" err="1">
                <a:latin typeface="+mj-lt"/>
              </a:rPr>
              <a:t>Rosati</a:t>
            </a:r>
            <a:r>
              <a:rPr lang="pt-BR" dirty="0">
                <a:latin typeface="+mj-lt"/>
              </a:rPr>
              <a:t>, </a:t>
            </a:r>
            <a:r>
              <a:rPr lang="pt-BR" dirty="0" err="1">
                <a:latin typeface="+mj-lt"/>
              </a:rPr>
              <a:t>Ortoff</a:t>
            </a:r>
            <a:r>
              <a:rPr lang="pt-BR" dirty="0">
                <a:latin typeface="+mj-lt"/>
              </a:rPr>
              <a:t> et al. 2003, Lemos, </a:t>
            </a:r>
            <a:r>
              <a:rPr lang="pt-BR" dirty="0" err="1">
                <a:latin typeface="+mj-lt"/>
              </a:rPr>
              <a:t>Laurenti</a:t>
            </a:r>
            <a:r>
              <a:rPr lang="pt-BR" dirty="0">
                <a:latin typeface="+mj-lt"/>
              </a:rPr>
              <a:t> et al. 2008, </a:t>
            </a:r>
            <a:r>
              <a:rPr lang="pt-BR" dirty="0" err="1">
                <a:latin typeface="+mj-lt"/>
              </a:rPr>
              <a:t>Quinnell</a:t>
            </a:r>
            <a:r>
              <a:rPr lang="pt-BR" dirty="0">
                <a:latin typeface="+mj-lt"/>
              </a:rPr>
              <a:t>, Carson et al. 2013, Silva, </a:t>
            </a:r>
            <a:r>
              <a:rPr lang="pt-BR" dirty="0" err="1">
                <a:latin typeface="+mj-lt"/>
              </a:rPr>
              <a:t>Buzetti</a:t>
            </a:r>
            <a:r>
              <a:rPr lang="pt-BR" dirty="0">
                <a:latin typeface="+mj-lt"/>
              </a:rPr>
              <a:t> et al. 2014)</a:t>
            </a:r>
          </a:p>
          <a:p>
            <a:pPr lvl="1">
              <a:lnSpc>
                <a:spcPct val="150000"/>
              </a:lnSpc>
            </a:pPr>
            <a:r>
              <a:rPr lang="pt-BR" sz="2400" b="1" dirty="0">
                <a:latin typeface="+mj-lt"/>
              </a:rPr>
              <a:t>rK9 e rK26 </a:t>
            </a:r>
            <a:r>
              <a:rPr lang="pt-BR" sz="2400" dirty="0">
                <a:latin typeface="+mj-lt"/>
              </a:rPr>
              <a:t>de </a:t>
            </a:r>
            <a:r>
              <a:rPr lang="pt-BR" sz="2400" i="1" dirty="0">
                <a:latin typeface="+mj-lt"/>
              </a:rPr>
              <a:t>L. </a:t>
            </a:r>
            <a:r>
              <a:rPr lang="pt-BR" sz="2400" i="1" dirty="0" err="1">
                <a:latin typeface="+mj-lt"/>
              </a:rPr>
              <a:t>infantum</a:t>
            </a:r>
            <a:r>
              <a:rPr lang="pt-BR" sz="2400" i="1" dirty="0">
                <a:latin typeface="+mj-lt"/>
              </a:rPr>
              <a:t> </a:t>
            </a:r>
            <a:r>
              <a:rPr lang="pt-BR" dirty="0">
                <a:latin typeface="+mj-lt"/>
              </a:rPr>
              <a:t>(</a:t>
            </a:r>
            <a:r>
              <a:rPr lang="pt-BR" dirty="0" err="1">
                <a:latin typeface="+mj-lt"/>
              </a:rPr>
              <a:t>Rosati</a:t>
            </a:r>
            <a:r>
              <a:rPr lang="pt-BR" dirty="0">
                <a:latin typeface="+mj-lt"/>
              </a:rPr>
              <a:t>, </a:t>
            </a:r>
            <a:r>
              <a:rPr lang="pt-BR" dirty="0" err="1">
                <a:latin typeface="+mj-lt"/>
              </a:rPr>
              <a:t>Ortoff</a:t>
            </a:r>
            <a:r>
              <a:rPr lang="pt-BR" dirty="0">
                <a:latin typeface="+mj-lt"/>
              </a:rPr>
              <a:t> et al. 2003)</a:t>
            </a:r>
          </a:p>
          <a:p>
            <a:pPr lvl="1">
              <a:lnSpc>
                <a:spcPct val="100000"/>
              </a:lnSpc>
            </a:pPr>
            <a:r>
              <a:rPr lang="pt-BR" sz="2400" b="1" dirty="0">
                <a:latin typeface="+mj-lt"/>
              </a:rPr>
              <a:t>rK28</a:t>
            </a:r>
            <a:r>
              <a:rPr lang="pt-BR" sz="2400" dirty="0">
                <a:latin typeface="+mj-lt"/>
              </a:rPr>
              <a:t> de </a:t>
            </a:r>
            <a:r>
              <a:rPr lang="pt-BR" sz="2400" i="1" dirty="0">
                <a:latin typeface="+mj-lt"/>
              </a:rPr>
              <a:t>L. </a:t>
            </a:r>
            <a:r>
              <a:rPr lang="pt-BR" sz="2400" i="1" dirty="0" err="1">
                <a:latin typeface="+mj-lt"/>
              </a:rPr>
              <a:t>infantum</a:t>
            </a:r>
            <a:r>
              <a:rPr lang="pt-BR" sz="2400" i="1" dirty="0">
                <a:latin typeface="+mj-lt"/>
              </a:rPr>
              <a:t> </a:t>
            </a:r>
          </a:p>
          <a:p>
            <a:pPr lvl="2">
              <a:lnSpc>
                <a:spcPct val="100000"/>
              </a:lnSpc>
            </a:pPr>
            <a:r>
              <a:rPr lang="pt-BR" sz="2000" dirty="0">
                <a:latin typeface="+mj-lt"/>
              </a:rPr>
              <a:t>proteína quimérica - fusão de </a:t>
            </a:r>
            <a:r>
              <a:rPr lang="pt-BR" sz="2000" dirty="0" err="1">
                <a:latin typeface="+mj-lt"/>
              </a:rPr>
              <a:t>epítopos</a:t>
            </a:r>
            <a:r>
              <a:rPr lang="pt-BR" sz="2000" dirty="0">
                <a:latin typeface="+mj-lt"/>
              </a:rPr>
              <a:t> de rK9, rK26 e rK39 de </a:t>
            </a:r>
            <a:r>
              <a:rPr lang="pt-BR" sz="2000" i="1" dirty="0">
                <a:latin typeface="+mj-lt"/>
              </a:rPr>
              <a:t>L. </a:t>
            </a:r>
            <a:r>
              <a:rPr lang="pt-BR" sz="2000" i="1" dirty="0" err="1">
                <a:latin typeface="+mj-lt"/>
              </a:rPr>
              <a:t>infantum</a:t>
            </a:r>
            <a:r>
              <a:rPr lang="pt-BR" sz="2000" dirty="0">
                <a:latin typeface="+mj-lt"/>
              </a:rPr>
              <a:t> </a:t>
            </a:r>
            <a:r>
              <a:rPr lang="pt-BR" dirty="0">
                <a:latin typeface="+mj-lt"/>
              </a:rPr>
              <a:t>(</a:t>
            </a:r>
            <a:r>
              <a:rPr lang="pt-BR" dirty="0" err="1">
                <a:latin typeface="+mj-lt"/>
              </a:rPr>
              <a:t>Boarino</a:t>
            </a:r>
            <a:r>
              <a:rPr lang="pt-BR" dirty="0">
                <a:latin typeface="+mj-lt"/>
              </a:rPr>
              <a:t>, </a:t>
            </a:r>
            <a:r>
              <a:rPr lang="pt-BR" dirty="0" err="1">
                <a:latin typeface="+mj-lt"/>
              </a:rPr>
              <a:t>Scalone</a:t>
            </a:r>
            <a:r>
              <a:rPr lang="pt-BR" dirty="0">
                <a:latin typeface="+mj-lt"/>
              </a:rPr>
              <a:t> et al. 2005) </a:t>
            </a:r>
            <a:r>
              <a:rPr lang="pt-BR" sz="2000" dirty="0">
                <a:latin typeface="+mj-lt"/>
              </a:rPr>
              <a:t>– S = 99% e </a:t>
            </a:r>
            <a:r>
              <a:rPr lang="pt-BR" sz="2000" dirty="0" err="1">
                <a:latin typeface="+mj-lt"/>
              </a:rPr>
              <a:t>E</a:t>
            </a:r>
            <a:r>
              <a:rPr lang="pt-BR" sz="2000" dirty="0">
                <a:latin typeface="+mj-lt"/>
              </a:rPr>
              <a:t> = 96% - em cães da Itália</a:t>
            </a:r>
          </a:p>
          <a:p>
            <a:pPr lvl="2">
              <a:lnSpc>
                <a:spcPct val="100000"/>
              </a:lnSpc>
            </a:pPr>
            <a:r>
              <a:rPr lang="pt-BR" sz="2000" dirty="0">
                <a:latin typeface="+mj-lt"/>
              </a:rPr>
              <a:t>síntese do gene K28 - </a:t>
            </a:r>
            <a:r>
              <a:rPr lang="pt-BR" sz="2000" dirty="0" err="1">
                <a:latin typeface="+mj-lt"/>
              </a:rPr>
              <a:t>poliproteína</a:t>
            </a:r>
            <a:r>
              <a:rPr lang="pt-BR" sz="2000" dirty="0">
                <a:latin typeface="+mj-lt"/>
              </a:rPr>
              <a:t> de fusão </a:t>
            </a:r>
            <a:r>
              <a:rPr lang="pt-BR" dirty="0">
                <a:latin typeface="+mj-lt"/>
              </a:rPr>
              <a:t>(</a:t>
            </a:r>
            <a:r>
              <a:rPr lang="pt-BR" dirty="0" err="1">
                <a:latin typeface="+mj-lt"/>
              </a:rPr>
              <a:t>Pattabhi</a:t>
            </a:r>
            <a:r>
              <a:rPr lang="pt-BR" dirty="0">
                <a:latin typeface="+mj-lt"/>
              </a:rPr>
              <a:t>, </a:t>
            </a:r>
            <a:r>
              <a:rPr lang="pt-BR" dirty="0" err="1">
                <a:latin typeface="+mj-lt"/>
              </a:rPr>
              <a:t>Whittle</a:t>
            </a:r>
            <a:r>
              <a:rPr lang="pt-BR" dirty="0">
                <a:latin typeface="+mj-lt"/>
              </a:rPr>
              <a:t> et al. 2010) – S = 96,8-99,6% e </a:t>
            </a:r>
            <a:r>
              <a:rPr lang="pt-BR" dirty="0" err="1">
                <a:latin typeface="+mj-lt"/>
              </a:rPr>
              <a:t>E</a:t>
            </a:r>
            <a:r>
              <a:rPr lang="pt-BR" dirty="0">
                <a:latin typeface="+mj-lt"/>
              </a:rPr>
              <a:t> = 96,2-100,0% (</a:t>
            </a:r>
            <a:r>
              <a:rPr lang="pt-BR" dirty="0" err="1">
                <a:latin typeface="+mj-lt"/>
              </a:rPr>
              <a:t>Pattabhi</a:t>
            </a:r>
            <a:r>
              <a:rPr lang="pt-BR" dirty="0">
                <a:latin typeface="+mj-lt"/>
              </a:rPr>
              <a:t>, </a:t>
            </a:r>
            <a:r>
              <a:rPr lang="pt-BR" dirty="0" err="1">
                <a:latin typeface="+mj-lt"/>
              </a:rPr>
              <a:t>Whittle</a:t>
            </a:r>
            <a:r>
              <a:rPr lang="pt-BR" dirty="0">
                <a:latin typeface="+mj-lt"/>
              </a:rPr>
              <a:t> et al. 2010, </a:t>
            </a:r>
            <a:r>
              <a:rPr lang="pt-BR" dirty="0" err="1">
                <a:latin typeface="+mj-lt"/>
              </a:rPr>
              <a:t>Vaish</a:t>
            </a:r>
            <a:r>
              <a:rPr lang="pt-BR" dirty="0">
                <a:latin typeface="+mj-lt"/>
              </a:rPr>
              <a:t>, </a:t>
            </a:r>
            <a:r>
              <a:rPr lang="pt-BR" dirty="0" err="1">
                <a:latin typeface="+mj-lt"/>
              </a:rPr>
              <a:t>Bathia</a:t>
            </a:r>
            <a:r>
              <a:rPr lang="pt-BR" dirty="0">
                <a:latin typeface="+mj-lt"/>
              </a:rPr>
              <a:t> et al. 2011)</a:t>
            </a:r>
            <a:r>
              <a:rPr lang="pt-BR" sz="2000" dirty="0">
                <a:latin typeface="+mj-lt"/>
              </a:rPr>
              <a:t> - na LV humana </a:t>
            </a:r>
          </a:p>
          <a:p>
            <a:pPr lvl="1">
              <a:lnSpc>
                <a:spcPct val="150000"/>
              </a:lnSpc>
            </a:pPr>
            <a:endParaRPr lang="pt-BR" sz="2400" i="1" dirty="0">
              <a:latin typeface="+mj-lt"/>
            </a:endParaRPr>
          </a:p>
          <a:p>
            <a:pPr lvl="1">
              <a:lnSpc>
                <a:spcPct val="150000"/>
              </a:lnSpc>
            </a:pPr>
            <a:endParaRPr lang="en-US" sz="2400" dirty="0">
              <a:latin typeface="+mj-lt"/>
            </a:endParaRPr>
          </a:p>
          <a:p>
            <a:pPr lvl="1">
              <a:lnSpc>
                <a:spcPct val="150000"/>
              </a:lnSpc>
            </a:pPr>
            <a:endParaRPr lang="pt-BR" sz="2400" i="1" dirty="0">
              <a:latin typeface="+mj-lt"/>
            </a:endParaRPr>
          </a:p>
          <a:p>
            <a:pPr lvl="1">
              <a:lnSpc>
                <a:spcPct val="150000"/>
              </a:lnSpc>
            </a:pPr>
            <a:endParaRPr lang="pt-BR" sz="2400" dirty="0">
              <a:latin typeface="+mj-lt"/>
            </a:endParaRPr>
          </a:p>
          <a:p>
            <a:pPr>
              <a:lnSpc>
                <a:spcPct val="150000"/>
              </a:lnSpc>
            </a:pPr>
            <a:endParaRPr lang="pt-BR" sz="2400" dirty="0">
              <a:solidFill>
                <a:schemeClr val="tx1"/>
              </a:solidFill>
              <a:latin typeface="+mj-lt"/>
            </a:endParaRPr>
          </a:p>
        </p:txBody>
      </p:sp>
      <p:sp>
        <p:nvSpPr>
          <p:cNvPr id="4" name="Espaço Reservado para Número de Slide 3"/>
          <p:cNvSpPr txBox="1">
            <a:spLocks/>
          </p:cNvSpPr>
          <p:nvPr/>
        </p:nvSpPr>
        <p:spPr>
          <a:xfrm>
            <a:off x="7127875" y="6448426"/>
            <a:ext cx="35052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E7D115-D053-4BA8-A91C-F70C4A8BB349}" type="slidenum">
              <a:rPr lang="pt-BR" sz="1400">
                <a:solidFill>
                  <a:schemeClr val="tx2"/>
                </a:solidFill>
                <a:latin typeface="Gill Sans MT" panose="020B0502020104020203" pitchFamily="34" charset="0"/>
              </a:rPr>
              <a:pPr algn="r" eaLnBrk="1" hangingPunct="1"/>
              <a:t>9</a:t>
            </a:fld>
            <a:endParaRPr lang="pt-BR" sz="1400" dirty="0">
              <a:solidFill>
                <a:schemeClr val="tx2"/>
              </a:solidFill>
              <a:latin typeface="Gill Sans MT" panose="020B0502020104020203" pitchFamily="34" charset="0"/>
            </a:endParaRPr>
          </a:p>
        </p:txBody>
      </p:sp>
      <p:sp>
        <p:nvSpPr>
          <p:cNvPr id="8" name="CaixaDeTexto 7"/>
          <p:cNvSpPr txBox="1"/>
          <p:nvPr/>
        </p:nvSpPr>
        <p:spPr>
          <a:xfrm>
            <a:off x="6816080" y="6381328"/>
            <a:ext cx="2577950" cy="369332"/>
          </a:xfrm>
          <a:prstGeom prst="rect">
            <a:avLst/>
          </a:prstGeom>
          <a:noFill/>
        </p:spPr>
        <p:txBody>
          <a:bodyPr wrap="none" rtlCol="0">
            <a:spAutoFit/>
          </a:bodyPr>
          <a:lstStyle/>
          <a:p>
            <a:r>
              <a:rPr lang="pt-BR" dirty="0" err="1"/>
              <a:t>Srivastava</a:t>
            </a:r>
            <a:r>
              <a:rPr lang="pt-BR" dirty="0"/>
              <a:t> et al., 2011</a:t>
            </a:r>
          </a:p>
        </p:txBody>
      </p:sp>
      <p:sp>
        <p:nvSpPr>
          <p:cNvPr id="10" name="Título 1">
            <a:extLst>
              <a:ext uri="{FF2B5EF4-FFF2-40B4-BE49-F238E27FC236}">
                <a16:creationId xmlns:a16="http://schemas.microsoft.com/office/drawing/2014/main" xmlns="" id="{84CE479A-B526-44BF-8E22-AC8AA7DF43E4}"/>
              </a:ext>
            </a:extLst>
          </p:cNvPr>
          <p:cNvSpPr txBox="1">
            <a:spLocks/>
          </p:cNvSpPr>
          <p:nvPr/>
        </p:nvSpPr>
        <p:spPr>
          <a:xfrm>
            <a:off x="1990383" y="116632"/>
            <a:ext cx="8642692" cy="9758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solidFill>
                  <a:srgbClr val="0000FF"/>
                </a:solidFill>
              </a:rPr>
              <a:t>ELISA – antígenos recombinantes</a:t>
            </a:r>
          </a:p>
        </p:txBody>
      </p:sp>
      <p:pic>
        <p:nvPicPr>
          <p:cNvPr id="9" name="Áudio 8">
            <a:hlinkClick r:id="" action="ppaction://media"/>
            <a:extLst>
              <a:ext uri="{FF2B5EF4-FFF2-40B4-BE49-F238E27FC236}">
                <a16:creationId xmlns:a16="http://schemas.microsoft.com/office/drawing/2014/main" xmlns="" id="{5C75FCEB-665A-4197-B411-2D7199008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2240116"/>
      </p:ext>
    </p:extLst>
  </p:cSld>
  <p:clrMapOvr>
    <a:masterClrMapping/>
  </p:clrMapOvr>
  <mc:AlternateContent xmlns:mc="http://schemas.openxmlformats.org/markup-compatibility/2006" xmlns:p14="http://schemas.microsoft.com/office/powerpoint/2010/main">
    <mc:Choice Requires="p14">
      <p:transition spd="slow" p14:dur="2000" advTm="104950"/>
    </mc:Choice>
    <mc:Fallback xmlns="">
      <p:transition spd="slow" advTm="10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8|26"/>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6351</TotalTime>
  <Words>8387</Words>
  <Application>Microsoft Office PowerPoint</Application>
  <PresentationFormat>Widescreen</PresentationFormat>
  <Paragraphs>805</Paragraphs>
  <Slides>32</Slides>
  <Notes>25</Notes>
  <HiddenSlides>0</HiddenSlides>
  <MMClips>32</MMClips>
  <ScaleCrop>false</ScaleCrop>
  <HeadingPairs>
    <vt:vector size="8" baseType="variant">
      <vt:variant>
        <vt:lpstr>Fontes usadas</vt:lpstr>
      </vt:variant>
      <vt:variant>
        <vt:i4>13</vt:i4>
      </vt:variant>
      <vt:variant>
        <vt:lpstr>Tema</vt:lpstr>
      </vt:variant>
      <vt:variant>
        <vt:i4>1</vt:i4>
      </vt:variant>
      <vt:variant>
        <vt:lpstr>Servidores OLE inseridos</vt:lpstr>
      </vt:variant>
      <vt:variant>
        <vt:i4>2</vt:i4>
      </vt:variant>
      <vt:variant>
        <vt:lpstr>Títulos de slides</vt:lpstr>
      </vt:variant>
      <vt:variant>
        <vt:i4>32</vt:i4>
      </vt:variant>
    </vt:vector>
  </HeadingPairs>
  <TitlesOfParts>
    <vt:vector size="48" baseType="lpstr">
      <vt:lpstr>Arial Unicode MS</vt:lpstr>
      <vt:lpstr>Arial</vt:lpstr>
      <vt:lpstr>Book Antiqua</vt:lpstr>
      <vt:lpstr>Calibri</vt:lpstr>
      <vt:lpstr>Calibri Light</vt:lpstr>
      <vt:lpstr>Garamond</vt:lpstr>
      <vt:lpstr>Gill Sans MT</vt:lpstr>
      <vt:lpstr>Humanist777BT-RomanB</vt:lpstr>
      <vt:lpstr>MyriadPro-LightCond</vt:lpstr>
      <vt:lpstr>OfficinaSans-Bold</vt:lpstr>
      <vt:lpstr>open_sansregular</vt:lpstr>
      <vt:lpstr>Times New Roman</vt:lpstr>
      <vt:lpstr>Wingdings</vt:lpstr>
      <vt:lpstr>Tema do Office</vt:lpstr>
      <vt:lpstr>Prism Project</vt:lpstr>
      <vt:lpstr>Prism 5</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Visceral Leishmaniasis Laboratory Network Protocol for the evaluation of rapid diagnostic tests for visceral leishmaniasis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ANÁLISE DO PERFIL ELECTROFORÉTICO DOS LOTES DE rLb6H EM SDS-PAGE</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Carmen Maria</dc:creator>
  <cp:lastModifiedBy>MF</cp:lastModifiedBy>
  <cp:revision>241</cp:revision>
  <dcterms:created xsi:type="dcterms:W3CDTF">2020-05-15T15:15:21Z</dcterms:created>
  <dcterms:modified xsi:type="dcterms:W3CDTF">2020-05-22T11:38:35Z</dcterms:modified>
</cp:coreProperties>
</file>