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7" r:id="rId2"/>
    <p:sldId id="302" r:id="rId3"/>
    <p:sldId id="301" r:id="rId4"/>
    <p:sldId id="304" r:id="rId5"/>
    <p:sldId id="305" r:id="rId6"/>
    <p:sldId id="306" r:id="rId7"/>
    <p:sldId id="307" r:id="rId8"/>
    <p:sldId id="300" r:id="rId9"/>
    <p:sldId id="309" r:id="rId10"/>
    <p:sldId id="310" r:id="rId11"/>
    <p:sldId id="311" r:id="rId12"/>
    <p:sldId id="346" r:id="rId13"/>
    <p:sldId id="258" r:id="rId14"/>
    <p:sldId id="312" r:id="rId15"/>
    <p:sldId id="313" r:id="rId16"/>
    <p:sldId id="314" r:id="rId17"/>
    <p:sldId id="262" r:id="rId18"/>
    <p:sldId id="261" r:id="rId19"/>
    <p:sldId id="264" r:id="rId20"/>
    <p:sldId id="265" r:id="rId21"/>
    <p:sldId id="266" r:id="rId22"/>
    <p:sldId id="315" r:id="rId23"/>
    <p:sldId id="316" r:id="rId24"/>
    <p:sldId id="319" r:id="rId25"/>
    <p:sldId id="318" r:id="rId26"/>
    <p:sldId id="321" r:id="rId27"/>
    <p:sldId id="320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5" r:id="rId41"/>
    <p:sldId id="336" r:id="rId42"/>
    <p:sldId id="345" r:id="rId43"/>
    <p:sldId id="337" r:id="rId44"/>
    <p:sldId id="338" r:id="rId45"/>
    <p:sldId id="276" r:id="rId46"/>
    <p:sldId id="339" r:id="rId47"/>
    <p:sldId id="341" r:id="rId48"/>
    <p:sldId id="281" r:id="rId49"/>
    <p:sldId id="342" r:id="rId50"/>
    <p:sldId id="343" r:id="rId51"/>
    <p:sldId id="278" r:id="rId52"/>
    <p:sldId id="279" r:id="rId53"/>
    <p:sldId id="280" r:id="rId5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40" autoAdjust="0"/>
  </p:normalViewPr>
  <p:slideViewPr>
    <p:cSldViewPr snapToGrid="0" showGuides="1">
      <p:cViewPr varScale="1">
        <p:scale>
          <a:sx n="78" d="100"/>
          <a:sy n="78" d="100"/>
        </p:scale>
        <p:origin x="15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9BB60F-6E0A-8602-7679-8513117FE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0605EA-5F75-2F01-522D-371F65AA0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C60ADA-7BAB-64BE-956C-066F64EB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8D04-BB8A-4ED7-9B3D-E16E0DEF9662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ED8A87-CFFF-DC85-47FE-DCDA4C9B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3B57F5-B44C-5211-A975-CF4B22F3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A261-1AEB-485E-AEFA-9188EDB292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38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1AD65-EEDD-8982-9E7A-1522FDEE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11C9A28-2068-6570-FBCD-34A2F0E12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F04A35-66D8-7240-DBCE-56D9E209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8D04-BB8A-4ED7-9B3D-E16E0DEF9662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FEFE5F-9C9E-62F8-744B-27510BAE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1C819B-9DDE-9E60-3DE0-37D05124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A261-1AEB-485E-AEFA-9188EDB292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75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4EFFD9-7990-CBC5-1E07-0B5151A33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4D6E29A-AA1E-48A5-899C-B6076B6CA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B4EC15-ACC2-0F13-042A-6E281623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8D04-BB8A-4ED7-9B3D-E16E0DEF9662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13F268-E4D7-8ACF-0267-2F7250C8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1E8B19-B41C-7644-A63C-93933963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A261-1AEB-485E-AEFA-9188EDB292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937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37980-2DDD-4337-B616-B24989C064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516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15B51-4433-42A6-95E5-0A41FD838B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44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3E846-DBA1-0DC1-02CE-2BD4A75B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D3ED38-4298-9E86-A6C7-56E8FB428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DFC2A3-6E5B-54F7-CEBB-60DB09905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8D04-BB8A-4ED7-9B3D-E16E0DEF9662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1B1354-D614-FF72-4771-C9833303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C3EC58-A378-7727-DC01-5064D8CE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A261-1AEB-485E-AEFA-9188EDB292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90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908FAD-4744-6674-3C59-915857EC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3D396F-21CD-8748-BE9A-6E203A429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8F3AD7-7DEA-AC06-80A5-C435072D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8D04-BB8A-4ED7-9B3D-E16E0DEF9662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9A4CA8-E799-C411-6E76-1AA65BB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D0D28C-A95E-F67E-B270-5ED615DE1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A261-1AEB-485E-AEFA-9188EDB292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17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DC0DF-6E8A-FD73-868E-74FAC8B6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3AC1ED-94B6-7E7D-4E51-217C63122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D81247D-D9FE-ED1C-FBD5-A334ED13F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387C08-B8F4-798D-3493-976157580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8D04-BB8A-4ED7-9B3D-E16E0DEF9662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4711A3-4225-47CD-28D9-E27A770B4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1FF996A-3EBA-7B2F-F497-3947100C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A261-1AEB-485E-AEFA-9188EDB292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75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9519E-6BCF-B656-9B9F-290868B9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C50E91-634A-5513-E894-FA3889C47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3301B93-0031-BF28-EF96-55B8D5AA6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570032C-8FB8-711A-84EB-02F75604E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0B37BCF-DCBA-DDF3-8B5A-900F4CD2BB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114B7F0-58F6-47D6-0491-28A7F915D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8D04-BB8A-4ED7-9B3D-E16E0DEF9662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348507D-0E59-775B-ED1F-EE8376946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1061883-84D9-1978-3EED-8FCDE71D6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A261-1AEB-485E-AEFA-9188EDB292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68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469A1-88E5-9DD6-7AF6-D9F622F9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99E964B-D05D-9C45-0AF6-7559E6D5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8D04-BB8A-4ED7-9B3D-E16E0DEF9662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32AF8A6-C6DA-1639-B776-69A5F3FA8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4E688E5-B2F7-2CC9-6D13-8CAF6508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A261-1AEB-485E-AEFA-9188EDB292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81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2276127-98AC-43B1-5EB5-79D8F384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8D04-BB8A-4ED7-9B3D-E16E0DEF9662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6BD5F5C-C0F8-FF58-63FC-F13E6F87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42D5F1-11C8-A088-82BF-B1BEF552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A261-1AEB-485E-AEFA-9188EDB292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15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A21649-06ED-06D4-F47C-66E683D00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46D01B-B50D-8F8E-2C27-0663A6841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D399A0-8934-C958-F505-85C636D32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0B586CA-5C4E-B7E6-3A05-4D35568C3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8D04-BB8A-4ED7-9B3D-E16E0DEF9662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019991-A181-CF8F-FCA9-32BF9BF2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F5E255E-C522-4C4C-1E04-F824CDC3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A261-1AEB-485E-AEFA-9188EDB292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61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DA1BF-7910-5A7F-8C84-BDF8F6CC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29B7030-3332-355C-4648-E53977FE4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587610-717B-7CDA-FB8A-C39CDA767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06AA532-F613-6621-672B-53430047B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8D04-BB8A-4ED7-9B3D-E16E0DEF9662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313642-FC88-8844-ACD1-E6E16401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257E5F-C4F6-2E27-BE99-7D30C9E6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DA261-1AEB-485E-AEFA-9188EDB292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26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5EA1093-915D-E889-7319-B9BB8DE09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4FEDFB-E359-1954-6991-94A6E1E37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3C306-8A3E-A94A-7E7F-7F7A54742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08D04-BB8A-4ED7-9B3D-E16E0DEF9662}" type="datetimeFigureOut">
              <a:rPr lang="pt-BR" smtClean="0"/>
              <a:t>24/11/2023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0BA836-CE61-89C8-51B0-8ECF80A29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73EB10-8C37-92F1-8C0F-F89C7767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DA261-1AEB-485E-AEFA-9188EDB292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13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oleObject" Target="file:///C:\Users\Valeria\Documents\Computador%20UFSC\Disciplina\FigConcordia.doc!OLE_LINK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hyperlink" Target="http://www.uasb.org/discover/show-lookin/index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27FF83D-E9CE-C75B-A7DE-E03FF002A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4" r="3414"/>
          <a:stretch/>
        </p:blipFill>
        <p:spPr>
          <a:xfrm>
            <a:off x="158427" y="1779639"/>
            <a:ext cx="8827145" cy="4954917"/>
          </a:xfrm>
          <a:prstGeom prst="rect">
            <a:avLst/>
          </a:prstGeom>
        </p:spPr>
      </p:pic>
      <p:sp>
        <p:nvSpPr>
          <p:cNvPr id="286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03786" y="320089"/>
            <a:ext cx="7772400" cy="132884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Bioprocessos</a:t>
            </a:r>
            <a:br>
              <a:rPr lang="pt-BR" b="1" dirty="0">
                <a:solidFill>
                  <a:srgbClr val="0070C0"/>
                </a:solidFill>
              </a:rPr>
            </a:br>
            <a:r>
              <a:rPr lang="pt-BR" b="1" dirty="0">
                <a:solidFill>
                  <a:srgbClr val="0070C0"/>
                </a:solidFill>
              </a:rPr>
              <a:t>de tratamento de efluentes</a:t>
            </a:r>
          </a:p>
        </p:txBody>
      </p:sp>
    </p:spTree>
    <p:extLst>
      <p:ext uri="{BB962C8B-B14F-4D97-AF65-F5344CB8AC3E}">
        <p14:creationId xmlns:p14="http://schemas.microsoft.com/office/powerpoint/2010/main" val="211743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ítulo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pt-BR"/>
              <a:t>Processos aeróbios e anaeróbios</a:t>
            </a:r>
          </a:p>
        </p:txBody>
      </p:sp>
      <p:sp>
        <p:nvSpPr>
          <p:cNvPr id="13314" name="Espaço Reservado para Conteúdo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 eaLnBrk="1" hangingPunct="1"/>
            <a:r>
              <a:rPr lang="pt-BR"/>
              <a:t>Vantagens e desvantagens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905000"/>
            <a:ext cx="4800600" cy="42211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700" dirty="0">
                <a:latin typeface="+mn-lt"/>
                <a:cs typeface="+mn-cs"/>
              </a:rPr>
              <a:t>Anaeróbio</a:t>
            </a:r>
          </a:p>
          <a:p>
            <a:pPr marL="822960" lvl="1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000" dirty="0">
                <a:latin typeface="+mn-lt"/>
                <a:cs typeface="+mn-cs"/>
              </a:rPr>
              <a:t>Alta velocidade de consumo de substrato  [  DBO]</a:t>
            </a:r>
          </a:p>
          <a:p>
            <a:pPr marL="822960" lvl="1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000" dirty="0">
                <a:latin typeface="+mn-lt"/>
                <a:cs typeface="+mn-cs"/>
              </a:rPr>
              <a:t>Baixa produção de lodo</a:t>
            </a:r>
          </a:p>
          <a:p>
            <a:pPr marL="822960" lvl="1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000" dirty="0">
                <a:latin typeface="+mn-lt"/>
                <a:cs typeface="+mn-cs"/>
              </a:rPr>
              <a:t>Longo tempo de posta em marcha </a:t>
            </a:r>
          </a:p>
          <a:p>
            <a:pPr marL="822960" lvl="1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000" dirty="0">
                <a:latin typeface="+mn-lt"/>
                <a:cs typeface="+mn-cs"/>
              </a:rPr>
              <a:t>Baixo custo de operação (sem aeração)</a:t>
            </a:r>
          </a:p>
          <a:p>
            <a:pPr marL="822960" lvl="1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000" dirty="0">
                <a:latin typeface="+mn-lt"/>
                <a:cs typeface="+mn-cs"/>
              </a:rPr>
              <a:t>Possibilidade de produção de energia (CH</a:t>
            </a:r>
            <a:r>
              <a:rPr lang="pt-BR" sz="2000" baseline="-25000" dirty="0">
                <a:latin typeface="+mn-lt"/>
                <a:cs typeface="+mn-cs"/>
              </a:rPr>
              <a:t>4</a:t>
            </a:r>
            <a:r>
              <a:rPr lang="pt-BR" sz="2000" dirty="0">
                <a:latin typeface="+mn-lt"/>
                <a:cs typeface="+mn-cs"/>
              </a:rPr>
              <a:t> e H</a:t>
            </a:r>
            <a:r>
              <a:rPr lang="pt-BR" sz="2000" baseline="-25000" dirty="0">
                <a:latin typeface="+mn-lt"/>
                <a:cs typeface="+mn-cs"/>
              </a:rPr>
              <a:t>2</a:t>
            </a:r>
            <a:r>
              <a:rPr lang="pt-BR" sz="2000" dirty="0">
                <a:latin typeface="+mn-lt"/>
                <a:cs typeface="+mn-cs"/>
              </a:rPr>
              <a:t>)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pt-BR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pt-BR" sz="2700" dirty="0">
              <a:latin typeface="+mn-lt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67200" y="1905000"/>
            <a:ext cx="4876800" cy="42211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700" dirty="0">
                <a:latin typeface="+mn-lt"/>
                <a:cs typeface="+mn-cs"/>
              </a:rPr>
              <a:t>Aeróbio</a:t>
            </a:r>
          </a:p>
          <a:p>
            <a:pPr marL="822960" lvl="1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000" dirty="0">
                <a:latin typeface="+mn-lt"/>
                <a:cs typeface="+mn-cs"/>
              </a:rPr>
              <a:t>Alta velocidade de consumo de substrato para [    DBO]</a:t>
            </a:r>
          </a:p>
          <a:p>
            <a:pPr marL="822960" lvl="1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000" dirty="0">
                <a:latin typeface="+mn-lt"/>
                <a:cs typeface="+mn-cs"/>
              </a:rPr>
              <a:t>Alta produção de lodo </a:t>
            </a:r>
          </a:p>
          <a:p>
            <a:pPr marL="822960" lvl="1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000" dirty="0">
                <a:latin typeface="+mn-lt"/>
                <a:cs typeface="+mn-cs"/>
              </a:rPr>
              <a:t>Alto custo de operação (aeração)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pt-BR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pt-BR" sz="2700" dirty="0">
              <a:latin typeface="+mn-lt"/>
              <a:cs typeface="+mn-cs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6875463" y="27813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Seta para baixo 6"/>
          <p:cNvSpPr/>
          <p:nvPr/>
        </p:nvSpPr>
        <p:spPr>
          <a:xfrm flipV="1">
            <a:off x="2051050" y="27813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863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48374" y="69057"/>
            <a:ext cx="7315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/>
              <a:t>Degradação</a:t>
            </a:r>
            <a:r>
              <a:rPr lang="en-US" sz="3600" b="1" dirty="0"/>
              <a:t> </a:t>
            </a:r>
            <a:r>
              <a:rPr lang="en-US" sz="3600" b="1" dirty="0" err="1"/>
              <a:t>Aeróbia</a:t>
            </a:r>
            <a:r>
              <a:rPr lang="en-US" sz="3600" b="1" dirty="0"/>
              <a:t> e </a:t>
            </a:r>
            <a:r>
              <a:rPr lang="en-US" sz="3600" b="1" dirty="0" err="1"/>
              <a:t>Anaeróbia</a:t>
            </a:r>
            <a:r>
              <a:rPr lang="en-US" sz="3600" b="1" dirty="0"/>
              <a:t> de </a:t>
            </a:r>
            <a:r>
              <a:rPr lang="en-US" sz="3600" b="1" dirty="0" err="1"/>
              <a:t>Resíduos</a:t>
            </a:r>
            <a:endParaRPr lang="en-US" sz="3600" b="1" dirty="0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572000" y="3141663"/>
            <a:ext cx="503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latin typeface="Times New Roman" pitchFamily="18" charset="0"/>
              </a:rPr>
              <a:t>Degradação Anaeróbia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3050DF1-0BF5-8D8F-6B4D-854FEC8CCC5B}"/>
              </a:ext>
            </a:extLst>
          </p:cNvPr>
          <p:cNvGrpSpPr/>
          <p:nvPr/>
        </p:nvGrpSpPr>
        <p:grpSpPr>
          <a:xfrm>
            <a:off x="0" y="1553497"/>
            <a:ext cx="9467850" cy="5413375"/>
            <a:chOff x="0" y="1524000"/>
            <a:chExt cx="9467850" cy="5413375"/>
          </a:xfrm>
        </p:grpSpPr>
        <p:sp>
          <p:nvSpPr>
            <p:cNvPr id="25603" name="Text Box 3"/>
            <p:cNvSpPr txBox="1">
              <a:spLocks noChangeArrowheads="1"/>
            </p:cNvSpPr>
            <p:nvPr/>
          </p:nvSpPr>
          <p:spPr bwMode="auto">
            <a:xfrm>
              <a:off x="3581400" y="1524000"/>
              <a:ext cx="55626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i="1"/>
                <a:t>Substâncias orgânicas (BQO e DBO)</a:t>
              </a:r>
            </a:p>
          </p:txBody>
        </p:sp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3265488" y="2060575"/>
              <a:ext cx="2613025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/>
                <a:t>Glicose</a:t>
              </a:r>
            </a:p>
          </p:txBody>
        </p:sp>
        <p:sp>
          <p:nvSpPr>
            <p:cNvPr id="25605" name="AutoShape 5"/>
            <p:cNvSpPr>
              <a:spLocks noChangeArrowheads="1"/>
            </p:cNvSpPr>
            <p:nvPr/>
          </p:nvSpPr>
          <p:spPr bwMode="auto">
            <a:xfrm>
              <a:off x="2971800" y="1752600"/>
              <a:ext cx="533400" cy="685800"/>
            </a:xfrm>
            <a:prstGeom prst="curvedRightArrow">
              <a:avLst>
                <a:gd name="adj1" fmla="val 25714"/>
                <a:gd name="adj2" fmla="val 51429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2667000" y="2743200"/>
              <a:ext cx="3048000" cy="48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600" b="1" i="1" dirty="0" err="1">
                  <a:solidFill>
                    <a:srgbClr val="FF0000"/>
                  </a:solidFill>
                </a:rPr>
                <a:t>Piruvato</a:t>
              </a:r>
              <a:endParaRPr lang="en-US" sz="26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5607" name="AutoShape 7"/>
            <p:cNvSpPr>
              <a:spLocks noChangeArrowheads="1"/>
            </p:cNvSpPr>
            <p:nvPr/>
          </p:nvSpPr>
          <p:spPr bwMode="auto">
            <a:xfrm>
              <a:off x="5486400" y="2362200"/>
              <a:ext cx="457200" cy="685800"/>
            </a:xfrm>
            <a:prstGeom prst="curvedLeftArrow">
              <a:avLst>
                <a:gd name="adj1" fmla="val 30000"/>
                <a:gd name="adj2" fmla="val 6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152400" y="1752600"/>
              <a:ext cx="30480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i="1" dirty="0" err="1"/>
                <a:t>Hidrólise</a:t>
              </a:r>
              <a:endParaRPr lang="en-US" sz="3200" b="1" i="1" dirty="0"/>
            </a:p>
          </p:txBody>
        </p:sp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0" y="3141663"/>
              <a:ext cx="4325938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i="1"/>
                <a:t>Degradação Aeróbia</a:t>
              </a:r>
            </a:p>
          </p:txBody>
        </p:sp>
        <p:sp>
          <p:nvSpPr>
            <p:cNvPr id="25611" name="AutoShape 11"/>
            <p:cNvSpPr>
              <a:spLocks noChangeArrowheads="1"/>
            </p:cNvSpPr>
            <p:nvPr/>
          </p:nvSpPr>
          <p:spPr bwMode="auto">
            <a:xfrm>
              <a:off x="0" y="3716338"/>
              <a:ext cx="2952750" cy="1757362"/>
            </a:xfrm>
            <a:prstGeom prst="star32">
              <a:avLst>
                <a:gd name="adj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2400" b="1" i="1" dirty="0"/>
                <a:t>Ciclo de</a:t>
              </a:r>
            </a:p>
            <a:p>
              <a:pPr algn="ctr"/>
              <a:r>
                <a:rPr lang="pt-BR" sz="2400" b="1" i="1" dirty="0"/>
                <a:t>Krebs</a:t>
              </a:r>
            </a:p>
          </p:txBody>
        </p:sp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0" y="5791200"/>
              <a:ext cx="838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 b="1" i="1" dirty="0"/>
                <a:t>CO</a:t>
              </a:r>
              <a:r>
                <a:rPr lang="pt-BR" sz="2400" b="1" i="1" baseline="-25000" dirty="0"/>
                <a:t>2</a:t>
              </a:r>
              <a:endParaRPr lang="pt-BR" sz="2400" b="1" i="1" dirty="0"/>
            </a:p>
          </p:txBody>
        </p:sp>
        <p:sp>
          <p:nvSpPr>
            <p:cNvPr id="25613" name="Text Box 13"/>
            <p:cNvSpPr txBox="1">
              <a:spLocks noChangeArrowheads="1"/>
            </p:cNvSpPr>
            <p:nvPr/>
          </p:nvSpPr>
          <p:spPr bwMode="auto">
            <a:xfrm>
              <a:off x="609600" y="5794375"/>
              <a:ext cx="1219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 b="1" i="1" dirty="0"/>
                <a:t>+ H</a:t>
              </a:r>
              <a:r>
                <a:rPr lang="pt-BR" sz="2400" b="1" i="1" baseline="-25000" dirty="0"/>
                <a:t>2</a:t>
              </a:r>
              <a:r>
                <a:rPr lang="pt-BR" sz="2400" b="1" i="1" dirty="0"/>
                <a:t>O</a:t>
              </a:r>
            </a:p>
          </p:txBody>
        </p:sp>
        <p:sp>
          <p:nvSpPr>
            <p:cNvPr id="25614" name="Line 14"/>
            <p:cNvSpPr>
              <a:spLocks noChangeShapeType="1"/>
            </p:cNvSpPr>
            <p:nvPr/>
          </p:nvSpPr>
          <p:spPr bwMode="auto">
            <a:xfrm flipH="1">
              <a:off x="250825" y="5229225"/>
              <a:ext cx="609600" cy="457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616" name="AutoShape 16"/>
            <p:cNvSpPr>
              <a:spLocks noChangeArrowheads="1"/>
            </p:cNvSpPr>
            <p:nvPr/>
          </p:nvSpPr>
          <p:spPr bwMode="auto">
            <a:xfrm rot="2226746">
              <a:off x="5364163" y="3573463"/>
              <a:ext cx="266700" cy="722312"/>
            </a:xfrm>
            <a:prstGeom prst="downArrow">
              <a:avLst>
                <a:gd name="adj1" fmla="val 50000"/>
                <a:gd name="adj2" fmla="val 6770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8" name="Text Box 18"/>
            <p:cNvSpPr txBox="1">
              <a:spLocks noChangeArrowheads="1"/>
            </p:cNvSpPr>
            <p:nvPr/>
          </p:nvSpPr>
          <p:spPr bwMode="auto">
            <a:xfrm>
              <a:off x="4211638" y="4221163"/>
              <a:ext cx="2133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400" b="1" i="1"/>
                <a:t>Fermentação</a:t>
              </a:r>
            </a:p>
          </p:txBody>
        </p:sp>
        <p:sp>
          <p:nvSpPr>
            <p:cNvPr id="25619" name="Text Box 19"/>
            <p:cNvSpPr txBox="1">
              <a:spLocks noChangeArrowheads="1"/>
            </p:cNvSpPr>
            <p:nvPr/>
          </p:nvSpPr>
          <p:spPr bwMode="auto">
            <a:xfrm>
              <a:off x="5651500" y="6400800"/>
              <a:ext cx="3816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400" b="1" i="1"/>
                <a:t>N</a:t>
              </a:r>
              <a:r>
                <a:rPr lang="pt-BR" sz="2400" b="1" i="1" baseline="-25000"/>
                <a:t>2, </a:t>
              </a:r>
              <a:r>
                <a:rPr lang="pt-BR" sz="2400" b="1" i="1"/>
                <a:t>Fe</a:t>
              </a:r>
              <a:r>
                <a:rPr lang="pt-BR" sz="2400" b="1" i="1" baseline="30000"/>
                <a:t>+2</a:t>
              </a:r>
              <a:r>
                <a:rPr lang="pt-BR" sz="2400" b="1" i="1"/>
                <a:t>, S</a:t>
              </a:r>
              <a:r>
                <a:rPr lang="pt-BR" sz="2400" b="1" i="1" baseline="30000"/>
                <a:t>-2</a:t>
              </a:r>
              <a:endParaRPr lang="pt-BR" sz="2400" b="1" i="1"/>
            </a:p>
          </p:txBody>
        </p:sp>
        <p:sp>
          <p:nvSpPr>
            <p:cNvPr id="25620" name="Text Box 20"/>
            <p:cNvSpPr txBox="1">
              <a:spLocks noChangeArrowheads="1"/>
            </p:cNvSpPr>
            <p:nvPr/>
          </p:nvSpPr>
          <p:spPr bwMode="auto">
            <a:xfrm>
              <a:off x="3995738" y="4868863"/>
              <a:ext cx="21336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400" b="1" i="1"/>
                <a:t>Compostos orgânicos</a:t>
              </a:r>
            </a:p>
          </p:txBody>
        </p:sp>
        <p:sp>
          <p:nvSpPr>
            <p:cNvPr id="25621" name="AutoShape 21"/>
            <p:cNvSpPr>
              <a:spLocks noChangeArrowheads="1"/>
            </p:cNvSpPr>
            <p:nvPr/>
          </p:nvSpPr>
          <p:spPr bwMode="auto">
            <a:xfrm rot="18623948" flipH="1">
              <a:off x="6894513" y="3554413"/>
              <a:ext cx="257175" cy="727075"/>
            </a:xfrm>
            <a:prstGeom prst="downArrow">
              <a:avLst>
                <a:gd name="adj1" fmla="val 50000"/>
                <a:gd name="adj2" fmla="val 7067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22" name="Text Box 22"/>
            <p:cNvSpPr txBox="1">
              <a:spLocks noChangeArrowheads="1"/>
            </p:cNvSpPr>
            <p:nvPr/>
          </p:nvSpPr>
          <p:spPr bwMode="auto">
            <a:xfrm>
              <a:off x="6372225" y="5157788"/>
              <a:ext cx="3059113" cy="110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400" b="1" i="1"/>
                <a:t>Compostos inorgânicos</a:t>
              </a:r>
            </a:p>
            <a:p>
              <a:r>
                <a:rPr lang="pt-BR" b="1" i="1">
                  <a:solidFill>
                    <a:srgbClr val="FF0000"/>
                  </a:solidFill>
                </a:rPr>
                <a:t>NO</a:t>
              </a:r>
              <a:r>
                <a:rPr lang="pt-BR" b="1" i="1" baseline="-25000">
                  <a:solidFill>
                    <a:srgbClr val="FF0000"/>
                  </a:solidFill>
                </a:rPr>
                <a:t>3</a:t>
              </a:r>
              <a:r>
                <a:rPr lang="pt-BR" b="1" i="1" baseline="30000">
                  <a:solidFill>
                    <a:srgbClr val="FF0000"/>
                  </a:solidFill>
                </a:rPr>
                <a:t>-</a:t>
              </a:r>
              <a:r>
                <a:rPr lang="pt-BR" b="1" i="1">
                  <a:solidFill>
                    <a:srgbClr val="FF0000"/>
                  </a:solidFill>
                </a:rPr>
                <a:t>;Fe</a:t>
              </a:r>
              <a:r>
                <a:rPr lang="pt-BR" b="1" i="1" baseline="30000">
                  <a:solidFill>
                    <a:srgbClr val="FF0000"/>
                  </a:solidFill>
                </a:rPr>
                <a:t>+3</a:t>
              </a:r>
              <a:r>
                <a:rPr lang="pt-BR" b="1" i="1">
                  <a:solidFill>
                    <a:srgbClr val="FF0000"/>
                  </a:solidFill>
                </a:rPr>
                <a:t>;SO</a:t>
              </a:r>
              <a:r>
                <a:rPr lang="pt-BR" b="1" i="1" baseline="-25000">
                  <a:solidFill>
                    <a:srgbClr val="FF0000"/>
                  </a:solidFill>
                </a:rPr>
                <a:t>4</a:t>
              </a:r>
              <a:r>
                <a:rPr lang="pt-BR" b="1" i="1">
                  <a:solidFill>
                    <a:srgbClr val="FF0000"/>
                  </a:solidFill>
                </a:rPr>
                <a:t>-</a:t>
              </a:r>
              <a:r>
                <a:rPr lang="pt-BR" b="1" i="1" baseline="30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5623" name="Text Box 23"/>
            <p:cNvSpPr txBox="1">
              <a:spLocks noChangeArrowheads="1"/>
            </p:cNvSpPr>
            <p:nvPr/>
          </p:nvSpPr>
          <p:spPr bwMode="auto">
            <a:xfrm>
              <a:off x="6588125" y="4149725"/>
              <a:ext cx="21336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 i="1" dirty="0"/>
                <a:t>Respiração anaeróbia (</a:t>
              </a:r>
              <a:r>
                <a:rPr lang="pt-BR" b="1" i="1" dirty="0" err="1"/>
                <a:t>anóxicos</a:t>
              </a:r>
              <a:r>
                <a:rPr lang="pt-BR" b="1" i="1" dirty="0"/>
                <a:t>)</a:t>
              </a:r>
            </a:p>
          </p:txBody>
        </p:sp>
        <p:sp>
          <p:nvSpPr>
            <p:cNvPr id="25624" name="Text Box 24"/>
            <p:cNvSpPr txBox="1">
              <a:spLocks noChangeArrowheads="1"/>
            </p:cNvSpPr>
            <p:nvPr/>
          </p:nvSpPr>
          <p:spPr bwMode="auto">
            <a:xfrm>
              <a:off x="6011863" y="2273300"/>
              <a:ext cx="1944687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3200" b="1" i="1"/>
                <a:t>Glicólise</a:t>
              </a:r>
            </a:p>
          </p:txBody>
        </p:sp>
        <p:sp>
          <p:nvSpPr>
            <p:cNvPr id="25625" name="AutoShape 25"/>
            <p:cNvSpPr>
              <a:spLocks noChangeArrowheads="1"/>
            </p:cNvSpPr>
            <p:nvPr/>
          </p:nvSpPr>
          <p:spPr bwMode="auto">
            <a:xfrm rot="472233">
              <a:off x="5076825" y="4581525"/>
              <a:ext cx="279400" cy="430213"/>
            </a:xfrm>
            <a:prstGeom prst="downArrow">
              <a:avLst>
                <a:gd name="adj1" fmla="val 50000"/>
                <a:gd name="adj2" fmla="val 384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26" name="AutoShape 26"/>
            <p:cNvSpPr>
              <a:spLocks noChangeArrowheads="1"/>
            </p:cNvSpPr>
            <p:nvPr/>
          </p:nvSpPr>
          <p:spPr bwMode="auto">
            <a:xfrm rot="472233">
              <a:off x="4932363" y="5589588"/>
              <a:ext cx="279400" cy="430212"/>
            </a:xfrm>
            <a:prstGeom prst="downArrow">
              <a:avLst>
                <a:gd name="adj1" fmla="val 50000"/>
                <a:gd name="adj2" fmla="val 3849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27" name="AutoShape 27"/>
            <p:cNvSpPr>
              <a:spLocks noChangeArrowheads="1"/>
            </p:cNvSpPr>
            <p:nvPr/>
          </p:nvSpPr>
          <p:spPr bwMode="auto">
            <a:xfrm rot="472233">
              <a:off x="7153275" y="6235700"/>
              <a:ext cx="287338" cy="28575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28" name="AutoShape 28"/>
            <p:cNvSpPr>
              <a:spLocks noChangeArrowheads="1"/>
            </p:cNvSpPr>
            <p:nvPr/>
          </p:nvSpPr>
          <p:spPr bwMode="auto">
            <a:xfrm rot="472233">
              <a:off x="7734300" y="5041900"/>
              <a:ext cx="211138" cy="279400"/>
            </a:xfrm>
            <a:prstGeom prst="downArrow">
              <a:avLst>
                <a:gd name="adj1" fmla="val 50000"/>
                <a:gd name="adj2" fmla="val 3835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29" name="Text Box 29"/>
            <p:cNvSpPr txBox="1">
              <a:spLocks noChangeArrowheads="1"/>
            </p:cNvSpPr>
            <p:nvPr/>
          </p:nvSpPr>
          <p:spPr bwMode="auto">
            <a:xfrm>
              <a:off x="4859338" y="6021388"/>
              <a:ext cx="1585912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/>
                <a:t>Lactato, acetato, butirato </a:t>
              </a:r>
            </a:p>
          </p:txBody>
        </p:sp>
        <p:sp>
          <p:nvSpPr>
            <p:cNvPr id="29" name="AutoShape 26"/>
            <p:cNvSpPr>
              <a:spLocks noChangeArrowheads="1"/>
            </p:cNvSpPr>
            <p:nvPr/>
          </p:nvSpPr>
          <p:spPr bwMode="auto">
            <a:xfrm rot="5400000">
              <a:off x="4377532" y="6138068"/>
              <a:ext cx="304800" cy="677863"/>
            </a:xfrm>
            <a:prstGeom prst="downArrow">
              <a:avLst>
                <a:gd name="adj1" fmla="val 50000"/>
                <a:gd name="adj2" fmla="val 384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86" name="CaixaDeTexto 29"/>
            <p:cNvSpPr txBox="1">
              <a:spLocks noChangeArrowheads="1"/>
            </p:cNvSpPr>
            <p:nvPr/>
          </p:nvSpPr>
          <p:spPr bwMode="auto">
            <a:xfrm>
              <a:off x="2895600" y="6248400"/>
              <a:ext cx="12954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b="1" i="1" dirty="0"/>
                <a:t>CH</a:t>
              </a:r>
              <a:r>
                <a:rPr lang="pt-BR" b="1" i="1" baseline="-25000" dirty="0"/>
                <a:t>4</a:t>
              </a:r>
              <a:r>
                <a:rPr lang="pt-BR" b="1" i="1" dirty="0"/>
                <a:t> + CO</a:t>
              </a:r>
              <a:r>
                <a:rPr lang="pt-BR" b="1" i="1" baseline="-25000" dirty="0"/>
                <a:t>2</a:t>
              </a:r>
              <a:endParaRPr lang="pt-BR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2771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1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anaerobicdiges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3900" y="-125665"/>
            <a:ext cx="105918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65123" y="1214438"/>
            <a:ext cx="6858000" cy="2387600"/>
          </a:xfrm>
        </p:spPr>
        <p:txBody>
          <a:bodyPr>
            <a:normAutofit/>
          </a:bodyPr>
          <a:lstStyle/>
          <a:p>
            <a:r>
              <a:rPr lang="pt-BR" b="1" dirty="0"/>
              <a:t>Processos Anaeróbios</a:t>
            </a:r>
            <a:br>
              <a:rPr lang="pt-BR" b="1" dirty="0"/>
            </a:br>
            <a:r>
              <a:rPr lang="pt-BR" b="1" dirty="0"/>
              <a:t>de tratamento de efluentes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167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59223"/>
            <a:ext cx="7886700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Respiração X Fermentação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6"/>
            <a:ext cx="8229600" cy="4525963"/>
          </a:xfrm>
        </p:spPr>
        <p:txBody>
          <a:bodyPr>
            <a:normAutofit/>
          </a:bodyPr>
          <a:lstStyle/>
          <a:p>
            <a:r>
              <a:rPr lang="pt-BR" sz="2400" b="1" dirty="0"/>
              <a:t>Respiração:</a:t>
            </a:r>
          </a:p>
          <a:p>
            <a:pPr lvl="1"/>
            <a:r>
              <a:rPr lang="pt-BR" sz="2400" dirty="0"/>
              <a:t> aceptor de elétrons </a:t>
            </a:r>
            <a:r>
              <a:rPr lang="pt-BR" sz="2400" b="1" dirty="0"/>
              <a:t>exógeno</a:t>
            </a:r>
          </a:p>
          <a:p>
            <a:pPr lvl="1"/>
            <a:r>
              <a:rPr lang="pt-BR" sz="2400" dirty="0"/>
              <a:t>Aeróbia: O</a:t>
            </a:r>
            <a:r>
              <a:rPr lang="pt-BR" sz="2400" baseline="-25000" dirty="0"/>
              <a:t>2</a:t>
            </a:r>
            <a:r>
              <a:rPr lang="pt-BR" sz="2400" dirty="0"/>
              <a:t> aceptor final de elétrons</a:t>
            </a:r>
          </a:p>
          <a:p>
            <a:pPr lvl="1"/>
            <a:endParaRPr lang="pt-BR" sz="2400" baseline="-25000" dirty="0"/>
          </a:p>
          <a:p>
            <a:r>
              <a:rPr lang="pt-BR" sz="2400" b="1" dirty="0"/>
              <a:t>Fermentação:</a:t>
            </a:r>
          </a:p>
          <a:p>
            <a:pPr lvl="1"/>
            <a:r>
              <a:rPr lang="pt-BR" sz="2400" dirty="0"/>
              <a:t>outros aceptores finais de e- que não o O</a:t>
            </a:r>
            <a:r>
              <a:rPr lang="pt-BR" sz="2400" baseline="-25000" dirty="0"/>
              <a:t>2</a:t>
            </a:r>
            <a:endParaRPr lang="pt-BR" sz="2400" dirty="0"/>
          </a:p>
          <a:p>
            <a:pPr lvl="1"/>
            <a:r>
              <a:rPr lang="pt-BR" sz="2400" dirty="0"/>
              <a:t>aceptor final de elétrons </a:t>
            </a:r>
            <a:r>
              <a:rPr lang="pt-BR" sz="2400" b="1" dirty="0"/>
              <a:t>interno</a:t>
            </a:r>
          </a:p>
          <a:p>
            <a:pPr lvl="1"/>
            <a:r>
              <a:rPr lang="pt-BR" sz="2400" dirty="0"/>
              <a:t>Excreta o produto final</a:t>
            </a:r>
          </a:p>
          <a:p>
            <a:pPr lvl="1"/>
            <a:r>
              <a:rPr lang="pt-BR" sz="2400" dirty="0"/>
              <a:t>Como ATP é produzido?</a:t>
            </a:r>
          </a:p>
          <a:p>
            <a:pPr>
              <a:buNone/>
            </a:pPr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07548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z="3200" b="1" dirty="0"/>
              <a:t>Respiração anaeróbia (processos </a:t>
            </a:r>
            <a:r>
              <a:rPr lang="pt-BR" sz="3200" b="1" dirty="0" err="1"/>
              <a:t>anóxicos</a:t>
            </a:r>
            <a:r>
              <a:rPr lang="pt-BR" sz="3200" b="1" dirty="0"/>
              <a:t>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2875"/>
            <a:ext cx="8686800" cy="47132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sz="2400" dirty="0"/>
              <a:t>A respiração em alguns procariotos (heterotróficos e autotróficos) é possível em anaerobiose, utilizando </a:t>
            </a:r>
            <a:r>
              <a:rPr lang="pt-BR" sz="2400" b="1" dirty="0">
                <a:solidFill>
                  <a:srgbClr val="FF0000"/>
                </a:solidFill>
              </a:rPr>
              <a:t>aceptores de elétrons diferentes do oxigênio (O</a:t>
            </a:r>
            <a:r>
              <a:rPr lang="pt-BR" sz="2400" b="1" baseline="-25000" dirty="0">
                <a:solidFill>
                  <a:srgbClr val="FF0000"/>
                </a:solidFill>
              </a:rPr>
              <a:t>2</a:t>
            </a:r>
            <a:r>
              <a:rPr lang="pt-BR" sz="2400" b="1" dirty="0">
                <a:solidFill>
                  <a:srgbClr val="FF0000"/>
                </a:solidFill>
              </a:rPr>
              <a:t>). 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2400" dirty="0"/>
              <a:t>Este tipo de respiração, na ausência de oxigênio, é chamado de </a:t>
            </a:r>
            <a:r>
              <a:rPr lang="pt-BR" sz="2400" b="1" dirty="0">
                <a:solidFill>
                  <a:srgbClr val="FF0000"/>
                </a:solidFill>
              </a:rPr>
              <a:t>respiração anaeróbia</a:t>
            </a:r>
            <a:r>
              <a:rPr lang="pt-BR" sz="2400" dirty="0"/>
              <a:t>. 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2400" dirty="0"/>
              <a:t>De maneira simples,</a:t>
            </a:r>
            <a:r>
              <a:rPr lang="pt-BR" sz="2400" b="1" dirty="0"/>
              <a:t> a respiração anaeróbia</a:t>
            </a:r>
            <a:r>
              <a:rPr lang="pt-BR" sz="2400" dirty="0"/>
              <a:t> representa a substituição ou uso de compostos </a:t>
            </a:r>
            <a:r>
              <a:rPr lang="pt-BR" sz="2400" b="1" dirty="0"/>
              <a:t>inorgânicos</a:t>
            </a:r>
            <a:r>
              <a:rPr lang="pt-BR" sz="2400" dirty="0"/>
              <a:t> diferentes do oxigênio, como um aceptor final de elétrons, na cadeia transportadora de elétrons.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2400" dirty="0"/>
              <a:t>Os principais aceptores de elétrons são NO</a:t>
            </a:r>
            <a:r>
              <a:rPr lang="pt-BR" sz="2400" baseline="-25000" dirty="0"/>
              <a:t>3</a:t>
            </a:r>
            <a:r>
              <a:rPr lang="pt-BR" sz="2400" dirty="0"/>
              <a:t>- (</a:t>
            </a:r>
            <a:r>
              <a:rPr lang="pt-BR" sz="2400" i="1" dirty="0" err="1"/>
              <a:t>Bacillus</a:t>
            </a:r>
            <a:r>
              <a:rPr lang="pt-BR" sz="2400" i="1" dirty="0"/>
              <a:t>, </a:t>
            </a:r>
            <a:r>
              <a:rPr lang="pt-BR" sz="2400" i="1" dirty="0" err="1"/>
              <a:t>Pseudomonas</a:t>
            </a:r>
            <a:r>
              <a:rPr lang="pt-BR" sz="2400" i="1" dirty="0"/>
              <a:t>)</a:t>
            </a:r>
            <a:r>
              <a:rPr lang="pt-BR" sz="2400" dirty="0"/>
              <a:t>, SO</a:t>
            </a:r>
            <a:r>
              <a:rPr lang="pt-BR" sz="2400" baseline="-25000" dirty="0"/>
              <a:t>4</a:t>
            </a:r>
            <a:r>
              <a:rPr lang="pt-BR" sz="2400" baseline="30000" dirty="0"/>
              <a:t>2-</a:t>
            </a:r>
            <a:r>
              <a:rPr lang="pt-BR" sz="2400" dirty="0"/>
              <a:t> (</a:t>
            </a:r>
            <a:r>
              <a:rPr lang="pt-BR" sz="2400" i="1" dirty="0" err="1"/>
              <a:t>Desulfovibrio</a:t>
            </a:r>
            <a:r>
              <a:rPr lang="pt-BR" sz="2400" dirty="0"/>
              <a:t>) e o CO</a:t>
            </a:r>
            <a:r>
              <a:rPr lang="pt-BR" sz="2400" baseline="-25000" dirty="0"/>
              <a:t>2</a:t>
            </a:r>
            <a:r>
              <a:rPr lang="pt-BR" sz="2400" dirty="0"/>
              <a:t> (</a:t>
            </a:r>
            <a:r>
              <a:rPr lang="pt-BR" sz="2400" i="1" dirty="0" err="1"/>
              <a:t>Methanococcus</a:t>
            </a:r>
            <a:r>
              <a:rPr lang="pt-BR" sz="2400" dirty="0"/>
              <a:t>), porém metais também podem ser reduzidos. </a:t>
            </a:r>
          </a:p>
        </p:txBody>
      </p:sp>
    </p:spTree>
    <p:extLst>
      <p:ext uri="{BB962C8B-B14F-4D97-AF65-F5344CB8AC3E}">
        <p14:creationId xmlns:p14="http://schemas.microsoft.com/office/powerpoint/2010/main" val="2468793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6813" y="244528"/>
            <a:ext cx="8593138" cy="1143000"/>
          </a:xfrm>
        </p:spPr>
        <p:txBody>
          <a:bodyPr>
            <a:normAutofit/>
          </a:bodyPr>
          <a:lstStyle/>
          <a:p>
            <a:r>
              <a:rPr lang="pt-BR" sz="3600" b="1" dirty="0"/>
              <a:t>Variação da energia livre e o potencial de oxidação-redução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2400" b="1" dirty="0"/>
              <a:t>	Variação da energia livre</a:t>
            </a:r>
            <a:r>
              <a:rPr lang="pt-BR" sz="2400" dirty="0"/>
              <a:t> </a:t>
            </a:r>
            <a:r>
              <a:rPr lang="pt-BR" sz="2400" b="1" dirty="0"/>
              <a:t>padrão</a:t>
            </a:r>
            <a:r>
              <a:rPr lang="pt-BR" sz="2400" dirty="0"/>
              <a:t> </a:t>
            </a:r>
            <a:r>
              <a:rPr lang="pt-BR" sz="2400" b="1" dirty="0" err="1"/>
              <a:t>ΔG</a:t>
            </a:r>
            <a:r>
              <a:rPr lang="pt-BR" sz="2400" b="1" baseline="30000" dirty="0" err="1"/>
              <a:t>0</a:t>
            </a:r>
            <a:r>
              <a:rPr lang="pt-BR" sz="2400" b="1" baseline="30000" dirty="0"/>
              <a:t>’</a:t>
            </a:r>
            <a:r>
              <a:rPr lang="pt-BR" sz="2400" b="1" dirty="0"/>
              <a:t> produzida a partir da oxidação de glicose quando diferentes aceptores de elétrons são utilizados.</a:t>
            </a:r>
          </a:p>
        </p:txBody>
      </p:sp>
      <p:graphicFrame>
        <p:nvGraphicFramePr>
          <p:cNvPr id="19548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475744"/>
              </p:ext>
            </p:extLst>
          </p:nvPr>
        </p:nvGraphicFramePr>
        <p:xfrm>
          <a:off x="1345628" y="3046617"/>
          <a:ext cx="6121226" cy="3384551"/>
        </p:xfrm>
        <a:graphic>
          <a:graphicData uri="http://schemas.openxmlformats.org/drawingml/2006/table">
            <a:tbl>
              <a:tblPr/>
              <a:tblGrid>
                <a:gridCol w="1993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5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Aceptor de elétrons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ΔG</a:t>
                      </a:r>
                      <a:r>
                        <a:rPr kumimoji="0" lang="pt-BR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0’ </a:t>
                      </a: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 partir de glicose (</a:t>
                      </a:r>
                      <a:r>
                        <a:rPr kumimoji="0" lang="pt-B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kJ</a:t>
                      </a: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/mol)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pt-BR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-3190</a:t>
                      </a: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pt-BR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-3030</a:t>
                      </a: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Mn(IV)</a:t>
                      </a: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-3090</a:t>
                      </a: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Fe(III)</a:t>
                      </a: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-1410</a:t>
                      </a: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kumimoji="0" lang="pt-BR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pt-BR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</a:t>
                      </a: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-380</a:t>
                      </a: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pt-BR" sz="20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-350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116465" y="2372280"/>
            <a:ext cx="2579552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solidFill>
                  <a:srgbClr val="FF0000"/>
                </a:solidFill>
                <a:sym typeface="Symbol" pitchFamily="18" charset="2"/>
              </a:rPr>
              <a:t>G</a:t>
            </a:r>
            <a:r>
              <a:rPr lang="pt-BR" sz="2400" b="1" dirty="0">
                <a:solidFill>
                  <a:srgbClr val="FF0000"/>
                </a:solidFill>
              </a:rPr>
              <a:t>0´ = - </a:t>
            </a:r>
            <a:r>
              <a:rPr lang="pt-BR" sz="2400" b="1" dirty="0" err="1">
                <a:solidFill>
                  <a:srgbClr val="FF0000"/>
                </a:solidFill>
              </a:rPr>
              <a:t>n.F</a:t>
            </a:r>
            <a:r>
              <a:rPr lang="pt-BR" sz="2400" b="1" dirty="0">
                <a:solidFill>
                  <a:srgbClr val="FF0000"/>
                </a:solidFill>
              </a:rPr>
              <a:t> (</a:t>
            </a:r>
            <a:r>
              <a:rPr lang="pt-BR" sz="2400" b="1" dirty="0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lang="pt-BR" sz="2400" b="1" dirty="0" err="1">
                <a:solidFill>
                  <a:srgbClr val="FF0000"/>
                </a:solidFill>
              </a:rPr>
              <a:t>E´</a:t>
            </a:r>
            <a:r>
              <a:rPr lang="pt-BR" sz="2400" b="1" dirty="0">
                <a:solidFill>
                  <a:srgbClr val="FF0000"/>
                </a:solidFill>
              </a:rPr>
              <a:t>0) </a:t>
            </a:r>
          </a:p>
        </p:txBody>
      </p:sp>
    </p:spTree>
    <p:extLst>
      <p:ext uri="{BB962C8B-B14F-4D97-AF65-F5344CB8AC3E}">
        <p14:creationId xmlns:p14="http://schemas.microsoft.com/office/powerpoint/2010/main" val="2672035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57338"/>
            <a:ext cx="2790825" cy="208915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pt-BR" sz="2400" b="1" dirty="0"/>
              <a:t>A quantidade de energia liberada depende tanto da natureza do doador quanto do receptor de elétrons.</a:t>
            </a:r>
            <a:endParaRPr lang="pt-BR" sz="2400" dirty="0"/>
          </a:p>
        </p:txBody>
      </p:sp>
      <p:pic>
        <p:nvPicPr>
          <p:cNvPr id="3174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79089"/>
            <a:ext cx="6646164" cy="605381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22029" y="4193046"/>
            <a:ext cx="1970411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ym typeface="Symbol" pitchFamily="18" charset="2"/>
              </a:rPr>
              <a:t>G</a:t>
            </a:r>
            <a:r>
              <a:rPr lang="pt-BR" dirty="0"/>
              <a:t>0´ = - </a:t>
            </a:r>
            <a:r>
              <a:rPr lang="pt-BR" dirty="0" err="1"/>
              <a:t>n.F</a:t>
            </a:r>
            <a:r>
              <a:rPr lang="pt-BR" dirty="0"/>
              <a:t> (</a:t>
            </a:r>
            <a:r>
              <a:rPr lang="pt-BR" dirty="0">
                <a:sym typeface="Symbol" pitchFamily="18" charset="2"/>
              </a:rPr>
              <a:t></a:t>
            </a:r>
            <a:r>
              <a:rPr lang="pt-BR" dirty="0" err="1"/>
              <a:t>E´</a:t>
            </a:r>
            <a:r>
              <a:rPr lang="pt-BR" dirty="0"/>
              <a:t>0)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2029" y="0"/>
            <a:ext cx="8686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Potencial de redução e variação da energia livre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4866443"/>
            <a:ext cx="28803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/>
              <a:t> </a:t>
            </a:r>
            <a:r>
              <a:rPr lang="el-GR" dirty="0"/>
              <a:t>Δ</a:t>
            </a:r>
            <a:r>
              <a:rPr lang="pt-BR" b="1" dirty="0"/>
              <a:t> E</a:t>
            </a:r>
            <a:r>
              <a:rPr lang="pt-BR" b="1" baseline="30000" dirty="0"/>
              <a:t>0</a:t>
            </a:r>
            <a:r>
              <a:rPr lang="pt-BR" b="1" dirty="0"/>
              <a:t> = E</a:t>
            </a:r>
            <a:r>
              <a:rPr lang="pt-BR" b="1" baseline="30000" dirty="0"/>
              <a:t>0 (aceptor) - </a:t>
            </a:r>
            <a:r>
              <a:rPr lang="pt-BR" b="1" dirty="0"/>
              <a:t>E</a:t>
            </a:r>
            <a:r>
              <a:rPr lang="pt-BR" b="1" baseline="30000" dirty="0"/>
              <a:t>0(doador)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3597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Oval 2"/>
          <p:cNvSpPr>
            <a:spLocks noChangeArrowheads="1"/>
          </p:cNvSpPr>
          <p:nvPr/>
        </p:nvSpPr>
        <p:spPr bwMode="auto">
          <a:xfrm>
            <a:off x="2700338" y="5589588"/>
            <a:ext cx="215900" cy="2159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>
              <a:solidFill>
                <a:schemeClr val="bg1"/>
              </a:solidFill>
            </a:endParaRPr>
          </a:p>
        </p:txBody>
      </p:sp>
      <p:pic>
        <p:nvPicPr>
          <p:cNvPr id="2054" name="Picture 3" descr="rj4fpsuw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575"/>
            <a:ext cx="22748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5" name="Group 4"/>
          <p:cNvGrpSpPr>
            <a:grpSpLocks/>
          </p:cNvGrpSpPr>
          <p:nvPr/>
        </p:nvGrpSpPr>
        <p:grpSpPr bwMode="auto">
          <a:xfrm>
            <a:off x="2411415" y="0"/>
            <a:ext cx="3889375" cy="2997200"/>
            <a:chOff x="1882" y="210"/>
            <a:chExt cx="1996" cy="1832"/>
          </a:xfrm>
        </p:grpSpPr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1882" y="445"/>
            <a:ext cx="1996" cy="1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o" r:id="rId3" imgW="3525489" imgH="2821493" progId="Word.Document.8">
                    <p:link updateAutomatic="1"/>
                  </p:oleObj>
                </mc:Choice>
                <mc:Fallback>
                  <p:oleObj name="Documento" r:id="rId3" imgW="3525489" imgH="2821493" progId="Word.Document.8">
                    <p:link updateAutomatic="1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2" y="445"/>
                          <a:ext cx="1996" cy="15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9" name="Text Box 6"/>
            <p:cNvSpPr txBox="1">
              <a:spLocks noChangeArrowheads="1"/>
            </p:cNvSpPr>
            <p:nvPr/>
          </p:nvSpPr>
          <p:spPr bwMode="auto">
            <a:xfrm>
              <a:off x="1927" y="210"/>
              <a:ext cx="1814" cy="2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/>
                <a:t>Polissacarídeo</a:t>
              </a:r>
            </a:p>
          </p:txBody>
        </p:sp>
      </p:grpSp>
      <p:grpSp>
        <p:nvGrpSpPr>
          <p:cNvPr id="2056" name="Group 7"/>
          <p:cNvGrpSpPr>
            <a:grpSpLocks/>
          </p:cNvGrpSpPr>
          <p:nvPr/>
        </p:nvGrpSpPr>
        <p:grpSpPr bwMode="auto">
          <a:xfrm>
            <a:off x="2987675" y="3213102"/>
            <a:ext cx="3240088" cy="1439863"/>
            <a:chOff x="2336" y="2160"/>
            <a:chExt cx="2359" cy="1017"/>
          </a:xfrm>
        </p:grpSpPr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2336" y="2160"/>
            <a:ext cx="2359" cy="10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o" r:id="rId3" imgW="4209614" imgH="1815852" progId="Word.Document.8">
                    <p:link updateAutomatic="1"/>
                  </p:oleObj>
                </mc:Choice>
                <mc:Fallback>
                  <p:oleObj name="Documento" r:id="rId3" imgW="4209614" imgH="1815852" progId="Word.Document.8">
                    <p:link updateAutomatic="1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6" y="2160"/>
                          <a:ext cx="2359" cy="10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8" name="Text Box 9"/>
            <p:cNvSpPr txBox="1">
              <a:spLocks noChangeArrowheads="1"/>
            </p:cNvSpPr>
            <p:nvPr/>
          </p:nvSpPr>
          <p:spPr bwMode="auto">
            <a:xfrm>
              <a:off x="2789" y="2160"/>
              <a:ext cx="1587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/>
                <a:t>Gordura</a:t>
              </a:r>
            </a:p>
          </p:txBody>
        </p:sp>
      </p:grpSp>
      <p:grpSp>
        <p:nvGrpSpPr>
          <p:cNvPr id="2057" name="Group 10"/>
          <p:cNvGrpSpPr>
            <a:grpSpLocks/>
          </p:cNvGrpSpPr>
          <p:nvPr/>
        </p:nvGrpSpPr>
        <p:grpSpPr bwMode="auto">
          <a:xfrm>
            <a:off x="2195515" y="4652965"/>
            <a:ext cx="4321175" cy="2205037"/>
            <a:chOff x="1746" y="3067"/>
            <a:chExt cx="2568" cy="1040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1746" y="3339"/>
            <a:ext cx="2568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o" r:id="rId3" imgW="4076380" imgH="1219462" progId="Word.Document.8">
                    <p:link updateAutomatic="1"/>
                  </p:oleObj>
                </mc:Choice>
                <mc:Fallback>
                  <p:oleObj name="Documento" r:id="rId3" imgW="4076380" imgH="1219462" progId="Word.Document.8">
                    <p:link updateAutomatic="1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3339"/>
                          <a:ext cx="2568" cy="7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7" name="Text Box 12"/>
            <p:cNvSpPr txBox="1">
              <a:spLocks noChangeArrowheads="1"/>
            </p:cNvSpPr>
            <p:nvPr/>
          </p:nvSpPr>
          <p:spPr bwMode="auto">
            <a:xfrm>
              <a:off x="1927" y="3067"/>
              <a:ext cx="113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/>
                <a:t>Proteína</a:t>
              </a:r>
            </a:p>
          </p:txBody>
        </p:sp>
      </p:grpSp>
      <p:sp>
        <p:nvSpPr>
          <p:cNvPr id="2058" name="AutoShape 13"/>
          <p:cNvSpPr>
            <a:spLocks noChangeArrowheads="1"/>
          </p:cNvSpPr>
          <p:nvPr/>
        </p:nvSpPr>
        <p:spPr bwMode="auto">
          <a:xfrm rot="5400000">
            <a:off x="1943896" y="3753646"/>
            <a:ext cx="1296987" cy="504825"/>
          </a:xfrm>
          <a:custGeom>
            <a:avLst/>
            <a:gdLst>
              <a:gd name="T0" fmla="*/ 38939274 w 21600"/>
              <a:gd name="T1" fmla="*/ 0 h 21600"/>
              <a:gd name="T2" fmla="*/ 0 w 21600"/>
              <a:gd name="T3" fmla="*/ 8427749 h 21600"/>
              <a:gd name="T4" fmla="*/ 38939274 w 21600"/>
              <a:gd name="T5" fmla="*/ 10112859 h 21600"/>
              <a:gd name="T6" fmla="*/ 77878487 w 21600"/>
              <a:gd name="T7" fmla="*/ 84277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59" name="Group 14"/>
          <p:cNvGrpSpPr>
            <a:grpSpLocks/>
          </p:cNvGrpSpPr>
          <p:nvPr/>
        </p:nvGrpSpPr>
        <p:grpSpPr bwMode="auto">
          <a:xfrm>
            <a:off x="6300788" y="1844675"/>
            <a:ext cx="1871662" cy="863600"/>
            <a:chOff x="4150" y="1117"/>
            <a:chExt cx="1179" cy="454"/>
          </a:xfrm>
        </p:grpSpPr>
        <p:sp>
          <p:nvSpPr>
            <p:cNvPr id="2065" name="AutoShape 15"/>
            <p:cNvSpPr>
              <a:spLocks noChangeArrowheads="1"/>
            </p:cNvSpPr>
            <p:nvPr/>
          </p:nvSpPr>
          <p:spPr bwMode="auto">
            <a:xfrm>
              <a:off x="4150" y="1117"/>
              <a:ext cx="1179" cy="454"/>
            </a:xfrm>
            <a:custGeom>
              <a:avLst/>
              <a:gdLst>
                <a:gd name="T0" fmla="*/ 48 w 21600"/>
                <a:gd name="T1" fmla="*/ 0 h 21600"/>
                <a:gd name="T2" fmla="*/ 0 w 21600"/>
                <a:gd name="T3" fmla="*/ 5 h 21600"/>
                <a:gd name="T4" fmla="*/ 48 w 21600"/>
                <a:gd name="T5" fmla="*/ 10 h 21600"/>
                <a:gd name="T6" fmla="*/ 64 w 21600"/>
                <a:gd name="T7" fmla="*/ 5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1 w 21600"/>
                <a:gd name="T13" fmla="*/ 5424 h 21600"/>
                <a:gd name="T14" fmla="*/ 18907 w 21600"/>
                <a:gd name="T15" fmla="*/ 162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6" name="Text Box 16"/>
            <p:cNvSpPr txBox="1">
              <a:spLocks noChangeArrowheads="1"/>
            </p:cNvSpPr>
            <p:nvPr/>
          </p:nvSpPr>
          <p:spPr bwMode="auto">
            <a:xfrm>
              <a:off x="4422" y="1253"/>
              <a:ext cx="635" cy="193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/>
                <a:t>DBO</a:t>
              </a:r>
            </a:p>
          </p:txBody>
        </p:sp>
      </p:grpSp>
      <p:grpSp>
        <p:nvGrpSpPr>
          <p:cNvPr id="2060" name="Group 17"/>
          <p:cNvGrpSpPr>
            <a:grpSpLocks/>
          </p:cNvGrpSpPr>
          <p:nvPr/>
        </p:nvGrpSpPr>
        <p:grpSpPr bwMode="auto">
          <a:xfrm>
            <a:off x="6372227" y="3644900"/>
            <a:ext cx="1871663" cy="863600"/>
            <a:chOff x="4150" y="1117"/>
            <a:chExt cx="1179" cy="454"/>
          </a:xfrm>
        </p:grpSpPr>
        <p:sp>
          <p:nvSpPr>
            <p:cNvPr id="2063" name="AutoShape 18"/>
            <p:cNvSpPr>
              <a:spLocks noChangeArrowheads="1"/>
            </p:cNvSpPr>
            <p:nvPr/>
          </p:nvSpPr>
          <p:spPr bwMode="auto">
            <a:xfrm>
              <a:off x="4150" y="1117"/>
              <a:ext cx="1179" cy="454"/>
            </a:xfrm>
            <a:custGeom>
              <a:avLst/>
              <a:gdLst>
                <a:gd name="T0" fmla="*/ 48 w 21600"/>
                <a:gd name="T1" fmla="*/ 0 h 21600"/>
                <a:gd name="T2" fmla="*/ 0 w 21600"/>
                <a:gd name="T3" fmla="*/ 5 h 21600"/>
                <a:gd name="T4" fmla="*/ 48 w 21600"/>
                <a:gd name="T5" fmla="*/ 10 h 21600"/>
                <a:gd name="T6" fmla="*/ 64 w 21600"/>
                <a:gd name="T7" fmla="*/ 5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1 w 21600"/>
                <a:gd name="T13" fmla="*/ 5424 h 21600"/>
                <a:gd name="T14" fmla="*/ 18907 w 21600"/>
                <a:gd name="T15" fmla="*/ 162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4" name="Text Box 19"/>
            <p:cNvSpPr txBox="1">
              <a:spLocks noChangeArrowheads="1"/>
            </p:cNvSpPr>
            <p:nvPr/>
          </p:nvSpPr>
          <p:spPr bwMode="auto">
            <a:xfrm>
              <a:off x="4422" y="1253"/>
              <a:ext cx="635" cy="193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/>
                <a:t>DBO</a:t>
              </a:r>
            </a:p>
          </p:txBody>
        </p:sp>
      </p:grpSp>
      <p:sp>
        <p:nvSpPr>
          <p:cNvPr id="2061" name="AutoShape 20"/>
          <p:cNvSpPr>
            <a:spLocks noChangeArrowheads="1"/>
          </p:cNvSpPr>
          <p:nvPr/>
        </p:nvSpPr>
        <p:spPr bwMode="auto">
          <a:xfrm>
            <a:off x="6443663" y="5373688"/>
            <a:ext cx="1871662" cy="792162"/>
          </a:xfrm>
          <a:custGeom>
            <a:avLst/>
            <a:gdLst>
              <a:gd name="T0" fmla="*/ 121636020 w 21600"/>
              <a:gd name="T1" fmla="*/ 0 h 21600"/>
              <a:gd name="T2" fmla="*/ 0 w 21600"/>
              <a:gd name="T3" fmla="*/ 14525940 h 21600"/>
              <a:gd name="T4" fmla="*/ 121636020 w 21600"/>
              <a:gd name="T5" fmla="*/ 29051880 h 21600"/>
              <a:gd name="T6" fmla="*/ 162181403 w 21600"/>
              <a:gd name="T7" fmla="*/ 145259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62" name="Text Box 21"/>
          <p:cNvSpPr txBox="1">
            <a:spLocks noChangeArrowheads="1"/>
          </p:cNvSpPr>
          <p:nvPr/>
        </p:nvSpPr>
        <p:spPr bwMode="auto">
          <a:xfrm>
            <a:off x="6877050" y="5589588"/>
            <a:ext cx="1150938" cy="366712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/>
              <a:t>DBO e N</a:t>
            </a:r>
          </a:p>
        </p:txBody>
      </p:sp>
    </p:spTree>
    <p:extLst>
      <p:ext uri="{BB962C8B-B14F-4D97-AF65-F5344CB8AC3E}">
        <p14:creationId xmlns:p14="http://schemas.microsoft.com/office/powerpoint/2010/main" val="1727343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" y="121286"/>
            <a:ext cx="9067800" cy="1325563"/>
          </a:xfrm>
        </p:spPr>
        <p:txBody>
          <a:bodyPr>
            <a:normAutofit/>
          </a:bodyPr>
          <a:lstStyle/>
          <a:p>
            <a:r>
              <a:rPr lang="pt-BR" b="1" dirty="0"/>
              <a:t>Degradação Anaeróbia da matéria orgânica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" y="1516622"/>
            <a:ext cx="8930148" cy="507260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pt-BR" sz="2400" dirty="0"/>
              <a:t>Ao contrário da degradação aeróbia de materiais orgânicos a degradação anaeróbia, </a:t>
            </a:r>
            <a:r>
              <a:rPr lang="pt-BR" sz="2400" b="1" dirty="0">
                <a:solidFill>
                  <a:srgbClr val="FF0000"/>
                </a:solidFill>
              </a:rPr>
              <a:t>não pode ser realizada por um único </a:t>
            </a:r>
            <a:r>
              <a:rPr lang="pt-BR" sz="2400" b="1" dirty="0" err="1">
                <a:solidFill>
                  <a:srgbClr val="FF0000"/>
                </a:solidFill>
              </a:rPr>
              <a:t>microorganismo</a:t>
            </a:r>
            <a:r>
              <a:rPr lang="pt-BR" sz="2400" b="1" dirty="0"/>
              <a:t>;</a:t>
            </a:r>
          </a:p>
          <a:p>
            <a:pPr>
              <a:spcBef>
                <a:spcPts val="1200"/>
              </a:spcBef>
            </a:pPr>
            <a:r>
              <a:rPr lang="pt-BR" sz="2400" dirty="0"/>
              <a:t>Esta só pode ser realizada pela </a:t>
            </a:r>
            <a:r>
              <a:rPr lang="pt-BR" sz="2400" b="1" dirty="0">
                <a:solidFill>
                  <a:srgbClr val="FF0000"/>
                </a:solidFill>
              </a:rPr>
              <a:t>cooperação entre microrganismos de diferentes gêneros e fisiologias</a:t>
            </a:r>
            <a:r>
              <a:rPr lang="pt-BR" sz="2400" dirty="0"/>
              <a:t>;</a:t>
            </a:r>
          </a:p>
          <a:p>
            <a:pPr>
              <a:spcBef>
                <a:spcPts val="1200"/>
              </a:spcBef>
            </a:pPr>
            <a:r>
              <a:rPr lang="pt-BR" sz="2400" dirty="0"/>
              <a:t>Associação de microrganismos, que formam uma cadeia alimentar, na qual </a:t>
            </a:r>
            <a:r>
              <a:rPr lang="pt-BR" sz="2400" b="1" dirty="0">
                <a:solidFill>
                  <a:srgbClr val="FF0000"/>
                </a:solidFill>
              </a:rPr>
              <a:t>o(s) produto(s) de um grupo de </a:t>
            </a:r>
            <a:r>
              <a:rPr lang="pt-BR" sz="2400" b="1" dirty="0" err="1">
                <a:solidFill>
                  <a:srgbClr val="FF0000"/>
                </a:solidFill>
              </a:rPr>
              <a:t>microorganismo</a:t>
            </a:r>
            <a:r>
              <a:rPr lang="pt-BR" sz="2400" b="1" dirty="0">
                <a:solidFill>
                  <a:srgbClr val="FF0000"/>
                </a:solidFill>
              </a:rPr>
              <a:t> é o substrato essencial para outro grupo</a:t>
            </a:r>
            <a:r>
              <a:rPr lang="pt-BR" sz="2400" dirty="0">
                <a:solidFill>
                  <a:srgbClr val="FF0000"/>
                </a:solidFill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pt-BR" sz="2400" dirty="0"/>
              <a:t>Ocorre </a:t>
            </a:r>
            <a:r>
              <a:rPr lang="pt-BR" sz="2400" b="1" dirty="0">
                <a:solidFill>
                  <a:srgbClr val="FF0000"/>
                </a:solidFill>
              </a:rPr>
              <a:t>associações </a:t>
            </a:r>
            <a:r>
              <a:rPr lang="pt-BR" sz="2400" b="1" dirty="0" err="1">
                <a:solidFill>
                  <a:srgbClr val="FF0000"/>
                </a:solidFill>
              </a:rPr>
              <a:t>sintróficas</a:t>
            </a:r>
            <a:r>
              <a:rPr lang="pt-BR" sz="2400" dirty="0"/>
              <a:t>, na qual uma reação realizada por um microrganismos não seria possível sem a presença do outro.</a:t>
            </a:r>
          </a:p>
        </p:txBody>
      </p:sp>
    </p:spTree>
    <p:extLst>
      <p:ext uri="{BB962C8B-B14F-4D97-AF65-F5344CB8AC3E}">
        <p14:creationId xmlns:p14="http://schemas.microsoft.com/office/powerpoint/2010/main" val="3623587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4516" y="15525"/>
            <a:ext cx="8820912" cy="1143000"/>
          </a:xfrm>
        </p:spPr>
        <p:txBody>
          <a:bodyPr>
            <a:normAutofit/>
          </a:bodyPr>
          <a:lstStyle/>
          <a:p>
            <a:r>
              <a:rPr lang="pt-BR" dirty="0"/>
              <a:t>Digestão anaeróbia da matéria orgânica</a:t>
            </a:r>
            <a:br>
              <a:rPr lang="pt-BR" dirty="0"/>
            </a:br>
            <a:endParaRPr lang="pt-B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-10914" t="1926"/>
          <a:stretch>
            <a:fillRect/>
          </a:stretch>
        </p:blipFill>
        <p:spPr bwMode="auto">
          <a:xfrm>
            <a:off x="464376" y="653715"/>
            <a:ext cx="6501384" cy="619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066800" y="653715"/>
            <a:ext cx="6076528" cy="1623157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239000" y="1904998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Hidrólise 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6536" y="1986630"/>
            <a:ext cx="6076528" cy="288253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171672" y="243961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Fermentação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066800" y="4780344"/>
            <a:ext cx="6076528" cy="889288"/>
          </a:xfrm>
          <a:prstGeom prst="rect">
            <a:avLst/>
          </a:prstGeom>
          <a:noFill/>
          <a:ln>
            <a:solidFill>
              <a:srgbClr val="FF33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162800" y="4953002"/>
            <a:ext cx="238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FF0000"/>
                </a:solidFill>
              </a:rPr>
              <a:t>Acetogênese</a:t>
            </a:r>
            <a:r>
              <a:rPr lang="pt-BR" b="1" dirty="0">
                <a:solidFill>
                  <a:srgbClr val="FF0000"/>
                </a:solidFill>
              </a:rPr>
              <a:t> e </a:t>
            </a:r>
            <a:r>
              <a:rPr lang="pt-BR" b="1" dirty="0" err="1">
                <a:solidFill>
                  <a:srgbClr val="FF0000"/>
                </a:solidFill>
              </a:rPr>
              <a:t>homoacetogênese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66800" y="5661248"/>
            <a:ext cx="6076528" cy="104435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7162800" y="594928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FF0000"/>
                </a:solidFill>
              </a:rPr>
              <a:t>Metanogênese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6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Oval 2"/>
          <p:cNvSpPr>
            <a:spLocks noChangeArrowheads="1"/>
          </p:cNvSpPr>
          <p:nvPr/>
        </p:nvSpPr>
        <p:spPr bwMode="auto">
          <a:xfrm>
            <a:off x="2700338" y="5589588"/>
            <a:ext cx="215900" cy="21590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pt-BR">
              <a:solidFill>
                <a:schemeClr val="bg1"/>
              </a:solidFill>
            </a:endParaRPr>
          </a:p>
        </p:txBody>
      </p:sp>
      <p:pic>
        <p:nvPicPr>
          <p:cNvPr id="2054" name="Picture 3" descr="rj4fpsuw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575"/>
            <a:ext cx="22748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5" name="Group 4"/>
          <p:cNvGrpSpPr>
            <a:grpSpLocks/>
          </p:cNvGrpSpPr>
          <p:nvPr/>
        </p:nvGrpSpPr>
        <p:grpSpPr bwMode="auto">
          <a:xfrm>
            <a:off x="2411413" y="0"/>
            <a:ext cx="3889375" cy="2997200"/>
            <a:chOff x="1882" y="210"/>
            <a:chExt cx="1996" cy="1832"/>
          </a:xfrm>
        </p:grpSpPr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1882" y="445"/>
            <a:ext cx="1996" cy="1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o" r:id="rId3" imgW="3525489" imgH="2821493" progId="Word.Document.8">
                    <p:link updateAutomatic="1"/>
                  </p:oleObj>
                </mc:Choice>
                <mc:Fallback>
                  <p:oleObj name="Documento" r:id="rId3" imgW="3525489" imgH="2821493" progId="Word.Document.8">
                    <p:link updateAutomatic="1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2" y="445"/>
                          <a:ext cx="1996" cy="15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9" name="Text Box 6"/>
            <p:cNvSpPr txBox="1">
              <a:spLocks noChangeArrowheads="1"/>
            </p:cNvSpPr>
            <p:nvPr/>
          </p:nvSpPr>
          <p:spPr bwMode="auto">
            <a:xfrm>
              <a:off x="1927" y="210"/>
              <a:ext cx="1814" cy="2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/>
                <a:t>Polissacarídeo</a:t>
              </a:r>
            </a:p>
          </p:txBody>
        </p:sp>
      </p:grpSp>
      <p:grpSp>
        <p:nvGrpSpPr>
          <p:cNvPr id="2056" name="Group 7"/>
          <p:cNvGrpSpPr>
            <a:grpSpLocks/>
          </p:cNvGrpSpPr>
          <p:nvPr/>
        </p:nvGrpSpPr>
        <p:grpSpPr bwMode="auto">
          <a:xfrm>
            <a:off x="2987675" y="3213100"/>
            <a:ext cx="3240088" cy="1439863"/>
            <a:chOff x="2336" y="2160"/>
            <a:chExt cx="2359" cy="1017"/>
          </a:xfrm>
        </p:grpSpPr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2336" y="2160"/>
            <a:ext cx="2359" cy="10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o" r:id="rId3" imgW="4209614" imgH="1815852" progId="Word.Document.8">
                    <p:link updateAutomatic="1"/>
                  </p:oleObj>
                </mc:Choice>
                <mc:Fallback>
                  <p:oleObj name="Documento" r:id="rId3" imgW="4209614" imgH="1815852" progId="Word.Document.8">
                    <p:link updateAutomatic="1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6" y="2160"/>
                          <a:ext cx="2359" cy="10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8" name="Text Box 9"/>
            <p:cNvSpPr txBox="1">
              <a:spLocks noChangeArrowheads="1"/>
            </p:cNvSpPr>
            <p:nvPr/>
          </p:nvSpPr>
          <p:spPr bwMode="auto">
            <a:xfrm>
              <a:off x="2789" y="2160"/>
              <a:ext cx="1587" cy="2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/>
                <a:t>Gordura</a:t>
              </a:r>
            </a:p>
          </p:txBody>
        </p:sp>
      </p:grpSp>
      <p:grpSp>
        <p:nvGrpSpPr>
          <p:cNvPr id="2057" name="Group 10"/>
          <p:cNvGrpSpPr>
            <a:grpSpLocks/>
          </p:cNvGrpSpPr>
          <p:nvPr/>
        </p:nvGrpSpPr>
        <p:grpSpPr bwMode="auto">
          <a:xfrm>
            <a:off x="2195513" y="4652963"/>
            <a:ext cx="4321175" cy="2205037"/>
            <a:chOff x="1746" y="3067"/>
            <a:chExt cx="2568" cy="1040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1746" y="3339"/>
            <a:ext cx="2568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o" r:id="rId3" imgW="4076380" imgH="1219462" progId="Word.Document.8">
                    <p:link updateAutomatic="1"/>
                  </p:oleObj>
                </mc:Choice>
                <mc:Fallback>
                  <p:oleObj name="Documento" r:id="rId3" imgW="4076380" imgH="1219462" progId="Word.Document.8">
                    <p:link updateAutomatic="1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6" y="3339"/>
                          <a:ext cx="2568" cy="7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7" name="Text Box 12"/>
            <p:cNvSpPr txBox="1">
              <a:spLocks noChangeArrowheads="1"/>
            </p:cNvSpPr>
            <p:nvPr/>
          </p:nvSpPr>
          <p:spPr bwMode="auto">
            <a:xfrm>
              <a:off x="1927" y="3067"/>
              <a:ext cx="1134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/>
                <a:t>Proteína</a:t>
              </a:r>
            </a:p>
          </p:txBody>
        </p:sp>
      </p:grpSp>
      <p:sp>
        <p:nvSpPr>
          <p:cNvPr id="2058" name="AutoShape 13"/>
          <p:cNvSpPr>
            <a:spLocks noChangeArrowheads="1"/>
          </p:cNvSpPr>
          <p:nvPr/>
        </p:nvSpPr>
        <p:spPr bwMode="auto">
          <a:xfrm rot="5400000">
            <a:off x="1943894" y="3753644"/>
            <a:ext cx="1296987" cy="504825"/>
          </a:xfrm>
          <a:custGeom>
            <a:avLst/>
            <a:gdLst>
              <a:gd name="T0" fmla="*/ 38939274 w 21600"/>
              <a:gd name="T1" fmla="*/ 0 h 21600"/>
              <a:gd name="T2" fmla="*/ 0 w 21600"/>
              <a:gd name="T3" fmla="*/ 8427749 h 21600"/>
              <a:gd name="T4" fmla="*/ 38939274 w 21600"/>
              <a:gd name="T5" fmla="*/ 10112859 h 21600"/>
              <a:gd name="T6" fmla="*/ 77878487 w 21600"/>
              <a:gd name="T7" fmla="*/ 84277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59" name="Group 14"/>
          <p:cNvGrpSpPr>
            <a:grpSpLocks/>
          </p:cNvGrpSpPr>
          <p:nvPr/>
        </p:nvGrpSpPr>
        <p:grpSpPr bwMode="auto">
          <a:xfrm>
            <a:off x="6300788" y="1844675"/>
            <a:ext cx="1871662" cy="863600"/>
            <a:chOff x="4150" y="1117"/>
            <a:chExt cx="1179" cy="454"/>
          </a:xfrm>
        </p:grpSpPr>
        <p:sp>
          <p:nvSpPr>
            <p:cNvPr id="2065" name="AutoShape 15"/>
            <p:cNvSpPr>
              <a:spLocks noChangeArrowheads="1"/>
            </p:cNvSpPr>
            <p:nvPr/>
          </p:nvSpPr>
          <p:spPr bwMode="auto">
            <a:xfrm>
              <a:off x="4150" y="1117"/>
              <a:ext cx="1179" cy="454"/>
            </a:xfrm>
            <a:custGeom>
              <a:avLst/>
              <a:gdLst>
                <a:gd name="T0" fmla="*/ 48 w 21600"/>
                <a:gd name="T1" fmla="*/ 0 h 21600"/>
                <a:gd name="T2" fmla="*/ 0 w 21600"/>
                <a:gd name="T3" fmla="*/ 5 h 21600"/>
                <a:gd name="T4" fmla="*/ 48 w 21600"/>
                <a:gd name="T5" fmla="*/ 10 h 21600"/>
                <a:gd name="T6" fmla="*/ 64 w 21600"/>
                <a:gd name="T7" fmla="*/ 5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1 w 21600"/>
                <a:gd name="T13" fmla="*/ 5424 h 21600"/>
                <a:gd name="T14" fmla="*/ 18907 w 21600"/>
                <a:gd name="T15" fmla="*/ 162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6" name="Text Box 16"/>
            <p:cNvSpPr txBox="1">
              <a:spLocks noChangeArrowheads="1"/>
            </p:cNvSpPr>
            <p:nvPr/>
          </p:nvSpPr>
          <p:spPr bwMode="auto">
            <a:xfrm>
              <a:off x="4422" y="1253"/>
              <a:ext cx="635" cy="193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/>
                <a:t>DBO</a:t>
              </a:r>
            </a:p>
          </p:txBody>
        </p:sp>
      </p:grpSp>
      <p:grpSp>
        <p:nvGrpSpPr>
          <p:cNvPr id="2060" name="Group 17"/>
          <p:cNvGrpSpPr>
            <a:grpSpLocks/>
          </p:cNvGrpSpPr>
          <p:nvPr/>
        </p:nvGrpSpPr>
        <p:grpSpPr bwMode="auto">
          <a:xfrm>
            <a:off x="6372225" y="3644900"/>
            <a:ext cx="1871663" cy="863600"/>
            <a:chOff x="4150" y="1117"/>
            <a:chExt cx="1179" cy="454"/>
          </a:xfrm>
        </p:grpSpPr>
        <p:sp>
          <p:nvSpPr>
            <p:cNvPr id="2063" name="AutoShape 18"/>
            <p:cNvSpPr>
              <a:spLocks noChangeArrowheads="1"/>
            </p:cNvSpPr>
            <p:nvPr/>
          </p:nvSpPr>
          <p:spPr bwMode="auto">
            <a:xfrm>
              <a:off x="4150" y="1117"/>
              <a:ext cx="1179" cy="454"/>
            </a:xfrm>
            <a:custGeom>
              <a:avLst/>
              <a:gdLst>
                <a:gd name="T0" fmla="*/ 48 w 21600"/>
                <a:gd name="T1" fmla="*/ 0 h 21600"/>
                <a:gd name="T2" fmla="*/ 0 w 21600"/>
                <a:gd name="T3" fmla="*/ 5 h 21600"/>
                <a:gd name="T4" fmla="*/ 48 w 21600"/>
                <a:gd name="T5" fmla="*/ 10 h 21600"/>
                <a:gd name="T6" fmla="*/ 64 w 21600"/>
                <a:gd name="T7" fmla="*/ 5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1 w 21600"/>
                <a:gd name="T13" fmla="*/ 5424 h 21600"/>
                <a:gd name="T14" fmla="*/ 18907 w 21600"/>
                <a:gd name="T15" fmla="*/ 1622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64" name="Text Box 19"/>
            <p:cNvSpPr txBox="1">
              <a:spLocks noChangeArrowheads="1"/>
            </p:cNvSpPr>
            <p:nvPr/>
          </p:nvSpPr>
          <p:spPr bwMode="auto">
            <a:xfrm>
              <a:off x="4422" y="1253"/>
              <a:ext cx="635" cy="193"/>
            </a:xfrm>
            <a:prstGeom prst="rect">
              <a:avLst/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/>
                <a:t>DBO</a:t>
              </a:r>
            </a:p>
          </p:txBody>
        </p:sp>
      </p:grpSp>
      <p:sp>
        <p:nvSpPr>
          <p:cNvPr id="2061" name="AutoShape 20"/>
          <p:cNvSpPr>
            <a:spLocks noChangeArrowheads="1"/>
          </p:cNvSpPr>
          <p:nvPr/>
        </p:nvSpPr>
        <p:spPr bwMode="auto">
          <a:xfrm>
            <a:off x="6443663" y="5373688"/>
            <a:ext cx="1871662" cy="792162"/>
          </a:xfrm>
          <a:custGeom>
            <a:avLst/>
            <a:gdLst>
              <a:gd name="T0" fmla="*/ 121636020 w 21600"/>
              <a:gd name="T1" fmla="*/ 0 h 21600"/>
              <a:gd name="T2" fmla="*/ 0 w 21600"/>
              <a:gd name="T3" fmla="*/ 14525940 h 21600"/>
              <a:gd name="T4" fmla="*/ 121636020 w 21600"/>
              <a:gd name="T5" fmla="*/ 29051880 h 21600"/>
              <a:gd name="T6" fmla="*/ 162181403 w 21600"/>
              <a:gd name="T7" fmla="*/ 145259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62" name="Text Box 21"/>
          <p:cNvSpPr txBox="1">
            <a:spLocks noChangeArrowheads="1"/>
          </p:cNvSpPr>
          <p:nvPr/>
        </p:nvSpPr>
        <p:spPr bwMode="auto">
          <a:xfrm>
            <a:off x="6877050" y="5589588"/>
            <a:ext cx="1150938" cy="366712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/>
              <a:t>DBO e N</a:t>
            </a:r>
          </a:p>
        </p:txBody>
      </p:sp>
    </p:spTree>
    <p:extLst>
      <p:ext uri="{BB962C8B-B14F-4D97-AF65-F5344CB8AC3E}">
        <p14:creationId xmlns:p14="http://schemas.microsoft.com/office/powerpoint/2010/main" val="2876519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314" y="121286"/>
            <a:ext cx="8917686" cy="1325563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pt-BR" sz="4000" b="1" dirty="0"/>
              <a:t>Degradação anaeróbia da matéria orgânica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2"/>
            <a:ext cx="8686800" cy="45259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BR" dirty="0"/>
              <a:t>ETAPAS</a:t>
            </a:r>
          </a:p>
          <a:p>
            <a:pPr algn="just" eaLnBrk="1" hangingPunct="1">
              <a:lnSpc>
                <a:spcPct val="90000"/>
              </a:lnSpc>
              <a:buNone/>
            </a:pPr>
            <a:endParaRPr lang="pt-BR" dirty="0"/>
          </a:p>
          <a:p>
            <a:pPr marL="457200" lvl="1" indent="0" algn="just">
              <a:buNone/>
            </a:pPr>
            <a:r>
              <a:rPr lang="pt-BR" sz="3600" b="1" dirty="0">
                <a:solidFill>
                  <a:srgbClr val="FF0000"/>
                </a:solidFill>
              </a:rPr>
              <a:t>1) Hidrólise e fermentação</a:t>
            </a:r>
          </a:p>
          <a:p>
            <a:pPr marL="1200150" lvl="1" indent="-742950" algn="just">
              <a:buNone/>
            </a:pPr>
            <a:r>
              <a:rPr lang="pt-BR" sz="3600" b="1" dirty="0">
                <a:solidFill>
                  <a:srgbClr val="FF0000"/>
                </a:solidFill>
              </a:rPr>
              <a:t>	</a:t>
            </a:r>
          </a:p>
          <a:p>
            <a:pPr lvl="1" algn="just">
              <a:lnSpc>
                <a:spcPct val="90000"/>
              </a:lnSpc>
              <a:buNone/>
            </a:pPr>
            <a:r>
              <a:rPr lang="pt-BR" sz="3600" b="1" dirty="0">
                <a:solidFill>
                  <a:srgbClr val="FF0000"/>
                </a:solidFill>
              </a:rPr>
              <a:t>2) </a:t>
            </a:r>
            <a:r>
              <a:rPr lang="pt-BR" sz="3600" b="1" dirty="0" err="1">
                <a:solidFill>
                  <a:srgbClr val="FF0000"/>
                </a:solidFill>
              </a:rPr>
              <a:t>Acetogênese</a:t>
            </a:r>
            <a:endParaRPr lang="pt-BR" sz="3600" b="1" dirty="0">
              <a:solidFill>
                <a:srgbClr val="FF0000"/>
              </a:solidFill>
            </a:endParaRPr>
          </a:p>
          <a:p>
            <a:pPr lvl="1" algn="just">
              <a:lnSpc>
                <a:spcPct val="90000"/>
              </a:lnSpc>
              <a:buNone/>
            </a:pPr>
            <a:endParaRPr lang="pt-BR" sz="3600" b="1" dirty="0">
              <a:solidFill>
                <a:srgbClr val="FF0000"/>
              </a:solidFill>
            </a:endParaRPr>
          </a:p>
          <a:p>
            <a:pPr lvl="1" algn="just">
              <a:lnSpc>
                <a:spcPct val="90000"/>
              </a:lnSpc>
              <a:buNone/>
            </a:pPr>
            <a:r>
              <a:rPr lang="pt-BR" sz="3600" b="1" dirty="0">
                <a:solidFill>
                  <a:srgbClr val="FF0000"/>
                </a:solidFill>
              </a:rPr>
              <a:t>3) </a:t>
            </a:r>
            <a:r>
              <a:rPr lang="pt-BR" sz="3600" b="1" dirty="0" err="1">
                <a:solidFill>
                  <a:srgbClr val="FF0000"/>
                </a:solidFill>
              </a:rPr>
              <a:t>Metanogênese</a:t>
            </a:r>
            <a:endParaRPr lang="pt-B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5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5810" y="0"/>
            <a:ext cx="7886700" cy="1325563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pt-BR" sz="3600" b="1" dirty="0"/>
              <a:t>Degradação anaeróbia da matéria orgânica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802"/>
            <a:ext cx="8938320" cy="4525963"/>
          </a:xfrm>
        </p:spPr>
        <p:txBody>
          <a:bodyPr>
            <a:normAutofit/>
          </a:bodyPr>
          <a:lstStyle/>
          <a:p>
            <a:pPr lvl="1" algn="just">
              <a:lnSpc>
                <a:spcPct val="90000"/>
              </a:lnSpc>
              <a:buNone/>
            </a:pPr>
            <a:r>
              <a:rPr lang="pt-BR" sz="3600" b="1" dirty="0">
                <a:solidFill>
                  <a:srgbClr val="FF0000"/>
                </a:solidFill>
              </a:rPr>
              <a:t>1) Hidrólise e fermentação</a:t>
            </a:r>
            <a:r>
              <a:rPr lang="pt-BR" sz="3600" dirty="0"/>
              <a:t>	</a:t>
            </a:r>
          </a:p>
          <a:p>
            <a:pPr lvl="1" algn="just">
              <a:lnSpc>
                <a:spcPct val="90000"/>
              </a:lnSpc>
              <a:buNone/>
            </a:pPr>
            <a:r>
              <a:rPr lang="pt-BR" sz="3600" dirty="0"/>
              <a:t>	</a:t>
            </a:r>
            <a:r>
              <a:rPr lang="pt-BR" sz="3200" dirty="0"/>
              <a:t>Polímeros complexos como os polissacarídeos, proteínas, e lipídeos são hidrolisados a seus monômeros, que podem ser fermentados pelas bactérias fermentadoras primárias em ácidos orgânicos de cadeia curta, acido lático, e alcoóis </a:t>
            </a:r>
          </a:p>
        </p:txBody>
      </p:sp>
    </p:spTree>
    <p:extLst>
      <p:ext uri="{BB962C8B-B14F-4D97-AF65-F5344CB8AC3E}">
        <p14:creationId xmlns:p14="http://schemas.microsoft.com/office/powerpoint/2010/main" val="3988418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467" y="2744924"/>
            <a:ext cx="4798029" cy="14591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896194" y="-45097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Hidrólise e fermentação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67326" y="3698511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cap="all" dirty="0" err="1">
                <a:solidFill>
                  <a:srgbClr val="FF0000"/>
                </a:solidFill>
              </a:rPr>
              <a:t>Glicólise</a:t>
            </a:r>
            <a:endParaRPr lang="pt-BR" sz="2000" cap="all" dirty="0">
              <a:solidFill>
                <a:srgbClr val="FF0000"/>
              </a:solidFill>
            </a:endParaRPr>
          </a:p>
        </p:txBody>
      </p:sp>
      <p:sp>
        <p:nvSpPr>
          <p:cNvPr id="7" name="Seta dobrada para cima 6"/>
          <p:cNvSpPr/>
          <p:nvPr/>
        </p:nvSpPr>
        <p:spPr>
          <a:xfrm rot="5400000">
            <a:off x="2615556" y="2312876"/>
            <a:ext cx="1944216" cy="86409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em curva para a direita 8"/>
          <p:cNvSpPr/>
          <p:nvPr/>
        </p:nvSpPr>
        <p:spPr>
          <a:xfrm>
            <a:off x="3443648" y="1925543"/>
            <a:ext cx="216024" cy="3600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754759" y="125156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Glicose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742162" y="192554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 NADH +H</a:t>
            </a:r>
          </a:p>
          <a:p>
            <a:r>
              <a:rPr lang="pt-BR" dirty="0"/>
              <a:t>+ 2 ATP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9629" y="5029952"/>
            <a:ext cx="4896544" cy="17662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Seta dobrada para cima 11"/>
          <p:cNvSpPr/>
          <p:nvPr/>
        </p:nvSpPr>
        <p:spPr>
          <a:xfrm rot="5400000">
            <a:off x="2834311" y="4753951"/>
            <a:ext cx="1800200" cy="100811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450698" y="234481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cap="all" dirty="0">
                <a:solidFill>
                  <a:srgbClr val="FF0000"/>
                </a:solidFill>
              </a:rPr>
              <a:t>Fermentação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724128" y="462984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cap="all" dirty="0">
                <a:solidFill>
                  <a:srgbClr val="FF0000"/>
                </a:solidFill>
              </a:rPr>
              <a:t>Fermentação</a:t>
            </a: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-76122" y="855114"/>
          <a:ext cx="2838256" cy="1903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4" imgW="3525489" imgH="2821493" progId="Word.Document.8">
                  <p:link updateAutomatic="1"/>
                </p:oleObj>
              </mc:Choice>
              <mc:Fallback>
                <p:oleObj name="Documento" r:id="rId4" imgW="3525489" imgH="2821493" progId="Word.Documen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122" y="855114"/>
                        <a:ext cx="2838256" cy="19038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0" y="46273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cap="all" dirty="0" err="1">
                <a:solidFill>
                  <a:srgbClr val="FF0000"/>
                </a:solidFill>
              </a:rPr>
              <a:t>HIDRólise</a:t>
            </a:r>
            <a:endParaRPr lang="pt-BR" sz="2000" cap="all" dirty="0">
              <a:solidFill>
                <a:srgbClr val="FF0000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1932727" y="1455007"/>
            <a:ext cx="726687" cy="364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7970978" y="3898566"/>
            <a:ext cx="705478" cy="305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6984268" y="6286161"/>
            <a:ext cx="828092" cy="2934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354868" y="2865585"/>
            <a:ext cx="8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DBO</a:t>
            </a:r>
          </a:p>
        </p:txBody>
      </p:sp>
    </p:spTree>
    <p:extLst>
      <p:ext uri="{BB962C8B-B14F-4D97-AF65-F5344CB8AC3E}">
        <p14:creationId xmlns:p14="http://schemas.microsoft.com/office/powerpoint/2010/main" val="2014702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2.bp.blogspot.com/-iHytBNryIfI/TseYGSzx4-I/AAAAAAAAAVU/rBf_Y-sBM4I/s1600/Lectur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658" y="807536"/>
            <a:ext cx="7688894" cy="5403430"/>
          </a:xfrm>
          <a:prstGeom prst="rect">
            <a:avLst/>
          </a:prstGeom>
          <a:noFill/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12448" y="124282"/>
            <a:ext cx="8353425" cy="1052513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solidFill>
                  <a:srgbClr val="0070C0"/>
                </a:solidFill>
              </a:rPr>
              <a:t>Fermentação (quebrando tabus!!)</a:t>
            </a:r>
            <a:br>
              <a:rPr lang="pt-BR" sz="3600" b="1" dirty="0">
                <a:solidFill>
                  <a:srgbClr val="0070C0"/>
                </a:solidFill>
              </a:rPr>
            </a:br>
            <a:endParaRPr lang="pt-BR" sz="3600" b="1" dirty="0">
              <a:solidFill>
                <a:srgbClr val="0070C0"/>
              </a:solidFill>
            </a:endParaRPr>
          </a:p>
        </p:txBody>
      </p:sp>
      <p:sp>
        <p:nvSpPr>
          <p:cNvPr id="5124" name="Oval 9"/>
          <p:cNvSpPr>
            <a:spLocks noChangeArrowheads="1"/>
          </p:cNvSpPr>
          <p:nvPr/>
        </p:nvSpPr>
        <p:spPr bwMode="auto">
          <a:xfrm>
            <a:off x="3348038" y="1700213"/>
            <a:ext cx="1223962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t-BR" b="1"/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0" y="5312648"/>
            <a:ext cx="781664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pt-BR" sz="1200" b="1" dirty="0"/>
              <a:t>Bactérias láticas (</a:t>
            </a:r>
            <a:r>
              <a:rPr lang="pt-BR" sz="1200" b="1" i="1" dirty="0"/>
              <a:t>Streptococcus, Lactobacillus</a:t>
            </a:r>
            <a:r>
              <a:rPr lang="pt-BR" sz="1200" b="1" dirty="0"/>
              <a:t>) </a:t>
            </a:r>
            <a:r>
              <a:rPr lang="pt-BR" sz="1200" b="1" i="1" dirty="0"/>
              <a:t>Bacillus</a:t>
            </a:r>
            <a:endParaRPr lang="pt-BR" sz="1200" dirty="0"/>
          </a:p>
          <a:p>
            <a:r>
              <a:rPr lang="pt-BR" sz="1200" b="1" dirty="0"/>
              <a:t>Leveduras, </a:t>
            </a:r>
            <a:r>
              <a:rPr lang="pt-BR" sz="1200" b="1" i="1" dirty="0" err="1"/>
              <a:t>Zymomonas</a:t>
            </a:r>
            <a:endParaRPr lang="pt-BR" sz="1200" dirty="0"/>
          </a:p>
          <a:p>
            <a:r>
              <a:rPr lang="pt-BR" sz="1200" b="1" dirty="0"/>
              <a:t>Bactérias </a:t>
            </a:r>
            <a:r>
              <a:rPr lang="pt-BR" sz="1200" b="1" dirty="0" err="1"/>
              <a:t>propiônicas</a:t>
            </a:r>
            <a:r>
              <a:rPr lang="pt-BR" sz="1200" b="1" dirty="0"/>
              <a:t> (</a:t>
            </a:r>
            <a:r>
              <a:rPr lang="pt-BR" sz="1200" b="1" i="1" dirty="0" err="1"/>
              <a:t>Propionibacterium</a:t>
            </a:r>
            <a:r>
              <a:rPr lang="pt-BR" sz="1200" b="1" dirty="0"/>
              <a:t>)</a:t>
            </a:r>
            <a:endParaRPr lang="pt-BR" sz="1200" dirty="0"/>
          </a:p>
          <a:p>
            <a:r>
              <a:rPr lang="pt-BR" sz="1200" b="1" i="1" dirty="0" err="1"/>
              <a:t>Enterobacter</a:t>
            </a:r>
            <a:r>
              <a:rPr lang="pt-BR" sz="1200" b="1" i="1" dirty="0"/>
              <a:t>, </a:t>
            </a:r>
            <a:r>
              <a:rPr lang="pt-BR" sz="1200" b="1" i="1" dirty="0" err="1"/>
              <a:t>Serratia</a:t>
            </a:r>
            <a:r>
              <a:rPr lang="pt-BR" sz="1200" b="1" i="1" dirty="0"/>
              <a:t>, </a:t>
            </a:r>
            <a:r>
              <a:rPr lang="pt-BR" sz="1200" b="1" i="1" dirty="0" err="1"/>
              <a:t>Bacillus</a:t>
            </a:r>
            <a:endParaRPr lang="pt-BR" sz="1200" dirty="0"/>
          </a:p>
          <a:p>
            <a:r>
              <a:rPr lang="pt-BR" sz="1200" b="1" dirty="0"/>
              <a:t>Bactérias entéricas (</a:t>
            </a:r>
            <a:r>
              <a:rPr lang="pt-BR" sz="1200" b="1" i="1" dirty="0" err="1"/>
              <a:t>Escherichia</a:t>
            </a:r>
            <a:r>
              <a:rPr lang="pt-BR" sz="1200" b="1" i="1" dirty="0"/>
              <a:t>, </a:t>
            </a:r>
            <a:r>
              <a:rPr lang="pt-BR" sz="1200" b="1" i="1" dirty="0" err="1"/>
              <a:t>Enterobacter</a:t>
            </a:r>
            <a:r>
              <a:rPr lang="pt-BR" sz="1200" b="1" i="1" dirty="0"/>
              <a:t>, </a:t>
            </a:r>
            <a:r>
              <a:rPr lang="pt-BR" sz="1200" b="1" i="1" dirty="0" err="1"/>
              <a:t>Salmonella</a:t>
            </a:r>
            <a:r>
              <a:rPr lang="pt-BR" sz="1200" b="1" i="1" dirty="0"/>
              <a:t>, </a:t>
            </a:r>
            <a:r>
              <a:rPr lang="pt-BR" sz="1200" b="1" i="1" dirty="0" err="1"/>
              <a:t>Proteus</a:t>
            </a:r>
            <a:r>
              <a:rPr lang="pt-BR" sz="1200" b="1" dirty="0"/>
              <a:t>)</a:t>
            </a:r>
            <a:endParaRPr lang="pt-BR" sz="1200" dirty="0"/>
          </a:p>
          <a:p>
            <a:r>
              <a:rPr lang="pt-BR" sz="1200" b="1" i="1" dirty="0" err="1"/>
              <a:t>Clostridium</a:t>
            </a:r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val="3587499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06816"/>
            <a:ext cx="8229600" cy="1143000"/>
          </a:xfrm>
        </p:spPr>
        <p:txBody>
          <a:bodyPr/>
          <a:lstStyle/>
          <a:p>
            <a:r>
              <a:rPr lang="pt-BR" dirty="0"/>
              <a:t>Digestão anaeróbia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-10914"/>
          <a:stretch>
            <a:fillRect/>
          </a:stretch>
        </p:blipFill>
        <p:spPr bwMode="auto">
          <a:xfrm>
            <a:off x="1331640" y="736561"/>
            <a:ext cx="6480720" cy="629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ta para a direita 6"/>
          <p:cNvSpPr/>
          <p:nvPr/>
        </p:nvSpPr>
        <p:spPr>
          <a:xfrm>
            <a:off x="2487586" y="771048"/>
            <a:ext cx="648072" cy="3302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923928" y="3734414"/>
            <a:ext cx="12961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422656" y="5213532"/>
            <a:ext cx="12961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163550" y="4961504"/>
            <a:ext cx="12961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63688" y="2543110"/>
            <a:ext cx="561662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A Fermentação produz vários produtos de metabolismo</a:t>
            </a:r>
          </a:p>
          <a:p>
            <a:pPr algn="ctr"/>
            <a:endParaRPr lang="pt-BR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83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" y="0"/>
            <a:ext cx="8805664" cy="11430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pt-BR" sz="3600" b="1" dirty="0"/>
              <a:t>Degradação anaeróbia da matéria orgânica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BR" dirty="0"/>
              <a:t>ETAPAS</a:t>
            </a: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pt-BR" sz="3600" cap="all" dirty="0">
                <a:solidFill>
                  <a:srgbClr val="FF0000"/>
                </a:solidFill>
              </a:rPr>
              <a:t>1) Hidrólise e fermentação</a:t>
            </a:r>
            <a:r>
              <a:rPr lang="pt-BR" sz="3600" cap="all" dirty="0"/>
              <a:t>	</a:t>
            </a:r>
          </a:p>
          <a:p>
            <a:pPr marL="1200150" lvl="1" indent="-742950" algn="just">
              <a:lnSpc>
                <a:spcPct val="90000"/>
              </a:lnSpc>
              <a:buNone/>
            </a:pPr>
            <a:endParaRPr lang="pt-BR" sz="3600" cap="all" dirty="0"/>
          </a:p>
          <a:p>
            <a:pPr lvl="1" algn="just">
              <a:lnSpc>
                <a:spcPct val="90000"/>
              </a:lnSpc>
              <a:buNone/>
            </a:pPr>
            <a:r>
              <a:rPr lang="pt-BR" sz="3600" cap="all" dirty="0">
                <a:solidFill>
                  <a:srgbClr val="FF0000"/>
                </a:solidFill>
              </a:rPr>
              <a:t>2) </a:t>
            </a:r>
            <a:r>
              <a:rPr lang="pt-BR" sz="3600" b="1" cap="all" dirty="0" err="1">
                <a:solidFill>
                  <a:srgbClr val="FF0000"/>
                </a:solidFill>
              </a:rPr>
              <a:t>Acetogênese</a:t>
            </a:r>
            <a:endParaRPr lang="pt-BR" sz="3600" b="1" cap="all" dirty="0">
              <a:solidFill>
                <a:srgbClr val="FF0000"/>
              </a:solidFill>
            </a:endParaRPr>
          </a:p>
          <a:p>
            <a:pPr lvl="1" algn="just">
              <a:lnSpc>
                <a:spcPct val="90000"/>
              </a:lnSpc>
              <a:buNone/>
            </a:pPr>
            <a:r>
              <a:rPr lang="pt-BR" sz="3600" b="1" cap="all" dirty="0"/>
              <a:t>		</a:t>
            </a:r>
            <a:r>
              <a:rPr lang="pt-BR" b="1" cap="all" dirty="0"/>
              <a:t>2.1 Fermentativa</a:t>
            </a:r>
          </a:p>
          <a:p>
            <a:pPr lvl="1" algn="just">
              <a:lnSpc>
                <a:spcPct val="90000"/>
              </a:lnSpc>
              <a:buNone/>
            </a:pPr>
            <a:r>
              <a:rPr lang="pt-BR" b="1" cap="all" dirty="0"/>
              <a:t>		2.2 </a:t>
            </a:r>
            <a:r>
              <a:rPr lang="pt-BR" b="1" cap="all" dirty="0" err="1"/>
              <a:t>homoacetogênese</a:t>
            </a:r>
            <a:endParaRPr lang="pt-BR" b="1" cap="all" dirty="0"/>
          </a:p>
          <a:p>
            <a:pPr lvl="1" algn="just">
              <a:lnSpc>
                <a:spcPct val="90000"/>
              </a:lnSpc>
              <a:buNone/>
            </a:pPr>
            <a:endParaRPr lang="pt-BR" b="1" cap="all" dirty="0"/>
          </a:p>
          <a:p>
            <a:pPr lvl="1" algn="just">
              <a:lnSpc>
                <a:spcPct val="90000"/>
              </a:lnSpc>
              <a:buNone/>
            </a:pPr>
            <a:r>
              <a:rPr lang="pt-BR" sz="3600" cap="all" dirty="0">
                <a:solidFill>
                  <a:srgbClr val="FF0000"/>
                </a:solidFill>
              </a:rPr>
              <a:t>3) </a:t>
            </a:r>
            <a:r>
              <a:rPr lang="pt-BR" sz="3600" cap="all" dirty="0" err="1">
                <a:solidFill>
                  <a:srgbClr val="FF0000"/>
                </a:solidFill>
              </a:rPr>
              <a:t>Metanogênese</a:t>
            </a:r>
            <a:endParaRPr lang="pt-BR" sz="3600" cap="all" dirty="0">
              <a:solidFill>
                <a:srgbClr val="FF0000"/>
              </a:solidFill>
            </a:endParaRPr>
          </a:p>
          <a:p>
            <a:pPr lvl="1" algn="just">
              <a:lnSpc>
                <a:spcPct val="90000"/>
              </a:lnSpc>
              <a:buNone/>
            </a:pPr>
            <a:r>
              <a:rPr lang="pt-BR" sz="3600" cap="all" dirty="0"/>
              <a:t>	 </a:t>
            </a:r>
            <a:r>
              <a:rPr lang="pt-BR" cap="all" dirty="0"/>
              <a:t>3.1 </a:t>
            </a:r>
            <a:r>
              <a:rPr lang="pt-BR" cap="all" dirty="0" err="1"/>
              <a:t>Hidrogenotrófica</a:t>
            </a:r>
            <a:endParaRPr lang="pt-BR" cap="all" dirty="0"/>
          </a:p>
          <a:p>
            <a:pPr lvl="1" algn="just">
              <a:lnSpc>
                <a:spcPct val="90000"/>
              </a:lnSpc>
              <a:buNone/>
            </a:pPr>
            <a:r>
              <a:rPr lang="pt-BR" cap="all" dirty="0"/>
              <a:t>	 3.2 </a:t>
            </a:r>
            <a:r>
              <a:rPr lang="pt-BR" cap="all" dirty="0" err="1"/>
              <a:t>Acetoclástica</a:t>
            </a:r>
            <a:endParaRPr lang="pt-BR" cap="all" dirty="0"/>
          </a:p>
        </p:txBody>
      </p:sp>
    </p:spTree>
    <p:extLst>
      <p:ext uri="{BB962C8B-B14F-4D97-AF65-F5344CB8AC3E}">
        <p14:creationId xmlns:p14="http://schemas.microsoft.com/office/powerpoint/2010/main" val="1620783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136271" y="1268760"/>
            <a:ext cx="9144000" cy="5328591"/>
          </a:xfrm>
        </p:spPr>
        <p:txBody>
          <a:bodyPr>
            <a:normAutofit/>
          </a:bodyPr>
          <a:lstStyle/>
          <a:p>
            <a:pPr lvl="1" algn="just">
              <a:lnSpc>
                <a:spcPct val="90000"/>
              </a:lnSpc>
              <a:buNone/>
            </a:pPr>
            <a:r>
              <a:rPr lang="pt-BR" sz="3800" dirty="0">
                <a:solidFill>
                  <a:srgbClr val="FF0000"/>
                </a:solidFill>
              </a:rPr>
              <a:t>2) </a:t>
            </a:r>
            <a:r>
              <a:rPr lang="pt-BR" sz="3800" b="1" dirty="0" err="1">
                <a:solidFill>
                  <a:srgbClr val="FF0000"/>
                </a:solidFill>
              </a:rPr>
              <a:t>Acetogênese</a:t>
            </a:r>
            <a:r>
              <a:rPr lang="pt-BR" sz="3800" b="1" dirty="0">
                <a:solidFill>
                  <a:srgbClr val="FF0000"/>
                </a:solidFill>
              </a:rPr>
              <a:t> </a:t>
            </a:r>
          </a:p>
          <a:p>
            <a:pPr lvl="1" algn="just">
              <a:lnSpc>
                <a:spcPct val="90000"/>
              </a:lnSpc>
              <a:buNone/>
            </a:pPr>
            <a:endParaRPr lang="pt-BR" b="1" dirty="0"/>
          </a:p>
          <a:p>
            <a:pPr lvl="1" algn="just">
              <a:lnSpc>
                <a:spcPct val="90000"/>
              </a:lnSpc>
              <a:buNone/>
            </a:pPr>
            <a:r>
              <a:rPr lang="pt-BR" b="1" dirty="0"/>
              <a:t>	</a:t>
            </a:r>
            <a:r>
              <a:rPr lang="pt-BR" b="1" u="sng" dirty="0"/>
              <a:t>2.1) Fermentativa</a:t>
            </a:r>
            <a:r>
              <a:rPr lang="pt-BR" dirty="0"/>
              <a:t>: os </a:t>
            </a:r>
            <a:r>
              <a:rPr lang="pt-BR" dirty="0" err="1"/>
              <a:t>álcoóis</a:t>
            </a:r>
            <a:r>
              <a:rPr lang="pt-BR" dirty="0"/>
              <a:t> e ácidos orgânicos liberados na etapa de hidrólise e fermentação são degradados a acetato CO</a:t>
            </a:r>
            <a:r>
              <a:rPr lang="pt-BR" baseline="-25000" dirty="0"/>
              <a:t>2</a:t>
            </a:r>
            <a:r>
              <a:rPr lang="pt-BR" dirty="0"/>
              <a:t> e H</a:t>
            </a:r>
            <a:r>
              <a:rPr lang="pt-BR" baseline="-25000" dirty="0"/>
              <a:t>2</a:t>
            </a:r>
            <a:r>
              <a:rPr lang="pt-BR" dirty="0"/>
              <a:t>.</a:t>
            </a:r>
          </a:p>
          <a:p>
            <a:pPr lvl="1" algn="just">
              <a:lnSpc>
                <a:spcPct val="90000"/>
              </a:lnSpc>
              <a:buNone/>
            </a:pPr>
            <a:r>
              <a:rPr lang="pt-BR" b="1" dirty="0"/>
              <a:t>	Microrganismos</a:t>
            </a:r>
            <a:r>
              <a:rPr lang="pt-BR" dirty="0"/>
              <a:t>: bactérias </a:t>
            </a:r>
            <a:r>
              <a:rPr lang="pt-BR" b="1" dirty="0"/>
              <a:t>fermentadoras </a:t>
            </a:r>
            <a:r>
              <a:rPr lang="pt-BR" b="1" dirty="0" err="1"/>
              <a:t>acetogênicas</a:t>
            </a:r>
            <a:r>
              <a:rPr lang="pt-BR" b="1" dirty="0"/>
              <a:t> </a:t>
            </a:r>
          </a:p>
          <a:p>
            <a:pPr lvl="1" algn="just">
              <a:lnSpc>
                <a:spcPct val="90000"/>
              </a:lnSpc>
              <a:buNone/>
            </a:pPr>
            <a:r>
              <a:rPr lang="pt-BR" b="1" dirty="0"/>
              <a:t>	</a:t>
            </a:r>
            <a:r>
              <a:rPr lang="pt-BR" dirty="0"/>
              <a:t>(</a:t>
            </a:r>
            <a:r>
              <a:rPr lang="pt-BR" i="1" dirty="0"/>
              <a:t>E. coli</a:t>
            </a:r>
            <a:r>
              <a:rPr lang="pt-BR" dirty="0"/>
              <a:t>, </a:t>
            </a:r>
            <a:r>
              <a:rPr lang="pt-BR" i="1" dirty="0" err="1"/>
              <a:t>Clostridium</a:t>
            </a:r>
            <a:r>
              <a:rPr lang="pt-BR" i="1" dirty="0"/>
              <a:t> </a:t>
            </a:r>
            <a:r>
              <a:rPr lang="pt-BR" i="1" dirty="0" err="1"/>
              <a:t>acetobutylicum</a:t>
            </a:r>
            <a:r>
              <a:rPr lang="pt-BR" i="1" dirty="0"/>
              <a:t>, </a:t>
            </a:r>
            <a:r>
              <a:rPr lang="pt-BR" i="1" dirty="0" err="1"/>
              <a:t>Enterobacter</a:t>
            </a:r>
            <a:r>
              <a:rPr lang="pt-BR" i="1" dirty="0"/>
              <a:t>)</a:t>
            </a:r>
          </a:p>
          <a:p>
            <a:pPr lvl="1" algn="just">
              <a:lnSpc>
                <a:spcPct val="90000"/>
              </a:lnSpc>
              <a:buNone/>
            </a:pPr>
            <a:endParaRPr lang="pt-BR" dirty="0"/>
          </a:p>
          <a:p>
            <a:pPr lvl="1" algn="just">
              <a:lnSpc>
                <a:spcPct val="90000"/>
              </a:lnSpc>
              <a:buNone/>
            </a:pPr>
            <a:endParaRPr lang="pt-BR" dirty="0"/>
          </a:p>
          <a:p>
            <a:pPr lvl="1" algn="just">
              <a:lnSpc>
                <a:spcPct val="90000"/>
              </a:lnSpc>
              <a:buNone/>
            </a:pPr>
            <a:endParaRPr lang="pt-BR" dirty="0"/>
          </a:p>
          <a:p>
            <a:pPr lvl="1" algn="just">
              <a:lnSpc>
                <a:spcPct val="90000"/>
              </a:lnSpc>
              <a:buNone/>
            </a:pPr>
            <a:r>
              <a:rPr lang="pt-BR" dirty="0"/>
              <a:t>	</a:t>
            </a:r>
            <a:r>
              <a:rPr lang="pt-BR" b="1" u="sng" dirty="0"/>
              <a:t>2.2) </a:t>
            </a:r>
            <a:r>
              <a:rPr lang="pt-BR" b="1" u="sng" dirty="0" err="1"/>
              <a:t>Homoacetogênese</a:t>
            </a:r>
            <a:r>
              <a:rPr lang="pt-BR" dirty="0"/>
              <a:t>: acetato é formado a partir de CO</a:t>
            </a:r>
            <a:r>
              <a:rPr lang="pt-BR" baseline="-25000" dirty="0"/>
              <a:t>2</a:t>
            </a:r>
            <a:r>
              <a:rPr lang="pt-BR" dirty="0"/>
              <a:t> e H</a:t>
            </a:r>
            <a:r>
              <a:rPr lang="pt-BR" baseline="-25000" dirty="0"/>
              <a:t>2</a:t>
            </a:r>
          </a:p>
          <a:p>
            <a:pPr lvl="1" algn="just">
              <a:lnSpc>
                <a:spcPct val="90000"/>
              </a:lnSpc>
              <a:buNone/>
            </a:pPr>
            <a:endParaRPr lang="pt-BR" i="1" dirty="0"/>
          </a:p>
          <a:p>
            <a:pPr lvl="1" algn="just">
              <a:lnSpc>
                <a:spcPct val="90000"/>
              </a:lnSpc>
              <a:buNone/>
            </a:pPr>
            <a:endParaRPr lang="pt-BR" i="1" dirty="0"/>
          </a:p>
          <a:p>
            <a:pPr lvl="1" algn="just">
              <a:lnSpc>
                <a:spcPct val="90000"/>
              </a:lnSpc>
              <a:buNone/>
            </a:pPr>
            <a:r>
              <a:rPr lang="pt-BR" b="1" dirty="0"/>
              <a:t>	Microrganismos:</a:t>
            </a:r>
            <a:r>
              <a:rPr lang="pt-BR" i="1" dirty="0"/>
              <a:t> </a:t>
            </a:r>
            <a:r>
              <a:rPr lang="pt-BR" dirty="0" err="1"/>
              <a:t>homoacetogênicos</a:t>
            </a:r>
            <a:r>
              <a:rPr lang="pt-BR" dirty="0"/>
              <a:t> (autotróficos)</a:t>
            </a:r>
          </a:p>
          <a:p>
            <a:pPr lvl="1" algn="just">
              <a:lnSpc>
                <a:spcPct val="90000"/>
              </a:lnSpc>
              <a:buNone/>
            </a:pPr>
            <a:r>
              <a:rPr lang="pt-BR" i="1" dirty="0"/>
              <a:t>	Ex.: </a:t>
            </a:r>
            <a:r>
              <a:rPr lang="pt-BR" i="1" dirty="0" err="1"/>
              <a:t>Acetobacterium</a:t>
            </a:r>
            <a:r>
              <a:rPr lang="pt-BR" i="1" dirty="0"/>
              <a:t> </a:t>
            </a:r>
            <a:r>
              <a:rPr lang="pt-BR" i="1" dirty="0" err="1"/>
              <a:t>woodi</a:t>
            </a:r>
            <a:r>
              <a:rPr lang="pt-BR" i="1" dirty="0"/>
              <a:t> e </a:t>
            </a:r>
            <a:r>
              <a:rPr lang="pt-BR" i="1" dirty="0" err="1"/>
              <a:t>Clostridium</a:t>
            </a:r>
            <a:r>
              <a:rPr lang="pt-BR" i="1" dirty="0"/>
              <a:t> </a:t>
            </a:r>
            <a:r>
              <a:rPr lang="pt-BR" i="1" dirty="0" err="1"/>
              <a:t>aceticum</a:t>
            </a:r>
            <a:endParaRPr lang="pt-BR" b="1" u="sng" dirty="0"/>
          </a:p>
          <a:p>
            <a:pPr lvl="1" algn="just">
              <a:lnSpc>
                <a:spcPct val="90000"/>
              </a:lnSpc>
              <a:buNone/>
            </a:pPr>
            <a:r>
              <a:rPr lang="pt-BR" dirty="0"/>
              <a:t>	</a:t>
            </a:r>
          </a:p>
          <a:p>
            <a:pPr lvl="1" algn="just">
              <a:lnSpc>
                <a:spcPct val="90000"/>
              </a:lnSpc>
              <a:buNone/>
            </a:pPr>
            <a:r>
              <a:rPr lang="pt-BR" dirty="0"/>
              <a:t>		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31250" r="27970" b="25000"/>
          <a:stretch>
            <a:fillRect/>
          </a:stretch>
        </p:blipFill>
        <p:spPr bwMode="auto">
          <a:xfrm>
            <a:off x="645181" y="4562674"/>
            <a:ext cx="5112568" cy="45252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9168" y="-2341"/>
            <a:ext cx="8805664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/>
              <a:t>Degradação anaeróbia da matéria orgânica</a:t>
            </a:r>
          </a:p>
        </p:txBody>
      </p:sp>
    </p:spTree>
    <p:extLst>
      <p:ext uri="{BB962C8B-B14F-4D97-AF65-F5344CB8AC3E}">
        <p14:creationId xmlns:p14="http://schemas.microsoft.com/office/powerpoint/2010/main" val="1153404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289367" y="-63470"/>
            <a:ext cx="8892480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90000"/>
              </a:lnSpc>
            </a:pPr>
            <a:r>
              <a:rPr lang="pt-BR" sz="3600" dirty="0">
                <a:solidFill>
                  <a:srgbClr val="FF0000"/>
                </a:solidFill>
              </a:rPr>
              <a:t>2) </a:t>
            </a:r>
            <a:r>
              <a:rPr lang="pt-BR" sz="3600" b="1" dirty="0" err="1">
                <a:solidFill>
                  <a:srgbClr val="FF0000"/>
                </a:solidFill>
              </a:rPr>
              <a:t>Acetogênese</a:t>
            </a:r>
            <a:r>
              <a:rPr lang="pt-BR" sz="3600" b="1" dirty="0">
                <a:solidFill>
                  <a:srgbClr val="FF0000"/>
                </a:solidFill>
              </a:rPr>
              <a:t> </a:t>
            </a:r>
          </a:p>
          <a:p>
            <a:pPr lvl="1" algn="just">
              <a:lnSpc>
                <a:spcPct val="90000"/>
              </a:lnSpc>
              <a:buNone/>
            </a:pPr>
            <a:endParaRPr lang="pt-BR" sz="3600" cap="all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519183"/>
            <a:ext cx="9630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Os produtos da etapa de fermentação  são convertidos num intermediário comum, o acetato.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-10914"/>
          <a:stretch>
            <a:fillRect/>
          </a:stretch>
        </p:blipFill>
        <p:spPr bwMode="auto">
          <a:xfrm>
            <a:off x="1574708" y="1296206"/>
            <a:ext cx="6480720" cy="629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108960" y="4793968"/>
            <a:ext cx="1900835" cy="3761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homoacetogênese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2707450" y="1306140"/>
            <a:ext cx="648072" cy="33027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156873" y="4444784"/>
            <a:ext cx="12961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6628068" y="5720004"/>
            <a:ext cx="12961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361723" y="5467976"/>
            <a:ext cx="12961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1659516" y="3059208"/>
            <a:ext cx="561662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A Fermentação produz vários produtos de metabolismo</a:t>
            </a:r>
          </a:p>
          <a:p>
            <a:pPr algn="ctr"/>
            <a:endParaRPr lang="pt-BR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47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50403" y="170877"/>
            <a:ext cx="749911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latin typeface="Arial" pitchFamily="34" charset="0"/>
                <a:cs typeface="Arial" pitchFamily="34" charset="0"/>
              </a:rPr>
              <a:t>Reações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da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digestão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anaeróbia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Energia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livre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padrão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acetogênese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fermentativa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13349" name="Group 37"/>
          <p:cNvGraphicFramePr>
            <a:graphicFrameLocks noGrp="1"/>
          </p:cNvGraphicFramePr>
          <p:nvPr/>
        </p:nvGraphicFramePr>
        <p:xfrm>
          <a:off x="539552" y="1891796"/>
          <a:ext cx="8136904" cy="4633548"/>
        </p:xfrm>
        <a:graphic>
          <a:graphicData uri="http://schemas.openxmlformats.org/drawingml/2006/table">
            <a:tbl>
              <a:tblPr/>
              <a:tblGrid>
                <a:gridCol w="6338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5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Reações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</a:t>
                      </a:r>
                      <a:r>
                        <a:rPr kumimoji="0" lang="pt-BR" sz="17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G</a:t>
                      </a:r>
                      <a:r>
                        <a:rPr kumimoji="0" lang="pt-BR" sz="1700" b="1" i="1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o´</a:t>
                      </a:r>
                      <a:endParaRPr kumimoji="0" lang="pt-BR" sz="1700" b="1" i="1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(</a:t>
                      </a:r>
                      <a:r>
                        <a:rPr kumimoji="0" lang="pt-BR" sz="17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kJ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/reação)</a:t>
                      </a:r>
                      <a:endParaRPr kumimoji="0" lang="pt-BR" sz="17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Etanol a acetato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pt-BR" sz="17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pt-BR" sz="17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OH +  H</a:t>
                      </a:r>
                      <a:r>
                        <a:rPr kumimoji="0" lang="pt-BR" sz="1700" b="1" i="1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 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CH</a:t>
                      </a:r>
                      <a:r>
                        <a:rPr kumimoji="0" lang="pt-BR" sz="1700" b="1" i="1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COO</a:t>
                      </a:r>
                      <a:r>
                        <a:rPr kumimoji="0" lang="pt-BR" sz="17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+ H</a:t>
                      </a:r>
                      <a:r>
                        <a:rPr kumimoji="0" lang="pt-BR" sz="17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+ 2H</a:t>
                      </a:r>
                      <a:r>
                        <a:rPr kumimoji="0" lang="pt-BR" sz="1700" b="1" i="1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+ 9,6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Butirato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a acetato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pt-BR" sz="1700" b="1" i="1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pt-BR" sz="1700" b="1" i="1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pt-BR" sz="1700" b="1" i="1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COO</a:t>
                      </a:r>
                      <a:r>
                        <a:rPr kumimoji="0" lang="pt-BR" sz="17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+ 2H</a:t>
                      </a:r>
                      <a:r>
                        <a:rPr kumimoji="0" lang="pt-BR" sz="1700" b="1" i="1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 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2CH</a:t>
                      </a:r>
                      <a:r>
                        <a:rPr kumimoji="0" lang="pt-BR" sz="1700" b="1" i="1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COO</a:t>
                      </a:r>
                      <a:r>
                        <a:rPr kumimoji="0" lang="pt-BR" sz="17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+ H</a:t>
                      </a:r>
                      <a:r>
                        <a:rPr kumimoji="0" lang="pt-BR" sz="17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+ 2H</a:t>
                      </a:r>
                      <a:r>
                        <a:rPr kumimoji="0" lang="pt-BR" sz="1700" b="1" i="1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+48,1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9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a acetato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pt-BR" sz="17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pt-BR" sz="17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COO</a:t>
                      </a:r>
                      <a:r>
                        <a:rPr kumimoji="0" lang="pt-BR" sz="17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+ 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3H</a:t>
                      </a:r>
                      <a:r>
                        <a:rPr kumimoji="0" lang="pt-BR" sz="17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  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2CH</a:t>
                      </a:r>
                      <a:r>
                        <a:rPr kumimoji="0" lang="pt-BR" sz="1700" b="1" i="1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COO</a:t>
                      </a:r>
                      <a:r>
                        <a:rPr kumimoji="0" lang="pt-BR" sz="17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+ HCO</a:t>
                      </a:r>
                      <a:r>
                        <a:rPr kumimoji="0" lang="pt-BR" sz="17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pt-BR" sz="17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 H</a:t>
                      </a:r>
                      <a:r>
                        <a:rPr kumimoji="0" lang="pt-BR" sz="17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  3H</a:t>
                      </a:r>
                      <a:r>
                        <a:rPr kumimoji="0" lang="pt-BR" sz="1700" b="1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endParaRPr kumimoji="0" lang="pt-BR" sz="17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+76,1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Hidrogênio e dióxido de carbono a </a:t>
                      </a:r>
                      <a:r>
                        <a:rPr kumimoji="0" lang="pt-B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metano</a:t>
                      </a:r>
                      <a:endParaRPr kumimoji="0" lang="pt-BR" sz="17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HCO</a:t>
                      </a:r>
                      <a:r>
                        <a:rPr kumimoji="0" lang="pt-BR" sz="1700" b="1" i="1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17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+ 4H</a:t>
                      </a:r>
                      <a:r>
                        <a:rPr kumimoji="0" lang="pt-BR" sz="1700" b="1" i="1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+ H</a:t>
                      </a:r>
                      <a:r>
                        <a:rPr kumimoji="0" lang="pt-BR" sz="1700" b="1" i="1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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CH</a:t>
                      </a:r>
                      <a:r>
                        <a:rPr kumimoji="0" lang="pt-BR" sz="1700" b="1" i="1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+ 3H</a:t>
                      </a:r>
                      <a:r>
                        <a:rPr kumimoji="0" lang="pt-BR" sz="1700" b="1" i="1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t-BR" sz="17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 </a:t>
                      </a:r>
                      <a:endParaRPr kumimoji="0" lang="pt-BR" sz="17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-13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539552" y="2636911"/>
            <a:ext cx="8136904" cy="34832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93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69168" y="1119517"/>
            <a:ext cx="8941936" cy="5168661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BR" dirty="0"/>
              <a:t>A maioria da reações de fermentação que ocorrem durante a degradação anaeróbia da matéria orgânica é termodinamicamente desfavorável ( </a:t>
            </a:r>
            <a:r>
              <a:rPr lang="el-GR" dirty="0"/>
              <a:t>Δ</a:t>
            </a:r>
            <a:r>
              <a:rPr lang="pt-BR" dirty="0"/>
              <a:t>G= +) padrão</a:t>
            </a:r>
          </a:p>
          <a:p>
            <a:pPr algn="just" eaLnBrk="1" hangingPunct="1">
              <a:lnSpc>
                <a:spcPct val="90000"/>
              </a:lnSpc>
            </a:pPr>
            <a:endParaRPr lang="pt-BR" dirty="0"/>
          </a:p>
          <a:p>
            <a:pPr algn="just" eaLnBrk="1" hangingPunct="1">
              <a:lnSpc>
                <a:spcPct val="90000"/>
              </a:lnSpc>
            </a:pPr>
            <a:endParaRPr lang="pt-BR" dirty="0"/>
          </a:p>
          <a:p>
            <a:pPr algn="just" eaLnBrk="1" hangingPunct="1">
              <a:lnSpc>
                <a:spcPct val="90000"/>
              </a:lnSpc>
            </a:pPr>
            <a:endParaRPr lang="pt-BR" dirty="0"/>
          </a:p>
          <a:p>
            <a:pPr algn="just" eaLnBrk="1" hangingPunct="1">
              <a:lnSpc>
                <a:spcPct val="90000"/>
              </a:lnSpc>
            </a:pPr>
            <a:r>
              <a:rPr lang="pt-BR" dirty="0"/>
              <a:t>Entretanto, as outras populações de </a:t>
            </a:r>
            <a:r>
              <a:rPr lang="pt-BR" dirty="0" err="1"/>
              <a:t>microorganismos</a:t>
            </a:r>
            <a:r>
              <a:rPr lang="pt-BR" dirty="0"/>
              <a:t> consomem o produto de fermentação liberado, tornando possível a degradação anaeróbia da matéria orgânica;</a:t>
            </a:r>
          </a:p>
          <a:p>
            <a:pPr algn="just" eaLnBrk="1" hangingPunct="1">
              <a:lnSpc>
                <a:spcPct val="90000"/>
              </a:lnSpc>
            </a:pPr>
            <a:endParaRPr lang="pt-BR" dirty="0"/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pt-BR" dirty="0"/>
          </a:p>
          <a:p>
            <a:pPr algn="just" eaLnBrk="1" hangingPunct="1">
              <a:lnSpc>
                <a:spcPct val="90000"/>
              </a:lnSpc>
              <a:buNone/>
            </a:pPr>
            <a:endParaRPr lang="pt-BR" dirty="0"/>
          </a:p>
          <a:p>
            <a:pPr algn="just" eaLnBrk="1" hangingPunct="1">
              <a:lnSpc>
                <a:spcPct val="90000"/>
              </a:lnSpc>
              <a:buNone/>
            </a:pPr>
            <a:endParaRPr lang="pt-B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9168" y="-2341"/>
            <a:ext cx="8805664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/>
              <a:t>Degradação anaeróbia da matéria orgânica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91" y="2182636"/>
            <a:ext cx="3621099" cy="85364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3954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pPr eaLnBrk="1" hangingPunct="1"/>
            <a:r>
              <a:rPr lang="pt-BR" sz="3200" b="1" dirty="0"/>
              <a:t>Degradação anaeróbia da matéria orgânica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/>
          </a:p>
        </p:txBody>
      </p:sp>
      <p:pic>
        <p:nvPicPr>
          <p:cNvPr id="6148" name="Picture 4" descr="fer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417320" cy="523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6709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5368" y="272632"/>
            <a:ext cx="5619722" cy="655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3646240" y="704806"/>
            <a:ext cx="504056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646240" y="1627607"/>
            <a:ext cx="504056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646240" y="2406392"/>
            <a:ext cx="504056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-262301" y="1452503"/>
            <a:ext cx="385310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b="1" dirty="0" err="1">
                <a:solidFill>
                  <a:srgbClr val="FF0000"/>
                </a:solidFill>
              </a:rPr>
              <a:t>Sintrofismo</a:t>
            </a:r>
            <a:r>
              <a:rPr lang="pt-BR" sz="2000" b="1" dirty="0">
                <a:solidFill>
                  <a:srgbClr val="FF0000"/>
                </a:solidFill>
              </a:rPr>
              <a:t>: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>
                <a:solidFill>
                  <a:prstClr val="black"/>
                </a:solidFill>
              </a:rPr>
              <a:t>caso especial de simbiose entre bactérias metabolicamente diferentes, que dependem uma da outra para a degradação de um certo substrato, em geral por causas energéticas.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pt-BR" sz="2000" dirty="0">
              <a:solidFill>
                <a:prstClr val="black"/>
              </a:solidFill>
            </a:endParaRP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000" dirty="0">
                <a:solidFill>
                  <a:prstClr val="black"/>
                </a:solidFill>
              </a:rPr>
              <a:t>Esta sintrofia  é conhecida como transferência de H</a:t>
            </a:r>
            <a:r>
              <a:rPr lang="pt-BR" sz="2000" baseline="30000" dirty="0">
                <a:solidFill>
                  <a:prstClr val="black"/>
                </a:solidFill>
              </a:rPr>
              <a:t>+</a:t>
            </a:r>
            <a:r>
              <a:rPr lang="pt-BR" sz="2000" dirty="0">
                <a:solidFill>
                  <a:prstClr val="black"/>
                </a:solidFill>
              </a:rPr>
              <a:t> entre espécies;</a:t>
            </a:r>
          </a:p>
        </p:txBody>
      </p:sp>
    </p:spTree>
    <p:extLst>
      <p:ext uri="{BB962C8B-B14F-4D97-AF65-F5344CB8AC3E}">
        <p14:creationId xmlns:p14="http://schemas.microsoft.com/office/powerpoint/2010/main" val="34552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9" y="1916832"/>
            <a:ext cx="9144000" cy="257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187624" y="188640"/>
            <a:ext cx="6948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Reações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da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digestão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anaeróbia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Acetogênese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fermentativa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0" y="3429000"/>
            <a:ext cx="9144000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245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095" r="1812"/>
          <a:stretch/>
        </p:blipFill>
        <p:spPr bwMode="auto">
          <a:xfrm>
            <a:off x="23148" y="1099595"/>
            <a:ext cx="9132427" cy="446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 de</a:t>
            </a:r>
            <a:r>
              <a:rPr kumimoji="0" lang="pt-BR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reações 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anaeróbias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3148" y="2924944"/>
            <a:ext cx="8964488" cy="1008112"/>
          </a:xfrm>
          <a:prstGeom prst="rect">
            <a:avLst/>
          </a:prstGeom>
          <a:noFill/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253" y="5758405"/>
            <a:ext cx="3300333" cy="77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655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4928" y="0"/>
            <a:ext cx="82296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pt-BR" sz="3600" b="1" dirty="0"/>
              <a:t>Degradação anaeróbia da matéria orgânica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324544" y="1196752"/>
            <a:ext cx="9468544" cy="4525963"/>
          </a:xfrm>
        </p:spPr>
        <p:txBody>
          <a:bodyPr>
            <a:normAutofit/>
          </a:bodyPr>
          <a:lstStyle/>
          <a:p>
            <a:pPr lvl="1" algn="just">
              <a:lnSpc>
                <a:spcPct val="90000"/>
              </a:lnSpc>
              <a:buNone/>
            </a:pPr>
            <a:r>
              <a:rPr lang="pt-BR" dirty="0">
                <a:solidFill>
                  <a:srgbClr val="FF0000"/>
                </a:solidFill>
              </a:rPr>
              <a:t>2) </a:t>
            </a:r>
            <a:r>
              <a:rPr lang="pt-BR" b="1" dirty="0" err="1">
                <a:solidFill>
                  <a:srgbClr val="FF0000"/>
                </a:solidFill>
              </a:rPr>
              <a:t>Homocetogênese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FF0000"/>
                </a:solidFill>
              </a:rPr>
              <a:t>: </a:t>
            </a:r>
          </a:p>
          <a:p>
            <a:pPr lvl="1" algn="just">
              <a:lnSpc>
                <a:spcPct val="90000"/>
              </a:lnSpc>
              <a:buNone/>
            </a:pPr>
            <a:r>
              <a:rPr lang="pt-BR" b="1" dirty="0"/>
              <a:t>	Bactérias </a:t>
            </a:r>
            <a:r>
              <a:rPr lang="pt-BR" b="1" dirty="0" err="1"/>
              <a:t>homoacetogênicas</a:t>
            </a:r>
            <a:r>
              <a:rPr lang="pt-BR" b="1" dirty="0"/>
              <a:t>: </a:t>
            </a:r>
          </a:p>
          <a:p>
            <a:pPr lvl="1" algn="just">
              <a:lnSpc>
                <a:spcPct val="90000"/>
              </a:lnSpc>
              <a:buNone/>
            </a:pPr>
            <a:r>
              <a:rPr lang="pt-BR" sz="2400" b="1" dirty="0"/>
              <a:t>	</a:t>
            </a:r>
          </a:p>
          <a:p>
            <a:pPr lvl="1" algn="just">
              <a:lnSpc>
                <a:spcPct val="90000"/>
              </a:lnSpc>
              <a:buNone/>
            </a:pPr>
            <a:r>
              <a:rPr lang="pt-BR" dirty="0"/>
              <a:t>		Utilizam o CO</a:t>
            </a:r>
            <a:r>
              <a:rPr lang="pt-BR" baseline="-25000" dirty="0"/>
              <a:t>2</a:t>
            </a:r>
            <a:r>
              <a:rPr lang="pt-BR" dirty="0"/>
              <a:t> como aceptor final de elétrons.</a:t>
            </a:r>
          </a:p>
          <a:p>
            <a:pPr lvl="1" algn="just">
              <a:lnSpc>
                <a:spcPct val="90000"/>
              </a:lnSpc>
              <a:buNone/>
            </a:pPr>
            <a:endParaRPr lang="pt-BR" sz="2400" dirty="0"/>
          </a:p>
          <a:p>
            <a:pPr lvl="1" algn="just">
              <a:lnSpc>
                <a:spcPct val="90000"/>
              </a:lnSpc>
              <a:buNone/>
            </a:pPr>
            <a:endParaRPr lang="pt-BR" sz="2400" dirty="0"/>
          </a:p>
          <a:p>
            <a:pPr lvl="1" algn="just">
              <a:lnSpc>
                <a:spcPct val="90000"/>
              </a:lnSpc>
              <a:buNone/>
            </a:pPr>
            <a:endParaRPr lang="pt-BR" sz="2400" dirty="0"/>
          </a:p>
          <a:p>
            <a:pPr lvl="1" algn="just">
              <a:lnSpc>
                <a:spcPct val="90000"/>
              </a:lnSpc>
              <a:buNone/>
            </a:pPr>
            <a:endParaRPr lang="pt-BR" sz="2400" dirty="0"/>
          </a:p>
          <a:p>
            <a:pPr lvl="1" algn="just">
              <a:lnSpc>
                <a:spcPct val="90000"/>
              </a:lnSpc>
              <a:buNone/>
            </a:pPr>
            <a:endParaRPr lang="pt-BR" sz="2400" dirty="0"/>
          </a:p>
          <a:p>
            <a:pPr lvl="1" algn="just">
              <a:lnSpc>
                <a:spcPct val="90000"/>
              </a:lnSpc>
              <a:buNone/>
            </a:pPr>
            <a:endParaRPr lang="pt-BR" sz="2400" dirty="0"/>
          </a:p>
          <a:p>
            <a:pPr lvl="1" algn="just">
              <a:lnSpc>
                <a:spcPct val="90000"/>
              </a:lnSpc>
              <a:buNone/>
            </a:pP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5465"/>
            <a:ext cx="8157592" cy="12535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467544" y="4555583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err="1"/>
              <a:t>Acetobacterium</a:t>
            </a:r>
            <a:r>
              <a:rPr lang="pt-BR" sz="2400" i="1" dirty="0"/>
              <a:t> </a:t>
            </a:r>
            <a:r>
              <a:rPr lang="pt-BR" sz="2400" i="1" dirty="0" err="1"/>
              <a:t>woodii</a:t>
            </a:r>
            <a:r>
              <a:rPr lang="pt-BR" sz="2400" i="1" dirty="0"/>
              <a:t> </a:t>
            </a:r>
            <a:r>
              <a:rPr lang="pt-BR" sz="2400" dirty="0"/>
              <a:t>e </a:t>
            </a:r>
            <a:r>
              <a:rPr lang="pt-BR" sz="2400" i="1" dirty="0" err="1"/>
              <a:t>Clostridium</a:t>
            </a:r>
            <a:r>
              <a:rPr lang="pt-BR" sz="2400" i="1" dirty="0"/>
              <a:t> </a:t>
            </a:r>
            <a:r>
              <a:rPr lang="pt-BR" sz="2400" i="1" dirty="0" err="1"/>
              <a:t>aceticum</a:t>
            </a:r>
            <a:endParaRPr lang="pt-BR" sz="2400" i="1" dirty="0"/>
          </a:p>
          <a:p>
            <a:r>
              <a:rPr lang="pt-BR" sz="2400" dirty="0">
                <a:solidFill>
                  <a:srgbClr val="FF0000"/>
                </a:solidFill>
              </a:rPr>
              <a:t>Podem crescer tanto </a:t>
            </a:r>
            <a:r>
              <a:rPr lang="pt-BR" sz="2400" dirty="0" err="1">
                <a:solidFill>
                  <a:srgbClr val="FF0000"/>
                </a:solidFill>
              </a:rPr>
              <a:t>quimiorganotroficamente</a:t>
            </a:r>
            <a:r>
              <a:rPr lang="pt-BR" sz="2400" dirty="0">
                <a:solidFill>
                  <a:srgbClr val="FF0000"/>
                </a:solidFill>
              </a:rPr>
              <a:t> pela fermentação de carboidratos, </a:t>
            </a:r>
          </a:p>
          <a:p>
            <a:r>
              <a:rPr lang="pt-BR" sz="2400" dirty="0">
                <a:solidFill>
                  <a:srgbClr val="FF0000"/>
                </a:solidFill>
              </a:rPr>
              <a:t>Quanto </a:t>
            </a:r>
            <a:r>
              <a:rPr lang="pt-BR" sz="2400" dirty="0" err="1">
                <a:solidFill>
                  <a:srgbClr val="FF0000"/>
                </a:solidFill>
              </a:rPr>
              <a:t>quimiolitoautotroficamente</a:t>
            </a:r>
            <a:r>
              <a:rPr lang="pt-BR" sz="2400" dirty="0">
                <a:solidFill>
                  <a:srgbClr val="FF0000"/>
                </a:solidFill>
              </a:rPr>
              <a:t> pela redução do CO</a:t>
            </a:r>
            <a:r>
              <a:rPr lang="pt-BR" sz="2400" baseline="-25000" dirty="0">
                <a:solidFill>
                  <a:srgbClr val="FF0000"/>
                </a:solidFill>
              </a:rPr>
              <a:t>2</a:t>
            </a:r>
            <a:r>
              <a:rPr lang="pt-BR" sz="2400" dirty="0">
                <a:solidFill>
                  <a:srgbClr val="FF0000"/>
                </a:solidFill>
              </a:rPr>
              <a:t> a acetato pela a via do </a:t>
            </a:r>
            <a:r>
              <a:rPr lang="pt-BR" sz="2400" dirty="0" err="1">
                <a:solidFill>
                  <a:srgbClr val="FF0000"/>
                </a:solidFill>
              </a:rPr>
              <a:t>acetil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 err="1">
                <a:solidFill>
                  <a:srgbClr val="FF0000"/>
                </a:solidFill>
              </a:rPr>
              <a:t>CoA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90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2072" y="1640664"/>
            <a:ext cx="6635517" cy="373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004" y="5595325"/>
            <a:ext cx="3033321" cy="53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784561" y="23353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homoacetogênese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31548" y="225103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FF0000"/>
                </a:solidFill>
              </a:rPr>
              <a:t>Metanogênese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hidrogenotrófica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3528" y="899138"/>
            <a:ext cx="6948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Metanogênese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homoacetogênese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17068" y="-32402"/>
            <a:ext cx="82296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pt-BR" sz="3600" b="1" dirty="0"/>
              <a:t>Degradação anaeróbia da matéria orgânica</a:t>
            </a:r>
          </a:p>
        </p:txBody>
      </p:sp>
    </p:spTree>
    <p:extLst>
      <p:ext uri="{BB962C8B-B14F-4D97-AF65-F5344CB8AC3E}">
        <p14:creationId xmlns:p14="http://schemas.microsoft.com/office/powerpoint/2010/main" val="37827663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" y="0"/>
            <a:ext cx="8805664" cy="11430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pt-BR" sz="3600" b="1" dirty="0"/>
              <a:t>Degradação anaeróbia da matéria orgânica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BR" dirty="0"/>
              <a:t>ETAPAS</a:t>
            </a: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pt-BR" sz="3600" cap="all" dirty="0">
                <a:solidFill>
                  <a:srgbClr val="FF0000"/>
                </a:solidFill>
              </a:rPr>
              <a:t>1) Hidrólise e fermentação</a:t>
            </a:r>
            <a:r>
              <a:rPr lang="pt-BR" sz="3600" cap="all" dirty="0"/>
              <a:t>	</a:t>
            </a:r>
          </a:p>
          <a:p>
            <a:pPr marL="1200150" lvl="1" indent="-742950" algn="just">
              <a:lnSpc>
                <a:spcPct val="90000"/>
              </a:lnSpc>
              <a:buNone/>
            </a:pPr>
            <a:endParaRPr lang="pt-BR" sz="3600" cap="all" dirty="0"/>
          </a:p>
          <a:p>
            <a:pPr lvl="1" algn="just">
              <a:lnSpc>
                <a:spcPct val="90000"/>
              </a:lnSpc>
              <a:buNone/>
            </a:pPr>
            <a:r>
              <a:rPr lang="pt-BR" sz="3600" cap="all" dirty="0">
                <a:solidFill>
                  <a:srgbClr val="FF0000"/>
                </a:solidFill>
              </a:rPr>
              <a:t>2) </a:t>
            </a:r>
            <a:r>
              <a:rPr lang="pt-BR" sz="3600" cap="all" dirty="0" err="1">
                <a:solidFill>
                  <a:srgbClr val="FF0000"/>
                </a:solidFill>
              </a:rPr>
              <a:t>Acetogênese</a:t>
            </a:r>
            <a:endParaRPr lang="pt-BR" sz="3600" cap="all" dirty="0">
              <a:solidFill>
                <a:srgbClr val="FF0000"/>
              </a:solidFill>
            </a:endParaRPr>
          </a:p>
          <a:p>
            <a:pPr lvl="1" algn="just">
              <a:lnSpc>
                <a:spcPct val="90000"/>
              </a:lnSpc>
              <a:buNone/>
            </a:pPr>
            <a:r>
              <a:rPr lang="pt-BR" sz="3600" b="1" cap="all" dirty="0"/>
              <a:t>		</a:t>
            </a:r>
            <a:r>
              <a:rPr lang="pt-BR" cap="all" dirty="0"/>
              <a:t>2.1 Fermentativa</a:t>
            </a:r>
          </a:p>
          <a:p>
            <a:pPr lvl="1" algn="just">
              <a:lnSpc>
                <a:spcPct val="90000"/>
              </a:lnSpc>
              <a:buNone/>
            </a:pPr>
            <a:r>
              <a:rPr lang="pt-BR" cap="all" dirty="0"/>
              <a:t>		2.2 </a:t>
            </a:r>
            <a:r>
              <a:rPr lang="pt-BR" cap="all" dirty="0" err="1"/>
              <a:t>homoacetogênese</a:t>
            </a:r>
            <a:endParaRPr lang="pt-BR" cap="all" dirty="0"/>
          </a:p>
          <a:p>
            <a:pPr lvl="1" algn="just">
              <a:lnSpc>
                <a:spcPct val="90000"/>
              </a:lnSpc>
              <a:buNone/>
            </a:pPr>
            <a:endParaRPr lang="pt-BR" b="1" cap="all" dirty="0"/>
          </a:p>
          <a:p>
            <a:pPr lvl="1" algn="just">
              <a:lnSpc>
                <a:spcPct val="90000"/>
              </a:lnSpc>
              <a:buNone/>
            </a:pPr>
            <a:r>
              <a:rPr lang="pt-BR" sz="3600" b="1" cap="all" dirty="0">
                <a:solidFill>
                  <a:srgbClr val="FF0000"/>
                </a:solidFill>
              </a:rPr>
              <a:t>3) </a:t>
            </a:r>
            <a:r>
              <a:rPr lang="pt-BR" sz="3600" b="1" cap="all" dirty="0" err="1">
                <a:solidFill>
                  <a:srgbClr val="FF0000"/>
                </a:solidFill>
              </a:rPr>
              <a:t>Metanogênese</a:t>
            </a:r>
            <a:endParaRPr lang="pt-BR" sz="3600" b="1" cap="all" dirty="0">
              <a:solidFill>
                <a:srgbClr val="FF0000"/>
              </a:solidFill>
            </a:endParaRPr>
          </a:p>
          <a:p>
            <a:pPr lvl="1" algn="just">
              <a:lnSpc>
                <a:spcPct val="90000"/>
              </a:lnSpc>
              <a:buNone/>
            </a:pPr>
            <a:r>
              <a:rPr lang="pt-BR" sz="3600" b="1" cap="all" dirty="0"/>
              <a:t>	 </a:t>
            </a:r>
            <a:r>
              <a:rPr lang="pt-BR" b="1" cap="all" dirty="0"/>
              <a:t>3.1 </a:t>
            </a:r>
            <a:r>
              <a:rPr lang="pt-BR" b="1" cap="all" dirty="0" err="1"/>
              <a:t>Hidrogenotrófica</a:t>
            </a:r>
            <a:endParaRPr lang="pt-BR" b="1" cap="all" dirty="0"/>
          </a:p>
          <a:p>
            <a:pPr lvl="1" algn="just">
              <a:lnSpc>
                <a:spcPct val="90000"/>
              </a:lnSpc>
              <a:buNone/>
            </a:pPr>
            <a:r>
              <a:rPr lang="pt-BR" b="1" cap="all" dirty="0"/>
              <a:t>	 3.2 </a:t>
            </a:r>
            <a:r>
              <a:rPr lang="pt-BR" b="1" cap="all" dirty="0" err="1"/>
              <a:t>Acetoclástica</a:t>
            </a:r>
            <a:endParaRPr lang="pt-BR" b="1" cap="all" dirty="0"/>
          </a:p>
        </p:txBody>
      </p:sp>
    </p:spTree>
    <p:extLst>
      <p:ext uri="{BB962C8B-B14F-4D97-AF65-F5344CB8AC3E}">
        <p14:creationId xmlns:p14="http://schemas.microsoft.com/office/powerpoint/2010/main" val="3686915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6477" y="48935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600" dirty="0">
                <a:solidFill>
                  <a:srgbClr val="FF0000"/>
                </a:solidFill>
              </a:rPr>
              <a:t>3) </a:t>
            </a:r>
            <a:r>
              <a:rPr lang="pt-BR" sz="3600" dirty="0" err="1">
                <a:solidFill>
                  <a:srgbClr val="FF0000"/>
                </a:solidFill>
              </a:rPr>
              <a:t>Metanogênese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1556792"/>
            <a:ext cx="8892480" cy="4525963"/>
          </a:xfrm>
        </p:spPr>
        <p:txBody>
          <a:bodyPr>
            <a:normAutofit/>
          </a:bodyPr>
          <a:lstStyle/>
          <a:p>
            <a:r>
              <a:rPr lang="pt-BR" dirty="0"/>
              <a:t>Realizado apenas pelas </a:t>
            </a:r>
            <a:r>
              <a:rPr lang="pt-BR" dirty="0" err="1"/>
              <a:t>Arqueas</a:t>
            </a:r>
            <a:r>
              <a:rPr lang="pt-BR" dirty="0"/>
              <a:t> (</a:t>
            </a:r>
            <a:r>
              <a:rPr lang="pt-BR" dirty="0" err="1"/>
              <a:t>metanogênicas</a:t>
            </a:r>
            <a:r>
              <a:rPr lang="pt-BR" dirty="0"/>
              <a:t>)</a:t>
            </a:r>
          </a:p>
          <a:p>
            <a:pPr lvl="1"/>
            <a:r>
              <a:rPr lang="pt-BR" b="1" dirty="0" err="1">
                <a:solidFill>
                  <a:srgbClr val="FF0000"/>
                </a:solidFill>
              </a:rPr>
              <a:t>Metanogênese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hidrogenotrófica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/>
              <a:t>(++++)</a:t>
            </a:r>
          </a:p>
          <a:p>
            <a:pPr lvl="2"/>
            <a:endParaRPr lang="pt-BR" dirty="0"/>
          </a:p>
          <a:p>
            <a:pPr lvl="1"/>
            <a:endParaRPr lang="pt-BR" b="1" dirty="0"/>
          </a:p>
          <a:p>
            <a:pPr lvl="1"/>
            <a:endParaRPr lang="pt-BR" b="1" dirty="0"/>
          </a:p>
          <a:p>
            <a:pPr lvl="1"/>
            <a:endParaRPr lang="pt-BR" b="1" dirty="0"/>
          </a:p>
          <a:p>
            <a:pPr lvl="1"/>
            <a:endParaRPr lang="pt-BR" b="1" dirty="0"/>
          </a:p>
          <a:p>
            <a:pPr lvl="1"/>
            <a:r>
              <a:rPr lang="pt-BR" b="1" dirty="0" err="1">
                <a:solidFill>
                  <a:srgbClr val="FF0000"/>
                </a:solidFill>
              </a:rPr>
              <a:t>Metanogênese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acetoclástica</a:t>
            </a:r>
            <a:endParaRPr lang="pt-BR" b="1" dirty="0">
              <a:solidFill>
                <a:srgbClr val="FF0000"/>
              </a:solidFill>
            </a:endParaRPr>
          </a:p>
          <a:p>
            <a:pPr lvl="1"/>
            <a:endParaRPr lang="pt-BR" b="1" dirty="0"/>
          </a:p>
          <a:p>
            <a:pPr lvl="2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69655" r="15739" b="25320"/>
          <a:stretch>
            <a:fillRect/>
          </a:stretch>
        </p:blipFill>
        <p:spPr bwMode="auto">
          <a:xfrm>
            <a:off x="395536" y="4725144"/>
            <a:ext cx="7967228" cy="37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63649" r="16138" b="31326"/>
          <a:stretch>
            <a:fillRect/>
          </a:stretch>
        </p:blipFill>
        <p:spPr bwMode="auto">
          <a:xfrm>
            <a:off x="395536" y="2708920"/>
            <a:ext cx="7967228" cy="37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187624" y="515719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err="1"/>
              <a:t>Methanosarcina</a:t>
            </a:r>
            <a:r>
              <a:rPr lang="pt-BR" i="1" dirty="0"/>
              <a:t> e </a:t>
            </a:r>
            <a:r>
              <a:rPr lang="pt-BR" i="1" dirty="0" err="1"/>
              <a:t>Methanosaeta</a:t>
            </a:r>
            <a:endParaRPr lang="pt-BR" i="1" dirty="0"/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142758"/>
            <a:ext cx="430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517232"/>
            <a:ext cx="44386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33164" y="-16102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/>
              <a:t>Degradação anaeróbia da matéria orgânica</a:t>
            </a:r>
          </a:p>
        </p:txBody>
      </p:sp>
    </p:spTree>
    <p:extLst>
      <p:ext uri="{BB962C8B-B14F-4D97-AF65-F5344CB8AC3E}">
        <p14:creationId xmlns:p14="http://schemas.microsoft.com/office/powerpoint/2010/main" val="821345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" y="78838"/>
            <a:ext cx="8229600" cy="1143000"/>
          </a:xfrm>
        </p:spPr>
        <p:txBody>
          <a:bodyPr/>
          <a:lstStyle/>
          <a:p>
            <a:r>
              <a:rPr lang="pt-BR" dirty="0" err="1">
                <a:solidFill>
                  <a:srgbClr val="FF0000"/>
                </a:solidFill>
              </a:rPr>
              <a:t>Metanogênese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395536" y="980728"/>
            <a:ext cx="5167337" cy="5040560"/>
            <a:chOff x="0" y="908720"/>
            <a:chExt cx="5364088" cy="5156390"/>
          </a:xfrm>
        </p:grpSpPr>
        <p:sp>
          <p:nvSpPr>
            <p:cNvPr id="5" name="Line 36"/>
            <p:cNvSpPr>
              <a:spLocks noChangeShapeType="1"/>
            </p:cNvSpPr>
            <p:nvPr/>
          </p:nvSpPr>
          <p:spPr bwMode="auto">
            <a:xfrm>
              <a:off x="1763713" y="4076700"/>
              <a:ext cx="1008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179512" y="3501008"/>
              <a:ext cx="2627784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4221088"/>
              <a:ext cx="219573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908720"/>
              <a:ext cx="5112568" cy="5156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tângulo 10"/>
          <p:cNvSpPr/>
          <p:nvPr/>
        </p:nvSpPr>
        <p:spPr>
          <a:xfrm>
            <a:off x="1475656" y="4801988"/>
            <a:ext cx="3168352" cy="7152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471475" y="2943277"/>
            <a:ext cx="33489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1 Bactérias </a:t>
            </a:r>
            <a:r>
              <a:rPr lang="pt-BR" sz="2400" dirty="0" err="1"/>
              <a:t>hidrolíticas</a:t>
            </a:r>
            <a:endParaRPr lang="pt-BR" sz="2400" dirty="0"/>
          </a:p>
          <a:p>
            <a:r>
              <a:rPr lang="pt-BR" sz="2400" dirty="0"/>
              <a:t>2 Bactérias fermentativas </a:t>
            </a:r>
          </a:p>
          <a:p>
            <a:r>
              <a:rPr lang="pt-BR" sz="2400" dirty="0"/>
              <a:t>3 Bactérias </a:t>
            </a:r>
            <a:r>
              <a:rPr lang="pt-BR" sz="2400" dirty="0" err="1"/>
              <a:t>Acetogenicas</a:t>
            </a:r>
            <a:r>
              <a:rPr lang="pt-BR" sz="2400" dirty="0"/>
              <a:t> </a:t>
            </a:r>
            <a:r>
              <a:rPr lang="pt-BR" sz="2400" b="1" dirty="0">
                <a:solidFill>
                  <a:srgbClr val="FF0000"/>
                </a:solidFill>
              </a:rPr>
              <a:t>4 </a:t>
            </a:r>
            <a:r>
              <a:rPr lang="pt-BR" sz="2400" b="1" dirty="0" err="1">
                <a:solidFill>
                  <a:srgbClr val="FF0000"/>
                </a:solidFill>
              </a:rPr>
              <a:t>Arqueas</a:t>
            </a:r>
            <a:r>
              <a:rPr lang="pt-BR" sz="2400" b="1" dirty="0">
                <a:solidFill>
                  <a:srgbClr val="FF0000"/>
                </a:solidFill>
              </a:rPr>
              <a:t> </a:t>
            </a:r>
            <a:r>
              <a:rPr lang="pt-BR" sz="2400" b="1" dirty="0" err="1">
                <a:solidFill>
                  <a:srgbClr val="FF0000"/>
                </a:solidFill>
              </a:rPr>
              <a:t>metanogenicas</a:t>
            </a:r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dirty="0"/>
              <a:t>5 Bactérias redutoras de sulfato</a:t>
            </a:r>
          </a:p>
        </p:txBody>
      </p:sp>
    </p:spTree>
    <p:extLst>
      <p:ext uri="{BB962C8B-B14F-4D97-AF65-F5344CB8AC3E}">
        <p14:creationId xmlns:p14="http://schemas.microsoft.com/office/powerpoint/2010/main" val="2828599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 descr="Resultado de imagem para archaea vs bacteria cell 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8624"/>
            <a:ext cx="7632848" cy="521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87824" y="591076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Ancestral comum </a:t>
            </a:r>
          </a:p>
        </p:txBody>
      </p:sp>
    </p:spTree>
    <p:extLst>
      <p:ext uri="{BB962C8B-B14F-4D97-AF65-F5344CB8AC3E}">
        <p14:creationId xmlns:p14="http://schemas.microsoft.com/office/powerpoint/2010/main" val="14097202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BR" dirty="0"/>
              <a:t>Diferenças PC bactéria </a:t>
            </a:r>
            <a:r>
              <a:rPr lang="pt-BR" i="1" dirty="0"/>
              <a:t>X</a:t>
            </a:r>
            <a:r>
              <a:rPr lang="pt-BR" dirty="0"/>
              <a:t> arqueia</a:t>
            </a:r>
          </a:p>
        </p:txBody>
      </p:sp>
      <p:pic>
        <p:nvPicPr>
          <p:cNvPr id="15362" name="Picture 2" descr="Resultado de imagem para archaea vs bacteria cell 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1816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have direita 3"/>
          <p:cNvSpPr/>
          <p:nvPr/>
        </p:nvSpPr>
        <p:spPr>
          <a:xfrm>
            <a:off x="7308304" y="908720"/>
            <a:ext cx="216024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884368" y="16288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Arqueia</a:t>
            </a:r>
          </a:p>
        </p:txBody>
      </p:sp>
      <p:sp>
        <p:nvSpPr>
          <p:cNvPr id="7" name="Chave direita 6"/>
          <p:cNvSpPr/>
          <p:nvPr/>
        </p:nvSpPr>
        <p:spPr>
          <a:xfrm>
            <a:off x="7380312" y="2964490"/>
            <a:ext cx="144016" cy="15943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747720" y="339232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Bacteria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359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100013"/>
            <a:ext cx="8353425" cy="1412876"/>
          </a:xfrm>
        </p:spPr>
        <p:txBody>
          <a:bodyPr/>
          <a:lstStyle/>
          <a:p>
            <a:pPr eaLnBrk="1" hangingPunct="1"/>
            <a:r>
              <a:rPr lang="pt-BR" sz="3600"/>
              <a:t>Rendimento  energético da degradação aeróbia da matéria orgânica</a:t>
            </a:r>
          </a:p>
        </p:txBody>
      </p:sp>
      <p:pic>
        <p:nvPicPr>
          <p:cNvPr id="21507" name="Picture 3" descr="glucose_oxid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295400"/>
            <a:ext cx="5432425" cy="5445125"/>
          </a:xfrm>
        </p:spPr>
      </p:pic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6096000" y="2895600"/>
            <a:ext cx="1142280" cy="3767474"/>
            <a:chOff x="3923" y="1988"/>
            <a:chExt cx="501" cy="2253"/>
          </a:xfrm>
        </p:grpSpPr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4059" y="1988"/>
              <a:ext cx="137" cy="173"/>
            </a:xfrm>
            <a:prstGeom prst="rect">
              <a:avLst/>
            </a:prstGeom>
            <a:solidFill>
              <a:srgbClr val="DDE5E7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200"/>
                <a:t>6</a:t>
              </a:r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3923" y="4020"/>
              <a:ext cx="501" cy="22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b="1"/>
                <a:t>38 ATP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17479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356" y="138407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/>
              <a:t>Reações anaeróbias consumidoras de H</a:t>
            </a:r>
            <a:r>
              <a:rPr lang="pt-BR" sz="3600" baseline="-25000" dirty="0"/>
              <a:t>2 </a:t>
            </a:r>
            <a:r>
              <a:rPr lang="pt-BR" sz="3600" dirty="0"/>
              <a:t> e outros compostos reduzidos</a:t>
            </a:r>
            <a:endParaRPr lang="pt-BR" sz="3600" baseline="-25000" dirty="0"/>
          </a:p>
        </p:txBody>
      </p:sp>
      <p:grpSp>
        <p:nvGrpSpPr>
          <p:cNvPr id="4" name="Grupo 3"/>
          <p:cNvGrpSpPr/>
          <p:nvPr/>
        </p:nvGrpSpPr>
        <p:grpSpPr>
          <a:xfrm>
            <a:off x="532162" y="1391374"/>
            <a:ext cx="5057477" cy="4176464"/>
            <a:chOff x="0" y="764704"/>
            <a:chExt cx="5581128" cy="5483716"/>
          </a:xfrm>
        </p:grpSpPr>
        <p:sp>
          <p:nvSpPr>
            <p:cNvPr id="5" name="Line 36"/>
            <p:cNvSpPr>
              <a:spLocks noChangeShapeType="1"/>
            </p:cNvSpPr>
            <p:nvPr/>
          </p:nvSpPr>
          <p:spPr bwMode="auto">
            <a:xfrm>
              <a:off x="1763713" y="4076700"/>
              <a:ext cx="1008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179512" y="3501008"/>
              <a:ext cx="2627784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0" y="4221088"/>
              <a:ext cx="219573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016" y="764704"/>
              <a:ext cx="5437112" cy="5483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86" y="5613168"/>
            <a:ext cx="3923694" cy="111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471475" y="2943277"/>
            <a:ext cx="33489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1 Bactérias </a:t>
            </a:r>
            <a:r>
              <a:rPr lang="pt-BR" sz="2400" dirty="0" err="1"/>
              <a:t>hidrolíticas</a:t>
            </a:r>
            <a:endParaRPr lang="pt-BR" sz="2400" dirty="0"/>
          </a:p>
          <a:p>
            <a:r>
              <a:rPr lang="pt-BR" sz="2400" dirty="0"/>
              <a:t>2 Bactérias fermentativas </a:t>
            </a:r>
          </a:p>
          <a:p>
            <a:r>
              <a:rPr lang="pt-BR" sz="2400" dirty="0"/>
              <a:t>3 Bactérias </a:t>
            </a:r>
            <a:r>
              <a:rPr lang="pt-BR" sz="2400" dirty="0" err="1"/>
              <a:t>Acetogenicas</a:t>
            </a:r>
            <a:r>
              <a:rPr lang="pt-BR" sz="2400" dirty="0"/>
              <a:t> 4 </a:t>
            </a:r>
            <a:r>
              <a:rPr lang="pt-BR" sz="2400" dirty="0" err="1"/>
              <a:t>Arqueas</a:t>
            </a:r>
            <a:r>
              <a:rPr lang="pt-BR" sz="2400" dirty="0"/>
              <a:t> </a:t>
            </a:r>
            <a:r>
              <a:rPr lang="pt-BR" sz="2400" dirty="0" err="1"/>
              <a:t>metanogenicas</a:t>
            </a:r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5 Bactérias redutoras de sulfato</a:t>
            </a:r>
          </a:p>
        </p:txBody>
      </p:sp>
    </p:spTree>
    <p:extLst>
      <p:ext uri="{BB962C8B-B14F-4D97-AF65-F5344CB8AC3E}">
        <p14:creationId xmlns:p14="http://schemas.microsoft.com/office/powerpoint/2010/main" val="174977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838" y="3152775"/>
            <a:ext cx="3143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838" y="3152775"/>
            <a:ext cx="3143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307" y="980728"/>
            <a:ext cx="6491062" cy="632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2352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/>
              <a:t>Reações consumidoras de H</a:t>
            </a:r>
            <a:r>
              <a:rPr lang="pt-BR" sz="3600" baseline="-25000" dirty="0"/>
              <a:t>2 </a:t>
            </a:r>
            <a:r>
              <a:rPr lang="pt-BR" sz="3600" dirty="0"/>
              <a:t> e outros compostos reduzidos</a:t>
            </a:r>
            <a:endParaRPr lang="pt-BR" sz="3600" baseline="-25000" dirty="0"/>
          </a:p>
        </p:txBody>
      </p:sp>
      <p:sp>
        <p:nvSpPr>
          <p:cNvPr id="3" name="Retângulo 2"/>
          <p:cNvSpPr/>
          <p:nvPr/>
        </p:nvSpPr>
        <p:spPr>
          <a:xfrm>
            <a:off x="1175956" y="4144951"/>
            <a:ext cx="6484413" cy="1804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103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57338"/>
            <a:ext cx="2790825" cy="208915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buFontTx/>
              <a:buNone/>
            </a:pPr>
            <a:r>
              <a:rPr lang="pt-BR" sz="2400" b="1" dirty="0"/>
              <a:t>A quantidade de energia liberada depende tanto da natureza do doador quanto do receptor de elétrons.</a:t>
            </a:r>
            <a:endParaRPr lang="pt-BR" sz="2400" dirty="0"/>
          </a:p>
        </p:txBody>
      </p:sp>
      <p:pic>
        <p:nvPicPr>
          <p:cNvPr id="3174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79089"/>
            <a:ext cx="6646164" cy="605381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22029" y="4193046"/>
            <a:ext cx="1970411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sym typeface="Symbol" pitchFamily="18" charset="2"/>
              </a:rPr>
              <a:t>G</a:t>
            </a:r>
            <a:r>
              <a:rPr lang="pt-BR" dirty="0"/>
              <a:t>0´ = - </a:t>
            </a:r>
            <a:r>
              <a:rPr lang="pt-BR" dirty="0" err="1"/>
              <a:t>n.F</a:t>
            </a:r>
            <a:r>
              <a:rPr lang="pt-BR" dirty="0"/>
              <a:t> (</a:t>
            </a:r>
            <a:r>
              <a:rPr lang="pt-BR" dirty="0">
                <a:sym typeface="Symbol" pitchFamily="18" charset="2"/>
              </a:rPr>
              <a:t></a:t>
            </a:r>
            <a:r>
              <a:rPr lang="pt-BR" dirty="0" err="1"/>
              <a:t>E´</a:t>
            </a:r>
            <a:r>
              <a:rPr lang="pt-BR" dirty="0"/>
              <a:t>0)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188640"/>
            <a:ext cx="8686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Potencial de redução e variação da energia livre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4866443"/>
            <a:ext cx="28803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/>
              <a:t> </a:t>
            </a:r>
            <a:r>
              <a:rPr lang="el-GR" dirty="0"/>
              <a:t>Δ</a:t>
            </a:r>
            <a:r>
              <a:rPr lang="pt-BR" b="1" dirty="0"/>
              <a:t> E</a:t>
            </a:r>
            <a:r>
              <a:rPr lang="pt-BR" b="1" baseline="30000" dirty="0"/>
              <a:t>0</a:t>
            </a:r>
            <a:r>
              <a:rPr lang="pt-BR" b="1" dirty="0"/>
              <a:t> = E</a:t>
            </a:r>
            <a:r>
              <a:rPr lang="pt-BR" b="1" baseline="30000" dirty="0"/>
              <a:t>0 (aceptor) - </a:t>
            </a:r>
            <a:r>
              <a:rPr lang="pt-BR" b="1" dirty="0"/>
              <a:t>E</a:t>
            </a:r>
            <a:r>
              <a:rPr lang="pt-BR" b="1" baseline="30000" dirty="0"/>
              <a:t>0(doador)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1189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0336" y="274638"/>
            <a:ext cx="3600400" cy="712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1544" r="60982"/>
          <a:stretch>
            <a:fillRect/>
          </a:stretch>
        </p:blipFill>
        <p:spPr bwMode="auto">
          <a:xfrm>
            <a:off x="5596211" y="1916501"/>
            <a:ext cx="2785793" cy="8498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5779046" y="3044809"/>
            <a:ext cx="2221634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  <a:r>
              <a:rPr lang="el-GR" dirty="0"/>
              <a:t>Δ</a:t>
            </a:r>
            <a:r>
              <a:rPr lang="pt-BR" b="1" dirty="0"/>
              <a:t>E = E</a:t>
            </a:r>
            <a:r>
              <a:rPr lang="pt-BR" b="1" baseline="30000" dirty="0"/>
              <a:t> (aceptor) - </a:t>
            </a:r>
            <a:r>
              <a:rPr lang="pt-BR" b="1" dirty="0"/>
              <a:t>E</a:t>
            </a:r>
            <a:r>
              <a:rPr lang="pt-BR" b="1" baseline="30000" dirty="0"/>
              <a:t>(doador)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76308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943" y="1338424"/>
            <a:ext cx="3668743" cy="244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6400" y="3898558"/>
            <a:ext cx="3673287" cy="237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39552" y="-4420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pt-BR" sz="4400" dirty="0">
                <a:solidFill>
                  <a:schemeClr val="tx2"/>
                </a:solidFill>
              </a:rPr>
              <a:t>Processo Anaeróbio - grânulo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95288" y="1556792"/>
            <a:ext cx="4608760" cy="4752528"/>
          </a:xfrm>
        </p:spPr>
        <p:txBody>
          <a:bodyPr/>
          <a:lstStyle/>
          <a:p>
            <a:pPr algn="just" eaLnBrk="1" hangingPunct="1"/>
            <a:r>
              <a:rPr lang="pt-BR" sz="2300" dirty="0"/>
              <a:t>Rendimento em ATP</a:t>
            </a:r>
          </a:p>
          <a:p>
            <a:pPr algn="just" eaLnBrk="1" hangingPunct="1"/>
            <a:r>
              <a:rPr lang="pt-BR" sz="2300" dirty="0"/>
              <a:t>Baixo crescimento exige reatores com elevada retenção de lodo</a:t>
            </a:r>
          </a:p>
          <a:p>
            <a:pPr algn="just" eaLnBrk="1" hangingPunct="1"/>
            <a:r>
              <a:rPr lang="pt-BR" sz="2300" dirty="0"/>
              <a:t>Granulação: agregado compacto de todas as espécies participantes da digestão anaeróbia, com as </a:t>
            </a:r>
            <a:r>
              <a:rPr lang="pt-BR" sz="2300" dirty="0" err="1"/>
              <a:t>metanogênicas</a:t>
            </a:r>
            <a:r>
              <a:rPr lang="pt-BR" sz="2300" dirty="0"/>
              <a:t> no centro do grânulo. Facilita a transferência de H</a:t>
            </a:r>
            <a:r>
              <a:rPr lang="pt-BR" sz="2300" baseline="30000" dirty="0"/>
              <a:t>+</a:t>
            </a:r>
            <a:r>
              <a:rPr lang="pt-BR" sz="2300" dirty="0"/>
              <a:t> interespécie.</a:t>
            </a:r>
          </a:p>
          <a:p>
            <a:pPr algn="just" eaLnBrk="1" hangingPunct="1"/>
            <a:r>
              <a:rPr lang="pt-BR" sz="2300" dirty="0"/>
              <a:t>Bactérias presentes no grânulo: </a:t>
            </a:r>
            <a:r>
              <a:rPr lang="pt-BR" sz="2300" i="1" dirty="0" err="1"/>
              <a:t>Methanosaeta</a:t>
            </a:r>
            <a:r>
              <a:rPr lang="pt-BR" sz="2300" dirty="0"/>
              <a:t> (filamentosa). </a:t>
            </a:r>
          </a:p>
        </p:txBody>
      </p:sp>
    </p:spTree>
    <p:extLst>
      <p:ext uri="{BB962C8B-B14F-4D97-AF65-F5344CB8AC3E}">
        <p14:creationId xmlns:p14="http://schemas.microsoft.com/office/powerpoint/2010/main" val="40672416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/>
          </a:p>
        </p:txBody>
      </p:sp>
      <p:pic>
        <p:nvPicPr>
          <p:cNvPr id="33795" name="Picture 2" descr="http://www.uasb.org/discover/gran-magnify-anim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4643438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8" descr="E:\GRANULES\R1ex8-slibop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50800"/>
            <a:ext cx="44958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7" name="Group 19"/>
          <p:cNvGrpSpPr>
            <a:grpSpLocks/>
          </p:cNvGrpSpPr>
          <p:nvPr/>
        </p:nvGrpSpPr>
        <p:grpSpPr bwMode="auto">
          <a:xfrm>
            <a:off x="1071563" y="3286125"/>
            <a:ext cx="2571750" cy="3359150"/>
            <a:chOff x="2016" y="672"/>
            <a:chExt cx="2448" cy="3648"/>
          </a:xfrm>
        </p:grpSpPr>
        <p:sp>
          <p:nvSpPr>
            <p:cNvPr id="33807" name="Rectangle 20"/>
            <p:cNvSpPr>
              <a:spLocks noChangeArrowheads="1"/>
            </p:cNvSpPr>
            <p:nvPr/>
          </p:nvSpPr>
          <p:spPr bwMode="auto">
            <a:xfrm>
              <a:off x="3072" y="3120"/>
              <a:ext cx="288" cy="120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FF9900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3808" name="Oval 21"/>
            <p:cNvSpPr>
              <a:spLocks noChangeArrowheads="1"/>
            </p:cNvSpPr>
            <p:nvPr/>
          </p:nvSpPr>
          <p:spPr bwMode="auto">
            <a:xfrm>
              <a:off x="2016" y="672"/>
              <a:ext cx="2448" cy="2448"/>
            </a:xfrm>
            <a:prstGeom prst="ellipse">
              <a:avLst/>
            </a:prstGeom>
            <a:solidFill>
              <a:srgbClr val="A1CFEF">
                <a:alpha val="50195"/>
              </a:srgbClr>
            </a:solidFill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33798" name="Picture 22" descr="C:\WINDOWS\DESKTOP\Pictures\Sprite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3714750"/>
            <a:ext cx="2520950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89" name="Group 21"/>
          <p:cNvGraphicFramePr>
            <a:graphicFrameLocks noGrp="1"/>
          </p:cNvGraphicFramePr>
          <p:nvPr/>
        </p:nvGraphicFramePr>
        <p:xfrm>
          <a:off x="2743200" y="-14401800"/>
          <a:ext cx="5867400" cy="1432560"/>
        </p:xfrm>
        <a:graphic>
          <a:graphicData uri="http://schemas.openxmlformats.org/drawingml/2006/table">
            <a:tbl>
              <a:tblPr/>
              <a:tblGrid>
                <a:gridCol w="586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Figure 4.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Comparison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of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settling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properties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of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granular,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flocculent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and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disperse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sludge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after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5 minutes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of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settling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time .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801" name="Group 33"/>
          <p:cNvGraphicFramePr>
            <a:graphicFrameLocks noGrp="1"/>
          </p:cNvGraphicFramePr>
          <p:nvPr/>
        </p:nvGraphicFramePr>
        <p:xfrm>
          <a:off x="4481514" y="-14176375"/>
          <a:ext cx="5500687" cy="1432560"/>
        </p:xfrm>
        <a:graphic>
          <a:graphicData uri="http://schemas.openxmlformats.org/drawingml/2006/table">
            <a:tbl>
              <a:tblPr/>
              <a:tblGrid>
                <a:gridCol w="5500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Figure 4.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Comparison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of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settling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properties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of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granular,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flocculent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and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disperse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sludge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after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5 minutes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of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settling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time .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05" name="Rectangle 34"/>
          <p:cNvSpPr>
            <a:spLocks noChangeArrowheads="1"/>
          </p:cNvSpPr>
          <p:nvPr/>
        </p:nvSpPr>
        <p:spPr bwMode="auto">
          <a:xfrm>
            <a:off x="0" y="1429437"/>
            <a:ext cx="2375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t-BR"/>
              <a:t> </a:t>
            </a:r>
          </a:p>
          <a:p>
            <a:pPr eaLnBrk="0" hangingPunct="0"/>
            <a:endParaRPr lang="pt-BR"/>
          </a:p>
        </p:txBody>
      </p:sp>
      <p:pic>
        <p:nvPicPr>
          <p:cNvPr id="33806" name="Picture 36" descr="settl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124202"/>
            <a:ext cx="44196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62014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50825" y="-17145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3900" b="1" dirty="0">
                <a:solidFill>
                  <a:schemeClr val="tx2"/>
                </a:solidFill>
              </a:rPr>
              <a:t>Processo Anaeróbio - condições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56792"/>
            <a:ext cx="4681538" cy="509324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300" dirty="0"/>
              <a:t>INIBIÇÃO DA METANOGÊNESE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900" dirty="0"/>
              <a:t>Presença O</a:t>
            </a:r>
            <a:r>
              <a:rPr lang="pt-BR" sz="1900" baseline="-25000" dirty="0"/>
              <a:t>2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900" dirty="0"/>
              <a:t>Presença de SO</a:t>
            </a:r>
            <a:r>
              <a:rPr lang="pt-BR" sz="1900" baseline="-25000" dirty="0"/>
              <a:t>4 </a:t>
            </a:r>
            <a:r>
              <a:rPr lang="pt-BR" sz="1900" dirty="0"/>
              <a:t>e NO</a:t>
            </a:r>
            <a:r>
              <a:rPr lang="pt-BR" sz="1900" baseline="-25000" dirty="0"/>
              <a:t>3 </a:t>
            </a:r>
            <a:r>
              <a:rPr lang="pt-BR" sz="1900" dirty="0"/>
              <a:t>(competição)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900" dirty="0"/>
              <a:t>Presença de metais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900" dirty="0"/>
              <a:t>pH mais baixos que 6,2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900" dirty="0"/>
              <a:t>Temperaturas extremas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19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1900" b="1" dirty="0"/>
              <a:t>Condições adequadas à </a:t>
            </a:r>
            <a:r>
              <a:rPr lang="pt-BR" sz="1900" b="1" dirty="0" err="1"/>
              <a:t>metanogênese</a:t>
            </a:r>
            <a:r>
              <a:rPr lang="pt-BR" sz="1900" b="1" dirty="0"/>
              <a:t>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1900" dirty="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900" dirty="0"/>
              <a:t>pH ótimo entre 6,8 – 7,6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900" dirty="0"/>
              <a:t>Temperatura ótima 35 a 45°C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19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1900" dirty="0"/>
              <a:t> </a:t>
            </a:r>
          </a:p>
        </p:txBody>
      </p:sp>
      <p:pic>
        <p:nvPicPr>
          <p:cNvPr id="1229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3714750"/>
            <a:ext cx="3362325" cy="2274888"/>
          </a:xfrm>
          <a:noFill/>
        </p:spPr>
      </p:pic>
      <p:pic>
        <p:nvPicPr>
          <p:cNvPr id="12293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2363" y="1557338"/>
            <a:ext cx="3148012" cy="2130425"/>
          </a:xfrm>
          <a:noFill/>
        </p:spPr>
      </p:pic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5364163" y="6308725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652120" y="6002338"/>
            <a:ext cx="2016125" cy="855662"/>
            <a:chOff x="3560" y="3793"/>
            <a:chExt cx="1270" cy="539"/>
          </a:xfrm>
        </p:grpSpPr>
        <p:sp>
          <p:nvSpPr>
            <p:cNvPr id="12296" name="Rectangle 13"/>
            <p:cNvSpPr>
              <a:spLocks noChangeArrowheads="1"/>
            </p:cNvSpPr>
            <p:nvPr/>
          </p:nvSpPr>
          <p:spPr bwMode="auto">
            <a:xfrm>
              <a:off x="3651" y="3838"/>
              <a:ext cx="182" cy="90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7" name="Rectangle 14"/>
            <p:cNvSpPr>
              <a:spLocks noChangeArrowheads="1"/>
            </p:cNvSpPr>
            <p:nvPr/>
          </p:nvSpPr>
          <p:spPr bwMode="auto">
            <a:xfrm>
              <a:off x="3651" y="4020"/>
              <a:ext cx="182" cy="9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8" name="Rectangle 15"/>
            <p:cNvSpPr>
              <a:spLocks noChangeArrowheads="1"/>
            </p:cNvSpPr>
            <p:nvPr/>
          </p:nvSpPr>
          <p:spPr bwMode="auto">
            <a:xfrm>
              <a:off x="3651" y="4201"/>
              <a:ext cx="182" cy="90"/>
            </a:xfrm>
            <a:prstGeom prst="rect">
              <a:avLst/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299" name="Text Box 16"/>
            <p:cNvSpPr txBox="1">
              <a:spLocks noChangeArrowheads="1"/>
            </p:cNvSpPr>
            <p:nvPr/>
          </p:nvSpPr>
          <p:spPr bwMode="auto">
            <a:xfrm>
              <a:off x="3560" y="3793"/>
              <a:ext cx="10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pt-BR"/>
            </a:p>
          </p:txBody>
        </p:sp>
        <p:sp>
          <p:nvSpPr>
            <p:cNvPr id="12300" name="Text Box 17"/>
            <p:cNvSpPr txBox="1">
              <a:spLocks noChangeArrowheads="1"/>
            </p:cNvSpPr>
            <p:nvPr/>
          </p:nvSpPr>
          <p:spPr bwMode="auto">
            <a:xfrm>
              <a:off x="3787" y="3793"/>
              <a:ext cx="1043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600" dirty="0" err="1"/>
                <a:t>metanogênicas</a:t>
              </a:r>
              <a:r>
                <a:rPr lang="pt-BR" sz="1600" dirty="0"/>
                <a:t> </a:t>
              </a:r>
              <a:r>
                <a:rPr lang="pt-BR" dirty="0" err="1"/>
                <a:t>acetogênicas</a:t>
              </a:r>
              <a:r>
                <a:rPr lang="pt-BR" dirty="0"/>
                <a:t> </a:t>
              </a:r>
              <a:r>
                <a:rPr lang="pt-BR" sz="1600" dirty="0" err="1"/>
                <a:t>Acidogênicas</a:t>
              </a:r>
              <a:endParaRPr lang="pt-B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1510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pt-BR" dirty="0"/>
              <a:t>Reatores anaeróbios</a:t>
            </a:r>
          </a:p>
        </p:txBody>
      </p:sp>
      <p:pic>
        <p:nvPicPr>
          <p:cNvPr id="5" name="Picture 7" descr="uasb-schem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20" y="2022125"/>
            <a:ext cx="4258816" cy="4556066"/>
          </a:xfrm>
          <a:noFill/>
        </p:spPr>
      </p:pic>
      <p:pic>
        <p:nvPicPr>
          <p:cNvPr id="6" name="Picture 10" descr="Iit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29150" y="2311367"/>
            <a:ext cx="3886200" cy="3379854"/>
          </a:xfrm>
          <a:noFill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108397" y="965768"/>
            <a:ext cx="9360793" cy="60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4" rIns="91430" bIns="45714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pt-BR" sz="3300" b="1" dirty="0">
                <a:latin typeface="+mj-lt"/>
              </a:rPr>
              <a:t>Reatores </a:t>
            </a:r>
            <a:r>
              <a:rPr lang="pt-BR" sz="3300" b="1" dirty="0" err="1">
                <a:latin typeface="+mj-lt"/>
              </a:rPr>
              <a:t>Upflow</a:t>
            </a:r>
            <a:r>
              <a:rPr lang="pt-BR" sz="3300" b="1" dirty="0">
                <a:latin typeface="+mj-lt"/>
              </a:rPr>
              <a:t> </a:t>
            </a:r>
            <a:r>
              <a:rPr lang="pt-BR" sz="3300" b="1" dirty="0" err="1">
                <a:latin typeface="+mj-lt"/>
              </a:rPr>
              <a:t>Anaerobic</a:t>
            </a:r>
            <a:r>
              <a:rPr lang="pt-BR" sz="3300" b="1" dirty="0">
                <a:latin typeface="+mj-lt"/>
              </a:rPr>
              <a:t> </a:t>
            </a:r>
            <a:r>
              <a:rPr lang="pt-BR" sz="3300" b="1" dirty="0" err="1">
                <a:latin typeface="+mj-lt"/>
              </a:rPr>
              <a:t>Sludge</a:t>
            </a:r>
            <a:r>
              <a:rPr lang="pt-BR" sz="3300" b="1" dirty="0">
                <a:latin typeface="+mj-lt"/>
              </a:rPr>
              <a:t> </a:t>
            </a:r>
            <a:r>
              <a:rPr lang="pt-BR" sz="3300" b="1" dirty="0" err="1">
                <a:latin typeface="+mj-lt"/>
              </a:rPr>
              <a:t>Blanket</a:t>
            </a:r>
            <a:r>
              <a:rPr lang="pt-BR" sz="3300" b="1" dirty="0">
                <a:latin typeface="+mj-lt"/>
              </a:rPr>
              <a:t> - UASB</a:t>
            </a:r>
          </a:p>
        </p:txBody>
      </p:sp>
    </p:spTree>
    <p:extLst>
      <p:ext uri="{BB962C8B-B14F-4D97-AF65-F5344CB8AC3E}">
        <p14:creationId xmlns:p14="http://schemas.microsoft.com/office/powerpoint/2010/main" val="13406840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-152400" y="62204"/>
            <a:ext cx="9829800" cy="107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4" rIns="91430" bIns="45714">
            <a:spAutoFit/>
          </a:bodyPr>
          <a:lstStyle/>
          <a:p>
            <a:pPr defTabSz="534988">
              <a:spcBef>
                <a:spcPct val="50000"/>
              </a:spcBef>
            </a:pPr>
            <a:r>
              <a:rPr lang="pt-BR" sz="3200" b="1" dirty="0" err="1"/>
              <a:t>Upflow</a:t>
            </a:r>
            <a:r>
              <a:rPr lang="pt-BR" sz="3200" b="1" dirty="0"/>
              <a:t> </a:t>
            </a:r>
            <a:r>
              <a:rPr lang="pt-BR" sz="3200" b="1" dirty="0" err="1"/>
              <a:t>Anaerobic</a:t>
            </a:r>
            <a:r>
              <a:rPr lang="pt-BR" sz="3200" b="1" dirty="0"/>
              <a:t> </a:t>
            </a:r>
            <a:r>
              <a:rPr lang="pt-BR" sz="3200" b="1" dirty="0" err="1"/>
              <a:t>Sludge</a:t>
            </a:r>
            <a:r>
              <a:rPr lang="pt-BR" sz="3200" b="1" dirty="0"/>
              <a:t> </a:t>
            </a:r>
            <a:r>
              <a:rPr lang="pt-BR" sz="3200" b="1" dirty="0" err="1"/>
              <a:t>Blanket</a:t>
            </a:r>
            <a:r>
              <a:rPr lang="pt-BR" sz="3200" b="1" dirty="0"/>
              <a:t> </a:t>
            </a:r>
            <a:r>
              <a:rPr lang="pt-BR" sz="3200" b="1" dirty="0" err="1"/>
              <a:t>Reactor</a:t>
            </a:r>
            <a:r>
              <a:rPr lang="pt-BR" sz="3200" b="1" dirty="0"/>
              <a:t>-UASB Reator anaeróbio de fluxo ascendente de manta de lodo - RAFA</a:t>
            </a:r>
          </a:p>
        </p:txBody>
      </p:sp>
      <p:pic>
        <p:nvPicPr>
          <p:cNvPr id="37891" name="Picture 4" descr="uasb-schem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288" r="4625"/>
          <a:stretch>
            <a:fillRect/>
          </a:stretch>
        </p:blipFill>
        <p:spPr>
          <a:xfrm>
            <a:off x="318868" y="1977683"/>
            <a:ext cx="4267200" cy="4876800"/>
          </a:xfrm>
        </p:spPr>
      </p:pic>
      <p:pic>
        <p:nvPicPr>
          <p:cNvPr id="37892" name="Picture 5" descr="Iit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29150" y="2311367"/>
            <a:ext cx="3886200" cy="3379854"/>
          </a:xfrm>
        </p:spPr>
      </p:pic>
      <p:pic>
        <p:nvPicPr>
          <p:cNvPr id="35847" name="Picture 7" descr="uasb-anim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100" y="1613097"/>
            <a:ext cx="3795932" cy="531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19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00050" y="-250886"/>
            <a:ext cx="8943899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3200" b="1" dirty="0">
                <a:solidFill>
                  <a:schemeClr val="tx2"/>
                </a:solidFill>
              </a:rPr>
              <a:t>Rendimento de metano em função da DBO consumida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89126" y="1252860"/>
            <a:ext cx="8208590" cy="475173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pt-BR" sz="2600" b="1" i="1" dirty="0">
                <a:cs typeface="Times New Roman" pitchFamily="18" charset="0"/>
              </a:rPr>
              <a:t>C</a:t>
            </a:r>
            <a:r>
              <a:rPr lang="pt-BR" sz="2600" b="1" i="1" baseline="-30000" dirty="0">
                <a:cs typeface="Times New Roman" pitchFamily="18" charset="0"/>
              </a:rPr>
              <a:t>6</a:t>
            </a:r>
            <a:r>
              <a:rPr lang="pt-BR" sz="2600" b="1" i="1" dirty="0">
                <a:cs typeface="Times New Roman" pitchFamily="18" charset="0"/>
              </a:rPr>
              <a:t>H</a:t>
            </a:r>
            <a:r>
              <a:rPr lang="pt-BR" sz="2600" b="1" i="1" baseline="-30000" dirty="0">
                <a:cs typeface="Times New Roman" pitchFamily="18" charset="0"/>
              </a:rPr>
              <a:t>12</a:t>
            </a:r>
            <a:r>
              <a:rPr lang="pt-BR" sz="2600" b="1" i="1" dirty="0">
                <a:cs typeface="Times New Roman" pitchFamily="18" charset="0"/>
              </a:rPr>
              <a:t>O</a:t>
            </a:r>
            <a:r>
              <a:rPr lang="pt-BR" sz="2600" b="1" i="1" baseline="-30000" dirty="0">
                <a:cs typeface="Times New Roman" pitchFamily="18" charset="0"/>
              </a:rPr>
              <a:t>6</a:t>
            </a:r>
            <a:r>
              <a:rPr lang="pt-BR" sz="2600" b="1" i="1" dirty="0">
                <a:cs typeface="Times New Roman" pitchFamily="18" charset="0"/>
              </a:rPr>
              <a:t>  </a:t>
            </a:r>
            <a:r>
              <a:rPr lang="pt-BR" sz="2600" b="1" i="1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600" b="1" i="1" dirty="0">
                <a:cs typeface="Times New Roman" pitchFamily="18" charset="0"/>
              </a:rPr>
              <a:t> 3CH</a:t>
            </a:r>
            <a:r>
              <a:rPr lang="pt-BR" sz="2600" b="1" i="1" baseline="-30000" dirty="0">
                <a:cs typeface="Times New Roman" pitchFamily="18" charset="0"/>
              </a:rPr>
              <a:t>4</a:t>
            </a:r>
            <a:r>
              <a:rPr lang="pt-BR" sz="2600" b="1" i="1" dirty="0">
                <a:cs typeface="Times New Roman" pitchFamily="18" charset="0"/>
              </a:rPr>
              <a:t> + 3CO</a:t>
            </a:r>
            <a:r>
              <a:rPr lang="pt-BR" sz="2600" b="1" i="1" baseline="-30000" dirty="0">
                <a:cs typeface="Times New Roman" pitchFamily="18" charset="0"/>
              </a:rPr>
              <a:t>2</a:t>
            </a:r>
            <a:endParaRPr lang="pt-BR" sz="2600" b="1" i="1" baseline="30000" dirty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sz="2600" b="1" i="1" dirty="0">
                <a:cs typeface="Times New Roman" pitchFamily="18" charset="0"/>
              </a:rPr>
              <a:t>180g----------48g	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600" b="1" i="1" dirty="0">
                <a:cs typeface="Times New Roman" pitchFamily="18" charset="0"/>
              </a:rPr>
              <a:t>1g--------------X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600" b="1" i="1" dirty="0">
                <a:cs typeface="Times New Roman" pitchFamily="18" charset="0"/>
              </a:rPr>
              <a:t>X= 0,27g de metano/g glicose consumida</a:t>
            </a:r>
          </a:p>
          <a:p>
            <a:pPr eaLnBrk="1" hangingPunct="1">
              <a:buFont typeface="Wingdings" pitchFamily="2" charset="2"/>
              <a:buNone/>
            </a:pPr>
            <a:endParaRPr lang="pt-BR" sz="2600" b="1" i="1" dirty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sz="2600" b="1" i="1" dirty="0">
                <a:cs typeface="Times New Roman" pitchFamily="18" charset="0"/>
              </a:rPr>
              <a:t> C</a:t>
            </a:r>
            <a:r>
              <a:rPr lang="pt-BR" sz="2600" b="1" i="1" baseline="-30000" dirty="0">
                <a:cs typeface="Times New Roman" pitchFamily="18" charset="0"/>
              </a:rPr>
              <a:t>6</a:t>
            </a:r>
            <a:r>
              <a:rPr lang="pt-BR" sz="2600" b="1" i="1" dirty="0">
                <a:cs typeface="Times New Roman" pitchFamily="18" charset="0"/>
              </a:rPr>
              <a:t>H</a:t>
            </a:r>
            <a:r>
              <a:rPr lang="pt-BR" sz="2600" b="1" i="1" baseline="-30000" dirty="0">
                <a:cs typeface="Times New Roman" pitchFamily="18" charset="0"/>
              </a:rPr>
              <a:t>12</a:t>
            </a:r>
            <a:r>
              <a:rPr lang="pt-BR" sz="2600" b="1" i="1" dirty="0">
                <a:cs typeface="Times New Roman" pitchFamily="18" charset="0"/>
              </a:rPr>
              <a:t>O</a:t>
            </a:r>
            <a:r>
              <a:rPr lang="pt-BR" sz="2600" b="1" i="1" baseline="-30000" dirty="0">
                <a:cs typeface="Times New Roman" pitchFamily="18" charset="0"/>
              </a:rPr>
              <a:t>6</a:t>
            </a:r>
            <a:r>
              <a:rPr lang="pt-BR" sz="2600" b="1" i="1" dirty="0">
                <a:cs typeface="Times New Roman" pitchFamily="18" charset="0"/>
              </a:rPr>
              <a:t> + 6O</a:t>
            </a:r>
            <a:r>
              <a:rPr lang="pt-BR" sz="2600" b="1" i="1" baseline="-30000" dirty="0">
                <a:cs typeface="Times New Roman" pitchFamily="18" charset="0"/>
              </a:rPr>
              <a:t>2</a:t>
            </a:r>
            <a:r>
              <a:rPr lang="pt-BR" sz="2600" b="1" i="1" dirty="0">
                <a:cs typeface="Times New Roman" pitchFamily="18" charset="0"/>
              </a:rPr>
              <a:t> </a:t>
            </a:r>
            <a:r>
              <a:rPr lang="pt-BR" sz="2600" b="1" i="1" dirty="0">
                <a:cs typeface="Times New Roman" pitchFamily="18" charset="0"/>
                <a:sym typeface="Symbol" pitchFamily="18" charset="2"/>
              </a:rPr>
              <a:t></a:t>
            </a:r>
            <a:r>
              <a:rPr lang="pt-BR" sz="2600" b="1" i="1" dirty="0">
                <a:cs typeface="Times New Roman" pitchFamily="18" charset="0"/>
              </a:rPr>
              <a:t> 6CO</a:t>
            </a:r>
            <a:r>
              <a:rPr lang="pt-BR" sz="2600" b="1" i="1" baseline="-30000" dirty="0">
                <a:cs typeface="Times New Roman" pitchFamily="18" charset="0"/>
              </a:rPr>
              <a:t>2</a:t>
            </a:r>
            <a:r>
              <a:rPr lang="pt-BR" sz="2600" b="1" i="1" dirty="0">
                <a:cs typeface="Times New Roman" pitchFamily="18" charset="0"/>
              </a:rPr>
              <a:t> +  6H</a:t>
            </a:r>
            <a:r>
              <a:rPr lang="pt-BR" sz="2600" b="1" i="1" baseline="-25000" dirty="0">
                <a:cs typeface="Times New Roman" pitchFamily="18" charset="0"/>
              </a:rPr>
              <a:t>2</a:t>
            </a:r>
            <a:r>
              <a:rPr lang="pt-BR" sz="2600" b="1" i="1" dirty="0">
                <a:cs typeface="Times New Roman" pitchFamily="18" charset="0"/>
              </a:rPr>
              <a:t>O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600" b="1" i="1" dirty="0">
                <a:cs typeface="Times New Roman" pitchFamily="18" charset="0"/>
              </a:rPr>
              <a:t>180g--------192g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600" b="1" i="1" dirty="0">
                <a:cs typeface="Times New Roman" pitchFamily="18" charset="0"/>
              </a:rPr>
              <a:t>1g------------X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600" b="1" i="1" dirty="0">
                <a:cs typeface="Times New Roman" pitchFamily="18" charset="0"/>
              </a:rPr>
              <a:t>X= 1,07g</a:t>
            </a:r>
          </a:p>
          <a:p>
            <a:pPr eaLnBrk="1" hangingPunct="1">
              <a:buFont typeface="Wingdings" pitchFamily="2" charset="2"/>
              <a:buNone/>
            </a:pPr>
            <a:endParaRPr lang="pt-BR" sz="2600" b="1" i="1" dirty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sz="2600" b="1" i="1" dirty="0">
                <a:cs typeface="Times New Roman" pitchFamily="18" charset="0"/>
              </a:rPr>
              <a:t>Relação CH</a:t>
            </a:r>
            <a:r>
              <a:rPr lang="pt-BR" sz="2600" b="1" i="1" baseline="-25000" dirty="0">
                <a:cs typeface="Times New Roman" pitchFamily="18" charset="0"/>
              </a:rPr>
              <a:t>4 </a:t>
            </a:r>
            <a:r>
              <a:rPr lang="pt-BR" sz="2600" b="1" i="1" dirty="0">
                <a:cs typeface="Times New Roman" pitchFamily="18" charset="0"/>
              </a:rPr>
              <a:t>formado por DBO: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600" b="1" i="1" u="sng" dirty="0">
                <a:cs typeface="Times New Roman" pitchFamily="18" charset="0"/>
              </a:rPr>
              <a:t>0,27</a:t>
            </a:r>
            <a:r>
              <a:rPr lang="pt-BR" sz="2600" b="1" i="1" dirty="0">
                <a:cs typeface="Times New Roman" pitchFamily="18" charset="0"/>
              </a:rPr>
              <a:t>=  0,25g CH</a:t>
            </a:r>
            <a:r>
              <a:rPr lang="pt-BR" sz="2600" b="1" i="1" baseline="-25000" dirty="0">
                <a:cs typeface="Times New Roman" pitchFamily="18" charset="0"/>
              </a:rPr>
              <a:t>4 </a:t>
            </a:r>
            <a:r>
              <a:rPr lang="pt-BR" sz="2600" b="1" i="1" dirty="0">
                <a:cs typeface="Times New Roman" pitchFamily="18" charset="0"/>
              </a:rPr>
              <a:t>formado/</a:t>
            </a:r>
            <a:r>
              <a:rPr lang="pt-BR" sz="2600" b="1" i="1" dirty="0" err="1">
                <a:cs typeface="Times New Roman" pitchFamily="18" charset="0"/>
              </a:rPr>
              <a:t>gDBO</a:t>
            </a:r>
            <a:r>
              <a:rPr lang="pt-BR" sz="2600" b="1" i="1" dirty="0">
                <a:cs typeface="Times New Roman" pitchFamily="18" charset="0"/>
              </a:rPr>
              <a:t> consumida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600" b="1" i="1" dirty="0">
                <a:cs typeface="Times New Roman" pitchFamily="18" charset="0"/>
              </a:rPr>
              <a:t>1,07</a:t>
            </a:r>
          </a:p>
          <a:p>
            <a:pPr eaLnBrk="1" hangingPunct="1">
              <a:buFont typeface="Wingdings" pitchFamily="2" charset="2"/>
              <a:buNone/>
            </a:pPr>
            <a:endParaRPr lang="pt-BR" sz="2600" b="1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17475"/>
            <a:ext cx="8353425" cy="1412875"/>
          </a:xfrm>
        </p:spPr>
        <p:txBody>
          <a:bodyPr/>
          <a:lstStyle/>
          <a:p>
            <a:pPr eaLnBrk="1" hangingPunct="1"/>
            <a:r>
              <a:rPr lang="pt-BR" sz="3200"/>
              <a:t>Rendimento  energético da degradação anaeróbia da matéria orgânica </a:t>
            </a:r>
          </a:p>
        </p:txBody>
      </p:sp>
      <p:pic>
        <p:nvPicPr>
          <p:cNvPr id="22531" name="Picture 2" descr="mcb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5388"/>
            <a:ext cx="5675313" cy="5662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37" name="Text Box 45"/>
          <p:cNvSpPr txBox="1">
            <a:spLocks noChangeArrowheads="1"/>
          </p:cNvSpPr>
          <p:nvPr/>
        </p:nvSpPr>
        <p:spPr bwMode="auto">
          <a:xfrm>
            <a:off x="4711700" y="5029200"/>
            <a:ext cx="4356100" cy="119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Glicólise  = 2 ATP + 2NADH  (8ATP)</a:t>
            </a:r>
          </a:p>
          <a:p>
            <a:pPr>
              <a:spcBef>
                <a:spcPct val="50000"/>
              </a:spcBef>
            </a:pPr>
            <a:r>
              <a:rPr lang="pt-BR"/>
              <a:t>Fermentação lática = -2 NADH(6ATP)</a:t>
            </a:r>
          </a:p>
          <a:p>
            <a:pPr>
              <a:spcBef>
                <a:spcPct val="50000"/>
              </a:spcBef>
            </a:pPr>
            <a:r>
              <a:rPr lang="pt-BR"/>
              <a:t>Saldo = 2 ATP</a:t>
            </a:r>
          </a:p>
        </p:txBody>
      </p:sp>
    </p:spTree>
    <p:extLst>
      <p:ext uri="{BB962C8B-B14F-4D97-AF65-F5344CB8AC3E}">
        <p14:creationId xmlns:p14="http://schemas.microsoft.com/office/powerpoint/2010/main" val="36231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3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79388" y="-242888"/>
            <a:ext cx="7543800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pt-BR" sz="3200" b="1">
                <a:solidFill>
                  <a:schemeClr val="tx2"/>
                </a:solidFill>
              </a:rPr>
              <a:t>Produção de metano em função da DBO consumida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3850" y="1125538"/>
            <a:ext cx="8712646" cy="453571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pt-BR" sz="2600" b="1" i="1" dirty="0">
                <a:cs typeface="Times New Roman" pitchFamily="18" charset="0"/>
              </a:rPr>
              <a:t>Relação CH</a:t>
            </a:r>
            <a:r>
              <a:rPr lang="pt-BR" sz="2600" b="1" i="1" baseline="-25000" dirty="0">
                <a:cs typeface="Times New Roman" pitchFamily="18" charset="0"/>
              </a:rPr>
              <a:t>4 </a:t>
            </a:r>
            <a:r>
              <a:rPr lang="pt-BR" sz="2600" b="1" i="1" dirty="0">
                <a:cs typeface="Times New Roman" pitchFamily="18" charset="0"/>
              </a:rPr>
              <a:t>formado por DBO: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600" b="1" i="1" u="sng" dirty="0">
                <a:cs typeface="Times New Roman" pitchFamily="18" charset="0"/>
              </a:rPr>
              <a:t>0,27</a:t>
            </a:r>
            <a:r>
              <a:rPr lang="pt-BR" sz="2600" b="1" i="1" dirty="0">
                <a:cs typeface="Times New Roman" pitchFamily="18" charset="0"/>
              </a:rPr>
              <a:t>=  0,25g CH</a:t>
            </a:r>
            <a:r>
              <a:rPr lang="pt-BR" sz="2600" b="1" i="1" baseline="-25000" dirty="0">
                <a:cs typeface="Times New Roman" pitchFamily="18" charset="0"/>
              </a:rPr>
              <a:t>4 </a:t>
            </a:r>
            <a:r>
              <a:rPr lang="pt-BR" sz="2600" b="1" i="1" dirty="0">
                <a:cs typeface="Times New Roman" pitchFamily="18" charset="0"/>
              </a:rPr>
              <a:t>formado/</a:t>
            </a:r>
            <a:r>
              <a:rPr lang="pt-BR" sz="2600" b="1" i="1" dirty="0" err="1">
                <a:cs typeface="Times New Roman" pitchFamily="18" charset="0"/>
              </a:rPr>
              <a:t>gDBO</a:t>
            </a:r>
            <a:endParaRPr lang="pt-BR" sz="2600" b="1" i="1" dirty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sz="2600" b="1" i="1" dirty="0">
                <a:cs typeface="Times New Roman" pitchFamily="18" charset="0"/>
              </a:rPr>
              <a:t>1,07</a:t>
            </a:r>
          </a:p>
          <a:p>
            <a:pPr eaLnBrk="1" hangingPunct="1">
              <a:buFont typeface="Wingdings" pitchFamily="2" charset="2"/>
              <a:buNone/>
            </a:pPr>
            <a:endParaRPr lang="pt-BR" sz="2600" b="1" i="1" dirty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sz="2600" b="1" i="1" dirty="0">
                <a:cs typeface="Times New Roman" pitchFamily="18" charset="0"/>
              </a:rPr>
              <a:t>Transformando massa de metano em volume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600" b="1" i="1" dirty="0">
                <a:solidFill>
                  <a:srgbClr val="FF0000"/>
                </a:solidFill>
                <a:cs typeface="Times New Roman" pitchFamily="18" charset="0"/>
              </a:rPr>
              <a:t>PV=</a:t>
            </a:r>
            <a:r>
              <a:rPr lang="pt-BR" sz="2600" b="1" i="1" dirty="0" err="1">
                <a:solidFill>
                  <a:srgbClr val="FF0000"/>
                </a:solidFill>
                <a:cs typeface="Times New Roman" pitchFamily="18" charset="0"/>
              </a:rPr>
              <a:t>nRT</a:t>
            </a:r>
            <a:endParaRPr lang="pt-BR" sz="26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sz="1600" b="1" i="1" dirty="0">
                <a:cs typeface="Times New Roman" pitchFamily="18" charset="0"/>
              </a:rPr>
              <a:t>P= 1 </a:t>
            </a:r>
            <a:r>
              <a:rPr lang="pt-BR" sz="1600" b="1" i="1" dirty="0" err="1">
                <a:cs typeface="Times New Roman" pitchFamily="18" charset="0"/>
              </a:rPr>
              <a:t>atm</a:t>
            </a:r>
            <a:r>
              <a:rPr lang="pt-BR" sz="1600" b="1" i="1" dirty="0">
                <a:cs typeface="Times New Roman" pitchFamily="18" charset="0"/>
              </a:rPr>
              <a:t>; n= 0,015 mol (0,25/16); R=0,082</a:t>
            </a:r>
            <a:r>
              <a:rPr lang="pt-BR" sz="1600" b="1" i="1" dirty="0" err="1">
                <a:cs typeface="Times New Roman" pitchFamily="18" charset="0"/>
              </a:rPr>
              <a:t>atm</a:t>
            </a:r>
            <a:r>
              <a:rPr lang="pt-BR" sz="1600" b="1" i="1" dirty="0">
                <a:cs typeface="Times New Roman" pitchFamily="18" charset="0"/>
              </a:rPr>
              <a:t>.L/mol.K; T= 298,16 K (25°C + 273,16K)</a:t>
            </a:r>
          </a:p>
          <a:p>
            <a:pPr eaLnBrk="1" hangingPunct="1">
              <a:buFont typeface="Wingdings" pitchFamily="2" charset="2"/>
              <a:buNone/>
            </a:pPr>
            <a:endParaRPr lang="pt-BR" sz="2600" b="1" i="1" dirty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sz="2600" b="1" i="1" dirty="0">
                <a:cs typeface="Times New Roman" pitchFamily="18" charset="0"/>
              </a:rPr>
              <a:t>V= </a:t>
            </a:r>
            <a:r>
              <a:rPr lang="pt-BR" sz="2600" b="1" i="1" u="sng" dirty="0">
                <a:cs typeface="Times New Roman" pitchFamily="18" charset="0"/>
              </a:rPr>
              <a:t>0,015 mol x 0,082</a:t>
            </a:r>
            <a:r>
              <a:rPr lang="pt-BR" sz="2400" b="1" i="1" u="sng" dirty="0" err="1">
                <a:cs typeface="Times New Roman" pitchFamily="18" charset="0"/>
              </a:rPr>
              <a:t>atm</a:t>
            </a:r>
            <a:r>
              <a:rPr lang="pt-BR" sz="2400" b="1" i="1" u="sng" dirty="0">
                <a:cs typeface="Times New Roman" pitchFamily="18" charset="0"/>
              </a:rPr>
              <a:t>.L/mol.K</a:t>
            </a:r>
            <a:r>
              <a:rPr lang="pt-BR" sz="2600" b="1" i="1" u="sng" dirty="0">
                <a:cs typeface="Times New Roman" pitchFamily="18" charset="0"/>
              </a:rPr>
              <a:t> x 298,16K 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600" b="1" i="1" dirty="0">
                <a:cs typeface="Times New Roman" pitchFamily="18" charset="0"/>
              </a:rPr>
              <a:t>			            1 </a:t>
            </a:r>
            <a:r>
              <a:rPr lang="pt-BR" sz="2600" b="1" i="1" dirty="0" err="1">
                <a:cs typeface="Times New Roman" pitchFamily="18" charset="0"/>
              </a:rPr>
              <a:t>atm</a:t>
            </a:r>
            <a:endParaRPr lang="pt-BR" sz="2600" b="1" i="1" dirty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sz="2600" b="1" i="1" dirty="0">
                <a:cs typeface="Times New Roman" pitchFamily="18" charset="0"/>
              </a:rPr>
              <a:t>V= 0,37 L de metano/ g DBO</a:t>
            </a:r>
          </a:p>
        </p:txBody>
      </p:sp>
    </p:spTree>
    <p:extLst>
      <p:ext uri="{BB962C8B-B14F-4D97-AF65-F5344CB8AC3E}">
        <p14:creationId xmlns:p14="http://schemas.microsoft.com/office/powerpoint/2010/main" val="12139675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Processos anaeróbios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2"/>
            <a:ext cx="4032250" cy="4525963"/>
          </a:xfrm>
        </p:spPr>
        <p:txBody>
          <a:bodyPr/>
          <a:lstStyle/>
          <a:p>
            <a:pPr marL="447675" indent="-447675"/>
            <a:r>
              <a:rPr lang="pt-BR"/>
              <a:t>Biodigestor</a:t>
            </a:r>
          </a:p>
        </p:txBody>
      </p:sp>
      <p:pic>
        <p:nvPicPr>
          <p:cNvPr id="34820" name="Picture 4" descr="bg_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83025" y="1600200"/>
            <a:ext cx="3168949" cy="2185988"/>
          </a:xfrm>
        </p:spPr>
      </p:pic>
      <p:pic>
        <p:nvPicPr>
          <p:cNvPr id="34821" name="Picture 5" descr="biodigestor_bonfim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369" y="2590800"/>
            <a:ext cx="3684612" cy="3897668"/>
          </a:xfrm>
        </p:spPr>
      </p:pic>
    </p:spTree>
    <p:extLst>
      <p:ext uri="{BB962C8B-B14F-4D97-AF65-F5344CB8AC3E}">
        <p14:creationId xmlns:p14="http://schemas.microsoft.com/office/powerpoint/2010/main" val="29145680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Processos anaeróbios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2"/>
            <a:ext cx="4032250" cy="4525963"/>
          </a:xfrm>
        </p:spPr>
        <p:txBody>
          <a:bodyPr/>
          <a:lstStyle/>
          <a:p>
            <a:pPr marL="447675" indent="-447675"/>
            <a:r>
              <a:rPr lang="pt-BR"/>
              <a:t>Biodigestão</a:t>
            </a:r>
          </a:p>
        </p:txBody>
      </p:sp>
      <p:pic>
        <p:nvPicPr>
          <p:cNvPr id="35844" name="Picture 4" descr="noticias-2005-01n03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2133602"/>
            <a:ext cx="4254500" cy="2551113"/>
          </a:xfrm>
        </p:spPr>
      </p:pic>
      <p:pic>
        <p:nvPicPr>
          <p:cNvPr id="35845" name="Picture 5" descr="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4541838"/>
            <a:ext cx="4343400" cy="2316162"/>
          </a:xfrm>
        </p:spPr>
      </p:pic>
      <p:pic>
        <p:nvPicPr>
          <p:cNvPr id="35846" name="Picture 7" descr="7866_DIA_0_art_digestor_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90802"/>
            <a:ext cx="4572000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92846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Biodigestor_suin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2"/>
            <a:ext cx="769620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777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135938" cy="1295400"/>
          </a:xfrm>
        </p:spPr>
        <p:txBody>
          <a:bodyPr/>
          <a:lstStyle/>
          <a:p>
            <a:pPr eaLnBrk="1" hangingPunct="1"/>
            <a:r>
              <a:rPr lang="pt-BR" sz="3200"/>
              <a:t>Velocidade de crescimento de microrganismos (μx) aeróbio X anaeróbio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371600"/>
            <a:ext cx="6119812" cy="4565650"/>
          </a:xfrm>
        </p:spPr>
      </p:pic>
      <p:grpSp>
        <p:nvGrpSpPr>
          <p:cNvPr id="10" name="Grupo 9"/>
          <p:cNvGrpSpPr/>
          <p:nvPr/>
        </p:nvGrpSpPr>
        <p:grpSpPr>
          <a:xfrm>
            <a:off x="1219201" y="2438400"/>
            <a:ext cx="5511799" cy="4703763"/>
            <a:chOff x="1219201" y="2438400"/>
            <a:chExt cx="5511799" cy="4703763"/>
          </a:xfrm>
        </p:grpSpPr>
        <p:grpSp>
          <p:nvGrpSpPr>
            <p:cNvPr id="23556" name="Group 4"/>
            <p:cNvGrpSpPr>
              <a:grpSpLocks/>
            </p:cNvGrpSpPr>
            <p:nvPr/>
          </p:nvGrpSpPr>
          <p:grpSpPr bwMode="auto">
            <a:xfrm>
              <a:off x="3059113" y="5949950"/>
              <a:ext cx="3671887" cy="1192213"/>
              <a:chOff x="1927" y="3748"/>
              <a:chExt cx="2313" cy="751"/>
            </a:xfrm>
          </p:grpSpPr>
          <p:sp>
            <p:nvSpPr>
              <p:cNvPr id="23557" name="Rectangle 5"/>
              <p:cNvSpPr>
                <a:spLocks noChangeArrowheads="1"/>
              </p:cNvSpPr>
              <p:nvPr/>
            </p:nvSpPr>
            <p:spPr bwMode="auto">
              <a:xfrm>
                <a:off x="2336" y="3793"/>
                <a:ext cx="136" cy="136"/>
              </a:xfrm>
              <a:prstGeom prst="rect">
                <a:avLst/>
              </a:prstGeom>
              <a:solidFill>
                <a:srgbClr val="00CC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558" name="Text Box 6"/>
              <p:cNvSpPr txBox="1">
                <a:spLocks noChangeArrowheads="1"/>
              </p:cNvSpPr>
              <p:nvPr/>
            </p:nvSpPr>
            <p:spPr bwMode="auto">
              <a:xfrm>
                <a:off x="1927" y="3748"/>
                <a:ext cx="2313" cy="75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/>
                  <a:t>	aeróbio</a:t>
                </a:r>
              </a:p>
              <a:p>
                <a:pPr>
                  <a:spcBef>
                    <a:spcPct val="50000"/>
                  </a:spcBef>
                </a:pPr>
                <a:r>
                  <a:rPr lang="pt-BR"/>
                  <a:t>	anaeróbio</a:t>
                </a:r>
              </a:p>
              <a:p>
                <a:pPr>
                  <a:spcBef>
                    <a:spcPct val="50000"/>
                  </a:spcBef>
                </a:pPr>
                <a:endParaRPr lang="pt-BR"/>
              </a:p>
            </p:txBody>
          </p:sp>
          <p:sp>
            <p:nvSpPr>
              <p:cNvPr id="23559" name="Rectangle 7"/>
              <p:cNvSpPr>
                <a:spLocks noChangeArrowheads="1"/>
              </p:cNvSpPr>
              <p:nvPr/>
            </p:nvSpPr>
            <p:spPr bwMode="auto">
              <a:xfrm>
                <a:off x="2336" y="4020"/>
                <a:ext cx="136" cy="136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8" name="CaixaDeTexto 7"/>
            <p:cNvSpPr txBox="1"/>
            <p:nvPr/>
          </p:nvSpPr>
          <p:spPr>
            <a:xfrm rot="16200000">
              <a:off x="56467" y="3601134"/>
              <a:ext cx="2971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Velocidade de crescimento</a:t>
              </a:r>
            </a:p>
            <a:p>
              <a:pPr algn="ctr"/>
              <a:r>
                <a:rPr lang="pt-BR" dirty="0"/>
                <a:t>(</a:t>
              </a:r>
              <a:r>
                <a:rPr lang="el-GR" dirty="0"/>
                <a:t>μ</a:t>
              </a:r>
              <a:r>
                <a:rPr lang="pt-BR" dirty="0"/>
                <a:t>x)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048000" y="5410200"/>
              <a:ext cx="3048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/>
                <a:t>Substrato (</a:t>
              </a:r>
              <a:r>
                <a:rPr lang="pt-BR" dirty="0" err="1"/>
                <a:t>mg</a:t>
              </a:r>
              <a:r>
                <a:rPr lang="pt-BR" dirty="0"/>
                <a:t> DBO/L)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614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75688" cy="1295400"/>
          </a:xfrm>
        </p:spPr>
        <p:txBody>
          <a:bodyPr/>
          <a:lstStyle/>
          <a:p>
            <a:pPr eaLnBrk="1" hangingPunct="1"/>
            <a:r>
              <a:rPr lang="pt-BR" sz="3600"/>
              <a:t>Velocidade de consumo de substrato (μs) microrganismos aeróbio X anaeróbio</a:t>
            </a:r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916113"/>
            <a:ext cx="6121400" cy="4316412"/>
          </a:xfrm>
        </p:spPr>
      </p:pic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3059113" y="5949950"/>
            <a:ext cx="3671887" cy="1192213"/>
            <a:chOff x="1927" y="3748"/>
            <a:chExt cx="2313" cy="751"/>
          </a:xfrm>
        </p:grpSpPr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2336" y="3793"/>
              <a:ext cx="136" cy="136"/>
            </a:xfrm>
            <a:prstGeom prst="rect">
              <a:avLst/>
            </a:prstGeom>
            <a:solidFill>
              <a:srgbClr val="00CC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1927" y="3748"/>
              <a:ext cx="2313" cy="7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/>
                <a:t>	aeróbio</a:t>
              </a:r>
            </a:p>
            <a:p>
              <a:pPr>
                <a:spcBef>
                  <a:spcPct val="50000"/>
                </a:spcBef>
              </a:pPr>
              <a:r>
                <a:rPr lang="pt-BR"/>
                <a:t>	anaeróbio</a:t>
              </a:r>
            </a:p>
            <a:p>
              <a:pPr>
                <a:spcBef>
                  <a:spcPct val="50000"/>
                </a:spcBef>
              </a:pPr>
              <a:endParaRPr lang="pt-BR"/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2336" y="4020"/>
              <a:ext cx="136" cy="136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 rot="16200000">
            <a:off x="-462222" y="3268121"/>
            <a:ext cx="44518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Consumo de substrato (mg DBO/</a:t>
            </a:r>
            <a:r>
              <a:rPr lang="pt-BR" dirty="0" err="1"/>
              <a:t>mgX</a:t>
            </a:r>
            <a:r>
              <a:rPr lang="pt-BR" dirty="0"/>
              <a:t>. d)</a:t>
            </a:r>
          </a:p>
          <a:p>
            <a:pPr algn="ctr"/>
            <a:r>
              <a:rPr lang="pt-BR" dirty="0"/>
              <a:t>(</a:t>
            </a:r>
            <a:r>
              <a:rPr lang="pt-BR" dirty="0" err="1"/>
              <a:t>μs</a:t>
            </a:r>
            <a:r>
              <a:rPr lang="pt-BR" dirty="0"/>
              <a:t>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048000" y="5638800"/>
            <a:ext cx="304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Substrato (</a:t>
            </a:r>
            <a:r>
              <a:rPr lang="pt-BR" dirty="0" err="1"/>
              <a:t>mg</a:t>
            </a:r>
            <a:r>
              <a:rPr lang="pt-BR" dirty="0"/>
              <a:t> DBO/L)</a:t>
            </a:r>
          </a:p>
        </p:txBody>
      </p:sp>
    </p:spTree>
    <p:extLst>
      <p:ext uri="{BB962C8B-B14F-4D97-AF65-F5344CB8AC3E}">
        <p14:creationId xmlns:p14="http://schemas.microsoft.com/office/powerpoint/2010/main" val="178658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b="1"/>
              <a:t>Comparação de constantes cinéticas dos processos aeróbios e anaeróbios</a:t>
            </a:r>
          </a:p>
        </p:txBody>
      </p:sp>
      <p:graphicFrame>
        <p:nvGraphicFramePr>
          <p:cNvPr id="33936" name="Group 144"/>
          <p:cNvGraphicFramePr>
            <a:graphicFrameLocks noGrp="1"/>
          </p:cNvGraphicFramePr>
          <p:nvPr>
            <p:ph type="tbl" idx="1"/>
          </p:nvPr>
        </p:nvGraphicFramePr>
        <p:xfrm>
          <a:off x="792162" y="1916832"/>
          <a:ext cx="7092206" cy="4524153"/>
        </p:xfrm>
        <a:graphic>
          <a:graphicData uri="http://schemas.openxmlformats.org/drawingml/2006/table">
            <a:tbl>
              <a:tblPr/>
              <a:tblGrid>
                <a:gridCol w="1367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7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Aeróbio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Anaeróbio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Parâmetro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unidade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Valor médio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Valor médio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r>
                        <a:rPr kumimoji="0" lang="pt-BR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pt-B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2-10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0,08-0,7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mg/L DBO ou DQO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11-421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mgSSV/mgDBO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0,4-0,8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0,01-0,054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r>
                        <a:rPr kumimoji="0" lang="pt-BR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-1</a:t>
                      </a: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0,025-0,075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0,004-0,037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02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19100" y="130126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b="1" dirty="0">
                <a:latin typeface="Times New Roman" pitchFamily="18" charset="0"/>
              </a:rPr>
              <a:t>Efeitos dos Processos Aeróbios e Anaeróbios  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28600" y="4066736"/>
            <a:ext cx="8534400" cy="2590800"/>
            <a:chOff x="152400" y="1447800"/>
            <a:chExt cx="8534400" cy="2590800"/>
          </a:xfrm>
        </p:grpSpPr>
        <p:sp>
          <p:nvSpPr>
            <p:cNvPr id="25603" name="Text Box 3"/>
            <p:cNvSpPr txBox="1">
              <a:spLocks noChangeArrowheads="1"/>
            </p:cNvSpPr>
            <p:nvPr/>
          </p:nvSpPr>
          <p:spPr bwMode="auto">
            <a:xfrm>
              <a:off x="4876800" y="3581400"/>
              <a:ext cx="3429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 b="1" i="1" dirty="0">
                  <a:latin typeface="Times New Roman" pitchFamily="18" charset="0"/>
                </a:rPr>
                <a:t>Produção de lodo: 60%</a:t>
              </a:r>
            </a:p>
          </p:txBody>
        </p:sp>
        <p:sp>
          <p:nvSpPr>
            <p:cNvPr id="25604" name="AutoShape 4"/>
            <p:cNvSpPr>
              <a:spLocks noChangeArrowheads="1"/>
            </p:cNvSpPr>
            <p:nvPr/>
          </p:nvSpPr>
          <p:spPr bwMode="auto">
            <a:xfrm>
              <a:off x="3200400" y="2362200"/>
              <a:ext cx="2819400" cy="990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2400" b="1" dirty="0">
                  <a:solidFill>
                    <a:srgbClr val="FF0000"/>
                  </a:solidFill>
                  <a:latin typeface="Times New Roman" pitchFamily="18" charset="0"/>
                </a:rPr>
                <a:t>Processo Aeróbio</a:t>
              </a:r>
            </a:p>
          </p:txBody>
        </p:sp>
        <p:sp>
          <p:nvSpPr>
            <p:cNvPr id="25605" name="AutoShape 5"/>
            <p:cNvSpPr>
              <a:spLocks noChangeArrowheads="1"/>
            </p:cNvSpPr>
            <p:nvPr/>
          </p:nvSpPr>
          <p:spPr bwMode="auto">
            <a:xfrm>
              <a:off x="1447800" y="2819400"/>
              <a:ext cx="1371600" cy="304800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06" name="AutoShape 6"/>
            <p:cNvSpPr>
              <a:spLocks noChangeArrowheads="1"/>
            </p:cNvSpPr>
            <p:nvPr/>
          </p:nvSpPr>
          <p:spPr bwMode="auto">
            <a:xfrm>
              <a:off x="6324600" y="2743200"/>
              <a:ext cx="1371600" cy="304800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07" name="AutoShape 7"/>
            <p:cNvSpPr>
              <a:spLocks noChangeArrowheads="1"/>
            </p:cNvSpPr>
            <p:nvPr/>
          </p:nvSpPr>
          <p:spPr bwMode="auto">
            <a:xfrm>
              <a:off x="4419600" y="1752600"/>
              <a:ext cx="228600" cy="4572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08" name="AutoShape 8"/>
            <p:cNvSpPr>
              <a:spLocks noChangeArrowheads="1"/>
            </p:cNvSpPr>
            <p:nvPr/>
          </p:nvSpPr>
          <p:spPr bwMode="auto">
            <a:xfrm>
              <a:off x="4419600" y="3429000"/>
              <a:ext cx="2286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4800600" y="1447800"/>
              <a:ext cx="3886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 b="1" i="1">
                  <a:latin typeface="Times New Roman" pitchFamily="18" charset="0"/>
                </a:rPr>
                <a:t>Gases - CO</a:t>
              </a:r>
              <a:r>
                <a:rPr lang="pt-BR" sz="2400" b="1" i="1" baseline="-25000">
                  <a:latin typeface="Times New Roman" pitchFamily="18" charset="0"/>
                </a:rPr>
                <a:t>2</a:t>
              </a:r>
              <a:r>
                <a:rPr lang="pt-BR" sz="2400" b="1" i="1">
                  <a:latin typeface="Times New Roman" pitchFamily="18" charset="0"/>
                </a:rPr>
                <a:t>: 30%</a:t>
              </a:r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6400800" y="2286000"/>
              <a:ext cx="2286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 b="1" i="1">
                  <a:latin typeface="Times New Roman" pitchFamily="18" charset="0"/>
                </a:rPr>
                <a:t>Efluente: 10%</a:t>
              </a:r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152400" y="2133600"/>
              <a:ext cx="2971800" cy="1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 b="1" i="1">
                  <a:latin typeface="Times New Roman" pitchFamily="18" charset="0"/>
                </a:rPr>
                <a:t>Matéria Orgânica</a:t>
              </a:r>
            </a:p>
            <a:p>
              <a:pPr>
                <a:spcBef>
                  <a:spcPct val="50000"/>
                </a:spcBef>
              </a:pPr>
              <a:endParaRPr lang="pt-BR" sz="2400" b="1" i="1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pt-BR" sz="2400" b="1" i="1">
                  <a:latin typeface="Times New Roman" pitchFamily="18" charset="0"/>
                </a:rPr>
                <a:t>          100%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266700" y="1412631"/>
            <a:ext cx="8610600" cy="2362200"/>
            <a:chOff x="152400" y="4267200"/>
            <a:chExt cx="8610600" cy="2362200"/>
          </a:xfrm>
        </p:grpSpPr>
        <p:sp>
          <p:nvSpPr>
            <p:cNvPr id="25612" name="AutoShape 12"/>
            <p:cNvSpPr>
              <a:spLocks noChangeArrowheads="1"/>
            </p:cNvSpPr>
            <p:nvPr/>
          </p:nvSpPr>
          <p:spPr bwMode="auto">
            <a:xfrm>
              <a:off x="1524000" y="5562600"/>
              <a:ext cx="1371600" cy="304800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3" name="Text Box 13"/>
            <p:cNvSpPr txBox="1">
              <a:spLocks noChangeArrowheads="1"/>
            </p:cNvSpPr>
            <p:nvPr/>
          </p:nvSpPr>
          <p:spPr bwMode="auto">
            <a:xfrm>
              <a:off x="4800600" y="6172200"/>
              <a:ext cx="3429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 b="1" i="1">
                  <a:latin typeface="Times New Roman" pitchFamily="18" charset="0"/>
                </a:rPr>
                <a:t>Produção de Lodo: 10%</a:t>
              </a:r>
            </a:p>
          </p:txBody>
        </p:sp>
        <p:sp>
          <p:nvSpPr>
            <p:cNvPr id="25614" name="AutoShape 14"/>
            <p:cNvSpPr>
              <a:spLocks noChangeArrowheads="1"/>
            </p:cNvSpPr>
            <p:nvPr/>
          </p:nvSpPr>
          <p:spPr bwMode="auto">
            <a:xfrm>
              <a:off x="3200400" y="5105400"/>
              <a:ext cx="2819400" cy="9906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2400" b="1" dirty="0">
                  <a:solidFill>
                    <a:srgbClr val="FF0000"/>
                  </a:solidFill>
                  <a:latin typeface="Times New Roman" pitchFamily="18" charset="0"/>
                </a:rPr>
                <a:t>Processo Anaeróbio</a:t>
              </a:r>
            </a:p>
          </p:txBody>
        </p:sp>
        <p:sp>
          <p:nvSpPr>
            <p:cNvPr id="25615" name="AutoShape 15"/>
            <p:cNvSpPr>
              <a:spLocks noChangeArrowheads="1"/>
            </p:cNvSpPr>
            <p:nvPr/>
          </p:nvSpPr>
          <p:spPr bwMode="auto">
            <a:xfrm>
              <a:off x="6477000" y="5410200"/>
              <a:ext cx="1371600" cy="304800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6" name="AutoShape 16"/>
            <p:cNvSpPr>
              <a:spLocks noChangeArrowheads="1"/>
            </p:cNvSpPr>
            <p:nvPr/>
          </p:nvSpPr>
          <p:spPr bwMode="auto">
            <a:xfrm>
              <a:off x="4419600" y="4572000"/>
              <a:ext cx="228600" cy="4572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7" name="AutoShape 17"/>
            <p:cNvSpPr>
              <a:spLocks noChangeArrowheads="1"/>
            </p:cNvSpPr>
            <p:nvPr/>
          </p:nvSpPr>
          <p:spPr bwMode="auto">
            <a:xfrm>
              <a:off x="4419600" y="6172200"/>
              <a:ext cx="2286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8" name="Text Box 18"/>
            <p:cNvSpPr txBox="1">
              <a:spLocks noChangeArrowheads="1"/>
            </p:cNvSpPr>
            <p:nvPr/>
          </p:nvSpPr>
          <p:spPr bwMode="auto">
            <a:xfrm>
              <a:off x="4724400" y="4267200"/>
              <a:ext cx="403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 b="1" i="1">
                  <a:latin typeface="Times New Roman" pitchFamily="18" charset="0"/>
                </a:rPr>
                <a:t>Gases: CO</a:t>
              </a:r>
              <a:r>
                <a:rPr lang="pt-BR" sz="2400" b="1" i="1" baseline="-25000">
                  <a:latin typeface="Times New Roman" pitchFamily="18" charset="0"/>
                </a:rPr>
                <a:t>2 </a:t>
              </a:r>
              <a:r>
                <a:rPr lang="pt-BR" sz="2400" b="1" i="1">
                  <a:latin typeface="Times New Roman" pitchFamily="18" charset="0"/>
                </a:rPr>
                <a:t>- 15% CH</a:t>
              </a:r>
              <a:r>
                <a:rPr lang="pt-BR" sz="2400" b="1" i="1" baseline="-25000">
                  <a:latin typeface="Times New Roman" pitchFamily="18" charset="0"/>
                </a:rPr>
                <a:t>4</a:t>
              </a:r>
              <a:r>
                <a:rPr lang="pt-BR" sz="2400" b="1" i="1">
                  <a:latin typeface="Times New Roman" pitchFamily="18" charset="0"/>
                </a:rPr>
                <a:t> - 45%</a:t>
              </a:r>
            </a:p>
          </p:txBody>
        </p:sp>
        <p:sp>
          <p:nvSpPr>
            <p:cNvPr id="25619" name="Text Box 19"/>
            <p:cNvSpPr txBox="1">
              <a:spLocks noChangeArrowheads="1"/>
            </p:cNvSpPr>
            <p:nvPr/>
          </p:nvSpPr>
          <p:spPr bwMode="auto">
            <a:xfrm>
              <a:off x="6248400" y="4876800"/>
              <a:ext cx="2286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 b="1" i="1">
                  <a:latin typeface="Times New Roman" pitchFamily="18" charset="0"/>
                </a:rPr>
                <a:t>Efluente: 30%</a:t>
              </a:r>
            </a:p>
          </p:txBody>
        </p:sp>
        <p:sp>
          <p:nvSpPr>
            <p:cNvPr id="25620" name="Text Box 20"/>
            <p:cNvSpPr txBox="1">
              <a:spLocks noChangeArrowheads="1"/>
            </p:cNvSpPr>
            <p:nvPr/>
          </p:nvSpPr>
          <p:spPr bwMode="auto">
            <a:xfrm>
              <a:off x="152400" y="4924425"/>
              <a:ext cx="2971800" cy="1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 b="1" i="1">
                  <a:latin typeface="Times New Roman" pitchFamily="18" charset="0"/>
                </a:rPr>
                <a:t>Matéria Orgânica</a:t>
              </a:r>
            </a:p>
            <a:p>
              <a:pPr>
                <a:spcBef>
                  <a:spcPct val="50000"/>
                </a:spcBef>
              </a:pPr>
              <a:endParaRPr lang="pt-BR" sz="2400" b="1" i="1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pt-BR" sz="2400" b="1" i="1">
                  <a:latin typeface="Times New Roman" pitchFamily="18" charset="0"/>
                </a:rPr>
                <a:t>          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4158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128</TotalTime>
  <Words>1801</Words>
  <Application>Microsoft Office PowerPoint</Application>
  <PresentationFormat>Apresentação na tela (4:3)</PresentationFormat>
  <Paragraphs>363</Paragraphs>
  <Slides>53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7</vt:i4>
      </vt:variant>
      <vt:variant>
        <vt:lpstr>Títulos de slides</vt:lpstr>
      </vt:variant>
      <vt:variant>
        <vt:i4>53</vt:i4>
      </vt:variant>
    </vt:vector>
  </HeadingPairs>
  <TitlesOfParts>
    <vt:vector size="67" baseType="lpstr">
      <vt:lpstr>Arial</vt:lpstr>
      <vt:lpstr>Calibri</vt:lpstr>
      <vt:lpstr>Calibri Light</vt:lpstr>
      <vt:lpstr>Times New Roman</vt:lpstr>
      <vt:lpstr>Wingdings</vt:lpstr>
      <vt:lpstr>Wingdings 3</vt:lpstr>
      <vt:lpstr>Tema do Office</vt:lpstr>
      <vt:lpstr>???</vt:lpstr>
      <vt:lpstr>???</vt:lpstr>
      <vt:lpstr>???</vt:lpstr>
      <vt:lpstr>???</vt:lpstr>
      <vt:lpstr>???</vt:lpstr>
      <vt:lpstr>???</vt:lpstr>
      <vt:lpstr>file:///C:\Users\Valeria\Documents\Computador%20UFSC\Disciplina\FigConcordia.doc!OLE_LINK1</vt:lpstr>
      <vt:lpstr>Bioprocessos de tratamento de efluentes</vt:lpstr>
      <vt:lpstr>Apresentação do PowerPoint</vt:lpstr>
      <vt:lpstr>Degradação anaeróbia da matéria orgânica</vt:lpstr>
      <vt:lpstr>Rendimento  energético da degradação aeróbia da matéria orgânica</vt:lpstr>
      <vt:lpstr>Rendimento  energético da degradação anaeróbia da matéria orgânica </vt:lpstr>
      <vt:lpstr>Velocidade de crescimento de microrganismos (μx) aeróbio X anaeróbio</vt:lpstr>
      <vt:lpstr>Velocidade de consumo de substrato (μs) microrganismos aeróbio X anaeróbio</vt:lpstr>
      <vt:lpstr>Comparação de constantes cinéticas dos processos aeróbios e anaeróbios</vt:lpstr>
      <vt:lpstr>Apresentação do PowerPoint</vt:lpstr>
      <vt:lpstr>Processos aeróbios e anaeróbios</vt:lpstr>
      <vt:lpstr>Apresentação do PowerPoint</vt:lpstr>
      <vt:lpstr>Processos Anaeróbios de tratamento de efluentes</vt:lpstr>
      <vt:lpstr>Respiração X Fermentação</vt:lpstr>
      <vt:lpstr>Respiração anaeróbia (processos anóxicos)</vt:lpstr>
      <vt:lpstr>Variação da energia livre e o potencial de oxidação-redução</vt:lpstr>
      <vt:lpstr>Apresentação do PowerPoint</vt:lpstr>
      <vt:lpstr>Apresentação do PowerPoint</vt:lpstr>
      <vt:lpstr>Degradação Anaeróbia da matéria orgânica</vt:lpstr>
      <vt:lpstr>Digestão anaeróbia da matéria orgânica </vt:lpstr>
      <vt:lpstr>Degradação anaeróbia da matéria orgânica</vt:lpstr>
      <vt:lpstr>Degradação anaeróbia da matéria orgânica</vt:lpstr>
      <vt:lpstr>Apresentação do PowerPoint</vt:lpstr>
      <vt:lpstr>Fermentação (quebrando tabus!!) </vt:lpstr>
      <vt:lpstr>Digestão anaeróbia</vt:lpstr>
      <vt:lpstr>Degradação anaeróbia da matéria orgânica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Degradação anaeróbia da matéria orgânica</vt:lpstr>
      <vt:lpstr>Degradação anaeróbia da matéria orgânica</vt:lpstr>
      <vt:lpstr>Degradação anaeróbia da matéria orgânica</vt:lpstr>
      <vt:lpstr>3) Metanogênese</vt:lpstr>
      <vt:lpstr>Metanogênese</vt:lpstr>
      <vt:lpstr>Apresentação do PowerPoint</vt:lpstr>
      <vt:lpstr>Diferenças PC bactéria X arqueia</vt:lpstr>
      <vt:lpstr>Reações anaeróbias consumidoras de H2  e outros compostos reduzidos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Reatores anaeróbios</vt:lpstr>
      <vt:lpstr>Apresentação do PowerPoint</vt:lpstr>
      <vt:lpstr>Apresentação do PowerPoint</vt:lpstr>
      <vt:lpstr>Apresentação do PowerPoint</vt:lpstr>
      <vt:lpstr>Processos anaeróbios</vt:lpstr>
      <vt:lpstr>Processos anaeróbios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Valeria Reginatto Spiller</dc:creator>
  <cp:lastModifiedBy>Valeria Reginatto Spiller</cp:lastModifiedBy>
  <cp:revision>15</cp:revision>
  <dcterms:created xsi:type="dcterms:W3CDTF">2017-11-16T11:23:55Z</dcterms:created>
  <dcterms:modified xsi:type="dcterms:W3CDTF">2023-11-24T19:22:42Z</dcterms:modified>
</cp:coreProperties>
</file>