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359" r:id="rId2"/>
    <p:sldId id="256" r:id="rId3"/>
    <p:sldId id="362" r:id="rId4"/>
    <p:sldId id="364" r:id="rId5"/>
    <p:sldId id="363" r:id="rId6"/>
    <p:sldId id="365" r:id="rId7"/>
    <p:sldId id="366" r:id="rId8"/>
    <p:sldId id="367" r:id="rId9"/>
    <p:sldId id="368" r:id="rId10"/>
    <p:sldId id="370" r:id="rId11"/>
    <p:sldId id="371" r:id="rId12"/>
    <p:sldId id="372" r:id="rId13"/>
    <p:sldId id="373" r:id="rId14"/>
    <p:sldId id="374" r:id="rId15"/>
    <p:sldId id="375" r:id="rId16"/>
    <p:sldId id="376" r:id="rId17"/>
    <p:sldId id="377" r:id="rId18"/>
    <p:sldId id="378" r:id="rId19"/>
    <p:sldId id="379" r:id="rId20"/>
    <p:sldId id="380" r:id="rId21"/>
    <p:sldId id="381" r:id="rId22"/>
    <p:sldId id="382" r:id="rId23"/>
    <p:sldId id="383" r:id="rId24"/>
    <p:sldId id="384" r:id="rId25"/>
    <p:sldId id="385"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68" d="100"/>
          <a:sy n="68" d="100"/>
        </p:scale>
        <p:origin x="69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pt-BR"/>
              <a:t>Clique para editar o título mestre</a:t>
            </a:r>
            <a:endParaRPr lang="en-US" dirty="0"/>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Foto Panorâmica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pt-BR"/>
              <a:t>Clique para editar o título mestre</a:t>
            </a:r>
            <a:endParaRPr lang="en-US" dirty="0"/>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t-BR"/>
              <a:t>Clique no ícone para adicionar uma imagem</a:t>
            </a:r>
            <a:endParaRPr lang="en-US" dirty="0"/>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 texto mestre</a:t>
            </a:r>
          </a:p>
        </p:txBody>
      </p:sp>
      <p:sp>
        <p:nvSpPr>
          <p:cNvPr id="5" name="Date Placeholder 4"/>
          <p:cNvSpPr>
            <a:spLocks noGrp="1"/>
          </p:cNvSpPr>
          <p:nvPr>
            <p:ph type="dt" sz="half" idx="10"/>
          </p:nvPr>
        </p:nvSpPr>
        <p:spPr/>
        <p:txBody>
          <a:bodyPr/>
          <a:lstStyle/>
          <a:p>
            <a:fld id="{48A87A34-81AB-432B-8DAE-1953F412C126}" type="datetimeFigureOut">
              <a:rPr lang="en-US" dirty="0"/>
              <a:t>3/23/2023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e Legenda">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pt-BR"/>
              <a:t>Clique para editar o título mestre</a:t>
            </a:r>
            <a:endParaRPr lang="en-US" dirty="0"/>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 texto mestre</a:t>
            </a:r>
          </a:p>
        </p:txBody>
      </p:sp>
      <p:sp>
        <p:nvSpPr>
          <p:cNvPr id="5" name="Date Placeholder 4"/>
          <p:cNvSpPr>
            <a:spLocks noGrp="1"/>
          </p:cNvSpPr>
          <p:nvPr>
            <p:ph type="dt" sz="half" idx="10"/>
          </p:nvPr>
        </p:nvSpPr>
        <p:spPr/>
        <p:txBody>
          <a:bodyPr/>
          <a:lstStyle/>
          <a:p>
            <a:fld id="{48A87A34-81AB-432B-8DAE-1953F412C126}" type="datetimeFigureOut">
              <a:rPr lang="en-US" dirty="0"/>
              <a:t>3/23/2023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çã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pt-BR"/>
              <a:t>Clique para editar o título mestre</a:t>
            </a:r>
            <a:endParaRPr lang="en-US" dirty="0"/>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 texto mestre</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 texto mestre</a:t>
            </a:r>
          </a:p>
        </p:txBody>
      </p:sp>
      <p:sp>
        <p:nvSpPr>
          <p:cNvPr id="5" name="Date Placeholder 4"/>
          <p:cNvSpPr>
            <a:spLocks noGrp="1"/>
          </p:cNvSpPr>
          <p:nvPr>
            <p:ph type="dt" sz="half" idx="10"/>
          </p:nvPr>
        </p:nvSpPr>
        <p:spPr/>
        <p:txBody>
          <a:bodyPr/>
          <a:lstStyle/>
          <a:p>
            <a:fld id="{48A87A34-81AB-432B-8DAE-1953F412C126}" type="datetimeFigureOut">
              <a:rPr lang="en-US" dirty="0"/>
              <a:t>3/23/2023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ão de Nome">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pt-BR"/>
              <a:t>Clique para editar o título mestre</a:t>
            </a:r>
            <a:endParaRPr lang="en-US" dirty="0"/>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 texto mestre</a:t>
            </a:r>
          </a:p>
        </p:txBody>
      </p:sp>
      <p:sp>
        <p:nvSpPr>
          <p:cNvPr id="5" name="Date Placeholder 4"/>
          <p:cNvSpPr>
            <a:spLocks noGrp="1"/>
          </p:cNvSpPr>
          <p:nvPr>
            <p:ph type="dt" sz="half" idx="10"/>
          </p:nvPr>
        </p:nvSpPr>
        <p:spPr/>
        <p:txBody>
          <a:bodyPr/>
          <a:lstStyle/>
          <a:p>
            <a:fld id="{48A87A34-81AB-432B-8DAE-1953F412C126}" type="datetimeFigureOut">
              <a:rPr lang="en-US" dirty="0"/>
              <a:t>3/23/2023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nas">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pt-BR"/>
              <a:t>Clique para editar o título mestre</a:t>
            </a:r>
            <a:endParaRPr lang="en-US" dirty="0"/>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 texto mestre</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 texto mestre</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 texto mestre</a:t>
            </a:r>
          </a:p>
        </p:txBody>
      </p:sp>
      <p:sp>
        <p:nvSpPr>
          <p:cNvPr id="3" name="Date Placeholder 2"/>
          <p:cNvSpPr>
            <a:spLocks noGrp="1"/>
          </p:cNvSpPr>
          <p:nvPr>
            <p:ph type="dt" sz="half" idx="10"/>
          </p:nvPr>
        </p:nvSpPr>
        <p:spPr/>
        <p:txBody>
          <a:bodyPr/>
          <a:lstStyle/>
          <a:p>
            <a:fld id="{48A87A34-81AB-432B-8DAE-1953F412C126}" type="datetimeFigureOut">
              <a:rPr lang="en-US" dirty="0"/>
              <a:t>3/23/2023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unas de Imagem">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pt-BR"/>
              <a:t>Clique para editar o título mestre</a:t>
            </a:r>
            <a:endParaRPr lang="en-US" dirty="0"/>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t-BR"/>
              <a:t>Clique no ícone para adicionar uma imagem</a:t>
            </a:r>
            <a:endParaRPr lang="en-US" dirty="0"/>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 texto mestre</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t-BR"/>
              <a:t>Clique no ícone para adicionar uma imagem</a:t>
            </a:r>
            <a:endParaRPr lang="en-US" dirty="0"/>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 texto mestre</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t-BR"/>
              <a:t>Clique no ícone para adicionar uma imagem</a:t>
            </a:r>
            <a:endParaRPr lang="en-US" dirty="0"/>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 texto mestre</a:t>
            </a:r>
          </a:p>
        </p:txBody>
      </p:sp>
      <p:sp>
        <p:nvSpPr>
          <p:cNvPr id="3" name="Date Placeholder 2"/>
          <p:cNvSpPr>
            <a:spLocks noGrp="1"/>
          </p:cNvSpPr>
          <p:nvPr>
            <p:ph type="dt" sz="half" idx="10"/>
          </p:nvPr>
        </p:nvSpPr>
        <p:spPr/>
        <p:txBody>
          <a:bodyPr/>
          <a:lstStyle/>
          <a:p>
            <a:fld id="{48A87A34-81AB-432B-8DAE-1953F412C126}" type="datetimeFigureOut">
              <a:rPr lang="en-US" dirty="0"/>
              <a:t>3/23/2023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Vertical Text Placeholder 2"/>
          <p:cNvSpPr>
            <a:spLocks noGrp="1"/>
          </p:cNvSpPr>
          <p:nvPr>
            <p:ph type="body" orient="vert" idx="1"/>
          </p:nvPr>
        </p:nvSpPr>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pt-BR"/>
              <a:t>Clique para editar o título mestre</a:t>
            </a:r>
            <a:endParaRPr lang="en-US" dirty="0"/>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idx="1"/>
          </p:nvPr>
        </p:nvSpPr>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pt-BR"/>
              <a:t>Clique para editar o título mestre</a:t>
            </a:r>
            <a:endParaRPr lang="en-US" dirty="0"/>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Clique para editar o texto mestre</a:t>
            </a:r>
          </a:p>
        </p:txBody>
      </p:sp>
      <p:sp>
        <p:nvSpPr>
          <p:cNvPr id="4" name="Date Placeholder 3"/>
          <p:cNvSpPr>
            <a:spLocks noGrp="1"/>
          </p:cNvSpPr>
          <p:nvPr>
            <p:ph type="dt" sz="half" idx="10"/>
          </p:nvPr>
        </p:nvSpPr>
        <p:spPr/>
        <p:txBody>
          <a:bodyPr/>
          <a:lstStyle/>
          <a:p>
            <a:fld id="{48A87A34-81AB-432B-8DAE-1953F412C126}" type="datetimeFigureOut">
              <a:rPr lang="en-US" dirty="0"/>
              <a:t>3/23/2023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pt-BR"/>
              <a:t>Clique para editar o título mestre</a:t>
            </a:r>
            <a:endParaRPr lang="en-US" dirty="0"/>
          </a:p>
        </p:txBody>
      </p:sp>
      <p:sp>
        <p:nvSpPr>
          <p:cNvPr id="3" name="Content Placeholder 2"/>
          <p:cNvSpPr>
            <a:spLocks noGrp="1"/>
          </p:cNvSpPr>
          <p:nvPr>
            <p:ph sz="half" idx="1"/>
          </p:nvPr>
        </p:nvSpPr>
        <p:spPr>
          <a:xfrm>
            <a:off x="913795" y="2088319"/>
            <a:ext cx="5106004" cy="3702881"/>
          </a:xfrm>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Content Placeholder 3"/>
          <p:cNvSpPr>
            <a:spLocks noGrp="1"/>
          </p:cNvSpPr>
          <p:nvPr>
            <p:ph sz="half" idx="2"/>
          </p:nvPr>
        </p:nvSpPr>
        <p:spPr>
          <a:xfrm>
            <a:off x="6173403" y="2088319"/>
            <a:ext cx="5094154" cy="3702881"/>
          </a:xfrm>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3/23/2023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pt-BR"/>
              <a:t>Clique para editar o título mestre</a:t>
            </a:r>
            <a:endParaRPr lang="en-US" dirty="0"/>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4" name="Content Placeholder 3"/>
          <p:cNvSpPr>
            <a:spLocks noGrp="1"/>
          </p:cNvSpPr>
          <p:nvPr>
            <p:ph sz="half" idx="2"/>
          </p:nvPr>
        </p:nvSpPr>
        <p:spPr>
          <a:xfrm>
            <a:off x="913795" y="2912232"/>
            <a:ext cx="5107208" cy="2878968"/>
          </a:xfrm>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6" name="Content Placeholder 5"/>
          <p:cNvSpPr>
            <a:spLocks noGrp="1"/>
          </p:cNvSpPr>
          <p:nvPr>
            <p:ph sz="quarter" idx="4"/>
          </p:nvPr>
        </p:nvSpPr>
        <p:spPr>
          <a:xfrm>
            <a:off x="6172200" y="2912232"/>
            <a:ext cx="5095357" cy="2878968"/>
          </a:xfrm>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3/23/2023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3/23/2023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3/23/2023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pt-BR"/>
              <a:t>Clique para editar o título mestre</a:t>
            </a:r>
            <a:endParaRPr lang="en-US" dirty="0"/>
          </a:p>
        </p:txBody>
      </p:sp>
      <p:sp>
        <p:nvSpPr>
          <p:cNvPr id="3" name="Content Placeholder 2"/>
          <p:cNvSpPr>
            <a:spLocks noGrp="1"/>
          </p:cNvSpPr>
          <p:nvPr>
            <p:ph idx="1"/>
          </p:nvPr>
        </p:nvSpPr>
        <p:spPr>
          <a:xfrm>
            <a:off x="5078064" y="609600"/>
            <a:ext cx="6189492" cy="5181600"/>
          </a:xfrm>
        </p:spPr>
        <p:txBody>
          <a:bodyPr anchor="ct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 texto mestre</a:t>
            </a:r>
          </a:p>
        </p:txBody>
      </p:sp>
      <p:sp>
        <p:nvSpPr>
          <p:cNvPr id="5" name="Date Placeholder 4"/>
          <p:cNvSpPr>
            <a:spLocks noGrp="1"/>
          </p:cNvSpPr>
          <p:nvPr>
            <p:ph type="dt" sz="half" idx="10"/>
          </p:nvPr>
        </p:nvSpPr>
        <p:spPr/>
        <p:txBody>
          <a:bodyPr/>
          <a:lstStyle/>
          <a:p>
            <a:fld id="{48A87A34-81AB-432B-8DAE-1953F412C126}" type="datetimeFigureOut">
              <a:rPr lang="en-US" dirty="0"/>
              <a:t>3/23/2023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pt-BR"/>
              <a:t>Clique para editar o título mestre</a:t>
            </a:r>
            <a:endParaRPr lang="en-US" dirty="0"/>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t-BR"/>
              <a:t>Clique no ícone para adicionar uma imagem</a:t>
            </a:r>
            <a:endParaRPr lang="en-US" dirty="0"/>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 texto mestre</a:t>
            </a:r>
          </a:p>
        </p:txBody>
      </p:sp>
      <p:sp>
        <p:nvSpPr>
          <p:cNvPr id="5" name="Date Placeholder 4"/>
          <p:cNvSpPr>
            <a:spLocks noGrp="1"/>
          </p:cNvSpPr>
          <p:nvPr>
            <p:ph type="dt" sz="half" idx="10"/>
          </p:nvPr>
        </p:nvSpPr>
        <p:spPr/>
        <p:txBody>
          <a:bodyPr/>
          <a:lstStyle/>
          <a:p>
            <a:fld id="{48A87A34-81AB-432B-8DAE-1953F412C126}" type="datetimeFigureOut">
              <a:rPr lang="en-US" dirty="0"/>
              <a:t>3/23/2023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pt-BR"/>
              <a:t>Clique para editar o título mestre</a:t>
            </a:r>
            <a:endParaRPr lang="en-US" dirty="0"/>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3/23/2023</a:t>
            </a:fld>
            <a:endParaRPr lang="en-US" dirty="0"/>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6D22F896-40B5-4ADD-8801-0D06FADFA095}" type="slidenum">
              <a:rPr lang="en-US" dirty="0"/>
              <a:pPr/>
              <a:t>‹nº›</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B8CB32EB-693E-45A8-9C4A-DAA5CD726750}"/>
              </a:ext>
            </a:extLst>
          </p:cNvPr>
          <p:cNvSpPr txBox="1">
            <a:spLocks/>
          </p:cNvSpPr>
          <p:nvPr/>
        </p:nvSpPr>
        <p:spPr>
          <a:xfrm>
            <a:off x="1316901" y="2603768"/>
            <a:ext cx="9558198" cy="894829"/>
          </a:xfrm>
          <a:prstGeom prst="rect">
            <a:avLst/>
          </a:prstGeom>
        </p:spPr>
        <p:txBody>
          <a:bodyPr>
            <a:normAutofit fontScale="75000" lnSpcReduction="20000"/>
          </a:bodyPr>
          <a:lst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a:lstStyle>
          <a:p>
            <a:pPr>
              <a:defRPr/>
            </a:pPr>
            <a:r>
              <a:rPr lang="pt-BR" sz="4900" dirty="0">
                <a:latin typeface="Century Gothic" charset="0"/>
              </a:rPr>
              <a:t>História do Pensamento Econômico</a:t>
            </a:r>
          </a:p>
        </p:txBody>
      </p:sp>
      <p:sp>
        <p:nvSpPr>
          <p:cNvPr id="5" name="Subtítulo 3">
            <a:extLst>
              <a:ext uri="{FF2B5EF4-FFF2-40B4-BE49-F238E27FC236}">
                <a16:creationId xmlns:a16="http://schemas.microsoft.com/office/drawing/2014/main" id="{82034336-610C-4B7C-94D2-7F40E88055F4}"/>
              </a:ext>
            </a:extLst>
          </p:cNvPr>
          <p:cNvSpPr txBox="1">
            <a:spLocks/>
          </p:cNvSpPr>
          <p:nvPr/>
        </p:nvSpPr>
        <p:spPr>
          <a:xfrm>
            <a:off x="3076992" y="3804066"/>
            <a:ext cx="6600825" cy="1125538"/>
          </a:xfrm>
          <a:prstGeom prst="rect">
            <a:avLst/>
          </a:prstGeom>
        </p:spPr>
        <p:txBody>
          <a:bodyPr/>
          <a:lst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r>
              <a:rPr lang="pt-BR" dirty="0">
                <a:latin typeface="Century Gothic" charset="0"/>
              </a:rPr>
              <a:t>4ª aula - 2023</a:t>
            </a:r>
          </a:p>
          <a:p>
            <a:r>
              <a:rPr lang="pt-BR" dirty="0">
                <a:latin typeface="Century Gothic" charset="0"/>
              </a:rPr>
              <a:t>Professor Ricardo Luis Chaves Feijó</a:t>
            </a:r>
          </a:p>
          <a:p>
            <a:r>
              <a:rPr lang="pt-BR" dirty="0">
                <a:latin typeface="Century Gothic" charset="0"/>
              </a:rPr>
              <a:t>riccfeij@usp.br</a:t>
            </a:r>
          </a:p>
        </p:txBody>
      </p:sp>
      <p:sp>
        <p:nvSpPr>
          <p:cNvPr id="6" name="Título 1">
            <a:extLst>
              <a:ext uri="{FF2B5EF4-FFF2-40B4-BE49-F238E27FC236}">
                <a16:creationId xmlns:a16="http://schemas.microsoft.com/office/drawing/2014/main" id="{48F71418-7BB3-407D-95B7-EC0F83E55AC3}"/>
              </a:ext>
            </a:extLst>
          </p:cNvPr>
          <p:cNvSpPr txBox="1">
            <a:spLocks/>
          </p:cNvSpPr>
          <p:nvPr/>
        </p:nvSpPr>
        <p:spPr>
          <a:xfrm>
            <a:off x="2398182" y="450206"/>
            <a:ext cx="7395636" cy="1630907"/>
          </a:xfrm>
          <a:prstGeom prst="rect">
            <a:avLst/>
          </a:prstGeom>
        </p:spPr>
        <p:txBody>
          <a:bodyPr rtlCol="0">
            <a:noAutofit/>
          </a:bodyPr>
          <a:lstStyle>
            <a:lvl1pPr algn="l" rtl="0" eaLnBrk="0" fontAlgn="base" hangingPunct="0">
              <a:spcBef>
                <a:spcPct val="0"/>
              </a:spcBef>
              <a:spcAft>
                <a:spcPct val="0"/>
              </a:spcAft>
              <a:defRPr sz="3200" kern="1200">
                <a:solidFill>
                  <a:schemeClr val="tx2"/>
                </a:solidFill>
                <a:latin typeface="+mj-lt"/>
                <a:ea typeface="+mj-ea"/>
                <a:cs typeface="+mj-cs"/>
              </a:defRPr>
            </a:lvl1pPr>
            <a:lvl2pPr algn="l" rtl="0" eaLnBrk="0" fontAlgn="base" hangingPunct="0">
              <a:spcBef>
                <a:spcPct val="0"/>
              </a:spcBef>
              <a:spcAft>
                <a:spcPct val="0"/>
              </a:spcAft>
              <a:defRPr sz="3200">
                <a:solidFill>
                  <a:schemeClr val="tx2"/>
                </a:solidFill>
                <a:latin typeface="Bookman Old Style" panose="02050604050505020204" pitchFamily="18" charset="0"/>
              </a:defRPr>
            </a:lvl2pPr>
            <a:lvl3pPr algn="l" rtl="0" eaLnBrk="0" fontAlgn="base" hangingPunct="0">
              <a:spcBef>
                <a:spcPct val="0"/>
              </a:spcBef>
              <a:spcAft>
                <a:spcPct val="0"/>
              </a:spcAft>
              <a:defRPr sz="3200">
                <a:solidFill>
                  <a:schemeClr val="tx2"/>
                </a:solidFill>
                <a:latin typeface="Bookman Old Style" panose="02050604050505020204" pitchFamily="18" charset="0"/>
              </a:defRPr>
            </a:lvl3pPr>
            <a:lvl4pPr algn="l" rtl="0" eaLnBrk="0" fontAlgn="base" hangingPunct="0">
              <a:spcBef>
                <a:spcPct val="0"/>
              </a:spcBef>
              <a:spcAft>
                <a:spcPct val="0"/>
              </a:spcAft>
              <a:defRPr sz="3200">
                <a:solidFill>
                  <a:schemeClr val="tx2"/>
                </a:solidFill>
                <a:latin typeface="Bookman Old Style" panose="02050604050505020204" pitchFamily="18" charset="0"/>
              </a:defRPr>
            </a:lvl4pPr>
            <a:lvl5pPr algn="l" rtl="0" eaLnBrk="0" fontAlgn="base" hangingPunct="0">
              <a:spcBef>
                <a:spcPct val="0"/>
              </a:spcBef>
              <a:spcAft>
                <a:spcPct val="0"/>
              </a:spcAft>
              <a:defRPr sz="3200">
                <a:solidFill>
                  <a:schemeClr val="tx2"/>
                </a:solidFill>
                <a:latin typeface="Bookman Old Style" panose="02050604050505020204" pitchFamily="18" charset="0"/>
              </a:defRPr>
            </a:lvl5pPr>
            <a:lvl6pPr marL="457200" algn="l" rtl="0" fontAlgn="base">
              <a:spcBef>
                <a:spcPct val="0"/>
              </a:spcBef>
              <a:spcAft>
                <a:spcPct val="0"/>
              </a:spcAft>
              <a:defRPr sz="3200">
                <a:solidFill>
                  <a:schemeClr val="tx2"/>
                </a:solidFill>
                <a:latin typeface="Bookman Old Style" panose="02050604050505020204" pitchFamily="18" charset="0"/>
              </a:defRPr>
            </a:lvl6pPr>
            <a:lvl7pPr marL="914400" algn="l" rtl="0" fontAlgn="base">
              <a:spcBef>
                <a:spcPct val="0"/>
              </a:spcBef>
              <a:spcAft>
                <a:spcPct val="0"/>
              </a:spcAft>
              <a:defRPr sz="3200">
                <a:solidFill>
                  <a:schemeClr val="tx2"/>
                </a:solidFill>
                <a:latin typeface="Bookman Old Style" panose="02050604050505020204" pitchFamily="18" charset="0"/>
              </a:defRPr>
            </a:lvl7pPr>
            <a:lvl8pPr marL="1371600" algn="l" rtl="0" fontAlgn="base">
              <a:spcBef>
                <a:spcPct val="0"/>
              </a:spcBef>
              <a:spcAft>
                <a:spcPct val="0"/>
              </a:spcAft>
              <a:defRPr sz="3200">
                <a:solidFill>
                  <a:schemeClr val="tx2"/>
                </a:solidFill>
                <a:latin typeface="Bookman Old Style" panose="02050604050505020204" pitchFamily="18" charset="0"/>
              </a:defRPr>
            </a:lvl8pPr>
            <a:lvl9pPr marL="1828800" algn="l" rtl="0" fontAlgn="base">
              <a:spcBef>
                <a:spcPct val="0"/>
              </a:spcBef>
              <a:spcAft>
                <a:spcPct val="0"/>
              </a:spcAft>
              <a:defRPr sz="3200">
                <a:solidFill>
                  <a:schemeClr val="tx2"/>
                </a:solidFill>
                <a:latin typeface="Bookman Old Style" panose="02050604050505020204" pitchFamily="18" charset="0"/>
              </a:defRPr>
            </a:lvl9pPr>
          </a:lstStyle>
          <a:p>
            <a:pPr algn="ctr">
              <a:lnSpc>
                <a:spcPct val="115000"/>
              </a:lnSpc>
            </a:pPr>
            <a:r>
              <a:rPr lang="pt-BR" sz="2400" b="1" dirty="0">
                <a:solidFill>
                  <a:schemeClr val="tx1"/>
                </a:solidFill>
                <a:latin typeface="Arial" panose="020B0604020202020204" pitchFamily="34" charset="0"/>
                <a:ea typeface="Times New Roman" panose="02020603050405020304" pitchFamily="18" charset="0"/>
              </a:rPr>
              <a:t>Universidade de São Paulo</a:t>
            </a:r>
            <a:br>
              <a:rPr lang="pt-BR" sz="2400" dirty="0">
                <a:solidFill>
                  <a:schemeClr val="tx1"/>
                </a:solidFill>
                <a:latin typeface="Times New Roman" panose="02020603050405020304" pitchFamily="18" charset="0"/>
                <a:ea typeface="Times New Roman" panose="02020603050405020304" pitchFamily="18" charset="0"/>
              </a:rPr>
            </a:br>
            <a:r>
              <a:rPr lang="pt-BR" sz="2400" b="1" dirty="0">
                <a:solidFill>
                  <a:schemeClr val="tx1"/>
                </a:solidFill>
                <a:latin typeface="Arial" panose="020B0604020202020204" pitchFamily="34" charset="0"/>
                <a:ea typeface="Times New Roman" panose="02020603050405020304" pitchFamily="18" charset="0"/>
              </a:rPr>
              <a:t>Faculdade de Economia, Administração e Contabilidade de Ribeirão Preto</a:t>
            </a:r>
            <a:endParaRPr lang="pt-BR" sz="2400" dirty="0">
              <a:solidFill>
                <a:schemeClr val="tx1"/>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8103149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1DB5F43-3F39-4338-8F55-D6B578E371CE}"/>
              </a:ext>
            </a:extLst>
          </p:cNvPr>
          <p:cNvSpPr>
            <a:spLocks noGrp="1"/>
          </p:cNvSpPr>
          <p:nvPr>
            <p:ph type="title"/>
          </p:nvPr>
        </p:nvSpPr>
        <p:spPr/>
        <p:txBody>
          <a:bodyPr/>
          <a:lstStyle/>
          <a:p>
            <a:r>
              <a:rPr lang="pt-BR" dirty="0"/>
              <a:t>A ideia de intervenção </a:t>
            </a:r>
          </a:p>
        </p:txBody>
      </p:sp>
      <p:sp>
        <p:nvSpPr>
          <p:cNvPr id="3" name="Espaço Reservado para Conteúdo 2">
            <a:extLst>
              <a:ext uri="{FF2B5EF4-FFF2-40B4-BE49-F238E27FC236}">
                <a16:creationId xmlns:a16="http://schemas.microsoft.com/office/drawing/2014/main" id="{C04762A6-11F1-49C4-B992-BC78ED6DADD7}"/>
              </a:ext>
            </a:extLst>
          </p:cNvPr>
          <p:cNvSpPr>
            <a:spLocks noGrp="1"/>
          </p:cNvSpPr>
          <p:nvPr>
            <p:ph idx="1"/>
          </p:nvPr>
        </p:nvSpPr>
        <p:spPr/>
        <p:txBody>
          <a:bodyPr/>
          <a:lstStyle/>
          <a:p>
            <a:r>
              <a:rPr lang="pt-BR" dirty="0"/>
              <a:t>Na segunda metade do século XIX, o avanço da economia fez aumentar na opinião pública a percepção de que o Estado deveria intervir mais na economia. </a:t>
            </a:r>
          </a:p>
          <a:p>
            <a:r>
              <a:rPr lang="pt-BR" dirty="0"/>
              <a:t>O liberalismo foi perdendo terreno para a crença de que os homens deveriam organizar melhor a sociedade, atuarem de modo consciente no sentido de melhorá-la com o intervencionismo.</a:t>
            </a:r>
          </a:p>
        </p:txBody>
      </p:sp>
    </p:spTree>
    <p:extLst>
      <p:ext uri="{BB962C8B-B14F-4D97-AF65-F5344CB8AC3E}">
        <p14:creationId xmlns:p14="http://schemas.microsoft.com/office/powerpoint/2010/main" val="1428886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7C7A6A6-BA31-4713-8FB9-CC7A0619CFF0}"/>
              </a:ext>
            </a:extLst>
          </p:cNvPr>
          <p:cNvSpPr>
            <a:spLocks noGrp="1"/>
          </p:cNvSpPr>
          <p:nvPr>
            <p:ph type="title"/>
          </p:nvPr>
        </p:nvSpPr>
        <p:spPr/>
        <p:txBody>
          <a:bodyPr/>
          <a:lstStyle/>
          <a:p>
            <a:r>
              <a:rPr lang="pt-BR" dirty="0"/>
              <a:t>Teoria da evolução</a:t>
            </a:r>
          </a:p>
        </p:txBody>
      </p:sp>
      <p:sp>
        <p:nvSpPr>
          <p:cNvPr id="3" name="Espaço Reservado para Conteúdo 2">
            <a:extLst>
              <a:ext uri="{FF2B5EF4-FFF2-40B4-BE49-F238E27FC236}">
                <a16:creationId xmlns:a16="http://schemas.microsoft.com/office/drawing/2014/main" id="{D7508444-1E4F-49F2-AD45-3AA31D94AADB}"/>
              </a:ext>
            </a:extLst>
          </p:cNvPr>
          <p:cNvSpPr>
            <a:spLocks noGrp="1"/>
          </p:cNvSpPr>
          <p:nvPr>
            <p:ph idx="1"/>
          </p:nvPr>
        </p:nvSpPr>
        <p:spPr/>
        <p:txBody>
          <a:bodyPr/>
          <a:lstStyle/>
          <a:p>
            <a:r>
              <a:rPr lang="pt-BR" dirty="0"/>
              <a:t>Ainda no plano das ideias, em 1859 ocorre o lançamento de </a:t>
            </a:r>
            <a:r>
              <a:rPr lang="pt-BR" i="1" dirty="0"/>
              <a:t>A Origem das Espécies</a:t>
            </a:r>
            <a:r>
              <a:rPr lang="pt-BR" dirty="0"/>
              <a:t>, de Darwin. Wallace também formula essa mesma teoria. </a:t>
            </a:r>
          </a:p>
          <a:p>
            <a:r>
              <a:rPr lang="pt-BR" dirty="0"/>
              <a:t>Os dois biólogos tiveram a inspiração independentemente, quando estavam estudando a teoria da população de Malthus: a ideia de populações crescentes com recursos crescentes. Param de crescer, as populações, quando algum fator, alguma limitação, impõe um decréscimo de recursos. </a:t>
            </a:r>
          </a:p>
        </p:txBody>
      </p:sp>
    </p:spTree>
    <p:extLst>
      <p:ext uri="{BB962C8B-B14F-4D97-AF65-F5344CB8AC3E}">
        <p14:creationId xmlns:p14="http://schemas.microsoft.com/office/powerpoint/2010/main" val="20646960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AC50A59-7F90-414A-9442-3FE4AB41ED0B}"/>
              </a:ext>
            </a:extLst>
          </p:cNvPr>
          <p:cNvSpPr>
            <a:spLocks noGrp="1"/>
          </p:cNvSpPr>
          <p:nvPr>
            <p:ph type="title"/>
          </p:nvPr>
        </p:nvSpPr>
        <p:spPr/>
        <p:txBody>
          <a:bodyPr/>
          <a:lstStyle/>
          <a:p>
            <a:r>
              <a:rPr lang="pt-BR" dirty="0"/>
              <a:t>Avanços na física</a:t>
            </a:r>
          </a:p>
        </p:txBody>
      </p:sp>
      <p:sp>
        <p:nvSpPr>
          <p:cNvPr id="3" name="Espaço Reservado para Conteúdo 2">
            <a:extLst>
              <a:ext uri="{FF2B5EF4-FFF2-40B4-BE49-F238E27FC236}">
                <a16:creationId xmlns:a16="http://schemas.microsoft.com/office/drawing/2014/main" id="{0DE5099A-E367-43BE-81B2-3DF41D38221E}"/>
              </a:ext>
            </a:extLst>
          </p:cNvPr>
          <p:cNvSpPr>
            <a:spLocks noGrp="1"/>
          </p:cNvSpPr>
          <p:nvPr>
            <p:ph idx="1"/>
          </p:nvPr>
        </p:nvSpPr>
        <p:spPr/>
        <p:txBody>
          <a:bodyPr/>
          <a:lstStyle/>
          <a:p>
            <a:r>
              <a:rPr lang="pt-BR" dirty="0"/>
              <a:t>Também a termodinâmica, ramo da física, teve um grande impulso nessa época.</a:t>
            </a:r>
          </a:p>
          <a:p>
            <a:r>
              <a:rPr lang="pt-BR" dirty="0"/>
              <a:t>A partir da descoberta do Ciclo de Carnot (um ciclo particular de transformações termodinâmicas de um gás ideal, descrito e analisado pelo engenheiro francês Sadi Carnot, em 1824, em seus estudos sobre as máquinas térmicas), a termodinâmica teve um grande impulso, com a identificação de novas leis que propiciaram um melhor conhecimento teórico do funcionamento das máquinas a vapor.</a:t>
            </a:r>
          </a:p>
        </p:txBody>
      </p:sp>
    </p:spTree>
    <p:extLst>
      <p:ext uri="{BB962C8B-B14F-4D97-AF65-F5344CB8AC3E}">
        <p14:creationId xmlns:p14="http://schemas.microsoft.com/office/powerpoint/2010/main" val="27627946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AA1BD1E-C321-4C25-B747-C9C454ABB461}"/>
              </a:ext>
            </a:extLst>
          </p:cNvPr>
          <p:cNvSpPr>
            <a:spLocks noGrp="1"/>
          </p:cNvSpPr>
          <p:nvPr>
            <p:ph type="title"/>
          </p:nvPr>
        </p:nvSpPr>
        <p:spPr/>
        <p:txBody>
          <a:bodyPr/>
          <a:lstStyle/>
          <a:p>
            <a:r>
              <a:rPr lang="pt-BR" dirty="0"/>
              <a:t>Pouco avanço no conhecimento econômico </a:t>
            </a:r>
          </a:p>
        </p:txBody>
      </p:sp>
      <p:sp>
        <p:nvSpPr>
          <p:cNvPr id="3" name="Espaço Reservado para Conteúdo 2">
            <a:extLst>
              <a:ext uri="{FF2B5EF4-FFF2-40B4-BE49-F238E27FC236}">
                <a16:creationId xmlns:a16="http://schemas.microsoft.com/office/drawing/2014/main" id="{7AE41973-9BCA-4DB3-8A52-F89A5F885C34}"/>
              </a:ext>
            </a:extLst>
          </p:cNvPr>
          <p:cNvSpPr>
            <a:spLocks noGrp="1"/>
          </p:cNvSpPr>
          <p:nvPr>
            <p:ph idx="1"/>
          </p:nvPr>
        </p:nvSpPr>
        <p:spPr/>
        <p:txBody>
          <a:bodyPr/>
          <a:lstStyle/>
          <a:p>
            <a:r>
              <a:rPr lang="pt-BR" dirty="0"/>
              <a:t>Quanto ao conhecimento econômico, desde os “Princípios” de Mill, lançados em 1848, nenhuma outra grande obra aparecera na Inglaterra. </a:t>
            </a:r>
          </a:p>
          <a:p>
            <a:r>
              <a:rPr lang="pt-BR" dirty="0"/>
              <a:t>De fato, no mundo de língua inglesa há um vazio na produção teórica. Marx não preencheu esse vazio, pois </a:t>
            </a:r>
            <a:r>
              <a:rPr lang="pt-BR" i="1" dirty="0"/>
              <a:t>O Capital </a:t>
            </a:r>
            <a:r>
              <a:rPr lang="pt-BR" dirty="0"/>
              <a:t>não foi traduzido para o inglês até 1886. A obra de Marx não teve nenhum impacto considerável. O impacto maior é apenas na década de 1960, quase 100 anos depois.</a:t>
            </a:r>
          </a:p>
          <a:p>
            <a:r>
              <a:rPr lang="pt-BR" dirty="0"/>
              <a:t>De autores de fora da Inglaterra, as obras de Walras e Menger levaram 80 anos para a tradução inglesa. Jevons desconhecia Menger, embora suas teorias sejam próximas.</a:t>
            </a:r>
          </a:p>
        </p:txBody>
      </p:sp>
    </p:spTree>
    <p:extLst>
      <p:ext uri="{BB962C8B-B14F-4D97-AF65-F5344CB8AC3E}">
        <p14:creationId xmlns:p14="http://schemas.microsoft.com/office/powerpoint/2010/main" val="2271326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F9C07E8-2280-4C26-9407-17D493BA2D9A}"/>
              </a:ext>
            </a:extLst>
          </p:cNvPr>
          <p:cNvSpPr>
            <a:spLocks noGrp="1"/>
          </p:cNvSpPr>
          <p:nvPr>
            <p:ph type="title"/>
          </p:nvPr>
        </p:nvSpPr>
        <p:spPr>
          <a:xfrm>
            <a:off x="913795" y="651803"/>
            <a:ext cx="10353761" cy="1326321"/>
          </a:xfrm>
        </p:spPr>
        <p:txBody>
          <a:bodyPr/>
          <a:lstStyle/>
          <a:p>
            <a:r>
              <a:rPr lang="pt-BR" dirty="0"/>
              <a:t>Críticas a MILL</a:t>
            </a:r>
          </a:p>
        </p:txBody>
      </p:sp>
      <p:sp>
        <p:nvSpPr>
          <p:cNvPr id="3" name="Espaço Reservado para Conteúdo 2">
            <a:extLst>
              <a:ext uri="{FF2B5EF4-FFF2-40B4-BE49-F238E27FC236}">
                <a16:creationId xmlns:a16="http://schemas.microsoft.com/office/drawing/2014/main" id="{6355D143-F026-457D-AB29-0B29F5993C66}"/>
              </a:ext>
            </a:extLst>
          </p:cNvPr>
          <p:cNvSpPr>
            <a:spLocks noGrp="1"/>
          </p:cNvSpPr>
          <p:nvPr>
            <p:ph idx="1"/>
          </p:nvPr>
        </p:nvSpPr>
        <p:spPr/>
        <p:txBody>
          <a:bodyPr>
            <a:normAutofit/>
          </a:bodyPr>
          <a:lstStyle/>
          <a:p>
            <a:r>
              <a:rPr lang="pt-BR" sz="2400" dirty="0"/>
              <a:t>No ambiente em que nasce a tradição neoclássica na economia, temos como características marcantes:</a:t>
            </a:r>
          </a:p>
          <a:p>
            <a:pPr marL="0" indent="0">
              <a:buNone/>
            </a:pPr>
            <a:r>
              <a:rPr lang="pt-BR" sz="2400" dirty="0"/>
              <a:t>1.  as críticas à ortodoxia de Stuart Mill, que partiam de várias frentes, e</a:t>
            </a:r>
          </a:p>
          <a:p>
            <a:pPr marL="0" indent="0">
              <a:buNone/>
            </a:pPr>
            <a:r>
              <a:rPr lang="pt-BR" sz="2400" dirty="0"/>
              <a:t>2.  a crítica construída por Marx. </a:t>
            </a:r>
          </a:p>
        </p:txBody>
      </p:sp>
    </p:spTree>
    <p:extLst>
      <p:ext uri="{BB962C8B-B14F-4D97-AF65-F5344CB8AC3E}">
        <p14:creationId xmlns:p14="http://schemas.microsoft.com/office/powerpoint/2010/main" val="20025169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E3564F8-4120-431F-8B7D-7F7E34ABCF51}"/>
              </a:ext>
            </a:extLst>
          </p:cNvPr>
          <p:cNvSpPr>
            <a:spLocks noGrp="1"/>
          </p:cNvSpPr>
          <p:nvPr>
            <p:ph type="title"/>
          </p:nvPr>
        </p:nvSpPr>
        <p:spPr/>
        <p:txBody>
          <a:bodyPr/>
          <a:lstStyle/>
          <a:p>
            <a:r>
              <a:rPr lang="pt-BR" dirty="0"/>
              <a:t>quatro linhas de ataque à</a:t>
            </a:r>
            <a:br>
              <a:rPr lang="pt-BR" dirty="0"/>
            </a:br>
            <a:r>
              <a:rPr lang="pt-BR" dirty="0"/>
              <a:t> ortodoxia de Mill:</a:t>
            </a:r>
          </a:p>
        </p:txBody>
      </p:sp>
      <p:sp>
        <p:nvSpPr>
          <p:cNvPr id="3" name="Espaço Reservado para Conteúdo 2">
            <a:extLst>
              <a:ext uri="{FF2B5EF4-FFF2-40B4-BE49-F238E27FC236}">
                <a16:creationId xmlns:a16="http://schemas.microsoft.com/office/drawing/2014/main" id="{6E52B15F-B873-42F3-912D-6E8A69334273}"/>
              </a:ext>
            </a:extLst>
          </p:cNvPr>
          <p:cNvSpPr>
            <a:spLocks noGrp="1"/>
          </p:cNvSpPr>
          <p:nvPr>
            <p:ph idx="1"/>
          </p:nvPr>
        </p:nvSpPr>
        <p:spPr/>
        <p:txBody>
          <a:bodyPr>
            <a:normAutofit/>
          </a:bodyPr>
          <a:lstStyle/>
          <a:p>
            <a:pPr marL="266700" indent="-266700">
              <a:buNone/>
            </a:pPr>
            <a:r>
              <a:rPr lang="pt-BR" dirty="0"/>
              <a:t>1.	Os românticos dos quais já falamos.</a:t>
            </a:r>
          </a:p>
          <a:p>
            <a:pPr marL="266700" indent="-266700">
              <a:buNone/>
            </a:pPr>
            <a:r>
              <a:rPr lang="pt-BR" dirty="0"/>
              <a:t>2.	O ataque de Marx. A principal crítica marxista incide no corte, feito por Mill, entre a produção e a distribuição. Isso seria uma maneira de perpetuar o modo de produção burguês. Marx criticava, em particular, a teoria dos juros e dos lucros da ortodoxia. Para Marx, os lucros são explicados pela extração de mais-valor e os juros são apenas uma parcela componente dos lucros, paga pelos capitalistas que atuam sem capital próprio. Para Mill, o lucro é parte do custo de produção, e é explicado pela teoria da abstinência. De fato, a abstinência trata-se de um conceito polêmico, Marshall procurou resgatá-lo aprofundando a análise do mecanismo de espera. </a:t>
            </a:r>
          </a:p>
          <a:p>
            <a:endParaRPr lang="pt-BR" dirty="0"/>
          </a:p>
        </p:txBody>
      </p:sp>
    </p:spTree>
    <p:extLst>
      <p:ext uri="{BB962C8B-B14F-4D97-AF65-F5344CB8AC3E}">
        <p14:creationId xmlns:p14="http://schemas.microsoft.com/office/powerpoint/2010/main" val="7666607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060D7F66-E76F-41D0-9DCC-C0859D9B925C}"/>
              </a:ext>
            </a:extLst>
          </p:cNvPr>
          <p:cNvSpPr>
            <a:spLocks noGrp="1"/>
          </p:cNvSpPr>
          <p:nvPr>
            <p:ph idx="1"/>
          </p:nvPr>
        </p:nvSpPr>
        <p:spPr>
          <a:xfrm>
            <a:off x="898320" y="1463040"/>
            <a:ext cx="10395360" cy="4178105"/>
          </a:xfrm>
        </p:spPr>
        <p:txBody>
          <a:bodyPr/>
          <a:lstStyle/>
          <a:p>
            <a:pPr marL="365125" indent="-365125">
              <a:buNone/>
            </a:pPr>
            <a:r>
              <a:rPr lang="pt-BR" dirty="0"/>
              <a:t>3.	A terceira linha de ataque vem da escola histórica. Essa escola alega que Mill e a tradição clássica eram excessivamente dedutivos. Falta aí a pesquisa empírica, o estudo das regularidades empíricas e leis indutivas gerais. Os historicistas eram críticos implacáveis do modelo de “homem econômico” empregado pelos clássicos. Não aceitam ficções teóricas que estão na base do pensamento clássico.</a:t>
            </a:r>
          </a:p>
          <a:p>
            <a:pPr marL="365125" indent="-365125">
              <a:buNone/>
            </a:pPr>
            <a:r>
              <a:rPr lang="pt-BR" dirty="0"/>
              <a:t>4.	Finalmente temos a frente de ataque da teoria neoclássica. Com a Revolução Marginalista, um movimento intencional sem que houvesse comunicação direta entre os “rebeldes”, a ideia de incremento está na base da crítica ao pensamento clássico. </a:t>
            </a:r>
          </a:p>
          <a:p>
            <a:endParaRPr lang="pt-BR" dirty="0"/>
          </a:p>
        </p:txBody>
      </p:sp>
    </p:spTree>
    <p:extLst>
      <p:ext uri="{BB962C8B-B14F-4D97-AF65-F5344CB8AC3E}">
        <p14:creationId xmlns:p14="http://schemas.microsoft.com/office/powerpoint/2010/main" val="7317521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522AF17-9CBD-4D32-A5F1-26CC11BF3F05}"/>
              </a:ext>
            </a:extLst>
          </p:cNvPr>
          <p:cNvSpPr>
            <a:spLocks noGrp="1"/>
          </p:cNvSpPr>
          <p:nvPr>
            <p:ph type="title"/>
          </p:nvPr>
        </p:nvSpPr>
        <p:spPr/>
        <p:txBody>
          <a:bodyPr/>
          <a:lstStyle/>
          <a:p>
            <a:r>
              <a:rPr lang="pt-BR" dirty="0"/>
              <a:t>expoentes da Revolução Marginalista</a:t>
            </a:r>
          </a:p>
        </p:txBody>
      </p:sp>
      <p:sp>
        <p:nvSpPr>
          <p:cNvPr id="3" name="Espaço Reservado para Conteúdo 2">
            <a:extLst>
              <a:ext uri="{FF2B5EF4-FFF2-40B4-BE49-F238E27FC236}">
                <a16:creationId xmlns:a16="http://schemas.microsoft.com/office/drawing/2014/main" id="{B1258D9F-6E3E-4F35-BF67-A77E4E8AECE4}"/>
              </a:ext>
            </a:extLst>
          </p:cNvPr>
          <p:cNvSpPr>
            <a:spLocks noGrp="1"/>
          </p:cNvSpPr>
          <p:nvPr>
            <p:ph idx="1"/>
          </p:nvPr>
        </p:nvSpPr>
        <p:spPr/>
        <p:txBody>
          <a:bodyPr/>
          <a:lstStyle/>
          <a:p>
            <a:r>
              <a:rPr lang="pt-BR" dirty="0"/>
              <a:t>São muitos, além dos já destacados Jevons, Menger e Walras. </a:t>
            </a:r>
          </a:p>
          <a:p>
            <a:r>
              <a:rPr lang="pt-BR" dirty="0"/>
              <a:t>Na Inglaterra, além de Jevons, projetam-se os nomes de Edgeworth, Wicksteed e Marshall. </a:t>
            </a:r>
          </a:p>
          <a:p>
            <a:r>
              <a:rPr lang="pt-BR" dirty="0"/>
              <a:t>Na Áustria, além de Carl Menger, temos Böhm-Bawerk, o Marx da burguesia, entre outros. </a:t>
            </a:r>
          </a:p>
          <a:p>
            <a:r>
              <a:rPr lang="pt-BR" dirty="0"/>
              <a:t>Na Suécia, surge Wicksell; na Itália, Pareto e Barone. Nos Estados Unidos, o maior expoente é John Bates Clark.</a:t>
            </a:r>
          </a:p>
        </p:txBody>
      </p:sp>
    </p:spTree>
    <p:extLst>
      <p:ext uri="{BB962C8B-B14F-4D97-AF65-F5344CB8AC3E}">
        <p14:creationId xmlns:p14="http://schemas.microsoft.com/office/powerpoint/2010/main" val="41309446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90AA49D-A5DF-4543-8385-1688C0257899}"/>
              </a:ext>
            </a:extLst>
          </p:cNvPr>
          <p:cNvSpPr>
            <a:spLocks noGrp="1"/>
          </p:cNvSpPr>
          <p:nvPr>
            <p:ph type="title"/>
          </p:nvPr>
        </p:nvSpPr>
        <p:spPr/>
        <p:txBody>
          <a:bodyPr/>
          <a:lstStyle/>
          <a:p>
            <a:r>
              <a:rPr lang="pt-BR" dirty="0"/>
              <a:t>Revolução marginalista e críticos</a:t>
            </a:r>
          </a:p>
        </p:txBody>
      </p:sp>
      <p:sp>
        <p:nvSpPr>
          <p:cNvPr id="3" name="Espaço Reservado para Conteúdo 2">
            <a:extLst>
              <a:ext uri="{FF2B5EF4-FFF2-40B4-BE49-F238E27FC236}">
                <a16:creationId xmlns:a16="http://schemas.microsoft.com/office/drawing/2014/main" id="{FD2087C7-314B-4D17-9AB8-D6724858E916}"/>
              </a:ext>
            </a:extLst>
          </p:cNvPr>
          <p:cNvSpPr>
            <a:spLocks noGrp="1"/>
          </p:cNvSpPr>
          <p:nvPr>
            <p:ph idx="1"/>
          </p:nvPr>
        </p:nvSpPr>
        <p:spPr/>
        <p:txBody>
          <a:bodyPr/>
          <a:lstStyle/>
          <a:p>
            <a:r>
              <a:rPr lang="pt-BR" dirty="0"/>
              <a:t>Então a Revolução Marginalista não é um evento singular e personalizado. Trata-se de toda uma geração que está insatisfeita com a situação. </a:t>
            </a:r>
          </a:p>
          <a:p>
            <a:r>
              <a:rPr lang="pt-BR" dirty="0"/>
              <a:t>Marx não estava no foco central desses descontentes com a teoria econômica ortodoxa. </a:t>
            </a:r>
          </a:p>
          <a:p>
            <a:r>
              <a:rPr lang="pt-BR" dirty="0"/>
              <a:t>Os economistas da Europa continental estavam mais cientes do pensamento marxista do que os britânicos. O marxista Rudolf Hilferding polemizou com Böhm-Bawerk. Schumpeter também sofre influências de Marx.</a:t>
            </a:r>
          </a:p>
        </p:txBody>
      </p:sp>
    </p:spTree>
    <p:extLst>
      <p:ext uri="{BB962C8B-B14F-4D97-AF65-F5344CB8AC3E}">
        <p14:creationId xmlns:p14="http://schemas.microsoft.com/office/powerpoint/2010/main" val="36635134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C71DF85-942B-4BF0-9D02-DD1EEB887528}"/>
              </a:ext>
            </a:extLst>
          </p:cNvPr>
          <p:cNvSpPr>
            <a:spLocks noGrp="1"/>
          </p:cNvSpPr>
          <p:nvPr>
            <p:ph type="title"/>
          </p:nvPr>
        </p:nvSpPr>
        <p:spPr/>
        <p:txBody>
          <a:bodyPr/>
          <a:lstStyle/>
          <a:p>
            <a:r>
              <a:rPr lang="pt-BR" dirty="0"/>
              <a:t>O princípio fundamental </a:t>
            </a:r>
          </a:p>
        </p:txBody>
      </p:sp>
      <p:sp>
        <p:nvSpPr>
          <p:cNvPr id="3" name="Espaço Reservado para Conteúdo 2">
            <a:extLst>
              <a:ext uri="{FF2B5EF4-FFF2-40B4-BE49-F238E27FC236}">
                <a16:creationId xmlns:a16="http://schemas.microsoft.com/office/drawing/2014/main" id="{F62C83DE-A8FB-4FCF-AC65-B4B41C84D049}"/>
              </a:ext>
            </a:extLst>
          </p:cNvPr>
          <p:cNvSpPr>
            <a:spLocks noGrp="1"/>
          </p:cNvSpPr>
          <p:nvPr>
            <p:ph idx="1"/>
          </p:nvPr>
        </p:nvSpPr>
        <p:spPr/>
        <p:txBody>
          <a:bodyPr>
            <a:normAutofit fontScale="92500" lnSpcReduction="10000"/>
          </a:bodyPr>
          <a:lstStyle/>
          <a:p>
            <a:r>
              <a:rPr lang="pt-BR" dirty="0"/>
              <a:t>O princípio fundamental que está por traz da Revolução Marginalista é o de utilidade marginal. </a:t>
            </a:r>
          </a:p>
          <a:p>
            <a:r>
              <a:rPr lang="pt-BR" dirty="0"/>
              <a:t>Os “marginalistas” trabalharam na construção de uma teoria rival mais satisfatória. Não se preocuparam em atacar diretamente a teoria clássica. Não havia uma rivalidade muito explícita. </a:t>
            </a:r>
          </a:p>
          <a:p>
            <a:r>
              <a:rPr lang="pt-BR" dirty="0"/>
              <a:t>Além disso, não ocorreu nenhum processo de falseabilidade, no sentido do filósofo da ciência Karl Popper, que possa explicar o descarte da teoria clássica. </a:t>
            </a:r>
          </a:p>
          <a:p>
            <a:r>
              <a:rPr lang="pt-BR" dirty="0"/>
              <a:t>Então não há argumentação contrária à teoria rival; apenas uma mudança de foco. Então temos de entender o que leva ao desenvolvimento da teoria neoclássica na ausência de refutação.</a:t>
            </a:r>
          </a:p>
        </p:txBody>
      </p:sp>
    </p:spTree>
    <p:extLst>
      <p:ext uri="{BB962C8B-B14F-4D97-AF65-F5344CB8AC3E}">
        <p14:creationId xmlns:p14="http://schemas.microsoft.com/office/powerpoint/2010/main" val="26276873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146034" y="139152"/>
            <a:ext cx="9001462" cy="2387600"/>
          </a:xfrm>
        </p:spPr>
        <p:txBody>
          <a:bodyPr/>
          <a:lstStyle/>
          <a:p>
            <a:r>
              <a:rPr lang="pt-BR" dirty="0"/>
              <a:t>O surgimento da economia neoclássica.</a:t>
            </a:r>
          </a:p>
        </p:txBody>
      </p:sp>
      <p:sp>
        <p:nvSpPr>
          <p:cNvPr id="3" name="Subtítulo 2"/>
          <p:cNvSpPr>
            <a:spLocks noGrp="1"/>
          </p:cNvSpPr>
          <p:nvPr>
            <p:ph type="subTitle" idx="1"/>
          </p:nvPr>
        </p:nvSpPr>
        <p:spPr>
          <a:xfrm>
            <a:off x="354216" y="2983059"/>
            <a:ext cx="9001462" cy="1655762"/>
          </a:xfrm>
        </p:spPr>
        <p:txBody>
          <a:bodyPr/>
          <a:lstStyle/>
          <a:p>
            <a:r>
              <a:rPr lang="pt-BR" dirty="0"/>
              <a:t>Feijó, HPE, Aulas Anotadas por um Estudante, </a:t>
            </a:r>
          </a:p>
          <a:p>
            <a:r>
              <a:rPr lang="pt-BR" dirty="0"/>
              <a:t>Amazon, 2021, Aula 16</a:t>
            </a:r>
          </a:p>
        </p:txBody>
      </p:sp>
      <p:pic>
        <p:nvPicPr>
          <p:cNvPr id="5" name="Imagem 4">
            <a:extLst>
              <a:ext uri="{FF2B5EF4-FFF2-40B4-BE49-F238E27FC236}">
                <a16:creationId xmlns:a16="http://schemas.microsoft.com/office/drawing/2014/main" id="{D563255D-308F-48B9-B448-78D74E8EC7C4}"/>
              </a:ext>
            </a:extLst>
          </p:cNvPr>
          <p:cNvPicPr>
            <a:picLocks noChangeAspect="1"/>
          </p:cNvPicPr>
          <p:nvPr/>
        </p:nvPicPr>
        <p:blipFill>
          <a:blip r:embed="rId2"/>
          <a:stretch>
            <a:fillRect/>
          </a:stretch>
        </p:blipFill>
        <p:spPr>
          <a:xfrm>
            <a:off x="8437520" y="2676397"/>
            <a:ext cx="3419952" cy="3924848"/>
          </a:xfrm>
          <a:prstGeom prst="rect">
            <a:avLst/>
          </a:prstGeom>
        </p:spPr>
      </p:pic>
    </p:spTree>
    <p:extLst>
      <p:ext uri="{BB962C8B-B14F-4D97-AF65-F5344CB8AC3E}">
        <p14:creationId xmlns:p14="http://schemas.microsoft.com/office/powerpoint/2010/main" val="17087213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68D94C4-AA97-4C9E-AA72-E3069F7907EC}"/>
              </a:ext>
            </a:extLst>
          </p:cNvPr>
          <p:cNvSpPr>
            <a:spLocks noGrp="1"/>
          </p:cNvSpPr>
          <p:nvPr>
            <p:ph type="title"/>
          </p:nvPr>
        </p:nvSpPr>
        <p:spPr>
          <a:xfrm>
            <a:off x="801253" y="117231"/>
            <a:ext cx="10353761" cy="1326321"/>
          </a:xfrm>
        </p:spPr>
        <p:txBody>
          <a:bodyPr>
            <a:normAutofit/>
          </a:bodyPr>
          <a:lstStyle/>
          <a:p>
            <a:r>
              <a:rPr lang="pt-BR" sz="2800" dirty="0"/>
              <a:t>A</a:t>
            </a:r>
            <a:r>
              <a:rPr lang="pt-BR" sz="2700" dirty="0"/>
              <a:t> mudança do paradigma teórico em economia explica-se por quatro fatores básicos:</a:t>
            </a:r>
          </a:p>
        </p:txBody>
      </p:sp>
      <p:sp>
        <p:nvSpPr>
          <p:cNvPr id="3" name="Espaço Reservado para Conteúdo 2">
            <a:extLst>
              <a:ext uri="{FF2B5EF4-FFF2-40B4-BE49-F238E27FC236}">
                <a16:creationId xmlns:a16="http://schemas.microsoft.com/office/drawing/2014/main" id="{FE43C19A-8141-4670-B80F-4331BF46ED07}"/>
              </a:ext>
            </a:extLst>
          </p:cNvPr>
          <p:cNvSpPr>
            <a:spLocks noGrp="1"/>
          </p:cNvSpPr>
          <p:nvPr>
            <p:ph idx="1"/>
          </p:nvPr>
        </p:nvSpPr>
        <p:spPr>
          <a:xfrm>
            <a:off x="1031660" y="1561491"/>
            <a:ext cx="10353762" cy="4839309"/>
          </a:xfrm>
        </p:spPr>
        <p:txBody>
          <a:bodyPr>
            <a:normAutofit fontScale="92500" lnSpcReduction="20000"/>
          </a:bodyPr>
          <a:lstStyle/>
          <a:p>
            <a:pPr marL="365125" indent="-365125">
              <a:buNone/>
            </a:pPr>
            <a:r>
              <a:rPr lang="pt-BR" dirty="0"/>
              <a:t>1.	Mudanças nas condições históricas, na história econômica: as ideias econômicas mudam porque os problemas econômicos mudam. Há mudança na atividade produtiva e nas condições econômicas. No caso da Inglaterra, o fim da lei dos cereais mudou muito as condições. Boa parte da teoria econômica ortodoxa fora feita em torno de uma situação fechada na agricultura inglesa, a economia isolada do mercado externo. Para o economista marxista Nicolai Bukharin, o surgimento da teoria neoclássica corresponde à transição da fase de capitalismo industrial para o capitalismo financeiro. Por conta dessas mudanças, a teoria neoclássica perde o contato com a teoria da produção. Coloca em evidência o lado do consumo.</a:t>
            </a:r>
          </a:p>
          <a:p>
            <a:pPr marL="365125" indent="-365125">
              <a:buNone/>
            </a:pPr>
            <a:r>
              <a:rPr lang="pt-BR" dirty="0"/>
              <a:t>2.	Fatores ideológicos: Dobb, em seu livro </a:t>
            </a:r>
            <a:r>
              <a:rPr lang="pt-BR" i="1" dirty="0"/>
              <a:t>Teorias do valor e distribuição desde Adam Smith</a:t>
            </a:r>
            <a:r>
              <a:rPr lang="pt-BR" dirty="0"/>
              <a:t>,  defende que o marginalismo foi uma reação ideológica ao socialismo. Não ao comunismo de Marx, mas às teses socialistas implícitas nos trabalhos dos próprios economistas clássicos. Os neoclássicos estão preocupados, segundo Dobb, com uma teoria que afaste a ameaça “socialista” da teoria clássica inglesa. Por exemplo, a ameaça da tese de Mill que propõe o fim do direito à herança.</a:t>
            </a:r>
          </a:p>
          <a:p>
            <a:endParaRPr lang="pt-BR" dirty="0"/>
          </a:p>
        </p:txBody>
      </p:sp>
    </p:spTree>
    <p:extLst>
      <p:ext uri="{BB962C8B-B14F-4D97-AF65-F5344CB8AC3E}">
        <p14:creationId xmlns:p14="http://schemas.microsoft.com/office/powerpoint/2010/main" val="17895245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192C7BC5-70F5-490B-83CD-91AAC3FEA086}"/>
              </a:ext>
            </a:extLst>
          </p:cNvPr>
          <p:cNvSpPr>
            <a:spLocks noGrp="1"/>
          </p:cNvSpPr>
          <p:nvPr>
            <p:ph idx="1"/>
          </p:nvPr>
        </p:nvSpPr>
        <p:spPr>
          <a:xfrm>
            <a:off x="913795" y="829994"/>
            <a:ext cx="10353762" cy="5486400"/>
          </a:xfrm>
        </p:spPr>
        <p:txBody>
          <a:bodyPr>
            <a:normAutofit fontScale="92500" lnSpcReduction="10000"/>
          </a:bodyPr>
          <a:lstStyle/>
          <a:p>
            <a:pPr marL="365125" indent="-365125">
              <a:buNone/>
            </a:pPr>
            <a:r>
              <a:rPr lang="pt-BR" dirty="0"/>
              <a:t>3.	Fatores institucionais: mudam a formação e o foco nos novos economistas. Nenhum dos autores clássicos (em especial,  Smith, Mill e Marx) não eram acadêmicos em economia. Pelo contrário, todos eles eram acadêmicos de sólida formação interdisciplinar e filosófica. A geração dos neoclássicos é composta por indivíduos mais especializados. Eram de formação matemática, estatística e em outras ciências exatas. Muitos eram engenheiros, estatísticos, meteorologistas, agrônomos etc.  Vindo dessas áreas mais técnicas, os novos economistas introduzem toda uma parafernália técnica e matemática agora adaptada aos problemas da economia. A economia se torna uma ciência mais técnica e, com ela, aumentam os requisitos técnicos para atuação do economista. A carreira se torna mais profissionalizada. A antiga economia política (“</a:t>
            </a:r>
            <a:r>
              <a:rPr lang="pt-BR" dirty="0" err="1"/>
              <a:t>Political</a:t>
            </a:r>
            <a:r>
              <a:rPr lang="pt-BR" dirty="0"/>
              <a:t> </a:t>
            </a:r>
            <a:r>
              <a:rPr lang="pt-BR" dirty="0" err="1"/>
              <a:t>Economy</a:t>
            </a:r>
            <a:r>
              <a:rPr lang="pt-BR" dirty="0"/>
              <a:t>”) torna-se a economia (“Economics”). Inclusive muitos dos novos economistas irão importar modelos das ciências físicas para a economia, conforme revelam os estudos de Philip Mirowski  e de Frederick </a:t>
            </a:r>
            <a:r>
              <a:rPr lang="pt-BR" dirty="0" err="1"/>
              <a:t>Soddy</a:t>
            </a:r>
            <a:r>
              <a:rPr lang="pt-BR" dirty="0"/>
              <a:t>.  Ambos buscaram aproximar a economia da termodinâmica. Mirowski acredita que a teoria neoclássica foi uma adaptação da termodinâmica aos problemas da economia. </a:t>
            </a:r>
            <a:r>
              <a:rPr lang="pt-BR" dirty="0" err="1"/>
              <a:t>Soddy</a:t>
            </a:r>
            <a:r>
              <a:rPr lang="pt-BR" dirty="0"/>
              <a:t> foi um físico que propôs estudar a termodinâmica em economia.</a:t>
            </a:r>
          </a:p>
        </p:txBody>
      </p:sp>
    </p:spTree>
    <p:extLst>
      <p:ext uri="{BB962C8B-B14F-4D97-AF65-F5344CB8AC3E}">
        <p14:creationId xmlns:p14="http://schemas.microsoft.com/office/powerpoint/2010/main" val="423216635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m 4">
            <a:extLst>
              <a:ext uri="{FF2B5EF4-FFF2-40B4-BE49-F238E27FC236}">
                <a16:creationId xmlns:a16="http://schemas.microsoft.com/office/drawing/2014/main" id="{3BBF7693-F58E-43D2-A67B-2653FC3230EB}"/>
              </a:ext>
            </a:extLst>
          </p:cNvPr>
          <p:cNvPicPr>
            <a:picLocks noChangeAspect="1"/>
          </p:cNvPicPr>
          <p:nvPr/>
        </p:nvPicPr>
        <p:blipFill>
          <a:blip r:embed="rId2"/>
          <a:stretch>
            <a:fillRect/>
          </a:stretch>
        </p:blipFill>
        <p:spPr>
          <a:xfrm>
            <a:off x="1041008" y="1076431"/>
            <a:ext cx="9681205" cy="1444158"/>
          </a:xfrm>
          <a:prstGeom prst="rect">
            <a:avLst/>
          </a:prstGeom>
        </p:spPr>
      </p:pic>
      <p:pic>
        <p:nvPicPr>
          <p:cNvPr id="7" name="Imagem 6">
            <a:extLst>
              <a:ext uri="{FF2B5EF4-FFF2-40B4-BE49-F238E27FC236}">
                <a16:creationId xmlns:a16="http://schemas.microsoft.com/office/drawing/2014/main" id="{8F4D999C-4AEA-4A8D-9171-396C5C548DAD}"/>
              </a:ext>
            </a:extLst>
          </p:cNvPr>
          <p:cNvPicPr>
            <a:picLocks noChangeAspect="1"/>
          </p:cNvPicPr>
          <p:nvPr/>
        </p:nvPicPr>
        <p:blipFill>
          <a:blip r:embed="rId3"/>
          <a:stretch>
            <a:fillRect/>
          </a:stretch>
        </p:blipFill>
        <p:spPr>
          <a:xfrm>
            <a:off x="1041008" y="2488938"/>
            <a:ext cx="9681205" cy="1010676"/>
          </a:xfrm>
          <a:prstGeom prst="rect">
            <a:avLst/>
          </a:prstGeom>
        </p:spPr>
      </p:pic>
    </p:spTree>
    <p:extLst>
      <p:ext uri="{BB962C8B-B14F-4D97-AF65-F5344CB8AC3E}">
        <p14:creationId xmlns:p14="http://schemas.microsoft.com/office/powerpoint/2010/main" val="10153096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E7C8DFE6-39E7-45F3-88AA-C864BB9730BD}"/>
              </a:ext>
            </a:extLst>
          </p:cNvPr>
          <p:cNvSpPr>
            <a:spLocks noGrp="1"/>
          </p:cNvSpPr>
          <p:nvPr>
            <p:ph idx="1"/>
          </p:nvPr>
        </p:nvSpPr>
        <p:spPr/>
        <p:txBody>
          <a:bodyPr/>
          <a:lstStyle/>
          <a:p>
            <a:pPr marL="365125" indent="-365125">
              <a:buNone/>
            </a:pPr>
            <a:r>
              <a:rPr lang="pt-BR" dirty="0"/>
              <a:t>4.	Desenvolvimento interno da teoria: Blaug, em sua obra “</a:t>
            </a:r>
            <a:r>
              <a:rPr lang="pt-BR" i="1" dirty="0"/>
              <a:t>Economic </a:t>
            </a:r>
            <a:r>
              <a:rPr lang="pt-BR" i="1" dirty="0" err="1"/>
              <a:t>theory</a:t>
            </a:r>
            <a:r>
              <a:rPr lang="pt-BR" i="1" dirty="0"/>
              <a:t> in retrospecto</a:t>
            </a:r>
            <a:r>
              <a:rPr lang="pt-BR" dirty="0"/>
              <a:t>”,  explica o surgimento da teoria neoclássica como lógica puramente interna. A ortodoxia encontrava-se num beco sem saída, e a teoria marginalista foi a saída na demolição do beco. Parecia mesmo que a teoria do valor na teoria clássica não é suficientemente geral. Logicamente ela tinha de ser substituída.</a:t>
            </a:r>
          </a:p>
        </p:txBody>
      </p:sp>
    </p:spTree>
    <p:extLst>
      <p:ext uri="{BB962C8B-B14F-4D97-AF65-F5344CB8AC3E}">
        <p14:creationId xmlns:p14="http://schemas.microsoft.com/office/powerpoint/2010/main" val="164780328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m 4">
            <a:extLst>
              <a:ext uri="{FF2B5EF4-FFF2-40B4-BE49-F238E27FC236}">
                <a16:creationId xmlns:a16="http://schemas.microsoft.com/office/drawing/2014/main" id="{8D73F7E0-0569-47F3-9F50-0026B44B4F72}"/>
              </a:ext>
            </a:extLst>
          </p:cNvPr>
          <p:cNvPicPr>
            <a:picLocks noChangeAspect="1"/>
          </p:cNvPicPr>
          <p:nvPr/>
        </p:nvPicPr>
        <p:blipFill>
          <a:blip r:embed="rId2"/>
          <a:stretch>
            <a:fillRect/>
          </a:stretch>
        </p:blipFill>
        <p:spPr>
          <a:xfrm>
            <a:off x="914400" y="1443763"/>
            <a:ext cx="10593788" cy="1985237"/>
          </a:xfrm>
          <a:prstGeom prst="rect">
            <a:avLst/>
          </a:prstGeom>
        </p:spPr>
      </p:pic>
    </p:spTree>
    <p:extLst>
      <p:ext uri="{BB962C8B-B14F-4D97-AF65-F5344CB8AC3E}">
        <p14:creationId xmlns:p14="http://schemas.microsoft.com/office/powerpoint/2010/main" val="237633518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740573F-8B9D-4564-9D79-C0EB6B893704}"/>
              </a:ext>
            </a:extLst>
          </p:cNvPr>
          <p:cNvSpPr>
            <a:spLocks noGrp="1"/>
          </p:cNvSpPr>
          <p:nvPr>
            <p:ph type="title"/>
          </p:nvPr>
        </p:nvSpPr>
        <p:spPr/>
        <p:txBody>
          <a:bodyPr/>
          <a:lstStyle/>
          <a:p>
            <a:r>
              <a:rPr lang="pt-BR" dirty="0"/>
              <a:t>Economia técnica e não necessariamente liberal</a:t>
            </a:r>
          </a:p>
        </p:txBody>
      </p:sp>
      <p:sp>
        <p:nvSpPr>
          <p:cNvPr id="3" name="Espaço Reservado para Conteúdo 2">
            <a:extLst>
              <a:ext uri="{FF2B5EF4-FFF2-40B4-BE49-F238E27FC236}">
                <a16:creationId xmlns:a16="http://schemas.microsoft.com/office/drawing/2014/main" id="{DE2F19BC-835E-41D7-A7BA-3E951150782A}"/>
              </a:ext>
            </a:extLst>
          </p:cNvPr>
          <p:cNvSpPr>
            <a:spLocks noGrp="1"/>
          </p:cNvSpPr>
          <p:nvPr>
            <p:ph idx="1"/>
          </p:nvPr>
        </p:nvSpPr>
        <p:spPr>
          <a:xfrm>
            <a:off x="913795" y="2096064"/>
            <a:ext cx="10353762" cy="4152336"/>
          </a:xfrm>
        </p:spPr>
        <p:txBody>
          <a:bodyPr/>
          <a:lstStyle/>
          <a:p>
            <a:r>
              <a:rPr lang="pt-BR" dirty="0"/>
              <a:t>Então a teoria neoclássica foi se desenvolvendo, ao longo do século XX, cada vez mais técnica e sofisticada. Inclusive, atraiu para o campo da economia grandes cientistas de outras ciências. Frank Hahn e Kenneth Arrow eram exímios matemáticos que se tornaram grandes nomes da teoria neoclássica.</a:t>
            </a:r>
          </a:p>
          <a:p>
            <a:r>
              <a:rPr lang="pt-BR" dirty="0"/>
              <a:t>Ao se tornar mais técnica, a profissão de economista passa a contar com critérios mais específicos na avaliação da competência acadêmica. </a:t>
            </a:r>
          </a:p>
          <a:p>
            <a:r>
              <a:rPr lang="pt-BR" dirty="0"/>
              <a:t>Note que os neoclássicos nem sempre eram economistas liberais, Hahn e Arrow tinham posições socialistas.</a:t>
            </a:r>
          </a:p>
        </p:txBody>
      </p:sp>
    </p:spTree>
    <p:extLst>
      <p:ext uri="{BB962C8B-B14F-4D97-AF65-F5344CB8AC3E}">
        <p14:creationId xmlns:p14="http://schemas.microsoft.com/office/powerpoint/2010/main" val="3899739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595C7E5-9A32-469A-B7A1-706381EB86E6}"/>
              </a:ext>
            </a:extLst>
          </p:cNvPr>
          <p:cNvSpPr>
            <a:spLocks noGrp="1"/>
          </p:cNvSpPr>
          <p:nvPr>
            <p:ph type="title"/>
          </p:nvPr>
        </p:nvSpPr>
        <p:spPr/>
        <p:txBody>
          <a:bodyPr/>
          <a:lstStyle/>
          <a:p>
            <a:r>
              <a:rPr lang="pt-BR" dirty="0"/>
              <a:t>Grandes Economistas</a:t>
            </a:r>
          </a:p>
        </p:txBody>
      </p:sp>
      <p:sp>
        <p:nvSpPr>
          <p:cNvPr id="3" name="Espaço Reservado para Conteúdo 2">
            <a:extLst>
              <a:ext uri="{FF2B5EF4-FFF2-40B4-BE49-F238E27FC236}">
                <a16:creationId xmlns:a16="http://schemas.microsoft.com/office/drawing/2014/main" id="{C66CA071-ABFB-44C1-8CC5-4BB7D15187A2}"/>
              </a:ext>
            </a:extLst>
          </p:cNvPr>
          <p:cNvSpPr>
            <a:spLocks noGrp="1"/>
          </p:cNvSpPr>
          <p:nvPr>
            <p:ph idx="1"/>
          </p:nvPr>
        </p:nvSpPr>
        <p:spPr>
          <a:xfrm>
            <a:off x="913795" y="2096064"/>
            <a:ext cx="10353762" cy="4152336"/>
          </a:xfrm>
        </p:spPr>
        <p:txBody>
          <a:bodyPr>
            <a:normAutofit/>
          </a:bodyPr>
          <a:lstStyle/>
          <a:p>
            <a:r>
              <a:rPr lang="pt-BR" dirty="0"/>
              <a:t>Em 1776 temos o lançamento da principal obra econômica de Adam Smith, e em 1848 o surgimento dos “Princípios” de John Stuart Mill. Essas duas obras foram incrivelmente influentes em sua época. Podemos dizer que comandaram o ensino de economia nas Universidades e influenciaram sobremaneira o debate público em questões econômicas e sociais. </a:t>
            </a:r>
          </a:p>
          <a:p>
            <a:r>
              <a:rPr lang="pt-BR" dirty="0"/>
              <a:t>Período pós-Mill: em 1867 o mundo conhece o Livro 1 de </a:t>
            </a:r>
            <a:r>
              <a:rPr lang="pt-BR" i="1" dirty="0"/>
              <a:t>O Capital</a:t>
            </a:r>
            <a:r>
              <a:rPr lang="pt-BR" dirty="0"/>
              <a:t>. Na verdade, poucos leram ou tiveram algum contato com a obra máxima de Marx. Finalmente em 1890 temos a primeira edição dos </a:t>
            </a:r>
            <a:r>
              <a:rPr lang="pt-BR" i="1" dirty="0"/>
              <a:t>Princípios de Economia </a:t>
            </a:r>
            <a:r>
              <a:rPr lang="pt-BR" dirty="0"/>
              <a:t>do inglês Alfred Marshall, um trabalho de síntese não apenas em teoria econômica, mas também em termos políticos e sociais. </a:t>
            </a:r>
          </a:p>
        </p:txBody>
      </p:sp>
    </p:spTree>
    <p:extLst>
      <p:ext uri="{BB962C8B-B14F-4D97-AF65-F5344CB8AC3E}">
        <p14:creationId xmlns:p14="http://schemas.microsoft.com/office/powerpoint/2010/main" val="7567339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D7C053E-1F93-472C-8CCC-5D5415FDDCAD}"/>
              </a:ext>
            </a:extLst>
          </p:cNvPr>
          <p:cNvSpPr>
            <a:spLocks noGrp="1"/>
          </p:cNvSpPr>
          <p:nvPr>
            <p:ph type="title"/>
          </p:nvPr>
        </p:nvSpPr>
        <p:spPr/>
        <p:txBody>
          <a:bodyPr/>
          <a:lstStyle/>
          <a:p>
            <a:r>
              <a:rPr lang="pt-BR" dirty="0"/>
              <a:t>A obra magna de Marshall</a:t>
            </a:r>
          </a:p>
        </p:txBody>
      </p:sp>
      <p:sp>
        <p:nvSpPr>
          <p:cNvPr id="3" name="Espaço Reservado para Conteúdo 2">
            <a:extLst>
              <a:ext uri="{FF2B5EF4-FFF2-40B4-BE49-F238E27FC236}">
                <a16:creationId xmlns:a16="http://schemas.microsoft.com/office/drawing/2014/main" id="{45972F8A-681A-4255-8CE0-73804AB95731}"/>
              </a:ext>
            </a:extLst>
          </p:cNvPr>
          <p:cNvSpPr>
            <a:spLocks noGrp="1"/>
          </p:cNvSpPr>
          <p:nvPr>
            <p:ph idx="1"/>
          </p:nvPr>
        </p:nvSpPr>
        <p:spPr/>
        <p:txBody>
          <a:bodyPr/>
          <a:lstStyle/>
          <a:p>
            <a:r>
              <a:rPr lang="pt-BR" dirty="0"/>
              <a:t>Conheceu oito edições, nas quais o autor trabalhou sempre no sentido de aprimorá-la, com mudanças substanciais. </a:t>
            </a:r>
          </a:p>
          <a:p>
            <a:r>
              <a:rPr lang="pt-BR" dirty="0"/>
              <a:t>Não foram apenas reimpressões, mas mudanças genuínas. A última edição é de 1920.</a:t>
            </a:r>
          </a:p>
          <a:p>
            <a:r>
              <a:rPr lang="pt-BR" dirty="0"/>
              <a:t>Nota-se, em Marshall, a influência do evolucionismo de Darwin, o grande paradigma científico da segunda metade do século XIX.</a:t>
            </a:r>
          </a:p>
        </p:txBody>
      </p:sp>
    </p:spTree>
    <p:extLst>
      <p:ext uri="{BB962C8B-B14F-4D97-AF65-F5344CB8AC3E}">
        <p14:creationId xmlns:p14="http://schemas.microsoft.com/office/powerpoint/2010/main" val="6627291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9018B78-9779-4ADE-9542-38AC5F4D09BC}"/>
              </a:ext>
            </a:extLst>
          </p:cNvPr>
          <p:cNvSpPr>
            <a:spLocks noGrp="1"/>
          </p:cNvSpPr>
          <p:nvPr>
            <p:ph type="title"/>
          </p:nvPr>
        </p:nvSpPr>
        <p:spPr/>
        <p:txBody>
          <a:bodyPr/>
          <a:lstStyle/>
          <a:p>
            <a:r>
              <a:rPr lang="pt-BR" dirty="0"/>
              <a:t>período clássico da </a:t>
            </a:r>
            <a:br>
              <a:rPr lang="pt-BR" dirty="0"/>
            </a:br>
            <a:r>
              <a:rPr lang="pt-BR" dirty="0"/>
              <a:t>economia científica</a:t>
            </a:r>
          </a:p>
        </p:txBody>
      </p:sp>
      <p:sp>
        <p:nvSpPr>
          <p:cNvPr id="3" name="Espaço Reservado para Conteúdo 2">
            <a:extLst>
              <a:ext uri="{FF2B5EF4-FFF2-40B4-BE49-F238E27FC236}">
                <a16:creationId xmlns:a16="http://schemas.microsoft.com/office/drawing/2014/main" id="{EA790723-ACD1-43FB-8F53-B7C4BE04A99D}"/>
              </a:ext>
            </a:extLst>
          </p:cNvPr>
          <p:cNvSpPr>
            <a:spLocks noGrp="1"/>
          </p:cNvSpPr>
          <p:nvPr>
            <p:ph idx="1"/>
          </p:nvPr>
        </p:nvSpPr>
        <p:spPr/>
        <p:txBody>
          <a:bodyPr/>
          <a:lstStyle/>
          <a:p>
            <a:r>
              <a:rPr lang="pt-BR" dirty="0"/>
              <a:t>O período até os </a:t>
            </a:r>
            <a:r>
              <a:rPr lang="pt-BR" i="1" dirty="0"/>
              <a:t>Princípios de Economia Política </a:t>
            </a:r>
            <a:r>
              <a:rPr lang="pt-BR" dirty="0"/>
              <a:t>de Stuart Mill, até 1848, é considerado o período clássico da economia científica. </a:t>
            </a:r>
          </a:p>
          <a:p>
            <a:r>
              <a:rPr lang="pt-BR" dirty="0"/>
              <a:t>A economia política clássica ainda era aceita como a autoridade máxima nesse assunto até o começo da década de 186o, quando essa tradição entra em crise de aceitação. </a:t>
            </a:r>
          </a:p>
        </p:txBody>
      </p:sp>
    </p:spTree>
    <p:extLst>
      <p:ext uri="{BB962C8B-B14F-4D97-AF65-F5344CB8AC3E}">
        <p14:creationId xmlns:p14="http://schemas.microsoft.com/office/powerpoint/2010/main" val="5193500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3398CED-2596-4A21-A448-413FC8B22BA0}"/>
              </a:ext>
            </a:extLst>
          </p:cNvPr>
          <p:cNvSpPr>
            <a:spLocks noGrp="1"/>
          </p:cNvSpPr>
          <p:nvPr>
            <p:ph type="title"/>
          </p:nvPr>
        </p:nvSpPr>
        <p:spPr/>
        <p:txBody>
          <a:bodyPr/>
          <a:lstStyle/>
          <a:p>
            <a:r>
              <a:rPr lang="pt-BR" dirty="0"/>
              <a:t>Revolução Marginalista</a:t>
            </a:r>
          </a:p>
        </p:txBody>
      </p:sp>
      <p:sp>
        <p:nvSpPr>
          <p:cNvPr id="3" name="Espaço Reservado para Conteúdo 2">
            <a:extLst>
              <a:ext uri="{FF2B5EF4-FFF2-40B4-BE49-F238E27FC236}">
                <a16:creationId xmlns:a16="http://schemas.microsoft.com/office/drawing/2014/main" id="{86F2FDA9-ABC6-42EF-B4F8-6A7F869BCA56}"/>
              </a:ext>
            </a:extLst>
          </p:cNvPr>
          <p:cNvSpPr>
            <a:spLocks noGrp="1"/>
          </p:cNvSpPr>
          <p:nvPr>
            <p:ph idx="1"/>
          </p:nvPr>
        </p:nvSpPr>
        <p:spPr/>
        <p:txBody>
          <a:bodyPr/>
          <a:lstStyle/>
          <a:p>
            <a:r>
              <a:rPr lang="pt-BR" dirty="0"/>
              <a:t>Nesse período, novas noções foram germinadas e que acabaram culminando nos eventos de 1871 a 1874, os quais foram caracterizados, pelos historiadores das ideias, de Revolução Marginalista. </a:t>
            </a:r>
          </a:p>
          <a:p>
            <a:r>
              <a:rPr lang="pt-BR" dirty="0"/>
              <a:t>Os expoentes dessa revolução são o inglês William Stanley Jevons, com sua </a:t>
            </a:r>
            <a:r>
              <a:rPr lang="pt-BR" i="1" dirty="0"/>
              <a:t>Teoria da Economia Política</a:t>
            </a:r>
            <a:r>
              <a:rPr lang="pt-BR" dirty="0"/>
              <a:t>, de 1871, o austríaco Carl Menger, que lançou os “</a:t>
            </a:r>
            <a:r>
              <a:rPr lang="pt-BR" i="1" dirty="0" err="1"/>
              <a:t>Grundsätze</a:t>
            </a:r>
            <a:r>
              <a:rPr lang="pt-BR" i="1" dirty="0"/>
              <a:t> Der </a:t>
            </a:r>
            <a:r>
              <a:rPr lang="pt-BR" i="1" dirty="0" err="1"/>
              <a:t>Volkswirthschaftslehre</a:t>
            </a:r>
            <a:r>
              <a:rPr lang="pt-BR" dirty="0"/>
              <a:t>”, literalmente “Princípios de Economia Política”, também em 1871 o, e o francês Léon Walras, com seus </a:t>
            </a:r>
            <a:r>
              <a:rPr lang="pt-BR" i="1" dirty="0"/>
              <a:t>Elementos de Economia Política Pura</a:t>
            </a:r>
            <a:r>
              <a:rPr lang="pt-BR" dirty="0"/>
              <a:t>, lançado em 1874.</a:t>
            </a:r>
          </a:p>
        </p:txBody>
      </p:sp>
    </p:spTree>
    <p:extLst>
      <p:ext uri="{BB962C8B-B14F-4D97-AF65-F5344CB8AC3E}">
        <p14:creationId xmlns:p14="http://schemas.microsoft.com/office/powerpoint/2010/main" val="18577753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8F9C484-BB01-43B5-961D-2A059B2F3135}"/>
              </a:ext>
            </a:extLst>
          </p:cNvPr>
          <p:cNvSpPr>
            <a:spLocks noGrp="1"/>
          </p:cNvSpPr>
          <p:nvPr>
            <p:ph type="title"/>
          </p:nvPr>
        </p:nvSpPr>
        <p:spPr/>
        <p:txBody>
          <a:bodyPr/>
          <a:lstStyle/>
          <a:p>
            <a:r>
              <a:rPr lang="pt-BR" dirty="0"/>
              <a:t>Foi uma revolução?</a:t>
            </a:r>
          </a:p>
        </p:txBody>
      </p:sp>
      <p:sp>
        <p:nvSpPr>
          <p:cNvPr id="3" name="Espaço Reservado para Conteúdo 2">
            <a:extLst>
              <a:ext uri="{FF2B5EF4-FFF2-40B4-BE49-F238E27FC236}">
                <a16:creationId xmlns:a16="http://schemas.microsoft.com/office/drawing/2014/main" id="{19A75C1B-4DBA-4055-B1D1-341FC3080BF9}"/>
              </a:ext>
            </a:extLst>
          </p:cNvPr>
          <p:cNvSpPr>
            <a:spLocks noGrp="1"/>
          </p:cNvSpPr>
          <p:nvPr>
            <p:ph idx="1"/>
          </p:nvPr>
        </p:nvSpPr>
        <p:spPr/>
        <p:txBody>
          <a:bodyPr/>
          <a:lstStyle/>
          <a:p>
            <a:r>
              <a:rPr lang="pt-BR" dirty="0"/>
              <a:t>Tais eventos não foram percebidos, à época que ocorreram, como uma revolução.</a:t>
            </a:r>
          </a:p>
          <a:p>
            <a:r>
              <a:rPr lang="pt-BR" dirty="0"/>
              <a:t> Jevons não teve muito reconhecimento em vida como economista teórico, apenas como escritor e estatístico, e as obras de Menger e Walras demoraram 80 anos para serem traduzidas ao inglês. </a:t>
            </a:r>
          </a:p>
        </p:txBody>
      </p:sp>
    </p:spTree>
    <p:extLst>
      <p:ext uri="{BB962C8B-B14F-4D97-AF65-F5344CB8AC3E}">
        <p14:creationId xmlns:p14="http://schemas.microsoft.com/office/powerpoint/2010/main" val="40462321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2EA87E4-6324-4C9A-A879-BB28652F8B6B}"/>
              </a:ext>
            </a:extLst>
          </p:cNvPr>
          <p:cNvSpPr>
            <a:spLocks noGrp="1"/>
          </p:cNvSpPr>
          <p:nvPr>
            <p:ph type="title"/>
          </p:nvPr>
        </p:nvSpPr>
        <p:spPr/>
        <p:txBody>
          <a:bodyPr/>
          <a:lstStyle/>
          <a:p>
            <a:r>
              <a:rPr lang="pt-BR" dirty="0"/>
              <a:t>Fatos da economia real</a:t>
            </a:r>
          </a:p>
        </p:txBody>
      </p:sp>
      <p:sp>
        <p:nvSpPr>
          <p:cNvPr id="3" name="Espaço Reservado para Conteúdo 2">
            <a:extLst>
              <a:ext uri="{FF2B5EF4-FFF2-40B4-BE49-F238E27FC236}">
                <a16:creationId xmlns:a16="http://schemas.microsoft.com/office/drawing/2014/main" id="{E3C8DBA7-1ECC-470A-A255-9059B3068583}"/>
              </a:ext>
            </a:extLst>
          </p:cNvPr>
          <p:cNvSpPr>
            <a:spLocks noGrp="1"/>
          </p:cNvSpPr>
          <p:nvPr>
            <p:ph idx="1"/>
          </p:nvPr>
        </p:nvSpPr>
        <p:spPr/>
        <p:txBody>
          <a:bodyPr/>
          <a:lstStyle/>
          <a:p>
            <a:r>
              <a:rPr lang="pt-BR" dirty="0"/>
              <a:t>Então no ambiente que caracterizou o surgimento da economia neoclássica, vejamos as principais características da economia real, os acontecimentos econômicos e sociais da época e as mudanças mais relevantes no plano das ideias. </a:t>
            </a:r>
          </a:p>
          <a:p>
            <a:r>
              <a:rPr lang="pt-BR" dirty="0"/>
              <a:t>Na economia real, observa-se grande prosperidade econômica no período. </a:t>
            </a:r>
          </a:p>
          <a:p>
            <a:r>
              <a:rPr lang="pt-BR" dirty="0"/>
              <a:t>Em 1840, o período mais revolucionário dos impactos tecnológicos das inovações na indústria já havia passado. Na segunda metade desse século, ocorreria a Segunda Revolução Industrial, com características bem distintas. O que se tem no intervalo entre as revoluções é um período de difusão das tecnologias. </a:t>
            </a:r>
          </a:p>
        </p:txBody>
      </p:sp>
    </p:spTree>
    <p:extLst>
      <p:ext uri="{BB962C8B-B14F-4D97-AF65-F5344CB8AC3E}">
        <p14:creationId xmlns:p14="http://schemas.microsoft.com/office/powerpoint/2010/main" val="32370960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33BAD9D-B3C2-4BE6-9C82-0D9A685191F0}"/>
              </a:ext>
            </a:extLst>
          </p:cNvPr>
          <p:cNvSpPr>
            <a:spLocks noGrp="1"/>
          </p:cNvSpPr>
          <p:nvPr>
            <p:ph type="title"/>
          </p:nvPr>
        </p:nvSpPr>
        <p:spPr>
          <a:xfrm>
            <a:off x="913796" y="103163"/>
            <a:ext cx="10353761" cy="1326321"/>
          </a:xfrm>
        </p:spPr>
        <p:txBody>
          <a:bodyPr/>
          <a:lstStyle/>
          <a:p>
            <a:r>
              <a:rPr lang="pt-BR" dirty="0"/>
              <a:t>era das invenções/ era do capital</a:t>
            </a:r>
          </a:p>
        </p:txBody>
      </p:sp>
      <p:sp>
        <p:nvSpPr>
          <p:cNvPr id="3" name="Espaço Reservado para Conteúdo 2">
            <a:extLst>
              <a:ext uri="{FF2B5EF4-FFF2-40B4-BE49-F238E27FC236}">
                <a16:creationId xmlns:a16="http://schemas.microsoft.com/office/drawing/2014/main" id="{D352B63A-D4D4-47EF-9035-DA623B429734}"/>
              </a:ext>
            </a:extLst>
          </p:cNvPr>
          <p:cNvSpPr>
            <a:spLocks noGrp="1"/>
          </p:cNvSpPr>
          <p:nvPr>
            <p:ph idx="1"/>
          </p:nvPr>
        </p:nvSpPr>
        <p:spPr>
          <a:xfrm>
            <a:off x="913796" y="1581432"/>
            <a:ext cx="10353762" cy="3695136"/>
          </a:xfrm>
        </p:spPr>
        <p:txBody>
          <a:bodyPr/>
          <a:lstStyle/>
          <a:p>
            <a:r>
              <a:rPr lang="pt-BR" dirty="0"/>
              <a:t>Os eventos tumultuosos que ocorreram na Europa em 1848 marcam o fim da era das invenções, das revoluções na indústria, para uma nova fase que o historiador Eric Hobsbawm denominou de “era do capital”. </a:t>
            </a:r>
          </a:p>
          <a:p>
            <a:r>
              <a:rPr lang="pt-BR" dirty="0"/>
              <a:t>Lembrando que, neste segundo período, tivemos o impacto de nova revolução industrial, a segunda. Não sendo rigoroso falar em fim das invenções, talvez apenas de tipos de invenções, descobertas tecnológicas não muito vinculadas aos avanços da ciência.</a:t>
            </a:r>
          </a:p>
          <a:p>
            <a:r>
              <a:rPr lang="pt-BR" dirty="0"/>
              <a:t>Para Hobsbawm, a era do capital iria até o início dos anos 1870, momento em que ocorre a Grande Depressão.</a:t>
            </a:r>
          </a:p>
        </p:txBody>
      </p:sp>
      <p:pic>
        <p:nvPicPr>
          <p:cNvPr id="4" name="Imagem 3">
            <a:extLst>
              <a:ext uri="{FF2B5EF4-FFF2-40B4-BE49-F238E27FC236}">
                <a16:creationId xmlns:a16="http://schemas.microsoft.com/office/drawing/2014/main" id="{E5B689EF-FF21-4788-BC87-97EC5B4137B0}"/>
              </a:ext>
            </a:extLst>
          </p:cNvPr>
          <p:cNvPicPr>
            <a:picLocks noChangeAspect="1"/>
          </p:cNvPicPr>
          <p:nvPr/>
        </p:nvPicPr>
        <p:blipFill>
          <a:blip r:embed="rId2"/>
          <a:stretch>
            <a:fillRect/>
          </a:stretch>
        </p:blipFill>
        <p:spPr>
          <a:xfrm>
            <a:off x="1777911" y="5675742"/>
            <a:ext cx="8973802" cy="943107"/>
          </a:xfrm>
          <a:prstGeom prst="rect">
            <a:avLst/>
          </a:prstGeom>
        </p:spPr>
      </p:pic>
    </p:spTree>
    <p:extLst>
      <p:ext uri="{BB962C8B-B14F-4D97-AF65-F5344CB8AC3E}">
        <p14:creationId xmlns:p14="http://schemas.microsoft.com/office/powerpoint/2010/main" val="272733537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2A5B7F"/>
      </a:dk2>
      <a:lt2>
        <a:srgbClr val="ABDAFC"/>
      </a:lt2>
      <a:accent1>
        <a:srgbClr val="9EC544"/>
      </a:accent1>
      <a:accent2>
        <a:srgbClr val="50BEA3"/>
      </a:accent2>
      <a:accent3>
        <a:srgbClr val="4A9CCC"/>
      </a:accent3>
      <a:accent4>
        <a:srgbClr val="9A66CA"/>
      </a:accent4>
      <a:accent5>
        <a:srgbClr val="C54F71"/>
      </a:accent5>
      <a:accent6>
        <a:srgbClr val="DE9C3C"/>
      </a:accent6>
      <a:hlink>
        <a:srgbClr val="6BA9DA"/>
      </a:hlink>
      <a:folHlink>
        <a:srgbClr val="A0BCD3"/>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746EEEEA-FB6A-406B-B510-531588D54811}"/>
    </a:ext>
  </a:extLst>
</a:theme>
</file>

<file path=docProps/app.xml><?xml version="1.0" encoding="utf-8"?>
<Properties xmlns="http://schemas.openxmlformats.org/officeDocument/2006/extended-properties" xmlns:vt="http://schemas.openxmlformats.org/officeDocument/2006/docPropsVTypes">
  <Template>TM04033921[[fn=Damasco]]</Template>
  <TotalTime>445</TotalTime>
  <Words>2189</Words>
  <Application>Microsoft Office PowerPoint</Application>
  <PresentationFormat>Widescreen</PresentationFormat>
  <Paragraphs>77</Paragraphs>
  <Slides>25</Slides>
  <Notes>0</Notes>
  <HiddenSlides>0</HiddenSlides>
  <MMClips>0</MMClips>
  <ScaleCrop>false</ScaleCrop>
  <HeadingPairs>
    <vt:vector size="6" baseType="variant">
      <vt:variant>
        <vt:lpstr>Fontes usadas</vt:lpstr>
      </vt:variant>
      <vt:variant>
        <vt:i4>5</vt:i4>
      </vt:variant>
      <vt:variant>
        <vt:lpstr>Tema</vt:lpstr>
      </vt:variant>
      <vt:variant>
        <vt:i4>1</vt:i4>
      </vt:variant>
      <vt:variant>
        <vt:lpstr>Títulos de slides</vt:lpstr>
      </vt:variant>
      <vt:variant>
        <vt:i4>25</vt:i4>
      </vt:variant>
    </vt:vector>
  </HeadingPairs>
  <TitlesOfParts>
    <vt:vector size="31" baseType="lpstr">
      <vt:lpstr>Arial</vt:lpstr>
      <vt:lpstr>Bookman Old Style</vt:lpstr>
      <vt:lpstr>Century Gothic</vt:lpstr>
      <vt:lpstr>Rockwell</vt:lpstr>
      <vt:lpstr>Times New Roman</vt:lpstr>
      <vt:lpstr>Damask</vt:lpstr>
      <vt:lpstr>Apresentação do PowerPoint</vt:lpstr>
      <vt:lpstr>O surgimento da economia neoclássica.</vt:lpstr>
      <vt:lpstr>Grandes Economistas</vt:lpstr>
      <vt:lpstr>A obra magna de Marshall</vt:lpstr>
      <vt:lpstr>período clássico da  economia científica</vt:lpstr>
      <vt:lpstr>Revolução Marginalista</vt:lpstr>
      <vt:lpstr>Foi uma revolução?</vt:lpstr>
      <vt:lpstr>Fatos da economia real</vt:lpstr>
      <vt:lpstr>era das invenções/ era do capital</vt:lpstr>
      <vt:lpstr>A ideia de intervenção </vt:lpstr>
      <vt:lpstr>Teoria da evolução</vt:lpstr>
      <vt:lpstr>Avanços na física</vt:lpstr>
      <vt:lpstr>Pouco avanço no conhecimento econômico </vt:lpstr>
      <vt:lpstr>Críticas a MILL</vt:lpstr>
      <vt:lpstr>quatro linhas de ataque à  ortodoxia de Mill:</vt:lpstr>
      <vt:lpstr>Apresentação do PowerPoint</vt:lpstr>
      <vt:lpstr>expoentes da Revolução Marginalista</vt:lpstr>
      <vt:lpstr>Revolução marginalista e críticos</vt:lpstr>
      <vt:lpstr>O princípio fundamental </vt:lpstr>
      <vt:lpstr>A mudança do paradigma teórico em economia explica-se por quatro fatores básicos:</vt:lpstr>
      <vt:lpstr>Apresentação do PowerPoint</vt:lpstr>
      <vt:lpstr>Apresentação do PowerPoint</vt:lpstr>
      <vt:lpstr>Apresentação do PowerPoint</vt:lpstr>
      <vt:lpstr>Apresentação do PowerPoint</vt:lpstr>
      <vt:lpstr>Economia técnica e não necessariamente liberal</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Stuart Mill</dc:title>
  <dc:creator>Ricardo Feijo</dc:creator>
  <cp:lastModifiedBy>Ricardo Feijó</cp:lastModifiedBy>
  <cp:revision>16</cp:revision>
  <dcterms:created xsi:type="dcterms:W3CDTF">2022-03-25T21:10:40Z</dcterms:created>
  <dcterms:modified xsi:type="dcterms:W3CDTF">2023-03-23T18:46:24Z</dcterms:modified>
</cp:coreProperties>
</file>