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39.wmf"/><Relationship Id="rId4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3D90-473E-4EC2-B177-5810BB75B941}" type="datetimeFigureOut">
              <a:rPr lang="pt-BR" smtClean="0"/>
              <a:t>07/12/2021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CE77-4573-4D0B-ACD5-09BAF8AFE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7477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3D90-473E-4EC2-B177-5810BB75B941}" type="datetimeFigureOut">
              <a:rPr lang="pt-BR" smtClean="0"/>
              <a:t>07/12/2021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CE77-4573-4D0B-ACD5-09BAF8AFE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832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3D90-473E-4EC2-B177-5810BB75B941}" type="datetimeFigureOut">
              <a:rPr lang="pt-BR" smtClean="0"/>
              <a:t>07/12/2021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CE77-4573-4D0B-ACD5-09BAF8AFE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602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3D90-473E-4EC2-B177-5810BB75B941}" type="datetimeFigureOut">
              <a:rPr lang="pt-BR" smtClean="0"/>
              <a:t>07/12/2021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CE77-4573-4D0B-ACD5-09BAF8AFE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389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3D90-473E-4EC2-B177-5810BB75B941}" type="datetimeFigureOut">
              <a:rPr lang="pt-BR" smtClean="0"/>
              <a:t>07/12/2021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CE77-4573-4D0B-ACD5-09BAF8AFE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006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3D90-473E-4EC2-B177-5810BB75B941}" type="datetimeFigureOut">
              <a:rPr lang="pt-BR" smtClean="0"/>
              <a:t>07/12/2021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CE77-4573-4D0B-ACD5-09BAF8AFE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771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3D90-473E-4EC2-B177-5810BB75B941}" type="datetimeFigureOut">
              <a:rPr lang="pt-BR" smtClean="0"/>
              <a:t>07/12/2021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CE77-4573-4D0B-ACD5-09BAF8AFE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52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3D90-473E-4EC2-B177-5810BB75B941}" type="datetimeFigureOut">
              <a:rPr lang="pt-BR" smtClean="0"/>
              <a:t>07/12/2021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CE77-4573-4D0B-ACD5-09BAF8AFE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6402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3D90-473E-4EC2-B177-5810BB75B941}" type="datetimeFigureOut">
              <a:rPr lang="pt-BR" smtClean="0"/>
              <a:t>07/12/2021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CE77-4573-4D0B-ACD5-09BAF8AFE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0836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3D90-473E-4EC2-B177-5810BB75B941}" type="datetimeFigureOut">
              <a:rPr lang="pt-BR" smtClean="0"/>
              <a:t>07/12/2021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CE77-4573-4D0B-ACD5-09BAF8AFE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22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3D90-473E-4EC2-B177-5810BB75B941}" type="datetimeFigureOut">
              <a:rPr lang="pt-BR" smtClean="0"/>
              <a:t>07/12/2021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CE77-4573-4D0B-ACD5-09BAF8AFE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7275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53D90-473E-4EC2-B177-5810BB75B941}" type="datetimeFigureOut">
              <a:rPr lang="pt-BR" smtClean="0"/>
              <a:t>07/12/2021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8CE77-4573-4D0B-ACD5-09BAF8AFE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572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.wmf"/><Relationship Id="rId11" Type="http://schemas.openxmlformats.org/officeDocument/2006/relationships/image" Target="../media/image1.wmf"/><Relationship Id="rId5" Type="http://schemas.openxmlformats.org/officeDocument/2006/relationships/oleObject" Target="../embeddings/oleObject37.bin"/><Relationship Id="rId10" Type="http://schemas.openxmlformats.org/officeDocument/2006/relationships/oleObject" Target="../embeddings/oleObject39.bin"/><Relationship Id="rId4" Type="http://schemas.openxmlformats.org/officeDocument/2006/relationships/image" Target="../media/image39.wmf"/><Relationship Id="rId9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oleObject" Target="../embeddings/oleObject44.bin"/><Relationship Id="rId3" Type="http://schemas.openxmlformats.org/officeDocument/2006/relationships/image" Target="../media/image43.png"/><Relationship Id="rId7" Type="http://schemas.openxmlformats.org/officeDocument/2006/relationships/image" Target="../media/image3.wmf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3.bin"/><Relationship Id="rId5" Type="http://schemas.openxmlformats.org/officeDocument/2006/relationships/image" Target="../media/image2.wmf"/><Relationship Id="rId10" Type="http://schemas.openxmlformats.org/officeDocument/2006/relationships/image" Target="../media/image40.wmf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4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7" Type="http://schemas.openxmlformats.org/officeDocument/2006/relationships/image" Target="../media/image5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4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image" Target="../media/image7.pn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14.bin"/><Relationship Id="rId3" Type="http://schemas.openxmlformats.org/officeDocument/2006/relationships/image" Target="../media/image16.png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.bin"/><Relationship Id="rId20" Type="http://schemas.openxmlformats.org/officeDocument/2006/relationships/image" Target="../media/image17.png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15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Relationship Id="rId9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8.bin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11" Type="http://schemas.openxmlformats.org/officeDocument/2006/relationships/image" Target="../media/image24.wmf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1.bin"/><Relationship Id="rId4" Type="http://schemas.openxmlformats.org/officeDocument/2006/relationships/image" Target="../media/image21.wmf"/><Relationship Id="rId9" Type="http://schemas.openxmlformats.org/officeDocument/2006/relationships/image" Target="../media/image2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image" Target="../media/image17.png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MODELAGEM DO AMORTECEDOR VISCOSO (“DASHPOT”)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BR" dirty="0"/>
              <a:t>Ettore A. de Barros</a:t>
            </a:r>
          </a:p>
        </p:txBody>
      </p:sp>
    </p:spTree>
    <p:extLst>
      <p:ext uri="{BB962C8B-B14F-4D97-AF65-F5344CB8AC3E}">
        <p14:creationId xmlns:p14="http://schemas.microsoft.com/office/powerpoint/2010/main" val="3372939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2097514"/>
              </p:ext>
            </p:extLst>
          </p:nvPr>
        </p:nvGraphicFramePr>
        <p:xfrm>
          <a:off x="755576" y="617206"/>
          <a:ext cx="673576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4" name="Equação" r:id="rId3" imgW="1993680" imgH="190440" progId="Equation.3">
                  <p:embed/>
                </p:oleObj>
              </mc:Choice>
              <mc:Fallback>
                <p:oleObj name="Equação" r:id="rId3" imgW="1993680" imgH="190440" progId="Equation.3">
                  <p:embed/>
                  <p:pic>
                    <p:nvPicPr>
                      <p:cNvPr id="0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617206"/>
                        <a:ext cx="6735762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56054"/>
              </p:ext>
            </p:extLst>
          </p:nvPr>
        </p:nvGraphicFramePr>
        <p:xfrm>
          <a:off x="865336" y="1196752"/>
          <a:ext cx="67310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5" name="Equação" r:id="rId5" imgW="2019240" imgH="190440" progId="Equation.3">
                  <p:embed/>
                </p:oleObj>
              </mc:Choice>
              <mc:Fallback>
                <p:oleObj name="Equação" r:id="rId5" imgW="2019240" imgH="190440" progId="Equation.3">
                  <p:embed/>
                  <p:pic>
                    <p:nvPicPr>
                      <p:cNvPr id="0" name="Obje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336" y="1196752"/>
                        <a:ext cx="67310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729673"/>
              </p:ext>
            </p:extLst>
          </p:nvPr>
        </p:nvGraphicFramePr>
        <p:xfrm>
          <a:off x="778024" y="1843609"/>
          <a:ext cx="6818312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6" name="Equação" r:id="rId7" imgW="2006280" imgH="190440" progId="Equation.3">
                  <p:embed/>
                </p:oleObj>
              </mc:Choice>
              <mc:Fallback>
                <p:oleObj name="Equação" r:id="rId7" imgW="2006280" imgH="190440" progId="Equation.3">
                  <p:embed/>
                  <p:pic>
                    <p:nvPicPr>
                      <p:cNvPr id="0" name="Objeto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024" y="1843609"/>
                        <a:ext cx="6818312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1664" y="2492896"/>
            <a:ext cx="7805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MULTIPLICANDO 3) POR “A” E APLICANDO 1), VEM: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3364820"/>
              </p:ext>
            </p:extLst>
          </p:nvPr>
        </p:nvGraphicFramePr>
        <p:xfrm>
          <a:off x="827585" y="3212976"/>
          <a:ext cx="6768752" cy="67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7" name="Equação" r:id="rId9" imgW="1917360" imgH="190440" progId="Equation.3">
                  <p:embed/>
                </p:oleObj>
              </mc:Choice>
              <mc:Fallback>
                <p:oleObj name="Equação" r:id="rId9" imgW="1917360" imgH="19044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5" y="3212976"/>
                        <a:ext cx="6768752" cy="67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-1774" y="4005064"/>
            <a:ext cx="4254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APLICANDO 2) EM 4), VEM:</a:t>
            </a:r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402637"/>
              </p:ext>
            </p:extLst>
          </p:nvPr>
        </p:nvGraphicFramePr>
        <p:xfrm>
          <a:off x="574675" y="4527550"/>
          <a:ext cx="7005638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8" name="Equação" r:id="rId11" imgW="2031840" imgH="228600" progId="Equation.3">
                  <p:embed/>
                </p:oleObj>
              </mc:Choice>
              <mc:Fallback>
                <p:oleObj name="Equação" r:id="rId11" imgW="2031840" imgH="228600" progId="Equation.3">
                  <p:embed/>
                  <p:pic>
                    <p:nvPicPr>
                      <p:cNvPr id="0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4527550"/>
                        <a:ext cx="7005638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21664" y="5418796"/>
            <a:ext cx="1916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PORTANTO,</a:t>
            </a:r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712475"/>
              </p:ext>
            </p:extLst>
          </p:nvPr>
        </p:nvGraphicFramePr>
        <p:xfrm>
          <a:off x="604838" y="5867400"/>
          <a:ext cx="8199437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9" name="Equação" r:id="rId13" imgW="2171520" imgH="228600" progId="Equation.3">
                  <p:embed/>
                </p:oleObj>
              </mc:Choice>
              <mc:Fallback>
                <p:oleObj name="Equação" r:id="rId13" imgW="2171520" imgH="228600" progId="Equation.3">
                  <p:embed/>
                  <p:pic>
                    <p:nvPicPr>
                      <p:cNvPr id="0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5867400"/>
                        <a:ext cx="8199437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-1774" y="93986"/>
            <a:ext cx="7472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RETOMANDO AS EQUAÇÕES DO AMORTECEDOR:</a:t>
            </a:r>
          </a:p>
        </p:txBody>
      </p:sp>
    </p:spTree>
    <p:extLst>
      <p:ext uri="{BB962C8B-B14F-4D97-AF65-F5344CB8AC3E}">
        <p14:creationId xmlns:p14="http://schemas.microsoft.com/office/powerpoint/2010/main" val="2699336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781558"/>
              </p:ext>
            </p:extLst>
          </p:nvPr>
        </p:nvGraphicFramePr>
        <p:xfrm>
          <a:off x="3425970" y="5229200"/>
          <a:ext cx="292576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5" name="Equação" r:id="rId3" imgW="774360" imgH="190440" progId="Equation.3">
                  <p:embed/>
                </p:oleObj>
              </mc:Choice>
              <mc:Fallback>
                <p:oleObj name="Equação" r:id="rId3" imgW="774360" imgH="190440" progId="Equation.3">
                  <p:embed/>
                  <p:pic>
                    <p:nvPicPr>
                      <p:cNvPr id="0" name="Obje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5970" y="5229200"/>
                        <a:ext cx="2925763" cy="7207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5309" y="3573016"/>
            <a:ext cx="829509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DO LADO ESQUERDO, CHEGAMOS, PORTANTO, AO</a:t>
            </a:r>
          </a:p>
          <a:p>
            <a:r>
              <a:rPr lang="pt-BR" sz="2800" b="1" dirty="0"/>
              <a:t>CONHECIDO RESULTADO QUE EXPRESSA A REAÇÃO DO</a:t>
            </a:r>
          </a:p>
          <a:p>
            <a:r>
              <a:rPr lang="pt-BR" sz="2800" b="1" dirty="0"/>
              <a:t> AMORTECEDOR:</a:t>
            </a:r>
          </a:p>
        </p:txBody>
      </p:sp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844443"/>
              </p:ext>
            </p:extLst>
          </p:nvPr>
        </p:nvGraphicFramePr>
        <p:xfrm>
          <a:off x="5824956" y="2487528"/>
          <a:ext cx="423540" cy="442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6" name="Equação" r:id="rId5" imgW="126720" imgH="152280" progId="Equation.3">
                  <p:embed/>
                </p:oleObj>
              </mc:Choice>
              <mc:Fallback>
                <p:oleObj name="Equação" r:id="rId5" imgW="12672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24956" y="2487528"/>
                        <a:ext cx="423540" cy="4427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070364"/>
              </p:ext>
            </p:extLst>
          </p:nvPr>
        </p:nvGraphicFramePr>
        <p:xfrm>
          <a:off x="5123834" y="3068960"/>
          <a:ext cx="42386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7" name="Equação" r:id="rId7" imgW="126720" imgH="126720" progId="Equation.3">
                  <p:embed/>
                </p:oleObj>
              </mc:Choice>
              <mc:Fallback>
                <p:oleObj name="Equação" r:id="rId7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3834" y="3068960"/>
                        <a:ext cx="423862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0" y="34220"/>
            <a:ext cx="86919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A EQUAÇÃO 6) EXPRESSA A FORÇA TRANSMITIDA PELO </a:t>
            </a:r>
          </a:p>
          <a:p>
            <a:r>
              <a:rPr lang="pt-BR" sz="2800" b="1" dirty="0"/>
              <a:t>AMORTECEDOR DO LADO DIREITO: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973" y="1330622"/>
            <a:ext cx="282367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Conector de seta reta 17"/>
          <p:cNvCxnSpPr/>
          <p:nvPr/>
        </p:nvCxnSpPr>
        <p:spPr>
          <a:xfrm>
            <a:off x="1404845" y="2060848"/>
            <a:ext cx="1152128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5950728"/>
              </p:ext>
            </p:extLst>
          </p:nvPr>
        </p:nvGraphicFramePr>
        <p:xfrm>
          <a:off x="1521682" y="1481292"/>
          <a:ext cx="471325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8" name="Equação" r:id="rId10" imgW="152280" imgH="139680" progId="Equation.3">
                  <p:embed/>
                </p:oleObj>
              </mc:Choice>
              <mc:Fallback>
                <p:oleObj name="Equação" r:id="rId10" imgW="15228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21682" y="1481292"/>
                        <a:ext cx="471325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Arco 19"/>
          <p:cNvSpPr/>
          <p:nvPr/>
        </p:nvSpPr>
        <p:spPr>
          <a:xfrm rot="16816432">
            <a:off x="3372108" y="1424797"/>
            <a:ext cx="648072" cy="288032"/>
          </a:xfrm>
          <a:prstGeom prst="arc">
            <a:avLst/>
          </a:prstGeom>
          <a:ln w="31750">
            <a:solidFill>
              <a:srgbClr val="0070C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3715146" y="928300"/>
            <a:ext cx="180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2"/>
                </a:solidFill>
              </a:rPr>
              <a:t>Q</a:t>
            </a:r>
          </a:p>
        </p:txBody>
      </p:sp>
      <p:cxnSp>
        <p:nvCxnSpPr>
          <p:cNvPr id="22" name="Conector reto 21"/>
          <p:cNvCxnSpPr/>
          <p:nvPr/>
        </p:nvCxnSpPr>
        <p:spPr>
          <a:xfrm>
            <a:off x="4600820" y="2204864"/>
            <a:ext cx="0" cy="86409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>
            <a:off x="5292080" y="2434321"/>
            <a:ext cx="0" cy="43204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>
            <a:off x="5292080" y="2852936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4600820" y="3068960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4271884" y="959053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62347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363" y="923004"/>
            <a:ext cx="1309862" cy="2073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237565"/>
              </p:ext>
            </p:extLst>
          </p:nvPr>
        </p:nvGraphicFramePr>
        <p:xfrm>
          <a:off x="5724128" y="2487528"/>
          <a:ext cx="423540" cy="442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3" name="Equação" r:id="rId4" imgW="126720" imgH="152280" progId="Equation.3">
                  <p:embed/>
                </p:oleObj>
              </mc:Choice>
              <mc:Fallback>
                <p:oleObj name="Equação" r:id="rId4" imgW="12672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24128" y="2487528"/>
                        <a:ext cx="423540" cy="4427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481426"/>
              </p:ext>
            </p:extLst>
          </p:nvPr>
        </p:nvGraphicFramePr>
        <p:xfrm>
          <a:off x="5123834" y="3068960"/>
          <a:ext cx="42386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4" name="Equação" r:id="rId6" imgW="126720" imgH="126720" progId="Equation.3">
                  <p:embed/>
                </p:oleObj>
              </mc:Choice>
              <mc:Fallback>
                <p:oleObj name="Equação" r:id="rId6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3834" y="3068960"/>
                        <a:ext cx="423862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973" y="1330622"/>
            <a:ext cx="282367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Arco 8"/>
          <p:cNvSpPr/>
          <p:nvPr/>
        </p:nvSpPr>
        <p:spPr>
          <a:xfrm rot="16816432">
            <a:off x="3372108" y="1424797"/>
            <a:ext cx="648072" cy="288032"/>
          </a:xfrm>
          <a:prstGeom prst="arc">
            <a:avLst/>
          </a:prstGeom>
          <a:ln w="31750">
            <a:solidFill>
              <a:srgbClr val="0070C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3715146" y="928300"/>
            <a:ext cx="180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2"/>
                </a:solidFill>
              </a:rPr>
              <a:t>Q</a:t>
            </a:r>
          </a:p>
        </p:txBody>
      </p:sp>
      <p:cxnSp>
        <p:nvCxnSpPr>
          <p:cNvPr id="11" name="Conector reto 10"/>
          <p:cNvCxnSpPr/>
          <p:nvPr/>
        </p:nvCxnSpPr>
        <p:spPr>
          <a:xfrm>
            <a:off x="4600820" y="2204864"/>
            <a:ext cx="0" cy="86409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5292080" y="2434321"/>
            <a:ext cx="0" cy="43204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5292080" y="2852936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>
            <a:off x="4600820" y="3068960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4271884" y="959053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R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323528" y="476672"/>
            <a:ext cx="68653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APLICAÇÃO: SISTEMA AMORTECEDOR-MOLA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39552" y="3501008"/>
            <a:ext cx="4999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ALTERA-SE A EQUAÇÃO 1) PARA:</a:t>
            </a:r>
          </a:p>
        </p:txBody>
      </p:sp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6087500"/>
              </p:ext>
            </p:extLst>
          </p:nvPr>
        </p:nvGraphicFramePr>
        <p:xfrm>
          <a:off x="322263" y="4077072"/>
          <a:ext cx="729456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5" name="Equação" r:id="rId9" imgW="2158920" imgH="190440" progId="Equation.3">
                  <p:embed/>
                </p:oleObj>
              </mc:Choice>
              <mc:Fallback>
                <p:oleObj name="Equação" r:id="rId9" imgW="2158920" imgH="19044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4077072"/>
                        <a:ext cx="7294562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aixaDeTexto 16"/>
          <p:cNvSpPr txBox="1"/>
          <p:nvPr/>
        </p:nvSpPr>
        <p:spPr>
          <a:xfrm>
            <a:off x="179512" y="2159858"/>
            <a:ext cx="41445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ENTRADA:</a:t>
            </a:r>
          </a:p>
          <a:p>
            <a:r>
              <a:rPr lang="pt-BR" sz="2800" b="1" dirty="0"/>
              <a:t>DEGRAU UNITÁRIO EM “x”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6804248" y="1700808"/>
            <a:ext cx="220765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DETERMINAR</a:t>
            </a:r>
          </a:p>
          <a:p>
            <a:r>
              <a:rPr lang="pt-BR" sz="2800" b="1" dirty="0"/>
              <a:t>LEI-HORÁRIA</a:t>
            </a:r>
          </a:p>
          <a:p>
            <a:r>
              <a:rPr lang="pt-BR" sz="2800" b="1" dirty="0"/>
              <a:t>DE “y”</a:t>
            </a:r>
          </a:p>
        </p:txBody>
      </p:sp>
      <p:graphicFrame>
        <p:nvGraphicFramePr>
          <p:cNvPr id="19" name="Obje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084012"/>
              </p:ext>
            </p:extLst>
          </p:nvPr>
        </p:nvGraphicFramePr>
        <p:xfrm>
          <a:off x="330200" y="4652963"/>
          <a:ext cx="728027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6" name="Equação" r:id="rId11" imgW="2184120" imgH="190440" progId="Equation.3">
                  <p:embed/>
                </p:oleObj>
              </mc:Choice>
              <mc:Fallback>
                <p:oleObj name="Equação" r:id="rId11" imgW="2184120" imgH="19044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4652963"/>
                        <a:ext cx="7280275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554752"/>
              </p:ext>
            </p:extLst>
          </p:nvPr>
        </p:nvGraphicFramePr>
        <p:xfrm>
          <a:off x="323528" y="5157192"/>
          <a:ext cx="733425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7" name="Equação" r:id="rId13" imgW="2158920" imgH="342720" progId="Equation.3">
                  <p:embed/>
                </p:oleObj>
              </mc:Choice>
              <mc:Fallback>
                <p:oleObj name="Equação" r:id="rId13" imgW="2158920" imgH="34272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5157192"/>
                        <a:ext cx="7334250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0622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7902310"/>
              </p:ext>
            </p:extLst>
          </p:nvPr>
        </p:nvGraphicFramePr>
        <p:xfrm>
          <a:off x="798513" y="1082675"/>
          <a:ext cx="7377112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7" name="Equação" r:id="rId3" imgW="2171520" imgH="368280" progId="Equation.3">
                  <p:embed/>
                </p:oleObj>
              </mc:Choice>
              <mc:Fallback>
                <p:oleObj name="Equação" r:id="rId3" imgW="2171520" imgH="368280" progId="Equation.3">
                  <p:embed/>
                  <p:pic>
                    <p:nvPicPr>
                      <p:cNvPr id="0" name="Objeto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13" y="1082675"/>
                        <a:ext cx="7377112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611560" y="476672"/>
            <a:ext cx="2143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3) E 2) em 1):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11560" y="2564904"/>
            <a:ext cx="1916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PORTANTO,</a:t>
            </a: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875167"/>
              </p:ext>
            </p:extLst>
          </p:nvPr>
        </p:nvGraphicFramePr>
        <p:xfrm>
          <a:off x="863600" y="3079750"/>
          <a:ext cx="6554788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8" name="Equação" r:id="rId5" imgW="1930320" imgH="368280" progId="Equation.3">
                  <p:embed/>
                </p:oleObj>
              </mc:Choice>
              <mc:Fallback>
                <p:oleObj name="Equação" r:id="rId5" imgW="1930320" imgH="36828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3079750"/>
                        <a:ext cx="6554788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755576" y="4437112"/>
            <a:ext cx="77528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APLICANDO A TRANSFORMADA DE LAPLACE, PARA</a:t>
            </a:r>
          </a:p>
          <a:p>
            <a:r>
              <a:rPr lang="pt-BR" sz="2800" b="1" dirty="0"/>
              <a:t>CONDIÇÕES INICIAIS NULAS, TEMOS: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359586"/>
              </p:ext>
            </p:extLst>
          </p:nvPr>
        </p:nvGraphicFramePr>
        <p:xfrm>
          <a:off x="936625" y="5564188"/>
          <a:ext cx="29876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9" name="Equação" r:id="rId7" imgW="1422360" imgH="368280" progId="Equation.3">
                  <p:embed/>
                </p:oleObj>
              </mc:Choice>
              <mc:Fallback>
                <p:oleObj name="Equação" r:id="rId7" imgW="1422360" imgH="368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36625" y="5564188"/>
                        <a:ext cx="2987675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eta para a direita 7"/>
          <p:cNvSpPr/>
          <p:nvPr/>
        </p:nvSpPr>
        <p:spPr>
          <a:xfrm>
            <a:off x="3984472" y="5758261"/>
            <a:ext cx="56407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607779"/>
              </p:ext>
            </p:extLst>
          </p:nvPr>
        </p:nvGraphicFramePr>
        <p:xfrm>
          <a:off x="4713288" y="5611813"/>
          <a:ext cx="4081462" cy="119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0" name="Equação" r:id="rId9" imgW="1942920" imgH="571320" progId="Equation.3">
                  <p:embed/>
                </p:oleObj>
              </mc:Choice>
              <mc:Fallback>
                <p:oleObj name="Equação" r:id="rId9" imgW="1942920" imgH="571320" progId="Equation.3">
                  <p:embed/>
                  <p:pic>
                    <p:nvPicPr>
                      <p:cNvPr id="0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3288" y="5611813"/>
                        <a:ext cx="4081462" cy="11985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555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971600" y="743882"/>
            <a:ext cx="61223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RESPOSTA PARA UM DEGRAU UNITÁRIO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317598"/>
              </p:ext>
            </p:extLst>
          </p:nvPr>
        </p:nvGraphicFramePr>
        <p:xfrm>
          <a:off x="965417" y="1556792"/>
          <a:ext cx="6666547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name="Equação" r:id="rId3" imgW="2603160" imgH="393480" progId="Equation.3">
                  <p:embed/>
                </p:oleObj>
              </mc:Choice>
              <mc:Fallback>
                <p:oleObj name="Equação" r:id="rId3" imgW="26031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5417" y="1556792"/>
                        <a:ext cx="6666547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281153"/>
              </p:ext>
            </p:extLst>
          </p:nvPr>
        </p:nvGraphicFramePr>
        <p:xfrm>
          <a:off x="1547664" y="3068960"/>
          <a:ext cx="3935412" cy="13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0" name="Equação" r:id="rId5" imgW="1536480" imgH="545760" progId="Equation.3">
                  <p:embed/>
                </p:oleObj>
              </mc:Choice>
              <mc:Fallback>
                <p:oleObj name="Equação" r:id="rId5" imgW="1536480" imgH="54576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068960"/>
                        <a:ext cx="3935412" cy="1398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940" y="4797152"/>
            <a:ext cx="4030308" cy="1432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623097" y="50035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31782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980728"/>
            <a:ext cx="282367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Conector de seta reta 2"/>
          <p:cNvCxnSpPr/>
          <p:nvPr/>
        </p:nvCxnSpPr>
        <p:spPr>
          <a:xfrm>
            <a:off x="560319" y="1700808"/>
            <a:ext cx="1152128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640670"/>
              </p:ext>
            </p:extLst>
          </p:nvPr>
        </p:nvGraphicFramePr>
        <p:xfrm>
          <a:off x="680564" y="1143787"/>
          <a:ext cx="471325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5" name="Equação" r:id="rId4" imgW="152280" imgH="139680" progId="Equation.3">
                  <p:embed/>
                </p:oleObj>
              </mc:Choice>
              <mc:Fallback>
                <p:oleObj name="Equação" r:id="rId4" imgW="15228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0564" y="1143787"/>
                        <a:ext cx="471325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co 6"/>
          <p:cNvSpPr/>
          <p:nvPr/>
        </p:nvSpPr>
        <p:spPr>
          <a:xfrm rot="16816432">
            <a:off x="2651989" y="1074279"/>
            <a:ext cx="648072" cy="288032"/>
          </a:xfrm>
          <a:prstGeom prst="arc">
            <a:avLst/>
          </a:prstGeom>
          <a:ln w="31750">
            <a:solidFill>
              <a:srgbClr val="0070C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2951342" y="620688"/>
            <a:ext cx="180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2"/>
                </a:solidFill>
              </a:rPr>
              <a:t>Q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563888" y="620688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R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9947" y="215062"/>
            <a:ext cx="2716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REPRESENTAÇÃO</a:t>
            </a:r>
          </a:p>
        </p:txBody>
      </p:sp>
      <p:cxnSp>
        <p:nvCxnSpPr>
          <p:cNvPr id="12" name="Conector reto 11"/>
          <p:cNvCxnSpPr/>
          <p:nvPr/>
        </p:nvCxnSpPr>
        <p:spPr>
          <a:xfrm>
            <a:off x="3851920" y="2060848"/>
            <a:ext cx="0" cy="86409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4499992" y="2132856"/>
            <a:ext cx="0" cy="43204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4499992" y="2348880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>
            <a:off x="3851920" y="2976258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2555776" y="2128073"/>
            <a:ext cx="22322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4762131"/>
              </p:ext>
            </p:extLst>
          </p:nvPr>
        </p:nvGraphicFramePr>
        <p:xfrm>
          <a:off x="4864286" y="1882240"/>
          <a:ext cx="423540" cy="442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6" name="Equação" r:id="rId6" imgW="126720" imgH="152280" progId="Equation.3">
                  <p:embed/>
                </p:oleObj>
              </mc:Choice>
              <mc:Fallback>
                <p:oleObj name="Equação" r:id="rId6" imgW="12672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64286" y="1882240"/>
                        <a:ext cx="423540" cy="4427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to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257199"/>
              </p:ext>
            </p:extLst>
          </p:nvPr>
        </p:nvGraphicFramePr>
        <p:xfrm>
          <a:off x="4287838" y="3068960"/>
          <a:ext cx="42386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7" name="Equação" r:id="rId8" imgW="126720" imgH="126720" progId="Equation.3">
                  <p:embed/>
                </p:oleObj>
              </mc:Choice>
              <mc:Fallback>
                <p:oleObj name="Equação" r:id="rId8" imgW="126720" imgH="126720" progId="Equation.3">
                  <p:embed/>
                  <p:pic>
                    <p:nvPicPr>
                      <p:cNvPr id="0" name="Objeto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7838" y="3068960"/>
                        <a:ext cx="423862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CaixaDeTexto 23"/>
          <p:cNvSpPr txBox="1"/>
          <p:nvPr/>
        </p:nvSpPr>
        <p:spPr>
          <a:xfrm>
            <a:off x="81192" y="3185973"/>
            <a:ext cx="907556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A: área seccional do pistão</a:t>
            </a:r>
          </a:p>
          <a:p>
            <a:r>
              <a:rPr lang="pt-BR" sz="2800" b="1" dirty="0"/>
              <a:t>R: coeficiente de resistência ao escoamento (constante)</a:t>
            </a:r>
          </a:p>
          <a:p>
            <a:pPr lvl="0"/>
            <a:r>
              <a:rPr lang="pt-BR" sz="2800" b="1" dirty="0">
                <a:solidFill>
                  <a:prstClr val="black"/>
                </a:solidFill>
              </a:rPr>
              <a:t>Q: vazão volumétrica entre o pistão e as paredes do cilindro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79512" y="4635133"/>
            <a:ext cx="861453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HIPÓTESES:</a:t>
            </a:r>
            <a:r>
              <a:rPr lang="pt-BR" sz="2800" b="1" dirty="0"/>
              <a:t>  A) PISTÃO DE INÉRCIA DESPREZÍVEL</a:t>
            </a:r>
          </a:p>
          <a:p>
            <a:r>
              <a:rPr lang="pt-BR" sz="2800" b="1" dirty="0"/>
              <a:t>                                                      1)</a:t>
            </a:r>
          </a:p>
          <a:p>
            <a:r>
              <a:rPr lang="pt-BR" sz="2800" b="1" dirty="0"/>
              <a:t>B) NÃO HÁ VAZAMENTOS:                                        2)</a:t>
            </a:r>
          </a:p>
          <a:p>
            <a:r>
              <a:rPr lang="pt-BR" sz="2800" b="1" dirty="0"/>
              <a:t>C) ESCOAMENTO LAMINAR ENTRE PISTÃO E PAREDES DO</a:t>
            </a:r>
          </a:p>
          <a:p>
            <a:r>
              <a:rPr lang="pt-BR" sz="2800" b="1" dirty="0"/>
              <a:t>CILINDRO:                                         3)   </a:t>
            </a:r>
          </a:p>
        </p:txBody>
      </p:sp>
      <p:sp>
        <p:nvSpPr>
          <p:cNvPr id="5" name="Seta para a direita 4"/>
          <p:cNvSpPr/>
          <p:nvPr/>
        </p:nvSpPr>
        <p:spPr>
          <a:xfrm>
            <a:off x="399701" y="5112186"/>
            <a:ext cx="648072" cy="3780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185267"/>
              </p:ext>
            </p:extLst>
          </p:nvPr>
        </p:nvGraphicFramePr>
        <p:xfrm>
          <a:off x="1160638" y="5088214"/>
          <a:ext cx="2122089" cy="482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8" name="Equação" r:id="rId10" imgW="838080" imgH="190440" progId="Equation.3">
                  <p:embed/>
                </p:oleObj>
              </mc:Choice>
              <mc:Fallback>
                <p:oleObj name="Equação" r:id="rId10" imgW="8380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160638" y="5088214"/>
                        <a:ext cx="2122089" cy="4822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5842921"/>
              </p:ext>
            </p:extLst>
          </p:nvPr>
        </p:nvGraphicFramePr>
        <p:xfrm>
          <a:off x="4324474" y="5552112"/>
          <a:ext cx="2623790" cy="503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9" name="Equação" r:id="rId12" imgW="927000" imgH="177480" progId="Equation.3">
                  <p:embed/>
                </p:oleObj>
              </mc:Choice>
              <mc:Fallback>
                <p:oleObj name="Equação" r:id="rId12" imgW="9270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324474" y="5552112"/>
                        <a:ext cx="2623790" cy="5031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641652"/>
              </p:ext>
            </p:extLst>
          </p:nvPr>
        </p:nvGraphicFramePr>
        <p:xfrm>
          <a:off x="1965463" y="6391587"/>
          <a:ext cx="2021124" cy="46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0" name="Equação" r:id="rId14" imgW="825480" imgH="190440" progId="Equation.3">
                  <p:embed/>
                </p:oleObj>
              </mc:Choice>
              <mc:Fallback>
                <p:oleObj name="Equação" r:id="rId14" imgW="8254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965463" y="6391587"/>
                        <a:ext cx="2021124" cy="466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0845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47" y="1283130"/>
            <a:ext cx="5943853" cy="2020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330676"/>
              </p:ext>
            </p:extLst>
          </p:nvPr>
        </p:nvGraphicFramePr>
        <p:xfrm>
          <a:off x="1039813" y="6064250"/>
          <a:ext cx="6011862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" name="Equação" r:id="rId4" imgW="2209680" imgH="177480" progId="Equation.3">
                  <p:embed/>
                </p:oleObj>
              </mc:Choice>
              <mc:Fallback>
                <p:oleObj name="Equação" r:id="rId4" imgW="220968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9813" y="6064250"/>
                        <a:ext cx="6011862" cy="441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3203848" y="5559623"/>
            <a:ext cx="3949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/>
              <a:t>FORÇA TOTAL NO ELEMENTO:</a:t>
            </a:r>
          </a:p>
        </p:txBody>
      </p:sp>
      <p:cxnSp>
        <p:nvCxnSpPr>
          <p:cNvPr id="3" name="Conector de seta reta 2"/>
          <p:cNvCxnSpPr/>
          <p:nvPr/>
        </p:nvCxnSpPr>
        <p:spPr>
          <a:xfrm flipV="1">
            <a:off x="755576" y="6084896"/>
            <a:ext cx="864096" cy="65616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flipV="1">
            <a:off x="1515492" y="6014101"/>
            <a:ext cx="864096" cy="65616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 flipV="1">
            <a:off x="3707904" y="6008847"/>
            <a:ext cx="864096" cy="65616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V="1">
            <a:off x="4932040" y="5974095"/>
            <a:ext cx="864096" cy="65616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/>
          <p:cNvSpPr txBox="1"/>
          <p:nvPr/>
        </p:nvSpPr>
        <p:spPr>
          <a:xfrm>
            <a:off x="38127" y="879103"/>
            <a:ext cx="3906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SUPERFÍCIE EM MOVIMENTO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397547" y="3181307"/>
            <a:ext cx="228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SUPERFÍCIE FIXA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29529" y="12915"/>
            <a:ext cx="85189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b="1" dirty="0"/>
              <a:t>2- DEDUÇÃO DAS EXPRESSÕES DOS ESFORÇOS SOBRE O </a:t>
            </a:r>
          </a:p>
          <a:p>
            <a:pPr algn="ctr"/>
            <a:r>
              <a:rPr lang="pt-BR" sz="2800" b="1" dirty="0"/>
              <a:t>PISTÃO</a:t>
            </a:r>
          </a:p>
        </p:txBody>
      </p:sp>
      <p:sp>
        <p:nvSpPr>
          <p:cNvPr id="6" name="Retângulo 5"/>
          <p:cNvSpPr/>
          <p:nvPr/>
        </p:nvSpPr>
        <p:spPr>
          <a:xfrm>
            <a:off x="4274156" y="4149080"/>
            <a:ext cx="904431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050957"/>
              </p:ext>
            </p:extLst>
          </p:nvPr>
        </p:nvGraphicFramePr>
        <p:xfrm>
          <a:off x="4340877" y="3718053"/>
          <a:ext cx="837710" cy="359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3" name="Equação" r:id="rId6" imgW="355320" imgH="152280" progId="Equation.3">
                  <p:embed/>
                </p:oleObj>
              </mc:Choice>
              <mc:Fallback>
                <p:oleObj name="Equação" r:id="rId6" imgW="35532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40877" y="3718053"/>
                        <a:ext cx="837710" cy="3590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667214"/>
              </p:ext>
            </p:extLst>
          </p:nvPr>
        </p:nvGraphicFramePr>
        <p:xfrm>
          <a:off x="4602546" y="5221727"/>
          <a:ext cx="329494" cy="36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4" name="Equação" r:id="rId8" imgW="114120" imgH="126720" progId="Equation.3">
                  <p:embed/>
                </p:oleObj>
              </mc:Choice>
              <mc:Fallback>
                <p:oleObj name="Equação" r:id="rId8" imgW="114120" imgH="126720" progId="Equation.3">
                  <p:embed/>
                  <p:pic>
                    <p:nvPicPr>
                      <p:cNvPr id="0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2546" y="5221727"/>
                        <a:ext cx="329494" cy="36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Conector de seta reta 16"/>
          <p:cNvCxnSpPr/>
          <p:nvPr/>
        </p:nvCxnSpPr>
        <p:spPr>
          <a:xfrm>
            <a:off x="4333920" y="4077072"/>
            <a:ext cx="84466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flipH="1">
            <a:off x="4333920" y="5157192"/>
            <a:ext cx="723665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1617110"/>
              </p:ext>
            </p:extLst>
          </p:nvPr>
        </p:nvGraphicFramePr>
        <p:xfrm>
          <a:off x="5220072" y="4465638"/>
          <a:ext cx="782638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5" name="Equação" r:id="rId10" imgW="457200" imgH="177480" progId="Equation.3">
                  <p:embed/>
                </p:oleObj>
              </mc:Choice>
              <mc:Fallback>
                <p:oleObj name="Equação" r:id="rId10" imgW="4572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220072" y="4465638"/>
                        <a:ext cx="782638" cy="303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to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450278"/>
              </p:ext>
            </p:extLst>
          </p:nvPr>
        </p:nvGraphicFramePr>
        <p:xfrm>
          <a:off x="3838574" y="4505324"/>
          <a:ext cx="296795" cy="291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6" name="Equação" r:id="rId12" imgW="126720" imgH="152280" progId="Equation.3">
                  <p:embed/>
                </p:oleObj>
              </mc:Choice>
              <mc:Fallback>
                <p:oleObj name="Equação" r:id="rId12" imgW="12672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838574" y="4505324"/>
                        <a:ext cx="296795" cy="2918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Conector reto 22"/>
          <p:cNvCxnSpPr/>
          <p:nvPr/>
        </p:nvCxnSpPr>
        <p:spPr>
          <a:xfrm>
            <a:off x="5178587" y="4149080"/>
            <a:ext cx="1481645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5178587" y="5085184"/>
            <a:ext cx="1481645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6516216" y="4149080"/>
            <a:ext cx="0" cy="936104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>
            <a:off x="4283968" y="3645024"/>
            <a:ext cx="876499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 flipV="1">
            <a:off x="5178587" y="3457761"/>
            <a:ext cx="0" cy="8087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 flipV="1">
            <a:off x="4266227" y="3412139"/>
            <a:ext cx="0" cy="8087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Objeto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4509554"/>
              </p:ext>
            </p:extLst>
          </p:nvPr>
        </p:nvGraphicFramePr>
        <p:xfrm>
          <a:off x="6660232" y="4439332"/>
          <a:ext cx="360040" cy="357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7" name="Equação" r:id="rId14" imgW="164880" imgH="177480" progId="Equation.3">
                  <p:embed/>
                </p:oleObj>
              </mc:Choice>
              <mc:Fallback>
                <p:oleObj name="Equação" r:id="rId14" imgW="1648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660232" y="4439332"/>
                        <a:ext cx="360040" cy="3578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to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2451006"/>
              </p:ext>
            </p:extLst>
          </p:nvPr>
        </p:nvGraphicFramePr>
        <p:xfrm>
          <a:off x="4502150" y="3303588"/>
          <a:ext cx="38735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8" name="Equação" r:id="rId16" imgW="177480" imgH="152280" progId="Equation.3">
                  <p:embed/>
                </p:oleObj>
              </mc:Choice>
              <mc:Fallback>
                <p:oleObj name="Equação" r:id="rId16" imgW="177480" imgH="152280" progId="Equation.3">
                  <p:embed/>
                  <p:pic>
                    <p:nvPicPr>
                      <p:cNvPr id="0" name="Objeto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3303588"/>
                        <a:ext cx="387350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to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852819"/>
              </p:ext>
            </p:extLst>
          </p:nvPr>
        </p:nvGraphicFramePr>
        <p:xfrm>
          <a:off x="0" y="4073186"/>
          <a:ext cx="3645922" cy="819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9" name="Equação" r:id="rId18" imgW="1638000" imgH="368280" progId="Equation.3">
                  <p:embed/>
                </p:oleObj>
              </mc:Choice>
              <mc:Fallback>
                <p:oleObj name="Equação" r:id="rId18" imgW="1638000" imgH="368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0" y="4073186"/>
                        <a:ext cx="3645922" cy="8196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" name="Picture 5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844258" y="899834"/>
            <a:ext cx="191452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Elipse 37"/>
          <p:cNvSpPr/>
          <p:nvPr/>
        </p:nvSpPr>
        <p:spPr>
          <a:xfrm>
            <a:off x="7308304" y="2924944"/>
            <a:ext cx="1004446" cy="220495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1" name="Conector de seta reta 40"/>
          <p:cNvCxnSpPr/>
          <p:nvPr/>
        </p:nvCxnSpPr>
        <p:spPr>
          <a:xfrm flipH="1" flipV="1">
            <a:off x="6228184" y="2703912"/>
            <a:ext cx="1531852" cy="33127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1930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-137067" y="188640"/>
            <a:ext cx="928106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/>
              <a:t>PARA ESCOAMENTO TOTALMENTE DESENVOLVIDO </a:t>
            </a:r>
          </a:p>
          <a:p>
            <a:pPr algn="ctr"/>
            <a:r>
              <a:rPr lang="pt-BR" sz="2400" b="1" dirty="0"/>
              <a:t>(“O perfil de velocidades não se altera com o avanço do escoamento”)</a:t>
            </a:r>
          </a:p>
          <a:p>
            <a:pPr algn="ctr"/>
            <a:r>
              <a:rPr lang="pt-BR" sz="2400" b="1" dirty="0"/>
              <a:t>(REGIME PERMANENTE), NÃO HÁ ACELERAÇÃO E A FORÇA RESULTANTE</a:t>
            </a:r>
          </a:p>
          <a:p>
            <a:pPr algn="ctr"/>
            <a:r>
              <a:rPr lang="pt-BR" sz="2400" b="1" dirty="0"/>
              <a:t>DEVE SER NULA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238713"/>
              </p:ext>
            </p:extLst>
          </p:nvPr>
        </p:nvGraphicFramePr>
        <p:xfrm>
          <a:off x="2486025" y="2409879"/>
          <a:ext cx="36703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5" name="Equação" r:id="rId3" imgW="1460160" imgH="177480" progId="Equation.3">
                  <p:embed/>
                </p:oleObj>
              </mc:Choice>
              <mc:Fallback>
                <p:oleObj name="Equação" r:id="rId3" imgW="1460160" imgH="177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6025" y="2409879"/>
                        <a:ext cx="3670300" cy="441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662230"/>
              </p:ext>
            </p:extLst>
          </p:nvPr>
        </p:nvGraphicFramePr>
        <p:xfrm>
          <a:off x="2759075" y="3127305"/>
          <a:ext cx="339725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6" name="Equação" r:id="rId5" imgW="1269720" imgH="380880" progId="Equation.3">
                  <p:embed/>
                </p:oleObj>
              </mc:Choice>
              <mc:Fallback>
                <p:oleObj name="Equação" r:id="rId5" imgW="1269720" imgH="3808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075" y="3127305"/>
                        <a:ext cx="3397250" cy="1008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58624"/>
              </p:ext>
            </p:extLst>
          </p:nvPr>
        </p:nvGraphicFramePr>
        <p:xfrm>
          <a:off x="2944812" y="6011049"/>
          <a:ext cx="3025775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7" name="Equação" r:id="rId7" imgW="1396800" imgH="419040" progId="Equation.3">
                  <p:embed/>
                </p:oleObj>
              </mc:Choice>
              <mc:Fallback>
                <p:oleObj name="Equação" r:id="rId7" imgW="139680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812" y="6011049"/>
                        <a:ext cx="3025775" cy="900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899592" y="5602783"/>
            <a:ext cx="6322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Aplicando a lei da tensão de cisalhamento, vem: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3D03391-43E6-49E2-9F47-E508074CFB62}"/>
              </a:ext>
            </a:extLst>
          </p:cNvPr>
          <p:cNvSpPr txBox="1"/>
          <p:nvPr/>
        </p:nvSpPr>
        <p:spPr>
          <a:xfrm>
            <a:off x="237420" y="4084037"/>
            <a:ext cx="88590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Como o escoamento só ocorre em “x” e é totalmente desenvolvido, </a:t>
            </a:r>
          </a:p>
          <a:p>
            <a:r>
              <a:rPr lang="pt-BR" sz="2400" b="1" dirty="0"/>
              <a:t>2.3 implica em que as 2 funções são iguais a uma constante: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jeto 10">
                <a:extLst>
                  <a:ext uri="{FF2B5EF4-FFF2-40B4-BE49-F238E27FC236}">
                    <a16:creationId xmlns:a16="http://schemas.microsoft.com/office/drawing/2014/main" id="{62D4DA0E-E857-496A-BFA8-997F478067EE}"/>
                  </a:ext>
                </a:extLst>
              </p:cNvPr>
              <p:cNvSpPr txBox="1"/>
              <p:nvPr/>
            </p:nvSpPr>
            <p:spPr bwMode="auto">
              <a:xfrm>
                <a:off x="2555776" y="4889250"/>
                <a:ext cx="3168352" cy="713533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𝜕𝜏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m:rPr>
                          <m:nor/>
                        </m:rP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cte</m:t>
                      </m:r>
                      <m:r>
                        <m:rPr>
                          <m:nor/>
                        </m:rPr>
                        <a:rPr lang="pt-BR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                  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Objeto 10">
                <a:extLst>
                  <a:ext uri="{FF2B5EF4-FFF2-40B4-BE49-F238E27FC236}">
                    <a16:creationId xmlns:a16="http://schemas.microsoft.com/office/drawing/2014/main" id="{62D4DA0E-E857-496A-BFA8-997F478067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55776" y="4889250"/>
                <a:ext cx="3168352" cy="71353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9495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901511"/>
              </p:ext>
            </p:extLst>
          </p:nvPr>
        </p:nvGraphicFramePr>
        <p:xfrm>
          <a:off x="3057525" y="742950"/>
          <a:ext cx="302895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0" name="Equação" r:id="rId3" imgW="1498320" imgH="380880" progId="Equation.3">
                  <p:embed/>
                </p:oleObj>
              </mc:Choice>
              <mc:Fallback>
                <p:oleObj name="Equação" r:id="rId3" imgW="1498320" imgH="3808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525" y="742950"/>
                        <a:ext cx="3028950" cy="7635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1865734"/>
              </p:ext>
            </p:extLst>
          </p:nvPr>
        </p:nvGraphicFramePr>
        <p:xfrm>
          <a:off x="2627313" y="1941513"/>
          <a:ext cx="3478212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1" name="Equação" r:id="rId5" imgW="1841400" imgH="393480" progId="Equation.3">
                  <p:embed/>
                </p:oleObj>
              </mc:Choice>
              <mc:Fallback>
                <p:oleObj name="Equação" r:id="rId5" imgW="184140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1941513"/>
                        <a:ext cx="3478212" cy="744537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057" y="3645024"/>
            <a:ext cx="5943853" cy="2020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662407"/>
              </p:ext>
            </p:extLst>
          </p:nvPr>
        </p:nvGraphicFramePr>
        <p:xfrm>
          <a:off x="155575" y="6021388"/>
          <a:ext cx="3754438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2" name="Equação" r:id="rId8" imgW="1828800" imgH="190440" progId="Equation.3">
                  <p:embed/>
                </p:oleObj>
              </mc:Choice>
              <mc:Fallback>
                <p:oleObj name="Equação" r:id="rId8" imgW="1828800" imgH="1904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" y="6021388"/>
                        <a:ext cx="3754438" cy="398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579363"/>
              </p:ext>
            </p:extLst>
          </p:nvPr>
        </p:nvGraphicFramePr>
        <p:xfrm>
          <a:off x="4089400" y="5876925"/>
          <a:ext cx="475773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3" name="Equação" r:id="rId10" imgW="2616120" imgH="393480" progId="Equation.3">
                  <p:embed/>
                </p:oleObj>
              </mc:Choice>
              <mc:Fallback>
                <p:oleObj name="Equação" r:id="rId10" imgW="261612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5876925"/>
                        <a:ext cx="4757738" cy="720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683568" y="332656"/>
            <a:ext cx="2762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Primeira integração: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683568" y="1484784"/>
            <a:ext cx="27743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/>
              <a:t>Segunda integração: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539552" y="2725469"/>
            <a:ext cx="83777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Aplicando o resultado para o escoamento entre superfície fixa e </a:t>
            </a:r>
          </a:p>
          <a:p>
            <a:r>
              <a:rPr lang="pt-BR" sz="2400" b="1" dirty="0"/>
              <a:t>outra em movimento:</a:t>
            </a:r>
          </a:p>
        </p:txBody>
      </p:sp>
    </p:spTree>
    <p:extLst>
      <p:ext uri="{BB962C8B-B14F-4D97-AF65-F5344CB8AC3E}">
        <p14:creationId xmlns:p14="http://schemas.microsoft.com/office/powerpoint/2010/main" val="2609495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522598"/>
              </p:ext>
            </p:extLst>
          </p:nvPr>
        </p:nvGraphicFramePr>
        <p:xfrm>
          <a:off x="1274420" y="1628800"/>
          <a:ext cx="7067585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" name="Equação" r:id="rId3" imgW="3352680" imgH="406080" progId="Equation.3">
                  <p:embed/>
                </p:oleObj>
              </mc:Choice>
              <mc:Fallback>
                <p:oleObj name="Equação" r:id="rId3" imgW="3352680" imgH="4060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4420" y="1628800"/>
                        <a:ext cx="7067585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3953787"/>
              </p:ext>
            </p:extLst>
          </p:nvPr>
        </p:nvGraphicFramePr>
        <p:xfrm>
          <a:off x="1177925" y="4005064"/>
          <a:ext cx="7546374" cy="1044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0" name="Equação" r:id="rId5" imgW="3848040" imgH="533160" progId="Equation.3">
                  <p:embed/>
                </p:oleObj>
              </mc:Choice>
              <mc:Fallback>
                <p:oleObj name="Equação" r:id="rId5" imgW="3848040" imgH="5331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925" y="4005064"/>
                        <a:ext cx="7546374" cy="1044774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043608" y="548680"/>
            <a:ext cx="7566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/>
              <a:t>Distribuição de velocidade (substituindo 2.7 e 2.8 em 2.6)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259632" y="3068960"/>
            <a:ext cx="2840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/>
              <a:t>CÁLCULO DA VAZÃO: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027168" y="5461193"/>
            <a:ext cx="63805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“b” é a Largura da placa (dimensão perpendicular à figura)</a:t>
            </a:r>
          </a:p>
        </p:txBody>
      </p:sp>
    </p:spTree>
    <p:extLst>
      <p:ext uri="{BB962C8B-B14F-4D97-AF65-F5344CB8AC3E}">
        <p14:creationId xmlns:p14="http://schemas.microsoft.com/office/powerpoint/2010/main" val="1428677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196186" y="-404853"/>
            <a:ext cx="191452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356986"/>
              </p:ext>
            </p:extLst>
          </p:nvPr>
        </p:nvGraphicFramePr>
        <p:xfrm>
          <a:off x="260350" y="2316163"/>
          <a:ext cx="55181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8" name="Equação" r:id="rId4" imgW="2641320" imgH="406080" progId="Equation.3">
                  <p:embed/>
                </p:oleObj>
              </mc:Choice>
              <mc:Fallback>
                <p:oleObj name="Equação" r:id="rId4" imgW="2641320" imgH="4060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" y="2316163"/>
                        <a:ext cx="5518150" cy="857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964385"/>
              </p:ext>
            </p:extLst>
          </p:nvPr>
        </p:nvGraphicFramePr>
        <p:xfrm>
          <a:off x="1930400" y="5556250"/>
          <a:ext cx="52832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9" name="Equação" r:id="rId6" imgW="2527200" imgH="406080" progId="Equation.3">
                  <p:embed/>
                </p:oleObj>
              </mc:Choice>
              <mc:Fallback>
                <p:oleObj name="Equação" r:id="rId6" imgW="2527200" imgH="4060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0400" y="5556250"/>
                        <a:ext cx="5283200" cy="857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0998717"/>
              </p:ext>
            </p:extLst>
          </p:nvPr>
        </p:nvGraphicFramePr>
        <p:xfrm>
          <a:off x="2773362" y="4225734"/>
          <a:ext cx="3005138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0" name="Equação" r:id="rId8" imgW="1460160" imgH="355320" progId="Equation.3">
                  <p:embed/>
                </p:oleObj>
              </mc:Choice>
              <mc:Fallback>
                <p:oleObj name="Equação" r:id="rId8" imgW="1460160" imgH="3553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3362" y="4225734"/>
                        <a:ext cx="3005138" cy="731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539552" y="173831"/>
            <a:ext cx="2291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/>
              <a:t>AMORTECEDOR: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07504" y="3284984"/>
            <a:ext cx="77725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Conforme concluído anteriormente, admite-se  variação de </a:t>
            </a:r>
          </a:p>
          <a:p>
            <a:r>
              <a:rPr lang="pt-BR" sz="2400" b="1" dirty="0"/>
              <a:t>pressão constante. Seja então: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39552" y="5222820"/>
            <a:ext cx="56603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ONDE </a:t>
            </a:r>
            <a:r>
              <a:rPr lang="pt-BR" sz="2400" b="1" i="1" dirty="0"/>
              <a:t>“l” é o comprimento do pistão. Logo,</a:t>
            </a:r>
            <a:endParaRPr lang="pt-BR" sz="24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0" y="1884926"/>
            <a:ext cx="8570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Admitindo, c/D &lt;&lt;1, </a:t>
            </a:r>
            <a:r>
              <a:rPr lang="pt-BR" sz="2400" b="1" i="1" dirty="0"/>
              <a:t>“b” = </a:t>
            </a:r>
            <a:r>
              <a:rPr lang="el-GR" sz="2400" b="1" i="1" dirty="0"/>
              <a:t>π</a:t>
            </a:r>
            <a:r>
              <a:rPr lang="pt-BR" sz="2400" b="1" i="1" dirty="0"/>
              <a:t>D, e usando a relação de continuidade:</a:t>
            </a:r>
            <a:endParaRPr lang="pt-BR" sz="2400" b="1" dirty="0"/>
          </a:p>
        </p:txBody>
      </p:sp>
      <p:cxnSp>
        <p:nvCxnSpPr>
          <p:cNvPr id="14" name="Conector de seta reta 13"/>
          <p:cNvCxnSpPr/>
          <p:nvPr/>
        </p:nvCxnSpPr>
        <p:spPr>
          <a:xfrm>
            <a:off x="4870871" y="1484784"/>
            <a:ext cx="925264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flipV="1">
            <a:off x="4870871" y="972344"/>
            <a:ext cx="0" cy="51244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5796135" y="130955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/>
              <a:t>x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4891411" y="645441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003171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to 2"/>
              <p:cNvSpPr txBox="1"/>
              <p:nvPr/>
            </p:nvSpPr>
            <p:spPr bwMode="auto">
              <a:xfrm>
                <a:off x="2992504" y="799182"/>
                <a:ext cx="3157404" cy="97963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𝜟</m:t>
                      </m:r>
                      <m:r>
                        <a:rPr lang="pt-BR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pt-BR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sub>
                      </m:sSub>
                      <m:f>
                        <m:fPr>
                          <m:ctrlP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𝝁</m:t>
                          </m:r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num>
                        <m:den>
                          <m:sSup>
                            <m:sSupPr>
                              <m:ctrlP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p>
                              <m: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pt-BR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3" name="Obje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92504" y="799182"/>
                <a:ext cx="3157404" cy="9796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to 4"/>
              <p:cNvSpPr txBox="1"/>
              <p:nvPr/>
            </p:nvSpPr>
            <p:spPr bwMode="auto">
              <a:xfrm>
                <a:off x="3035550" y="2708431"/>
                <a:ext cx="3264642" cy="936593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𝜟</m:t>
                      </m:r>
                      <m:r>
                        <a:rPr lang="pt-BR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pt-BR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𝑸</m:t>
                      </m:r>
                      <m:f>
                        <m:fPr>
                          <m:ctrlPr>
                            <a:rPr lang="pt-BR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𝝁</m:t>
                          </m:r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  <m:sSup>
                            <m:sSupPr>
                              <m:ctrlP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p>
                              <m: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pt-BR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den>
                      </m:f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5" name="Obje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35550" y="2708431"/>
                <a:ext cx="3264642" cy="9365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to 6"/>
              <p:cNvSpPr txBox="1"/>
              <p:nvPr/>
            </p:nvSpPr>
            <p:spPr bwMode="auto">
              <a:xfrm>
                <a:off x="3435350" y="4680619"/>
                <a:ext cx="2000746" cy="836613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𝑹</m:t>
                      </m:r>
                      <m:r>
                        <a:rPr lang="pt-BR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𝝁</m:t>
                          </m:r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  <m:sSup>
                            <m:sSupPr>
                              <m:ctrlP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p>
                              <m: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7" name="Obje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35350" y="4680619"/>
                <a:ext cx="2000746" cy="8366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/>
          <p:nvPr/>
        </p:nvSpPr>
        <p:spPr>
          <a:xfrm>
            <a:off x="899592" y="487534"/>
            <a:ext cx="1840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Isolando </a:t>
            </a:r>
            <a:r>
              <a:rPr lang="el-GR" sz="2400" b="1" i="1" dirty="0"/>
              <a:t>Δ</a:t>
            </a:r>
            <a:r>
              <a:rPr lang="pt-BR" sz="2400" b="1" i="1" dirty="0"/>
              <a:t>p :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86014" y="3732292"/>
            <a:ext cx="82427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Assim, desprezando o segundo termo do parênteses, podemos </a:t>
            </a:r>
          </a:p>
          <a:p>
            <a:r>
              <a:rPr lang="pt-BR" sz="2400" b="1" dirty="0"/>
              <a:t>definir a Resistência ao Fluxo nos Canais como: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15280" y="1628800"/>
            <a:ext cx="81134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Conforme o pistão se desloca para direita, a relação entre o </a:t>
            </a:r>
          </a:p>
          <a:p>
            <a:r>
              <a:rPr lang="pt-BR" sz="2400" b="1" dirty="0"/>
              <a:t>aumento de pressão e a vazão de óleo no sentido inverso fica: </a:t>
            </a:r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574849"/>
              </p:ext>
            </p:extLst>
          </p:nvPr>
        </p:nvGraphicFramePr>
        <p:xfrm>
          <a:off x="3705988" y="5877272"/>
          <a:ext cx="1871661" cy="656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9" name="Equação" r:id="rId6" imgW="507960" imgH="177480" progId="Equation.3">
                  <p:embed/>
                </p:oleObj>
              </mc:Choice>
              <mc:Fallback>
                <p:oleObj name="Equação" r:id="rId6" imgW="5079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05988" y="5877272"/>
                        <a:ext cx="1871661" cy="65635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0863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632268"/>
            <a:ext cx="7262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Desprezando o esforço de cisalhamento sobre o pistão</a:t>
            </a:r>
            <a:r>
              <a:rPr lang="pt-BR" sz="2400" dirty="0"/>
              <a:t>, </a:t>
            </a:r>
          </a:p>
          <a:p>
            <a:r>
              <a:rPr lang="pt-BR" sz="2400" b="1" dirty="0"/>
              <a:t>para o equilíbrio, tem-se:</a:t>
            </a:r>
            <a:r>
              <a:rPr lang="pt-BR" sz="2400" dirty="0"/>
              <a:t> </a:t>
            </a:r>
            <a:endParaRPr lang="pt-BR" sz="2400" b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0945314"/>
              </p:ext>
            </p:extLst>
          </p:nvPr>
        </p:nvGraphicFramePr>
        <p:xfrm>
          <a:off x="2451100" y="1700213"/>
          <a:ext cx="42418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7" name="Equação" r:id="rId3" imgW="1447560" imgH="380880" progId="Equation.3">
                  <p:embed/>
                </p:oleObj>
              </mc:Choice>
              <mc:Fallback>
                <p:oleObj name="Equação" r:id="rId3" imgW="1447560" imgH="3808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1100" y="1700213"/>
                        <a:ext cx="4241800" cy="1117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9203396"/>
              </p:ext>
            </p:extLst>
          </p:nvPr>
        </p:nvGraphicFramePr>
        <p:xfrm>
          <a:off x="3138488" y="3611563"/>
          <a:ext cx="290195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8" name="Equação" r:id="rId5" imgW="660240" imgH="177480" progId="Equation.3">
                  <p:embed/>
                </p:oleObj>
              </mc:Choice>
              <mc:Fallback>
                <p:oleObj name="Equação" r:id="rId5" imgW="660240" imgH="177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488" y="3611563"/>
                        <a:ext cx="2901950" cy="784225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93165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1611</TotalTime>
  <Words>473</Words>
  <Application>Microsoft Office PowerPoint</Application>
  <PresentationFormat>Apresentação na tela (4:3)</PresentationFormat>
  <Paragraphs>76</Paragraphs>
  <Slides>14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 Math</vt:lpstr>
      <vt:lpstr>Tema do Office</vt:lpstr>
      <vt:lpstr>Equação</vt:lpstr>
      <vt:lpstr>MODELAGEM DO AMORTECEDOR VISCOSO (“DASHPOT”)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MODELAGEM DO AMORTECEDOR VISCOSO (“DASHPOT”)</dc:title>
  <dc:creator>Ettore</dc:creator>
  <cp:lastModifiedBy>Heitor Lira</cp:lastModifiedBy>
  <cp:revision>60</cp:revision>
  <dcterms:created xsi:type="dcterms:W3CDTF">2016-08-23T21:28:54Z</dcterms:created>
  <dcterms:modified xsi:type="dcterms:W3CDTF">2021-12-07T03:45:41Z</dcterms:modified>
</cp:coreProperties>
</file>