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eg&amp;ehk=AE9qCGkgycVvQACOnseTIg&amp;r=0&amp;pid=OfficeInsert" ContentType="image/jpeg"/>
  <Default Extension="jpg" ContentType="image/jpeg"/>
  <Default Extension="jpg&amp;ehk=6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68"/>
  </p:notesMasterIdLst>
  <p:sldIdLst>
    <p:sldId id="323" r:id="rId3"/>
    <p:sldId id="324" r:id="rId4"/>
    <p:sldId id="257" r:id="rId5"/>
    <p:sldId id="259" r:id="rId6"/>
    <p:sldId id="258" r:id="rId7"/>
    <p:sldId id="321" r:id="rId8"/>
    <p:sldId id="260" r:id="rId9"/>
    <p:sldId id="1043" r:id="rId10"/>
    <p:sldId id="1044" r:id="rId11"/>
    <p:sldId id="289" r:id="rId12"/>
    <p:sldId id="290" r:id="rId13"/>
    <p:sldId id="291" r:id="rId14"/>
    <p:sldId id="657" r:id="rId15"/>
    <p:sldId id="878" r:id="rId16"/>
    <p:sldId id="1042" r:id="rId17"/>
    <p:sldId id="261" r:id="rId18"/>
    <p:sldId id="315" r:id="rId19"/>
    <p:sldId id="316" r:id="rId20"/>
    <p:sldId id="1048" r:id="rId21"/>
    <p:sldId id="292" r:id="rId22"/>
    <p:sldId id="264" r:id="rId23"/>
    <p:sldId id="296" r:id="rId24"/>
    <p:sldId id="294" r:id="rId25"/>
    <p:sldId id="295" r:id="rId26"/>
    <p:sldId id="263" r:id="rId27"/>
    <p:sldId id="265" r:id="rId28"/>
    <p:sldId id="266" r:id="rId29"/>
    <p:sldId id="1049" r:id="rId30"/>
    <p:sldId id="638" r:id="rId31"/>
    <p:sldId id="849" r:id="rId32"/>
    <p:sldId id="858" r:id="rId33"/>
    <p:sldId id="896" r:id="rId34"/>
    <p:sldId id="317" r:id="rId35"/>
    <p:sldId id="318" r:id="rId36"/>
    <p:sldId id="297" r:id="rId37"/>
    <p:sldId id="286" r:id="rId38"/>
    <p:sldId id="1045" r:id="rId39"/>
    <p:sldId id="267" r:id="rId40"/>
    <p:sldId id="268" r:id="rId41"/>
    <p:sldId id="269" r:id="rId42"/>
    <p:sldId id="270" r:id="rId43"/>
    <p:sldId id="271" r:id="rId44"/>
    <p:sldId id="272" r:id="rId45"/>
    <p:sldId id="275" r:id="rId46"/>
    <p:sldId id="274" r:id="rId47"/>
    <p:sldId id="277" r:id="rId48"/>
    <p:sldId id="636" r:id="rId49"/>
    <p:sldId id="308" r:id="rId50"/>
    <p:sldId id="309" r:id="rId51"/>
    <p:sldId id="310" r:id="rId52"/>
    <p:sldId id="311" r:id="rId53"/>
    <p:sldId id="312" r:id="rId54"/>
    <p:sldId id="313" r:id="rId55"/>
    <p:sldId id="284" r:id="rId56"/>
    <p:sldId id="319" r:id="rId57"/>
    <p:sldId id="285" r:id="rId58"/>
    <p:sldId id="320" r:id="rId59"/>
    <p:sldId id="1046" r:id="rId60"/>
    <p:sldId id="851" r:id="rId61"/>
    <p:sldId id="906" r:id="rId62"/>
    <p:sldId id="887" r:id="rId63"/>
    <p:sldId id="305" r:id="rId64"/>
    <p:sldId id="287" r:id="rId65"/>
    <p:sldId id="1047" r:id="rId66"/>
    <p:sldId id="276" r:id="rId6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a:srgbClr val="EDF2F9"/>
    <a:srgbClr val="007E39"/>
    <a:srgbClr val="E7F9FF"/>
    <a:srgbClr val="DA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504" autoAdjust="0"/>
  </p:normalViewPr>
  <p:slideViewPr>
    <p:cSldViewPr snapToGrid="0">
      <p:cViewPr>
        <p:scale>
          <a:sx n="52" d="100"/>
          <a:sy n="52" d="100"/>
        </p:scale>
        <p:origin x="978" y="34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amp;ehk=6PG"/><Relationship Id="rId1" Type="http://schemas.openxmlformats.org/officeDocument/2006/relationships/image" Target="../media/image53.jpeg&amp;ehk=AE9qCGkgycVvQACOnseTIg&amp;r=0&amp;pid=OfficeInsert"/></Relationships>
</file>

<file path=ppt/diagrams/_rels/drawing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amp;ehk=6PG"/><Relationship Id="rId1" Type="http://schemas.openxmlformats.org/officeDocument/2006/relationships/image" Target="../media/image53.jpeg&amp;ehk=AE9qCGkgycVvQACOnseTIg&amp;r=0&amp;pid=OfficeInsert"/></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ACFEA7-74F0-49B0-9930-AE2FC0E727FD}" type="doc">
      <dgm:prSet loTypeId="urn:microsoft.com/office/officeart/2005/8/layout/hList7" loCatId="list" qsTypeId="urn:microsoft.com/office/officeart/2005/8/quickstyle/simple1" qsCatId="simple" csTypeId="urn:microsoft.com/office/officeart/2005/8/colors/accent1_2" csCatId="accent1" phldr="1"/>
      <dgm:spPr/>
    </dgm:pt>
    <dgm:pt modelId="{8CC21462-F53C-414A-B294-34F00327C80A}">
      <dgm:prSet phldrT="[Texto]" custT="1"/>
      <dgm:spPr/>
      <dgm:t>
        <a:bodyPr/>
        <a:lstStyle/>
        <a:p>
          <a:pPr algn="ctr">
            <a:lnSpc>
              <a:spcPct val="90000"/>
            </a:lnSpc>
            <a:spcBef>
              <a:spcPct val="0"/>
            </a:spcBef>
            <a:spcAft>
              <a:spcPct val="35000"/>
            </a:spcAft>
          </a:pPr>
          <a:endParaRPr lang="pt-BR" sz="2000" b="1" dirty="0"/>
        </a:p>
        <a:p>
          <a:pPr algn="ctr">
            <a:lnSpc>
              <a:spcPct val="90000"/>
            </a:lnSpc>
            <a:spcBef>
              <a:spcPct val="0"/>
            </a:spcBef>
            <a:spcAft>
              <a:spcPct val="35000"/>
            </a:spcAft>
          </a:pPr>
          <a:endParaRPr lang="pt-BR" sz="2800" b="1" dirty="0"/>
        </a:p>
        <a:p>
          <a:pPr algn="ctr">
            <a:lnSpc>
              <a:spcPct val="90000"/>
            </a:lnSpc>
            <a:spcBef>
              <a:spcPct val="0"/>
            </a:spcBef>
            <a:spcAft>
              <a:spcPct val="35000"/>
            </a:spcAft>
          </a:pPr>
          <a:endParaRPr lang="pt-BR" sz="1400" b="1" dirty="0"/>
        </a:p>
        <a:p>
          <a:pPr algn="ctr">
            <a:lnSpc>
              <a:spcPct val="90000"/>
            </a:lnSpc>
            <a:spcBef>
              <a:spcPts val="600"/>
            </a:spcBef>
            <a:spcAft>
              <a:spcPct val="35000"/>
            </a:spcAft>
          </a:pPr>
          <a:r>
            <a:rPr lang="pt-BR" sz="2000" b="1" dirty="0">
              <a:effectLst>
                <a:outerShdw blurRad="38100" dist="38100" dir="2700000" algn="tl">
                  <a:srgbClr val="000000">
                    <a:alpha val="43137"/>
                  </a:srgbClr>
                </a:outerShdw>
              </a:effectLst>
            </a:rPr>
            <a:t>Prevenção primordial</a:t>
          </a:r>
        </a:p>
        <a:p>
          <a:pPr algn="ctr">
            <a:lnSpc>
              <a:spcPct val="90000"/>
            </a:lnSpc>
            <a:spcBef>
              <a:spcPct val="0"/>
            </a:spcBef>
            <a:spcAft>
              <a:spcPct val="35000"/>
            </a:spcAft>
          </a:pPr>
          <a:r>
            <a:rPr lang="pt-BR" sz="1600" b="1" dirty="0">
              <a:effectLst>
                <a:outerShdw blurRad="38100" dist="38100" dir="2700000" algn="tl">
                  <a:srgbClr val="000000">
                    <a:alpha val="43137"/>
                  </a:srgbClr>
                </a:outerShdw>
              </a:effectLst>
            </a:rPr>
            <a:t>Evitar fatores de risco</a:t>
          </a:r>
        </a:p>
        <a:p>
          <a:pPr algn="l">
            <a:lnSpc>
              <a:spcPct val="100000"/>
            </a:lnSpc>
            <a:spcBef>
              <a:spcPts val="600"/>
            </a:spcBef>
            <a:spcAft>
              <a:spcPts val="0"/>
            </a:spcAft>
          </a:pPr>
          <a:r>
            <a:rPr lang="pt-BR" sz="1600" b="1" dirty="0">
              <a:effectLst>
                <a:outerShdw blurRad="38100" dist="38100" dir="2700000" algn="tl">
                  <a:srgbClr val="000000">
                    <a:alpha val="43137"/>
                  </a:srgbClr>
                </a:outerShdw>
              </a:effectLst>
            </a:rPr>
            <a:t>- Curso de vida</a:t>
          </a:r>
        </a:p>
        <a:p>
          <a:pPr algn="l">
            <a:lnSpc>
              <a:spcPct val="100000"/>
            </a:lnSpc>
            <a:spcBef>
              <a:spcPct val="0"/>
            </a:spcBef>
            <a:spcAft>
              <a:spcPts val="0"/>
            </a:spcAft>
          </a:pPr>
          <a:r>
            <a:rPr lang="pt-BR" sz="1600" b="1" dirty="0">
              <a:effectLst>
                <a:outerShdw blurRad="38100" dist="38100" dir="2700000" algn="tl">
                  <a:srgbClr val="000000">
                    <a:alpha val="43137"/>
                  </a:srgbClr>
                </a:outerShdw>
              </a:effectLst>
            </a:rPr>
            <a:t>- Estratégias populacionais</a:t>
          </a:r>
        </a:p>
      </dgm:t>
    </dgm:pt>
    <dgm:pt modelId="{E4FF59E7-583B-4B8B-B803-62E671422249}" type="parTrans" cxnId="{3C495E5C-3B63-41A2-A502-1C6DF1204B10}">
      <dgm:prSet/>
      <dgm:spPr/>
      <dgm:t>
        <a:bodyPr/>
        <a:lstStyle/>
        <a:p>
          <a:endParaRPr lang="pt-BR" b="1"/>
        </a:p>
      </dgm:t>
    </dgm:pt>
    <dgm:pt modelId="{56C993DC-22FF-4A1A-B302-A578AB297A63}" type="sibTrans" cxnId="{3C495E5C-3B63-41A2-A502-1C6DF1204B10}">
      <dgm:prSet/>
      <dgm:spPr/>
      <dgm:t>
        <a:bodyPr/>
        <a:lstStyle/>
        <a:p>
          <a:endParaRPr lang="pt-BR" b="1"/>
        </a:p>
      </dgm:t>
    </dgm:pt>
    <dgm:pt modelId="{26EADBAD-16EB-484A-BE71-A053E1454759}">
      <dgm:prSet phldrT="[Texto]" custT="1"/>
      <dgm:spPr/>
      <dgm:t>
        <a:bodyPr/>
        <a:lstStyle/>
        <a:p>
          <a:endParaRPr lang="pt-BR" sz="2800" b="1" dirty="0">
            <a:effectLst>
              <a:outerShdw blurRad="38100" dist="38100" dir="2700000" algn="tl">
                <a:srgbClr val="000000">
                  <a:alpha val="43137"/>
                </a:srgbClr>
              </a:outerShdw>
            </a:effectLst>
          </a:endParaRPr>
        </a:p>
        <a:p>
          <a:r>
            <a:rPr lang="pt-BR" sz="2000" b="1" dirty="0">
              <a:effectLst>
                <a:outerShdw blurRad="38100" dist="38100" dir="2700000" algn="tl">
                  <a:srgbClr val="000000">
                    <a:alpha val="43137"/>
                  </a:srgbClr>
                </a:outerShdw>
              </a:effectLst>
            </a:rPr>
            <a:t>Prevenção secundária</a:t>
          </a:r>
        </a:p>
        <a:p>
          <a:r>
            <a:rPr lang="pt-BR" sz="1600" b="1" dirty="0">
              <a:effectLst>
                <a:outerShdw blurRad="38100" dist="38100" dir="2700000" algn="tl">
                  <a:srgbClr val="000000">
                    <a:alpha val="43137"/>
                  </a:srgbClr>
                </a:outerShdw>
              </a:effectLst>
            </a:rPr>
            <a:t> Detectar doença antes dos sintomas </a:t>
          </a:r>
        </a:p>
      </dgm:t>
    </dgm:pt>
    <dgm:pt modelId="{2B03F042-821B-48AF-80C7-94DAFE1C2A3B}" type="parTrans" cxnId="{BCCAFDEF-F70A-4CD2-B8E2-AFD9810F8D73}">
      <dgm:prSet/>
      <dgm:spPr/>
      <dgm:t>
        <a:bodyPr/>
        <a:lstStyle/>
        <a:p>
          <a:endParaRPr lang="pt-BR" b="1"/>
        </a:p>
      </dgm:t>
    </dgm:pt>
    <dgm:pt modelId="{74C7A190-913E-41F6-A196-A4D322F5F72A}" type="sibTrans" cxnId="{BCCAFDEF-F70A-4CD2-B8E2-AFD9810F8D73}">
      <dgm:prSet/>
      <dgm:spPr/>
      <dgm:t>
        <a:bodyPr/>
        <a:lstStyle/>
        <a:p>
          <a:endParaRPr lang="pt-BR" b="1"/>
        </a:p>
      </dgm:t>
    </dgm:pt>
    <dgm:pt modelId="{938340D5-F749-4D40-8FF3-2DF3E59702B6}">
      <dgm:prSet phldrT="[Texto]" custT="1"/>
      <dgm:spPr/>
      <dgm:t>
        <a:bodyPr/>
        <a:lstStyle/>
        <a:p>
          <a:endParaRPr lang="pt-BR" sz="2800" b="1" dirty="0">
            <a:effectLst>
              <a:outerShdw blurRad="38100" dist="38100" dir="2700000" algn="tl">
                <a:srgbClr val="000000">
                  <a:alpha val="43137"/>
                </a:srgbClr>
              </a:outerShdw>
            </a:effectLst>
          </a:endParaRPr>
        </a:p>
        <a:p>
          <a:r>
            <a:rPr lang="pt-BR" sz="2000" b="1" dirty="0">
              <a:effectLst>
                <a:outerShdw blurRad="38100" dist="38100" dir="2700000" algn="tl">
                  <a:srgbClr val="000000">
                    <a:alpha val="43137"/>
                  </a:srgbClr>
                </a:outerShdw>
              </a:effectLst>
            </a:rPr>
            <a:t>Prevenção terciária </a:t>
          </a:r>
        </a:p>
        <a:p>
          <a:r>
            <a:rPr lang="pt-BR" sz="1600" b="1" dirty="0">
              <a:effectLst>
                <a:outerShdw blurRad="38100" dist="38100" dir="2700000" algn="tl">
                  <a:srgbClr val="000000">
                    <a:alpha val="43137"/>
                  </a:srgbClr>
                </a:outerShdw>
              </a:effectLst>
            </a:rPr>
            <a:t>Tratar doença para evitar complicações  </a:t>
          </a:r>
        </a:p>
      </dgm:t>
    </dgm:pt>
    <dgm:pt modelId="{936E758A-B09E-449A-B865-3A35ABAC5C02}" type="sibTrans" cxnId="{74C8E60E-A063-499B-931D-611441AFC83F}">
      <dgm:prSet/>
      <dgm:spPr/>
      <dgm:t>
        <a:bodyPr/>
        <a:lstStyle/>
        <a:p>
          <a:endParaRPr lang="pt-BR" b="1"/>
        </a:p>
      </dgm:t>
    </dgm:pt>
    <dgm:pt modelId="{8B186293-8BB7-42B2-B84E-5BCE53B3F799}" type="parTrans" cxnId="{74C8E60E-A063-499B-931D-611441AFC83F}">
      <dgm:prSet/>
      <dgm:spPr/>
      <dgm:t>
        <a:bodyPr/>
        <a:lstStyle/>
        <a:p>
          <a:endParaRPr lang="pt-BR" b="1"/>
        </a:p>
      </dgm:t>
    </dgm:pt>
    <dgm:pt modelId="{9A0EF2DB-EC79-48D7-94B4-FFEBF279850A}">
      <dgm:prSet custT="1"/>
      <dgm:spPr/>
      <dgm:t>
        <a:bodyPr/>
        <a:lstStyle/>
        <a:p>
          <a:pPr eaLnBrk="1" latinLnBrk="0"/>
          <a:endParaRPr lang="pt-BR" sz="1600" b="1" dirty="0">
            <a:effectLst>
              <a:outerShdw blurRad="38100" dist="38100" dir="2700000" algn="tl">
                <a:srgbClr val="000000">
                  <a:alpha val="43137"/>
                </a:srgbClr>
              </a:outerShdw>
            </a:effectLst>
          </a:endParaRPr>
        </a:p>
        <a:p>
          <a:pPr eaLnBrk="1" latinLnBrk="0"/>
          <a:endParaRPr lang="pt-BR" sz="2400" b="1" dirty="0">
            <a:effectLst>
              <a:outerShdw blurRad="38100" dist="38100" dir="2700000" algn="tl">
                <a:srgbClr val="000000">
                  <a:alpha val="43137"/>
                </a:srgbClr>
              </a:outerShdw>
            </a:effectLst>
          </a:endParaRPr>
        </a:p>
        <a:p>
          <a:pPr eaLnBrk="1" latinLnBrk="0"/>
          <a:r>
            <a:rPr lang="pt-BR" sz="2000" b="1" dirty="0">
              <a:effectLst>
                <a:outerShdw blurRad="38100" dist="38100" dir="2700000" algn="tl">
                  <a:srgbClr val="000000">
                    <a:alpha val="43137"/>
                  </a:srgbClr>
                </a:outerShdw>
              </a:effectLst>
            </a:rPr>
            <a:t>Prevenção primária</a:t>
          </a:r>
        </a:p>
        <a:p>
          <a:pPr eaLnBrk="1" latinLnBrk="0"/>
          <a:r>
            <a:rPr lang="pt-BR" sz="1600" b="1" dirty="0">
              <a:effectLst>
                <a:outerShdw blurRad="38100" dist="38100" dir="2700000" algn="tl">
                  <a:srgbClr val="000000">
                    <a:alpha val="43137"/>
                  </a:srgbClr>
                </a:outerShdw>
              </a:effectLst>
            </a:rPr>
            <a:t>Combater fatores de risco</a:t>
          </a:r>
        </a:p>
        <a:p>
          <a:endParaRPr lang="pt-BR" sz="2100" b="1" dirty="0">
            <a:effectLst>
              <a:outerShdw blurRad="38100" dist="38100" dir="2700000" algn="tl">
                <a:srgbClr val="000000">
                  <a:alpha val="43137"/>
                </a:srgbClr>
              </a:outerShdw>
            </a:effectLst>
          </a:endParaRPr>
        </a:p>
      </dgm:t>
    </dgm:pt>
    <dgm:pt modelId="{B354D185-5D19-4CD0-B49F-CD54853657E8}" type="parTrans" cxnId="{13A0C339-5B08-42D0-ACDE-905A926F2E26}">
      <dgm:prSet/>
      <dgm:spPr/>
      <dgm:t>
        <a:bodyPr/>
        <a:lstStyle/>
        <a:p>
          <a:endParaRPr lang="pt-BR" b="1"/>
        </a:p>
      </dgm:t>
    </dgm:pt>
    <dgm:pt modelId="{5826672C-CAD6-4AA1-9AC7-FC9EB4A530C4}" type="sibTrans" cxnId="{13A0C339-5B08-42D0-ACDE-905A926F2E26}">
      <dgm:prSet/>
      <dgm:spPr/>
      <dgm:t>
        <a:bodyPr/>
        <a:lstStyle/>
        <a:p>
          <a:endParaRPr lang="pt-BR" b="1"/>
        </a:p>
      </dgm:t>
    </dgm:pt>
    <dgm:pt modelId="{5EF4A26B-1BAB-4369-8C41-BB7BBFD48B42}" type="pres">
      <dgm:prSet presAssocID="{B8ACFEA7-74F0-49B0-9930-AE2FC0E727FD}" presName="Name0" presStyleCnt="0">
        <dgm:presLayoutVars>
          <dgm:dir/>
          <dgm:resizeHandles val="exact"/>
        </dgm:presLayoutVars>
      </dgm:prSet>
      <dgm:spPr/>
    </dgm:pt>
    <dgm:pt modelId="{33E1F620-001C-4B70-8D8C-5808AAA9C0AB}" type="pres">
      <dgm:prSet presAssocID="{B8ACFEA7-74F0-49B0-9930-AE2FC0E727FD}" presName="fgShape" presStyleLbl="fgShp" presStyleIdx="0" presStyleCnt="1" custScaleX="108696" custScaleY="91264" custLinFactY="-100000" custLinFactNeighborX="516" custLinFactNeighborY="-174099"/>
      <dgm:spPr>
        <a:prstGeom prst="rightArrow">
          <a:avLst/>
        </a:prstGeom>
      </dgm:spPr>
    </dgm:pt>
    <dgm:pt modelId="{E4B40E59-F987-4BF0-A077-D64E143FB36C}" type="pres">
      <dgm:prSet presAssocID="{B8ACFEA7-74F0-49B0-9930-AE2FC0E727FD}" presName="linComp" presStyleCnt="0"/>
      <dgm:spPr/>
    </dgm:pt>
    <dgm:pt modelId="{5EB076F1-7266-4E3F-B001-7E95148C688B}" type="pres">
      <dgm:prSet presAssocID="{8CC21462-F53C-414A-B294-34F00327C80A}" presName="compNode" presStyleCnt="0"/>
      <dgm:spPr/>
    </dgm:pt>
    <dgm:pt modelId="{88A36C53-131B-427F-ABA6-3A838E7B7514}" type="pres">
      <dgm:prSet presAssocID="{8CC21462-F53C-414A-B294-34F00327C80A}" presName="bkgdShape" presStyleLbl="node1" presStyleIdx="0" presStyleCnt="4"/>
      <dgm:spPr/>
    </dgm:pt>
    <dgm:pt modelId="{3DE9830B-4710-45BF-B919-B3BBABDC82BA}" type="pres">
      <dgm:prSet presAssocID="{8CC21462-F53C-414A-B294-34F00327C80A}" presName="nodeTx" presStyleLbl="node1" presStyleIdx="0" presStyleCnt="4">
        <dgm:presLayoutVars>
          <dgm:bulletEnabled val="1"/>
        </dgm:presLayoutVars>
      </dgm:prSet>
      <dgm:spPr/>
    </dgm:pt>
    <dgm:pt modelId="{D30C05A2-9C3A-4306-8286-77F8D7A05866}" type="pres">
      <dgm:prSet presAssocID="{8CC21462-F53C-414A-B294-34F00327C80A}" presName="invisiNode" presStyleLbl="node1" presStyleIdx="0" presStyleCnt="4"/>
      <dgm:spPr/>
    </dgm:pt>
    <dgm:pt modelId="{77C39880-7E1B-4B0B-A7CF-86ECC4945088}" type="pres">
      <dgm:prSet presAssocID="{8CC21462-F53C-414A-B294-34F00327C80A}"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0D18067-35FF-461C-A3B1-5685EF6F1B92}" type="pres">
      <dgm:prSet presAssocID="{56C993DC-22FF-4A1A-B302-A578AB297A63}" presName="sibTrans" presStyleLbl="sibTrans2D1" presStyleIdx="0" presStyleCnt="0"/>
      <dgm:spPr/>
    </dgm:pt>
    <dgm:pt modelId="{EC6CAE32-63E6-468F-9E9B-571A525042C6}" type="pres">
      <dgm:prSet presAssocID="{9A0EF2DB-EC79-48D7-94B4-FFEBF279850A}" presName="compNode" presStyleCnt="0"/>
      <dgm:spPr/>
    </dgm:pt>
    <dgm:pt modelId="{DA4C377A-DEB9-4BE8-A928-1303E8AA1058}" type="pres">
      <dgm:prSet presAssocID="{9A0EF2DB-EC79-48D7-94B4-FFEBF279850A}" presName="bkgdShape" presStyleLbl="node1" presStyleIdx="1" presStyleCnt="4" custLinFactNeighborX="-3413"/>
      <dgm:spPr/>
    </dgm:pt>
    <dgm:pt modelId="{FE29A30B-5688-4D1C-A88A-58CB20B21D17}" type="pres">
      <dgm:prSet presAssocID="{9A0EF2DB-EC79-48D7-94B4-FFEBF279850A}" presName="nodeTx" presStyleLbl="node1" presStyleIdx="1" presStyleCnt="4">
        <dgm:presLayoutVars>
          <dgm:bulletEnabled val="1"/>
        </dgm:presLayoutVars>
      </dgm:prSet>
      <dgm:spPr/>
    </dgm:pt>
    <dgm:pt modelId="{B548EC5E-3858-4AA9-9833-FA4F22F4F601}" type="pres">
      <dgm:prSet presAssocID="{9A0EF2DB-EC79-48D7-94B4-FFEBF279850A}" presName="invisiNode" presStyleLbl="node1" presStyleIdx="1" presStyleCnt="4"/>
      <dgm:spPr/>
    </dgm:pt>
    <dgm:pt modelId="{8AAC9E16-56D8-4192-BF3F-42FF7AB54559}" type="pres">
      <dgm:prSet presAssocID="{9A0EF2DB-EC79-48D7-94B4-FFEBF279850A}" presName="imagNode" presStyleLbl="fgImgPlace1" presStyleIdx="1" presStyleCnt="4"/>
      <dgm:spPr/>
    </dgm:pt>
    <dgm:pt modelId="{BCF9A78E-E02C-457D-98EF-674888C0ABC9}" type="pres">
      <dgm:prSet presAssocID="{5826672C-CAD6-4AA1-9AC7-FC9EB4A530C4}" presName="sibTrans" presStyleLbl="sibTrans2D1" presStyleIdx="0" presStyleCnt="0"/>
      <dgm:spPr/>
    </dgm:pt>
    <dgm:pt modelId="{A34374A9-14C8-4F98-98EF-B152BB4C4769}" type="pres">
      <dgm:prSet presAssocID="{26EADBAD-16EB-484A-BE71-A053E1454759}" presName="compNode" presStyleCnt="0"/>
      <dgm:spPr/>
    </dgm:pt>
    <dgm:pt modelId="{393EF68C-EC6C-4375-AFB8-8E966B74B763}" type="pres">
      <dgm:prSet presAssocID="{26EADBAD-16EB-484A-BE71-A053E1454759}" presName="bkgdShape" presStyleLbl="node1" presStyleIdx="2" presStyleCnt="4" custLinFactNeighborX="1"/>
      <dgm:spPr/>
    </dgm:pt>
    <dgm:pt modelId="{C08AF696-C728-4AB8-84D5-D70784D6E227}" type="pres">
      <dgm:prSet presAssocID="{26EADBAD-16EB-484A-BE71-A053E1454759}" presName="nodeTx" presStyleLbl="node1" presStyleIdx="2" presStyleCnt="4">
        <dgm:presLayoutVars>
          <dgm:bulletEnabled val="1"/>
        </dgm:presLayoutVars>
      </dgm:prSet>
      <dgm:spPr/>
    </dgm:pt>
    <dgm:pt modelId="{558CE0C3-1ED1-4FE1-844D-2762D85590E6}" type="pres">
      <dgm:prSet presAssocID="{26EADBAD-16EB-484A-BE71-A053E1454759}" presName="invisiNode" presStyleLbl="node1" presStyleIdx="2" presStyleCnt="4"/>
      <dgm:spPr/>
    </dgm:pt>
    <dgm:pt modelId="{8C578E57-4C42-4A64-B588-261E61AC5B37}" type="pres">
      <dgm:prSet presAssocID="{26EADBAD-16EB-484A-BE71-A053E1454759}" presName="imagNode" presStyleLbl="fgImgPlace1" presStyleIdx="2" presStyleCnt="4" custLinFactX="-14838" custLinFactNeighborX="-100000" custLinFactNeighborY="-817"/>
      <dgm:spPr>
        <a:blipFill>
          <a:blip xmlns:r="http://schemas.openxmlformats.org/officeDocument/2006/relationships" r:embed="rId2">
            <a:extLst/>
          </a:blip>
          <a:srcRect/>
          <a:stretch>
            <a:fillRect t="-6000" b="-6000"/>
          </a:stretch>
        </a:blipFill>
      </dgm:spPr>
    </dgm:pt>
    <dgm:pt modelId="{43CC335D-4BE3-45DF-B4D0-AF444970B3DE}" type="pres">
      <dgm:prSet presAssocID="{74C7A190-913E-41F6-A196-A4D322F5F72A}" presName="sibTrans" presStyleLbl="sibTrans2D1" presStyleIdx="0" presStyleCnt="0"/>
      <dgm:spPr/>
    </dgm:pt>
    <dgm:pt modelId="{46413C3A-0CD8-4789-9340-C5669865D40E}" type="pres">
      <dgm:prSet presAssocID="{938340D5-F749-4D40-8FF3-2DF3E59702B6}" presName="compNode" presStyleCnt="0"/>
      <dgm:spPr/>
    </dgm:pt>
    <dgm:pt modelId="{486A5100-EFC0-4B09-BF7A-70053ABAF8A9}" type="pres">
      <dgm:prSet presAssocID="{938340D5-F749-4D40-8FF3-2DF3E59702B6}" presName="bkgdShape" presStyleLbl="node1" presStyleIdx="3" presStyleCnt="4"/>
      <dgm:spPr/>
    </dgm:pt>
    <dgm:pt modelId="{4E29F02D-9892-4FB1-BBC5-BAA6A596CA57}" type="pres">
      <dgm:prSet presAssocID="{938340D5-F749-4D40-8FF3-2DF3E59702B6}" presName="nodeTx" presStyleLbl="node1" presStyleIdx="3" presStyleCnt="4">
        <dgm:presLayoutVars>
          <dgm:bulletEnabled val="1"/>
        </dgm:presLayoutVars>
      </dgm:prSet>
      <dgm:spPr/>
    </dgm:pt>
    <dgm:pt modelId="{0A738671-E1E8-43AD-A012-142A27AED300}" type="pres">
      <dgm:prSet presAssocID="{938340D5-F749-4D40-8FF3-2DF3E59702B6}" presName="invisiNode" presStyleLbl="node1" presStyleIdx="3" presStyleCnt="4"/>
      <dgm:spPr/>
    </dgm:pt>
    <dgm:pt modelId="{3D009636-4BEE-4CED-B2B3-25B041EAC3A3}" type="pres">
      <dgm:prSet presAssocID="{938340D5-F749-4D40-8FF3-2DF3E59702B6}" presName="imagNode" presStyleLbl="fgImgPlace1" presStyleIdx="3" presStyleCnt="4" custLinFactX="-8314" custLinFactNeighborX="-100000" custLinFactNeighborY="-122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dgm:spPr>
    </dgm:pt>
  </dgm:ptLst>
  <dgm:cxnLst>
    <dgm:cxn modelId="{74C8E60E-A063-499B-931D-611441AFC83F}" srcId="{B8ACFEA7-74F0-49B0-9930-AE2FC0E727FD}" destId="{938340D5-F749-4D40-8FF3-2DF3E59702B6}" srcOrd="3" destOrd="0" parTransId="{8B186293-8BB7-42B2-B84E-5BCE53B3F799}" sibTransId="{936E758A-B09E-449A-B865-3A35ABAC5C02}"/>
    <dgm:cxn modelId="{69674A13-03AF-5F4E-A495-01B48BE9F755}" type="presOf" srcId="{26EADBAD-16EB-484A-BE71-A053E1454759}" destId="{393EF68C-EC6C-4375-AFB8-8E966B74B763}" srcOrd="0" destOrd="0" presId="urn:microsoft.com/office/officeart/2005/8/layout/hList7"/>
    <dgm:cxn modelId="{C28B1629-A0F9-AD41-A6CF-226DD4F976B2}" type="presOf" srcId="{938340D5-F749-4D40-8FF3-2DF3E59702B6}" destId="{486A5100-EFC0-4B09-BF7A-70053ABAF8A9}" srcOrd="0" destOrd="0" presId="urn:microsoft.com/office/officeart/2005/8/layout/hList7"/>
    <dgm:cxn modelId="{13A0C339-5B08-42D0-ACDE-905A926F2E26}" srcId="{B8ACFEA7-74F0-49B0-9930-AE2FC0E727FD}" destId="{9A0EF2DB-EC79-48D7-94B4-FFEBF279850A}" srcOrd="1" destOrd="0" parTransId="{B354D185-5D19-4CD0-B49F-CD54853657E8}" sibTransId="{5826672C-CAD6-4AA1-9AC7-FC9EB4A530C4}"/>
    <dgm:cxn modelId="{3C495E5C-3B63-41A2-A502-1C6DF1204B10}" srcId="{B8ACFEA7-74F0-49B0-9930-AE2FC0E727FD}" destId="{8CC21462-F53C-414A-B294-34F00327C80A}" srcOrd="0" destOrd="0" parTransId="{E4FF59E7-583B-4B8B-B803-62E671422249}" sibTransId="{56C993DC-22FF-4A1A-B302-A578AB297A63}"/>
    <dgm:cxn modelId="{CEAAA141-00D1-B746-80CF-7E3E034D12CE}" type="presOf" srcId="{26EADBAD-16EB-484A-BE71-A053E1454759}" destId="{C08AF696-C728-4AB8-84D5-D70784D6E227}" srcOrd="1" destOrd="0" presId="urn:microsoft.com/office/officeart/2005/8/layout/hList7"/>
    <dgm:cxn modelId="{B358496A-42F3-9C4F-A5C0-2702B267EDA4}" type="presOf" srcId="{8CC21462-F53C-414A-B294-34F00327C80A}" destId="{3DE9830B-4710-45BF-B919-B3BBABDC82BA}" srcOrd="1" destOrd="0" presId="urn:microsoft.com/office/officeart/2005/8/layout/hList7"/>
    <dgm:cxn modelId="{D5878B9D-5529-7844-91F6-DD2A8DF0A0E5}" type="presOf" srcId="{74C7A190-913E-41F6-A196-A4D322F5F72A}" destId="{43CC335D-4BE3-45DF-B4D0-AF444970B3DE}" srcOrd="0" destOrd="0" presId="urn:microsoft.com/office/officeart/2005/8/layout/hList7"/>
    <dgm:cxn modelId="{A968C89F-1EA2-9B49-BEE6-1C3C439B2194}" type="presOf" srcId="{938340D5-F749-4D40-8FF3-2DF3E59702B6}" destId="{4E29F02D-9892-4FB1-BBC5-BAA6A596CA57}" srcOrd="1" destOrd="0" presId="urn:microsoft.com/office/officeart/2005/8/layout/hList7"/>
    <dgm:cxn modelId="{A1AD84AB-DB65-7349-8172-BFE2796927B0}" type="presOf" srcId="{9A0EF2DB-EC79-48D7-94B4-FFEBF279850A}" destId="{DA4C377A-DEB9-4BE8-A928-1303E8AA1058}" srcOrd="0" destOrd="0" presId="urn:microsoft.com/office/officeart/2005/8/layout/hList7"/>
    <dgm:cxn modelId="{F9B4D7AF-D6DA-BE4A-8C04-09690853B09D}" type="presOf" srcId="{8CC21462-F53C-414A-B294-34F00327C80A}" destId="{88A36C53-131B-427F-ABA6-3A838E7B7514}" srcOrd="0" destOrd="0" presId="urn:microsoft.com/office/officeart/2005/8/layout/hList7"/>
    <dgm:cxn modelId="{48D70DB0-8EA8-F543-967D-CCA7955190D2}" type="presOf" srcId="{9A0EF2DB-EC79-48D7-94B4-FFEBF279850A}" destId="{FE29A30B-5688-4D1C-A88A-58CB20B21D17}" srcOrd="1" destOrd="0" presId="urn:microsoft.com/office/officeart/2005/8/layout/hList7"/>
    <dgm:cxn modelId="{7966A3BA-3E0B-9046-8381-6D95E36D01BE}" type="presOf" srcId="{5826672C-CAD6-4AA1-9AC7-FC9EB4A530C4}" destId="{BCF9A78E-E02C-457D-98EF-674888C0ABC9}" srcOrd="0" destOrd="0" presId="urn:microsoft.com/office/officeart/2005/8/layout/hList7"/>
    <dgm:cxn modelId="{9EED8FE7-2EC6-5A4A-9353-963DC7B5C20C}" type="presOf" srcId="{B8ACFEA7-74F0-49B0-9930-AE2FC0E727FD}" destId="{5EF4A26B-1BAB-4369-8C41-BB7BBFD48B42}" srcOrd="0" destOrd="0" presId="urn:microsoft.com/office/officeart/2005/8/layout/hList7"/>
    <dgm:cxn modelId="{BCCAFDEF-F70A-4CD2-B8E2-AFD9810F8D73}" srcId="{B8ACFEA7-74F0-49B0-9930-AE2FC0E727FD}" destId="{26EADBAD-16EB-484A-BE71-A053E1454759}" srcOrd="2" destOrd="0" parTransId="{2B03F042-821B-48AF-80C7-94DAFE1C2A3B}" sibTransId="{74C7A190-913E-41F6-A196-A4D322F5F72A}"/>
    <dgm:cxn modelId="{09069CFE-90A9-644E-9F33-90287AD37CA6}" type="presOf" srcId="{56C993DC-22FF-4A1A-B302-A578AB297A63}" destId="{B0D18067-35FF-461C-A3B1-5685EF6F1B92}" srcOrd="0" destOrd="0" presId="urn:microsoft.com/office/officeart/2005/8/layout/hList7"/>
    <dgm:cxn modelId="{813408C3-215D-D84C-9737-9330D27D5D7B}" type="presParOf" srcId="{5EF4A26B-1BAB-4369-8C41-BB7BBFD48B42}" destId="{33E1F620-001C-4B70-8D8C-5808AAA9C0AB}" srcOrd="0" destOrd="0" presId="urn:microsoft.com/office/officeart/2005/8/layout/hList7"/>
    <dgm:cxn modelId="{0B970011-C282-EC43-BFD6-4CD9B4864621}" type="presParOf" srcId="{5EF4A26B-1BAB-4369-8C41-BB7BBFD48B42}" destId="{E4B40E59-F987-4BF0-A077-D64E143FB36C}" srcOrd="1" destOrd="0" presId="urn:microsoft.com/office/officeart/2005/8/layout/hList7"/>
    <dgm:cxn modelId="{0A5F3F66-0BA0-B040-A5BB-1DA170A7AC8F}" type="presParOf" srcId="{E4B40E59-F987-4BF0-A077-D64E143FB36C}" destId="{5EB076F1-7266-4E3F-B001-7E95148C688B}" srcOrd="0" destOrd="0" presId="urn:microsoft.com/office/officeart/2005/8/layout/hList7"/>
    <dgm:cxn modelId="{650B8CE7-E07F-D24F-81E4-FBB4521ED9F5}" type="presParOf" srcId="{5EB076F1-7266-4E3F-B001-7E95148C688B}" destId="{88A36C53-131B-427F-ABA6-3A838E7B7514}" srcOrd="0" destOrd="0" presId="urn:microsoft.com/office/officeart/2005/8/layout/hList7"/>
    <dgm:cxn modelId="{820B36C8-84F5-B344-95D5-141B7F9E454B}" type="presParOf" srcId="{5EB076F1-7266-4E3F-B001-7E95148C688B}" destId="{3DE9830B-4710-45BF-B919-B3BBABDC82BA}" srcOrd="1" destOrd="0" presId="urn:microsoft.com/office/officeart/2005/8/layout/hList7"/>
    <dgm:cxn modelId="{9DF27FFA-7A5E-4749-A1D2-802F4A8DC085}" type="presParOf" srcId="{5EB076F1-7266-4E3F-B001-7E95148C688B}" destId="{D30C05A2-9C3A-4306-8286-77F8D7A05866}" srcOrd="2" destOrd="0" presId="urn:microsoft.com/office/officeart/2005/8/layout/hList7"/>
    <dgm:cxn modelId="{1FB8A356-B9FB-4942-A1D1-ABB07C726B5E}" type="presParOf" srcId="{5EB076F1-7266-4E3F-B001-7E95148C688B}" destId="{77C39880-7E1B-4B0B-A7CF-86ECC4945088}" srcOrd="3" destOrd="0" presId="urn:microsoft.com/office/officeart/2005/8/layout/hList7"/>
    <dgm:cxn modelId="{8025D622-A206-3840-B02F-21D160A1E426}" type="presParOf" srcId="{E4B40E59-F987-4BF0-A077-D64E143FB36C}" destId="{B0D18067-35FF-461C-A3B1-5685EF6F1B92}" srcOrd="1" destOrd="0" presId="urn:microsoft.com/office/officeart/2005/8/layout/hList7"/>
    <dgm:cxn modelId="{A5962101-E71F-BA43-BFD2-F9EEE0F2FDD7}" type="presParOf" srcId="{E4B40E59-F987-4BF0-A077-D64E143FB36C}" destId="{EC6CAE32-63E6-468F-9E9B-571A525042C6}" srcOrd="2" destOrd="0" presId="urn:microsoft.com/office/officeart/2005/8/layout/hList7"/>
    <dgm:cxn modelId="{06E87D72-099C-804D-9B85-009C4FA2C09B}" type="presParOf" srcId="{EC6CAE32-63E6-468F-9E9B-571A525042C6}" destId="{DA4C377A-DEB9-4BE8-A928-1303E8AA1058}" srcOrd="0" destOrd="0" presId="urn:microsoft.com/office/officeart/2005/8/layout/hList7"/>
    <dgm:cxn modelId="{AB51172A-BA41-1544-89C0-16AE5ECE869D}" type="presParOf" srcId="{EC6CAE32-63E6-468F-9E9B-571A525042C6}" destId="{FE29A30B-5688-4D1C-A88A-58CB20B21D17}" srcOrd="1" destOrd="0" presId="urn:microsoft.com/office/officeart/2005/8/layout/hList7"/>
    <dgm:cxn modelId="{16EF95BE-FED5-114D-B1D8-9EFE2F28A6C7}" type="presParOf" srcId="{EC6CAE32-63E6-468F-9E9B-571A525042C6}" destId="{B548EC5E-3858-4AA9-9833-FA4F22F4F601}" srcOrd="2" destOrd="0" presId="urn:microsoft.com/office/officeart/2005/8/layout/hList7"/>
    <dgm:cxn modelId="{03872B41-5566-1444-ABBE-8F68507B59F3}" type="presParOf" srcId="{EC6CAE32-63E6-468F-9E9B-571A525042C6}" destId="{8AAC9E16-56D8-4192-BF3F-42FF7AB54559}" srcOrd="3" destOrd="0" presId="urn:microsoft.com/office/officeart/2005/8/layout/hList7"/>
    <dgm:cxn modelId="{43D5AF17-FA1A-DA4C-B4A8-CA69691F925F}" type="presParOf" srcId="{E4B40E59-F987-4BF0-A077-D64E143FB36C}" destId="{BCF9A78E-E02C-457D-98EF-674888C0ABC9}" srcOrd="3" destOrd="0" presId="urn:microsoft.com/office/officeart/2005/8/layout/hList7"/>
    <dgm:cxn modelId="{681A6F37-E75F-104B-B6B6-D23B3F531D18}" type="presParOf" srcId="{E4B40E59-F987-4BF0-A077-D64E143FB36C}" destId="{A34374A9-14C8-4F98-98EF-B152BB4C4769}" srcOrd="4" destOrd="0" presId="urn:microsoft.com/office/officeart/2005/8/layout/hList7"/>
    <dgm:cxn modelId="{A06FFB8B-C513-8A4B-8383-3D4D6522F717}" type="presParOf" srcId="{A34374A9-14C8-4F98-98EF-B152BB4C4769}" destId="{393EF68C-EC6C-4375-AFB8-8E966B74B763}" srcOrd="0" destOrd="0" presId="urn:microsoft.com/office/officeart/2005/8/layout/hList7"/>
    <dgm:cxn modelId="{7A1BF104-8A35-6441-B45B-577E27B0D4C6}" type="presParOf" srcId="{A34374A9-14C8-4F98-98EF-B152BB4C4769}" destId="{C08AF696-C728-4AB8-84D5-D70784D6E227}" srcOrd="1" destOrd="0" presId="urn:microsoft.com/office/officeart/2005/8/layout/hList7"/>
    <dgm:cxn modelId="{F240265F-743F-A445-A5A5-64F8BEE58811}" type="presParOf" srcId="{A34374A9-14C8-4F98-98EF-B152BB4C4769}" destId="{558CE0C3-1ED1-4FE1-844D-2762D85590E6}" srcOrd="2" destOrd="0" presId="urn:microsoft.com/office/officeart/2005/8/layout/hList7"/>
    <dgm:cxn modelId="{AB901B3B-AAE7-8745-8C85-D04E1AEBAE7D}" type="presParOf" srcId="{A34374A9-14C8-4F98-98EF-B152BB4C4769}" destId="{8C578E57-4C42-4A64-B588-261E61AC5B37}" srcOrd="3" destOrd="0" presId="urn:microsoft.com/office/officeart/2005/8/layout/hList7"/>
    <dgm:cxn modelId="{AFAFA11C-84A8-194C-9AD7-EC6BB11C696E}" type="presParOf" srcId="{E4B40E59-F987-4BF0-A077-D64E143FB36C}" destId="{43CC335D-4BE3-45DF-B4D0-AF444970B3DE}" srcOrd="5" destOrd="0" presId="urn:microsoft.com/office/officeart/2005/8/layout/hList7"/>
    <dgm:cxn modelId="{9703BC32-B748-5440-A014-C4F04A247FC9}" type="presParOf" srcId="{E4B40E59-F987-4BF0-A077-D64E143FB36C}" destId="{46413C3A-0CD8-4789-9340-C5669865D40E}" srcOrd="6" destOrd="0" presId="urn:microsoft.com/office/officeart/2005/8/layout/hList7"/>
    <dgm:cxn modelId="{82DA531C-9516-8249-9032-670260BD387F}" type="presParOf" srcId="{46413C3A-0CD8-4789-9340-C5669865D40E}" destId="{486A5100-EFC0-4B09-BF7A-70053ABAF8A9}" srcOrd="0" destOrd="0" presId="urn:microsoft.com/office/officeart/2005/8/layout/hList7"/>
    <dgm:cxn modelId="{EFB1E9FD-F203-8645-8FC4-8F007067F5CA}" type="presParOf" srcId="{46413C3A-0CD8-4789-9340-C5669865D40E}" destId="{4E29F02D-9892-4FB1-BBC5-BAA6A596CA57}" srcOrd="1" destOrd="0" presId="urn:microsoft.com/office/officeart/2005/8/layout/hList7"/>
    <dgm:cxn modelId="{2730DFED-CA73-0B40-9E80-AF4067D0712D}" type="presParOf" srcId="{46413C3A-0CD8-4789-9340-C5669865D40E}" destId="{0A738671-E1E8-43AD-A012-142A27AED300}" srcOrd="2" destOrd="0" presId="urn:microsoft.com/office/officeart/2005/8/layout/hList7"/>
    <dgm:cxn modelId="{B8C24A4B-23C1-6B40-93A0-35E70BCE9728}" type="presParOf" srcId="{46413C3A-0CD8-4789-9340-C5669865D40E}" destId="{3D009636-4BEE-4CED-B2B3-25B041EAC3A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36C53-131B-427F-ABA6-3A838E7B7514}">
      <dsp:nvSpPr>
        <dsp:cNvPr id="0" name=""/>
        <dsp:cNvSpPr/>
      </dsp:nvSpPr>
      <dsp:spPr>
        <a:xfrm>
          <a:off x="1745" y="0"/>
          <a:ext cx="1830011" cy="512127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pt-BR" sz="2000" b="1" kern="1200" dirty="0"/>
        </a:p>
        <a:p>
          <a:pPr marL="0" lvl="0" indent="0" algn="ctr" defTabSz="889000">
            <a:lnSpc>
              <a:spcPct val="90000"/>
            </a:lnSpc>
            <a:spcBef>
              <a:spcPct val="0"/>
            </a:spcBef>
            <a:spcAft>
              <a:spcPct val="35000"/>
            </a:spcAft>
            <a:buNone/>
          </a:pPr>
          <a:endParaRPr lang="pt-BR" sz="2800" b="1" kern="1200" dirty="0"/>
        </a:p>
        <a:p>
          <a:pPr marL="0" lvl="0" indent="0" algn="ctr" defTabSz="889000">
            <a:lnSpc>
              <a:spcPct val="90000"/>
            </a:lnSpc>
            <a:spcBef>
              <a:spcPct val="0"/>
            </a:spcBef>
            <a:spcAft>
              <a:spcPct val="35000"/>
            </a:spcAft>
            <a:buNone/>
          </a:pPr>
          <a:endParaRPr lang="pt-BR" sz="1400" b="1" kern="1200" dirty="0"/>
        </a:p>
        <a:p>
          <a:pPr marL="0" lvl="0" indent="0" algn="ctr" defTabSz="8890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Prevenção primordial</a:t>
          </a:r>
        </a:p>
        <a:p>
          <a:pPr marL="0" lvl="0" indent="0" algn="ctr" defTabSz="889000">
            <a:lnSpc>
              <a:spcPct val="90000"/>
            </a:lnSpc>
            <a:spcBef>
              <a:spcPct val="0"/>
            </a:spcBef>
            <a:spcAft>
              <a:spcPct val="35000"/>
            </a:spcAft>
            <a:buNone/>
          </a:pPr>
          <a:r>
            <a:rPr lang="pt-BR" sz="1600" b="1" kern="1200" dirty="0">
              <a:effectLst>
                <a:outerShdw blurRad="38100" dist="38100" dir="2700000" algn="tl">
                  <a:srgbClr val="000000">
                    <a:alpha val="43137"/>
                  </a:srgbClr>
                </a:outerShdw>
              </a:effectLst>
            </a:rPr>
            <a:t>Evitar fatores de risco</a:t>
          </a:r>
        </a:p>
        <a:p>
          <a:pPr marL="0" lvl="0" indent="0" algn="l" defTabSz="889000">
            <a:lnSpc>
              <a:spcPct val="100000"/>
            </a:lnSpc>
            <a:spcBef>
              <a:spcPct val="0"/>
            </a:spcBef>
            <a:spcAft>
              <a:spcPts val="0"/>
            </a:spcAft>
            <a:buNone/>
          </a:pPr>
          <a:r>
            <a:rPr lang="pt-BR" sz="1600" b="1" kern="1200" dirty="0">
              <a:effectLst>
                <a:outerShdw blurRad="38100" dist="38100" dir="2700000" algn="tl">
                  <a:srgbClr val="000000">
                    <a:alpha val="43137"/>
                  </a:srgbClr>
                </a:outerShdw>
              </a:effectLst>
            </a:rPr>
            <a:t>- Curso de vida</a:t>
          </a:r>
        </a:p>
        <a:p>
          <a:pPr marL="0" lvl="0" indent="0" algn="l" defTabSz="889000">
            <a:lnSpc>
              <a:spcPct val="100000"/>
            </a:lnSpc>
            <a:spcBef>
              <a:spcPct val="0"/>
            </a:spcBef>
            <a:spcAft>
              <a:spcPts val="0"/>
            </a:spcAft>
            <a:buNone/>
          </a:pPr>
          <a:r>
            <a:rPr lang="pt-BR" sz="1600" b="1" kern="1200" dirty="0">
              <a:effectLst>
                <a:outerShdw blurRad="38100" dist="38100" dir="2700000" algn="tl">
                  <a:srgbClr val="000000">
                    <a:alpha val="43137"/>
                  </a:srgbClr>
                </a:outerShdw>
              </a:effectLst>
            </a:rPr>
            <a:t>- Estratégias populacionais</a:t>
          </a:r>
        </a:p>
      </dsp:txBody>
      <dsp:txXfrm>
        <a:off x="1745" y="2048510"/>
        <a:ext cx="1830011" cy="2048510"/>
      </dsp:txXfrm>
    </dsp:sp>
    <dsp:sp modelId="{77C39880-7E1B-4B0B-A7CF-86ECC4945088}">
      <dsp:nvSpPr>
        <dsp:cNvPr id="0" name=""/>
        <dsp:cNvSpPr/>
      </dsp:nvSpPr>
      <dsp:spPr>
        <a:xfrm>
          <a:off x="64059" y="307276"/>
          <a:ext cx="1705384" cy="17053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C377A-DEB9-4BE8-A928-1303E8AA1058}">
      <dsp:nvSpPr>
        <dsp:cNvPr id="0" name=""/>
        <dsp:cNvSpPr/>
      </dsp:nvSpPr>
      <dsp:spPr>
        <a:xfrm>
          <a:off x="1824199" y="0"/>
          <a:ext cx="1830011" cy="512127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eaLnBrk="1" latinLnBrk="0">
            <a:lnSpc>
              <a:spcPct val="90000"/>
            </a:lnSpc>
            <a:spcBef>
              <a:spcPct val="0"/>
            </a:spcBef>
            <a:spcAft>
              <a:spcPct val="35000"/>
            </a:spcAft>
            <a:buNone/>
          </a:pPr>
          <a:endParaRPr lang="pt-BR" sz="1600" b="1" kern="1200" dirty="0">
            <a:effectLst>
              <a:outerShdw blurRad="38100" dist="38100" dir="2700000" algn="tl">
                <a:srgbClr val="000000">
                  <a:alpha val="43137"/>
                </a:srgbClr>
              </a:outerShdw>
            </a:effectLst>
          </a:endParaRPr>
        </a:p>
        <a:p>
          <a:pPr marL="0" lvl="0" indent="0" algn="ctr" defTabSz="711200" eaLnBrk="1" latinLnBrk="0">
            <a:lnSpc>
              <a:spcPct val="90000"/>
            </a:lnSpc>
            <a:spcBef>
              <a:spcPct val="0"/>
            </a:spcBef>
            <a:spcAft>
              <a:spcPct val="35000"/>
            </a:spcAft>
            <a:buNone/>
          </a:pPr>
          <a:endParaRPr lang="pt-BR" sz="2400" b="1" kern="1200" dirty="0">
            <a:effectLst>
              <a:outerShdw blurRad="38100" dist="38100" dir="2700000" algn="tl">
                <a:srgbClr val="000000">
                  <a:alpha val="43137"/>
                </a:srgbClr>
              </a:outerShdw>
            </a:effectLst>
          </a:endParaRPr>
        </a:p>
        <a:p>
          <a:pPr marL="0" lvl="0" indent="0" algn="ctr" defTabSz="711200" eaLnBrk="1" latinLnBrk="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Prevenção primária</a:t>
          </a:r>
        </a:p>
        <a:p>
          <a:pPr marL="0" lvl="0" indent="0" algn="ctr" defTabSz="711200" eaLnBrk="1" latinLnBrk="0">
            <a:lnSpc>
              <a:spcPct val="90000"/>
            </a:lnSpc>
            <a:spcBef>
              <a:spcPct val="0"/>
            </a:spcBef>
            <a:spcAft>
              <a:spcPct val="35000"/>
            </a:spcAft>
            <a:buNone/>
          </a:pPr>
          <a:r>
            <a:rPr lang="pt-BR" sz="1600" b="1" kern="1200" dirty="0">
              <a:effectLst>
                <a:outerShdw blurRad="38100" dist="38100" dir="2700000" algn="tl">
                  <a:srgbClr val="000000">
                    <a:alpha val="43137"/>
                  </a:srgbClr>
                </a:outerShdw>
              </a:effectLst>
            </a:rPr>
            <a:t>Combater fatores de risco</a:t>
          </a:r>
        </a:p>
        <a:p>
          <a:pPr marL="0" lvl="0" indent="0" algn="ctr" defTabSz="711200">
            <a:lnSpc>
              <a:spcPct val="90000"/>
            </a:lnSpc>
            <a:spcBef>
              <a:spcPct val="0"/>
            </a:spcBef>
            <a:spcAft>
              <a:spcPct val="35000"/>
            </a:spcAft>
            <a:buNone/>
          </a:pPr>
          <a:endParaRPr lang="pt-BR" sz="2100" b="1" kern="1200" dirty="0">
            <a:effectLst>
              <a:outerShdw blurRad="38100" dist="38100" dir="2700000" algn="tl">
                <a:srgbClr val="000000">
                  <a:alpha val="43137"/>
                </a:srgbClr>
              </a:outerShdw>
            </a:effectLst>
          </a:endParaRPr>
        </a:p>
      </dsp:txBody>
      <dsp:txXfrm>
        <a:off x="1824199" y="2048510"/>
        <a:ext cx="1830011" cy="2048510"/>
      </dsp:txXfrm>
    </dsp:sp>
    <dsp:sp modelId="{8AAC9E16-56D8-4192-BF3F-42FF7AB54559}">
      <dsp:nvSpPr>
        <dsp:cNvPr id="0" name=""/>
        <dsp:cNvSpPr/>
      </dsp:nvSpPr>
      <dsp:spPr>
        <a:xfrm>
          <a:off x="1948970" y="307276"/>
          <a:ext cx="1705384" cy="1705384"/>
        </a:xfrm>
        <a:prstGeom prst="ellipse">
          <a:avLst/>
        </a:prstGeom>
        <a:solidFill>
          <a:schemeClr val="accent1">
            <a:tint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EF68C-EC6C-4375-AFB8-8E966B74B763}">
      <dsp:nvSpPr>
        <dsp:cNvPr id="0" name=""/>
        <dsp:cNvSpPr/>
      </dsp:nvSpPr>
      <dsp:spPr>
        <a:xfrm>
          <a:off x="3771586" y="0"/>
          <a:ext cx="1830011" cy="512127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pt-BR" sz="28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Prevenção secundária</a:t>
          </a:r>
        </a:p>
        <a:p>
          <a:pPr marL="0" lvl="0" indent="0" algn="ctr" defTabSz="1244600">
            <a:lnSpc>
              <a:spcPct val="90000"/>
            </a:lnSpc>
            <a:spcBef>
              <a:spcPct val="0"/>
            </a:spcBef>
            <a:spcAft>
              <a:spcPct val="35000"/>
            </a:spcAft>
            <a:buNone/>
          </a:pPr>
          <a:r>
            <a:rPr lang="pt-BR" sz="1600" b="1" kern="1200" dirty="0">
              <a:effectLst>
                <a:outerShdw blurRad="38100" dist="38100" dir="2700000" algn="tl">
                  <a:srgbClr val="000000">
                    <a:alpha val="43137"/>
                  </a:srgbClr>
                </a:outerShdw>
              </a:effectLst>
            </a:rPr>
            <a:t> Detectar doença antes dos sintomas </a:t>
          </a:r>
        </a:p>
      </dsp:txBody>
      <dsp:txXfrm>
        <a:off x="3771586" y="2048510"/>
        <a:ext cx="1830011" cy="2048510"/>
      </dsp:txXfrm>
    </dsp:sp>
    <dsp:sp modelId="{8C578E57-4C42-4A64-B588-261E61AC5B37}">
      <dsp:nvSpPr>
        <dsp:cNvPr id="0" name=""/>
        <dsp:cNvSpPr/>
      </dsp:nvSpPr>
      <dsp:spPr>
        <a:xfrm>
          <a:off x="1875452" y="293343"/>
          <a:ext cx="1705384" cy="1705384"/>
        </a:xfrm>
        <a:prstGeom prst="ellipse">
          <a:avLst/>
        </a:prstGeom>
        <a:blipFill>
          <a:blip xmlns:r="http://schemas.openxmlformats.org/officeDocument/2006/relationships" r:embed="rId2">
            <a:extLst/>
          </a:blip>
          <a:srcRect/>
          <a:stretch>
            <a:fillRect t="-6000" b="-6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6A5100-EFC0-4B09-BF7A-70053ABAF8A9}">
      <dsp:nvSpPr>
        <dsp:cNvPr id="0" name=""/>
        <dsp:cNvSpPr/>
      </dsp:nvSpPr>
      <dsp:spPr>
        <a:xfrm>
          <a:off x="5656480" y="0"/>
          <a:ext cx="1830011" cy="512127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pt-BR" sz="28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r>
            <a:rPr lang="pt-BR" sz="2000" b="1" kern="1200" dirty="0">
              <a:effectLst>
                <a:outerShdw blurRad="38100" dist="38100" dir="2700000" algn="tl">
                  <a:srgbClr val="000000">
                    <a:alpha val="43137"/>
                  </a:srgbClr>
                </a:outerShdw>
              </a:effectLst>
            </a:rPr>
            <a:t>Prevenção terciária </a:t>
          </a:r>
        </a:p>
        <a:p>
          <a:pPr marL="0" lvl="0" indent="0" algn="ctr" defTabSz="1244600">
            <a:lnSpc>
              <a:spcPct val="90000"/>
            </a:lnSpc>
            <a:spcBef>
              <a:spcPct val="0"/>
            </a:spcBef>
            <a:spcAft>
              <a:spcPct val="35000"/>
            </a:spcAft>
            <a:buNone/>
          </a:pPr>
          <a:r>
            <a:rPr lang="pt-BR" sz="1600" b="1" kern="1200" dirty="0">
              <a:effectLst>
                <a:outerShdw blurRad="38100" dist="38100" dir="2700000" algn="tl">
                  <a:srgbClr val="000000">
                    <a:alpha val="43137"/>
                  </a:srgbClr>
                </a:outerShdw>
              </a:effectLst>
            </a:rPr>
            <a:t>Tratar doença para evitar complicações  </a:t>
          </a:r>
        </a:p>
      </dsp:txBody>
      <dsp:txXfrm>
        <a:off x="5656480" y="2048510"/>
        <a:ext cx="1830011" cy="2048510"/>
      </dsp:txXfrm>
    </dsp:sp>
    <dsp:sp modelId="{3D009636-4BEE-4CED-B2B3-25B041EAC3A3}">
      <dsp:nvSpPr>
        <dsp:cNvPr id="0" name=""/>
        <dsp:cNvSpPr/>
      </dsp:nvSpPr>
      <dsp:spPr>
        <a:xfrm>
          <a:off x="3871623" y="286368"/>
          <a:ext cx="1705384" cy="170538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0" b="-2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1F620-001C-4B70-8D8C-5808AAA9C0AB}">
      <dsp:nvSpPr>
        <dsp:cNvPr id="0" name=""/>
        <dsp:cNvSpPr/>
      </dsp:nvSpPr>
      <dsp:spPr>
        <a:xfrm>
          <a:off x="-11" y="2024970"/>
          <a:ext cx="7488260" cy="701082"/>
        </a:xfrm>
        <a:prstGeom prst="rightArrow">
          <a:avLst/>
        </a:prstGeom>
        <a:solidFill>
          <a:schemeClr val="accent1">
            <a:tint val="6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9DE56-B7B3-4153-8D2A-6DD822CE285C}" type="datetimeFigureOut">
              <a:rPr lang="pt-BR" smtClean="0"/>
              <a:t>18/02/2019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60F88-1B1D-4B62-9D7A-C862F95AC262}" type="slidenum">
              <a:rPr lang="pt-BR" smtClean="0"/>
              <a:t>‹nº›</a:t>
            </a:fld>
            <a:endParaRPr lang="pt-BR"/>
          </a:p>
        </p:txBody>
      </p:sp>
    </p:spTree>
    <p:extLst>
      <p:ext uri="{BB962C8B-B14F-4D97-AF65-F5344CB8AC3E}">
        <p14:creationId xmlns:p14="http://schemas.microsoft.com/office/powerpoint/2010/main" val="400736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psjv.fiocruz.br/pdtsp/nav.php?s_livro_id=6&amp;capitulo_id=24&amp;autor_id=&amp;sub_capitulo_id=156&amp;arquivo=ver_pop_u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University_of_Washington" TargetMode="External"/><Relationship Id="rId3" Type="http://schemas.openxmlformats.org/officeDocument/2006/relationships/hyperlink" Target="https://en.wikipedia.org/wiki/Disease_burden" TargetMode="External"/><Relationship Id="rId7" Type="http://schemas.openxmlformats.org/officeDocument/2006/relationships/hyperlink" Target="https://en.wikipedia.org/wiki/Institute_for_Health_Metrics_and_Evalu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Risk_factor" TargetMode="External"/><Relationship Id="rId5" Type="http://schemas.openxmlformats.org/officeDocument/2006/relationships/hyperlink" Target="https://en.wikipedia.org/wiki/Disability" TargetMode="External"/><Relationship Id="rId4" Type="http://schemas.openxmlformats.org/officeDocument/2006/relationships/hyperlink" Target="https://en.wikipedia.org/wiki/Deat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000000"/>
                </a:solidFill>
                <a:latin typeface="Helvetica" panose="020B0604020202020204" pitchFamily="34" charset="0"/>
              </a:rPr>
              <a:t>Termo foi instituído agrupando um conjunto de agravos os quais o processo causal não está baseado em </a:t>
            </a:r>
            <a:r>
              <a:rPr lang="pt-BR" sz="1200" dirty="0" err="1">
                <a:solidFill>
                  <a:srgbClr val="000000"/>
                </a:solidFill>
                <a:latin typeface="Helvetica" panose="020B0604020202020204" pitchFamily="34" charset="0"/>
              </a:rPr>
              <a:t>mecanimos</a:t>
            </a:r>
            <a:r>
              <a:rPr lang="pt-BR" sz="1200" dirty="0">
                <a:solidFill>
                  <a:srgbClr val="000000"/>
                </a:solidFill>
                <a:latin typeface="Helvetica" panose="020B0604020202020204" pitchFamily="34" charset="0"/>
              </a:rPr>
              <a:t> de transmissão de agentes etiológicos, como ocorre com as doenças transmissíveis. As DANT dependem de uma rede causal constituída pela interação de diversos fatores de natureza biológica, social, etc. Incluem-se nesse rol as doenças do aparelho circulatório, os vários tipos de câncer, a obesidade, os transtornos mentais, a violência e os acidentes.</a:t>
            </a:r>
            <a:endParaRPr lang="pt-BR" sz="1200" dirty="0"/>
          </a:p>
          <a:p>
            <a:endParaRPr lang="pt-BR" dirty="0"/>
          </a:p>
        </p:txBody>
      </p:sp>
      <p:sp>
        <p:nvSpPr>
          <p:cNvPr id="4" name="Espaço Reservado para Número de Slide 3"/>
          <p:cNvSpPr>
            <a:spLocks noGrp="1"/>
          </p:cNvSpPr>
          <p:nvPr>
            <p:ph type="sldNum" sz="quarter" idx="10"/>
          </p:nvPr>
        </p:nvSpPr>
        <p:spPr/>
        <p:txBody>
          <a:bodyPr/>
          <a:lstStyle/>
          <a:p>
            <a:pPr>
              <a:defRPr/>
            </a:pPr>
            <a:fld id="{E80C51F6-EBEE-4CA3-9000-55C2D09324F2}" type="slidenum">
              <a:rPr lang="pt-BR" altLang="pt-BR" smtClean="0"/>
              <a:pPr>
                <a:defRPr/>
              </a:pPr>
              <a:t>5</a:t>
            </a:fld>
            <a:endParaRPr lang="pt-BR" altLang="pt-BR"/>
          </a:p>
        </p:txBody>
      </p:sp>
    </p:spTree>
    <p:extLst>
      <p:ext uri="{BB962C8B-B14F-4D97-AF65-F5344CB8AC3E}">
        <p14:creationId xmlns:p14="http://schemas.microsoft.com/office/powerpoint/2010/main" val="409670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35</a:t>
            </a:fld>
            <a:endParaRPr lang="pt-BR"/>
          </a:p>
        </p:txBody>
      </p:sp>
    </p:spTree>
    <p:extLst>
      <p:ext uri="{BB962C8B-B14F-4D97-AF65-F5344CB8AC3E}">
        <p14:creationId xmlns:p14="http://schemas.microsoft.com/office/powerpoint/2010/main" val="235301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CC60F88-1B1D-4B62-9D7A-C862F95AC262}" type="slidenum">
              <a:rPr lang="pt-BR" smtClean="0"/>
              <a:t>43</a:t>
            </a:fld>
            <a:endParaRPr lang="pt-BR"/>
          </a:p>
        </p:txBody>
      </p:sp>
    </p:spTree>
    <p:extLst>
      <p:ext uri="{BB962C8B-B14F-4D97-AF65-F5344CB8AC3E}">
        <p14:creationId xmlns:p14="http://schemas.microsoft.com/office/powerpoint/2010/main" val="357253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PT" dirty="0"/>
              <a:t>A representação de Dahlgren e Whitehead em 1992 dos determinantes mais amplos da saúde, abaixo, informou o Relatório Acheson (DH, 1998) eo Governo do Escocês Igualmente Bem (SG, 2008a). Ela continua a ser a ilustração mais eficaz dos determinantes da saúde e continua a informar o trabalho dos que se preocupam com a compreensão e reduzir o hiato da desigualdade na saúde.</a:t>
            </a:r>
          </a:p>
          <a:p>
            <a:endParaRPr lang="pt-PT" dirty="0"/>
          </a:p>
          <a:p>
            <a:r>
              <a:rPr lang="pt-PT" dirty="0"/>
              <a:t>Idade, sexo e fatores hereditários: no modelo de Dahlgren e Whitehead, as características pessoais (como idade, sexo, etnia e fatores constitucionais (genéticos, biológicos) ocupam o núcleo. Esses fatores são altamente significativos para a saúde, mas em grande parte são vistos como fora do alcance e influência de estratégias, políticas e práticas de melhoria da saúde pública. No entanto, outros fatores, que por sua vez podem ser influenciados, estendem-se em camadas a partir do núcleo do model</a:t>
            </a:r>
          </a:p>
          <a:p>
            <a:endParaRPr lang="pt-PT" dirty="0"/>
          </a:p>
          <a:p>
            <a:r>
              <a:rPr lang="pt-PT" dirty="0"/>
              <a:t>Fatores individuais de estilo de vida: às vezes descritos como "escolhas" de estilo de vida, essa camada refere-se a comportamentos como o tabagismo, abuso de álcool e outras drogas, má alimentação ou falta de atividade física. </a:t>
            </a:r>
          </a:p>
          <a:p>
            <a:endParaRPr lang="pt-PT" dirty="0"/>
          </a:p>
          <a:p>
            <a:r>
              <a:rPr lang="pt-PT" dirty="0"/>
              <a:t>Redes sociais e comunitárias: as redes se referem à família (pais, filhos, parceiros), aos amigos e aos círculos sociais mais amplos à nossa volta. As redes sociais e comunitárias são um fator de proteção em termos de saúde. E, embora possa arriscar declarar o óbvio, é a qualidade e não a quantidade de relacionamentos que importa.</a:t>
            </a:r>
          </a:p>
          <a:p>
            <a:endParaRPr lang="pt-PT" dirty="0"/>
          </a:p>
          <a:p>
            <a:r>
              <a:rPr lang="pt-PT" dirty="0"/>
              <a:t>Condições de vida e de trabalho: inclui acesso e oportunidades em relação, por exemplo, Educação, formação e emprego, saúde, serviços sociais, habitação, transportes públicos e comodidades. Ele inclui instalações como água corrente e saneamento, e ter acesso a bens essenciais como alimentos, roupas e combustível.</a:t>
            </a:r>
          </a:p>
          <a:p>
            <a:endParaRPr lang="pt-PT" dirty="0"/>
          </a:p>
          <a:p>
            <a:r>
              <a:rPr lang="pt-PT" dirty="0"/>
              <a:t>Condições socioeconómicas, culturais e ambientais gerais: representa factores sociais, culturais, económicos e ambientais que afectam a saúde eo bem-estar e incluem, por exemplo, os salários, o rendimento disponível, a disponibilidade de trabalho, a tributação e os preços; Combustível, transporte, alimentação, vestuário </a:t>
            </a:r>
          </a:p>
          <a:p>
            <a:endParaRPr lang="pt-PT" dirty="0"/>
          </a:p>
          <a:p>
            <a:r>
              <a:rPr lang="pt-PT" dirty="0"/>
              <a:t>Estas condições gerais podem afectar directamente a capacidade de despesa do governo e, por sua vez, têm uma influência directa nas prioridades da saúde e da política social.</a:t>
            </a:r>
          </a:p>
          <a:p>
            <a:endParaRPr lang="pt-PT" dirty="0"/>
          </a:p>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45</a:t>
            </a:fld>
            <a:endParaRPr lang="pt-BR"/>
          </a:p>
        </p:txBody>
      </p:sp>
    </p:spTree>
    <p:extLst>
      <p:ext uri="{BB962C8B-B14F-4D97-AF65-F5344CB8AC3E}">
        <p14:creationId xmlns:p14="http://schemas.microsoft.com/office/powerpoint/2010/main" val="400986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Ainda que tenha sido observada uma queda na mortalidade das doenças infecciosas, para muitas destas o quadro de morbidade se manteve estável ou se acentuou. As doenças cardíacas, as neoplasias e as mortes violentas passaram a ser responsáveis por cerca de 60% dos óbitos (Gráfico 11).</a:t>
            </a:r>
          </a:p>
          <a:p>
            <a:r>
              <a:rPr lang="pt-BR" sz="1200" b="0" i="0" kern="1200" dirty="0">
                <a:solidFill>
                  <a:schemeClr val="tx1"/>
                </a:solidFill>
                <a:effectLst/>
                <a:latin typeface="+mn-lt"/>
                <a:ea typeface="+mn-ea"/>
                <a:cs typeface="+mn-cs"/>
              </a:rPr>
              <a:t> </a:t>
            </a:r>
          </a:p>
          <a:p>
            <a:r>
              <a:rPr lang="pt-BR" sz="1200" b="0" i="0" kern="1200" dirty="0">
                <a:solidFill>
                  <a:schemeClr val="tx1"/>
                </a:solidFill>
                <a:effectLst/>
                <a:latin typeface="+mn-lt"/>
                <a:ea typeface="+mn-ea"/>
                <a:cs typeface="+mn-cs"/>
              </a:rPr>
              <a:t>De acordo com o Ministério da Saúde (Brasil, 2004a), a mudança do perfil epidemiológico do Brasil, nos últimos vinte anos, pode ser expressa pela permanência das doenças do aparelho circulatório como principal causa de morte, pela diminuição da importância das doenças infecciosas e parasitárias e, principalmente, pelo crescimento das neoplasias e das causas externas. Foram observadas melhoras marcantes em alguns indicadores de saúde, como a redução da mortalidade infantil e de doenças infecciosas e parasitárias, a tendência de redução do risco de morte pela doença isquêmica do coração e cerebrovascular, a tendência de redução da mortalidade por câncer de pulmão em homens com idade até 64 anos, além de, em algumas regiões, ter ocorrido estabilização do risco de mortalidade por câncer do colo de útero e redução do risco de mortalidade por acidentes de transporte terrestre.</a:t>
            </a:r>
          </a:p>
          <a:p>
            <a:r>
              <a:rPr lang="pt-BR" sz="1200" b="0" i="0" kern="1200" dirty="0">
                <a:solidFill>
                  <a:schemeClr val="tx1"/>
                </a:solidFill>
                <a:effectLst/>
                <a:latin typeface="+mn-lt"/>
                <a:ea typeface="+mn-ea"/>
                <a:cs typeface="+mn-cs"/>
              </a:rPr>
              <a:t>Por outro lado, o risco de morte por câncer de mama apresentou tendência crescente. A </a:t>
            </a:r>
            <a:r>
              <a:rPr lang="pt-BR" sz="1200" b="0" i="0" u="none" strike="noStrike" kern="1200" dirty="0">
                <a:solidFill>
                  <a:schemeClr val="tx1"/>
                </a:solidFill>
                <a:effectLst/>
                <a:latin typeface="+mn-lt"/>
                <a:ea typeface="+mn-ea"/>
                <a:cs typeface="+mn-cs"/>
                <a:hlinkClick r:id="rId3"/>
              </a:rPr>
              <a:t>mortalidade materna</a:t>
            </a:r>
            <a:r>
              <a:rPr lang="pt-BR" sz="1200" b="0" i="0" kern="1200" dirty="0">
                <a:solidFill>
                  <a:schemeClr val="tx1"/>
                </a:solidFill>
                <a:effectLst/>
                <a:latin typeface="+mn-lt"/>
                <a:ea typeface="+mn-ea"/>
                <a:cs typeface="+mn-cs"/>
              </a:rPr>
              <a:t>, apesar da redução aparente, continua alta e subnotificada. A gravidez na adolescência vem crescendo, especialmente nas regiões menos desenvolvidas; as consultas de pré-natal aumentaram, mas as iniciativas para a redução das cesarianas, implementadas em anos recentes, não mostraram impacto significativo, sugerindo ser este um problema mais complexo e que não pode ser impactado apenas com portarias de regulamentação (Brasil, 2004a).</a:t>
            </a:r>
          </a:p>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46</a:t>
            </a:fld>
            <a:endParaRPr lang="pt-BR"/>
          </a:p>
        </p:txBody>
      </p:sp>
    </p:spTree>
    <p:extLst>
      <p:ext uri="{BB962C8B-B14F-4D97-AF65-F5344CB8AC3E}">
        <p14:creationId xmlns:p14="http://schemas.microsoft.com/office/powerpoint/2010/main" val="405728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1114C19-3391-4292-B6C9-76B46F95A1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rgbClr val="FFFFFF"/>
                </a:solidFill>
                <a:latin typeface="Arial" panose="020B0604020202020204" pitchFamily="34" charset="0"/>
                <a:ea typeface="MS PGothic" panose="020B0600070205080204" pitchFamily="34" charset="-128"/>
              </a:defRPr>
            </a:lvl1pPr>
            <a:lvl2pPr marL="742950" indent="-285750" defTabSz="762000">
              <a:defRPr sz="2400">
                <a:solidFill>
                  <a:srgbClr val="FFFFFF"/>
                </a:solidFill>
                <a:latin typeface="Arial" panose="020B0604020202020204" pitchFamily="34" charset="0"/>
                <a:ea typeface="MS PGothic" panose="020B0600070205080204" pitchFamily="34" charset="-128"/>
              </a:defRPr>
            </a:lvl2pPr>
            <a:lvl3pPr marL="1143000" indent="-228600" defTabSz="762000">
              <a:defRPr sz="2400">
                <a:solidFill>
                  <a:srgbClr val="FFFFFF"/>
                </a:solidFill>
                <a:latin typeface="Arial" panose="020B0604020202020204" pitchFamily="34" charset="0"/>
                <a:ea typeface="MS PGothic" panose="020B0600070205080204" pitchFamily="34" charset="-128"/>
              </a:defRPr>
            </a:lvl3pPr>
            <a:lvl4pPr marL="1600200" indent="-228600" defTabSz="762000">
              <a:defRPr sz="2400">
                <a:solidFill>
                  <a:srgbClr val="FFFFFF"/>
                </a:solidFill>
                <a:latin typeface="Arial" panose="020B0604020202020204" pitchFamily="34" charset="0"/>
                <a:ea typeface="MS PGothic" panose="020B0600070205080204" pitchFamily="34" charset="-128"/>
              </a:defRPr>
            </a:lvl4pPr>
            <a:lvl5pPr marL="2057400" indent="-228600" defTabSz="762000">
              <a:defRPr sz="2400">
                <a:solidFill>
                  <a:srgbClr val="FFFFFF"/>
                </a:solidFill>
                <a:latin typeface="Arial" panose="020B0604020202020204" pitchFamily="34" charset="0"/>
                <a:ea typeface="MS PGothic" panose="020B0600070205080204" pitchFamily="34" charset="-128"/>
              </a:defRPr>
            </a:lvl5pPr>
            <a:lvl6pPr marL="25146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fld id="{83ED4759-FBE3-489B-939A-546982432B20}" type="slidenum">
              <a:rPr lang="en-US" altLang="pt-BR" sz="1000">
                <a:solidFill>
                  <a:schemeClr val="tx1"/>
                </a:solidFill>
                <a:latin typeface="Times New Roman" panose="02020603050405020304" pitchFamily="18" charset="0"/>
              </a:rPr>
              <a:pPr/>
              <a:t>47</a:t>
            </a:fld>
            <a:endParaRPr lang="en-US" altLang="pt-BR" sz="1000">
              <a:solidFill>
                <a:schemeClr val="tx1"/>
              </a:solidFill>
              <a:latin typeface="Times New Roman" panose="02020603050405020304" pitchFamily="18" charset="0"/>
            </a:endParaRPr>
          </a:p>
        </p:txBody>
      </p:sp>
      <p:sp>
        <p:nvSpPr>
          <p:cNvPr id="29698" name="Rectangle 2">
            <a:extLst>
              <a:ext uri="{FF2B5EF4-FFF2-40B4-BE49-F238E27FC236}">
                <a16:creationId xmlns:a16="http://schemas.microsoft.com/office/drawing/2014/main" id="{F56BC799-5A2B-43A0-8241-16C20680C849}"/>
              </a:ext>
            </a:extLst>
          </p:cNvPr>
          <p:cNvSpPr>
            <a:spLocks noGrp="1" noRot="1" noChangeAspect="1" noChangeArrowheads="1" noTextEdit="1"/>
          </p:cNvSpPr>
          <p:nvPr>
            <p:ph type="sldImg"/>
          </p:nvPr>
        </p:nvSpPr>
        <p:spPr>
          <a:xfrm>
            <a:off x="2859088" y="515938"/>
            <a:ext cx="3425825" cy="2568575"/>
          </a:xfrm>
          <a:ln/>
        </p:spPr>
      </p:sp>
      <p:sp>
        <p:nvSpPr>
          <p:cNvPr id="29699" name="Rectangle 3">
            <a:extLst>
              <a:ext uri="{FF2B5EF4-FFF2-40B4-BE49-F238E27FC236}">
                <a16:creationId xmlns:a16="http://schemas.microsoft.com/office/drawing/2014/main" id="{A6C9D4C6-1A1A-4F9F-B70B-B1E9908968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latin typeface="Arial" panose="020B0604020202020204" pitchFamily="34" charset="0"/>
              </a:rPr>
              <a:t>Proc.históricos de mudanças nas populações têm ocorrido nas últimas décadas, em veloci// acentuada nos países em desenvolvimento. </a:t>
            </a:r>
          </a:p>
          <a:p>
            <a:r>
              <a:rPr lang="pt-BR" altLang="pt-BR">
                <a:latin typeface="Arial" panose="020B0604020202020204" pitchFamily="34" charset="0"/>
              </a:rPr>
              <a:t>A trans. demográfica e a nutricional – em decorrência do aumento de FRCV – como a </a:t>
            </a:r>
            <a:r>
              <a:rPr lang="pt-BR" altLang="pt-BR" b="1">
                <a:latin typeface="Arial" panose="020B0604020202020204" pitchFamily="34" charset="0"/>
              </a:rPr>
              <a:t>idade avançada e obesi//</a:t>
            </a:r>
            <a:r>
              <a:rPr lang="pt-BR" altLang="pt-BR">
                <a:latin typeface="Arial" panose="020B0604020202020204" pitchFamily="34" charset="0"/>
              </a:rPr>
              <a:t> – contribuem p/ elevar a prevalência de DCNT. </a:t>
            </a:r>
          </a:p>
          <a:p>
            <a:r>
              <a:rPr lang="pt-BR" altLang="pt-BR">
                <a:latin typeface="Arial" panose="020B0604020202020204" pitchFamily="34" charset="0"/>
              </a:rPr>
              <a:t>Dessa forma, a mortali// por DCNT já supera em muito a mortali// por doenças infecciosas, inclusive no nosso meio. </a:t>
            </a:r>
            <a:endParaRPr lang="en-US" altLang="pt-BR">
              <a:latin typeface="Arial" panose="020B0604020202020204" pitchFamily="34" charset="0"/>
            </a:endParaRPr>
          </a:p>
        </p:txBody>
      </p:sp>
    </p:spTree>
    <p:extLst>
      <p:ext uri="{BB962C8B-B14F-4D97-AF65-F5344CB8AC3E}">
        <p14:creationId xmlns:p14="http://schemas.microsoft.com/office/powerpoint/2010/main" val="315192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a:extLst>
              <a:ext uri="{FF2B5EF4-FFF2-40B4-BE49-F238E27FC236}">
                <a16:creationId xmlns:a16="http://schemas.microsoft.com/office/drawing/2014/main" id="{49B0CE74-D4B0-4724-9096-D0B6627F88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a:extLst>
              <a:ext uri="{FF2B5EF4-FFF2-40B4-BE49-F238E27FC236}">
                <a16:creationId xmlns:a16="http://schemas.microsoft.com/office/drawing/2014/main" id="{3B81188D-C1E0-49C1-9F9D-44456E4D9F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t>Além do estilo de vida inadequado da atualidade, a poluição ambiental é reconhecida como fator de risco para doenças crônicas como obesidade e DM2 (estresse oxidativo e inflamação), cuja principal complicação é a DCV aterosclerótica que representa a principal causa de mortalidade do  indivíduo obeso diabético.</a:t>
            </a:r>
          </a:p>
          <a:p>
            <a:r>
              <a:rPr lang="pt-BR" altLang="pt-BR"/>
              <a:t>Conhecendo tais fat de risco, quando devemos intervir?</a:t>
            </a:r>
          </a:p>
        </p:txBody>
      </p:sp>
      <p:sp>
        <p:nvSpPr>
          <p:cNvPr id="34820" name="Espaço Reservado para Número de Slide 3">
            <a:extLst>
              <a:ext uri="{FF2B5EF4-FFF2-40B4-BE49-F238E27FC236}">
                <a16:creationId xmlns:a16="http://schemas.microsoft.com/office/drawing/2014/main" id="{573ADDD2-BDFF-48BD-B40C-B4AB5FFE03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1921544-6E51-468B-8284-2CECEEEDFAEA}" type="slidenum">
              <a:rPr lang="pt-BR" altLang="pt-BR" smtClean="0">
                <a:latin typeface="Calibri" panose="020F0502020204030204" pitchFamily="34" charset="0"/>
              </a:rPr>
              <a:pPr/>
              <a:t>59</a:t>
            </a:fld>
            <a:endParaRPr lang="pt-BR" altLang="pt-B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a:extLst>
              <a:ext uri="{FF2B5EF4-FFF2-40B4-BE49-F238E27FC236}">
                <a16:creationId xmlns:a16="http://schemas.microsoft.com/office/drawing/2014/main" id="{7A2A0A56-6055-4818-864D-E38E0CF9F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a:extLst>
              <a:ext uri="{FF2B5EF4-FFF2-40B4-BE49-F238E27FC236}">
                <a16:creationId xmlns:a16="http://schemas.microsoft.com/office/drawing/2014/main" id="{65041CB1-4FEC-45A0-B06F-CB79E2198D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5200" eaLnBrk="1" hangingPunct="1">
              <a:spcBef>
                <a:spcPct val="0"/>
              </a:spcBef>
            </a:pPr>
            <a:r>
              <a:rPr lang="pt-BR" altLang="pt-BR" sz="1300" u="sng"/>
              <a:t>Quanto mais cedo melhor, certo? </a:t>
            </a:r>
          </a:p>
          <a:p>
            <a:pPr defTabSz="965200" eaLnBrk="1" hangingPunct="1">
              <a:spcBef>
                <a:spcPct val="0"/>
              </a:spcBef>
            </a:pPr>
            <a:r>
              <a:rPr lang="pt-BR" altLang="pt-BR" sz="1300"/>
              <a:t>Desde a proposta de Barker (anos 90) da Teoria DOHAD, passou a comprovar a importância dos nossos primeiros 1000 dias de vida – incluindo a intra-útero – para o risco de DCNT. Eventos intra-útero como oferta inadequada de nutrientes (cujo proxy é o peso ao nascer) induzem a programações metabólicas p/ adaptar às condições adversas que terão repercussão na estrutura/função de órgãos e sistemas que afetarão o estado de saúde na vida adulta.</a:t>
            </a:r>
            <a:endParaRPr lang="en-US" altLang="pt-BR"/>
          </a:p>
        </p:txBody>
      </p:sp>
      <p:sp>
        <p:nvSpPr>
          <p:cNvPr id="36868" name="Espaço Reservado para Número de Slide 3">
            <a:extLst>
              <a:ext uri="{FF2B5EF4-FFF2-40B4-BE49-F238E27FC236}">
                <a16:creationId xmlns:a16="http://schemas.microsoft.com/office/drawing/2014/main" id="{F3CF8263-C4CE-4F14-BF7A-A978284731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26E0240-6DEC-4F37-A039-0CDEFB9929A8}" type="slidenum">
              <a:rPr lang="en-US" altLang="pt-BR" smtClean="0">
                <a:latin typeface="Calibri" panose="020F0502020204030204" pitchFamily="34" charset="0"/>
              </a:rPr>
              <a:pPr/>
              <a:t>60</a:t>
            </a:fld>
            <a:endParaRPr lang="en-US" altLang="pt-BR">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a:extLst>
              <a:ext uri="{FF2B5EF4-FFF2-40B4-BE49-F238E27FC236}">
                <a16:creationId xmlns:a16="http://schemas.microsoft.com/office/drawing/2014/main" id="{D5BF5D1C-6B6E-4B69-A96E-3B05859D88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a:extLst>
              <a:ext uri="{FF2B5EF4-FFF2-40B4-BE49-F238E27FC236}">
                <a16:creationId xmlns:a16="http://schemas.microsoft.com/office/drawing/2014/main" id="{590C7034-EA21-4398-8B94-69D1A8704E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t>Dessa forma, </a:t>
            </a:r>
            <a:r>
              <a:rPr lang="pt-BR" altLang="pt-BR" u="sng"/>
              <a:t>além das preocupações internacionais com</a:t>
            </a:r>
            <a:r>
              <a:rPr lang="pt-BR" altLang="pt-BR"/>
              <a:t> determinantes sociais, fatores de risco comportamentais que conduzem à obesidade e DM e consequentemente à DCV, </a:t>
            </a:r>
            <a:r>
              <a:rPr lang="pt-BR" altLang="pt-BR" u="sng"/>
              <a:t>devemos voltar nosso olhar </a:t>
            </a:r>
            <a:r>
              <a:rPr lang="pt-BR" altLang="pt-BR"/>
              <a:t>como profissionais da Saúde Pública para os eventos mais precoces da vida nesta cadeia fisiopatológica. Eventos da vida intrauterina e neonatal são capazes de induzir alterações epigenéticas, influenciar hábitos e processos metabólicos e comprometer a saúde do adulto! </a:t>
            </a:r>
          </a:p>
          <a:p>
            <a:endParaRPr lang="pt-BR" altLang="pt-BR"/>
          </a:p>
        </p:txBody>
      </p:sp>
      <p:sp>
        <p:nvSpPr>
          <p:cNvPr id="38916" name="Espaço Reservado para Número de Slide 3">
            <a:extLst>
              <a:ext uri="{FF2B5EF4-FFF2-40B4-BE49-F238E27FC236}">
                <a16:creationId xmlns:a16="http://schemas.microsoft.com/office/drawing/2014/main" id="{7E7B4461-2AE6-4412-8FDE-7D3EED6732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7BE2E31-DDE6-4E60-9DAC-A4E4E60BC7E4}" type="slidenum">
              <a:rPr lang="en-US" altLang="pt-BR" smtClean="0">
                <a:latin typeface="Calibri" panose="020F0502020204030204" pitchFamily="34" charset="0"/>
              </a:rPr>
              <a:pPr/>
              <a:t>61</a:t>
            </a:fld>
            <a:endParaRPr lang="en-US" altLang="pt-B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rPr>
              <a:t>The </a:t>
            </a:r>
            <a:r>
              <a:rPr lang="en-US" b="1" dirty="0">
                <a:latin typeface="Arial" panose="020B0604020202020204" pitchFamily="34" charset="0"/>
              </a:rPr>
              <a:t>Global Burden of Disease Study</a:t>
            </a:r>
            <a:r>
              <a:rPr lang="en-US" dirty="0">
                <a:latin typeface="Arial" panose="020B0604020202020204" pitchFamily="34" charset="0"/>
              </a:rPr>
              <a:t> (</a:t>
            </a:r>
            <a:r>
              <a:rPr lang="en-US" b="1" dirty="0">
                <a:latin typeface="Arial" panose="020B0604020202020204" pitchFamily="34" charset="0"/>
              </a:rPr>
              <a:t>GBD</a:t>
            </a:r>
            <a:r>
              <a:rPr lang="en-US" dirty="0">
                <a:latin typeface="Arial" panose="020B0604020202020204" pitchFamily="34" charset="0"/>
              </a:rPr>
              <a:t>) is a comprehensive regional and global research program of </a:t>
            </a:r>
            <a:r>
              <a:rPr lang="en-US" dirty="0">
                <a:latin typeface="Arial" panose="020B0604020202020204" pitchFamily="34" charset="0"/>
                <a:hlinkClick r:id="rId3" tooltip="Disease burden">
                  <a:extLst>
                    <a:ext uri="{A12FA001-AC4F-418D-AE19-62706E023703}">
                      <ahyp:hlinkClr xmlns:ahyp="http://schemas.microsoft.com/office/drawing/2018/hyperlinkcolor" val="tx"/>
                    </a:ext>
                  </a:extLst>
                </a:hlinkClick>
              </a:rPr>
              <a:t>disease burden</a:t>
            </a:r>
            <a:r>
              <a:rPr lang="en-US" dirty="0">
                <a:latin typeface="Arial" panose="020B0604020202020204" pitchFamily="34" charset="0"/>
              </a:rPr>
              <a:t> that assesses </a:t>
            </a:r>
            <a:r>
              <a:rPr lang="en-US" dirty="0">
                <a:latin typeface="Arial" panose="020B0604020202020204" pitchFamily="34" charset="0"/>
                <a:hlinkClick r:id="rId4" tooltip="Death">
                  <a:extLst>
                    <a:ext uri="{A12FA001-AC4F-418D-AE19-62706E023703}">
                      <ahyp:hlinkClr xmlns:ahyp="http://schemas.microsoft.com/office/drawing/2018/hyperlinkcolor" val="tx"/>
                    </a:ext>
                  </a:extLst>
                </a:hlinkClick>
              </a:rPr>
              <a:t>mortality</a:t>
            </a:r>
            <a:r>
              <a:rPr lang="en-US" dirty="0">
                <a:latin typeface="Arial" panose="020B0604020202020204" pitchFamily="34" charset="0"/>
              </a:rPr>
              <a:t> and </a:t>
            </a:r>
            <a:r>
              <a:rPr lang="en-US" dirty="0">
                <a:latin typeface="Arial" panose="020B0604020202020204" pitchFamily="34" charset="0"/>
                <a:hlinkClick r:id="rId5" tooltip="Disability">
                  <a:extLst>
                    <a:ext uri="{A12FA001-AC4F-418D-AE19-62706E023703}">
                      <ahyp:hlinkClr xmlns:ahyp="http://schemas.microsoft.com/office/drawing/2018/hyperlinkcolor" val="tx"/>
                    </a:ext>
                  </a:extLst>
                </a:hlinkClick>
              </a:rPr>
              <a:t>disability</a:t>
            </a:r>
            <a:r>
              <a:rPr lang="en-US" dirty="0">
                <a:latin typeface="Arial" panose="020B0604020202020204" pitchFamily="34" charset="0"/>
              </a:rPr>
              <a:t> from major diseases, injuries, and </a:t>
            </a:r>
            <a:r>
              <a:rPr lang="en-US" dirty="0">
                <a:latin typeface="Arial" panose="020B0604020202020204" pitchFamily="34" charset="0"/>
                <a:hlinkClick r:id="rId6" tooltip="Risk factor">
                  <a:extLst>
                    <a:ext uri="{A12FA001-AC4F-418D-AE19-62706E023703}">
                      <ahyp:hlinkClr xmlns:ahyp="http://schemas.microsoft.com/office/drawing/2018/hyperlinkcolor" val="tx"/>
                    </a:ext>
                  </a:extLst>
                </a:hlinkClick>
              </a:rPr>
              <a:t>risk factors</a:t>
            </a:r>
            <a:r>
              <a:rPr lang="en-US" dirty="0">
                <a:latin typeface="Arial" panose="020B0604020202020204" pitchFamily="34" charset="0"/>
              </a:rPr>
              <a:t>. GBD is a collaboration of over 1,800 researchers from 127 countries. GBD is based out of the </a:t>
            </a:r>
            <a:r>
              <a:rPr lang="en-US" dirty="0">
                <a:latin typeface="Arial" panose="020B0604020202020204" pitchFamily="34" charset="0"/>
                <a:hlinkClick r:id="rId7" tooltip="Institute for Health Metrics and Evaluation">
                  <a:extLst>
                    <a:ext uri="{A12FA001-AC4F-418D-AE19-62706E023703}">
                      <ahyp:hlinkClr xmlns:ahyp="http://schemas.microsoft.com/office/drawing/2018/hyperlinkcolor" val="tx"/>
                    </a:ext>
                  </a:extLst>
                </a:hlinkClick>
              </a:rPr>
              <a:t>Institute for Health Metrics and Evaluation</a:t>
            </a:r>
            <a:r>
              <a:rPr lang="en-US" dirty="0">
                <a:latin typeface="Arial" panose="020B0604020202020204" pitchFamily="34" charset="0"/>
              </a:rPr>
              <a:t> (IHME) at the </a:t>
            </a:r>
            <a:r>
              <a:rPr lang="en-US" dirty="0">
                <a:latin typeface="Arial" panose="020B0604020202020204" pitchFamily="34" charset="0"/>
                <a:hlinkClick r:id="rId8" tooltip="University of Washington">
                  <a:extLst>
                    <a:ext uri="{A12FA001-AC4F-418D-AE19-62706E023703}">
                      <ahyp:hlinkClr xmlns:ahyp="http://schemas.microsoft.com/office/drawing/2018/hyperlinkcolor" val="tx"/>
                    </a:ext>
                  </a:extLst>
                </a:hlinkClick>
              </a:rPr>
              <a:t>University of Washington</a:t>
            </a:r>
            <a:r>
              <a:rPr lang="en-US" dirty="0">
                <a:latin typeface="Arial" panose="020B0604020202020204" pitchFamily="34" charset="0"/>
              </a:rPr>
              <a:t>. It</a:t>
            </a:r>
            <a:r>
              <a:rPr lang="en-US" dirty="0">
                <a:solidFill>
                  <a:srgbClr val="4C4D4F"/>
                </a:solidFill>
                <a:latin typeface="AvenirNextLTW01-Regular"/>
              </a:rPr>
              <a:t> </a:t>
            </a:r>
            <a:r>
              <a:rPr lang="en-US" dirty="0">
                <a:latin typeface="Arial" panose="020B0604020202020204" pitchFamily="34" charset="0"/>
              </a:rPr>
              <a:t>provides a tool to quantify health loss from hundreds of diseases, injuries, and risk factors, so that health systems can be improved and disparities can be eliminated.</a:t>
            </a:r>
            <a:endParaRPr lang="pt-BR" dirty="0">
              <a:latin typeface="Arial" panose="020B0604020202020204" pitchFamily="34" charset="0"/>
            </a:endParaRPr>
          </a:p>
        </p:txBody>
      </p:sp>
      <p:sp>
        <p:nvSpPr>
          <p:cNvPr id="4" name="Espaço Reservado para Número de Slide 3"/>
          <p:cNvSpPr>
            <a:spLocks noGrp="1"/>
          </p:cNvSpPr>
          <p:nvPr>
            <p:ph type="sldNum" sz="quarter" idx="5"/>
          </p:nvPr>
        </p:nvSpPr>
        <p:spPr/>
        <p:txBody>
          <a:bodyPr/>
          <a:lstStyle/>
          <a:p>
            <a:fld id="{8CC60F88-1B1D-4B62-9D7A-C862F95AC262}" type="slidenum">
              <a:rPr lang="pt-BR" smtClean="0"/>
              <a:t>6</a:t>
            </a:fld>
            <a:endParaRPr lang="pt-BR"/>
          </a:p>
        </p:txBody>
      </p:sp>
    </p:spTree>
    <p:extLst>
      <p:ext uri="{BB962C8B-B14F-4D97-AF65-F5344CB8AC3E}">
        <p14:creationId xmlns:p14="http://schemas.microsoft.com/office/powerpoint/2010/main" val="193773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EC2F118-4EE9-4C9E-B0DC-AB9BDAE67C67}" type="slidenum">
              <a:rPr lang="pt-BR" smtClean="0"/>
              <a:t>9</a:t>
            </a:fld>
            <a:endParaRPr lang="pt-BR"/>
          </a:p>
        </p:txBody>
      </p:sp>
    </p:spTree>
    <p:extLst>
      <p:ext uri="{BB962C8B-B14F-4D97-AF65-F5344CB8AC3E}">
        <p14:creationId xmlns:p14="http://schemas.microsoft.com/office/powerpoint/2010/main" val="137142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8CC60F88-1B1D-4B62-9D7A-C862F95AC262}" type="slidenum">
              <a:rPr lang="pt-BR" smtClean="0"/>
              <a:t>12</a:t>
            </a:fld>
            <a:endParaRPr lang="pt-BR"/>
          </a:p>
        </p:txBody>
      </p:sp>
    </p:spTree>
    <p:extLst>
      <p:ext uri="{BB962C8B-B14F-4D97-AF65-F5344CB8AC3E}">
        <p14:creationId xmlns:p14="http://schemas.microsoft.com/office/powerpoint/2010/main" val="334323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DFE1136E-5CB5-423B-88E1-E9BF38F8C9F8}"/>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1CEE9894-2D98-4712-BD71-3EC42F46C7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dirty="0">
                <a:latin typeface="Arial" panose="020B0604020202020204" pitchFamily="34" charset="0"/>
              </a:rPr>
              <a:t>Embora a avaliação da mortalidade bruta por DCNT indique um aumento de 5% de 1996</a:t>
            </a:r>
          </a:p>
          <a:p>
            <a:r>
              <a:rPr lang="pt-BR" altLang="pt-BR" dirty="0">
                <a:latin typeface="Arial" panose="020B0604020202020204" pitchFamily="34" charset="0"/>
              </a:rPr>
              <a:t>para 2007, de 442 para 463 mortes por 100 mil habitantes, quando essas taxas são padronizadas por idade para</a:t>
            </a:r>
          </a:p>
          <a:p>
            <a:r>
              <a:rPr lang="pt-BR" altLang="pt-BR" dirty="0">
                <a:latin typeface="Arial" panose="020B0604020202020204" pitchFamily="34" charset="0"/>
              </a:rPr>
              <a:t>a população-padrão da OMS e corrigidas para </a:t>
            </a:r>
            <a:r>
              <a:rPr lang="pt-BR" altLang="pt-BR" dirty="0" err="1">
                <a:latin typeface="Arial" panose="020B0604020202020204" pitchFamily="34" charset="0"/>
              </a:rPr>
              <a:t>sub-registro</a:t>
            </a:r>
            <a:r>
              <a:rPr lang="pt-BR" altLang="pt-BR" dirty="0">
                <a:latin typeface="Arial" panose="020B0604020202020204" pitchFamily="34" charset="0"/>
              </a:rPr>
              <a:t> com redistribuição das causas mal definidas de morte, a</a:t>
            </a:r>
          </a:p>
          <a:p>
            <a:r>
              <a:rPr lang="pt-BR" altLang="pt-BR" dirty="0">
                <a:latin typeface="Arial" panose="020B0604020202020204" pitchFamily="34" charset="0"/>
              </a:rPr>
              <a:t>comparação ao longo do tempo mostra que a mortalidade por DCNT diminuiu em 20% de 1996 para 2007 (Figura</a:t>
            </a:r>
          </a:p>
          <a:p>
            <a:r>
              <a:rPr lang="pt-BR" altLang="pt-BR" dirty="0">
                <a:latin typeface="Arial" panose="020B0604020202020204" pitchFamily="34" charset="0"/>
              </a:rPr>
              <a:t>1). Nesse período, a redução foi de 31% para as doenças do aparelho circulatório e de 38% para as respiratórias</a:t>
            </a:r>
          </a:p>
          <a:p>
            <a:r>
              <a:rPr lang="pt-BR" altLang="pt-BR" dirty="0">
                <a:latin typeface="Arial" panose="020B0604020202020204" pitchFamily="34" charset="0"/>
              </a:rPr>
              <a:t>crônicas (28% doença pulmonar obstrutiva crônica e 34% asma); para o diabetes verificou-se aumento de 2% e para</a:t>
            </a:r>
          </a:p>
          <a:p>
            <a:r>
              <a:rPr lang="pt-BR" altLang="pt-BR" dirty="0">
                <a:latin typeface="Arial" panose="020B0604020202020204" pitchFamily="34" charset="0"/>
              </a:rPr>
              <a:t>outras doenças crônicas, diminuição de 2% (SCHMIDT et al, 2011).↑</a:t>
            </a:r>
            <a:endParaRPr lang="en-US" altLang="pt-BR" dirty="0">
              <a:latin typeface="Arial" panose="020B0604020202020204" pitchFamily="34" charset="0"/>
            </a:endParaRPr>
          </a:p>
        </p:txBody>
      </p:sp>
      <p:sp>
        <p:nvSpPr>
          <p:cNvPr id="32771" name="Slide Number Placeholder 3">
            <a:extLst>
              <a:ext uri="{FF2B5EF4-FFF2-40B4-BE49-F238E27FC236}">
                <a16:creationId xmlns:a16="http://schemas.microsoft.com/office/drawing/2014/main" id="{0243B4FF-089F-425F-8B1A-B83CC28CA1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a:solidFill>
                  <a:srgbClr val="FFFFFF"/>
                </a:solidFill>
                <a:latin typeface="Arial" panose="020B0604020202020204" pitchFamily="34" charset="0"/>
                <a:ea typeface="MS PGothic" panose="020B0600070205080204" pitchFamily="34" charset="-128"/>
              </a:defRPr>
            </a:lvl1pPr>
            <a:lvl2pPr marL="742950" indent="-285750" defTabSz="762000">
              <a:defRPr sz="2400">
                <a:solidFill>
                  <a:srgbClr val="FFFFFF"/>
                </a:solidFill>
                <a:latin typeface="Arial" panose="020B0604020202020204" pitchFamily="34" charset="0"/>
                <a:ea typeface="MS PGothic" panose="020B0600070205080204" pitchFamily="34" charset="-128"/>
              </a:defRPr>
            </a:lvl2pPr>
            <a:lvl3pPr marL="1143000" indent="-228600" defTabSz="762000">
              <a:defRPr sz="2400">
                <a:solidFill>
                  <a:srgbClr val="FFFFFF"/>
                </a:solidFill>
                <a:latin typeface="Arial" panose="020B0604020202020204" pitchFamily="34" charset="0"/>
                <a:ea typeface="MS PGothic" panose="020B0600070205080204" pitchFamily="34" charset="-128"/>
              </a:defRPr>
            </a:lvl3pPr>
            <a:lvl4pPr marL="1600200" indent="-228600" defTabSz="762000">
              <a:defRPr sz="2400">
                <a:solidFill>
                  <a:srgbClr val="FFFFFF"/>
                </a:solidFill>
                <a:latin typeface="Arial" panose="020B0604020202020204" pitchFamily="34" charset="0"/>
                <a:ea typeface="MS PGothic" panose="020B0600070205080204" pitchFamily="34" charset="-128"/>
              </a:defRPr>
            </a:lvl4pPr>
            <a:lvl5pPr marL="2057400" indent="-228600" defTabSz="762000">
              <a:defRPr sz="2400">
                <a:solidFill>
                  <a:srgbClr val="FFFFFF"/>
                </a:solidFill>
                <a:latin typeface="Arial" panose="020B0604020202020204" pitchFamily="34" charset="0"/>
                <a:ea typeface="MS PGothic" panose="020B0600070205080204" pitchFamily="34" charset="-128"/>
              </a:defRPr>
            </a:lvl5pPr>
            <a:lvl6pPr marL="25146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defTabSz="7620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fld id="{E386C825-0A97-4F64-9D74-47B433F251A8}" type="slidenum">
              <a:rPr lang="pt-BR" altLang="pt-BR" sz="1200">
                <a:solidFill>
                  <a:schemeClr val="tx1"/>
                </a:solidFill>
                <a:latin typeface="Times New Roman" panose="02020603050405020304" pitchFamily="18" charset="0"/>
                <a:cs typeface="Arial" panose="020B0604020202020204" pitchFamily="34" charset="0"/>
              </a:rPr>
              <a:pPr/>
              <a:t>13</a:t>
            </a:fld>
            <a:endParaRPr lang="pt-BR" altLang="pt-BR" sz="1200">
              <a:solidFill>
                <a:schemeClr val="tx1"/>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a:extLst>
              <a:ext uri="{FF2B5EF4-FFF2-40B4-BE49-F238E27FC236}">
                <a16:creationId xmlns:a16="http://schemas.microsoft.com/office/drawing/2014/main" id="{6703B099-A42D-46F8-AD9B-335BC1A9A2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ço Reservado para Anotações 2">
            <a:extLst>
              <a:ext uri="{FF2B5EF4-FFF2-40B4-BE49-F238E27FC236}">
                <a16:creationId xmlns:a16="http://schemas.microsoft.com/office/drawing/2014/main" id="{F5624F77-9291-476A-A85C-EABDA4C56A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a:t>No mesmo período, as pesquisas epidemiológicas no Brasil comprovam este cenário. Apesar da boa noticia de reduçao do déficit de peso vivenciamos um crescimento acelerado da prevalência de excesso de peso.</a:t>
            </a:r>
          </a:p>
        </p:txBody>
      </p:sp>
      <p:sp>
        <p:nvSpPr>
          <p:cNvPr id="15364" name="Espaço Reservado para Número de Slide 3">
            <a:extLst>
              <a:ext uri="{FF2B5EF4-FFF2-40B4-BE49-F238E27FC236}">
                <a16:creationId xmlns:a16="http://schemas.microsoft.com/office/drawing/2014/main" id="{6D3F4E48-4B50-430A-9879-84DF6C796A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F0A48D4-5061-4D1A-9896-86931634F775}" type="slidenum">
              <a:rPr lang="pt-BR" altLang="pt-BR" smtClean="0">
                <a:latin typeface="Calibri" panose="020F0502020204030204" pitchFamily="34" charset="0"/>
              </a:rPr>
              <a:pPr/>
              <a:t>14</a:t>
            </a:fld>
            <a:endParaRPr lang="pt-BR" altLang="pt-BR">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História natural = sequencia de </a:t>
            </a:r>
            <a:r>
              <a:rPr lang="pt-BR" dirty="0" err="1"/>
              <a:t>interrelacoes</a:t>
            </a:r>
            <a:r>
              <a:rPr lang="pt-BR" dirty="0"/>
              <a:t> do ambiente e indivíduo para desenvolvimento da </a:t>
            </a:r>
            <a:r>
              <a:rPr lang="pt-BR" dirty="0" err="1"/>
              <a:t>doenca</a:t>
            </a:r>
            <a:endParaRPr lang="pt-BR" dirty="0"/>
          </a:p>
        </p:txBody>
      </p:sp>
      <p:sp>
        <p:nvSpPr>
          <p:cNvPr id="4" name="Espaço Reservado para Número de Slide 3"/>
          <p:cNvSpPr>
            <a:spLocks noGrp="1"/>
          </p:cNvSpPr>
          <p:nvPr>
            <p:ph type="sldNum" sz="quarter" idx="5"/>
          </p:nvPr>
        </p:nvSpPr>
        <p:spPr/>
        <p:txBody>
          <a:bodyPr/>
          <a:lstStyle/>
          <a:p>
            <a:fld id="{8CC60F88-1B1D-4B62-9D7A-C862F95AC262}" type="slidenum">
              <a:rPr lang="pt-BR" smtClean="0"/>
              <a:t>19</a:t>
            </a:fld>
            <a:endParaRPr lang="pt-BR"/>
          </a:p>
        </p:txBody>
      </p:sp>
    </p:spTree>
    <p:extLst>
      <p:ext uri="{BB962C8B-B14F-4D97-AF65-F5344CB8AC3E}">
        <p14:creationId xmlns:p14="http://schemas.microsoft.com/office/powerpoint/2010/main" val="315122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E51C346-EAD1-4B87-A1C2-4BC0A1C42D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a:solidFill>
                  <a:schemeClr val="tx1"/>
                </a:solidFill>
                <a:latin typeface="Arial" panose="020B0604020202020204" pitchFamily="34" charset="0"/>
                <a:ea typeface="MS PGothic" panose="020B0600070205080204" pitchFamily="34" charset="-128"/>
              </a:defRPr>
            </a:lvl1pPr>
            <a:lvl2pPr marL="742950" indent="-285750" defTabSz="762000">
              <a:defRPr>
                <a:solidFill>
                  <a:schemeClr val="tx1"/>
                </a:solidFill>
                <a:latin typeface="Arial" panose="020B0604020202020204" pitchFamily="34" charset="0"/>
                <a:ea typeface="MS PGothic" panose="020B0600070205080204" pitchFamily="34" charset="-128"/>
              </a:defRPr>
            </a:lvl2pPr>
            <a:lvl3pPr marL="1143000" indent="-228600" defTabSz="762000">
              <a:defRPr>
                <a:solidFill>
                  <a:schemeClr val="tx1"/>
                </a:solidFill>
                <a:latin typeface="Arial" panose="020B0604020202020204" pitchFamily="34" charset="0"/>
                <a:ea typeface="MS PGothic" panose="020B0600070205080204" pitchFamily="34" charset="-128"/>
              </a:defRPr>
            </a:lvl3pPr>
            <a:lvl4pPr marL="1600200" indent="-228600" defTabSz="762000">
              <a:defRPr>
                <a:solidFill>
                  <a:schemeClr val="tx1"/>
                </a:solidFill>
                <a:latin typeface="Arial" panose="020B0604020202020204" pitchFamily="34" charset="0"/>
                <a:ea typeface="MS PGothic" panose="020B0600070205080204" pitchFamily="34" charset="-128"/>
              </a:defRPr>
            </a:lvl4pPr>
            <a:lvl5pPr marL="2057400" indent="-228600" defTabSz="762000">
              <a:defRPr>
                <a:solidFill>
                  <a:schemeClr val="tx1"/>
                </a:solidFill>
                <a:latin typeface="Arial" panose="020B0604020202020204" pitchFamily="34" charset="0"/>
                <a:ea typeface="MS PGothic" panose="020B0600070205080204" pitchFamily="34" charset="-128"/>
              </a:defRPr>
            </a:lvl5pPr>
            <a:lvl6pPr marL="2514600" indent="-228600" defTabSz="762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762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762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7620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DDB7AD0-2B21-45D0-8556-499BF254D9F5}" type="slidenum">
              <a:rPr lang="pt-BR" altLang="pt-BR" sz="1200" smtClean="0">
                <a:latin typeface="Times New Roman" panose="02020603050405020304" pitchFamily="18" charset="0"/>
              </a:rPr>
              <a:pPr/>
              <a:t>31</a:t>
            </a:fld>
            <a:endParaRPr lang="pt-BR" altLang="pt-BR" sz="1200">
              <a:latin typeface="Times New Roman" panose="02020603050405020304" pitchFamily="18" charset="0"/>
            </a:endParaRPr>
          </a:p>
        </p:txBody>
      </p:sp>
      <p:sp>
        <p:nvSpPr>
          <p:cNvPr id="28675" name="Rectangle 2">
            <a:extLst>
              <a:ext uri="{FF2B5EF4-FFF2-40B4-BE49-F238E27FC236}">
                <a16:creationId xmlns:a16="http://schemas.microsoft.com/office/drawing/2014/main" id="{00F15269-A20B-4356-9BB7-B885269A9B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F0B9E349-D1E3-4E60-9393-46428C9D2B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pt-BR">
                <a:latin typeface="Arial" panose="020B0604020202020204" pitchFamily="34" charset="0"/>
              </a:rPr>
              <a:t>LER</a:t>
            </a:r>
          </a:p>
          <a:p>
            <a:r>
              <a:rPr lang="en-US" altLang="pt-BR">
                <a:latin typeface="Arial" panose="020B0604020202020204" pitchFamily="34" charset="0"/>
              </a:rPr>
              <a:t>Para este planejamento sao importantes os conhecimentos sobre genética e ambiente como determinantes destas doencas.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a:extLst>
              <a:ext uri="{FF2B5EF4-FFF2-40B4-BE49-F238E27FC236}">
                <a16:creationId xmlns:a16="http://schemas.microsoft.com/office/drawing/2014/main" id="{76DAF69B-4B77-43FD-B938-49AEDA8DDA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a:extLst>
              <a:ext uri="{FF2B5EF4-FFF2-40B4-BE49-F238E27FC236}">
                <a16:creationId xmlns:a16="http://schemas.microsoft.com/office/drawing/2014/main" id="{EF0F45A0-3FB6-46EF-B278-ED3B8F8243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p>
        </p:txBody>
      </p:sp>
      <p:sp>
        <p:nvSpPr>
          <p:cNvPr id="32772" name="Espaço Reservado para Número de Slide 3">
            <a:extLst>
              <a:ext uri="{FF2B5EF4-FFF2-40B4-BE49-F238E27FC236}">
                <a16:creationId xmlns:a16="http://schemas.microsoft.com/office/drawing/2014/main" id="{86240947-9808-4781-B475-9D8DED6812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F6D4A6-4A98-4ADB-AAF8-9D693868BF79}" type="slidenum">
              <a:rPr lang="pt-BR" altLang="pt-BR" smtClean="0">
                <a:latin typeface="Calibri" panose="020F0502020204030204" pitchFamily="34" charset="0"/>
              </a:rPr>
              <a:pPr/>
              <a:t>32</a:t>
            </a:fld>
            <a:endParaRPr lang="pt-BR" altLang="pt-BR">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8.xml"/><Relationship Id="rId4"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pt-B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pt-BR">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5536F879-F82C-4338-9EFB-A0F1317515BB}" type="slidenum">
              <a:rPr lang="pt-BR" altLang="pt-BR"/>
              <a:pPr>
                <a:defRPr/>
              </a:pPr>
              <a:t>‹nº›</a:t>
            </a:fld>
            <a:endParaRPr lang="pt-BR" altLang="pt-BR"/>
          </a:p>
        </p:txBody>
      </p:sp>
    </p:spTree>
    <p:extLst>
      <p:ext uri="{BB962C8B-B14F-4D97-AF65-F5344CB8AC3E}">
        <p14:creationId xmlns:p14="http://schemas.microsoft.com/office/powerpoint/2010/main" val="276888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30C42C5-655D-4730-8A0A-54FF99F21509}"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88257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8E4BA86-47B7-4615-9DB7-6B1854FBFB26}"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414743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911A063-97BC-4B75-813F-56BAAF14E9A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14790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838200" y="19050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BCAAF3AF-6478-4AA7-9B1D-33C381AD4197}"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419843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pt-B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pt-BR">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5536F879-F82C-4338-9EFB-A0F1317515BB}" type="slidenum">
              <a:rPr lang="pt-BR" altLang="pt-BR"/>
              <a:pPr>
                <a:defRPr/>
              </a:pPr>
              <a:t>‹nº›</a:t>
            </a:fld>
            <a:endParaRPr lang="pt-BR" altLang="pt-BR"/>
          </a:p>
        </p:txBody>
      </p:sp>
    </p:spTree>
    <p:extLst>
      <p:ext uri="{BB962C8B-B14F-4D97-AF65-F5344CB8AC3E}">
        <p14:creationId xmlns:p14="http://schemas.microsoft.com/office/powerpoint/2010/main" val="25255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9C2CA7-C828-4FEE-BE88-1BB112AD2910}"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176012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C9113512-B87B-4DD1-B2BA-4F5A6ECCDC98}"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102619731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6285BEA2-4F35-4B47-ABC0-D99BEFB85CB6}"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245443438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33E78F52-0669-4347-8C91-7C358F01CA8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91372397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303C6F31-394B-4212-8770-99C6B94BAC7F}"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51489780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C09C2CA7-C828-4FEE-BE88-1BB112AD2910}"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71879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897ABEE-218F-4C6F-AA9F-9E22C009E733}"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25184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30D127D9-6B84-427E-95C2-C0C70E624532}"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23051362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ahoma" panose="020B0604030504040204" pitchFamily="34" charset="0"/>
              <a:cs typeface="Times New Roman" panose="02020603050405020304" pitchFamily="18"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white"/>
              </a:solidFill>
              <a:latin typeface="Tahoma" panose="020B0604030504040204" pitchFamily="34" charset="0"/>
              <a:cs typeface="Times New Roman" panose="02020603050405020304" pitchFamily="18" charset="0"/>
            </a:endParaRPr>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pt-BR">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pt-BR">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53A87087-863C-4785-9F82-0D1C23E04FBC}"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17093533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D30C42C5-655D-4730-8A0A-54FF99F21509}"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900924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68E4BA86-47B7-4615-9DB7-6B1854FBFB26}"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1750858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838200" y="1905000"/>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911A063-97BC-4B75-813F-56BAAF14E9A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547490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838200" y="1905000"/>
            <a:ext cx="77724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pt-BR">
              <a:solidFill>
                <a:prstClr val="black"/>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pt-BR">
              <a:solidFill>
                <a:prstClr val="black"/>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BCAAF3AF-6478-4AA7-9B1D-33C381AD4197}"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306209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8" name="Slide Number Placeholder 5"/>
          <p:cNvSpPr>
            <a:spLocks noGrp="1"/>
          </p:cNvSpPr>
          <p:nvPr>
            <p:ph type="sldNum" sz="quarter" idx="12"/>
          </p:nvPr>
        </p:nvSpPr>
        <p:spPr/>
        <p:txBody>
          <a:bodyPr/>
          <a:lstStyle>
            <a:lvl1pPr>
              <a:defRPr/>
            </a:lvl1pPr>
          </a:lstStyle>
          <a:p>
            <a:pPr>
              <a:defRPr/>
            </a:pPr>
            <a:fld id="{C9113512-B87B-4DD1-B2BA-4F5A6ECCDC98}"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25773195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7" name="Slide Number Placeholder 6"/>
          <p:cNvSpPr>
            <a:spLocks noGrp="1"/>
          </p:cNvSpPr>
          <p:nvPr>
            <p:ph type="sldNum" sz="quarter" idx="12"/>
          </p:nvPr>
        </p:nvSpPr>
        <p:spPr/>
        <p:txBody>
          <a:bodyPr/>
          <a:lstStyle>
            <a:lvl1pPr>
              <a:defRPr/>
            </a:lvl1pPr>
          </a:lstStyle>
          <a:p>
            <a:pPr>
              <a:defRPr/>
            </a:pPr>
            <a:fld id="{6285BEA2-4F35-4B47-ABC0-D99BEFB85CB6}"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2812660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33E78F52-0669-4347-8C91-7C358F01CA84}"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296956597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pt-BR">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pt-BR">
              <a:solidFill>
                <a:prstClr val="white"/>
              </a:solidFill>
            </a:endParaRPr>
          </a:p>
        </p:txBody>
      </p:sp>
      <p:sp>
        <p:nvSpPr>
          <p:cNvPr id="5" name="Slide Number Placeholder 4"/>
          <p:cNvSpPr>
            <a:spLocks noGrp="1"/>
          </p:cNvSpPr>
          <p:nvPr>
            <p:ph type="sldNum" sz="quarter" idx="12"/>
          </p:nvPr>
        </p:nvSpPr>
        <p:spPr/>
        <p:txBody>
          <a:bodyPr/>
          <a:lstStyle>
            <a:lvl1pPr>
              <a:defRPr/>
            </a:lvl1pPr>
          </a:lstStyle>
          <a:p>
            <a:pPr>
              <a:defRPr/>
            </a:pPr>
            <a:fld id="{303C6F31-394B-4212-8770-99C6B94BAC7F}"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93430237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pt-BR">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pt-BR">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0897ABEE-218F-4C6F-AA9F-9E22C009E733}"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169720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pt-BR">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pt-BR">
              <a:solidFill>
                <a:prstClr val="black"/>
              </a:solidFill>
            </a:endParaRPr>
          </a:p>
        </p:txBody>
      </p:sp>
      <p:sp>
        <p:nvSpPr>
          <p:cNvPr id="7" name="Slide Number Placeholder 6"/>
          <p:cNvSpPr>
            <a:spLocks noGrp="1"/>
          </p:cNvSpPr>
          <p:nvPr>
            <p:ph type="sldNum" sz="quarter" idx="12"/>
          </p:nvPr>
        </p:nvSpPr>
        <p:spPr/>
        <p:txBody>
          <a:bodyPr/>
          <a:lstStyle>
            <a:lvl1pPr>
              <a:defRPr/>
            </a:lvl1pPr>
          </a:lstStyle>
          <a:p>
            <a:pPr>
              <a:defRPr/>
            </a:pPr>
            <a:fld id="{30D127D9-6B84-427E-95C2-C0C70E624532}" type="slidenum">
              <a:rPr lang="pt-BR" altLang="pt-BR">
                <a:solidFill>
                  <a:prstClr val="black"/>
                </a:solidFill>
              </a:rPr>
              <a:pPr>
                <a:defRPr/>
              </a:pPr>
              <a:t>‹nº›</a:t>
            </a:fld>
            <a:endParaRPr lang="pt-BR" altLang="pt-BR">
              <a:solidFill>
                <a:prstClr val="black"/>
              </a:solidFill>
            </a:endParaRPr>
          </a:p>
        </p:txBody>
      </p:sp>
    </p:spTree>
    <p:extLst>
      <p:ext uri="{BB962C8B-B14F-4D97-AF65-F5344CB8AC3E}">
        <p14:creationId xmlns:p14="http://schemas.microsoft.com/office/powerpoint/2010/main" val="13356518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white"/>
              </a:solidFill>
              <a:latin typeface="Tahoma" panose="020B0604030504040204" pitchFamily="34" charset="0"/>
              <a:cs typeface="Times New Roman" panose="02020603050405020304" pitchFamily="18"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white"/>
              </a:solidFill>
              <a:latin typeface="Tahoma" panose="020B0604030504040204" pitchFamily="34" charset="0"/>
              <a:cs typeface="Times New Roman" panose="02020603050405020304" pitchFamily="18" charset="0"/>
            </a:endParaRPr>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2400">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pt-BR">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pt-BR">
              <a:solidFill>
                <a:prstClr val="white"/>
              </a:solidFill>
            </a:endParaRPr>
          </a:p>
        </p:txBody>
      </p:sp>
      <p:sp>
        <p:nvSpPr>
          <p:cNvPr id="13" name="Slide Number Placeholder 6"/>
          <p:cNvSpPr>
            <a:spLocks noGrp="1"/>
          </p:cNvSpPr>
          <p:nvPr>
            <p:ph type="sldNum" sz="quarter" idx="12"/>
          </p:nvPr>
        </p:nvSpPr>
        <p:spPr/>
        <p:txBody>
          <a:bodyPr/>
          <a:lstStyle>
            <a:lvl1pPr>
              <a:defRPr/>
            </a:lvl1pPr>
          </a:lstStyle>
          <a:p>
            <a:pPr>
              <a:defRPr/>
            </a:pPr>
            <a:fld id="{53A87087-863C-4785-9F82-0D1C23E04FBC}" type="slidenum">
              <a:rPr lang="pt-BR" altLang="pt-BR">
                <a:solidFill>
                  <a:prstClr val="white"/>
                </a:solidFill>
              </a:rPr>
              <a:pPr>
                <a:defRPr/>
              </a:pPr>
              <a:t>‹nº›</a:t>
            </a:fld>
            <a:endParaRPr lang="pt-BR" altLang="pt-BR">
              <a:solidFill>
                <a:prstClr val="white"/>
              </a:solidFill>
            </a:endParaRPr>
          </a:p>
        </p:txBody>
      </p:sp>
    </p:spTree>
    <p:extLst>
      <p:ext uri="{BB962C8B-B14F-4D97-AF65-F5344CB8AC3E}">
        <p14:creationId xmlns:p14="http://schemas.microsoft.com/office/powerpoint/2010/main" val="148983547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fontAlgn="base">
              <a:spcBef>
                <a:spcPct val="0"/>
              </a:spcBef>
              <a:spcAft>
                <a:spcPct val="0"/>
              </a:spcAft>
              <a:defRPr/>
            </a:pPr>
            <a:fld id="{ACE73BB2-374F-4BF1-A3B2-BC9673E59151}" type="slidenum">
              <a:rPr lang="pt-BR" altLang="pt-BR">
                <a:solidFill>
                  <a:prstClr val="black"/>
                </a:solidFill>
                <a:latin typeface="Tahoma" panose="020B0604030504040204" pitchFamily="34" charset="0"/>
                <a:cs typeface="Times New Roman" panose="02020603050405020304" pitchFamily="18" charset="0"/>
              </a:rPr>
              <a:pPr fontAlgn="base">
                <a:spcBef>
                  <a:spcPct val="0"/>
                </a:spcBef>
                <a:spcAft>
                  <a:spcPct val="0"/>
                </a:spcAft>
                <a:defRPr/>
              </a:pPr>
              <a:t>‹nº›</a:t>
            </a:fld>
            <a:endParaRPr lang="pt-BR" altLang="pt-BR">
              <a:solidFill>
                <a:prstClr val="black"/>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30476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400">
              <a:solidFill>
                <a:prstClr val="black"/>
              </a:solidFill>
              <a:latin typeface="Tahoma" panose="020B0604030504040204" pitchFamily="34" charset="0"/>
              <a:cs typeface="Times New Roman" panose="02020603050405020304" pitchFamily="18"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eaLnBrk="0" fontAlgn="base" hangingPunct="0">
              <a:spcBef>
                <a:spcPct val="0"/>
              </a:spcBef>
              <a:spcAft>
                <a:spcPct val="0"/>
              </a:spcAft>
            </a:pPr>
            <a:endParaRPr lang="pt-BR" sz="2400">
              <a:solidFill>
                <a:prstClr val="black"/>
              </a:solidFill>
              <a:latin typeface="Tahoma" panose="020B0604030504040204" pitchFamily="34" charset="0"/>
              <a:cs typeface="Times New Roman" panose="02020603050405020304" pitchFamily="18" charset="0"/>
            </a:endParaRPr>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Click to edit Master text styles</a:t>
            </a:r>
          </a:p>
          <a:p>
            <a:pPr lvl="1"/>
            <a:r>
              <a:rPr lang="en-US" altLang="pt-BR"/>
              <a:t>Second level</a:t>
            </a:r>
          </a:p>
          <a:p>
            <a:pPr lvl="2"/>
            <a:r>
              <a:rPr lang="en-US" altLang="pt-BR"/>
              <a:t>Third level</a:t>
            </a:r>
          </a:p>
          <a:p>
            <a:pPr lvl="3"/>
            <a:r>
              <a:rPr lang="en-US" altLang="pt-BR"/>
              <a:t>Fourth level</a:t>
            </a:r>
          </a:p>
          <a:p>
            <a:pPr lvl="4"/>
            <a:r>
              <a:rPr lang="en-US" altLang="pt-BR"/>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endParaRPr lang="pt-BR">
              <a:solidFill>
                <a:prstClr val="black"/>
              </a:solidFill>
              <a:latin typeface="Tahoma" panose="020B0604030504040204" pitchFamily="34" charset="0"/>
              <a:cs typeface="Times New Roman" panose="02020603050405020304" pitchFamily="18" charset="0"/>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fontAlgn="base">
              <a:spcBef>
                <a:spcPct val="0"/>
              </a:spcBef>
              <a:spcAft>
                <a:spcPct val="0"/>
              </a:spcAft>
              <a:defRPr/>
            </a:pPr>
            <a:fld id="{ACE73BB2-374F-4BF1-A3B2-BC9673E59151}" type="slidenum">
              <a:rPr lang="pt-BR" altLang="pt-BR">
                <a:solidFill>
                  <a:prstClr val="black"/>
                </a:solidFill>
                <a:latin typeface="Tahoma" panose="020B0604030504040204" pitchFamily="34" charset="0"/>
                <a:cs typeface="Times New Roman" panose="02020603050405020304" pitchFamily="18" charset="0"/>
              </a:rPr>
              <a:pPr fontAlgn="base">
                <a:spcBef>
                  <a:spcPct val="0"/>
                </a:spcBef>
                <a:spcAft>
                  <a:spcPct val="0"/>
                </a:spcAft>
                <a:defRPr/>
              </a:pPr>
              <a:t>‹nº›</a:t>
            </a:fld>
            <a:endParaRPr lang="pt-BR" altLang="pt-BR">
              <a:solidFill>
                <a:prstClr val="black"/>
              </a:solidFill>
              <a:latin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023933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51.emf"/></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1.xml"/><Relationship Id="rId7" Type="http://schemas.openxmlformats.org/officeDocument/2006/relationships/image" Target="../media/image5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jpeg"/><Relationship Id="rId10" Type="http://schemas.openxmlformats.org/officeDocument/2006/relationships/image" Target="../media/image64.jpg"/><Relationship Id="rId4" Type="http://schemas.openxmlformats.org/officeDocument/2006/relationships/image" Target="../media/image59.jpeg"/><Relationship Id="rId9" Type="http://schemas.openxmlformats.org/officeDocument/2006/relationships/image" Target="../media/image6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68.png"/><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hyperlink" Target="http://download.thelancet.com/flatcontentassets/pdfs/brazil/brazilpor4.pdf" TargetMode="Externa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1044408-9895-4300-BF2E-944788458F00}"/>
              </a:ext>
            </a:extLst>
          </p:cNvPr>
          <p:cNvSpPr/>
          <p:nvPr/>
        </p:nvSpPr>
        <p:spPr>
          <a:xfrm>
            <a:off x="119921" y="534388"/>
            <a:ext cx="8904158" cy="770724"/>
          </a:xfrm>
          <a:prstGeom prst="rect">
            <a:avLst/>
          </a:prstGeom>
        </p:spPr>
        <p:txBody>
          <a:bodyPr wrap="square">
            <a:spAutoFit/>
          </a:bodyPr>
          <a:lstStyle/>
          <a:p>
            <a:pPr algn="ctr">
              <a:lnSpc>
                <a:spcPct val="107000"/>
              </a:lnSpc>
            </a:pPr>
            <a:r>
              <a:rPr lang="pt-BR" sz="2400" b="1" dirty="0">
                <a:latin typeface="Calibri" panose="020F0502020204030204" pitchFamily="34" charset="0"/>
                <a:ea typeface="Calibri" panose="020F0502020204030204" pitchFamily="34" charset="0"/>
                <a:cs typeface="Times New Roman" panose="02020603050405020304" pitchFamily="18" charset="0"/>
              </a:rPr>
              <a:t>DISCIPLINA HEP 0151- EPIDEMIOLOGIA DAS DCNT - CRONOGRAMA</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b="1" dirty="0">
                <a:latin typeface="Calibri" panose="020F0502020204030204" pitchFamily="34" charset="0"/>
                <a:ea typeface="Calibri" panose="020F0502020204030204" pitchFamily="34" charset="0"/>
                <a:cs typeface="Times New Roman" panose="02020603050405020304" pitchFamily="18" charset="0"/>
              </a:rPr>
              <a:t>Sala Lucas Assumpção (</a:t>
            </a:r>
            <a:r>
              <a:rPr lang="pt-BR" dirty="0">
                <a:latin typeface="Calibri" panose="020F0502020204030204" pitchFamily="34" charset="0"/>
                <a:ea typeface="Calibri" panose="020F0502020204030204" pitchFamily="34" charset="0"/>
                <a:cs typeface="Times New Roman" panose="02020603050405020304" pitchFamily="18" charset="0"/>
              </a:rPr>
              <a:t>1ª </a:t>
            </a:r>
            <a:r>
              <a:rPr lang="pt-BR" b="1" dirty="0">
                <a:latin typeface="Calibri" panose="020F0502020204030204" pitchFamily="34" charset="0"/>
                <a:ea typeface="Calibri" panose="020F0502020204030204" pitchFamily="34" charset="0"/>
                <a:cs typeface="Times New Roman" panose="02020603050405020304" pitchFamily="18" charset="0"/>
              </a:rPr>
              <a:t>aula, Pedro Egydio) - 14:00-18:00 - 20/02 a 18/05/2017</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ela 2">
            <a:extLst>
              <a:ext uri="{FF2B5EF4-FFF2-40B4-BE49-F238E27FC236}">
                <a16:creationId xmlns:a16="http://schemas.microsoft.com/office/drawing/2014/main" id="{E8AAB464-96ED-4E7C-B21C-B2A49B212D87}"/>
              </a:ext>
            </a:extLst>
          </p:cNvPr>
          <p:cNvGraphicFramePr>
            <a:graphicFrameLocks noGrp="1"/>
          </p:cNvGraphicFramePr>
          <p:nvPr>
            <p:extLst>
              <p:ext uri="{D42A27DB-BD31-4B8C-83A1-F6EECF244321}">
                <p14:modId xmlns:p14="http://schemas.microsoft.com/office/powerpoint/2010/main" val="2586728730"/>
              </p:ext>
            </p:extLst>
          </p:nvPr>
        </p:nvGraphicFramePr>
        <p:xfrm>
          <a:off x="254833" y="1441175"/>
          <a:ext cx="8619343" cy="4847718"/>
        </p:xfrm>
        <a:graphic>
          <a:graphicData uri="http://schemas.openxmlformats.org/drawingml/2006/table">
            <a:tbl>
              <a:tblPr firstRow="1" firstCol="1" bandRow="1">
                <a:tableStyleId>{5C22544A-7EE6-4342-B048-85BDC9FD1C3A}</a:tableStyleId>
              </a:tblPr>
              <a:tblGrid>
                <a:gridCol w="1070541">
                  <a:extLst>
                    <a:ext uri="{9D8B030D-6E8A-4147-A177-3AD203B41FA5}">
                      <a16:colId xmlns:a16="http://schemas.microsoft.com/office/drawing/2014/main" val="3173047203"/>
                    </a:ext>
                  </a:extLst>
                </a:gridCol>
                <a:gridCol w="6634403">
                  <a:extLst>
                    <a:ext uri="{9D8B030D-6E8A-4147-A177-3AD203B41FA5}">
                      <a16:colId xmlns:a16="http://schemas.microsoft.com/office/drawing/2014/main" val="2824225628"/>
                    </a:ext>
                  </a:extLst>
                </a:gridCol>
                <a:gridCol w="914399">
                  <a:extLst>
                    <a:ext uri="{9D8B030D-6E8A-4147-A177-3AD203B41FA5}">
                      <a16:colId xmlns:a16="http://schemas.microsoft.com/office/drawing/2014/main" val="2978990650"/>
                    </a:ext>
                  </a:extLst>
                </a:gridCol>
              </a:tblGrid>
              <a:tr h="112841">
                <a:tc>
                  <a:txBody>
                    <a:bodyPr/>
                    <a:lstStyle/>
                    <a:p>
                      <a:pPr algn="ctr">
                        <a:lnSpc>
                          <a:spcPct val="107000"/>
                        </a:lnSpc>
                        <a:spcAft>
                          <a:spcPts val="0"/>
                        </a:spcAft>
                      </a:pPr>
                      <a:r>
                        <a:rPr lang="pt-BR" sz="1600">
                          <a:effectLst>
                            <a:outerShdw blurRad="38100" dist="38100" dir="2700000" algn="tl">
                              <a:srgbClr val="000000">
                                <a:alpha val="43137"/>
                              </a:srgbClr>
                            </a:outerShdw>
                          </a:effectLst>
                        </a:rPr>
                        <a:t>DATA</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600">
                          <a:effectLst>
                            <a:outerShdw blurRad="38100" dist="38100" dir="2700000" algn="tl">
                              <a:srgbClr val="000000">
                                <a:alpha val="43137"/>
                              </a:srgbClr>
                            </a:outerShdw>
                          </a:effectLst>
                        </a:rPr>
                        <a:t>AULA</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PROF.</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319780580"/>
                  </a:ext>
                </a:extLst>
              </a:tr>
              <a:tr h="669768">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20/2 quarta-f.</a:t>
                      </a:r>
                    </a:p>
                    <a:p>
                      <a:pPr algn="ctr">
                        <a:lnSpc>
                          <a:spcPct val="107000"/>
                        </a:lnSpc>
                        <a:spcAft>
                          <a:spcPts val="0"/>
                        </a:spcAft>
                      </a:pPr>
                      <a:r>
                        <a:rPr lang="pt-BR" sz="1500" dirty="0">
                          <a:effectLst>
                            <a:outerShdw blurRad="38100" dist="38100" dir="2700000" algn="tl">
                              <a:srgbClr val="000000">
                                <a:alpha val="43137"/>
                              </a:srgbClr>
                            </a:outerShdw>
                          </a:effectLst>
                        </a:rPr>
                        <a:t> </a:t>
                      </a:r>
                      <a:endParaRPr lang="pt-BR" sz="15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nSpc>
                          <a:spcPct val="115000"/>
                        </a:lnSpc>
                        <a:spcAft>
                          <a:spcPts val="0"/>
                        </a:spcAft>
                      </a:pPr>
                      <a:r>
                        <a:rPr lang="pt-BR" sz="1600" dirty="0">
                          <a:effectLst>
                            <a:outerShdw blurRad="38100" dist="38100" dir="2700000" algn="tl">
                              <a:srgbClr val="000000">
                                <a:alpha val="43137"/>
                              </a:srgbClr>
                            </a:outerShdw>
                          </a:effectLst>
                        </a:rPr>
                        <a:t>- Bases epidemiológicas das </a:t>
                      </a:r>
                      <a:r>
                        <a:rPr lang="pt-BR" sz="1600" dirty="0" err="1">
                          <a:effectLst>
                            <a:outerShdw blurRad="38100" dist="38100" dir="2700000" algn="tl">
                              <a:srgbClr val="000000">
                                <a:alpha val="43137"/>
                              </a:srgbClr>
                            </a:outerShdw>
                          </a:effectLst>
                        </a:rPr>
                        <a:t>DCNTs</a:t>
                      </a:r>
                      <a:endParaRPr lang="pt-BR" sz="1600" dirty="0">
                        <a:effectLst>
                          <a:outerShdw blurRad="38100" dist="38100" dir="2700000" algn="tl">
                            <a:srgbClr val="000000">
                              <a:alpha val="43137"/>
                            </a:srgbClr>
                          </a:outerShdw>
                        </a:effectLst>
                      </a:endParaRPr>
                    </a:p>
                    <a:p>
                      <a:pPr>
                        <a:lnSpc>
                          <a:spcPct val="115000"/>
                        </a:lnSpc>
                        <a:spcAft>
                          <a:spcPts val="0"/>
                        </a:spcAft>
                      </a:pPr>
                      <a:r>
                        <a:rPr lang="pt-BR" sz="1600" dirty="0">
                          <a:effectLst>
                            <a:outerShdw blurRad="38100" dist="38100" dir="2700000" algn="tl">
                              <a:srgbClr val="000000">
                                <a:alpha val="43137"/>
                              </a:srgbClr>
                            </a:outerShdw>
                          </a:effectLst>
                        </a:rPr>
                        <a:t>- Dinâmica das </a:t>
                      </a:r>
                      <a:r>
                        <a:rPr lang="pt-BR" sz="1600" dirty="0" err="1">
                          <a:effectLst>
                            <a:outerShdw blurRad="38100" dist="38100" dir="2700000" algn="tl">
                              <a:srgbClr val="000000">
                                <a:alpha val="43137"/>
                              </a:srgbClr>
                            </a:outerShdw>
                          </a:effectLst>
                        </a:rPr>
                        <a:t>DCNTs</a:t>
                      </a:r>
                      <a:r>
                        <a:rPr lang="pt-BR" sz="1600" dirty="0">
                          <a:effectLst>
                            <a:outerShdw blurRad="38100" dist="38100" dir="2700000" algn="tl">
                              <a:srgbClr val="000000">
                                <a:alpha val="43137"/>
                              </a:srgbClr>
                            </a:outerShdw>
                          </a:effectLst>
                        </a:rPr>
                        <a:t> </a:t>
                      </a:r>
                    </a:p>
                    <a:p>
                      <a:pPr>
                        <a:lnSpc>
                          <a:spcPct val="115000"/>
                        </a:lnSpc>
                        <a:spcAft>
                          <a:spcPts val="0"/>
                        </a:spcAft>
                      </a:pPr>
                      <a:r>
                        <a:rPr lang="pt-BR" sz="1600" dirty="0">
                          <a:effectLst>
                            <a:outerShdw blurRad="38100" dist="38100" dir="2700000" algn="tl">
                              <a:srgbClr val="000000">
                                <a:alpha val="43137"/>
                              </a:srgbClr>
                            </a:outerShdw>
                          </a:effectLst>
                        </a:rPr>
                        <a:t>- Epidemiologia das </a:t>
                      </a:r>
                      <a:r>
                        <a:rPr lang="pt-BR" sz="1600" dirty="0" err="1">
                          <a:effectLst>
                            <a:outerShdw blurRad="38100" dist="38100" dir="2700000" algn="tl">
                              <a:srgbClr val="000000">
                                <a:alpha val="43137"/>
                              </a:srgbClr>
                            </a:outerShdw>
                          </a:effectLst>
                        </a:rPr>
                        <a:t>DCNTs</a:t>
                      </a:r>
                      <a:r>
                        <a:rPr lang="pt-BR" sz="1600" dirty="0">
                          <a:effectLst>
                            <a:outerShdw blurRad="38100" dist="38100" dir="2700000" algn="tl">
                              <a:srgbClr val="000000">
                                <a:alpha val="43137"/>
                              </a:srgbClr>
                            </a:outerShdw>
                          </a:effectLst>
                        </a:rPr>
                        <a:t> no Brasil</a:t>
                      </a: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2638249727"/>
                  </a:ext>
                </a:extLst>
              </a:tr>
              <a:tr h="343723">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27/2</a:t>
                      </a:r>
                    </a:p>
                    <a:p>
                      <a:pPr algn="ctr">
                        <a:lnSpc>
                          <a:spcPct val="107000"/>
                        </a:lnSpc>
                        <a:spcAft>
                          <a:spcPts val="0"/>
                        </a:spcAft>
                      </a:pPr>
                      <a:r>
                        <a:rPr lang="pt-BR" sz="1500" dirty="0">
                          <a:effectLst>
                            <a:outerShdw blurRad="38100" dist="38100" dir="2700000" algn="tl">
                              <a:srgbClr val="000000">
                                <a:alpha val="43137"/>
                              </a:srgbClr>
                            </a:outerShdw>
                          </a:effectLst>
                        </a:rPr>
                        <a:t>quarta -f.</a:t>
                      </a:r>
                    </a:p>
                    <a:p>
                      <a:pPr algn="ctr">
                        <a:lnSpc>
                          <a:spcPct val="107000"/>
                        </a:lnSpc>
                        <a:spcAft>
                          <a:spcPts val="0"/>
                        </a:spcAft>
                      </a:pPr>
                      <a:r>
                        <a:rPr lang="pt-BR" sz="1500" dirty="0">
                          <a:effectLst>
                            <a:outerShdw blurRad="38100" dist="38100" dir="2700000" algn="tl">
                              <a:srgbClr val="000000">
                                <a:alpha val="43137"/>
                              </a:srgbClr>
                            </a:outerShdw>
                          </a:effectLst>
                        </a:rPr>
                        <a:t> </a:t>
                      </a:r>
                      <a:endParaRPr lang="pt-BR" sz="15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nSpc>
                          <a:spcPct val="115000"/>
                        </a:lnSpc>
                        <a:spcBef>
                          <a:spcPts val="600"/>
                        </a:spcBef>
                        <a:spcAft>
                          <a:spcPts val="0"/>
                        </a:spcAft>
                      </a:pPr>
                      <a:r>
                        <a:rPr lang="pt-BR" sz="1600" dirty="0">
                          <a:effectLst>
                            <a:outerShdw blurRad="38100" dist="38100" dir="2700000" algn="tl">
                              <a:srgbClr val="000000">
                                <a:alpha val="43137"/>
                              </a:srgbClr>
                            </a:outerShdw>
                          </a:effectLst>
                        </a:rPr>
                        <a:t>- Prevenção de DCNT mais prevalentes</a:t>
                      </a:r>
                    </a:p>
                    <a:p>
                      <a:pPr>
                        <a:lnSpc>
                          <a:spcPct val="115000"/>
                        </a:lnSpc>
                        <a:spcAft>
                          <a:spcPts val="0"/>
                        </a:spcAft>
                      </a:pPr>
                      <a:r>
                        <a:rPr lang="pt-BR" sz="1600" dirty="0">
                          <a:effectLst>
                            <a:outerShdw blurRad="38100" dist="38100" dir="2700000" algn="tl">
                              <a:srgbClr val="000000">
                                <a:alpha val="43137"/>
                              </a:srgbClr>
                            </a:outerShdw>
                          </a:effectLst>
                        </a:rPr>
                        <a:t>- Estratégias de intervenção para redução das DCNT mais prevalentes</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2209767344"/>
                  </a:ext>
                </a:extLst>
              </a:tr>
              <a:tr h="225680">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06/02</a:t>
                      </a:r>
                    </a:p>
                  </a:txBody>
                  <a:tcPr marL="36049" marR="36049" marT="0" marB="0"/>
                </a:tc>
                <a:tc>
                  <a:txBody>
                    <a:bodyPr/>
                    <a:lstStyle/>
                    <a:p>
                      <a:pPr marL="1348740" indent="-1348740">
                        <a:lnSpc>
                          <a:spcPct val="115000"/>
                        </a:lnSpc>
                        <a:spcAft>
                          <a:spcPts val="0"/>
                        </a:spcAft>
                      </a:pPr>
                      <a:r>
                        <a:rPr lang="pt-BR" sz="1600">
                          <a:effectLst>
                            <a:outerShdw blurRad="38100" dist="38100" dir="2700000" algn="tl">
                              <a:srgbClr val="000000">
                                <a:alpha val="43137"/>
                              </a:srgbClr>
                            </a:outerShdw>
                          </a:effectLst>
                        </a:rPr>
                        <a:t>Carnaval</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a:effectLst>
                            <a:outerShdw blurRad="38100" dist="38100" dir="2700000" algn="tl">
                              <a:srgbClr val="000000">
                                <a:alpha val="43137"/>
                              </a:srgbClr>
                            </a:outerShdw>
                          </a:effectLst>
                        </a:rPr>
                        <a:t> </a:t>
                      </a:r>
                      <a:endParaRPr lang="pt-BR" sz="14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2276372040"/>
                  </a:ext>
                </a:extLst>
              </a:tr>
              <a:tr h="1155653">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13/3</a:t>
                      </a:r>
                    </a:p>
                    <a:p>
                      <a:pPr algn="ctr">
                        <a:lnSpc>
                          <a:spcPct val="107000"/>
                        </a:lnSpc>
                        <a:spcAft>
                          <a:spcPts val="0"/>
                        </a:spcAft>
                      </a:pPr>
                      <a:r>
                        <a:rPr lang="pt-BR" sz="1500" dirty="0">
                          <a:effectLst>
                            <a:outerShdw blurRad="38100" dist="38100" dir="2700000" algn="tl">
                              <a:srgbClr val="000000">
                                <a:alpha val="43137"/>
                              </a:srgbClr>
                            </a:outerShdw>
                          </a:effectLst>
                        </a:rPr>
                        <a:t>quarta -f.</a:t>
                      </a:r>
                      <a:endParaRPr lang="pt-BR" sz="15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marL="1348740" indent="-1348740">
                        <a:lnSpc>
                          <a:spcPct val="115000"/>
                        </a:lnSpc>
                        <a:spcAft>
                          <a:spcPts val="0"/>
                        </a:spcAft>
                      </a:pPr>
                      <a:r>
                        <a:rPr lang="pt-BR" sz="1600" dirty="0">
                          <a:effectLst>
                            <a:outerShdw blurRad="38100" dist="38100" dir="2700000" algn="tl">
                              <a:srgbClr val="000000">
                                <a:alpha val="43137"/>
                              </a:srgbClr>
                            </a:outerShdw>
                          </a:effectLst>
                        </a:rPr>
                        <a:t>Diabetes mellitus e doença cardiovascular :</a:t>
                      </a:r>
                    </a:p>
                    <a:p>
                      <a:pPr marL="1348740" indent="-1348740">
                        <a:lnSpc>
                          <a:spcPct val="115000"/>
                        </a:lnSpc>
                        <a:spcAft>
                          <a:spcPts val="0"/>
                        </a:spcAft>
                      </a:pPr>
                      <a:r>
                        <a:rPr lang="pt-BR" sz="1600" dirty="0">
                          <a:effectLst>
                            <a:outerShdw blurRad="38100" dist="38100" dir="2700000" algn="tl">
                              <a:srgbClr val="000000">
                                <a:alpha val="43137"/>
                              </a:srgbClr>
                            </a:outerShdw>
                          </a:effectLst>
                        </a:rPr>
                        <a:t>  − </a:t>
                      </a:r>
                      <a:r>
                        <a:rPr lang="pt-BR" sz="1500" dirty="0">
                          <a:effectLst>
                            <a:outerShdw blurRad="38100" dist="38100" dir="2700000" algn="tl">
                              <a:srgbClr val="000000">
                                <a:alpha val="43137"/>
                              </a:srgbClr>
                            </a:outerShdw>
                          </a:effectLst>
                        </a:rPr>
                        <a:t>Transição nutricional e história natural</a:t>
                      </a:r>
                    </a:p>
                    <a:p>
                      <a:pPr marL="1348740" indent="-1348740">
                        <a:lnSpc>
                          <a:spcPct val="115000"/>
                        </a:lnSpc>
                        <a:spcAft>
                          <a:spcPts val="0"/>
                        </a:spcAft>
                      </a:pPr>
                      <a:r>
                        <a:rPr lang="pt-BR" sz="1500" dirty="0">
                          <a:effectLst>
                            <a:outerShdw blurRad="38100" dist="38100" dir="2700000" algn="tl">
                              <a:srgbClr val="000000">
                                <a:alpha val="43137"/>
                              </a:srgbClr>
                            </a:outerShdw>
                          </a:effectLst>
                        </a:rPr>
                        <a:t>  − Aspectos fisiopatológicos, fatores de risco e biomarcadores</a:t>
                      </a:r>
                    </a:p>
                    <a:p>
                      <a:pPr marL="1348740" indent="-1348740">
                        <a:lnSpc>
                          <a:spcPct val="115000"/>
                        </a:lnSpc>
                        <a:spcAft>
                          <a:spcPts val="0"/>
                        </a:spcAft>
                      </a:pPr>
                      <a:r>
                        <a:rPr lang="pt-BR" sz="1500" dirty="0">
                          <a:effectLst>
                            <a:outerShdw blurRad="38100" dist="38100" dir="2700000" algn="tl">
                              <a:srgbClr val="000000">
                                <a:alpha val="43137"/>
                              </a:srgbClr>
                            </a:outerShdw>
                          </a:effectLst>
                        </a:rPr>
                        <a:t>  − Diagnóstico e aspectos clínicos de relevância</a:t>
                      </a:r>
                    </a:p>
                    <a:p>
                      <a:pPr marL="1348740" indent="-1348740">
                        <a:lnSpc>
                          <a:spcPct val="115000"/>
                        </a:lnSpc>
                        <a:spcAft>
                          <a:spcPts val="0"/>
                        </a:spcAft>
                      </a:pPr>
                      <a:r>
                        <a:rPr lang="pt-BR" sz="1500" dirty="0">
                          <a:effectLst>
                            <a:outerShdw blurRad="38100" dist="38100" dir="2700000" algn="tl">
                              <a:srgbClr val="000000">
                                <a:alpha val="43137"/>
                              </a:srgbClr>
                            </a:outerShdw>
                          </a:effectLst>
                        </a:rPr>
                        <a:t>  − Medidas de prevenção e controle: impacto na incidência e mortalidade</a:t>
                      </a:r>
                      <a:r>
                        <a:rPr lang="pt-BR" sz="1600" dirty="0">
                          <a:effectLst>
                            <a:outerShdw blurRad="38100" dist="38100" dir="2700000" algn="tl">
                              <a:srgbClr val="000000">
                                <a:alpha val="43137"/>
                              </a:srgbClr>
                            </a:outerShdw>
                          </a:effectLst>
                        </a:rPr>
                        <a:t> </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Sandra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64660523"/>
                  </a:ext>
                </a:extLst>
              </a:tr>
              <a:tr h="504038">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20/3</a:t>
                      </a:r>
                    </a:p>
                    <a:p>
                      <a:pPr algn="ctr">
                        <a:lnSpc>
                          <a:spcPct val="107000"/>
                        </a:lnSpc>
                        <a:spcAft>
                          <a:spcPts val="0"/>
                        </a:spcAft>
                      </a:pPr>
                      <a:r>
                        <a:rPr lang="pt-BR" sz="1500" dirty="0">
                          <a:effectLst>
                            <a:outerShdw blurRad="38100" dist="38100" dir="2700000" algn="tl">
                              <a:srgbClr val="000000">
                                <a:alpha val="43137"/>
                              </a:srgbClr>
                            </a:outerShdw>
                          </a:effectLst>
                        </a:rPr>
                        <a:t>quarta -f.</a:t>
                      </a:r>
                      <a:endParaRPr lang="pt-BR" sz="15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nSpc>
                          <a:spcPct val="115000"/>
                        </a:lnSpc>
                        <a:spcAft>
                          <a:spcPts val="0"/>
                        </a:spcAft>
                      </a:pPr>
                      <a:r>
                        <a:rPr lang="pt-BR" sz="1600" dirty="0">
                          <a:effectLst>
                            <a:outerShdw blurRad="38100" dist="38100" dir="2700000" algn="tl">
                              <a:srgbClr val="000000">
                                <a:alpha val="43137"/>
                              </a:srgbClr>
                            </a:outerShdw>
                          </a:effectLst>
                        </a:rPr>
                        <a:t>Diabetes mellitus e doença cardiovascular: Parte 1</a:t>
                      </a:r>
                    </a:p>
                    <a:p>
                      <a:pPr algn="ctr">
                        <a:lnSpc>
                          <a:spcPct val="107000"/>
                        </a:lnSpc>
                        <a:spcAft>
                          <a:spcPts val="0"/>
                        </a:spcAft>
                      </a:pPr>
                      <a:r>
                        <a:rPr lang="pt-BR" sz="1600" dirty="0">
                          <a:effectLst>
                            <a:outerShdw blurRad="38100" dist="38100" dir="2700000" algn="tl">
                              <a:srgbClr val="000000">
                                <a:alpha val="43137"/>
                              </a:srgbClr>
                            </a:outerShdw>
                          </a:effectLst>
                        </a:rPr>
                        <a:t> </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Sandra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424938050"/>
                  </a:ext>
                </a:extLst>
              </a:tr>
              <a:tr h="146843">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27/3</a:t>
                      </a:r>
                    </a:p>
                    <a:p>
                      <a:pPr algn="ctr">
                        <a:lnSpc>
                          <a:spcPct val="107000"/>
                        </a:lnSpc>
                        <a:spcAft>
                          <a:spcPts val="0"/>
                        </a:spcAft>
                      </a:pPr>
                      <a:r>
                        <a:rPr lang="pt-BR" sz="1500" dirty="0">
                          <a:effectLst>
                            <a:outerShdw blurRad="38100" dist="38100" dir="2700000" algn="tl">
                              <a:srgbClr val="000000">
                                <a:alpha val="43137"/>
                              </a:srgbClr>
                            </a:outerShdw>
                          </a:effectLst>
                        </a:rPr>
                        <a:t>quarta -f.</a:t>
                      </a:r>
                    </a:p>
                  </a:txBody>
                  <a:tcPr marL="36049" marR="36049" marT="0" marB="0"/>
                </a:tc>
                <a:tc>
                  <a:txBody>
                    <a:bodyPr/>
                    <a:lstStyle/>
                    <a:p>
                      <a:pPr>
                        <a:lnSpc>
                          <a:spcPct val="107000"/>
                        </a:lnSpc>
                        <a:spcAft>
                          <a:spcPts val="0"/>
                        </a:spcAft>
                      </a:pPr>
                      <a:r>
                        <a:rPr lang="pt-BR" sz="1600" dirty="0">
                          <a:effectLst>
                            <a:outerShdw blurRad="38100" dist="38100" dir="2700000" algn="tl">
                              <a:srgbClr val="000000">
                                <a:alpha val="43137"/>
                              </a:srgbClr>
                            </a:outerShdw>
                          </a:effectLst>
                        </a:rPr>
                        <a:t>Diabetes mellitus e doença cardiovascular: Parte 2</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Sandra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993917651"/>
                  </a:ext>
                </a:extLst>
              </a:tr>
            </a:tbl>
          </a:graphicData>
        </a:graphic>
      </p:graphicFrame>
      <p:grpSp>
        <p:nvGrpSpPr>
          <p:cNvPr id="4" name="Group 8">
            <a:extLst>
              <a:ext uri="{FF2B5EF4-FFF2-40B4-BE49-F238E27FC236}">
                <a16:creationId xmlns:a16="http://schemas.microsoft.com/office/drawing/2014/main" id="{11853039-870D-4E38-8866-437C26284797}"/>
              </a:ext>
            </a:extLst>
          </p:cNvPr>
          <p:cNvGrpSpPr>
            <a:grpSpLocks/>
          </p:cNvGrpSpPr>
          <p:nvPr/>
        </p:nvGrpSpPr>
        <p:grpSpPr bwMode="auto">
          <a:xfrm>
            <a:off x="119921" y="78473"/>
            <a:ext cx="530980" cy="550929"/>
            <a:chOff x="4110" y="2797"/>
            <a:chExt cx="1424" cy="1357"/>
          </a:xfrm>
        </p:grpSpPr>
        <p:sp>
          <p:nvSpPr>
            <p:cNvPr id="5" name="Oval 7">
              <a:extLst>
                <a:ext uri="{FF2B5EF4-FFF2-40B4-BE49-F238E27FC236}">
                  <a16:creationId xmlns:a16="http://schemas.microsoft.com/office/drawing/2014/main" id="{F90FF3A7-5F53-46A3-B86B-F9AABB55F215}"/>
                </a:ext>
              </a:extLst>
            </p:cNvPr>
            <p:cNvSpPr>
              <a:spLocks noChangeArrowheads="1"/>
            </p:cNvSpPr>
            <p:nvPr/>
          </p:nvSpPr>
          <p:spPr bwMode="auto">
            <a:xfrm>
              <a:off x="4136" y="2815"/>
              <a:ext cx="1361" cy="1304"/>
            </a:xfrm>
            <a:prstGeom prst="ellipse">
              <a:avLst/>
            </a:prstGeom>
            <a:solidFill>
              <a:srgbClr val="FFFFFF"/>
            </a:solidFill>
            <a:ln>
              <a:noFill/>
            </a:ln>
            <a:extLst/>
          </p:spPr>
          <p:txBody>
            <a:bodyPr wrap="none" anchor="ctr"/>
            <a:lstStyle/>
            <a:p>
              <a:pPr>
                <a:defRPr/>
              </a:pPr>
              <a:endParaRPr lang="en-US" b="1">
                <a:effectLst>
                  <a:outerShdw blurRad="38100" dist="38100" dir="2700000" algn="tl">
                    <a:srgbClr val="000000">
                      <a:alpha val="43137"/>
                    </a:srgbClr>
                  </a:outerShdw>
                </a:effectLst>
                <a:ea typeface="+mn-ea"/>
              </a:endParaRPr>
            </a:p>
          </p:txBody>
        </p:sp>
        <p:pic>
          <p:nvPicPr>
            <p:cNvPr id="6" name="Picture 5" descr="logoNutri_jpg">
              <a:extLst>
                <a:ext uri="{FF2B5EF4-FFF2-40B4-BE49-F238E27FC236}">
                  <a16:creationId xmlns:a16="http://schemas.microsoft.com/office/drawing/2014/main" id="{213AD7DF-FA67-4F0F-89C6-6AE22D8866E6}"/>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0" y="2797"/>
              <a:ext cx="1424"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012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677615" y="304984"/>
            <a:ext cx="7886700" cy="584775"/>
          </a:xfrm>
          <a:prstGeom prst="rect">
            <a:avLst/>
          </a:prstGeom>
          <a:noFill/>
          <a:ln w="9525">
            <a:noFill/>
            <a:miter lim="800000"/>
            <a:headEnd/>
            <a:tailEnd/>
          </a:ln>
          <a:effectLst/>
        </p:spPr>
        <p:txBody>
          <a:bodyPr>
            <a:spAutoFit/>
          </a:bodyPr>
          <a:lstStyle/>
          <a:p>
            <a:pPr algn="ctr" eaLnBrk="1" hangingPunct="1">
              <a:defRPr/>
            </a:pPr>
            <a:r>
              <a:rPr lang="pt-BR" sz="3200" b="1" dirty="0">
                <a:solidFill>
                  <a:schemeClr val="tx2"/>
                </a:solidFill>
                <a:effectLst>
                  <a:outerShdw blurRad="38100" dist="38100" dir="2700000" algn="tl">
                    <a:srgbClr val="C0C0C0"/>
                  </a:outerShdw>
                </a:effectLst>
                <a:latin typeface="Verdana" pitchFamily="34" charset="0"/>
              </a:rPr>
              <a:t>DCNT no Brasil</a:t>
            </a:r>
          </a:p>
        </p:txBody>
      </p:sp>
      <p:sp>
        <p:nvSpPr>
          <p:cNvPr id="2" name="Seta para a direita 1"/>
          <p:cNvSpPr/>
          <p:nvPr/>
        </p:nvSpPr>
        <p:spPr>
          <a:xfrm>
            <a:off x="5156617" y="1813089"/>
            <a:ext cx="456435" cy="340078"/>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691006" y="1161429"/>
            <a:ext cx="3210363" cy="1569660"/>
          </a:xfrm>
          <a:prstGeom prst="rect">
            <a:avLst/>
          </a:prstGeom>
          <a:noFill/>
          <a:ln w="38100">
            <a:solidFill>
              <a:srgbClr val="0070C0"/>
            </a:solidFill>
          </a:ln>
        </p:spPr>
        <p:txBody>
          <a:bodyPr wrap="square" rtlCol="0">
            <a:spAutoFit/>
          </a:bodyPr>
          <a:lstStyle/>
          <a:p>
            <a:pPr algn="ctr"/>
            <a:r>
              <a:rPr lang="pt-BR" sz="1600" b="1" dirty="0">
                <a:latin typeface="Verdana" panose="020B0604030504040204" pitchFamily="34" charset="0"/>
                <a:ea typeface="Verdana" panose="020B0604030504040204" pitchFamily="34" charset="0"/>
                <a:cs typeface="Verdana" panose="020B0604030504040204" pitchFamily="34" charset="0"/>
              </a:rPr>
              <a:t>PLANO DE AÇÕES </a:t>
            </a:r>
          </a:p>
          <a:p>
            <a:pPr algn="ctr"/>
            <a:r>
              <a:rPr lang="pt-BR" sz="1600" b="1" dirty="0">
                <a:latin typeface="Verdana" panose="020B0604030504040204" pitchFamily="34" charset="0"/>
                <a:ea typeface="Verdana" panose="020B0604030504040204" pitchFamily="34" charset="0"/>
                <a:cs typeface="Verdana" panose="020B0604030504040204" pitchFamily="34" charset="0"/>
              </a:rPr>
              <a:t>ESTRATÉGICAS PARA O </a:t>
            </a:r>
          </a:p>
          <a:p>
            <a:pPr algn="ctr"/>
            <a:r>
              <a:rPr lang="pt-BR" sz="1600" b="1" dirty="0">
                <a:latin typeface="Verdana" panose="020B0604030504040204" pitchFamily="34" charset="0"/>
                <a:ea typeface="Verdana" panose="020B0604030504040204" pitchFamily="34" charset="0"/>
                <a:cs typeface="Verdana" panose="020B0604030504040204" pitchFamily="34" charset="0"/>
              </a:rPr>
              <a:t>ENFRENTAMENTO DAS </a:t>
            </a:r>
          </a:p>
          <a:p>
            <a:pPr algn="ctr"/>
            <a:r>
              <a:rPr lang="pt-BR" sz="1600" b="1" dirty="0">
                <a:latin typeface="Verdana" panose="020B0604030504040204" pitchFamily="34" charset="0"/>
                <a:ea typeface="Verdana" panose="020B0604030504040204" pitchFamily="34" charset="0"/>
                <a:cs typeface="Verdana" panose="020B0604030504040204" pitchFamily="34" charset="0"/>
              </a:rPr>
              <a:t>DCNT NO BRASIL</a:t>
            </a:r>
          </a:p>
          <a:p>
            <a:pPr algn="ctr"/>
            <a:r>
              <a:rPr lang="pt-BR" sz="1600" b="1" dirty="0">
                <a:latin typeface="Verdana" panose="020B0604030504040204" pitchFamily="34" charset="0"/>
                <a:ea typeface="Verdana" panose="020B0604030504040204" pitchFamily="34" charset="0"/>
                <a:cs typeface="Verdana" panose="020B0604030504040204" pitchFamily="34" charset="0"/>
              </a:rPr>
              <a:t>2011-2022 </a:t>
            </a:r>
          </a:p>
          <a:p>
            <a:pPr algn="ctr"/>
            <a:r>
              <a:rPr lang="pt-BR" sz="1600" b="1" dirty="0">
                <a:latin typeface="Verdana" panose="020B0604030504040204" pitchFamily="34" charset="0"/>
                <a:ea typeface="Verdana" panose="020B0604030504040204" pitchFamily="34" charset="0"/>
                <a:cs typeface="Verdana" panose="020B0604030504040204" pitchFamily="34" charset="0"/>
              </a:rPr>
              <a:t>(Ministério da Saúde)</a:t>
            </a:r>
          </a:p>
        </p:txBody>
      </p:sp>
      <p:sp>
        <p:nvSpPr>
          <p:cNvPr id="5" name="CaixaDeTexto 4"/>
          <p:cNvSpPr txBox="1"/>
          <p:nvPr/>
        </p:nvSpPr>
        <p:spPr>
          <a:xfrm>
            <a:off x="5139320" y="3434614"/>
            <a:ext cx="3926939" cy="1477328"/>
          </a:xfrm>
          <a:prstGeom prst="rect">
            <a:avLst/>
          </a:prstGeom>
          <a:noFill/>
          <a:ln w="38100">
            <a:noFill/>
          </a:ln>
        </p:spPr>
        <p:txBody>
          <a:bodyPr wrap="square" rtlCol="0">
            <a:spAutoFit/>
          </a:bodyPr>
          <a:lstStyle/>
          <a:p>
            <a:pPr algn="ctr"/>
            <a:r>
              <a:rPr lang="pt-BR" b="1" dirty="0">
                <a:latin typeface="Verdana" panose="020B0604030504040204" pitchFamily="34" charset="0"/>
                <a:ea typeface="Verdana" panose="020B0604030504040204" pitchFamily="34" charset="0"/>
                <a:cs typeface="Verdana" panose="020B0604030504040204" pitchFamily="34" charset="0"/>
              </a:rPr>
              <a:t>Definir e priorizar ações e</a:t>
            </a:r>
          </a:p>
          <a:p>
            <a:pPr algn="ctr"/>
            <a:r>
              <a:rPr lang="pt-BR" b="1" dirty="0">
                <a:latin typeface="Verdana" panose="020B0604030504040204" pitchFamily="34" charset="0"/>
                <a:ea typeface="Verdana" panose="020B0604030504040204" pitchFamily="34" charset="0"/>
                <a:cs typeface="Verdana" panose="020B0604030504040204" pitchFamily="34" charset="0"/>
              </a:rPr>
              <a:t>investimentos necessários p/ preparar o país p/ enfrentar e deter as DCNT nos próximos 10 anos</a:t>
            </a:r>
          </a:p>
        </p:txBody>
      </p:sp>
      <p:sp>
        <p:nvSpPr>
          <p:cNvPr id="8" name="Seta para a direita 7"/>
          <p:cNvSpPr/>
          <p:nvPr/>
        </p:nvSpPr>
        <p:spPr>
          <a:xfrm rot="5400000">
            <a:off x="6790821" y="2969048"/>
            <a:ext cx="400724" cy="25829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4841820" y="5519579"/>
            <a:ext cx="4085651" cy="923330"/>
          </a:xfrm>
          <a:prstGeom prst="rect">
            <a:avLst/>
          </a:prstGeom>
          <a:ln w="38100">
            <a:noFill/>
          </a:ln>
        </p:spPr>
        <p:txBody>
          <a:bodyPr wrap="square">
            <a:spAutoFit/>
          </a:bodyPr>
          <a:lstStyle/>
          <a:p>
            <a:pPr algn="ctr"/>
            <a:r>
              <a:rPr lang="pt-BR" b="1" dirty="0"/>
              <a:t>Atuação nesses grupos de </a:t>
            </a:r>
          </a:p>
          <a:p>
            <a:pPr algn="ctr"/>
            <a:r>
              <a:rPr lang="pt-BR" b="1" dirty="0"/>
              <a:t>doenças trará benefícios p/ as demais DCNT</a:t>
            </a:r>
          </a:p>
        </p:txBody>
      </p:sp>
      <p:sp>
        <p:nvSpPr>
          <p:cNvPr id="11" name="Retângulo 10"/>
          <p:cNvSpPr/>
          <p:nvPr/>
        </p:nvSpPr>
        <p:spPr>
          <a:xfrm>
            <a:off x="89940" y="6592809"/>
            <a:ext cx="9009348" cy="246221"/>
          </a:xfrm>
          <a:prstGeom prst="rect">
            <a:avLst/>
          </a:prstGeom>
        </p:spPr>
        <p:txBody>
          <a:bodyPr wrap="square">
            <a:spAutoFit/>
          </a:bodyPr>
          <a:lstStyle/>
          <a:p>
            <a:r>
              <a:rPr lang="pt-BR" sz="1000" dirty="0"/>
              <a:t>PLANO DE AÇÕES ESTRATÉGICAS PARA O ENFRENTAMENTO DAS DOENÇAS CRÔNICAS NÃO TRANSMISSÍVEIS (DCNT) NO BRASIL, 2011-2022 </a:t>
            </a:r>
          </a:p>
        </p:txBody>
      </p:sp>
      <p:sp>
        <p:nvSpPr>
          <p:cNvPr id="13" name="Rectangle 2" descr="Rectangle: Click to edit Master text styles&#10;Second level&#10;Third level&#10;Fourth level&#10;Fifth level">
            <a:extLst>
              <a:ext uri="{FF2B5EF4-FFF2-40B4-BE49-F238E27FC236}">
                <a16:creationId xmlns:a16="http://schemas.microsoft.com/office/drawing/2014/main" id="{153F2369-E0C8-48A5-8BBD-AF6DDF2B024B}"/>
              </a:ext>
            </a:extLst>
          </p:cNvPr>
          <p:cNvSpPr>
            <a:spLocks noGrp="1" noChangeArrowheads="1"/>
          </p:cNvSpPr>
          <p:nvPr>
            <p:ph idx="1"/>
          </p:nvPr>
        </p:nvSpPr>
        <p:spPr>
          <a:xfrm>
            <a:off x="562620" y="1418370"/>
            <a:ext cx="4516043" cy="4177899"/>
          </a:xfrm>
          <a:ln w="57150">
            <a:solidFill>
              <a:srgbClr val="0070C0"/>
            </a:solidFill>
          </a:ln>
        </p:spPr>
        <p:txBody>
          <a:bodyPr/>
          <a:lstStyle/>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Doenças cardiovasculares</a:t>
            </a:r>
          </a:p>
          <a:p>
            <a:pPr marL="719138" lvl="2" indent="-269875" eaLnBrk="1" hangingPunct="1">
              <a:spcBef>
                <a:spcPct val="50000"/>
              </a:spcBef>
              <a:buFont typeface="Wingdings" panose="05000000000000000000" pitchFamily="2" charset="2"/>
              <a:buChar char="§"/>
            </a:pPr>
            <a:r>
              <a:rPr lang="pt-BR" altLang="pt-BR" sz="2000" dirty="0">
                <a:latin typeface="Arial" panose="020B0604020202020204" pitchFamily="34" charset="0"/>
                <a:cs typeface="Arial" panose="020B0604020202020204" pitchFamily="34" charset="0"/>
              </a:rPr>
              <a:t>Hipertensão arterial</a:t>
            </a:r>
          </a:p>
          <a:p>
            <a:pPr marL="719138" lvl="2" indent="-269875" eaLnBrk="1" hangingPunct="1">
              <a:spcBef>
                <a:spcPct val="50000"/>
              </a:spcBef>
              <a:buFont typeface="Wingdings" panose="05000000000000000000" pitchFamily="2" charset="2"/>
              <a:buChar char="§"/>
            </a:pPr>
            <a:r>
              <a:rPr lang="pt-BR" altLang="pt-BR" sz="2000" dirty="0" err="1">
                <a:latin typeface="Arial" panose="020B0604020202020204" pitchFamily="34" charset="0"/>
                <a:cs typeface="Arial" panose="020B0604020202020204" pitchFamily="34" charset="0"/>
              </a:rPr>
              <a:t>Coronariopatia</a:t>
            </a:r>
            <a:r>
              <a:rPr lang="pt-BR" altLang="pt-BR" sz="2000" dirty="0">
                <a:latin typeface="Arial" panose="020B0604020202020204" pitchFamily="34" charset="0"/>
                <a:cs typeface="Arial" panose="020B0604020202020204" pitchFamily="34" charset="0"/>
              </a:rPr>
              <a:t> aterosclerótica</a:t>
            </a:r>
          </a:p>
          <a:p>
            <a:pPr marL="719138" lvl="2" indent="-269875" eaLnBrk="1" hangingPunct="1">
              <a:spcBef>
                <a:spcPct val="50000"/>
              </a:spcBef>
              <a:buFont typeface="Wingdings" panose="05000000000000000000" pitchFamily="2" charset="2"/>
              <a:buChar char="§"/>
            </a:pPr>
            <a:r>
              <a:rPr lang="pt-BR" altLang="pt-BR" sz="2000" dirty="0" err="1">
                <a:latin typeface="Arial" panose="020B0604020202020204" pitchFamily="34" charset="0"/>
                <a:cs typeface="Arial" panose="020B0604020202020204" pitchFamily="34" charset="0"/>
              </a:rPr>
              <a:t>Deonça</a:t>
            </a:r>
            <a:r>
              <a:rPr lang="pt-BR" altLang="pt-BR" sz="2000" dirty="0">
                <a:latin typeface="Arial" panose="020B0604020202020204" pitchFamily="34" charset="0"/>
                <a:cs typeface="Arial" panose="020B0604020202020204" pitchFamily="34" charset="0"/>
              </a:rPr>
              <a:t> cerebrovascular aterosclerótica</a:t>
            </a:r>
          </a:p>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Diabetes</a:t>
            </a:r>
          </a:p>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Neoplasias</a:t>
            </a:r>
          </a:p>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Doenças respiratórias crônicas</a:t>
            </a:r>
          </a:p>
        </p:txBody>
      </p:sp>
      <p:pic>
        <p:nvPicPr>
          <p:cNvPr id="9" name="Imagem 8">
            <a:extLst>
              <a:ext uri="{FF2B5EF4-FFF2-40B4-BE49-F238E27FC236}">
                <a16:creationId xmlns:a16="http://schemas.microsoft.com/office/drawing/2014/main" id="{4692C5D1-8651-467A-8680-79B551BFCB49}"/>
              </a:ext>
            </a:extLst>
          </p:cNvPr>
          <p:cNvPicPr>
            <a:picLocks noChangeAspect="1"/>
          </p:cNvPicPr>
          <p:nvPr/>
        </p:nvPicPr>
        <p:blipFill>
          <a:blip r:embed="rId2"/>
          <a:stretch>
            <a:fillRect/>
          </a:stretch>
        </p:blipFill>
        <p:spPr>
          <a:xfrm>
            <a:off x="607590" y="541773"/>
            <a:ext cx="829143" cy="829143"/>
          </a:xfrm>
          <a:prstGeom prst="rect">
            <a:avLst/>
          </a:prstGeom>
        </p:spPr>
      </p:pic>
      <p:sp>
        <p:nvSpPr>
          <p:cNvPr id="15" name="Seta para a direita 7">
            <a:extLst>
              <a:ext uri="{FF2B5EF4-FFF2-40B4-BE49-F238E27FC236}">
                <a16:creationId xmlns:a16="http://schemas.microsoft.com/office/drawing/2014/main" id="{07DE0358-0680-48AD-9022-F95B00640C39}"/>
              </a:ext>
            </a:extLst>
          </p:cNvPr>
          <p:cNvSpPr/>
          <p:nvPr/>
        </p:nvSpPr>
        <p:spPr>
          <a:xfrm rot="5400000">
            <a:off x="6858933" y="5056635"/>
            <a:ext cx="400724" cy="25829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90024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838629" y="1426481"/>
            <a:ext cx="7630813" cy="3250450"/>
          </a:xfrm>
          <a:ln w="57150">
            <a:noFill/>
          </a:ln>
        </p:spPr>
        <p:txBody>
          <a:bodyPr/>
          <a:lstStyle/>
          <a:p>
            <a:pPr marL="269875" indent="-269875" algn="just" eaLnBrk="1" hangingPunct="1">
              <a:spcBef>
                <a:spcPts val="1800"/>
              </a:spcBef>
              <a:buFont typeface="Wingdings" panose="05000000000000000000" pitchFamily="2" charset="2"/>
              <a:buChar char="ü"/>
            </a:pPr>
            <a:r>
              <a:rPr lang="pt-BR" sz="2000" dirty="0"/>
              <a:t>DCNT </a:t>
            </a:r>
            <a:r>
              <a:rPr lang="pt-BR" sz="2000" dirty="0">
                <a:sym typeface="Symbol" panose="05050102010706020507" pitchFamily="18" charset="2"/>
              </a:rPr>
              <a:t> </a:t>
            </a:r>
            <a:r>
              <a:rPr lang="pt-BR" sz="2000" dirty="0"/>
              <a:t>principais causas de morte no mundo, correspondendo a 63% dos óbitos em 2008. </a:t>
            </a:r>
          </a:p>
          <a:p>
            <a:pPr marL="269875" indent="-269875" algn="just" eaLnBrk="1" hangingPunct="1">
              <a:spcBef>
                <a:spcPts val="1800"/>
              </a:spcBef>
              <a:buFont typeface="Wingdings" panose="05000000000000000000" pitchFamily="2" charset="2"/>
              <a:buChar char="ü"/>
            </a:pPr>
            <a:r>
              <a:rPr lang="pt-BR" sz="2000" dirty="0"/>
              <a:t>Aproximadamente 80% das mortes por DCNT ocorrem em países de baixa e média renda. </a:t>
            </a:r>
          </a:p>
          <a:p>
            <a:pPr marL="269875" indent="-269875" algn="just" eaLnBrk="1" hangingPunct="1">
              <a:spcBef>
                <a:spcPts val="1800"/>
              </a:spcBef>
              <a:buFont typeface="Wingdings" panose="05000000000000000000" pitchFamily="2" charset="2"/>
              <a:buChar char="ü"/>
            </a:pPr>
            <a:r>
              <a:rPr lang="pt-BR" sz="2000" dirty="0"/>
              <a:t>Um terço dessas mortes ocorre em pessoas c/ &lt;60 anos. </a:t>
            </a:r>
          </a:p>
          <a:p>
            <a:pPr marL="269875" indent="-269875" algn="just" eaLnBrk="1" hangingPunct="1">
              <a:spcBef>
                <a:spcPts val="1800"/>
              </a:spcBef>
              <a:buFont typeface="Wingdings" panose="05000000000000000000" pitchFamily="2" charset="2"/>
              <a:buChar char="ü"/>
            </a:pPr>
            <a:r>
              <a:rPr lang="pt-BR" sz="2000" dirty="0"/>
              <a:t>Maioria dos óbitos por DCNT </a:t>
            </a:r>
            <a:r>
              <a:rPr lang="pt-BR" sz="2000" dirty="0">
                <a:sym typeface="Symbol" panose="05050102010706020507" pitchFamily="18" charset="2"/>
              </a:rPr>
              <a:t></a:t>
            </a:r>
            <a:r>
              <a:rPr lang="pt-BR" sz="2000" dirty="0"/>
              <a:t> atribuíveis às doenças do aparelho circulatório, câncer, diabetes e às doenças respiratórias crônicas. </a:t>
            </a:r>
          </a:p>
        </p:txBody>
      </p:sp>
      <p:sp>
        <p:nvSpPr>
          <p:cNvPr id="76803" name="Rectangle 3"/>
          <p:cNvSpPr>
            <a:spLocks noChangeArrowheads="1"/>
          </p:cNvSpPr>
          <p:nvPr/>
        </p:nvSpPr>
        <p:spPr bwMode="auto">
          <a:xfrm>
            <a:off x="412646" y="529296"/>
            <a:ext cx="7886700" cy="523220"/>
          </a:xfrm>
          <a:prstGeom prst="rect">
            <a:avLst/>
          </a:prstGeom>
          <a:noFill/>
          <a:ln w="9525">
            <a:noFill/>
            <a:miter lim="800000"/>
            <a:headEnd/>
            <a:tailEnd/>
          </a:ln>
          <a:effectLst/>
        </p:spPr>
        <p:txBody>
          <a:bodyPr>
            <a:spAutoFit/>
          </a:bodyPr>
          <a:lstStyle/>
          <a:p>
            <a:pPr algn="ctr" eaLnBrk="1" hangingPunct="1">
              <a:defRPr/>
            </a:pPr>
            <a:r>
              <a:rPr lang="pt-BR" sz="2800" b="1" dirty="0">
                <a:solidFill>
                  <a:schemeClr val="tx2"/>
                </a:solidFill>
                <a:effectLst>
                  <a:outerShdw blurRad="38100" dist="38100" dir="2700000" algn="tl">
                    <a:srgbClr val="C0C0C0"/>
                  </a:outerShdw>
                </a:effectLst>
                <a:latin typeface="Verdana" pitchFamily="34" charset="0"/>
              </a:rPr>
              <a:t>Mortalidade por DCNT</a:t>
            </a:r>
          </a:p>
        </p:txBody>
      </p:sp>
      <p:sp>
        <p:nvSpPr>
          <p:cNvPr id="4" name="CaixaDeTexto 3">
            <a:extLst>
              <a:ext uri="{FF2B5EF4-FFF2-40B4-BE49-F238E27FC236}">
                <a16:creationId xmlns:a16="http://schemas.microsoft.com/office/drawing/2014/main" id="{6A23F862-73B1-4A88-8389-ABB368D26A01}"/>
              </a:ext>
            </a:extLst>
          </p:cNvPr>
          <p:cNvSpPr txBox="1"/>
          <p:nvPr/>
        </p:nvSpPr>
        <p:spPr>
          <a:xfrm>
            <a:off x="569626" y="4830198"/>
            <a:ext cx="8145661" cy="1304653"/>
          </a:xfrm>
          <a:prstGeom prst="rect">
            <a:avLst/>
          </a:prstGeom>
          <a:solidFill>
            <a:schemeClr val="tx1">
              <a:lumMod val="10000"/>
              <a:lumOff val="90000"/>
            </a:schemeClr>
          </a:solidFill>
          <a:ln>
            <a:noFill/>
          </a:ln>
          <a:scene3d>
            <a:camera prst="orthographicFront"/>
            <a:lightRig rig="threePt" dir="t"/>
          </a:scene3d>
          <a:sp3d>
            <a:bevelT/>
          </a:sp3d>
        </p:spPr>
        <p:txBody>
          <a:bodyPr wrap="square">
            <a:spAutoFit/>
          </a:bodyPr>
          <a:lstStyle>
            <a:lvl1pPr marL="342900" indent="-342900">
              <a:defRPr sz="2400">
                <a:solidFill>
                  <a:srgbClr val="FFFFFF"/>
                </a:solidFill>
                <a:latin typeface="Arial" panose="020B0604020202020204" pitchFamily="34" charset="0"/>
                <a:ea typeface="MS PGothic" panose="020B0600070205080204" pitchFamily="34" charset="-128"/>
              </a:defRPr>
            </a:lvl1pPr>
            <a:lvl2pPr>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lvl="1" algn="ctr">
              <a:spcBef>
                <a:spcPts val="1067"/>
              </a:spcBef>
            </a:pPr>
            <a:r>
              <a:rPr lang="pt-BR" altLang="pt-BR" sz="2133" b="1" dirty="0">
                <a:solidFill>
                  <a:schemeClr val="tx1"/>
                </a:solidFill>
                <a:cs typeface="Tahoma" panose="020B0604030504040204" pitchFamily="34" charset="0"/>
              </a:rPr>
              <a:t>Plano de Ação e Metas da OMS</a:t>
            </a:r>
          </a:p>
          <a:p>
            <a:pPr marL="269875" lvl="1" indent="-269875">
              <a:spcBef>
                <a:spcPts val="1067"/>
              </a:spcBef>
              <a:buFont typeface="Wingdings" panose="05000000000000000000" pitchFamily="2" charset="2"/>
              <a:buChar char="Ø"/>
            </a:pPr>
            <a:r>
              <a:rPr lang="pt-BR" altLang="pt-BR" sz="1956" b="1" dirty="0">
                <a:solidFill>
                  <a:schemeClr val="tx1"/>
                </a:solidFill>
                <a:cs typeface="Tahoma" panose="020B0604030504040204" pitchFamily="34" charset="0"/>
              </a:rPr>
              <a:t> Até 2025, </a:t>
            </a:r>
            <a:r>
              <a:rPr lang="pt-BR" altLang="pt-BR" sz="1956" b="1" dirty="0">
                <a:solidFill>
                  <a:schemeClr val="tx1"/>
                </a:solidFill>
                <a:latin typeface="Calibri" panose="020F0502020204030204" pitchFamily="34" charset="0"/>
                <a:cs typeface="Tahoma" panose="020B0604030504040204" pitchFamily="34" charset="0"/>
              </a:rPr>
              <a:t>↓ </a:t>
            </a:r>
            <a:r>
              <a:rPr lang="pt-BR" altLang="pt-BR" sz="1956" b="1" dirty="0">
                <a:solidFill>
                  <a:schemeClr val="tx1"/>
                </a:solidFill>
                <a:cs typeface="Tahoma" panose="020B0604030504040204" pitchFamily="34" charset="0"/>
              </a:rPr>
              <a:t>25% probabilidade de mortes decorrentes de DCNT</a:t>
            </a:r>
          </a:p>
          <a:p>
            <a:pPr marL="269875" lvl="1" indent="-269875">
              <a:spcBef>
                <a:spcPts val="1067"/>
              </a:spcBef>
              <a:buFont typeface="Wingdings" panose="05000000000000000000" pitchFamily="2" charset="2"/>
              <a:buChar char="Ø"/>
            </a:pPr>
            <a:r>
              <a:rPr lang="pt-BR" altLang="pt-BR" sz="1956" b="1" dirty="0">
                <a:solidFill>
                  <a:schemeClr val="tx1"/>
                </a:solidFill>
                <a:cs typeface="Tahoma" panose="020B0604030504040204" pitchFamily="34" charset="0"/>
              </a:rPr>
              <a:t> Brasil: </a:t>
            </a:r>
            <a:r>
              <a:rPr lang="pt-BR" altLang="pt-BR" sz="1956" b="1" dirty="0">
                <a:solidFill>
                  <a:schemeClr val="tx1"/>
                </a:solidFill>
                <a:latin typeface="Calibri" panose="020F0502020204030204" pitchFamily="34" charset="0"/>
                <a:cs typeface="Tahoma" panose="020B0604030504040204" pitchFamily="34" charset="0"/>
              </a:rPr>
              <a:t>↓</a:t>
            </a:r>
            <a:r>
              <a:rPr lang="pt-BR" altLang="pt-BR" sz="1956" b="1" dirty="0">
                <a:solidFill>
                  <a:schemeClr val="tx1"/>
                </a:solidFill>
                <a:cs typeface="Tahoma" panose="020B0604030504040204" pitchFamily="34" charset="0"/>
              </a:rPr>
              <a:t> 2% ao ano  </a:t>
            </a:r>
            <a:r>
              <a:rPr lang="pt-BR" altLang="pt-BR" sz="1956" b="1" dirty="0">
                <a:solidFill>
                  <a:schemeClr val="tx1"/>
                </a:solidFill>
                <a:cs typeface="Tahoma" panose="020B0604030504040204" pitchFamily="34" charset="0"/>
                <a:sym typeface="Wingdings" panose="05000000000000000000" pitchFamily="2" charset="2"/>
              </a:rPr>
              <a:t> </a:t>
            </a:r>
            <a:endParaRPr lang="pt-BR" altLang="pt-BR" sz="1956" b="1" dirty="0">
              <a:solidFill>
                <a:schemeClr val="tx1"/>
              </a:solidFill>
              <a:cs typeface="Tahoma" panose="020B0604030504040204" pitchFamily="34" charset="0"/>
            </a:endParaRPr>
          </a:p>
        </p:txBody>
      </p:sp>
      <p:sp>
        <p:nvSpPr>
          <p:cNvPr id="5" name="Retângulo 4">
            <a:extLst>
              <a:ext uri="{FF2B5EF4-FFF2-40B4-BE49-F238E27FC236}">
                <a16:creationId xmlns:a16="http://schemas.microsoft.com/office/drawing/2014/main" id="{275DEC4D-8E29-4826-A0A9-7CCFBB2679E9}"/>
              </a:ext>
            </a:extLst>
          </p:cNvPr>
          <p:cNvSpPr>
            <a:spLocks noChangeArrowheads="1"/>
          </p:cNvSpPr>
          <p:nvPr/>
        </p:nvSpPr>
        <p:spPr bwMode="auto">
          <a:xfrm>
            <a:off x="7386439" y="5637898"/>
            <a:ext cx="942887" cy="3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spcBef>
                <a:spcPts val="1067"/>
              </a:spcBef>
              <a:buClr>
                <a:schemeClr val="tx2"/>
              </a:buClr>
            </a:pPr>
            <a:r>
              <a:rPr lang="pt-BR" altLang="pt-BR" sz="1422" b="1" i="1" dirty="0">
                <a:solidFill>
                  <a:schemeClr val="tx1">
                    <a:lumMod val="65000"/>
                    <a:lumOff val="35000"/>
                  </a:schemeClr>
                </a:solidFill>
                <a:effectLst>
                  <a:outerShdw blurRad="38100" dist="38100" dir="2700000" algn="tl">
                    <a:srgbClr val="000000">
                      <a:alpha val="43137"/>
                    </a:srgbClr>
                  </a:outerShdw>
                </a:effectLst>
                <a:latin typeface="Arial Narrow" panose="020B0606020202030204" pitchFamily="34" charset="0"/>
              </a:rPr>
              <a:t>OMS, 2013</a:t>
            </a:r>
          </a:p>
        </p:txBody>
      </p:sp>
    </p:spTree>
    <p:extLst>
      <p:ext uri="{BB962C8B-B14F-4D97-AF65-F5344CB8AC3E}">
        <p14:creationId xmlns:p14="http://schemas.microsoft.com/office/powerpoint/2010/main" val="11450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449991" y="1450449"/>
            <a:ext cx="8244017" cy="4346848"/>
          </a:xfrm>
          <a:ln w="57150">
            <a:noFill/>
          </a:ln>
        </p:spPr>
        <p:txBody>
          <a:bodyPr/>
          <a:lstStyle/>
          <a:p>
            <a:pPr marL="269875" indent="-269875" algn="just" eaLnBrk="1" hangingPunct="1">
              <a:spcBef>
                <a:spcPts val="1800"/>
              </a:spcBef>
              <a:buClr>
                <a:schemeClr val="bg2">
                  <a:lumMod val="25000"/>
                </a:schemeClr>
              </a:buClr>
              <a:buFont typeface="Wingdings" panose="05000000000000000000" pitchFamily="2" charset="2"/>
              <a:buChar char="ü"/>
            </a:pPr>
            <a:r>
              <a:rPr lang="pt-BR" sz="2000" dirty="0">
                <a:latin typeface="Arial" panose="020B0604020202020204" pitchFamily="34" charset="0"/>
                <a:cs typeface="Arial" panose="020B0604020202020204" pitchFamily="34" charset="0"/>
              </a:rPr>
              <a:t>Problema de saúde de maior magnitude correspondendo a 72% das causas de mortes. </a:t>
            </a:r>
          </a:p>
          <a:p>
            <a:pPr marL="269875" indent="-269875" algn="just" eaLnBrk="1" hangingPunct="1">
              <a:spcBef>
                <a:spcPts val="1800"/>
              </a:spcBef>
              <a:buClr>
                <a:schemeClr val="bg2">
                  <a:lumMod val="25000"/>
                </a:schemeClr>
              </a:buClr>
              <a:buFont typeface="Wingdings" panose="05000000000000000000" pitchFamily="2" charset="2"/>
              <a:buChar char="ü"/>
            </a:pPr>
            <a:r>
              <a:rPr lang="pt-BR" sz="2000" dirty="0">
                <a:latin typeface="Arial" panose="020B0604020202020204" pitchFamily="34" charset="0"/>
                <a:cs typeface="Arial" panose="020B0604020202020204" pitchFamily="34" charset="0"/>
              </a:rPr>
              <a:t>Atingem mais camadas pobres da população e grupos vulneráveis. </a:t>
            </a:r>
          </a:p>
          <a:p>
            <a:pPr marL="269875" indent="-269875" algn="just" eaLnBrk="1" hangingPunct="1">
              <a:spcBef>
                <a:spcPts val="1800"/>
              </a:spcBef>
              <a:buClr>
                <a:schemeClr val="bg2">
                  <a:lumMod val="25000"/>
                </a:schemeClr>
              </a:buClr>
              <a:buFont typeface="Wingdings" panose="05000000000000000000" pitchFamily="2" charset="2"/>
              <a:buChar char="ü"/>
            </a:pPr>
            <a:r>
              <a:rPr lang="pt-BR" sz="2000" dirty="0">
                <a:latin typeface="Arial" panose="020B0604020202020204" pitchFamily="34" charset="0"/>
                <a:cs typeface="Arial" panose="020B0604020202020204" pitchFamily="34" charset="0"/>
              </a:rPr>
              <a:t>Apesar de ainda alta, houve redução de 20% nas taxas de mortalidade por </a:t>
            </a:r>
            <a:r>
              <a:rPr lang="pt-BR" sz="2000" dirty="0" err="1">
                <a:latin typeface="Arial" panose="020B0604020202020204" pitchFamily="34" charset="0"/>
                <a:cs typeface="Arial" panose="020B0604020202020204" pitchFamily="34" charset="0"/>
              </a:rPr>
              <a:t>DCNTs</a:t>
            </a:r>
            <a:r>
              <a:rPr lang="pt-BR" sz="2000" dirty="0">
                <a:latin typeface="Arial" panose="020B0604020202020204" pitchFamily="34" charset="0"/>
                <a:cs typeface="Arial" panose="020B0604020202020204" pitchFamily="34" charset="0"/>
              </a:rPr>
              <a:t> na última década, principalmente em relação às doenças do aparelho circulatório e respiratórias crônicas. Porém, a mortalidade aumentou para diabetes </a:t>
            </a:r>
            <a:r>
              <a:rPr lang="pt-BR" sz="2000" dirty="0">
                <a:solidFill>
                  <a:schemeClr val="accent4">
                    <a:lumMod val="75000"/>
                  </a:schemeClr>
                </a:solidFill>
                <a:latin typeface="Arial" panose="020B0604020202020204" pitchFamily="34" charset="0"/>
                <a:cs typeface="Arial" panose="020B0604020202020204" pitchFamily="34" charset="0"/>
              </a:rPr>
              <a:t>(↑obesidade) </a:t>
            </a:r>
            <a:r>
              <a:rPr lang="pt-BR" sz="2000" dirty="0">
                <a:latin typeface="Arial" panose="020B0604020202020204" pitchFamily="34" charset="0"/>
                <a:cs typeface="Arial" panose="020B0604020202020204" pitchFamily="34" charset="0"/>
              </a:rPr>
              <a:t>e câncer </a:t>
            </a:r>
            <a:r>
              <a:rPr lang="pt-BR" sz="2000" dirty="0">
                <a:solidFill>
                  <a:schemeClr val="accent4">
                    <a:lumMod val="75000"/>
                  </a:schemeClr>
                </a:solidFill>
                <a:latin typeface="Arial" panose="020B0604020202020204" pitchFamily="34" charset="0"/>
                <a:cs typeface="Arial" panose="020B0604020202020204" pitchFamily="34" charset="0"/>
              </a:rPr>
              <a:t>(↓diagnóstico, ↓acesso tratamento)</a:t>
            </a:r>
            <a:r>
              <a:rPr lang="pt-BR" sz="2000" dirty="0">
                <a:latin typeface="Arial" panose="020B0604020202020204" pitchFamily="34" charset="0"/>
                <a:cs typeface="Arial" panose="020B0604020202020204" pitchFamily="34" charset="0"/>
              </a:rPr>
              <a:t>. </a:t>
            </a:r>
          </a:p>
          <a:p>
            <a:pPr marL="269875" indent="-269875" algn="just" eaLnBrk="1" hangingPunct="1">
              <a:spcBef>
                <a:spcPts val="1800"/>
              </a:spcBef>
              <a:buClr>
                <a:schemeClr val="bg2">
                  <a:lumMod val="25000"/>
                </a:schemeClr>
              </a:buClr>
              <a:buFont typeface="Wingdings" panose="05000000000000000000" pitchFamily="2" charset="2"/>
              <a:buChar char="ü"/>
            </a:pPr>
            <a:r>
              <a:rPr lang="pt-BR" sz="2000" dirty="0">
                <a:latin typeface="Arial" panose="020B0604020202020204" pitchFamily="34" charset="0"/>
                <a:cs typeface="Arial" panose="020B0604020202020204" pitchFamily="34" charset="0"/>
              </a:rPr>
              <a:t>A redução das DCNT pode ser, em parte, atribuída à expansão da Atenção Básica, melhoria da assistência, medicações e redução do tabagismo nas últimas 2 décadas.</a:t>
            </a:r>
            <a:endParaRPr lang="pt-BR" altLang="pt-BR" sz="2000" dirty="0">
              <a:latin typeface="Arial" panose="020B0604020202020204" pitchFamily="34" charset="0"/>
              <a:cs typeface="Arial" panose="020B0604020202020204" pitchFamily="34" charset="0"/>
            </a:endParaRPr>
          </a:p>
        </p:txBody>
      </p:sp>
      <p:sp>
        <p:nvSpPr>
          <p:cNvPr id="76803" name="Rectangle 3"/>
          <p:cNvSpPr>
            <a:spLocks noChangeArrowheads="1"/>
          </p:cNvSpPr>
          <p:nvPr/>
        </p:nvSpPr>
        <p:spPr bwMode="auto">
          <a:xfrm>
            <a:off x="673907" y="549977"/>
            <a:ext cx="7886700" cy="584775"/>
          </a:xfrm>
          <a:prstGeom prst="rect">
            <a:avLst/>
          </a:prstGeom>
          <a:noFill/>
          <a:ln w="9525">
            <a:noFill/>
            <a:miter lim="800000"/>
            <a:headEnd/>
            <a:tailEnd/>
          </a:ln>
          <a:effectLst/>
        </p:spPr>
        <p:txBody>
          <a:bodyPr>
            <a:spAutoFit/>
          </a:bodyPr>
          <a:lstStyle/>
          <a:p>
            <a:pPr algn="ctr" eaLnBrk="1" hangingPunct="1">
              <a:defRPr/>
            </a:pPr>
            <a:r>
              <a:rPr lang="pt-BR" sz="3200" b="1" dirty="0">
                <a:solidFill>
                  <a:schemeClr val="tx2"/>
                </a:solidFill>
                <a:effectLst>
                  <a:outerShdw blurRad="38100" dist="38100" dir="2700000" algn="tl">
                    <a:srgbClr val="C0C0C0"/>
                  </a:outerShdw>
                </a:effectLst>
                <a:latin typeface="Verdana" pitchFamily="34" charset="0"/>
              </a:rPr>
              <a:t>DCNT no Brasil</a:t>
            </a:r>
          </a:p>
        </p:txBody>
      </p:sp>
      <p:sp>
        <p:nvSpPr>
          <p:cNvPr id="4" name="Retângulo 3"/>
          <p:cNvSpPr/>
          <p:nvPr/>
        </p:nvSpPr>
        <p:spPr>
          <a:xfrm>
            <a:off x="3134020" y="6428847"/>
            <a:ext cx="5908380" cy="400110"/>
          </a:xfrm>
          <a:prstGeom prst="rect">
            <a:avLst/>
          </a:prstGeom>
        </p:spPr>
        <p:txBody>
          <a:bodyPr wrap="square">
            <a:spAutoFit/>
          </a:bodyPr>
          <a:lstStyle/>
          <a:p>
            <a:pPr algn="r"/>
            <a:r>
              <a:rPr lang="pt-BR" sz="1000" dirty="0"/>
              <a:t>PLANO DE AÇÕES ESTRATÉGICAS PARA O ENFRENTAMENTO DAS DOENÇAS CRÔNICAS NÃO TRANSMISSÍVEIS (DCNT) NO BRASIL, 2011-2022 </a:t>
            </a:r>
          </a:p>
        </p:txBody>
      </p:sp>
    </p:spTree>
    <p:extLst>
      <p:ext uri="{BB962C8B-B14F-4D97-AF65-F5344CB8AC3E}">
        <p14:creationId xmlns:p14="http://schemas.microsoft.com/office/powerpoint/2010/main" val="214016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9" name="Grupo 1">
            <a:extLst>
              <a:ext uri="{FF2B5EF4-FFF2-40B4-BE49-F238E27FC236}">
                <a16:creationId xmlns:a16="http://schemas.microsoft.com/office/drawing/2014/main" id="{8C0EA290-7390-476B-B972-72978BDB8F9E}"/>
              </a:ext>
            </a:extLst>
          </p:cNvPr>
          <p:cNvGrpSpPr>
            <a:grpSpLocks/>
          </p:cNvGrpSpPr>
          <p:nvPr/>
        </p:nvGrpSpPr>
        <p:grpSpPr bwMode="auto">
          <a:xfrm>
            <a:off x="845257" y="1614312"/>
            <a:ext cx="8185855" cy="4942566"/>
            <a:chOff x="951583" y="1387475"/>
            <a:chExt cx="9208417" cy="5560389"/>
          </a:xfrm>
        </p:grpSpPr>
        <p:sp>
          <p:nvSpPr>
            <p:cNvPr id="3" name="Rectangle 2">
              <a:extLst>
                <a:ext uri="{FF2B5EF4-FFF2-40B4-BE49-F238E27FC236}">
                  <a16:creationId xmlns:a16="http://schemas.microsoft.com/office/drawing/2014/main" id="{7624276C-D312-4684-AF39-686399A8BE89}"/>
                </a:ext>
              </a:extLst>
            </p:cNvPr>
            <p:cNvSpPr/>
            <p:nvPr/>
          </p:nvSpPr>
          <p:spPr>
            <a:xfrm>
              <a:off x="5127991" y="6695451"/>
              <a:ext cx="5032009" cy="25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44" i="1" dirty="0">
                  <a:solidFill>
                    <a:schemeClr val="tx1"/>
                  </a:solidFill>
                  <a:latin typeface="Arial Narrow" panose="020B0606020202030204" pitchFamily="34" charset="0"/>
                </a:rPr>
                <a:t>Cartilha do Plano de Enfrentamento de DCNT no Brasil 2011-2022</a:t>
              </a:r>
              <a:endParaRPr lang="en-US" sz="1244" i="1" dirty="0">
                <a:solidFill>
                  <a:schemeClr val="tx1"/>
                </a:solidFill>
                <a:latin typeface="Arial Narrow" panose="020B0606020202030204" pitchFamily="34" charset="0"/>
              </a:endParaRPr>
            </a:p>
          </p:txBody>
        </p:sp>
        <p:grpSp>
          <p:nvGrpSpPr>
            <p:cNvPr id="31752" name="Group 12">
              <a:extLst>
                <a:ext uri="{FF2B5EF4-FFF2-40B4-BE49-F238E27FC236}">
                  <a16:creationId xmlns:a16="http://schemas.microsoft.com/office/drawing/2014/main" id="{CEF2A30C-FF6E-4BE1-BF75-A118D5A5F14A}"/>
                </a:ext>
              </a:extLst>
            </p:cNvPr>
            <p:cNvGrpSpPr>
              <a:grpSpLocks/>
            </p:cNvGrpSpPr>
            <p:nvPr/>
          </p:nvGrpSpPr>
          <p:grpSpPr bwMode="auto">
            <a:xfrm>
              <a:off x="957263" y="1387475"/>
              <a:ext cx="8686510" cy="5222875"/>
              <a:chOff x="938671" y="1799206"/>
              <a:chExt cx="8266709" cy="4219905"/>
            </a:xfrm>
          </p:grpSpPr>
          <p:pic>
            <p:nvPicPr>
              <p:cNvPr id="31755" name="Picture 2">
                <a:extLst>
                  <a:ext uri="{FF2B5EF4-FFF2-40B4-BE49-F238E27FC236}">
                    <a16:creationId xmlns:a16="http://schemas.microsoft.com/office/drawing/2014/main" id="{814AD4FD-4790-4450-A891-6A0EBE33A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7771" b="27441"/>
              <a:stretch>
                <a:fillRect/>
              </a:stretch>
            </p:blipFill>
            <p:spPr bwMode="auto">
              <a:xfrm>
                <a:off x="938671" y="1799206"/>
                <a:ext cx="8266709" cy="416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7CADB72D-C31D-4D79-A79A-F9A6D2BA4E55}"/>
                  </a:ext>
                </a:extLst>
              </p:cNvPr>
              <p:cNvSpPr/>
              <p:nvPr/>
            </p:nvSpPr>
            <p:spPr>
              <a:xfrm>
                <a:off x="1017863" y="5659970"/>
                <a:ext cx="2424624" cy="359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44" dirty="0">
                    <a:solidFill>
                      <a:schemeClr val="tx1">
                        <a:lumMod val="75000"/>
                        <a:lumOff val="25000"/>
                      </a:schemeClr>
                    </a:solidFill>
                    <a:latin typeface="Arial Narrow" panose="020B0606020202030204" pitchFamily="34" charset="0"/>
                  </a:rPr>
                  <a:t>Fonte: Schmidt, M et al 2011</a:t>
                </a:r>
                <a:endParaRPr lang="en-US" sz="1244" dirty="0">
                  <a:solidFill>
                    <a:schemeClr val="tx1">
                      <a:lumMod val="75000"/>
                      <a:lumOff val="25000"/>
                    </a:schemeClr>
                  </a:solidFill>
                  <a:latin typeface="Arial Narrow" panose="020B0606020202030204" pitchFamily="34" charset="0"/>
                </a:endParaRPr>
              </a:p>
            </p:txBody>
          </p:sp>
          <p:sp>
            <p:nvSpPr>
              <p:cNvPr id="24590" name="Rectangle 7">
                <a:extLst>
                  <a:ext uri="{FF2B5EF4-FFF2-40B4-BE49-F238E27FC236}">
                    <a16:creationId xmlns:a16="http://schemas.microsoft.com/office/drawing/2014/main" id="{5D9E90C6-4594-4ECD-A927-320878EE93DE}"/>
                  </a:ext>
                </a:extLst>
              </p:cNvPr>
              <p:cNvSpPr>
                <a:spLocks noChangeArrowheads="1"/>
              </p:cNvSpPr>
              <p:nvPr/>
            </p:nvSpPr>
            <p:spPr bwMode="auto">
              <a:xfrm>
                <a:off x="6768982" y="4735183"/>
                <a:ext cx="590672" cy="3326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5000"/>
                  <a:buFont typeface="Monotype Sorts"/>
                  <a:buChar char="l"/>
                  <a:defRPr sz="3200">
                    <a:solidFill>
                      <a:schemeClr val="tx1"/>
                    </a:solidFill>
                    <a:latin typeface="Arial" pitchFamily="34" charset="0"/>
                  </a:defRPr>
                </a:lvl1pPr>
                <a:lvl2pPr marL="742950" indent="-285750">
                  <a:spcBef>
                    <a:spcPct val="20000"/>
                  </a:spcBef>
                  <a:buClr>
                    <a:schemeClr val="accent1"/>
                  </a:buClr>
                  <a:buSzPct val="100000"/>
                  <a:buChar char="–"/>
                  <a:defRPr sz="2800">
                    <a:solidFill>
                      <a:schemeClr val="tx1"/>
                    </a:solidFill>
                    <a:latin typeface="Arial" pitchFamily="34" charset="0"/>
                  </a:defRPr>
                </a:lvl2pPr>
                <a:lvl3pPr marL="1143000" indent="-228600">
                  <a:spcBef>
                    <a:spcPct val="20000"/>
                  </a:spcBef>
                  <a:buClr>
                    <a:schemeClr val="accent2"/>
                  </a:buClr>
                  <a:buSzPct val="100000"/>
                  <a:buChar char="•"/>
                  <a:defRPr sz="2400">
                    <a:solidFill>
                      <a:schemeClr val="tx1"/>
                    </a:solidFill>
                    <a:latin typeface="Arial" pitchFamily="34" charset="0"/>
                  </a:defRPr>
                </a:lvl3pPr>
                <a:lvl4pPr marL="1600200" indent="-228600">
                  <a:spcBef>
                    <a:spcPct val="20000"/>
                  </a:spcBef>
                  <a:buClr>
                    <a:schemeClr val="accent2"/>
                  </a:buClr>
                  <a:buSzPct val="100000"/>
                  <a:buChar char="–"/>
                  <a:defRPr sz="2000">
                    <a:solidFill>
                      <a:schemeClr val="tx1"/>
                    </a:solidFill>
                    <a:latin typeface="Arial" pitchFamily="34" charset="0"/>
                  </a:defRPr>
                </a:lvl4pPr>
                <a:lvl5pPr marL="2057400" indent="-228600">
                  <a:spcBef>
                    <a:spcPct val="20000"/>
                  </a:spcBef>
                  <a:buClr>
                    <a:schemeClr val="accent1"/>
                  </a:buClr>
                  <a:buSzPct val="100000"/>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Arial" pitchFamily="34" charset="0"/>
                  </a:defRPr>
                </a:lvl9pPr>
              </a:lstStyle>
              <a:p>
                <a:pPr algn="ctr">
                  <a:spcBef>
                    <a:spcPct val="0"/>
                  </a:spcBef>
                  <a:buClrTx/>
                  <a:buSzTx/>
                  <a:buFontTx/>
                  <a:buNone/>
                  <a:defRPr/>
                </a:pPr>
                <a:r>
                  <a:rPr lang="pt-BR" altLang="pt-BR" sz="1778" b="1" dirty="0">
                    <a:latin typeface="Arial Narrow" panose="020B0606020202030204" pitchFamily="34" charset="0"/>
                    <a:cs typeface="Arial" pitchFamily="34" charset="0"/>
                  </a:rPr>
                  <a:t>2%</a:t>
                </a:r>
                <a:endParaRPr lang="en-US" altLang="pt-BR" sz="1778" b="1" dirty="0">
                  <a:latin typeface="Arial Narrow" panose="020B0606020202030204" pitchFamily="34" charset="0"/>
                  <a:cs typeface="Arial" pitchFamily="34" charset="0"/>
                </a:endParaRPr>
              </a:p>
            </p:txBody>
          </p:sp>
          <p:sp>
            <p:nvSpPr>
              <p:cNvPr id="31758" name="Rectangle 10">
                <a:extLst>
                  <a:ext uri="{FF2B5EF4-FFF2-40B4-BE49-F238E27FC236}">
                    <a16:creationId xmlns:a16="http://schemas.microsoft.com/office/drawing/2014/main" id="{4699FA50-9747-4FFB-9CCF-7365BC5A4873}"/>
                  </a:ext>
                </a:extLst>
              </p:cNvPr>
              <p:cNvSpPr>
                <a:spLocks noChangeArrowheads="1"/>
              </p:cNvSpPr>
              <p:nvPr/>
            </p:nvSpPr>
            <p:spPr bwMode="auto">
              <a:xfrm>
                <a:off x="2598601" y="2794500"/>
                <a:ext cx="808628" cy="33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r>
                  <a:rPr lang="pt-BR" altLang="pt-BR" sz="1778">
                    <a:solidFill>
                      <a:schemeClr val="tx1"/>
                    </a:solidFill>
                    <a:cs typeface="Arial" panose="020B0604020202020204" pitchFamily="34" charset="0"/>
                  </a:rPr>
                  <a:t>20%</a:t>
                </a:r>
                <a:endParaRPr lang="en-US" altLang="pt-BR" sz="1778">
                  <a:cs typeface="Arial" panose="020B0604020202020204" pitchFamily="34" charset="0"/>
                </a:endParaRPr>
              </a:p>
            </p:txBody>
          </p:sp>
          <p:sp>
            <p:nvSpPr>
              <p:cNvPr id="31759" name="Rectangle 11">
                <a:extLst>
                  <a:ext uri="{FF2B5EF4-FFF2-40B4-BE49-F238E27FC236}">
                    <a16:creationId xmlns:a16="http://schemas.microsoft.com/office/drawing/2014/main" id="{2D462F49-31C3-4983-ACE6-5DB0E036C10F}"/>
                  </a:ext>
                </a:extLst>
              </p:cNvPr>
              <p:cNvSpPr>
                <a:spLocks noChangeArrowheads="1"/>
              </p:cNvSpPr>
              <p:nvPr/>
            </p:nvSpPr>
            <p:spPr bwMode="auto">
              <a:xfrm>
                <a:off x="3698060" y="3975235"/>
                <a:ext cx="808628" cy="33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r>
                  <a:rPr lang="pt-BR" altLang="pt-BR" sz="1778">
                    <a:solidFill>
                      <a:schemeClr val="tx1"/>
                    </a:solidFill>
                    <a:cs typeface="Arial" panose="020B0604020202020204" pitchFamily="34" charset="0"/>
                  </a:rPr>
                  <a:t>31%</a:t>
                </a:r>
                <a:endParaRPr lang="en-US" altLang="pt-BR" sz="1778">
                  <a:cs typeface="Arial" panose="020B0604020202020204" pitchFamily="34" charset="0"/>
                </a:endParaRPr>
              </a:p>
            </p:txBody>
          </p:sp>
          <p:sp>
            <p:nvSpPr>
              <p:cNvPr id="9" name="Down Arrow 8">
                <a:extLst>
                  <a:ext uri="{FF2B5EF4-FFF2-40B4-BE49-F238E27FC236}">
                    <a16:creationId xmlns:a16="http://schemas.microsoft.com/office/drawing/2014/main" id="{04E1C837-D42D-4DF4-A5E5-0198C16774DC}"/>
                  </a:ext>
                </a:extLst>
              </p:cNvPr>
              <p:cNvSpPr/>
              <p:nvPr/>
            </p:nvSpPr>
            <p:spPr>
              <a:xfrm>
                <a:off x="2434871" y="2794539"/>
                <a:ext cx="261345" cy="36170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 name="Down Arrow 13">
                <a:extLst>
                  <a:ext uri="{FF2B5EF4-FFF2-40B4-BE49-F238E27FC236}">
                    <a16:creationId xmlns:a16="http://schemas.microsoft.com/office/drawing/2014/main" id="{22222127-37FF-466A-9366-ABC35447090E}"/>
                  </a:ext>
                </a:extLst>
              </p:cNvPr>
              <p:cNvSpPr/>
              <p:nvPr/>
            </p:nvSpPr>
            <p:spPr>
              <a:xfrm>
                <a:off x="3533128" y="3972008"/>
                <a:ext cx="259835" cy="35657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 name="Down Arrow 14">
                <a:extLst>
                  <a:ext uri="{FF2B5EF4-FFF2-40B4-BE49-F238E27FC236}">
                    <a16:creationId xmlns:a16="http://schemas.microsoft.com/office/drawing/2014/main" id="{5FAD17EE-4699-4F1D-9A4D-3EEA603573CB}"/>
                  </a:ext>
                </a:extLst>
              </p:cNvPr>
              <p:cNvSpPr/>
              <p:nvPr/>
            </p:nvSpPr>
            <p:spPr>
              <a:xfrm rot="10800000">
                <a:off x="6654171" y="4735183"/>
                <a:ext cx="228112" cy="32450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16" name="Rectangle 15">
              <a:extLst>
                <a:ext uri="{FF2B5EF4-FFF2-40B4-BE49-F238E27FC236}">
                  <a16:creationId xmlns:a16="http://schemas.microsoft.com/office/drawing/2014/main" id="{47729EE6-3DF2-4F97-ACA2-E400A89E2A53}"/>
                </a:ext>
              </a:extLst>
            </p:cNvPr>
            <p:cNvSpPr/>
            <p:nvPr/>
          </p:nvSpPr>
          <p:spPr>
            <a:xfrm>
              <a:off x="1081750" y="1412875"/>
              <a:ext cx="8370278" cy="380873"/>
            </a:xfrm>
            <a:prstGeom prst="rect">
              <a:avLst/>
            </a:prstGeom>
            <a:solidFill>
              <a:schemeClr val="bg1"/>
            </a:solidFill>
          </p:spPr>
          <p:txBody>
            <a:bodyPr>
              <a:spAutoFit/>
            </a:bodyPr>
            <a:lstStyle/>
            <a:p>
              <a:pPr algn="ctr">
                <a:defRPr/>
              </a:pPr>
              <a:endParaRPr lang="en-US" sz="1600" dirty="0">
                <a:latin typeface="Arial" charset="0"/>
                <a:cs typeface="Arial" charset="0"/>
              </a:endParaRPr>
            </a:p>
          </p:txBody>
        </p:sp>
        <p:sp>
          <p:nvSpPr>
            <p:cNvPr id="31754" name="Rectangle 16">
              <a:extLst>
                <a:ext uri="{FF2B5EF4-FFF2-40B4-BE49-F238E27FC236}">
                  <a16:creationId xmlns:a16="http://schemas.microsoft.com/office/drawing/2014/main" id="{A68E993A-3F55-47CA-AC53-048F2855FD5D}"/>
                </a:ext>
              </a:extLst>
            </p:cNvPr>
            <p:cNvSpPr>
              <a:spLocks noChangeArrowheads="1"/>
            </p:cNvSpPr>
            <p:nvPr/>
          </p:nvSpPr>
          <p:spPr bwMode="auto">
            <a:xfrm>
              <a:off x="951583" y="1412875"/>
              <a:ext cx="3366008"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r>
                <a:rPr lang="pt-BR" altLang="pt-BR" sz="1200" dirty="0">
                  <a:solidFill>
                    <a:schemeClr val="tx1"/>
                  </a:solidFill>
                  <a:cs typeface="Arial" panose="020B0604020202020204" pitchFamily="34" charset="0"/>
                </a:rPr>
                <a:t>Taxas padronizadas por idade e corrigidas p/ </a:t>
              </a:r>
              <a:r>
                <a:rPr lang="pt-BR" altLang="pt-BR" sz="1200" dirty="0" err="1">
                  <a:solidFill>
                    <a:schemeClr val="tx1"/>
                  </a:solidFill>
                  <a:cs typeface="Arial" panose="020B0604020202020204" pitchFamily="34" charset="0"/>
                </a:rPr>
                <a:t>sub-registro</a:t>
              </a:r>
              <a:endParaRPr lang="pt-BR" altLang="pt-BR" sz="1200" dirty="0">
                <a:solidFill>
                  <a:schemeClr val="tx1"/>
                </a:solidFill>
                <a:cs typeface="Arial" panose="020B0604020202020204" pitchFamily="34" charset="0"/>
              </a:endParaRPr>
            </a:p>
          </p:txBody>
        </p:sp>
      </p:grpSp>
      <p:sp>
        <p:nvSpPr>
          <p:cNvPr id="18" name="Rectangle 3">
            <a:extLst>
              <a:ext uri="{FF2B5EF4-FFF2-40B4-BE49-F238E27FC236}">
                <a16:creationId xmlns:a16="http://schemas.microsoft.com/office/drawing/2014/main" id="{FFCB561B-9B42-4CB8-94BF-F847F29BC6EF}"/>
              </a:ext>
            </a:extLst>
          </p:cNvPr>
          <p:cNvSpPr/>
          <p:nvPr/>
        </p:nvSpPr>
        <p:spPr>
          <a:xfrm rot="20020904">
            <a:off x="1691923" y="3268134"/>
            <a:ext cx="6443133" cy="1024467"/>
          </a:xfrm>
          <a:prstGeom prst="rect">
            <a:avLst/>
          </a:prstGeom>
          <a:solidFill>
            <a:srgbClr val="00234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r>
              <a:rPr lang="pt-BR" altLang="pt-BR" sz="1956" b="1"/>
              <a:t>Redução do tabagismo</a:t>
            </a:r>
          </a:p>
          <a:p>
            <a:pPr algn="ctr"/>
            <a:endParaRPr lang="en-US" altLang="pt-BR" sz="711" b="1"/>
          </a:p>
          <a:p>
            <a:pPr algn="ctr"/>
            <a:r>
              <a:rPr lang="pt-BR" altLang="pt-BR" sz="1956" b="1"/>
              <a:t>Controle medicamentoso de FR cardiometabólicos: HAS e dislipidemia</a:t>
            </a:r>
          </a:p>
        </p:txBody>
      </p:sp>
      <p:sp>
        <p:nvSpPr>
          <p:cNvPr id="2" name="CaixaDeTexto 1">
            <a:extLst>
              <a:ext uri="{FF2B5EF4-FFF2-40B4-BE49-F238E27FC236}">
                <a16:creationId xmlns:a16="http://schemas.microsoft.com/office/drawing/2014/main" id="{C5A0549A-8FF1-4DC4-85A1-ABE602628A15}"/>
              </a:ext>
            </a:extLst>
          </p:cNvPr>
          <p:cNvSpPr txBox="1"/>
          <p:nvPr/>
        </p:nvSpPr>
        <p:spPr>
          <a:xfrm>
            <a:off x="719528" y="343298"/>
            <a:ext cx="7667484" cy="954107"/>
          </a:xfrm>
          <a:prstGeom prst="rect">
            <a:avLst/>
          </a:prstGeom>
          <a:noFill/>
        </p:spPr>
        <p:txBody>
          <a:bodyPr wrap="none" rtlCol="0">
            <a:spAutoFit/>
          </a:bodyPr>
          <a:lstStyle/>
          <a:p>
            <a:pPr algn="ctr"/>
            <a:r>
              <a:rPr lang="pt-BR" sz="2800" b="1" dirty="0">
                <a:solidFill>
                  <a:schemeClr val="tx2"/>
                </a:solidFill>
                <a:effectLst>
                  <a:outerShdw blurRad="38100" dist="38100" dir="2700000" algn="tl">
                    <a:srgbClr val="C0C0C0"/>
                  </a:outerShdw>
                </a:effectLst>
                <a:latin typeface="Verdana" pitchFamily="34" charset="0"/>
              </a:rPr>
              <a:t>Tendências de mortalidade por DCNT</a:t>
            </a:r>
          </a:p>
          <a:p>
            <a:pPr algn="ctr"/>
            <a:r>
              <a:rPr lang="pt-BR" sz="2800" b="1" dirty="0">
                <a:solidFill>
                  <a:schemeClr val="tx2"/>
                </a:solidFill>
                <a:effectLst>
                  <a:outerShdw blurRad="38100" dist="38100" dir="2700000" algn="tl">
                    <a:srgbClr val="C0C0C0"/>
                  </a:outerShdw>
                </a:effectLst>
                <a:latin typeface="Verdana" pitchFamily="34" charset="0"/>
              </a:rPr>
              <a:t>1996-200 e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B1FD60E0-A55A-4441-BE13-A13F88A31870}"/>
              </a:ext>
            </a:extLst>
          </p:cNvPr>
          <p:cNvSpPr>
            <a:spLocks noGrp="1" noChangeArrowheads="1"/>
          </p:cNvSpPr>
          <p:nvPr>
            <p:ph type="title" idx="4294967295"/>
          </p:nvPr>
        </p:nvSpPr>
        <p:spPr>
          <a:xfrm>
            <a:off x="1505315" y="255588"/>
            <a:ext cx="7578725" cy="1036637"/>
          </a:xfrm>
        </p:spPr>
        <p:txBody>
          <a:bodyPr/>
          <a:lstStyle/>
          <a:p>
            <a:r>
              <a:rPr lang="pt-BR" altLang="pt-BR" sz="3000" dirty="0">
                <a:latin typeface="Arial" panose="020B0604020202020204" pitchFamily="34" charset="0"/>
              </a:rPr>
              <a:t>Brasil vivenciou a transição nutricional</a:t>
            </a:r>
            <a:endParaRPr lang="pt-BR" altLang="pt-BR" sz="3000" b="1" dirty="0">
              <a:latin typeface="Arial" panose="020B0604020202020204" pitchFamily="34" charset="0"/>
            </a:endParaRPr>
          </a:p>
        </p:txBody>
      </p:sp>
      <p:sp>
        <p:nvSpPr>
          <p:cNvPr id="5" name="Text Box 8">
            <a:extLst>
              <a:ext uri="{FF2B5EF4-FFF2-40B4-BE49-F238E27FC236}">
                <a16:creationId xmlns:a16="http://schemas.microsoft.com/office/drawing/2014/main" id="{131B992A-3B21-47EF-9B06-CD2D870A3F5F}"/>
              </a:ext>
            </a:extLst>
          </p:cNvPr>
          <p:cNvSpPr txBox="1">
            <a:spLocks noChangeArrowheads="1"/>
          </p:cNvSpPr>
          <p:nvPr/>
        </p:nvSpPr>
        <p:spPr bwMode="auto">
          <a:xfrm>
            <a:off x="7640638" y="6529388"/>
            <a:ext cx="1252537" cy="284162"/>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pt-BR" altLang="pt-BR" sz="1200" b="1" i="1">
                <a:solidFill>
                  <a:srgbClr val="376092"/>
                </a:solidFill>
                <a:effectLst>
                  <a:outerShdw blurRad="38100" dist="38100" dir="2700000" algn="tl">
                    <a:srgbClr val="C0C0C0"/>
                  </a:outerShdw>
                </a:effectLst>
                <a:latin typeface="Arial Narrow" panose="020B0606020202030204" pitchFamily="34" charset="0"/>
                <a:cs typeface="Times New Roman" panose="02020603050405020304" pitchFamily="18" charset="0"/>
              </a:rPr>
              <a:t>POF/IBGE 2008-9</a:t>
            </a:r>
          </a:p>
        </p:txBody>
      </p:sp>
      <p:grpSp>
        <p:nvGrpSpPr>
          <p:cNvPr id="14340" name="Grupo 3">
            <a:extLst>
              <a:ext uri="{FF2B5EF4-FFF2-40B4-BE49-F238E27FC236}">
                <a16:creationId xmlns:a16="http://schemas.microsoft.com/office/drawing/2014/main" id="{A39E071E-512B-4C4E-B134-93AE6CB5809A}"/>
              </a:ext>
            </a:extLst>
          </p:cNvPr>
          <p:cNvGrpSpPr>
            <a:grpSpLocks/>
          </p:cNvGrpSpPr>
          <p:nvPr/>
        </p:nvGrpSpPr>
        <p:grpSpPr bwMode="auto">
          <a:xfrm>
            <a:off x="1116013" y="1614488"/>
            <a:ext cx="6840537" cy="4767262"/>
            <a:chOff x="2182696" y="1491890"/>
            <a:chExt cx="7396279" cy="5112112"/>
          </a:xfrm>
        </p:grpSpPr>
        <p:sp>
          <p:nvSpPr>
            <p:cNvPr id="14342" name="Retângulo 5">
              <a:extLst>
                <a:ext uri="{FF2B5EF4-FFF2-40B4-BE49-F238E27FC236}">
                  <a16:creationId xmlns:a16="http://schemas.microsoft.com/office/drawing/2014/main" id="{A4E0C90D-7D6C-4FD7-8752-DD8DDBEC447F}"/>
                </a:ext>
              </a:extLst>
            </p:cNvPr>
            <p:cNvSpPr>
              <a:spLocks noChangeArrowheads="1"/>
            </p:cNvSpPr>
            <p:nvPr/>
          </p:nvSpPr>
          <p:spPr bwMode="auto">
            <a:xfrm>
              <a:off x="2182813" y="1491890"/>
              <a:ext cx="7396162" cy="4997450"/>
            </a:xfrm>
            <a:prstGeom prst="rect">
              <a:avLst/>
            </a:prstGeom>
            <a:solidFill>
              <a:schemeClr val="bg1"/>
            </a:solidFill>
            <a:ln w="12700">
              <a:solidFill>
                <a:schemeClr val="tx1"/>
              </a:solidFill>
              <a:round/>
              <a:headEnd type="none" w="sm" len="sm"/>
              <a:tailEnd type="none" w="sm" len="sm"/>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pt-BR" sz="1600" b="1">
                <a:solidFill>
                  <a:schemeClr val="bg2"/>
                </a:solidFill>
                <a:latin typeface="Arial" panose="020B0604020202020204" pitchFamily="34" charset="0"/>
                <a:cs typeface="Arial" panose="020B0604020202020204" pitchFamily="34" charset="0"/>
              </a:endParaRPr>
            </a:p>
          </p:txBody>
        </p:sp>
        <p:graphicFrame>
          <p:nvGraphicFramePr>
            <p:cNvPr id="14343" name="Object 9">
              <a:extLst>
                <a:ext uri="{FF2B5EF4-FFF2-40B4-BE49-F238E27FC236}">
                  <a16:creationId xmlns:a16="http://schemas.microsoft.com/office/drawing/2014/main" id="{B3F84874-67CA-40A5-9FC6-059AC581F61F}"/>
                </a:ext>
              </a:extLst>
            </p:cNvPr>
            <p:cNvGraphicFramePr>
              <a:graphicFrameLocks noChangeAspect="1"/>
            </p:cNvGraphicFramePr>
            <p:nvPr/>
          </p:nvGraphicFramePr>
          <p:xfrm>
            <a:off x="2271199" y="1735139"/>
            <a:ext cx="6997107" cy="4868863"/>
          </p:xfrm>
          <a:graphic>
            <a:graphicData uri="http://schemas.openxmlformats.org/presentationml/2006/ole">
              <mc:AlternateContent xmlns:mc="http://schemas.openxmlformats.org/markup-compatibility/2006">
                <mc:Choice xmlns:v="urn:schemas-microsoft-com:vml" Requires="v">
                  <p:oleObj spid="_x0000_s2089" r:id="rId4" imgW="6992718" imgH="4865030" progId="Excel.Chart.8">
                    <p:embed/>
                  </p:oleObj>
                </mc:Choice>
                <mc:Fallback>
                  <p:oleObj r:id="rId4" imgW="6992718" imgH="4865030" progId="Excel.Chart.8">
                    <p:embed/>
                    <p:pic>
                      <p:nvPicPr>
                        <p:cNvPr id="14343" name="Object 9">
                          <a:extLst>
                            <a:ext uri="{FF2B5EF4-FFF2-40B4-BE49-F238E27FC236}">
                              <a16:creationId xmlns:a16="http://schemas.microsoft.com/office/drawing/2014/main" id="{B3F84874-67CA-40A5-9FC6-059AC581F6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199" y="1735139"/>
                          <a:ext cx="699710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10">
              <a:extLst>
                <a:ext uri="{FF2B5EF4-FFF2-40B4-BE49-F238E27FC236}">
                  <a16:creationId xmlns:a16="http://schemas.microsoft.com/office/drawing/2014/main" id="{0109AA97-1164-41A5-AE43-0A83B09DDEC5}"/>
                </a:ext>
              </a:extLst>
            </p:cNvPr>
            <p:cNvSpPr txBox="1">
              <a:spLocks noChangeArrowheads="1"/>
            </p:cNvSpPr>
            <p:nvPr/>
          </p:nvSpPr>
          <p:spPr bwMode="auto">
            <a:xfrm>
              <a:off x="2182696" y="2155801"/>
              <a:ext cx="485761" cy="318336"/>
            </a:xfrm>
            <a:prstGeom prst="rect">
              <a:avLst/>
            </a:prstGeom>
            <a:noFill/>
            <a:ln>
              <a:noFill/>
            </a:ln>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defRPr/>
              </a:pPr>
              <a:r>
                <a:rPr lang="pt-BR" altLang="pt-BR" sz="1244">
                  <a:latin typeface="Arial" panose="020B0604020202020204" pitchFamily="34" charset="0"/>
                  <a:cs typeface="Arial" panose="020B0604020202020204" pitchFamily="34" charset="0"/>
                </a:rPr>
                <a:t>(%)</a:t>
              </a:r>
              <a:endParaRPr lang="en-US" altLang="pt-BR" sz="1244">
                <a:latin typeface="Arial" panose="020B0604020202020204" pitchFamily="34" charset="0"/>
                <a:cs typeface="Arial" panose="020B0604020202020204" pitchFamily="34" charset="0"/>
              </a:endParaRPr>
            </a:p>
          </p:txBody>
        </p:sp>
        <p:sp>
          <p:nvSpPr>
            <p:cNvPr id="10" name="Text Box 11">
              <a:extLst>
                <a:ext uri="{FF2B5EF4-FFF2-40B4-BE49-F238E27FC236}">
                  <a16:creationId xmlns:a16="http://schemas.microsoft.com/office/drawing/2014/main" id="{D6E8D596-8EAE-4A96-82B6-542B09288E49}"/>
                </a:ext>
              </a:extLst>
            </p:cNvPr>
            <p:cNvSpPr txBox="1">
              <a:spLocks noChangeArrowheads="1"/>
            </p:cNvSpPr>
            <p:nvPr/>
          </p:nvSpPr>
          <p:spPr bwMode="auto">
            <a:xfrm>
              <a:off x="3279521" y="1602541"/>
              <a:ext cx="1294220" cy="39664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pt-BR" b="1" dirty="0">
                  <a:solidFill>
                    <a:schemeClr val="accent1">
                      <a:lumMod val="50000"/>
                    </a:schemeClr>
                  </a:solidFill>
                  <a:effectLst>
                    <a:outerShdw blurRad="38100" dist="38100" dir="2700000" algn="tl">
                      <a:srgbClr val="000000">
                        <a:alpha val="43137"/>
                      </a:srgbClr>
                    </a:outerShdw>
                  </a:effectLst>
                  <a:ea typeface="+mn-ea"/>
                  <a:cs typeface="Arial" panose="020B0604020202020204" pitchFamily="34" charset="0"/>
                </a:rPr>
                <a:t>HOMENS</a:t>
              </a:r>
              <a:endParaRPr lang="en-US" b="1" dirty="0">
                <a:solidFill>
                  <a:schemeClr val="accent1">
                    <a:lumMod val="50000"/>
                  </a:schemeClr>
                </a:solidFill>
                <a:effectLst>
                  <a:outerShdw blurRad="38100" dist="38100" dir="2700000" algn="tl">
                    <a:srgbClr val="000000">
                      <a:alpha val="43137"/>
                    </a:srgbClr>
                  </a:outerShdw>
                </a:effectLst>
                <a:ea typeface="+mn-ea"/>
                <a:cs typeface="Arial" panose="020B0604020202020204" pitchFamily="34" charset="0"/>
              </a:endParaRPr>
            </a:p>
          </p:txBody>
        </p:sp>
        <p:sp>
          <p:nvSpPr>
            <p:cNvPr id="11" name="Text Box 12">
              <a:extLst>
                <a:ext uri="{FF2B5EF4-FFF2-40B4-BE49-F238E27FC236}">
                  <a16:creationId xmlns:a16="http://schemas.microsoft.com/office/drawing/2014/main" id="{2B2527D6-EBDC-4D54-B7E4-1E19DFB43F8B}"/>
                </a:ext>
              </a:extLst>
            </p:cNvPr>
            <p:cNvSpPr txBox="1">
              <a:spLocks noChangeArrowheads="1"/>
            </p:cNvSpPr>
            <p:nvPr/>
          </p:nvSpPr>
          <p:spPr bwMode="auto">
            <a:xfrm>
              <a:off x="6980236" y="1602541"/>
              <a:ext cx="1586020" cy="39664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pt-BR" b="1" dirty="0">
                  <a:solidFill>
                    <a:srgbClr val="640000"/>
                  </a:solidFill>
                  <a:effectLst>
                    <a:outerShdw blurRad="38100" dist="38100" dir="2700000" algn="tl">
                      <a:srgbClr val="000000">
                        <a:alpha val="43137"/>
                      </a:srgbClr>
                    </a:outerShdw>
                  </a:effectLst>
                  <a:ea typeface="+mn-ea"/>
                  <a:cs typeface="Arial" panose="020B0604020202020204" pitchFamily="34" charset="0"/>
                </a:rPr>
                <a:t>MULHERES</a:t>
              </a:r>
              <a:endParaRPr lang="en-US" b="1" dirty="0">
                <a:solidFill>
                  <a:srgbClr val="640000"/>
                </a:solidFill>
                <a:effectLst>
                  <a:outerShdw blurRad="38100" dist="38100" dir="2700000" algn="tl">
                    <a:srgbClr val="000000">
                      <a:alpha val="43137"/>
                    </a:srgbClr>
                  </a:outerShdw>
                </a:effectLst>
                <a:ea typeface="+mn-ea"/>
                <a:cs typeface="Arial" panose="020B0604020202020204" pitchFamily="34" charset="0"/>
              </a:endParaRPr>
            </a:p>
          </p:txBody>
        </p:sp>
        <p:grpSp>
          <p:nvGrpSpPr>
            <p:cNvPr id="14347" name="Grupo 1">
              <a:extLst>
                <a:ext uri="{FF2B5EF4-FFF2-40B4-BE49-F238E27FC236}">
                  <a16:creationId xmlns:a16="http://schemas.microsoft.com/office/drawing/2014/main" id="{8D7158AC-9294-4447-B618-E1CD7B1AC264}"/>
                </a:ext>
              </a:extLst>
            </p:cNvPr>
            <p:cNvGrpSpPr>
              <a:grpSpLocks/>
            </p:cNvGrpSpPr>
            <p:nvPr/>
          </p:nvGrpSpPr>
          <p:grpSpPr bwMode="auto">
            <a:xfrm>
              <a:off x="5334334" y="1902153"/>
              <a:ext cx="4176268" cy="3988572"/>
              <a:chOff x="4742195" y="1591030"/>
              <a:chExt cx="3711877" cy="3987925"/>
            </a:xfrm>
          </p:grpSpPr>
          <p:grpSp>
            <p:nvGrpSpPr>
              <p:cNvPr id="14348" name="Grupo 21">
                <a:extLst>
                  <a:ext uri="{FF2B5EF4-FFF2-40B4-BE49-F238E27FC236}">
                    <a16:creationId xmlns:a16="http://schemas.microsoft.com/office/drawing/2014/main" id="{BC19C507-97CC-4ADE-A186-A0DF2AC917BF}"/>
                  </a:ext>
                </a:extLst>
              </p:cNvPr>
              <p:cNvGrpSpPr>
                <a:grpSpLocks/>
              </p:cNvGrpSpPr>
              <p:nvPr/>
            </p:nvGrpSpPr>
            <p:grpSpPr bwMode="auto">
              <a:xfrm>
                <a:off x="5581355" y="1729253"/>
                <a:ext cx="2872717" cy="3848322"/>
                <a:chOff x="6861487" y="2063635"/>
                <a:chExt cx="3232340" cy="3458543"/>
              </a:xfrm>
            </p:grpSpPr>
            <p:sp>
              <p:nvSpPr>
                <p:cNvPr id="15" name="Retângulo 14">
                  <a:extLst>
                    <a:ext uri="{FF2B5EF4-FFF2-40B4-BE49-F238E27FC236}">
                      <a16:creationId xmlns:a16="http://schemas.microsoft.com/office/drawing/2014/main" id="{4C32E6FF-31E0-406B-BEA8-0BD93799CE54}"/>
                    </a:ext>
                  </a:extLst>
                </p:cNvPr>
                <p:cNvSpPr/>
                <p:nvPr/>
              </p:nvSpPr>
              <p:spPr>
                <a:xfrm>
                  <a:off x="9745072" y="2063315"/>
                  <a:ext cx="348467" cy="3458573"/>
                </a:xfrm>
                <a:prstGeom prst="rect">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16" name="Retângulo 15">
                  <a:extLst>
                    <a:ext uri="{FF2B5EF4-FFF2-40B4-BE49-F238E27FC236}">
                      <a16:creationId xmlns:a16="http://schemas.microsoft.com/office/drawing/2014/main" id="{FE4D3CF4-44C6-4988-B7F8-61946EA00D18}"/>
                    </a:ext>
                  </a:extLst>
                </p:cNvPr>
                <p:cNvSpPr/>
                <p:nvPr/>
              </p:nvSpPr>
              <p:spPr>
                <a:xfrm>
                  <a:off x="6861204" y="3250335"/>
                  <a:ext cx="161359" cy="143789"/>
                </a:xfrm>
                <a:prstGeom prst="rect">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sp>
              <p:nvSpPr>
                <p:cNvPr id="17" name="CaixaDeTexto 25">
                  <a:extLst>
                    <a:ext uri="{FF2B5EF4-FFF2-40B4-BE49-F238E27FC236}">
                      <a16:creationId xmlns:a16="http://schemas.microsoft.com/office/drawing/2014/main" id="{03871785-7B20-4573-BAAB-722ECEC51A6F}"/>
                    </a:ext>
                  </a:extLst>
                </p:cNvPr>
                <p:cNvSpPr txBox="1">
                  <a:spLocks noChangeArrowheads="1"/>
                </p:cNvSpPr>
                <p:nvPr/>
              </p:nvSpPr>
              <p:spPr bwMode="auto">
                <a:xfrm>
                  <a:off x="6969348" y="3179971"/>
                  <a:ext cx="1182730" cy="286047"/>
                </a:xfrm>
                <a:prstGeom prst="rect">
                  <a:avLst/>
                </a:prstGeom>
                <a:noFill/>
                <a:ln>
                  <a:noFill/>
                </a:ln>
                <a:extLst/>
              </p:spPr>
              <p:txBody>
                <a:bodyPr wrap="none">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defRPr/>
                  </a:pPr>
                  <a:r>
                    <a:rPr lang="pt-BR" altLang="pt-BR" sz="1244" dirty="0">
                      <a:latin typeface="Arial" panose="020B0604020202020204" pitchFamily="34" charset="0"/>
                      <a:cs typeface="Arial" panose="020B0604020202020204" pitchFamily="34" charset="0"/>
                    </a:rPr>
                    <a:t>POF 2008-9</a:t>
                  </a:r>
                </a:p>
              </p:txBody>
            </p:sp>
          </p:grpSp>
          <p:sp>
            <p:nvSpPr>
              <p:cNvPr id="14" name="Retângulo 13">
                <a:extLst>
                  <a:ext uri="{FF2B5EF4-FFF2-40B4-BE49-F238E27FC236}">
                    <a16:creationId xmlns:a16="http://schemas.microsoft.com/office/drawing/2014/main" id="{52F32D76-6E92-43AF-979E-9BBDF697E0D0}"/>
                  </a:ext>
                </a:extLst>
              </p:cNvPr>
              <p:cNvSpPr/>
              <p:nvPr/>
            </p:nvSpPr>
            <p:spPr bwMode="auto">
              <a:xfrm>
                <a:off x="4742195" y="1591030"/>
                <a:ext cx="295967" cy="3987925"/>
              </a:xfrm>
              <a:prstGeom prst="rect">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ln>
                    <a:solidFill>
                      <a:sysClr val="windowText" lastClr="000000"/>
                    </a:solidFill>
                  </a:ln>
                  <a:solidFill>
                    <a:schemeClr val="tx1"/>
                  </a:solidFill>
                  <a:latin typeface="Arial" panose="020B0604020202020204" pitchFamily="34" charset="0"/>
                  <a:cs typeface="Arial" panose="020B0604020202020204" pitchFamily="34" charset="0"/>
                </a:endParaRPr>
              </a:p>
            </p:txBody>
          </p:sp>
        </p:grpSp>
      </p:grpSp>
      <p:pic>
        <p:nvPicPr>
          <p:cNvPr id="14341" name="Imagem 5">
            <a:extLst>
              <a:ext uri="{FF2B5EF4-FFF2-40B4-BE49-F238E27FC236}">
                <a16:creationId xmlns:a16="http://schemas.microsoft.com/office/drawing/2014/main" id="{633EC09D-76DB-498D-9B59-149CBBDCE97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136525"/>
            <a:ext cx="11652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m 2">
            <a:extLst>
              <a:ext uri="{FF2B5EF4-FFF2-40B4-BE49-F238E27FC236}">
                <a16:creationId xmlns:a16="http://schemas.microsoft.com/office/drawing/2014/main" id="{20E6C8DD-F14E-4F1E-A331-1E4642827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674" y="1477136"/>
            <a:ext cx="6639277" cy="41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a:extLst>
              <a:ext uri="{FF2B5EF4-FFF2-40B4-BE49-F238E27FC236}">
                <a16:creationId xmlns:a16="http://schemas.microsoft.com/office/drawing/2014/main" id="{211BAC8A-8865-4819-BDD0-77E576AD15B3}"/>
              </a:ext>
            </a:extLst>
          </p:cNvPr>
          <p:cNvSpPr txBox="1"/>
          <p:nvPr/>
        </p:nvSpPr>
        <p:spPr>
          <a:xfrm>
            <a:off x="220084" y="6490011"/>
            <a:ext cx="1055610" cy="283796"/>
          </a:xfrm>
          <a:prstGeom prst="rect">
            <a:avLst/>
          </a:prstGeom>
          <a:noFill/>
        </p:spPr>
        <p:txBody>
          <a:bodyPr wrap="none">
            <a:spAutoFit/>
          </a:bodyPr>
          <a:lstStyle/>
          <a:p>
            <a:pPr>
              <a:defRPr/>
            </a:pPr>
            <a:r>
              <a:rPr lang="pt-BR" sz="1244"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Vigitel</a:t>
            </a:r>
            <a:r>
              <a:rPr lang="pt-BR" sz="1244"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2016</a:t>
            </a:r>
          </a:p>
        </p:txBody>
      </p:sp>
      <p:sp>
        <p:nvSpPr>
          <p:cNvPr id="6" name="Rectangle 27">
            <a:extLst>
              <a:ext uri="{FF2B5EF4-FFF2-40B4-BE49-F238E27FC236}">
                <a16:creationId xmlns:a16="http://schemas.microsoft.com/office/drawing/2014/main" id="{371C7898-7EEB-4D5C-80D8-D7521AA1A445}"/>
              </a:ext>
            </a:extLst>
          </p:cNvPr>
          <p:cNvSpPr>
            <a:spLocks noChangeArrowheads="1"/>
          </p:cNvSpPr>
          <p:nvPr/>
        </p:nvSpPr>
        <p:spPr bwMode="auto">
          <a:xfrm>
            <a:off x="747889" y="571373"/>
            <a:ext cx="7648222" cy="718256"/>
          </a:xfrm>
          <a:prstGeom prst="rect">
            <a:avLst/>
          </a:prstGeom>
          <a:noFill/>
          <a:ln w="9525">
            <a:noFill/>
            <a:miter lim="800000"/>
            <a:headEnd/>
            <a:tailEnd/>
          </a:ln>
          <a:effectLst/>
        </p:spPr>
        <p:txBody>
          <a:bodyPr lIns="81844" tIns="40923" rIns="81844" bIns="40923" anchor="ct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lnSpc>
                <a:spcPct val="90000"/>
              </a:lnSpc>
              <a:defRPr/>
            </a:pPr>
            <a:r>
              <a:rPr lang="pt-BR" altLang="pt-BR" sz="2800" b="1" dirty="0">
                <a:solidFill>
                  <a:schemeClr val="tx2"/>
                </a:solidFill>
                <a:effectLst>
                  <a:outerShdw blurRad="38100" dist="38100" dir="2700000" algn="tl">
                    <a:srgbClr val="C0C0C0"/>
                  </a:outerShdw>
                </a:effectLst>
                <a:latin typeface="Verdana" pitchFamily="34" charset="0"/>
                <a:ea typeface="+mn-ea"/>
              </a:rPr>
              <a:t>Tendência da obesidade</a:t>
            </a:r>
            <a:r>
              <a:rPr lang="pt-BR" altLang="pt-BR" sz="2000" b="1" dirty="0">
                <a:solidFill>
                  <a:schemeClr val="tx2"/>
                </a:solidFill>
                <a:effectLst>
                  <a:outerShdw blurRad="38100" dist="38100" dir="2700000" algn="tl">
                    <a:srgbClr val="C0C0C0"/>
                  </a:outerShdw>
                </a:effectLst>
                <a:latin typeface="Verdana" pitchFamily="34" charset="0"/>
                <a:ea typeface="+mn-ea"/>
              </a:rPr>
              <a:t>*</a:t>
            </a:r>
            <a:r>
              <a:rPr lang="pt-BR" altLang="pt-BR" sz="2800" b="1" dirty="0">
                <a:solidFill>
                  <a:schemeClr val="tx2"/>
                </a:solidFill>
                <a:effectLst>
                  <a:outerShdw blurRad="38100" dist="38100" dir="2700000" algn="tl">
                    <a:srgbClr val="C0C0C0"/>
                  </a:outerShdw>
                </a:effectLst>
                <a:latin typeface="Verdana" pitchFamily="34" charset="0"/>
                <a:ea typeface="+mn-ea"/>
              </a:rPr>
              <a:t> em adultos no Brasil</a:t>
            </a:r>
          </a:p>
        </p:txBody>
      </p:sp>
      <p:sp>
        <p:nvSpPr>
          <p:cNvPr id="5" name="Rectangle 27">
            <a:extLst>
              <a:ext uri="{FF2B5EF4-FFF2-40B4-BE49-F238E27FC236}">
                <a16:creationId xmlns:a16="http://schemas.microsoft.com/office/drawing/2014/main" id="{E9D17EC0-8211-4430-9A45-C7A0FFA6D37A}"/>
              </a:ext>
            </a:extLst>
          </p:cNvPr>
          <p:cNvSpPr>
            <a:spLocks noChangeArrowheads="1"/>
          </p:cNvSpPr>
          <p:nvPr/>
        </p:nvSpPr>
        <p:spPr bwMode="auto">
          <a:xfrm>
            <a:off x="2639148" y="5796808"/>
            <a:ext cx="6284768" cy="718256"/>
          </a:xfrm>
          <a:prstGeom prst="rect">
            <a:avLst/>
          </a:prstGeom>
          <a:noFill/>
          <a:ln w="9525">
            <a:noFill/>
            <a:miter lim="800000"/>
            <a:headEnd/>
            <a:tailEnd/>
          </a:ln>
          <a:effectLst/>
        </p:spPr>
        <p:txBody>
          <a:bodyPr lIns="81844" tIns="40923" rIns="81844" bIns="40923" anchor="ct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lnSpc>
                <a:spcPct val="90000"/>
              </a:lnSpc>
              <a:defRPr/>
            </a:pPr>
            <a:r>
              <a:rPr lang="pt-BR" altLang="pt-BR" b="1" i="1" dirty="0">
                <a:solidFill>
                  <a:schemeClr val="tx2"/>
                </a:solidFill>
                <a:effectLst>
                  <a:outerShdw blurRad="38100" dist="38100" dir="2700000" algn="tl">
                    <a:srgbClr val="C0C0C0"/>
                  </a:outerShdw>
                </a:effectLst>
                <a:latin typeface="Verdana" pitchFamily="34" charset="0"/>
                <a:ea typeface="+mn-ea"/>
              </a:rPr>
              <a:t>... que colabora para outras </a:t>
            </a:r>
            <a:r>
              <a:rPr lang="pt-BR" altLang="pt-BR" b="1" i="1" dirty="0" err="1">
                <a:solidFill>
                  <a:schemeClr val="tx2"/>
                </a:solidFill>
                <a:effectLst>
                  <a:outerShdw blurRad="38100" dist="38100" dir="2700000" algn="tl">
                    <a:srgbClr val="C0C0C0"/>
                  </a:outerShdw>
                </a:effectLst>
                <a:latin typeface="Verdana" pitchFamily="34" charset="0"/>
                <a:ea typeface="+mn-ea"/>
              </a:rPr>
              <a:t>DCNTs</a:t>
            </a:r>
            <a:endParaRPr lang="pt-BR" altLang="pt-BR" b="1" i="1" dirty="0">
              <a:solidFill>
                <a:schemeClr val="tx2"/>
              </a:solidFill>
              <a:effectLst>
                <a:outerShdw blurRad="38100" dist="38100" dir="2700000" algn="tl">
                  <a:srgbClr val="C0C0C0"/>
                </a:outerShdw>
              </a:effectLst>
              <a:latin typeface="Verdana" pitchFamily="34" charset="0"/>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476672"/>
            <a:ext cx="8208962" cy="1223962"/>
          </a:xfrm>
        </p:spPr>
        <p:txBody>
          <a:bodyPr>
            <a:normAutofit/>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1:</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Quais são os 4 principais grupos de </a:t>
            </a:r>
            <a:r>
              <a:rPr lang="pt-BR" sz="2400" dirty="0" err="1">
                <a:effectLst>
                  <a:outerShdw blurRad="38100" dist="38100" dir="2700000" algn="tl">
                    <a:srgbClr val="C0C0C0"/>
                  </a:outerShdw>
                </a:effectLst>
                <a:latin typeface="Verdana" pitchFamily="34" charset="0"/>
              </a:rPr>
              <a:t>DCNTs</a:t>
            </a:r>
            <a:r>
              <a:rPr lang="pt-BR" sz="2400" dirty="0">
                <a:effectLst>
                  <a:outerShdw blurRad="38100" dist="38100" dir="2700000" algn="tl">
                    <a:srgbClr val="C0C0C0"/>
                  </a:outerShdw>
                </a:effectLst>
                <a:latin typeface="Verdana" pitchFamily="34" charset="0"/>
              </a:rPr>
              <a:t>?</a:t>
            </a:r>
            <a:endParaRPr lang="pt-BR" sz="4000" dirty="0">
              <a:effectLst>
                <a:outerShdw blurRad="38100" dist="38100" dir="2700000" algn="tl">
                  <a:srgbClr val="C0C0C0"/>
                </a:outerShdw>
              </a:effectLst>
              <a:latin typeface="Arial Unicode MS" pitchFamily="34" charset="-128"/>
            </a:endParaRPr>
          </a:p>
        </p:txBody>
      </p:sp>
      <p:sp>
        <p:nvSpPr>
          <p:cNvPr id="8" name="Rectangle 2" descr="Rectangle: Click to edit Master text styles&#10;Second level&#10;Third level&#10;Fourth level&#10;Fifth level"/>
          <p:cNvSpPr>
            <a:spLocks noGrp="1" noChangeArrowheads="1"/>
          </p:cNvSpPr>
          <p:nvPr>
            <p:ph idx="1"/>
          </p:nvPr>
        </p:nvSpPr>
        <p:spPr>
          <a:xfrm>
            <a:off x="2056681" y="2190493"/>
            <a:ext cx="5517825" cy="3555215"/>
          </a:xfrm>
          <a:ln w="57150">
            <a:solidFill>
              <a:srgbClr val="0070C0"/>
            </a:solidFill>
          </a:ln>
        </p:spPr>
        <p:txBody>
          <a:bodyPr/>
          <a:lstStyle/>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Doenças cardiovasculares</a:t>
            </a:r>
          </a:p>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Diabetes</a:t>
            </a:r>
          </a:p>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Neoplasias</a:t>
            </a:r>
          </a:p>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Doenças respiratórias crônicas</a:t>
            </a:r>
          </a:p>
        </p:txBody>
      </p:sp>
    </p:spTree>
    <p:extLst>
      <p:ext uri="{BB962C8B-B14F-4D97-AF65-F5344CB8AC3E}">
        <p14:creationId xmlns:p14="http://schemas.microsoft.com/office/powerpoint/2010/main" val="33816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5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74754" y="374754"/>
            <a:ext cx="8394492" cy="1933731"/>
          </a:xfrm>
        </p:spPr>
        <p:txBody>
          <a:bodyPr>
            <a:normAutofit/>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2:</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Apesar de ainda elevada, observou-se </a:t>
            </a:r>
            <a:r>
              <a:rPr lang="pt-BR" sz="2400" dirty="0">
                <a:solidFill>
                  <a:srgbClr val="C00000"/>
                </a:solidFill>
                <a:effectLst>
                  <a:outerShdw blurRad="38100" dist="38100" dir="2700000" algn="tl">
                    <a:srgbClr val="C0C0C0"/>
                  </a:outerShdw>
                </a:effectLst>
                <a:latin typeface="Verdana" pitchFamily="34" charset="0"/>
              </a:rPr>
              <a:t>redução</a:t>
            </a:r>
            <a:r>
              <a:rPr lang="pt-BR" sz="2400" dirty="0">
                <a:effectLst>
                  <a:outerShdw blurRad="38100" dist="38100" dir="2700000" algn="tl">
                    <a:srgbClr val="C0C0C0"/>
                  </a:outerShdw>
                </a:effectLst>
                <a:latin typeface="Verdana" pitchFamily="34" charset="0"/>
              </a:rPr>
              <a:t> nas taxas de mortalidade de quais </a:t>
            </a:r>
            <a:r>
              <a:rPr lang="pt-BR" sz="2400" dirty="0" err="1">
                <a:effectLst>
                  <a:outerShdw blurRad="38100" dist="38100" dir="2700000" algn="tl">
                    <a:srgbClr val="C0C0C0"/>
                  </a:outerShdw>
                </a:effectLst>
                <a:latin typeface="Verdana" pitchFamily="34" charset="0"/>
              </a:rPr>
              <a:t>DCNTs</a:t>
            </a:r>
            <a:r>
              <a:rPr lang="pt-BR" sz="2400" dirty="0">
                <a:effectLst>
                  <a:outerShdw blurRad="38100" dist="38100" dir="2700000" algn="tl">
                    <a:srgbClr val="C0C0C0"/>
                  </a:outerShdw>
                </a:effectLst>
                <a:latin typeface="Verdana" pitchFamily="34" charset="0"/>
              </a:rPr>
              <a:t> na última década?</a:t>
            </a:r>
            <a:endParaRPr lang="pt-BR" sz="4000" dirty="0">
              <a:effectLst>
                <a:outerShdw blurRad="38100" dist="38100" dir="2700000" algn="tl">
                  <a:srgbClr val="C0C0C0"/>
                </a:outerShdw>
              </a:effectLst>
              <a:latin typeface="Arial Unicode MS" pitchFamily="34" charset="-128"/>
            </a:endParaRPr>
          </a:p>
        </p:txBody>
      </p:sp>
      <p:sp>
        <p:nvSpPr>
          <p:cNvPr id="5" name="Rectangle 2" descr="Rectangle: Click to edit Master text styles&#10;Second level&#10;Third level&#10;Fourth level&#10;Fifth level"/>
          <p:cNvSpPr>
            <a:spLocks noGrp="1" noChangeArrowheads="1"/>
          </p:cNvSpPr>
          <p:nvPr>
            <p:ph idx="1"/>
          </p:nvPr>
        </p:nvSpPr>
        <p:spPr>
          <a:xfrm>
            <a:off x="2002090" y="2750053"/>
            <a:ext cx="5517825" cy="2299620"/>
          </a:xfrm>
          <a:ln w="57150">
            <a:solidFill>
              <a:srgbClr val="0070C0"/>
            </a:solidFill>
          </a:ln>
        </p:spPr>
        <p:txBody>
          <a:bodyPr/>
          <a:lstStyle/>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Doenças cardiovasculares (aparelho circulatório)</a:t>
            </a:r>
          </a:p>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Doenças respiratórias crônicas</a:t>
            </a:r>
          </a:p>
        </p:txBody>
      </p:sp>
    </p:spTree>
    <p:extLst>
      <p:ext uri="{BB962C8B-B14F-4D97-AF65-F5344CB8AC3E}">
        <p14:creationId xmlns:p14="http://schemas.microsoft.com/office/powerpoint/2010/main" val="16788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7317" y="529968"/>
            <a:ext cx="8589365" cy="1223962"/>
          </a:xfrm>
        </p:spPr>
        <p:txBody>
          <a:bodyPr>
            <a:normAutofit fontScale="90000"/>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3:</a:t>
            </a:r>
            <a:br>
              <a:rPr lang="pt-BR" sz="2400" dirty="0">
                <a:effectLst>
                  <a:outerShdw blurRad="38100" dist="38100" dir="2700000" algn="tl">
                    <a:srgbClr val="C0C0C0"/>
                  </a:outerShdw>
                </a:effectLst>
                <a:latin typeface="Verdana" pitchFamily="34" charset="0"/>
              </a:rPr>
            </a:br>
            <a:r>
              <a:rPr lang="pt-BR" sz="2700" dirty="0">
                <a:effectLst>
                  <a:outerShdw blurRad="38100" dist="38100" dir="2700000" algn="tl">
                    <a:srgbClr val="C0C0C0"/>
                  </a:outerShdw>
                </a:effectLst>
                <a:latin typeface="Verdana" pitchFamily="34" charset="0"/>
              </a:rPr>
              <a:t>Na última década, observou-se </a:t>
            </a:r>
            <a:r>
              <a:rPr lang="pt-BR" sz="2700" dirty="0">
                <a:solidFill>
                  <a:srgbClr val="C00000"/>
                </a:solidFill>
                <a:effectLst>
                  <a:outerShdw blurRad="38100" dist="38100" dir="2700000" algn="tl">
                    <a:srgbClr val="C0C0C0"/>
                  </a:outerShdw>
                </a:effectLst>
                <a:latin typeface="Verdana" pitchFamily="34" charset="0"/>
              </a:rPr>
              <a:t>elevação</a:t>
            </a:r>
            <a:r>
              <a:rPr lang="pt-BR" sz="2700" dirty="0">
                <a:effectLst>
                  <a:outerShdw blurRad="38100" dist="38100" dir="2700000" algn="tl">
                    <a:srgbClr val="C0C0C0"/>
                  </a:outerShdw>
                </a:effectLst>
                <a:latin typeface="Verdana" pitchFamily="34" charset="0"/>
              </a:rPr>
              <a:t> nas taxas de mortalidade de quais </a:t>
            </a:r>
            <a:r>
              <a:rPr lang="pt-BR" sz="2700" dirty="0" err="1">
                <a:effectLst>
                  <a:outerShdw blurRad="38100" dist="38100" dir="2700000" algn="tl">
                    <a:srgbClr val="C0C0C0"/>
                  </a:outerShdw>
                </a:effectLst>
                <a:latin typeface="Verdana" pitchFamily="34" charset="0"/>
              </a:rPr>
              <a:t>DCNTs</a:t>
            </a:r>
            <a:r>
              <a:rPr lang="pt-BR" sz="2700" dirty="0">
                <a:effectLst>
                  <a:outerShdw blurRad="38100" dist="38100" dir="2700000" algn="tl">
                    <a:srgbClr val="C0C0C0"/>
                  </a:outerShdw>
                </a:effectLst>
                <a:latin typeface="Verdana" pitchFamily="34" charset="0"/>
              </a:rPr>
              <a:t>?</a:t>
            </a:r>
            <a:endParaRPr lang="pt-BR" sz="2700" dirty="0">
              <a:effectLst>
                <a:outerShdw blurRad="38100" dist="38100" dir="2700000" algn="tl">
                  <a:srgbClr val="C0C0C0"/>
                </a:outerShdw>
              </a:effectLst>
              <a:latin typeface="Arial Unicode MS" pitchFamily="34" charset="-128"/>
            </a:endParaRPr>
          </a:p>
        </p:txBody>
      </p:sp>
      <p:sp>
        <p:nvSpPr>
          <p:cNvPr id="6" name="Rectangle 2" descr="Rectangle: Click to edit Master text styles&#10;Second level&#10;Third level&#10;Fourth level&#10;Fifth level"/>
          <p:cNvSpPr>
            <a:spLocks noGrp="1" noChangeArrowheads="1"/>
          </p:cNvSpPr>
          <p:nvPr>
            <p:ph idx="1"/>
          </p:nvPr>
        </p:nvSpPr>
        <p:spPr>
          <a:xfrm>
            <a:off x="2015739" y="2804644"/>
            <a:ext cx="3102172" cy="1753710"/>
          </a:xfrm>
          <a:ln w="57150">
            <a:solidFill>
              <a:srgbClr val="0070C0"/>
            </a:solidFill>
          </a:ln>
        </p:spPr>
        <p:txBody>
          <a:bodyPr/>
          <a:lstStyle/>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Diabetes</a:t>
            </a:r>
          </a:p>
          <a:p>
            <a:pPr marL="452437" indent="-342900" eaLnBrk="1" hangingPunct="1">
              <a:lnSpc>
                <a:spcPct val="140000"/>
              </a:lnSpc>
              <a:spcBef>
                <a:spcPct val="100000"/>
              </a:spcBef>
              <a:buFont typeface="+mj-lt"/>
              <a:buAutoNum type="arabicPeriod"/>
            </a:pPr>
            <a:r>
              <a:rPr lang="pt-BR" altLang="pt-BR" sz="2400" dirty="0">
                <a:latin typeface="Verdana" panose="020B0604030504040204" pitchFamily="34" charset="0"/>
              </a:rPr>
              <a:t>Neoplasias</a:t>
            </a:r>
          </a:p>
        </p:txBody>
      </p:sp>
      <p:sp>
        <p:nvSpPr>
          <p:cNvPr id="3" name="Seta para a direita 2"/>
          <p:cNvSpPr/>
          <p:nvPr/>
        </p:nvSpPr>
        <p:spPr>
          <a:xfrm>
            <a:off x="4628707" y="291382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5847030" y="2971476"/>
            <a:ext cx="2149948" cy="369332"/>
          </a:xfrm>
          <a:prstGeom prst="rect">
            <a:avLst/>
          </a:prstGeom>
          <a:ln>
            <a:solidFill>
              <a:srgbClr val="C00000"/>
            </a:solidFill>
          </a:ln>
        </p:spPr>
        <p:txBody>
          <a:bodyPr wrap="none">
            <a:spAutoFit/>
          </a:bodyPr>
          <a:lstStyle/>
          <a:p>
            <a:r>
              <a:rPr lang="pt-BR" b="1" dirty="0">
                <a:solidFill>
                  <a:srgbClr val="C00000"/>
                </a:solidFill>
                <a:latin typeface="Verdana" panose="020B0604030504040204" pitchFamily="34" charset="0"/>
                <a:ea typeface="Verdana" panose="020B0604030504040204" pitchFamily="34" charset="0"/>
              </a:rPr>
              <a:t>↑↑↑ OBESIDADE</a:t>
            </a:r>
          </a:p>
        </p:txBody>
      </p:sp>
    </p:spTree>
    <p:extLst>
      <p:ext uri="{BB962C8B-B14F-4D97-AF65-F5344CB8AC3E}">
        <p14:creationId xmlns:p14="http://schemas.microsoft.com/office/powerpoint/2010/main" val="215912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25034" y="4229163"/>
            <a:ext cx="7532947" cy="481263"/>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7" name="Rectangle 3" descr="Rectangle: Click to edit Master text styles&#10;Second level&#10;Third level&#10;Fourth level&#10;Fifth level">
            <a:extLst>
              <a:ext uri="{FF2B5EF4-FFF2-40B4-BE49-F238E27FC236}">
                <a16:creationId xmlns:a16="http://schemas.microsoft.com/office/drawing/2014/main" id="{9A34A66D-D642-4AD7-A73E-585DE573BFAB}"/>
              </a:ext>
            </a:extLst>
          </p:cNvPr>
          <p:cNvSpPr>
            <a:spLocks noGrp="1" noChangeArrowheads="1"/>
          </p:cNvSpPr>
          <p:nvPr>
            <p:ph idx="1"/>
          </p:nvPr>
        </p:nvSpPr>
        <p:spPr>
          <a:xfrm>
            <a:off x="904237" y="1869508"/>
            <a:ext cx="7774542" cy="3673475"/>
          </a:xfrm>
        </p:spPr>
        <p:txBody>
          <a:bodyPr/>
          <a:lstStyle/>
          <a:p>
            <a:pPr eaLnBrk="1" hangingPunct="1">
              <a:spcBef>
                <a:spcPts val="1200"/>
              </a:spcBef>
              <a:buFont typeface="Wingdings" panose="05000000000000000000" pitchFamily="2" charset="2"/>
              <a:buChar char="ü"/>
            </a:pPr>
            <a:r>
              <a:rPr lang="pt-BR" altLang="pt-BR" sz="2300" dirty="0">
                <a:latin typeface="Verdana" panose="020B0604030504040204" pitchFamily="34" charset="0"/>
                <a:ea typeface="Verdana" panose="020B0604030504040204" pitchFamily="34" charset="0"/>
              </a:rPr>
              <a:t>História natural prolongada</a:t>
            </a:r>
          </a:p>
          <a:p>
            <a:pPr eaLnBrk="1" hangingPunct="1">
              <a:spcBef>
                <a:spcPts val="1200"/>
              </a:spcBef>
              <a:buFont typeface="Wingdings" panose="05000000000000000000" pitchFamily="2" charset="2"/>
              <a:buChar char="ü"/>
            </a:pPr>
            <a:r>
              <a:rPr lang="pt-BR" altLang="pt-BR" sz="2300" dirty="0">
                <a:latin typeface="Verdana" panose="020B0604030504040204" pitchFamily="34" charset="0"/>
                <a:ea typeface="Verdana" panose="020B0604030504040204" pitchFamily="34" charset="0"/>
              </a:rPr>
              <a:t>Longo período de latência</a:t>
            </a:r>
          </a:p>
          <a:p>
            <a:pPr eaLnBrk="1" hangingPunct="1">
              <a:spcBef>
                <a:spcPts val="1200"/>
              </a:spcBef>
              <a:buFont typeface="Wingdings" panose="05000000000000000000" pitchFamily="2" charset="2"/>
              <a:buChar char="ü"/>
            </a:pPr>
            <a:r>
              <a:rPr lang="pt-BR" altLang="pt-BR" sz="2300" dirty="0">
                <a:latin typeface="Verdana" panose="020B0604030504040204" pitchFamily="34" charset="0"/>
                <a:ea typeface="Verdana" panose="020B0604030504040204" pitchFamily="34" charset="0"/>
              </a:rPr>
              <a:t>Fisiopatologia envolve uma multiplicidade de </a:t>
            </a:r>
            <a:r>
              <a:rPr lang="pt-BR" altLang="pt-BR" sz="2300" b="1" dirty="0">
                <a:solidFill>
                  <a:srgbClr val="C00000"/>
                </a:solidFill>
                <a:latin typeface="Verdana" panose="020B0604030504040204" pitchFamily="34" charset="0"/>
                <a:ea typeface="Verdana" panose="020B0604030504040204" pitchFamily="34" charset="0"/>
              </a:rPr>
              <a:t>fatores de risco</a:t>
            </a:r>
            <a:r>
              <a:rPr lang="pt-BR" altLang="pt-BR" sz="2000" b="1" dirty="0">
                <a:solidFill>
                  <a:srgbClr val="C00000"/>
                </a:solidFill>
                <a:latin typeface="Verdana" panose="020B0604030504040204" pitchFamily="34" charset="0"/>
                <a:ea typeface="Verdana" panose="020B0604030504040204" pitchFamily="34" charset="0"/>
              </a:rPr>
              <a:t>*</a:t>
            </a:r>
          </a:p>
          <a:p>
            <a:pPr eaLnBrk="1" hangingPunct="1">
              <a:spcBef>
                <a:spcPts val="1200"/>
              </a:spcBef>
              <a:buFont typeface="Wingdings" panose="05000000000000000000" pitchFamily="2" charset="2"/>
              <a:buChar char="ü"/>
            </a:pPr>
            <a:r>
              <a:rPr lang="pt-BR" altLang="pt-BR" sz="2300" dirty="0">
                <a:latin typeface="Verdana" panose="020B0604030504040204" pitchFamily="34" charset="0"/>
                <a:ea typeface="Verdana" panose="020B0604030504040204" pitchFamily="34" charset="0"/>
              </a:rPr>
              <a:t>Interação de fatores conhecidos e desconhecidos</a:t>
            </a:r>
          </a:p>
          <a:p>
            <a:pPr eaLnBrk="1" hangingPunct="1">
              <a:spcBef>
                <a:spcPts val="1200"/>
              </a:spcBef>
              <a:buClr>
                <a:schemeClr val="bg1">
                  <a:lumMod val="95000"/>
                </a:schemeClr>
              </a:buClr>
              <a:buFont typeface="Wingdings" panose="05000000000000000000" pitchFamily="2" charset="2"/>
              <a:buChar char="ü"/>
            </a:pPr>
            <a:r>
              <a:rPr lang="pt-BR" altLang="pt-BR" sz="23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Causa necessária desconhecida em sua maioria</a:t>
            </a:r>
          </a:p>
        </p:txBody>
      </p:sp>
      <p:sp>
        <p:nvSpPr>
          <p:cNvPr id="10" name="Rectangle 2">
            <a:extLst>
              <a:ext uri="{FF2B5EF4-FFF2-40B4-BE49-F238E27FC236}">
                <a16:creationId xmlns:a16="http://schemas.microsoft.com/office/drawing/2014/main" id="{9E52ECF8-8768-41ED-B555-9A23CA23E619}"/>
              </a:ext>
            </a:extLst>
          </p:cNvPr>
          <p:cNvSpPr>
            <a:spLocks noGrp="1" noChangeArrowheads="1"/>
          </p:cNvSpPr>
          <p:nvPr>
            <p:ph type="title"/>
          </p:nvPr>
        </p:nvSpPr>
        <p:spPr>
          <a:xfrm>
            <a:off x="89940" y="371741"/>
            <a:ext cx="8949375" cy="1223962"/>
          </a:xfrm>
        </p:spPr>
        <p:txBody>
          <a:bodyPr>
            <a:normAutofit/>
          </a:bodyPr>
          <a:lstStyle/>
          <a:p>
            <a:pPr algn="ctr" eaLnBrk="1" fontAlgn="auto" hangingPunct="1">
              <a:lnSpc>
                <a:spcPct val="120000"/>
              </a:lnSpc>
              <a:spcAft>
                <a:spcPts val="0"/>
              </a:spcAft>
              <a:defRPr/>
            </a:pPr>
            <a:r>
              <a:rPr lang="pt-BR" sz="2700" dirty="0">
                <a:effectLst>
                  <a:outerShdw blurRad="38100" dist="38100" dir="2700000" algn="tl">
                    <a:srgbClr val="C0C0C0"/>
                  </a:outerShdw>
                </a:effectLst>
                <a:latin typeface="Verdana" pitchFamily="34" charset="0"/>
              </a:rPr>
              <a:t>Características Epidemiológicas das </a:t>
            </a:r>
            <a:r>
              <a:rPr lang="pt-BR" sz="2700" dirty="0" err="1">
                <a:effectLst>
                  <a:outerShdw blurRad="38100" dist="38100" dir="2700000" algn="tl">
                    <a:srgbClr val="C0C0C0"/>
                  </a:outerShdw>
                </a:effectLst>
                <a:latin typeface="Verdana" pitchFamily="34" charset="0"/>
              </a:rPr>
              <a:t>DCNTs</a:t>
            </a:r>
            <a:endParaRPr lang="pt-BR" sz="2700" dirty="0">
              <a:effectLst>
                <a:outerShdw blurRad="38100" dist="38100" dir="2700000" algn="tl">
                  <a:srgbClr val="C0C0C0"/>
                </a:outerShdw>
              </a:effectLst>
              <a:latin typeface="Arial Unicode MS" pitchFamily="34" charset="-128"/>
            </a:endParaRPr>
          </a:p>
        </p:txBody>
      </p:sp>
      <p:grpSp>
        <p:nvGrpSpPr>
          <p:cNvPr id="8" name="Agrupar 7">
            <a:extLst>
              <a:ext uri="{FF2B5EF4-FFF2-40B4-BE49-F238E27FC236}">
                <a16:creationId xmlns:a16="http://schemas.microsoft.com/office/drawing/2014/main" id="{A657D707-F62A-4716-821B-E05E533E53F4}"/>
              </a:ext>
            </a:extLst>
          </p:cNvPr>
          <p:cNvGrpSpPr/>
          <p:nvPr/>
        </p:nvGrpSpPr>
        <p:grpSpPr>
          <a:xfrm>
            <a:off x="1370218" y="5102568"/>
            <a:ext cx="6858378" cy="1323439"/>
            <a:chOff x="2047863" y="5102568"/>
            <a:chExt cx="6180733" cy="1323439"/>
          </a:xfrm>
        </p:grpSpPr>
        <p:grpSp>
          <p:nvGrpSpPr>
            <p:cNvPr id="11" name="Agrupar 10">
              <a:extLst>
                <a:ext uri="{FF2B5EF4-FFF2-40B4-BE49-F238E27FC236}">
                  <a16:creationId xmlns:a16="http://schemas.microsoft.com/office/drawing/2014/main" id="{79B1F0CB-DB72-4DFF-BDE1-6B6B24F444AE}"/>
                </a:ext>
              </a:extLst>
            </p:cNvPr>
            <p:cNvGrpSpPr/>
            <p:nvPr/>
          </p:nvGrpSpPr>
          <p:grpSpPr>
            <a:xfrm>
              <a:off x="2047863" y="5272245"/>
              <a:ext cx="3081543" cy="811314"/>
              <a:chOff x="4972316" y="5763216"/>
              <a:chExt cx="3081543" cy="811314"/>
            </a:xfrm>
          </p:grpSpPr>
          <p:pic>
            <p:nvPicPr>
              <p:cNvPr id="12" name="Imagem 11">
                <a:extLst>
                  <a:ext uri="{FF2B5EF4-FFF2-40B4-BE49-F238E27FC236}">
                    <a16:creationId xmlns:a16="http://schemas.microsoft.com/office/drawing/2014/main" id="{8D829FB5-1B38-4AC4-801A-17A1956EADC8}"/>
                  </a:ext>
                </a:extLst>
              </p:cNvPr>
              <p:cNvPicPr>
                <a:picLocks noChangeAspect="1"/>
              </p:cNvPicPr>
              <p:nvPr/>
            </p:nvPicPr>
            <p:blipFill>
              <a:blip r:embed="rId3"/>
              <a:stretch>
                <a:fillRect/>
              </a:stretch>
            </p:blipFill>
            <p:spPr>
              <a:xfrm>
                <a:off x="7463270" y="5763216"/>
                <a:ext cx="590589" cy="811314"/>
              </a:xfrm>
              <a:prstGeom prst="rect">
                <a:avLst/>
              </a:prstGeom>
            </p:spPr>
          </p:pic>
          <p:sp>
            <p:nvSpPr>
              <p:cNvPr id="13" name="CaixaDeTexto 12">
                <a:extLst>
                  <a:ext uri="{FF2B5EF4-FFF2-40B4-BE49-F238E27FC236}">
                    <a16:creationId xmlns:a16="http://schemas.microsoft.com/office/drawing/2014/main" id="{813A8680-C490-4895-B771-61B131959EB2}"/>
                  </a:ext>
                </a:extLst>
              </p:cNvPr>
              <p:cNvSpPr txBox="1"/>
              <p:nvPr/>
            </p:nvSpPr>
            <p:spPr>
              <a:xfrm>
                <a:off x="4972316" y="5833899"/>
                <a:ext cx="2603085" cy="400110"/>
              </a:xfrm>
              <a:prstGeom prst="rect">
                <a:avLst/>
              </a:prstGeom>
              <a:noFill/>
            </p:spPr>
            <p:txBody>
              <a:bodyPr wrap="none" rtlCol="0">
                <a:spAutoFit/>
              </a:bodyPr>
              <a:lstStyle/>
              <a:p>
                <a:pPr algn="ctr"/>
                <a:r>
                  <a:rPr lang="pt-BR" sz="2000" b="1" dirty="0">
                    <a:solidFill>
                      <a:srgbClr val="C00000"/>
                    </a:solidFill>
                    <a:latin typeface="Arial Black" panose="020B0A04020102020204" pitchFamily="34" charset="0"/>
                  </a:rPr>
                  <a:t>*Fatores de risco</a:t>
                </a:r>
              </a:p>
            </p:txBody>
          </p:sp>
        </p:grpSp>
        <p:sp>
          <p:nvSpPr>
            <p:cNvPr id="15" name="CaixaDeTexto 14">
              <a:extLst>
                <a:ext uri="{FF2B5EF4-FFF2-40B4-BE49-F238E27FC236}">
                  <a16:creationId xmlns:a16="http://schemas.microsoft.com/office/drawing/2014/main" id="{77B5BC6A-4D95-4DEB-85B5-CC467537751D}"/>
                </a:ext>
              </a:extLst>
            </p:cNvPr>
            <p:cNvSpPr txBox="1"/>
            <p:nvPr/>
          </p:nvSpPr>
          <p:spPr>
            <a:xfrm>
              <a:off x="5551016" y="5102568"/>
              <a:ext cx="2677580" cy="1323439"/>
            </a:xfrm>
            <a:prstGeom prst="rect">
              <a:avLst/>
            </a:prstGeom>
            <a:noFill/>
          </p:spPr>
          <p:txBody>
            <a:bodyPr wrap="square" rtlCol="0">
              <a:spAutoFit/>
            </a:bodyPr>
            <a:lstStyle/>
            <a:p>
              <a:r>
                <a:rPr lang="pt-BR" sz="2000" b="1" i="1" dirty="0">
                  <a:solidFill>
                    <a:srgbClr val="C00000"/>
                  </a:solidFill>
                </a:rPr>
                <a:t>Fatores positivamente associados ao desenvolvimento da doença</a:t>
              </a:r>
            </a:p>
          </p:txBody>
        </p:sp>
      </p:grpSp>
    </p:spTree>
    <p:extLst>
      <p:ext uri="{BB962C8B-B14F-4D97-AF65-F5344CB8AC3E}">
        <p14:creationId xmlns:p14="http://schemas.microsoft.com/office/powerpoint/2010/main" val="223077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408C46C-ECA6-46BA-B01A-C3610714711C}"/>
              </a:ext>
            </a:extLst>
          </p:cNvPr>
          <p:cNvGraphicFramePr>
            <a:graphicFrameLocks noGrp="1"/>
          </p:cNvGraphicFramePr>
          <p:nvPr>
            <p:extLst>
              <p:ext uri="{D42A27DB-BD31-4B8C-83A1-F6EECF244321}">
                <p14:modId xmlns:p14="http://schemas.microsoft.com/office/powerpoint/2010/main" val="13236552"/>
              </p:ext>
            </p:extLst>
          </p:nvPr>
        </p:nvGraphicFramePr>
        <p:xfrm>
          <a:off x="239843" y="1621061"/>
          <a:ext cx="8784236" cy="4185477"/>
        </p:xfrm>
        <a:graphic>
          <a:graphicData uri="http://schemas.openxmlformats.org/drawingml/2006/table">
            <a:tbl>
              <a:tblPr firstRow="1" firstCol="1" bandRow="1">
                <a:tableStyleId>{5C22544A-7EE6-4342-B048-85BDC9FD1C3A}</a:tableStyleId>
              </a:tblPr>
              <a:tblGrid>
                <a:gridCol w="1259174">
                  <a:extLst>
                    <a:ext uri="{9D8B030D-6E8A-4147-A177-3AD203B41FA5}">
                      <a16:colId xmlns:a16="http://schemas.microsoft.com/office/drawing/2014/main" val="3173047203"/>
                    </a:ext>
                  </a:extLst>
                </a:gridCol>
                <a:gridCol w="6520721">
                  <a:extLst>
                    <a:ext uri="{9D8B030D-6E8A-4147-A177-3AD203B41FA5}">
                      <a16:colId xmlns:a16="http://schemas.microsoft.com/office/drawing/2014/main" val="2824225628"/>
                    </a:ext>
                  </a:extLst>
                </a:gridCol>
                <a:gridCol w="1004341">
                  <a:extLst>
                    <a:ext uri="{9D8B030D-6E8A-4147-A177-3AD203B41FA5}">
                      <a16:colId xmlns:a16="http://schemas.microsoft.com/office/drawing/2014/main" val="2978990650"/>
                    </a:ext>
                  </a:extLst>
                </a:gridCol>
              </a:tblGrid>
              <a:tr h="112841">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DATA</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600">
                          <a:effectLst>
                            <a:outerShdw blurRad="38100" dist="38100" dir="2700000" algn="tl">
                              <a:srgbClr val="000000">
                                <a:alpha val="43137"/>
                              </a:srgbClr>
                            </a:outerShdw>
                          </a:effectLst>
                        </a:rPr>
                        <a:t>AULA</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PROF.</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319780580"/>
                  </a:ext>
                </a:extLst>
              </a:tr>
              <a:tr h="338522">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03/04</a:t>
                      </a:r>
                    </a:p>
                    <a:p>
                      <a:pPr algn="ctr">
                        <a:lnSpc>
                          <a:spcPct val="107000"/>
                        </a:lnSpc>
                        <a:spcAft>
                          <a:spcPts val="0"/>
                        </a:spcAft>
                      </a:pPr>
                      <a:r>
                        <a:rPr lang="pt-BR" sz="1500" dirty="0">
                          <a:effectLst>
                            <a:outerShdw blurRad="38100" dist="38100" dir="2700000" algn="tl">
                              <a:srgbClr val="000000">
                                <a:alpha val="43137"/>
                              </a:srgbClr>
                            </a:outerShdw>
                          </a:effectLst>
                        </a:rPr>
                        <a:t>quarta -f.</a:t>
                      </a:r>
                    </a:p>
                  </a:txBody>
                  <a:tcPr marL="36049" marR="36049" marT="0" marB="0"/>
                </a:tc>
                <a:tc>
                  <a:txBody>
                    <a:bodyPr/>
                    <a:lstStyle/>
                    <a:p>
                      <a:pPr>
                        <a:lnSpc>
                          <a:spcPct val="115000"/>
                        </a:lnSpc>
                        <a:spcAft>
                          <a:spcPts val="0"/>
                        </a:spcAft>
                      </a:pPr>
                      <a:r>
                        <a:rPr lang="pt-BR" sz="1600">
                          <a:effectLst>
                            <a:outerShdw blurRad="38100" dist="38100" dir="2700000" algn="tl">
                              <a:srgbClr val="000000">
                                <a:alpha val="43137"/>
                              </a:srgbClr>
                            </a:outerShdw>
                          </a:effectLst>
                        </a:rPr>
                        <a:t> PROVA 1</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2910914253"/>
                  </a:ext>
                </a:extLst>
              </a:tr>
              <a:tr h="338522">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10/04</a:t>
                      </a:r>
                    </a:p>
                    <a:p>
                      <a:pPr algn="ctr">
                        <a:lnSpc>
                          <a:spcPct val="107000"/>
                        </a:lnSpc>
                        <a:spcAft>
                          <a:spcPts val="0"/>
                        </a:spcAft>
                      </a:pPr>
                      <a:r>
                        <a:rPr lang="pt-BR" sz="1500" dirty="0">
                          <a:effectLst>
                            <a:outerShdw blurRad="38100" dist="38100" dir="2700000" algn="tl">
                              <a:srgbClr val="000000">
                                <a:alpha val="43137"/>
                              </a:srgbClr>
                            </a:outerShdw>
                          </a:effectLst>
                        </a:rPr>
                        <a:t>quarta -f.</a:t>
                      </a:r>
                    </a:p>
                  </a:txBody>
                  <a:tcPr marL="36049" marR="36049" marT="0" marB="0"/>
                </a:tc>
                <a:tc>
                  <a:txBody>
                    <a:bodyPr/>
                    <a:lstStyle/>
                    <a:p>
                      <a:pPr>
                        <a:lnSpc>
                          <a:spcPct val="115000"/>
                        </a:lnSpc>
                        <a:spcAft>
                          <a:spcPts val="0"/>
                        </a:spcAft>
                      </a:pPr>
                      <a:r>
                        <a:rPr lang="pt-BR" sz="1600">
                          <a:effectLst>
                            <a:outerShdw blurRad="38100" dist="38100" dir="2700000" algn="tl">
                              <a:srgbClr val="000000">
                                <a:alpha val="43137"/>
                              </a:srgbClr>
                            </a:outerShdw>
                          </a:effectLst>
                        </a:rPr>
                        <a:t>- Saúde mental </a:t>
                      </a:r>
                    </a:p>
                    <a:p>
                      <a:pPr>
                        <a:lnSpc>
                          <a:spcPct val="115000"/>
                        </a:lnSpc>
                        <a:spcAft>
                          <a:spcPts val="0"/>
                        </a:spcAft>
                      </a:pPr>
                      <a:r>
                        <a:rPr lang="pt-BR" sz="1600">
                          <a:effectLst>
                            <a:outerShdw blurRad="38100" dist="38100" dir="2700000" algn="tl">
                              <a:srgbClr val="000000">
                                <a:alpha val="43137"/>
                              </a:srgbClr>
                            </a:outerShdw>
                          </a:effectLst>
                        </a:rPr>
                        <a:t>- Efeitos da poluição na saúde</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Convidado</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174600861"/>
                  </a:ext>
                </a:extLst>
              </a:tr>
              <a:tr h="62456">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27 a 30/03</a:t>
                      </a:r>
                    </a:p>
                  </a:txBody>
                  <a:tcPr marL="36049" marR="36049" marT="0" marB="0"/>
                </a:tc>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SEMANA SANTA</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762078585"/>
                  </a:ext>
                </a:extLst>
              </a:tr>
              <a:tr h="98710">
                <a:tc>
                  <a:txBody>
                    <a:bodyPr/>
                    <a:lstStyle/>
                    <a:p>
                      <a:pPr algn="ctr">
                        <a:lnSpc>
                          <a:spcPct val="107000"/>
                        </a:lnSpc>
                        <a:spcAft>
                          <a:spcPts val="0"/>
                        </a:spcAft>
                      </a:pPr>
                      <a:r>
                        <a:rPr lang="pt-BR" sz="1500" dirty="0">
                          <a:effectLst>
                            <a:outerShdw blurRad="38100" dist="38100" dir="2700000" algn="tl">
                              <a:srgbClr val="000000">
                                <a:alpha val="43137"/>
                              </a:srgbClr>
                            </a:outerShdw>
                          </a:effectLst>
                        </a:rPr>
                        <a:t>24/04</a:t>
                      </a:r>
                    </a:p>
                    <a:p>
                      <a:pPr algn="ctr">
                        <a:lnSpc>
                          <a:spcPct val="107000"/>
                        </a:lnSpc>
                        <a:spcAft>
                          <a:spcPts val="0"/>
                        </a:spcAft>
                      </a:pPr>
                      <a:r>
                        <a:rPr lang="pt-BR" sz="1500" dirty="0">
                          <a:effectLst>
                            <a:outerShdw blurRad="38100" dist="38100" dir="2700000" algn="tl">
                              <a:srgbClr val="000000">
                                <a:alpha val="43137"/>
                              </a:srgbClr>
                            </a:outerShdw>
                          </a:effectLst>
                        </a:rPr>
                        <a:t>quarta -f.</a:t>
                      </a:r>
                      <a:endParaRPr lang="pt-BR" sz="15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nSpc>
                          <a:spcPct val="115000"/>
                        </a:lnSpc>
                        <a:spcAft>
                          <a:spcPts val="0"/>
                        </a:spcAft>
                      </a:pPr>
                      <a:r>
                        <a:rPr lang="pt-BR" sz="1600">
                          <a:effectLst>
                            <a:outerShdw blurRad="38100" dist="38100" dir="2700000" algn="tl">
                              <a:srgbClr val="000000">
                                <a:alpha val="43137"/>
                              </a:srgbClr>
                            </a:outerShdw>
                          </a:effectLst>
                        </a:rPr>
                        <a:t>Câncer: Incidência e mortalidade dos principais tipos de câncer </a:t>
                      </a:r>
                    </a:p>
                    <a:p>
                      <a:pPr marL="1348740" indent="-1348740">
                        <a:lnSpc>
                          <a:spcPct val="115000"/>
                        </a:lnSpc>
                        <a:spcAft>
                          <a:spcPts val="0"/>
                        </a:spcAft>
                      </a:pPr>
                      <a:r>
                        <a:rPr lang="pt-BR" sz="1600">
                          <a:effectLst>
                            <a:outerShdw blurRad="38100" dist="38100" dir="2700000" algn="tl">
                              <a:srgbClr val="000000">
                                <a:alpha val="43137"/>
                              </a:srgbClr>
                            </a:outerShdw>
                          </a:effectLst>
                        </a:rPr>
                        <a:t> </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801320420"/>
                  </a:ext>
                </a:extLst>
              </a:tr>
              <a:tr h="338522">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01/05</a:t>
                      </a:r>
                    </a:p>
                    <a:p>
                      <a:pPr algn="ctr">
                        <a:lnSpc>
                          <a:spcPct val="107000"/>
                        </a:lnSpc>
                        <a:spcAft>
                          <a:spcPts val="0"/>
                        </a:spcAft>
                      </a:pPr>
                      <a:r>
                        <a:rPr lang="pt-BR" sz="1500" dirty="0">
                          <a:effectLst>
                            <a:outerShdw blurRad="38100" dist="38100" dir="2700000" algn="tl">
                              <a:srgbClr val="000000">
                                <a:alpha val="43137"/>
                              </a:srgbClr>
                            </a:outerShdw>
                          </a:effectLst>
                        </a:rPr>
                        <a:t>quarta -f.</a:t>
                      </a:r>
                    </a:p>
                  </a:txBody>
                  <a:tcPr marL="36049" marR="36049" marT="0" marB="0"/>
                </a:tc>
                <a:tc>
                  <a:txBody>
                    <a:bodyPr/>
                    <a:lstStyle/>
                    <a:p>
                      <a:pPr>
                        <a:lnSpc>
                          <a:spcPct val="115000"/>
                        </a:lnSpc>
                        <a:spcAft>
                          <a:spcPts val="0"/>
                        </a:spcAft>
                      </a:pPr>
                      <a:r>
                        <a:rPr lang="pt-BR" sz="1600">
                          <a:effectLst>
                            <a:outerShdw blurRad="38100" dist="38100" dir="2700000" algn="tl">
                              <a:srgbClr val="000000">
                                <a:alpha val="43137"/>
                              </a:srgbClr>
                            </a:outerShdw>
                          </a:effectLst>
                        </a:rPr>
                        <a:t>Feriado</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 </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4272470599"/>
                  </a:ext>
                </a:extLst>
              </a:tr>
              <a:tr h="359830">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08/05</a:t>
                      </a:r>
                    </a:p>
                    <a:p>
                      <a:pPr algn="ctr">
                        <a:lnSpc>
                          <a:spcPct val="107000"/>
                        </a:lnSpc>
                        <a:spcAft>
                          <a:spcPts val="0"/>
                        </a:spcAft>
                      </a:pPr>
                      <a:r>
                        <a:rPr lang="pt-BR" sz="1600" dirty="0">
                          <a:effectLst>
                            <a:outerShdw blurRad="38100" dist="38100" dir="2700000" algn="tl">
                              <a:srgbClr val="000000">
                                <a:alpha val="43137"/>
                              </a:srgbClr>
                            </a:outerShdw>
                          </a:effectLst>
                        </a:rPr>
                        <a:t>quarta -f.</a:t>
                      </a:r>
                    </a:p>
                  </a:txBody>
                  <a:tcPr marL="36049" marR="36049" marT="0" marB="0"/>
                </a:tc>
                <a:tc>
                  <a:txBody>
                    <a:bodyPr/>
                    <a:lstStyle/>
                    <a:p>
                      <a:pPr marL="1348740" indent="-1348740">
                        <a:lnSpc>
                          <a:spcPct val="115000"/>
                        </a:lnSpc>
                        <a:spcAft>
                          <a:spcPts val="0"/>
                        </a:spcAft>
                      </a:pPr>
                      <a:r>
                        <a:rPr lang="pt-BR" sz="1600" dirty="0">
                          <a:effectLst>
                            <a:outerShdw blurRad="38100" dist="38100" dir="2700000" algn="tl">
                              <a:srgbClr val="000000">
                                <a:alpha val="43137"/>
                              </a:srgbClr>
                            </a:outerShdw>
                          </a:effectLst>
                        </a:rPr>
                        <a:t>Câncer: Estratégias de prevenção primária e secundária</a:t>
                      </a: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1431119523"/>
                  </a:ext>
                </a:extLst>
              </a:tr>
              <a:tr h="225680">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15/05</a:t>
                      </a:r>
                    </a:p>
                    <a:p>
                      <a:pPr algn="ctr">
                        <a:lnSpc>
                          <a:spcPct val="107000"/>
                        </a:lnSpc>
                        <a:spcAft>
                          <a:spcPts val="0"/>
                        </a:spcAft>
                      </a:pPr>
                      <a:r>
                        <a:rPr lang="pt-BR" sz="1600" dirty="0">
                          <a:effectLst>
                            <a:outerShdw blurRad="38100" dist="38100" dir="2700000" algn="tl">
                              <a:srgbClr val="000000">
                                <a:alpha val="43137"/>
                              </a:srgbClr>
                            </a:outerShdw>
                          </a:effectLst>
                        </a:rPr>
                        <a:t>quarta -f.</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nSpc>
                          <a:spcPct val="107000"/>
                        </a:lnSpc>
                        <a:spcAft>
                          <a:spcPts val="0"/>
                        </a:spcAft>
                      </a:pPr>
                      <a:r>
                        <a:rPr lang="pt-BR" sz="1600">
                          <a:effectLst>
                            <a:outerShdw blurRad="38100" dist="38100" dir="2700000" algn="tl">
                              <a:srgbClr val="000000">
                                <a:alpha val="43137"/>
                              </a:srgbClr>
                            </a:outerShdw>
                          </a:effectLst>
                        </a:rPr>
                        <a:t>A estrutura da vigilância das DCNT no Brasil </a:t>
                      </a:r>
                      <a:endParaRPr lang="pt-BR" sz="1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3266520902"/>
                  </a:ext>
                </a:extLst>
              </a:tr>
              <a:tr h="225680">
                <a:tc>
                  <a:txBody>
                    <a:bodyPr/>
                    <a:lstStyle/>
                    <a:p>
                      <a:pPr algn="ctr">
                        <a:lnSpc>
                          <a:spcPct val="107000"/>
                        </a:lnSpc>
                        <a:spcAft>
                          <a:spcPts val="0"/>
                        </a:spcAft>
                      </a:pPr>
                      <a:r>
                        <a:rPr lang="pt-BR" sz="1600" dirty="0">
                          <a:effectLst>
                            <a:outerShdw blurRad="38100" dist="38100" dir="2700000" algn="tl">
                              <a:srgbClr val="000000">
                                <a:alpha val="43137"/>
                              </a:srgbClr>
                            </a:outerShdw>
                          </a:effectLst>
                        </a:rPr>
                        <a:t>18/05</a:t>
                      </a:r>
                    </a:p>
                    <a:p>
                      <a:pPr algn="ctr">
                        <a:lnSpc>
                          <a:spcPct val="107000"/>
                        </a:lnSpc>
                        <a:spcAft>
                          <a:spcPts val="0"/>
                        </a:spcAft>
                      </a:pPr>
                      <a:r>
                        <a:rPr lang="pt-BR" sz="1600" dirty="0">
                          <a:effectLst>
                            <a:outerShdw blurRad="38100" dist="38100" dir="2700000" algn="tl">
                              <a:srgbClr val="000000">
                                <a:alpha val="43137"/>
                              </a:srgbClr>
                            </a:outerShdw>
                          </a:effectLst>
                        </a:rPr>
                        <a:t>sábado</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nSpc>
                          <a:spcPct val="115000"/>
                        </a:lnSpc>
                        <a:spcAft>
                          <a:spcPts val="0"/>
                        </a:spcAft>
                      </a:pPr>
                      <a:r>
                        <a:rPr lang="pt-BR" sz="1600" dirty="0">
                          <a:effectLst>
                            <a:outerShdw blurRad="38100" dist="38100" dir="2700000" algn="tl">
                              <a:srgbClr val="000000">
                                <a:alpha val="43137"/>
                              </a:srgbClr>
                            </a:outerShdw>
                          </a:effectLst>
                        </a:rPr>
                        <a:t>PROVA 2 (9-12h)</a:t>
                      </a:r>
                      <a:endParaRPr lang="pt-B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tc>
                  <a:txBody>
                    <a:bodyPr/>
                    <a:lstStyle/>
                    <a:p>
                      <a:pPr algn="ctr">
                        <a:lnSpc>
                          <a:spcPct val="107000"/>
                        </a:lnSpc>
                        <a:spcAft>
                          <a:spcPts val="0"/>
                        </a:spcAft>
                      </a:pPr>
                      <a:r>
                        <a:rPr lang="pt-BR" sz="1400" dirty="0">
                          <a:effectLst>
                            <a:outerShdw blurRad="38100" dist="38100" dir="2700000" algn="tl">
                              <a:srgbClr val="000000">
                                <a:alpha val="43137"/>
                              </a:srgbClr>
                            </a:outerShdw>
                          </a:effectLst>
                        </a:rPr>
                        <a:t>Tatiana</a:t>
                      </a:r>
                      <a:endParaRPr lang="pt-B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6049" marR="36049" marT="0" marB="0"/>
                </a:tc>
                <a:extLst>
                  <a:ext uri="{0D108BD9-81ED-4DB2-BD59-A6C34878D82A}">
                    <a16:rowId xmlns:a16="http://schemas.microsoft.com/office/drawing/2014/main" val="1285414293"/>
                  </a:ext>
                </a:extLst>
              </a:tr>
            </a:tbl>
          </a:graphicData>
        </a:graphic>
      </p:graphicFrame>
      <p:sp>
        <p:nvSpPr>
          <p:cNvPr id="3" name="Retângulo 2">
            <a:extLst>
              <a:ext uri="{FF2B5EF4-FFF2-40B4-BE49-F238E27FC236}">
                <a16:creationId xmlns:a16="http://schemas.microsoft.com/office/drawing/2014/main" id="{3B842C7A-C33F-4BC9-A894-F58D6996A5CA}"/>
              </a:ext>
            </a:extLst>
          </p:cNvPr>
          <p:cNvSpPr/>
          <p:nvPr/>
        </p:nvSpPr>
        <p:spPr>
          <a:xfrm>
            <a:off x="119921" y="760792"/>
            <a:ext cx="8904158" cy="470000"/>
          </a:xfrm>
          <a:prstGeom prst="rect">
            <a:avLst/>
          </a:prstGeom>
        </p:spPr>
        <p:txBody>
          <a:bodyPr wrap="square">
            <a:spAutoFit/>
          </a:bodyPr>
          <a:lstStyle/>
          <a:p>
            <a:pPr algn="ctr">
              <a:lnSpc>
                <a:spcPct val="107000"/>
              </a:lnSpc>
            </a:pPr>
            <a:r>
              <a:rPr lang="pt-BR" sz="2400" b="1" dirty="0">
                <a:latin typeface="Calibri" panose="020F0502020204030204" pitchFamily="34" charset="0"/>
                <a:ea typeface="Calibri" panose="020F0502020204030204" pitchFamily="34" charset="0"/>
                <a:cs typeface="Times New Roman" panose="02020603050405020304" pitchFamily="18" charset="0"/>
              </a:rPr>
              <a:t>DISCIPLINA HEP 0151- EPIDEMIOLOGIA DAS DCNT - CRONOGRAMA</a:t>
            </a:r>
            <a:endParaRPr lang="pt-BR" sz="2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8">
            <a:extLst>
              <a:ext uri="{FF2B5EF4-FFF2-40B4-BE49-F238E27FC236}">
                <a16:creationId xmlns:a16="http://schemas.microsoft.com/office/drawing/2014/main" id="{A8B586F5-1B88-40CB-9B92-177EE746FBD1}"/>
              </a:ext>
            </a:extLst>
          </p:cNvPr>
          <p:cNvGrpSpPr>
            <a:grpSpLocks/>
          </p:cNvGrpSpPr>
          <p:nvPr/>
        </p:nvGrpSpPr>
        <p:grpSpPr bwMode="auto">
          <a:xfrm>
            <a:off x="119921" y="78473"/>
            <a:ext cx="530980" cy="550929"/>
            <a:chOff x="4110" y="2797"/>
            <a:chExt cx="1424" cy="1357"/>
          </a:xfrm>
        </p:grpSpPr>
        <p:sp>
          <p:nvSpPr>
            <p:cNvPr id="8" name="Oval 7">
              <a:extLst>
                <a:ext uri="{FF2B5EF4-FFF2-40B4-BE49-F238E27FC236}">
                  <a16:creationId xmlns:a16="http://schemas.microsoft.com/office/drawing/2014/main" id="{039F6161-9DB8-45F9-833E-2A71197F575D}"/>
                </a:ext>
              </a:extLst>
            </p:cNvPr>
            <p:cNvSpPr>
              <a:spLocks noChangeArrowheads="1"/>
            </p:cNvSpPr>
            <p:nvPr/>
          </p:nvSpPr>
          <p:spPr bwMode="auto">
            <a:xfrm>
              <a:off x="4136" y="2815"/>
              <a:ext cx="1361" cy="1304"/>
            </a:xfrm>
            <a:prstGeom prst="ellipse">
              <a:avLst/>
            </a:prstGeom>
            <a:solidFill>
              <a:srgbClr val="FFFFFF"/>
            </a:solidFill>
            <a:ln>
              <a:noFill/>
            </a:ln>
            <a:extLst/>
          </p:spPr>
          <p:txBody>
            <a:bodyPr wrap="none" anchor="ctr"/>
            <a:lstStyle/>
            <a:p>
              <a:pPr>
                <a:defRPr/>
              </a:pPr>
              <a:endParaRPr lang="en-US" b="1">
                <a:effectLst>
                  <a:outerShdw blurRad="38100" dist="38100" dir="2700000" algn="tl">
                    <a:srgbClr val="000000">
                      <a:alpha val="43137"/>
                    </a:srgbClr>
                  </a:outerShdw>
                </a:effectLst>
                <a:ea typeface="+mn-ea"/>
              </a:endParaRPr>
            </a:p>
          </p:txBody>
        </p:sp>
        <p:pic>
          <p:nvPicPr>
            <p:cNvPr id="9" name="Picture 5" descr="logoNutri_jpg">
              <a:extLst>
                <a:ext uri="{FF2B5EF4-FFF2-40B4-BE49-F238E27FC236}">
                  <a16:creationId xmlns:a16="http://schemas.microsoft.com/office/drawing/2014/main" id="{8B0A500D-138E-4E65-843C-0EAA604CB8D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0" y="2797"/>
              <a:ext cx="1424"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007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65756" y="259679"/>
            <a:ext cx="8532813" cy="488532"/>
          </a:xfrm>
          <a:prstGeom prst="rect">
            <a:avLst/>
          </a:prstGeom>
          <a:noFill/>
          <a:ln w="9525">
            <a:noFill/>
            <a:miter lim="800000"/>
            <a:headEnd/>
            <a:tailEnd/>
          </a:ln>
          <a:effectLst/>
        </p:spPr>
        <p:txBody>
          <a:bodyPr wrap="square">
            <a:spAutoFit/>
          </a:bodyPr>
          <a:lstStyle/>
          <a:p>
            <a:pPr algn="ctr" eaLnBrk="1" hangingPunct="1">
              <a:lnSpc>
                <a:spcPct val="120000"/>
              </a:lnSpc>
              <a:defRPr/>
            </a:pPr>
            <a:r>
              <a:rPr lang="pt-BR" sz="2400" b="1" dirty="0">
                <a:solidFill>
                  <a:schemeClr val="tx2"/>
                </a:solidFill>
                <a:effectLst>
                  <a:outerShdw blurRad="38100" dist="38100" dir="2700000" algn="tl">
                    <a:srgbClr val="C0C0C0"/>
                  </a:outerShdw>
                </a:effectLst>
                <a:latin typeface="Verdana" pitchFamily="34" charset="0"/>
              </a:rPr>
              <a:t>HISTÓRIA NATURAL DA DOENÇA</a:t>
            </a:r>
          </a:p>
        </p:txBody>
      </p:sp>
      <p:pic>
        <p:nvPicPr>
          <p:cNvPr id="2050" name="Picture 2" descr="Resultado de imagem para história natural da doenç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78" t="4819" r="1600"/>
          <a:stretch/>
        </p:blipFill>
        <p:spPr bwMode="auto">
          <a:xfrm>
            <a:off x="244435" y="1068388"/>
            <a:ext cx="8690055" cy="471021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952500" y="1534410"/>
            <a:ext cx="2241319" cy="307777"/>
          </a:xfrm>
          <a:prstGeom prst="rect">
            <a:avLst/>
          </a:prstGeom>
          <a:solidFill>
            <a:schemeClr val="bg1"/>
          </a:solidFill>
          <a:ln w="38100">
            <a:solidFill>
              <a:srgbClr val="C00000"/>
            </a:solidFill>
          </a:ln>
        </p:spPr>
        <p:txBody>
          <a:bodyPr wrap="none" rtlCol="0">
            <a:spAutoFit/>
          </a:bodyPr>
          <a:lstStyle/>
          <a:p>
            <a:r>
              <a:rPr lang="pt-BR" sz="1400" b="1" dirty="0">
                <a:solidFill>
                  <a:srgbClr val="C00000"/>
                </a:solidFill>
                <a:effectLst>
                  <a:outerShdw blurRad="38100" dist="38100" dir="2700000" algn="tl">
                    <a:srgbClr val="000000">
                      <a:alpha val="43137"/>
                    </a:srgbClr>
                  </a:outerShdw>
                </a:effectLst>
              </a:rPr>
              <a:t>Período </a:t>
            </a:r>
            <a:r>
              <a:rPr lang="pt-BR" sz="1400" b="1" dirty="0" err="1">
                <a:solidFill>
                  <a:srgbClr val="C00000"/>
                </a:solidFill>
                <a:effectLst>
                  <a:outerShdw blurRad="38100" dist="38100" dir="2700000" algn="tl">
                    <a:srgbClr val="000000">
                      <a:alpha val="43137"/>
                    </a:srgbClr>
                  </a:outerShdw>
                </a:effectLst>
              </a:rPr>
              <a:t>Pré</a:t>
            </a:r>
            <a:r>
              <a:rPr lang="pt-BR" sz="1400" b="1" dirty="0">
                <a:solidFill>
                  <a:srgbClr val="C00000"/>
                </a:solidFill>
                <a:effectLst>
                  <a:outerShdw blurRad="38100" dist="38100" dir="2700000" algn="tl">
                    <a:srgbClr val="000000">
                      <a:alpha val="43137"/>
                    </a:srgbClr>
                  </a:outerShdw>
                </a:effectLst>
              </a:rPr>
              <a:t>-patogênico</a:t>
            </a:r>
          </a:p>
        </p:txBody>
      </p:sp>
      <p:sp>
        <p:nvSpPr>
          <p:cNvPr id="10" name="CaixaDeTexto 9"/>
          <p:cNvSpPr txBox="1"/>
          <p:nvPr/>
        </p:nvSpPr>
        <p:spPr>
          <a:xfrm>
            <a:off x="4137023" y="1505470"/>
            <a:ext cx="1927131" cy="307777"/>
          </a:xfrm>
          <a:prstGeom prst="rect">
            <a:avLst/>
          </a:prstGeom>
          <a:solidFill>
            <a:schemeClr val="bg1"/>
          </a:solidFill>
          <a:ln w="38100">
            <a:solidFill>
              <a:srgbClr val="C00000"/>
            </a:solidFill>
          </a:ln>
        </p:spPr>
        <p:txBody>
          <a:bodyPr wrap="none" rtlCol="0">
            <a:spAutoFit/>
          </a:bodyPr>
          <a:lstStyle/>
          <a:p>
            <a:r>
              <a:rPr lang="pt-BR" sz="1400" b="1" dirty="0">
                <a:solidFill>
                  <a:srgbClr val="C00000"/>
                </a:solidFill>
                <a:effectLst>
                  <a:outerShdw blurRad="38100" dist="38100" dir="2700000" algn="tl">
                    <a:srgbClr val="000000">
                      <a:alpha val="43137"/>
                    </a:srgbClr>
                  </a:outerShdw>
                </a:effectLst>
              </a:rPr>
              <a:t>Período Patogênico</a:t>
            </a:r>
          </a:p>
        </p:txBody>
      </p:sp>
      <p:grpSp>
        <p:nvGrpSpPr>
          <p:cNvPr id="4" name="Agrupar 3">
            <a:extLst>
              <a:ext uri="{FF2B5EF4-FFF2-40B4-BE49-F238E27FC236}">
                <a16:creationId xmlns:a16="http://schemas.microsoft.com/office/drawing/2014/main" id="{178ABAA1-89B3-4AB9-955C-7176E8EF091E}"/>
              </a:ext>
            </a:extLst>
          </p:cNvPr>
          <p:cNvGrpSpPr/>
          <p:nvPr/>
        </p:nvGrpSpPr>
        <p:grpSpPr>
          <a:xfrm>
            <a:off x="395065" y="944879"/>
            <a:ext cx="7825417" cy="5410505"/>
            <a:chOff x="395065" y="944879"/>
            <a:chExt cx="7825417" cy="5410505"/>
          </a:xfrm>
        </p:grpSpPr>
        <p:sp>
          <p:nvSpPr>
            <p:cNvPr id="6" name="CaixaDeTexto 5"/>
            <p:cNvSpPr txBox="1"/>
            <p:nvPr/>
          </p:nvSpPr>
          <p:spPr>
            <a:xfrm>
              <a:off x="395065" y="1122343"/>
              <a:ext cx="2305438" cy="307777"/>
            </a:xfrm>
            <a:prstGeom prst="rect">
              <a:avLst/>
            </a:prstGeom>
            <a:solidFill>
              <a:schemeClr val="bg1"/>
            </a:solidFill>
            <a:ln w="38100">
              <a:solidFill>
                <a:srgbClr val="00B050"/>
              </a:solidFill>
            </a:ln>
          </p:spPr>
          <p:txBody>
            <a:bodyPr wrap="none" rtlCol="0">
              <a:spAutoFit/>
            </a:bodyPr>
            <a:lstStyle/>
            <a:p>
              <a:pPr algn="ctr"/>
              <a:r>
                <a:rPr lang="pt-BR" sz="1400" b="1" dirty="0">
                  <a:solidFill>
                    <a:srgbClr val="00B050"/>
                  </a:solidFill>
                  <a:effectLst>
                    <a:outerShdw blurRad="38100" dist="38100" dir="2700000" algn="tl">
                      <a:srgbClr val="000000">
                        <a:alpha val="43137"/>
                      </a:srgbClr>
                    </a:outerShdw>
                  </a:effectLst>
                </a:rPr>
                <a:t>Fase de Susceptibilidade</a:t>
              </a:r>
            </a:p>
          </p:txBody>
        </p:sp>
        <p:sp>
          <p:nvSpPr>
            <p:cNvPr id="12" name="CaixaDeTexto 11"/>
            <p:cNvSpPr txBox="1"/>
            <p:nvPr/>
          </p:nvSpPr>
          <p:spPr>
            <a:xfrm>
              <a:off x="3241108" y="2076082"/>
              <a:ext cx="1457451" cy="892552"/>
            </a:xfrm>
            <a:prstGeom prst="rect">
              <a:avLst/>
            </a:prstGeom>
            <a:solidFill>
              <a:schemeClr val="bg1"/>
            </a:solidFill>
            <a:ln w="38100">
              <a:solidFill>
                <a:srgbClr val="00B050"/>
              </a:solidFill>
            </a:ln>
          </p:spPr>
          <p:txBody>
            <a:bodyPr wrap="none" rtlCol="0">
              <a:spAutoFit/>
            </a:bodyPr>
            <a:lstStyle/>
            <a:p>
              <a:pPr algn="ctr"/>
              <a:r>
                <a:rPr lang="pt-BR" sz="1300" b="1" dirty="0">
                  <a:solidFill>
                    <a:srgbClr val="00B050"/>
                  </a:solidFill>
                  <a:effectLst>
                    <a:outerShdw blurRad="38100" dist="38100" dir="2700000" algn="tl">
                      <a:srgbClr val="000000">
                        <a:alpha val="43137"/>
                      </a:srgbClr>
                    </a:outerShdw>
                  </a:effectLst>
                </a:rPr>
                <a:t>Fase Pré-clínica</a:t>
              </a:r>
            </a:p>
            <a:p>
              <a:pPr algn="ctr"/>
              <a:r>
                <a:rPr lang="pt-BR" sz="1300" b="1" dirty="0">
                  <a:solidFill>
                    <a:srgbClr val="00B050"/>
                  </a:solidFill>
                  <a:effectLst>
                    <a:outerShdw blurRad="38100" dist="38100" dir="2700000" algn="tl">
                      <a:srgbClr val="000000">
                        <a:alpha val="43137"/>
                      </a:srgbClr>
                    </a:outerShdw>
                  </a:effectLst>
                </a:rPr>
                <a:t>ou</a:t>
              </a:r>
            </a:p>
            <a:p>
              <a:pPr algn="ctr"/>
              <a:r>
                <a:rPr lang="pt-BR" sz="1300" b="1" dirty="0">
                  <a:solidFill>
                    <a:srgbClr val="00B050"/>
                  </a:solidFill>
                  <a:effectLst>
                    <a:outerShdw blurRad="38100" dist="38100" dir="2700000" algn="tl">
                      <a:srgbClr val="000000">
                        <a:alpha val="43137"/>
                      </a:srgbClr>
                    </a:outerShdw>
                  </a:effectLst>
                </a:rPr>
                <a:t>Período de</a:t>
              </a:r>
            </a:p>
            <a:p>
              <a:pPr algn="ctr"/>
              <a:r>
                <a:rPr lang="pt-BR" sz="1300" b="1" dirty="0">
                  <a:solidFill>
                    <a:srgbClr val="00B050"/>
                  </a:solidFill>
                  <a:effectLst>
                    <a:outerShdw blurRad="38100" dist="38100" dir="2700000" algn="tl">
                      <a:srgbClr val="000000">
                        <a:alpha val="43137"/>
                      </a:srgbClr>
                    </a:outerShdw>
                  </a:effectLst>
                </a:rPr>
                <a:t>latência</a:t>
              </a:r>
            </a:p>
          </p:txBody>
        </p:sp>
        <p:sp>
          <p:nvSpPr>
            <p:cNvPr id="13" name="CaixaDeTexto 12"/>
            <p:cNvSpPr txBox="1"/>
            <p:nvPr/>
          </p:nvSpPr>
          <p:spPr>
            <a:xfrm>
              <a:off x="4532163" y="1105151"/>
              <a:ext cx="1136850" cy="292388"/>
            </a:xfrm>
            <a:prstGeom prst="rect">
              <a:avLst/>
            </a:prstGeom>
            <a:solidFill>
              <a:schemeClr val="bg1"/>
            </a:solidFill>
            <a:ln w="38100">
              <a:solidFill>
                <a:srgbClr val="00B050"/>
              </a:solidFill>
            </a:ln>
          </p:spPr>
          <p:txBody>
            <a:bodyPr wrap="none" rtlCol="0">
              <a:spAutoFit/>
            </a:bodyPr>
            <a:lstStyle/>
            <a:p>
              <a:pPr algn="ctr"/>
              <a:r>
                <a:rPr lang="pt-BR" sz="1300" b="1" dirty="0">
                  <a:solidFill>
                    <a:srgbClr val="00B050"/>
                  </a:solidFill>
                  <a:effectLst>
                    <a:outerShdw blurRad="38100" dist="38100" dir="2700000" algn="tl">
                      <a:srgbClr val="000000">
                        <a:alpha val="43137"/>
                      </a:srgbClr>
                    </a:outerShdw>
                  </a:effectLst>
                </a:rPr>
                <a:t>Fase Clínica</a:t>
              </a:r>
            </a:p>
          </p:txBody>
        </p:sp>
        <p:sp>
          <p:nvSpPr>
            <p:cNvPr id="14" name="CaixaDeTexto 13"/>
            <p:cNvSpPr txBox="1"/>
            <p:nvPr/>
          </p:nvSpPr>
          <p:spPr>
            <a:xfrm>
              <a:off x="6317397" y="1520859"/>
              <a:ext cx="1903085" cy="292388"/>
            </a:xfrm>
            <a:prstGeom prst="rect">
              <a:avLst/>
            </a:prstGeom>
            <a:solidFill>
              <a:schemeClr val="bg1"/>
            </a:solidFill>
            <a:ln w="38100">
              <a:solidFill>
                <a:srgbClr val="00B050"/>
              </a:solidFill>
            </a:ln>
          </p:spPr>
          <p:txBody>
            <a:bodyPr wrap="none" rtlCol="0">
              <a:spAutoFit/>
            </a:bodyPr>
            <a:lstStyle/>
            <a:p>
              <a:pPr algn="ctr"/>
              <a:r>
                <a:rPr lang="pt-BR" sz="1300" b="1" dirty="0">
                  <a:solidFill>
                    <a:srgbClr val="00B050"/>
                  </a:solidFill>
                  <a:effectLst>
                    <a:outerShdw blurRad="38100" dist="38100" dir="2700000" algn="tl">
                      <a:srgbClr val="000000">
                        <a:alpha val="43137"/>
                      </a:srgbClr>
                    </a:outerShdw>
                  </a:effectLst>
                </a:rPr>
                <a:t>Fase de Incapacidade</a:t>
              </a:r>
            </a:p>
          </p:txBody>
        </p:sp>
        <p:cxnSp>
          <p:nvCxnSpPr>
            <p:cNvPr id="9" name="Conector de seta reta 8"/>
            <p:cNvCxnSpPr/>
            <p:nvPr/>
          </p:nvCxnSpPr>
          <p:spPr>
            <a:xfrm>
              <a:off x="3265401" y="944879"/>
              <a:ext cx="0" cy="487949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H="1">
              <a:off x="4648866" y="2057990"/>
              <a:ext cx="25398" cy="380495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2393770" y="5862941"/>
              <a:ext cx="1463862" cy="492443"/>
            </a:xfrm>
            <a:prstGeom prst="rect">
              <a:avLst/>
            </a:prstGeom>
            <a:solidFill>
              <a:schemeClr val="bg1"/>
            </a:solidFill>
            <a:ln w="38100">
              <a:solidFill>
                <a:srgbClr val="0070C0"/>
              </a:solidFill>
            </a:ln>
          </p:spPr>
          <p:txBody>
            <a:bodyPr wrap="none" rtlCol="0">
              <a:spAutoFit/>
            </a:bodyPr>
            <a:lstStyle/>
            <a:p>
              <a:pPr algn="ctr"/>
              <a:r>
                <a:rPr lang="pt-BR" sz="1300" b="1" dirty="0">
                  <a:solidFill>
                    <a:srgbClr val="0070C0"/>
                  </a:solidFill>
                  <a:effectLst>
                    <a:outerShdw blurRad="38100" dist="38100" dir="2700000" algn="tl">
                      <a:srgbClr val="000000">
                        <a:alpha val="43137"/>
                      </a:srgbClr>
                    </a:outerShdw>
                  </a:effectLst>
                </a:rPr>
                <a:t>Início Biológico </a:t>
              </a:r>
            </a:p>
            <a:p>
              <a:pPr algn="ctr"/>
              <a:r>
                <a:rPr lang="pt-BR" sz="1300" b="1" dirty="0">
                  <a:solidFill>
                    <a:srgbClr val="0070C0"/>
                  </a:solidFill>
                  <a:effectLst>
                    <a:outerShdw blurRad="38100" dist="38100" dir="2700000" algn="tl">
                      <a:srgbClr val="000000">
                        <a:alpha val="43137"/>
                      </a:srgbClr>
                    </a:outerShdw>
                  </a:effectLst>
                </a:rPr>
                <a:t>da Doença</a:t>
              </a:r>
            </a:p>
          </p:txBody>
        </p:sp>
        <p:sp>
          <p:nvSpPr>
            <p:cNvPr id="22" name="CaixaDeTexto 21"/>
            <p:cNvSpPr txBox="1"/>
            <p:nvPr/>
          </p:nvSpPr>
          <p:spPr>
            <a:xfrm>
              <a:off x="3913369" y="5862941"/>
              <a:ext cx="1539204" cy="492443"/>
            </a:xfrm>
            <a:prstGeom prst="rect">
              <a:avLst/>
            </a:prstGeom>
            <a:solidFill>
              <a:schemeClr val="bg1"/>
            </a:solidFill>
            <a:ln w="38100">
              <a:solidFill>
                <a:srgbClr val="0070C0"/>
              </a:solidFill>
            </a:ln>
          </p:spPr>
          <p:txBody>
            <a:bodyPr wrap="none" rtlCol="0">
              <a:spAutoFit/>
            </a:bodyPr>
            <a:lstStyle/>
            <a:p>
              <a:pPr algn="ctr"/>
              <a:r>
                <a:rPr lang="pt-BR" sz="1300" b="1" dirty="0">
                  <a:solidFill>
                    <a:srgbClr val="0070C0"/>
                  </a:solidFill>
                  <a:effectLst>
                    <a:outerShdw blurRad="38100" dist="38100" dir="2700000" algn="tl">
                      <a:srgbClr val="000000">
                        <a:alpha val="43137"/>
                      </a:srgbClr>
                    </a:outerShdw>
                  </a:effectLst>
                </a:rPr>
                <a:t>Início dos Sinais </a:t>
              </a:r>
            </a:p>
            <a:p>
              <a:pPr algn="ctr"/>
              <a:r>
                <a:rPr lang="pt-BR" sz="1300" b="1" dirty="0">
                  <a:solidFill>
                    <a:srgbClr val="0070C0"/>
                  </a:solidFill>
                  <a:effectLst>
                    <a:outerShdw blurRad="38100" dist="38100" dir="2700000" algn="tl">
                      <a:srgbClr val="000000">
                        <a:alpha val="43137"/>
                      </a:srgbClr>
                    </a:outerShdw>
                  </a:effectLst>
                </a:rPr>
                <a:t>e Sintomas</a:t>
              </a:r>
            </a:p>
          </p:txBody>
        </p:sp>
      </p:grpSp>
      <p:sp>
        <p:nvSpPr>
          <p:cNvPr id="18" name="CaixaDeTexto 17"/>
          <p:cNvSpPr txBox="1"/>
          <p:nvPr/>
        </p:nvSpPr>
        <p:spPr>
          <a:xfrm>
            <a:off x="5960933" y="5949147"/>
            <a:ext cx="2837636" cy="400110"/>
          </a:xfrm>
          <a:prstGeom prst="rect">
            <a:avLst/>
          </a:prstGeom>
          <a:noFill/>
        </p:spPr>
        <p:txBody>
          <a:bodyPr wrap="none" rtlCol="0">
            <a:spAutoFit/>
          </a:bodyPr>
          <a:lstStyle/>
          <a:p>
            <a:r>
              <a:rPr lang="pt-BR" sz="2000" b="1" dirty="0">
                <a:solidFill>
                  <a:srgbClr val="C00000"/>
                </a:solidFill>
                <a:effectLst>
                  <a:outerShdw blurRad="38100" dist="38100" dir="2700000" algn="tl">
                    <a:srgbClr val="000000">
                      <a:alpha val="43137"/>
                    </a:srgbClr>
                  </a:outerShdw>
                </a:effectLst>
              </a:rPr>
              <a:t>Doenças Silenciosas!!</a:t>
            </a:r>
          </a:p>
        </p:txBody>
      </p:sp>
      <p:sp>
        <p:nvSpPr>
          <p:cNvPr id="19" name="Elipse 18"/>
          <p:cNvSpPr/>
          <p:nvPr/>
        </p:nvSpPr>
        <p:spPr>
          <a:xfrm>
            <a:off x="3479800" y="4452080"/>
            <a:ext cx="1103163" cy="5696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effectLst>
                <a:outerShdw blurRad="38100" dist="38100" dir="2700000" algn="tl">
                  <a:srgbClr val="000000">
                    <a:alpha val="43137"/>
                  </a:srgbClr>
                </a:outerShdw>
              </a:effectLst>
            </a:endParaRPr>
          </a:p>
        </p:txBody>
      </p:sp>
      <p:sp>
        <p:nvSpPr>
          <p:cNvPr id="2" name="CaixaDeTexto 1">
            <a:extLst>
              <a:ext uri="{FF2B5EF4-FFF2-40B4-BE49-F238E27FC236}">
                <a16:creationId xmlns:a16="http://schemas.microsoft.com/office/drawing/2014/main" id="{CEFD18F2-2B86-4389-BA97-4571FF68E67D}"/>
              </a:ext>
            </a:extLst>
          </p:cNvPr>
          <p:cNvSpPr txBox="1"/>
          <p:nvPr/>
        </p:nvSpPr>
        <p:spPr>
          <a:xfrm>
            <a:off x="7529830" y="2128016"/>
            <a:ext cx="705642" cy="215444"/>
          </a:xfrm>
          <a:prstGeom prst="rect">
            <a:avLst/>
          </a:prstGeom>
          <a:noFill/>
        </p:spPr>
        <p:txBody>
          <a:bodyPr wrap="none" rtlCol="0">
            <a:spAutoFit/>
          </a:bodyPr>
          <a:lstStyle/>
          <a:p>
            <a:r>
              <a:rPr lang="pt-BR" sz="800" dirty="0">
                <a:solidFill>
                  <a:schemeClr val="bg1">
                    <a:lumMod val="50000"/>
                  </a:schemeClr>
                </a:solidFill>
              </a:rPr>
              <a:t>INVALIDEZ</a:t>
            </a:r>
          </a:p>
        </p:txBody>
      </p:sp>
    </p:spTree>
    <p:extLst>
      <p:ext uri="{BB962C8B-B14F-4D97-AF65-F5344CB8AC3E}">
        <p14:creationId xmlns:p14="http://schemas.microsoft.com/office/powerpoint/2010/main" val="9267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a:srcRect/>
          <a:stretch>
            <a:fillRect/>
          </a:stretch>
        </p:blipFill>
        <p:spPr bwMode="auto">
          <a:xfrm>
            <a:off x="827088" y="340560"/>
            <a:ext cx="7561262" cy="645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CaixaDeTexto 1">
            <a:extLst>
              <a:ext uri="{FF2B5EF4-FFF2-40B4-BE49-F238E27FC236}">
                <a16:creationId xmlns:a16="http://schemas.microsoft.com/office/drawing/2014/main" id="{E5A6A1F2-173C-4C72-A75E-7377DD589603}"/>
              </a:ext>
            </a:extLst>
          </p:cNvPr>
          <p:cNvSpPr txBox="1"/>
          <p:nvPr/>
        </p:nvSpPr>
        <p:spPr>
          <a:xfrm>
            <a:off x="171128" y="308476"/>
            <a:ext cx="8876619" cy="430887"/>
          </a:xfrm>
          <a:prstGeom prst="rect">
            <a:avLst/>
          </a:prstGeom>
          <a:solidFill>
            <a:schemeClr val="bg1"/>
          </a:solidFill>
        </p:spPr>
        <p:txBody>
          <a:bodyPr wrap="square" rtlCol="0">
            <a:spAutoFit/>
          </a:bodyPr>
          <a:lstStyle/>
          <a:p>
            <a:r>
              <a:rPr lang="pt-BR" sz="2200" b="1" dirty="0">
                <a:solidFill>
                  <a:schemeClr val="tx2"/>
                </a:solidFill>
                <a:effectLst>
                  <a:outerShdw blurRad="38100" dist="38100" dir="2700000" algn="tl">
                    <a:srgbClr val="C0C0C0"/>
                  </a:outerShdw>
                </a:effectLst>
                <a:latin typeface="Verdana" pitchFamily="34" charset="0"/>
                <a:ea typeface="+mj-ea"/>
                <a:cs typeface="+mj-cs"/>
              </a:rPr>
              <a:t>Em que fase este caso de DCNT se encontrava à época? </a:t>
            </a:r>
          </a:p>
        </p:txBody>
      </p:sp>
      <p:sp>
        <p:nvSpPr>
          <p:cNvPr id="4" name="CaixaDeTexto 3">
            <a:extLst>
              <a:ext uri="{FF2B5EF4-FFF2-40B4-BE49-F238E27FC236}">
                <a16:creationId xmlns:a16="http://schemas.microsoft.com/office/drawing/2014/main" id="{37A80215-DCE9-4CD5-B051-818B1DDB9778}"/>
              </a:ext>
            </a:extLst>
          </p:cNvPr>
          <p:cNvSpPr txBox="1"/>
          <p:nvPr/>
        </p:nvSpPr>
        <p:spPr>
          <a:xfrm>
            <a:off x="6189060" y="5836185"/>
            <a:ext cx="1903085" cy="292388"/>
          </a:xfrm>
          <a:prstGeom prst="rect">
            <a:avLst/>
          </a:prstGeom>
          <a:solidFill>
            <a:schemeClr val="bg1"/>
          </a:solidFill>
          <a:ln w="38100">
            <a:solidFill>
              <a:srgbClr val="00B050"/>
            </a:solidFill>
          </a:ln>
        </p:spPr>
        <p:txBody>
          <a:bodyPr wrap="none" rtlCol="0">
            <a:spAutoFit/>
          </a:bodyPr>
          <a:lstStyle/>
          <a:p>
            <a:pPr algn="ctr"/>
            <a:r>
              <a:rPr lang="pt-BR" sz="1300" b="1" dirty="0">
                <a:solidFill>
                  <a:srgbClr val="00B050"/>
                </a:solidFill>
                <a:effectLst>
                  <a:outerShdw blurRad="38100" dist="38100" dir="2700000" algn="tl">
                    <a:srgbClr val="000000">
                      <a:alpha val="43137"/>
                    </a:srgbClr>
                  </a:outerShdw>
                </a:effectLst>
              </a:rPr>
              <a:t>Fase de Incapacidade</a:t>
            </a:r>
          </a:p>
        </p:txBody>
      </p:sp>
    </p:spTree>
    <p:extLst>
      <p:ext uri="{BB962C8B-B14F-4D97-AF65-F5344CB8AC3E}">
        <p14:creationId xmlns:p14="http://schemas.microsoft.com/office/powerpoint/2010/main" val="22301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500"/>
                                        <p:tgtEl>
                                          <p:spTgt spid="147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6" presetClass="emph" presetSubtype="0" fill="hold" grpId="1" nodeType="afterEffect">
                                  <p:stCondLst>
                                    <p:cond delay="0"/>
                                  </p:stCondLst>
                                  <p:childTnLst>
                                    <p:animScale>
                                      <p:cBhvr>
                                        <p:cTn id="15"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25034" y="4181037"/>
            <a:ext cx="7532947" cy="481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ctangle 3" descr="Rectangle: Click to edit Master text styles&#10;Second level&#10;Third level&#10;Fourth level&#10;Fifth level">
            <a:extLst>
              <a:ext uri="{FF2B5EF4-FFF2-40B4-BE49-F238E27FC236}">
                <a16:creationId xmlns:a16="http://schemas.microsoft.com/office/drawing/2014/main" id="{9A34A66D-D642-4AD7-A73E-585DE573BFAB}"/>
              </a:ext>
            </a:extLst>
          </p:cNvPr>
          <p:cNvSpPr>
            <a:spLocks noGrp="1" noChangeArrowheads="1"/>
          </p:cNvSpPr>
          <p:nvPr>
            <p:ph idx="1"/>
          </p:nvPr>
        </p:nvSpPr>
        <p:spPr>
          <a:xfrm>
            <a:off x="904237" y="1821382"/>
            <a:ext cx="7774542" cy="3673475"/>
          </a:xfrm>
        </p:spPr>
        <p:txBody>
          <a:bodyPr/>
          <a:lstStyle/>
          <a:p>
            <a:pPr eaLnBrk="1" hangingPunct="1">
              <a:spcBef>
                <a:spcPts val="1200"/>
              </a:spcBef>
              <a:buFont typeface="Wingdings" panose="05000000000000000000" pitchFamily="2" charset="2"/>
              <a:buChar char="ü"/>
            </a:pPr>
            <a:r>
              <a:rPr lang="pt-BR" altLang="pt-BR" sz="23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História natural prolongada</a:t>
            </a:r>
          </a:p>
          <a:p>
            <a:pPr eaLnBrk="1" hangingPunct="1">
              <a:spcBef>
                <a:spcPts val="1200"/>
              </a:spcBef>
              <a:buFont typeface="Wingdings" panose="05000000000000000000" pitchFamily="2" charset="2"/>
              <a:buChar char="ü"/>
            </a:pPr>
            <a:r>
              <a:rPr lang="pt-BR" altLang="pt-BR" sz="23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Longo período de latência</a:t>
            </a:r>
          </a:p>
          <a:p>
            <a:pPr eaLnBrk="1" hangingPunct="1">
              <a:spcBef>
                <a:spcPts val="1200"/>
              </a:spcBef>
              <a:buFont typeface="Wingdings" panose="05000000000000000000" pitchFamily="2" charset="2"/>
              <a:buChar char="ü"/>
            </a:pPr>
            <a:r>
              <a:rPr lang="pt-BR" altLang="pt-BR" sz="23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Fisiopatologia complexa: multiplicidade de </a:t>
            </a:r>
            <a:r>
              <a:rPr lang="pt-BR" altLang="pt-BR" sz="23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fatores de risco</a:t>
            </a:r>
          </a:p>
          <a:p>
            <a:pPr eaLnBrk="1" hangingPunct="1">
              <a:spcBef>
                <a:spcPts val="1200"/>
              </a:spcBef>
              <a:buFont typeface="Wingdings" panose="05000000000000000000" pitchFamily="2" charset="2"/>
              <a:buChar char="ü"/>
            </a:pPr>
            <a:r>
              <a:rPr lang="pt-BR" altLang="pt-BR" sz="23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Interação de fatores conhecidos e desconhecidos</a:t>
            </a:r>
          </a:p>
          <a:p>
            <a:pPr eaLnBrk="1" hangingPunct="1">
              <a:spcBef>
                <a:spcPts val="1200"/>
              </a:spcBef>
              <a:buFont typeface="Wingdings" panose="05000000000000000000" pitchFamily="2" charset="2"/>
              <a:buChar char="ü"/>
            </a:pPr>
            <a:r>
              <a:rPr lang="pt-BR" altLang="pt-BR" sz="2300" b="1" dirty="0">
                <a:solidFill>
                  <a:srgbClr val="C00000"/>
                </a:solidFill>
                <a:latin typeface="Verdana" panose="020B0604030504040204" pitchFamily="34" charset="0"/>
                <a:ea typeface="Verdana" panose="020B0604030504040204" pitchFamily="34" charset="0"/>
              </a:rPr>
              <a:t>Causa</a:t>
            </a:r>
            <a:r>
              <a:rPr lang="pt-BR" altLang="pt-BR" sz="2300" dirty="0">
                <a:latin typeface="Verdana" panose="020B0604030504040204" pitchFamily="34" charset="0"/>
                <a:ea typeface="Verdana" panose="020B0604030504040204" pitchFamily="34" charset="0"/>
              </a:rPr>
              <a:t> necessária desconhecida em sua maioria</a:t>
            </a:r>
          </a:p>
        </p:txBody>
      </p:sp>
      <p:sp>
        <p:nvSpPr>
          <p:cNvPr id="10" name="Rectangle 2">
            <a:extLst>
              <a:ext uri="{FF2B5EF4-FFF2-40B4-BE49-F238E27FC236}">
                <a16:creationId xmlns:a16="http://schemas.microsoft.com/office/drawing/2014/main" id="{9E52ECF8-8768-41ED-B555-9A23CA23E619}"/>
              </a:ext>
            </a:extLst>
          </p:cNvPr>
          <p:cNvSpPr>
            <a:spLocks noGrp="1" noChangeArrowheads="1"/>
          </p:cNvSpPr>
          <p:nvPr>
            <p:ph type="title"/>
          </p:nvPr>
        </p:nvSpPr>
        <p:spPr>
          <a:xfrm>
            <a:off x="89940" y="371741"/>
            <a:ext cx="8949375" cy="1223962"/>
          </a:xfrm>
        </p:spPr>
        <p:txBody>
          <a:bodyPr>
            <a:normAutofit/>
          </a:bodyPr>
          <a:lstStyle/>
          <a:p>
            <a:pPr algn="ctr" eaLnBrk="1" fontAlgn="auto" hangingPunct="1">
              <a:lnSpc>
                <a:spcPct val="120000"/>
              </a:lnSpc>
              <a:spcAft>
                <a:spcPts val="0"/>
              </a:spcAft>
              <a:defRPr/>
            </a:pPr>
            <a:r>
              <a:rPr lang="pt-BR" sz="2700" dirty="0">
                <a:effectLst>
                  <a:outerShdw blurRad="38100" dist="38100" dir="2700000" algn="tl">
                    <a:srgbClr val="C0C0C0"/>
                  </a:outerShdw>
                </a:effectLst>
                <a:latin typeface="Verdana" pitchFamily="34" charset="0"/>
              </a:rPr>
              <a:t>Características Epidemiológicas das </a:t>
            </a:r>
            <a:r>
              <a:rPr lang="pt-BR" sz="2700" dirty="0" err="1">
                <a:effectLst>
                  <a:outerShdw blurRad="38100" dist="38100" dir="2700000" algn="tl">
                    <a:srgbClr val="C0C0C0"/>
                  </a:outerShdw>
                </a:effectLst>
                <a:latin typeface="Verdana" pitchFamily="34" charset="0"/>
              </a:rPr>
              <a:t>DCNTs</a:t>
            </a:r>
            <a:endParaRPr lang="pt-BR" sz="2700" dirty="0">
              <a:effectLst>
                <a:outerShdw blurRad="38100" dist="38100" dir="2700000" algn="tl">
                  <a:srgbClr val="C0C0C0"/>
                </a:outerShdw>
              </a:effectLst>
              <a:latin typeface="Arial Unicode MS" pitchFamily="34" charset="-128"/>
            </a:endParaRPr>
          </a:p>
        </p:txBody>
      </p:sp>
      <p:grpSp>
        <p:nvGrpSpPr>
          <p:cNvPr id="5" name="Agrupar 4">
            <a:extLst>
              <a:ext uri="{FF2B5EF4-FFF2-40B4-BE49-F238E27FC236}">
                <a16:creationId xmlns:a16="http://schemas.microsoft.com/office/drawing/2014/main" id="{A7A6F95B-F33A-470B-AFEE-D3DEE6E8F99A}"/>
              </a:ext>
            </a:extLst>
          </p:cNvPr>
          <p:cNvGrpSpPr/>
          <p:nvPr/>
        </p:nvGrpSpPr>
        <p:grpSpPr>
          <a:xfrm>
            <a:off x="2367062" y="5263451"/>
            <a:ext cx="1724316" cy="860976"/>
            <a:chOff x="5829087" y="5717448"/>
            <a:chExt cx="1724316" cy="860976"/>
          </a:xfrm>
        </p:grpSpPr>
        <p:pic>
          <p:nvPicPr>
            <p:cNvPr id="3" name="Imagem 2">
              <a:extLst>
                <a:ext uri="{FF2B5EF4-FFF2-40B4-BE49-F238E27FC236}">
                  <a16:creationId xmlns:a16="http://schemas.microsoft.com/office/drawing/2014/main" id="{832D0595-5C3F-41A0-9080-5D071B03FE4D}"/>
                </a:ext>
              </a:extLst>
            </p:cNvPr>
            <p:cNvPicPr>
              <a:picLocks noChangeAspect="1"/>
            </p:cNvPicPr>
            <p:nvPr/>
          </p:nvPicPr>
          <p:blipFill>
            <a:blip r:embed="rId2"/>
            <a:stretch>
              <a:fillRect/>
            </a:stretch>
          </p:blipFill>
          <p:spPr>
            <a:xfrm>
              <a:off x="6926663" y="5717448"/>
              <a:ext cx="626740" cy="860976"/>
            </a:xfrm>
            <a:prstGeom prst="rect">
              <a:avLst/>
            </a:prstGeom>
          </p:spPr>
        </p:pic>
        <p:sp>
          <p:nvSpPr>
            <p:cNvPr id="4" name="CaixaDeTexto 3">
              <a:extLst>
                <a:ext uri="{FF2B5EF4-FFF2-40B4-BE49-F238E27FC236}">
                  <a16:creationId xmlns:a16="http://schemas.microsoft.com/office/drawing/2014/main" id="{BADEFDD1-F107-4B83-BB62-D046AC9125B7}"/>
                </a:ext>
              </a:extLst>
            </p:cNvPr>
            <p:cNvSpPr txBox="1"/>
            <p:nvPr/>
          </p:nvSpPr>
          <p:spPr>
            <a:xfrm>
              <a:off x="5829087" y="5936139"/>
              <a:ext cx="1140056" cy="430887"/>
            </a:xfrm>
            <a:prstGeom prst="rect">
              <a:avLst/>
            </a:prstGeom>
            <a:noFill/>
          </p:spPr>
          <p:txBody>
            <a:bodyPr wrap="none" rtlCol="0">
              <a:spAutoFit/>
            </a:bodyPr>
            <a:lstStyle/>
            <a:p>
              <a:pPr algn="ctr"/>
              <a:r>
                <a:rPr lang="pt-BR" sz="2200" b="1" dirty="0">
                  <a:solidFill>
                    <a:srgbClr val="C00000"/>
                  </a:solidFill>
                  <a:latin typeface="Arial Black" panose="020B0A04020102020204" pitchFamily="34" charset="0"/>
                </a:rPr>
                <a:t>Causa</a:t>
              </a:r>
            </a:p>
          </p:txBody>
        </p:sp>
      </p:grpSp>
      <p:sp>
        <p:nvSpPr>
          <p:cNvPr id="6" name="CaixaDeTexto 5">
            <a:extLst>
              <a:ext uri="{FF2B5EF4-FFF2-40B4-BE49-F238E27FC236}">
                <a16:creationId xmlns:a16="http://schemas.microsoft.com/office/drawing/2014/main" id="{CB262663-55DF-4E1B-A43E-5E278FB47D6E}"/>
              </a:ext>
            </a:extLst>
          </p:cNvPr>
          <p:cNvSpPr txBox="1"/>
          <p:nvPr/>
        </p:nvSpPr>
        <p:spPr>
          <a:xfrm>
            <a:off x="4564627" y="5445424"/>
            <a:ext cx="4114152" cy="1015663"/>
          </a:xfrm>
          <a:prstGeom prst="rect">
            <a:avLst/>
          </a:prstGeom>
          <a:noFill/>
        </p:spPr>
        <p:txBody>
          <a:bodyPr wrap="square" rtlCol="0">
            <a:spAutoFit/>
          </a:bodyPr>
          <a:lstStyle/>
          <a:p>
            <a:r>
              <a:rPr lang="pt-BR" sz="2000" b="1" i="1" dirty="0">
                <a:solidFill>
                  <a:srgbClr val="C00000"/>
                </a:solidFill>
              </a:rPr>
              <a:t>Condição (precedente) com papel essencial na determinação da doença</a:t>
            </a:r>
          </a:p>
        </p:txBody>
      </p:sp>
    </p:spTree>
    <p:extLst>
      <p:ext uri="{BB962C8B-B14F-4D97-AF65-F5344CB8AC3E}">
        <p14:creationId xmlns:p14="http://schemas.microsoft.com/office/powerpoint/2010/main" val="267000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4268" y="376634"/>
            <a:ext cx="7772400" cy="699964"/>
          </a:xfrm>
        </p:spPr>
        <p:txBody>
          <a:bodyPr>
            <a:normAutofit/>
          </a:bodyPr>
          <a:lstStyle/>
          <a:p>
            <a:pPr algn="ctr">
              <a:defRPr/>
            </a:pPr>
            <a:r>
              <a:rPr lang="pt-BR" sz="2800" dirty="0">
                <a:latin typeface="Verdana" panose="020B0604030504040204" pitchFamily="34" charset="0"/>
                <a:ea typeface="Verdana" panose="020B0604030504040204" pitchFamily="34" charset="0"/>
                <a:cs typeface="Verdana" panose="020B0604030504040204" pitchFamily="34" charset="0"/>
              </a:rPr>
              <a:t>Causa: Conceitos</a:t>
            </a:r>
          </a:p>
        </p:txBody>
      </p:sp>
      <p:sp>
        <p:nvSpPr>
          <p:cNvPr id="3" name="Espaço Reservado para Conteúdo 2"/>
          <p:cNvSpPr>
            <a:spLocks noGrp="1"/>
          </p:cNvSpPr>
          <p:nvPr>
            <p:ph idx="1"/>
          </p:nvPr>
        </p:nvSpPr>
        <p:spPr>
          <a:xfrm>
            <a:off x="431800" y="2868524"/>
            <a:ext cx="8280400" cy="842484"/>
          </a:xfrm>
        </p:spPr>
        <p:txBody>
          <a:bodyPr/>
          <a:lstStyle/>
          <a:p>
            <a:pPr marL="109537" indent="0" algn="ctr">
              <a:buNone/>
              <a:defRPr/>
            </a:pPr>
            <a:r>
              <a:rPr lang="pt-BR" sz="2400" b="1" dirty="0">
                <a:latin typeface="Verdana" panose="020B0604030504040204" pitchFamily="34" charset="0"/>
                <a:ea typeface="Verdana" panose="020B0604030504040204" pitchFamily="34" charset="0"/>
                <a:cs typeface="Verdana" panose="020B0604030504040204" pitchFamily="34" charset="0"/>
              </a:rPr>
              <a:t>Modelo de causas “suficiente e componente” </a:t>
            </a:r>
            <a:r>
              <a:rPr lang="pt-BR" sz="2000" i="1" dirty="0" err="1">
                <a:latin typeface="Verdana" panose="020B0604030504040204" pitchFamily="34" charset="0"/>
                <a:ea typeface="Verdana" panose="020B0604030504040204" pitchFamily="34" charset="0"/>
                <a:cs typeface="Verdana" panose="020B0604030504040204" pitchFamily="34" charset="0"/>
              </a:rPr>
              <a:t>Rothman</a:t>
            </a:r>
            <a:endParaRPr lang="pt-BR" sz="2400" dirty="0">
              <a:latin typeface="Verdana" panose="020B0604030504040204" pitchFamily="34" charset="0"/>
              <a:ea typeface="Verdana" panose="020B0604030504040204" pitchFamily="34" charset="0"/>
              <a:cs typeface="Verdana" panose="020B0604030504040204" pitchFamily="34" charset="0"/>
            </a:endParaRPr>
          </a:p>
        </p:txBody>
      </p:sp>
      <p:sp>
        <p:nvSpPr>
          <p:cNvPr id="47" name="Rectangle 3" descr="Rectangle: Click to edit Master text styles&#10;Second level&#10;Third level&#10;Fourth level&#10;Fifth level"/>
          <p:cNvSpPr txBox="1">
            <a:spLocks noChangeArrowheads="1"/>
          </p:cNvSpPr>
          <p:nvPr/>
        </p:nvSpPr>
        <p:spPr bwMode="auto">
          <a:xfrm>
            <a:off x="440268" y="1554074"/>
            <a:ext cx="8280400" cy="84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spcBef>
                <a:spcPct val="90000"/>
              </a:spcBef>
              <a:buFont typeface="Wingdings" panose="05000000000000000000" pitchFamily="2" charset="2"/>
              <a:buChar char="ü"/>
            </a:pPr>
            <a:r>
              <a:rPr lang="pt-BR" altLang="pt-BR" sz="2400" b="1" dirty="0">
                <a:solidFill>
                  <a:srgbClr val="0070C0"/>
                </a:solidFill>
                <a:effectLst>
                  <a:outerShdw blurRad="38100" dist="38100" dir="2700000" algn="tl">
                    <a:srgbClr val="000000">
                      <a:alpha val="43137"/>
                    </a:srgbClr>
                  </a:outerShdw>
                </a:effectLst>
                <a:latin typeface="Arial Unicode MS" panose="020B0604020202020204" pitchFamily="34" charset="-128"/>
              </a:rPr>
              <a:t>Causa necessária</a:t>
            </a:r>
            <a:r>
              <a:rPr lang="pt-BR" altLang="pt-BR" sz="2400" dirty="0">
                <a:latin typeface="Arial Unicode MS" panose="020B0604020202020204" pitchFamily="34" charset="-128"/>
              </a:rPr>
              <a:t>: </a:t>
            </a:r>
            <a:r>
              <a:rPr lang="pt-BR" sz="2400" dirty="0">
                <a:latin typeface="Arial Unicode MS" panose="020B0604020202020204" pitchFamily="34" charset="-128"/>
                <a:ea typeface="Arial Unicode MS" panose="020B0604020202020204" pitchFamily="34" charset="-128"/>
                <a:cs typeface="Arial Unicode MS" panose="020B0604020202020204" pitchFamily="34" charset="-128"/>
              </a:rPr>
              <a:t>a doença </a:t>
            </a:r>
            <a:r>
              <a:rPr lang="pt-BR" sz="2400" b="1" u="sng" dirty="0">
                <a:latin typeface="Arial Unicode MS" panose="020B0604020202020204" pitchFamily="34" charset="-128"/>
                <a:ea typeface="Arial Unicode MS" panose="020B0604020202020204" pitchFamily="34" charset="-128"/>
                <a:cs typeface="Arial Unicode MS" panose="020B0604020202020204" pitchFamily="34" charset="-128"/>
              </a:rPr>
              <a:t>só</a:t>
            </a:r>
            <a:r>
              <a:rPr lang="pt-BR" sz="2400" dirty="0">
                <a:latin typeface="Arial Unicode MS" panose="020B0604020202020204" pitchFamily="34" charset="-128"/>
                <a:ea typeface="Arial Unicode MS" panose="020B0604020202020204" pitchFamily="34" charset="-128"/>
                <a:cs typeface="Arial Unicode MS" panose="020B0604020202020204" pitchFamily="34" charset="-128"/>
              </a:rPr>
              <a:t> se desenvolve na sua presença, mas esta pode não ser suficiente! </a:t>
            </a:r>
            <a:endParaRPr lang="pt-BR" altLang="pt-B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Rectangle 3" descr="Rectangle: Click to edit Master text styles&#10;Second level&#10;Third level&#10;Fourth level&#10;Fifth level">
            <a:extLst>
              <a:ext uri="{FF2B5EF4-FFF2-40B4-BE49-F238E27FC236}">
                <a16:creationId xmlns:a16="http://schemas.microsoft.com/office/drawing/2014/main" id="{2B1DE585-547B-47B8-8CC6-E8B1FF4C4D5B}"/>
              </a:ext>
            </a:extLst>
          </p:cNvPr>
          <p:cNvSpPr txBox="1">
            <a:spLocks noChangeArrowheads="1"/>
          </p:cNvSpPr>
          <p:nvPr/>
        </p:nvSpPr>
        <p:spPr bwMode="auto">
          <a:xfrm>
            <a:off x="581974" y="3792423"/>
            <a:ext cx="8144932" cy="22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spcBef>
                <a:spcPct val="90000"/>
              </a:spcBef>
              <a:buFont typeface="Wingdings" panose="05000000000000000000" pitchFamily="2" charset="2"/>
              <a:buChar char="ü"/>
            </a:pPr>
            <a:r>
              <a:rPr lang="pt-BR" altLang="pt-BR" sz="2400" b="1" dirty="0">
                <a:solidFill>
                  <a:srgbClr val="0070C0"/>
                </a:solidFill>
                <a:effectLst>
                  <a:outerShdw blurRad="38100" dist="38100" dir="2700000" algn="tl">
                    <a:srgbClr val="000000">
                      <a:alpha val="43137"/>
                    </a:srgbClr>
                  </a:outerShdw>
                </a:effectLst>
                <a:latin typeface="Arial Unicode MS" panose="020B0604020202020204" pitchFamily="34" charset="-128"/>
              </a:rPr>
              <a:t>Causa suficiente</a:t>
            </a:r>
            <a:r>
              <a:rPr lang="pt-BR" altLang="pt-BR" sz="2400" dirty="0">
                <a:latin typeface="Arial Unicode MS" panose="020B0604020202020204" pitchFamily="34" charset="-128"/>
              </a:rPr>
              <a:t>: condição mínima de eventos para que a doença ocorra. Uma causa suficiente geralmente é composta por diversos componentes </a:t>
            </a:r>
            <a:r>
              <a:rPr lang="pt-BR" altLang="pt-BR" sz="1800" dirty="0">
                <a:latin typeface="Arial Unicode MS" panose="020B0604020202020204" pitchFamily="34" charset="-128"/>
              </a:rPr>
              <a:t>(inclui a “necessária”)</a:t>
            </a:r>
          </a:p>
          <a:p>
            <a:pPr eaLnBrk="1" hangingPunct="1">
              <a:spcBef>
                <a:spcPct val="90000"/>
              </a:spcBef>
              <a:buFont typeface="Wingdings" panose="05000000000000000000" pitchFamily="2" charset="2"/>
              <a:buChar char="ü"/>
            </a:pPr>
            <a:r>
              <a:rPr lang="pt-BR" altLang="pt-BR" sz="2400" b="1" dirty="0">
                <a:solidFill>
                  <a:srgbClr val="0070C0"/>
                </a:solidFill>
                <a:effectLst>
                  <a:outerShdw blurRad="38100" dist="38100" dir="2700000" algn="tl">
                    <a:srgbClr val="000000">
                      <a:alpha val="43137"/>
                    </a:srgbClr>
                  </a:outerShdw>
                </a:effectLst>
                <a:latin typeface="Arial Unicode MS" panose="020B0604020202020204" pitchFamily="34" charset="-128"/>
              </a:rPr>
              <a:t>Causa componente</a:t>
            </a:r>
            <a:r>
              <a:rPr lang="pt-BR" altLang="pt-BR" sz="2400" dirty="0">
                <a:latin typeface="Arial Unicode MS" panose="020B0604020202020204" pitchFamily="34" charset="-128"/>
              </a:rPr>
              <a:t>: componentes que compõem a causa suficiente</a:t>
            </a:r>
            <a:endParaRPr lang="pt-BR" altLang="pt-B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44594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7872" y="449372"/>
            <a:ext cx="8183032" cy="487563"/>
          </a:xfrm>
        </p:spPr>
        <p:txBody>
          <a:bodyPr/>
          <a:lstStyle/>
          <a:p>
            <a:pPr marL="109537" indent="0" algn="ctr">
              <a:buNone/>
              <a:defRPr/>
            </a:pPr>
            <a:r>
              <a:rPr lang="pt-BR" sz="2400" b="1" dirty="0">
                <a:solidFill>
                  <a:schemeClr val="tx2"/>
                </a:solidFill>
                <a:effectLst>
                  <a:outerShdw blurRad="31750" dist="25400" dir="5400000" algn="tl" rotWithShape="0">
                    <a:srgbClr val="000000">
                      <a:alpha val="25000"/>
                    </a:srgbClr>
                  </a:outerShdw>
                </a:effectLst>
                <a:latin typeface="Verdana" panose="020B0604030504040204" pitchFamily="34" charset="0"/>
                <a:ea typeface="Verdana" panose="020B0604030504040204" pitchFamily="34" charset="0"/>
              </a:rPr>
              <a:t>Modelo de causas “suficiente e componente”</a:t>
            </a:r>
          </a:p>
        </p:txBody>
      </p:sp>
      <p:sp>
        <p:nvSpPr>
          <p:cNvPr id="4" name="Retângulo 3"/>
          <p:cNvSpPr/>
          <p:nvPr/>
        </p:nvSpPr>
        <p:spPr>
          <a:xfrm>
            <a:off x="6370821" y="5881865"/>
            <a:ext cx="2624668" cy="830997"/>
          </a:xfrm>
          <a:prstGeom prst="rect">
            <a:avLst/>
          </a:prstGeom>
          <a:ln w="38100">
            <a:solidFill>
              <a:schemeClr val="tx1"/>
            </a:solidFill>
          </a:ln>
        </p:spPr>
        <p:txBody>
          <a:bodyPr wrap="square">
            <a:spAutoFit/>
          </a:bodyPr>
          <a:lstStyle/>
          <a:p>
            <a:pPr algn="ctr"/>
            <a:r>
              <a:rPr lang="pt-BR" sz="1600" b="1" dirty="0"/>
              <a:t>Pode haver diversos </a:t>
            </a:r>
          </a:p>
          <a:p>
            <a:pPr algn="ctr"/>
            <a:r>
              <a:rPr lang="pt-BR" sz="1600" b="1" dirty="0"/>
              <a:t>conjuntos de causas </a:t>
            </a:r>
          </a:p>
          <a:p>
            <a:pPr algn="ctr"/>
            <a:r>
              <a:rPr lang="pt-BR" sz="1600" b="1" dirty="0"/>
              <a:t>suficientes </a:t>
            </a:r>
          </a:p>
        </p:txBody>
      </p:sp>
      <p:sp>
        <p:nvSpPr>
          <p:cNvPr id="47" name="Rectangle 3" descr="Rectangle: Click to edit Master text styles&#10;Second level&#10;Third level&#10;Fourth level&#10;Fifth level"/>
          <p:cNvSpPr txBox="1">
            <a:spLocks noChangeArrowheads="1"/>
          </p:cNvSpPr>
          <p:nvPr/>
        </p:nvSpPr>
        <p:spPr bwMode="auto">
          <a:xfrm>
            <a:off x="1541271" y="1342923"/>
            <a:ext cx="7150247" cy="128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eaLnBrk="1" hangingPunct="1">
              <a:lnSpc>
                <a:spcPct val="80000"/>
              </a:lnSpc>
              <a:spcBef>
                <a:spcPct val="90000"/>
              </a:spcBef>
              <a:buNone/>
            </a:pPr>
            <a:r>
              <a:rPr lang="pt-BR" sz="2000" b="1" dirty="0"/>
              <a:t>Ex.: tuberculose </a:t>
            </a:r>
          </a:p>
          <a:p>
            <a:pPr marL="107950" indent="431800" eaLnBrk="1" hangingPunct="1">
              <a:spcBef>
                <a:spcPct val="90000"/>
              </a:spcBef>
              <a:buNone/>
            </a:pPr>
            <a:r>
              <a:rPr lang="pt-BR" sz="2000" b="1" dirty="0"/>
              <a:t>1. </a:t>
            </a:r>
            <a:r>
              <a:rPr lang="pt-BR" sz="2000" b="1" dirty="0">
                <a:solidFill>
                  <a:srgbClr val="00B050"/>
                </a:solidFill>
              </a:rPr>
              <a:t>A</a:t>
            </a:r>
            <a:r>
              <a:rPr lang="pt-BR" sz="2000" dirty="0"/>
              <a:t>=alcoolismo; </a:t>
            </a:r>
            <a:r>
              <a:rPr lang="pt-BR" sz="2000" b="1" dirty="0">
                <a:solidFill>
                  <a:srgbClr val="00B050"/>
                </a:solidFill>
              </a:rPr>
              <a:t>U</a:t>
            </a:r>
            <a:r>
              <a:rPr lang="pt-BR" sz="2000" dirty="0"/>
              <a:t>=desnutrição; </a:t>
            </a:r>
            <a:r>
              <a:rPr lang="pt-BR" sz="2000" b="1" dirty="0">
                <a:solidFill>
                  <a:srgbClr val="C00000"/>
                </a:solidFill>
              </a:rPr>
              <a:t>B</a:t>
            </a:r>
            <a:r>
              <a:rPr lang="pt-BR" sz="2000" dirty="0"/>
              <a:t>=M. </a:t>
            </a:r>
            <a:r>
              <a:rPr lang="pt-BR" sz="2000" dirty="0" err="1"/>
              <a:t>tuberculosis</a:t>
            </a:r>
            <a:endParaRPr lang="pt-BR" sz="2000" dirty="0"/>
          </a:p>
          <a:p>
            <a:pPr marL="107950" indent="431800" eaLnBrk="1" hangingPunct="1">
              <a:spcBef>
                <a:spcPts val="600"/>
              </a:spcBef>
              <a:buNone/>
            </a:pPr>
            <a:r>
              <a:rPr lang="pt-BR" sz="2000" b="1" dirty="0"/>
              <a:t>2. </a:t>
            </a:r>
            <a:r>
              <a:rPr lang="pt-BR" sz="2000" b="1" dirty="0">
                <a:solidFill>
                  <a:srgbClr val="00B050"/>
                </a:solidFill>
              </a:rPr>
              <a:t>T</a:t>
            </a:r>
            <a:r>
              <a:rPr lang="pt-BR" sz="2000" dirty="0"/>
              <a:t>=imunodepressão; </a:t>
            </a:r>
            <a:r>
              <a:rPr lang="pt-BR" sz="2000" b="1" dirty="0">
                <a:solidFill>
                  <a:srgbClr val="00B050"/>
                </a:solidFill>
              </a:rPr>
              <a:t>X</a:t>
            </a:r>
            <a:r>
              <a:rPr lang="pt-BR" sz="2000" dirty="0"/>
              <a:t>=AIDS; </a:t>
            </a:r>
            <a:r>
              <a:rPr lang="pt-BR" sz="2000" b="1" dirty="0">
                <a:solidFill>
                  <a:srgbClr val="C00000"/>
                </a:solidFill>
              </a:rPr>
              <a:t>B</a:t>
            </a:r>
            <a:r>
              <a:rPr lang="pt-BR" sz="2000" dirty="0"/>
              <a:t>=M. </a:t>
            </a:r>
            <a:r>
              <a:rPr lang="pt-BR" sz="2000" dirty="0" err="1"/>
              <a:t>tuberculosis</a:t>
            </a:r>
            <a:endParaRPr lang="pt-BR" altLang="pt-BR" sz="2000" dirty="0">
              <a:latin typeface="Arial Unicode MS" panose="020B0604020202020204" pitchFamily="34" charset="-128"/>
            </a:endParaRPr>
          </a:p>
        </p:txBody>
      </p:sp>
      <p:sp>
        <p:nvSpPr>
          <p:cNvPr id="5" name="Elipse 4"/>
          <p:cNvSpPr/>
          <p:nvPr/>
        </p:nvSpPr>
        <p:spPr>
          <a:xfrm>
            <a:off x="1440930" y="3644900"/>
            <a:ext cx="1524000" cy="15113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p:cNvCxnSpPr>
            <a:stCxn id="5" idx="2"/>
            <a:endCxn id="5" idx="6"/>
          </p:cNvCxnSpPr>
          <p:nvPr/>
        </p:nvCxnSpPr>
        <p:spPr>
          <a:xfrm>
            <a:off x="1440930" y="4400550"/>
            <a:ext cx="152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a:endCxn id="5" idx="4"/>
          </p:cNvCxnSpPr>
          <p:nvPr/>
        </p:nvCxnSpPr>
        <p:spPr>
          <a:xfrm>
            <a:off x="2190230" y="4400550"/>
            <a:ext cx="12700" cy="7556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4831830" y="3644900"/>
            <a:ext cx="1524000" cy="15113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a:stCxn id="17" idx="2"/>
            <a:endCxn id="17" idx="6"/>
          </p:cNvCxnSpPr>
          <p:nvPr/>
        </p:nvCxnSpPr>
        <p:spPr>
          <a:xfrm>
            <a:off x="4831830" y="4400550"/>
            <a:ext cx="152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a:endCxn id="17" idx="4"/>
          </p:cNvCxnSpPr>
          <p:nvPr/>
        </p:nvCxnSpPr>
        <p:spPr>
          <a:xfrm>
            <a:off x="5581130" y="4400550"/>
            <a:ext cx="12700" cy="7556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198488" y="5391179"/>
            <a:ext cx="2008883" cy="338554"/>
          </a:xfrm>
          <a:prstGeom prst="rect">
            <a:avLst/>
          </a:prstGeom>
          <a:noFill/>
          <a:ln w="38100">
            <a:solidFill>
              <a:schemeClr val="tx1"/>
            </a:solidFill>
          </a:ln>
        </p:spPr>
        <p:txBody>
          <a:bodyPr wrap="none" rtlCol="0">
            <a:spAutoFit/>
          </a:bodyPr>
          <a:lstStyle/>
          <a:p>
            <a:r>
              <a:rPr lang="pt-BR" sz="1600" dirty="0"/>
              <a:t>Causa Suficiente 1</a:t>
            </a:r>
          </a:p>
        </p:txBody>
      </p:sp>
      <p:sp>
        <p:nvSpPr>
          <p:cNvPr id="21" name="CaixaDeTexto 20"/>
          <p:cNvSpPr txBox="1"/>
          <p:nvPr/>
        </p:nvSpPr>
        <p:spPr>
          <a:xfrm>
            <a:off x="4589388" y="5391179"/>
            <a:ext cx="2008883" cy="338554"/>
          </a:xfrm>
          <a:prstGeom prst="rect">
            <a:avLst/>
          </a:prstGeom>
          <a:noFill/>
          <a:ln w="38100">
            <a:solidFill>
              <a:schemeClr val="tx1"/>
            </a:solidFill>
          </a:ln>
        </p:spPr>
        <p:txBody>
          <a:bodyPr wrap="none" rtlCol="0">
            <a:spAutoFit/>
          </a:bodyPr>
          <a:lstStyle/>
          <a:p>
            <a:r>
              <a:rPr lang="pt-BR" sz="1600" dirty="0"/>
              <a:t>Causa Suficiente 2</a:t>
            </a:r>
          </a:p>
        </p:txBody>
      </p:sp>
      <p:sp>
        <p:nvSpPr>
          <p:cNvPr id="20" name="CaixaDeTexto 19"/>
          <p:cNvSpPr txBox="1"/>
          <p:nvPr/>
        </p:nvSpPr>
        <p:spPr>
          <a:xfrm>
            <a:off x="1986364" y="3877329"/>
            <a:ext cx="433132" cy="523220"/>
          </a:xfrm>
          <a:prstGeom prst="rect">
            <a:avLst/>
          </a:prstGeom>
          <a:noFill/>
        </p:spPr>
        <p:txBody>
          <a:bodyPr wrap="none" rtlCol="0">
            <a:spAutoFit/>
          </a:bodyPr>
          <a:lstStyle/>
          <a:p>
            <a:r>
              <a:rPr lang="pt-BR" sz="2800" b="1" dirty="0">
                <a:solidFill>
                  <a:srgbClr val="00B050"/>
                </a:solidFill>
              </a:rPr>
              <a:t>U</a:t>
            </a:r>
          </a:p>
        </p:txBody>
      </p:sp>
      <p:sp>
        <p:nvSpPr>
          <p:cNvPr id="24" name="CaixaDeTexto 23"/>
          <p:cNvSpPr txBox="1"/>
          <p:nvPr/>
        </p:nvSpPr>
        <p:spPr>
          <a:xfrm>
            <a:off x="5647627" y="4516763"/>
            <a:ext cx="391454" cy="523220"/>
          </a:xfrm>
          <a:prstGeom prst="rect">
            <a:avLst/>
          </a:prstGeom>
          <a:noFill/>
        </p:spPr>
        <p:txBody>
          <a:bodyPr wrap="none" rtlCol="0">
            <a:spAutoFit/>
          </a:bodyPr>
          <a:lstStyle/>
          <a:p>
            <a:r>
              <a:rPr lang="pt-BR" sz="2800" b="1" dirty="0">
                <a:solidFill>
                  <a:srgbClr val="C00000"/>
                </a:solidFill>
              </a:rPr>
              <a:t>B</a:t>
            </a:r>
          </a:p>
        </p:txBody>
      </p:sp>
      <p:sp>
        <p:nvSpPr>
          <p:cNvPr id="25" name="CaixaDeTexto 24"/>
          <p:cNvSpPr txBox="1"/>
          <p:nvPr/>
        </p:nvSpPr>
        <p:spPr>
          <a:xfrm>
            <a:off x="5387684" y="3836054"/>
            <a:ext cx="412292" cy="523220"/>
          </a:xfrm>
          <a:prstGeom prst="rect">
            <a:avLst/>
          </a:prstGeom>
          <a:noFill/>
        </p:spPr>
        <p:txBody>
          <a:bodyPr wrap="none" rtlCol="0">
            <a:spAutoFit/>
          </a:bodyPr>
          <a:lstStyle/>
          <a:p>
            <a:r>
              <a:rPr lang="pt-BR" sz="2800" b="1" dirty="0">
                <a:solidFill>
                  <a:srgbClr val="00B050"/>
                </a:solidFill>
              </a:rPr>
              <a:t>T</a:t>
            </a:r>
          </a:p>
        </p:txBody>
      </p:sp>
      <p:sp>
        <p:nvSpPr>
          <p:cNvPr id="26" name="CaixaDeTexto 25"/>
          <p:cNvSpPr txBox="1"/>
          <p:nvPr/>
        </p:nvSpPr>
        <p:spPr>
          <a:xfrm>
            <a:off x="2246521" y="4516763"/>
            <a:ext cx="391454" cy="523220"/>
          </a:xfrm>
          <a:prstGeom prst="rect">
            <a:avLst/>
          </a:prstGeom>
          <a:noFill/>
        </p:spPr>
        <p:txBody>
          <a:bodyPr wrap="none" rtlCol="0">
            <a:spAutoFit/>
          </a:bodyPr>
          <a:lstStyle/>
          <a:p>
            <a:r>
              <a:rPr lang="pt-BR" sz="2800" b="1" dirty="0">
                <a:solidFill>
                  <a:srgbClr val="C00000"/>
                </a:solidFill>
              </a:rPr>
              <a:t>B</a:t>
            </a:r>
          </a:p>
        </p:txBody>
      </p:sp>
      <p:sp>
        <p:nvSpPr>
          <p:cNvPr id="27" name="CaixaDeTexto 26"/>
          <p:cNvSpPr txBox="1"/>
          <p:nvPr/>
        </p:nvSpPr>
        <p:spPr>
          <a:xfrm>
            <a:off x="5028669" y="4528510"/>
            <a:ext cx="409086" cy="523220"/>
          </a:xfrm>
          <a:prstGeom prst="rect">
            <a:avLst/>
          </a:prstGeom>
          <a:noFill/>
        </p:spPr>
        <p:txBody>
          <a:bodyPr wrap="none" rtlCol="0">
            <a:spAutoFit/>
          </a:bodyPr>
          <a:lstStyle/>
          <a:p>
            <a:r>
              <a:rPr lang="pt-BR" sz="2800" b="1" dirty="0">
                <a:solidFill>
                  <a:srgbClr val="00B050"/>
                </a:solidFill>
              </a:rPr>
              <a:t>X</a:t>
            </a:r>
          </a:p>
        </p:txBody>
      </p:sp>
      <p:sp>
        <p:nvSpPr>
          <p:cNvPr id="28" name="CaixaDeTexto 27"/>
          <p:cNvSpPr txBox="1"/>
          <p:nvPr/>
        </p:nvSpPr>
        <p:spPr>
          <a:xfrm>
            <a:off x="1682563" y="4528510"/>
            <a:ext cx="433132" cy="523220"/>
          </a:xfrm>
          <a:prstGeom prst="rect">
            <a:avLst/>
          </a:prstGeom>
          <a:noFill/>
        </p:spPr>
        <p:txBody>
          <a:bodyPr wrap="none" rtlCol="0">
            <a:spAutoFit/>
          </a:bodyPr>
          <a:lstStyle/>
          <a:p>
            <a:r>
              <a:rPr lang="pt-BR" sz="2800" b="1" dirty="0">
                <a:solidFill>
                  <a:srgbClr val="00B050"/>
                </a:solidFill>
              </a:rPr>
              <a:t>A</a:t>
            </a:r>
          </a:p>
        </p:txBody>
      </p:sp>
      <p:sp>
        <p:nvSpPr>
          <p:cNvPr id="29" name="CaixaDeTexto 28"/>
          <p:cNvSpPr txBox="1"/>
          <p:nvPr/>
        </p:nvSpPr>
        <p:spPr>
          <a:xfrm>
            <a:off x="1157611" y="2981932"/>
            <a:ext cx="2127505" cy="338554"/>
          </a:xfrm>
          <a:prstGeom prst="rect">
            <a:avLst/>
          </a:prstGeom>
          <a:noFill/>
          <a:ln w="38100">
            <a:solidFill>
              <a:schemeClr val="tx1"/>
            </a:solidFill>
          </a:ln>
        </p:spPr>
        <p:txBody>
          <a:bodyPr wrap="none" rtlCol="0">
            <a:spAutoFit/>
          </a:bodyPr>
          <a:lstStyle/>
          <a:p>
            <a:r>
              <a:rPr lang="pt-BR" sz="1600" dirty="0"/>
              <a:t>Causa Componente</a:t>
            </a:r>
          </a:p>
        </p:txBody>
      </p:sp>
      <p:sp>
        <p:nvSpPr>
          <p:cNvPr id="30" name="CaixaDeTexto 29"/>
          <p:cNvSpPr txBox="1"/>
          <p:nvPr/>
        </p:nvSpPr>
        <p:spPr>
          <a:xfrm>
            <a:off x="4648699" y="2981932"/>
            <a:ext cx="1915909" cy="338554"/>
          </a:xfrm>
          <a:prstGeom prst="rect">
            <a:avLst/>
          </a:prstGeom>
          <a:noFill/>
          <a:ln w="38100">
            <a:solidFill>
              <a:schemeClr val="tx1"/>
            </a:solidFill>
          </a:ln>
        </p:spPr>
        <p:txBody>
          <a:bodyPr wrap="none" rtlCol="0">
            <a:spAutoFit/>
          </a:bodyPr>
          <a:lstStyle/>
          <a:p>
            <a:r>
              <a:rPr lang="pt-BR" sz="1600" dirty="0"/>
              <a:t>Causa Necessária</a:t>
            </a:r>
          </a:p>
        </p:txBody>
      </p:sp>
      <p:cxnSp>
        <p:nvCxnSpPr>
          <p:cNvPr id="35" name="Conector reto 34"/>
          <p:cNvCxnSpPr/>
          <p:nvPr/>
        </p:nvCxnSpPr>
        <p:spPr>
          <a:xfrm flipH="1" flipV="1">
            <a:off x="1171427" y="3903866"/>
            <a:ext cx="668938" cy="70328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flipV="1">
            <a:off x="4203205" y="3886243"/>
            <a:ext cx="906552" cy="9460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flipH="1" flipV="1">
            <a:off x="1157611" y="3892551"/>
            <a:ext cx="958086" cy="21791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flipH="1" flipV="1">
            <a:off x="2985537" y="3333186"/>
            <a:ext cx="1283646" cy="58183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flipH="1" flipV="1">
            <a:off x="4223812" y="3877329"/>
            <a:ext cx="1281701" cy="23712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flipV="1">
            <a:off x="1183498" y="3305496"/>
            <a:ext cx="610464" cy="58183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Arco 53"/>
          <p:cNvSpPr/>
          <p:nvPr/>
        </p:nvSpPr>
        <p:spPr>
          <a:xfrm flipV="1">
            <a:off x="596900" y="2109668"/>
            <a:ext cx="4123825" cy="2584751"/>
          </a:xfrm>
          <a:prstGeom prst="arc">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5" name="Arco 54"/>
          <p:cNvSpPr/>
          <p:nvPr/>
        </p:nvSpPr>
        <p:spPr>
          <a:xfrm flipV="1">
            <a:off x="5453115" y="1838888"/>
            <a:ext cx="1081750" cy="2819304"/>
          </a:xfrm>
          <a:prstGeom prst="arc">
            <a:avLst>
              <a:gd name="adj1" fmla="val 16200000"/>
              <a:gd name="adj2" fmla="val 20982847"/>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6" name="CaixaDeTexto 55"/>
          <p:cNvSpPr txBox="1"/>
          <p:nvPr/>
        </p:nvSpPr>
        <p:spPr>
          <a:xfrm>
            <a:off x="7507665" y="4173863"/>
            <a:ext cx="1292341" cy="523220"/>
          </a:xfrm>
          <a:prstGeom prst="rect">
            <a:avLst/>
          </a:prstGeom>
          <a:noFill/>
          <a:ln w="38100">
            <a:solidFill>
              <a:srgbClr val="0070C0"/>
            </a:solidFill>
          </a:ln>
        </p:spPr>
        <p:txBody>
          <a:bodyPr wrap="none" rtlCol="0">
            <a:spAutoFit/>
          </a:bodyPr>
          <a:lstStyle/>
          <a:p>
            <a:r>
              <a:rPr lang="pt-BR" sz="2800" b="1" dirty="0">
                <a:latin typeface="Verdana" panose="020B0604030504040204" pitchFamily="34" charset="0"/>
                <a:ea typeface="Verdana" panose="020B0604030504040204" pitchFamily="34" charset="0"/>
              </a:rPr>
              <a:t>DCNT</a:t>
            </a:r>
          </a:p>
        </p:txBody>
      </p:sp>
      <p:cxnSp>
        <p:nvCxnSpPr>
          <p:cNvPr id="58" name="Conector de seta reta 57"/>
          <p:cNvCxnSpPr/>
          <p:nvPr/>
        </p:nvCxnSpPr>
        <p:spPr>
          <a:xfrm flipH="1" flipV="1">
            <a:off x="7267256" y="3383993"/>
            <a:ext cx="759144" cy="57634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de seta reta 59"/>
          <p:cNvCxnSpPr/>
          <p:nvPr/>
        </p:nvCxnSpPr>
        <p:spPr>
          <a:xfrm flipH="1">
            <a:off x="7740911" y="4919151"/>
            <a:ext cx="455404" cy="89461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2" name="CaixaDeTexto 61"/>
          <p:cNvSpPr txBox="1"/>
          <p:nvPr/>
        </p:nvSpPr>
        <p:spPr>
          <a:xfrm>
            <a:off x="6757377" y="2839826"/>
            <a:ext cx="542136" cy="1107996"/>
          </a:xfrm>
          <a:prstGeom prst="rect">
            <a:avLst/>
          </a:prstGeom>
          <a:noFill/>
        </p:spPr>
        <p:txBody>
          <a:bodyPr wrap="none" rtlCol="0">
            <a:spAutoFit/>
          </a:bodyPr>
          <a:lstStyle/>
          <a:p>
            <a:r>
              <a:rPr lang="pt-BR" sz="6600" b="1" dirty="0">
                <a:solidFill>
                  <a:srgbClr val="C00000"/>
                </a:solidFill>
              </a:rPr>
              <a:t>?</a:t>
            </a:r>
          </a:p>
        </p:txBody>
      </p:sp>
      <p:sp>
        <p:nvSpPr>
          <p:cNvPr id="6" name="CaixaDeTexto 5">
            <a:extLst>
              <a:ext uri="{FF2B5EF4-FFF2-40B4-BE49-F238E27FC236}">
                <a16:creationId xmlns:a16="http://schemas.microsoft.com/office/drawing/2014/main" id="{C47AD272-1205-4350-AA0B-64C4B2B0C725}"/>
              </a:ext>
            </a:extLst>
          </p:cNvPr>
          <p:cNvSpPr txBox="1"/>
          <p:nvPr/>
        </p:nvSpPr>
        <p:spPr>
          <a:xfrm>
            <a:off x="266700" y="6391232"/>
            <a:ext cx="1077539" cy="338554"/>
          </a:xfrm>
          <a:prstGeom prst="rect">
            <a:avLst/>
          </a:prstGeom>
          <a:noFill/>
        </p:spPr>
        <p:txBody>
          <a:bodyPr wrap="none" rtlCol="0">
            <a:spAutoFit/>
          </a:bodyPr>
          <a:lstStyle/>
          <a:p>
            <a:r>
              <a:rPr lang="pt-BR" sz="1600" i="1" dirty="0" err="1"/>
              <a:t>Rothman</a:t>
            </a:r>
            <a:endParaRPr lang="pt-BR" sz="1600" i="1" dirty="0"/>
          </a:p>
        </p:txBody>
      </p:sp>
      <p:pic>
        <p:nvPicPr>
          <p:cNvPr id="8" name="Imagem 7">
            <a:extLst>
              <a:ext uri="{FF2B5EF4-FFF2-40B4-BE49-F238E27FC236}">
                <a16:creationId xmlns:a16="http://schemas.microsoft.com/office/drawing/2014/main" id="{0CF7E2BC-280B-41B1-900B-5EE933CFC71A}"/>
              </a:ext>
            </a:extLst>
          </p:cNvPr>
          <p:cNvPicPr>
            <a:picLocks noChangeAspect="1"/>
          </p:cNvPicPr>
          <p:nvPr/>
        </p:nvPicPr>
        <p:blipFill>
          <a:blip r:embed="rId2"/>
          <a:stretch>
            <a:fillRect/>
          </a:stretch>
        </p:blipFill>
        <p:spPr>
          <a:xfrm>
            <a:off x="211594" y="1637568"/>
            <a:ext cx="1829726" cy="1012004"/>
          </a:xfrm>
          <a:prstGeom prst="rect">
            <a:avLst/>
          </a:prstGeom>
          <a:effectLst>
            <a:softEdge rad="38100"/>
          </a:effectLst>
        </p:spPr>
      </p:pic>
    </p:spTree>
    <p:extLst>
      <p:ext uri="{BB962C8B-B14F-4D97-AF65-F5344CB8AC3E}">
        <p14:creationId xmlns:p14="http://schemas.microsoft.com/office/powerpoint/2010/main" val="21104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animBg="1"/>
      <p:bldP spid="6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Rectangle 3" descr="Rectangle: Click to edit Master text styles&#10;Second level&#10;Third level&#10;Fourth level&#10;Fifth level"/>
          <p:cNvSpPr>
            <a:spLocks noGrp="1" noChangeArrowheads="1"/>
          </p:cNvSpPr>
          <p:nvPr>
            <p:ph sz="half" idx="1"/>
          </p:nvPr>
        </p:nvSpPr>
        <p:spPr>
          <a:xfrm>
            <a:off x="885122" y="1536492"/>
            <a:ext cx="3379789" cy="3185410"/>
          </a:xfrm>
          <a:ln>
            <a:solidFill>
              <a:schemeClr val="accent4">
                <a:lumMod val="75000"/>
              </a:schemeClr>
            </a:solidFill>
          </a:ln>
        </p:spPr>
        <p:txBody>
          <a:bodyPr/>
          <a:lstStyle/>
          <a:p>
            <a:pPr algn="ctr" eaLnBrk="1" hangingPunct="1">
              <a:buFont typeface="Wingdings" panose="05000000000000000000" pitchFamily="2" charset="2"/>
              <a:buNone/>
            </a:pPr>
            <a:r>
              <a:rPr lang="pt-BR" altLang="pt-BR" sz="2000" b="1" dirty="0">
                <a:solidFill>
                  <a:schemeClr val="bg1"/>
                </a:solidFill>
                <a:latin typeface="Verdana" panose="020B0604030504040204" pitchFamily="34" charset="0"/>
              </a:rPr>
              <a:t>TRANSMISSÍVEIS</a:t>
            </a:r>
          </a:p>
          <a:p>
            <a:pPr algn="ctr" eaLnBrk="1" hangingPunct="1">
              <a:buFont typeface="Wingdings" panose="05000000000000000000" pitchFamily="2" charset="2"/>
              <a:buNone/>
            </a:pPr>
            <a:endParaRPr lang="pt-BR" altLang="pt-BR" sz="2000" b="1" dirty="0">
              <a:solidFill>
                <a:schemeClr val="bg1"/>
              </a:solidFill>
              <a:latin typeface="Verdana" panose="020B0604030504040204" pitchFamily="34" charset="0"/>
            </a:endParaRPr>
          </a:p>
          <a:p>
            <a:pPr algn="ctr" eaLnBrk="1" hangingPunct="1">
              <a:buFont typeface="Wingdings" panose="05000000000000000000" pitchFamily="2" charset="2"/>
              <a:buNone/>
            </a:pPr>
            <a:endParaRPr lang="pt-BR" altLang="pt-BR" sz="2000" b="1" dirty="0">
              <a:solidFill>
                <a:schemeClr val="bg1"/>
              </a:solidFill>
              <a:latin typeface="Verdana" panose="020B0604030504040204" pitchFamily="34" charset="0"/>
            </a:endParaRPr>
          </a:p>
          <a:p>
            <a:pPr marL="693738" lvl="1" indent="-236538" eaLnBrk="1" hangingPunct="1">
              <a:spcBef>
                <a:spcPct val="70000"/>
              </a:spcBef>
            </a:pPr>
            <a:r>
              <a:rPr lang="pt-BR" altLang="pt-BR" sz="1800" b="1" dirty="0">
                <a:solidFill>
                  <a:schemeClr val="bg1"/>
                </a:solidFill>
                <a:latin typeface="Verdana" panose="020B0604030504040204" pitchFamily="34" charset="0"/>
              </a:rPr>
              <a:t>Agente infeccioso</a:t>
            </a:r>
          </a:p>
          <a:p>
            <a:pPr marL="693738" lvl="1" indent="-236538" eaLnBrk="1" hangingPunct="1">
              <a:spcBef>
                <a:spcPct val="70000"/>
              </a:spcBef>
            </a:pPr>
            <a:r>
              <a:rPr lang="pt-BR" altLang="pt-BR" sz="1800" b="1" dirty="0">
                <a:solidFill>
                  <a:schemeClr val="bg1"/>
                </a:solidFill>
                <a:latin typeface="Verdana" panose="020B0604030504040204" pitchFamily="34" charset="0"/>
              </a:rPr>
              <a:t>Ambiente</a:t>
            </a:r>
          </a:p>
          <a:p>
            <a:pPr marL="693738" lvl="1" indent="-236538" eaLnBrk="1" hangingPunct="1">
              <a:spcBef>
                <a:spcPct val="70000"/>
              </a:spcBef>
            </a:pPr>
            <a:r>
              <a:rPr lang="pt-BR" altLang="pt-BR" sz="1800" b="1" dirty="0">
                <a:solidFill>
                  <a:schemeClr val="bg1"/>
                </a:solidFill>
                <a:latin typeface="Verdana" panose="020B0604030504040204" pitchFamily="34" charset="0"/>
              </a:rPr>
              <a:t>Susceptível (hospedeiro)</a:t>
            </a:r>
          </a:p>
        </p:txBody>
      </p:sp>
      <p:sp>
        <p:nvSpPr>
          <p:cNvPr id="20483" name="Rectangle 4" descr="Rectangle: Click to edit Master text styles&#10;Second level&#10;Third level&#10;Fourth level&#10;Fifth level"/>
          <p:cNvSpPr>
            <a:spLocks noGrp="1" noChangeArrowheads="1"/>
          </p:cNvSpPr>
          <p:nvPr>
            <p:ph sz="half" idx="2"/>
          </p:nvPr>
        </p:nvSpPr>
        <p:spPr>
          <a:xfrm>
            <a:off x="5040210" y="2568679"/>
            <a:ext cx="3379788" cy="3397406"/>
          </a:xfrm>
          <a:ln>
            <a:solidFill>
              <a:schemeClr val="accent4">
                <a:lumMod val="75000"/>
              </a:schemeClr>
            </a:solidFill>
          </a:ln>
        </p:spPr>
        <p:txBody>
          <a:bodyPr/>
          <a:lstStyle/>
          <a:p>
            <a:pPr algn="ctr" eaLnBrk="1" hangingPunct="1">
              <a:buFont typeface="Wingdings" panose="05000000000000000000" pitchFamily="2" charset="2"/>
              <a:buNone/>
            </a:pPr>
            <a:r>
              <a:rPr lang="pt-BR" altLang="pt-BR" sz="2000" b="1" dirty="0">
                <a:solidFill>
                  <a:schemeClr val="bg1"/>
                </a:solidFill>
                <a:latin typeface="Verdana" panose="020B0604030504040204" pitchFamily="34" charset="0"/>
              </a:rPr>
              <a:t>NÃO TRANSMISSÍVEIS</a:t>
            </a:r>
          </a:p>
          <a:p>
            <a:pPr algn="ctr" eaLnBrk="1" hangingPunct="1">
              <a:buFont typeface="Wingdings" panose="05000000000000000000" pitchFamily="2" charset="2"/>
              <a:buNone/>
            </a:pPr>
            <a:endParaRPr lang="pt-BR" altLang="pt-BR" sz="2000" b="1" dirty="0">
              <a:solidFill>
                <a:schemeClr val="bg1"/>
              </a:solidFill>
              <a:latin typeface="Verdana" panose="020B0604030504040204" pitchFamily="34" charset="0"/>
            </a:endParaRPr>
          </a:p>
          <a:p>
            <a:pPr eaLnBrk="1" hangingPunct="1">
              <a:buFont typeface="Wingdings" panose="05000000000000000000" pitchFamily="2" charset="2"/>
              <a:buNone/>
            </a:pPr>
            <a:endParaRPr lang="pt-BR" altLang="pt-BR" sz="2000" b="1" dirty="0">
              <a:solidFill>
                <a:schemeClr val="bg1"/>
              </a:solidFill>
              <a:latin typeface="Verdana" panose="020B0604030504040204" pitchFamily="34" charset="0"/>
            </a:endParaRPr>
          </a:p>
          <a:p>
            <a:pPr marL="693738" lvl="1" indent="-236538" eaLnBrk="1" hangingPunct="1">
              <a:spcBef>
                <a:spcPct val="70000"/>
              </a:spcBef>
            </a:pPr>
            <a:r>
              <a:rPr lang="pt-BR" altLang="pt-BR" sz="1800" b="1" dirty="0">
                <a:solidFill>
                  <a:schemeClr val="bg1"/>
                </a:solidFill>
                <a:latin typeface="Verdana" panose="020B0604030504040204" pitchFamily="34" charset="0"/>
              </a:rPr>
              <a:t>Fatores de risco</a:t>
            </a:r>
          </a:p>
          <a:p>
            <a:pPr marL="693738" lvl="1" indent="-236538" eaLnBrk="1" hangingPunct="1">
              <a:spcBef>
                <a:spcPct val="70000"/>
              </a:spcBef>
            </a:pPr>
            <a:r>
              <a:rPr lang="pt-BR" altLang="pt-BR" sz="1800" b="1" dirty="0">
                <a:solidFill>
                  <a:schemeClr val="bg1"/>
                </a:solidFill>
                <a:latin typeface="Verdana" panose="020B0604030504040204" pitchFamily="34" charset="0"/>
              </a:rPr>
              <a:t>Ambiente</a:t>
            </a:r>
          </a:p>
          <a:p>
            <a:pPr marL="693738" lvl="1" indent="-236538" eaLnBrk="1" hangingPunct="1">
              <a:spcBef>
                <a:spcPct val="70000"/>
              </a:spcBef>
            </a:pPr>
            <a:r>
              <a:rPr lang="pt-BR" altLang="pt-BR" sz="1800" b="1" dirty="0">
                <a:solidFill>
                  <a:schemeClr val="bg1"/>
                </a:solidFill>
                <a:latin typeface="Verdana" panose="020B0604030504040204" pitchFamily="34" charset="0"/>
              </a:rPr>
              <a:t>Susceptível (genética)</a:t>
            </a:r>
          </a:p>
        </p:txBody>
      </p:sp>
      <p:sp>
        <p:nvSpPr>
          <p:cNvPr id="3074" name="Rectangle 2"/>
          <p:cNvSpPr>
            <a:spLocks noGrp="1" noChangeArrowheads="1"/>
          </p:cNvSpPr>
          <p:nvPr>
            <p:ph type="title"/>
          </p:nvPr>
        </p:nvSpPr>
        <p:spPr>
          <a:xfrm>
            <a:off x="687388" y="549275"/>
            <a:ext cx="7772400" cy="611188"/>
          </a:xfrm>
        </p:spPr>
        <p:txBody>
          <a:bodyPr/>
          <a:lstStyle/>
          <a:p>
            <a:pPr algn="ctr" eaLnBrk="1" fontAlgn="auto" hangingPunct="1">
              <a:spcAft>
                <a:spcPts val="0"/>
              </a:spcAft>
              <a:defRPr/>
            </a:pPr>
            <a:r>
              <a:rPr lang="pt-BR" sz="2400">
                <a:solidFill>
                  <a:schemeClr val="bg2">
                    <a:lumMod val="75000"/>
                  </a:schemeClr>
                </a:solidFill>
                <a:effectLst>
                  <a:outerShdw blurRad="38100" dist="38100" dir="2700000" algn="tl">
                    <a:srgbClr val="C0C0C0"/>
                  </a:outerShdw>
                </a:effectLst>
                <a:latin typeface="Verdana" pitchFamily="34" charset="0"/>
              </a:rPr>
              <a:t>DINÂMICA DAS DOENÇAS</a:t>
            </a:r>
          </a:p>
        </p:txBody>
      </p:sp>
    </p:spTree>
    <p:extLst>
      <p:ext uri="{BB962C8B-B14F-4D97-AF65-F5344CB8AC3E}">
        <p14:creationId xmlns:p14="http://schemas.microsoft.com/office/powerpoint/2010/main" val="700139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flipV="1">
            <a:off x="1573760" y="1689100"/>
            <a:ext cx="4343400" cy="2895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pt-BR" b="1"/>
          </a:p>
        </p:txBody>
      </p:sp>
      <p:sp>
        <p:nvSpPr>
          <p:cNvPr id="22531" name="Line 3"/>
          <p:cNvSpPr>
            <a:spLocks noChangeShapeType="1"/>
          </p:cNvSpPr>
          <p:nvPr/>
        </p:nvSpPr>
        <p:spPr bwMode="auto">
          <a:xfrm flipV="1">
            <a:off x="1573760" y="2679700"/>
            <a:ext cx="4343400" cy="1905000"/>
          </a:xfrm>
          <a:prstGeom prst="line">
            <a:avLst/>
          </a:prstGeom>
          <a:noFill/>
          <a:ln w="1905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pt-BR" b="1"/>
          </a:p>
        </p:txBody>
      </p:sp>
      <p:sp>
        <p:nvSpPr>
          <p:cNvPr id="22532" name="Line 4"/>
          <p:cNvSpPr>
            <a:spLocks noChangeShapeType="1"/>
          </p:cNvSpPr>
          <p:nvPr/>
        </p:nvSpPr>
        <p:spPr bwMode="auto">
          <a:xfrm flipV="1">
            <a:off x="1573760" y="3441700"/>
            <a:ext cx="4343400" cy="114300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pt-BR" b="1"/>
          </a:p>
        </p:txBody>
      </p:sp>
      <p:sp>
        <p:nvSpPr>
          <p:cNvPr id="22533" name="Line 5"/>
          <p:cNvSpPr>
            <a:spLocks noChangeShapeType="1"/>
          </p:cNvSpPr>
          <p:nvPr/>
        </p:nvSpPr>
        <p:spPr bwMode="auto">
          <a:xfrm>
            <a:off x="1573760" y="45847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b="1"/>
          </a:p>
        </p:txBody>
      </p:sp>
      <p:sp>
        <p:nvSpPr>
          <p:cNvPr id="22534" name="Line 6"/>
          <p:cNvSpPr>
            <a:spLocks noChangeShapeType="1"/>
          </p:cNvSpPr>
          <p:nvPr/>
        </p:nvSpPr>
        <p:spPr bwMode="auto">
          <a:xfrm flipV="1">
            <a:off x="1573760" y="12319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b="1"/>
          </a:p>
        </p:txBody>
      </p:sp>
      <p:sp>
        <p:nvSpPr>
          <p:cNvPr id="22535" name="Text Box 7"/>
          <p:cNvSpPr txBox="1">
            <a:spLocks noChangeArrowheads="1"/>
          </p:cNvSpPr>
          <p:nvPr/>
        </p:nvSpPr>
        <p:spPr bwMode="auto">
          <a:xfrm>
            <a:off x="5993360" y="2392363"/>
            <a:ext cx="2263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b="1">
                <a:latin typeface="Verdana" panose="020B0604030504040204" pitchFamily="34" charset="0"/>
              </a:rPr>
              <a:t>População geral</a:t>
            </a:r>
          </a:p>
        </p:txBody>
      </p:sp>
      <p:sp>
        <p:nvSpPr>
          <p:cNvPr id="22536" name="Text Box 8"/>
          <p:cNvSpPr txBox="1">
            <a:spLocks noChangeArrowheads="1"/>
          </p:cNvSpPr>
          <p:nvPr/>
        </p:nvSpPr>
        <p:spPr bwMode="auto">
          <a:xfrm>
            <a:off x="5993360" y="1460500"/>
            <a:ext cx="18053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b="1" dirty="0" err="1">
                <a:latin typeface="Verdana" panose="020B0604030504040204" pitchFamily="34" charset="0"/>
              </a:rPr>
              <a:t>Susceptíveis</a:t>
            </a:r>
            <a:endParaRPr lang="en-US" altLang="pt-BR" sz="1800" b="1" dirty="0">
              <a:latin typeface="Verdana" panose="020B0604030504040204" pitchFamily="34" charset="0"/>
            </a:endParaRPr>
          </a:p>
        </p:txBody>
      </p:sp>
      <p:sp>
        <p:nvSpPr>
          <p:cNvPr id="22537" name="Text Box 9"/>
          <p:cNvSpPr txBox="1">
            <a:spLocks noChangeArrowheads="1"/>
          </p:cNvSpPr>
          <p:nvPr/>
        </p:nvSpPr>
        <p:spPr bwMode="auto">
          <a:xfrm>
            <a:off x="5993360" y="3230563"/>
            <a:ext cx="1691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b="1">
                <a:latin typeface="Verdana" panose="020B0604030504040204" pitchFamily="34" charset="0"/>
              </a:rPr>
              <a:t>Resistentes</a:t>
            </a:r>
          </a:p>
        </p:txBody>
      </p:sp>
      <p:sp>
        <p:nvSpPr>
          <p:cNvPr id="22538" name="Text Box 10"/>
          <p:cNvSpPr txBox="1">
            <a:spLocks noChangeArrowheads="1"/>
          </p:cNvSpPr>
          <p:nvPr/>
        </p:nvSpPr>
        <p:spPr bwMode="auto">
          <a:xfrm>
            <a:off x="3908270" y="4724400"/>
            <a:ext cx="5155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b="1" dirty="0">
                <a:latin typeface="Verdana" panose="020B0604030504040204" pitchFamily="34" charset="0"/>
              </a:rPr>
              <a:t>Tempo de </a:t>
            </a:r>
            <a:r>
              <a:rPr lang="en-US" altLang="pt-BR" sz="1800" b="1" dirty="0" err="1">
                <a:latin typeface="Verdana" panose="020B0604030504040204" pitchFamily="34" charset="0"/>
              </a:rPr>
              <a:t>exposição</a:t>
            </a:r>
            <a:r>
              <a:rPr lang="en-US" altLang="pt-BR" sz="1800" b="1" dirty="0">
                <a:latin typeface="Verdana" panose="020B0604030504040204" pitchFamily="34" charset="0"/>
              </a:rPr>
              <a:t> a </a:t>
            </a:r>
            <a:r>
              <a:rPr lang="en-US" altLang="pt-BR" sz="1800" b="1" dirty="0" err="1">
                <a:latin typeface="Verdana" panose="020B0604030504040204" pitchFamily="34" charset="0"/>
              </a:rPr>
              <a:t>fatores</a:t>
            </a:r>
            <a:r>
              <a:rPr lang="en-US" altLang="pt-BR" sz="1800" b="1" dirty="0">
                <a:latin typeface="Verdana" panose="020B0604030504040204" pitchFamily="34" charset="0"/>
              </a:rPr>
              <a:t> de </a:t>
            </a:r>
            <a:r>
              <a:rPr lang="en-US" altLang="pt-BR" sz="1800" b="1" dirty="0" err="1">
                <a:latin typeface="Verdana" panose="020B0604030504040204" pitchFamily="34" charset="0"/>
              </a:rPr>
              <a:t>risco</a:t>
            </a:r>
            <a:endParaRPr lang="en-US" altLang="pt-BR" sz="1800" b="1" dirty="0">
              <a:latin typeface="Verdana" panose="020B0604030504040204" pitchFamily="34" charset="0"/>
            </a:endParaRPr>
          </a:p>
        </p:txBody>
      </p:sp>
      <p:sp>
        <p:nvSpPr>
          <p:cNvPr id="22539" name="Text Box 11"/>
          <p:cNvSpPr txBox="1">
            <a:spLocks noChangeArrowheads="1"/>
          </p:cNvSpPr>
          <p:nvPr/>
        </p:nvSpPr>
        <p:spPr bwMode="auto">
          <a:xfrm>
            <a:off x="735560" y="1155700"/>
            <a:ext cx="875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r>
              <a:rPr lang="en-US" altLang="pt-BR" sz="1800" b="1">
                <a:latin typeface="Verdana" panose="020B0604030504040204" pitchFamily="34" charset="0"/>
              </a:rPr>
              <a:t>Risco</a:t>
            </a:r>
          </a:p>
        </p:txBody>
      </p:sp>
      <p:sp>
        <p:nvSpPr>
          <p:cNvPr id="77837" name="Text Box 13"/>
          <p:cNvSpPr txBox="1">
            <a:spLocks noChangeArrowheads="1"/>
          </p:cNvSpPr>
          <p:nvPr/>
        </p:nvSpPr>
        <p:spPr bwMode="auto">
          <a:xfrm>
            <a:off x="759163" y="376238"/>
            <a:ext cx="7350515" cy="461665"/>
          </a:xfrm>
          <a:prstGeom prst="rect">
            <a:avLst/>
          </a:prstGeom>
          <a:noFill/>
          <a:ln w="9525">
            <a:noFill/>
            <a:miter lim="800000"/>
            <a:headEnd/>
            <a:tailEnd/>
          </a:ln>
          <a:effectLst/>
        </p:spPr>
        <p:txBody>
          <a:bodyPr wrap="square">
            <a:spAutoFit/>
          </a:bodyPr>
          <a:lstStyle/>
          <a:p>
            <a:pPr algn="ctr" eaLnBrk="1" hangingPunct="1">
              <a:defRPr/>
            </a:pPr>
            <a:r>
              <a:rPr lang="pt-BR" sz="2400" b="1" dirty="0">
                <a:solidFill>
                  <a:schemeClr val="tx2"/>
                </a:solidFill>
                <a:effectLst>
                  <a:outerShdw blurRad="38100" dist="38100" dir="2700000" algn="tl">
                    <a:srgbClr val="C0C0C0"/>
                  </a:outerShdw>
                </a:effectLst>
                <a:latin typeface="Verdana" pitchFamily="34" charset="0"/>
              </a:rPr>
              <a:t>Susceptibilidade genética e doença</a:t>
            </a:r>
          </a:p>
        </p:txBody>
      </p:sp>
      <p:sp>
        <p:nvSpPr>
          <p:cNvPr id="13" name="CaixaDeTexto 12"/>
          <p:cNvSpPr txBox="1"/>
          <p:nvPr/>
        </p:nvSpPr>
        <p:spPr>
          <a:xfrm>
            <a:off x="3337601" y="5551156"/>
            <a:ext cx="5726248" cy="923330"/>
          </a:xfrm>
          <a:prstGeom prst="rect">
            <a:avLst/>
          </a:prstGeom>
          <a:noFill/>
        </p:spPr>
        <p:txBody>
          <a:bodyPr wrap="none" rtlCol="0">
            <a:spAutoFit/>
          </a:bodyPr>
          <a:lstStyle/>
          <a:p>
            <a:pPr algn="ctr"/>
            <a:r>
              <a:rPr lang="pt-BR" b="1" dirty="0"/>
              <a:t>Efeito da exposição → CUMULATIVO!</a:t>
            </a:r>
          </a:p>
          <a:p>
            <a:pPr algn="ctr"/>
            <a:r>
              <a:rPr lang="pt-BR" b="1" dirty="0"/>
              <a:t>Pode haver efeito de associação entre 2 ou + </a:t>
            </a:r>
          </a:p>
          <a:p>
            <a:pPr algn="ctr"/>
            <a:r>
              <a:rPr lang="pt-BR" b="1" dirty="0"/>
              <a:t>fatores de risco ou entre genética e fator de risco</a:t>
            </a:r>
          </a:p>
        </p:txBody>
      </p:sp>
      <p:sp>
        <p:nvSpPr>
          <p:cNvPr id="27" name="Seta para a direita 26"/>
          <p:cNvSpPr/>
          <p:nvPr/>
        </p:nvSpPr>
        <p:spPr>
          <a:xfrm rot="5400000">
            <a:off x="6172314" y="5244176"/>
            <a:ext cx="400921" cy="235931"/>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p>
        </p:txBody>
      </p:sp>
      <p:pic>
        <p:nvPicPr>
          <p:cNvPr id="2" name="Imagem 1">
            <a:extLst>
              <a:ext uri="{FF2B5EF4-FFF2-40B4-BE49-F238E27FC236}">
                <a16:creationId xmlns:a16="http://schemas.microsoft.com/office/drawing/2014/main" id="{C88EC290-EE5F-4D34-9B88-624ABB0E13C5}"/>
              </a:ext>
            </a:extLst>
          </p:cNvPr>
          <p:cNvPicPr>
            <a:picLocks noChangeAspect="1"/>
          </p:cNvPicPr>
          <p:nvPr/>
        </p:nvPicPr>
        <p:blipFill>
          <a:blip r:embed="rId2"/>
          <a:stretch>
            <a:fillRect/>
          </a:stretch>
        </p:blipFill>
        <p:spPr>
          <a:xfrm>
            <a:off x="7922695" y="266083"/>
            <a:ext cx="989419" cy="736993"/>
          </a:xfrm>
          <a:prstGeom prst="rect">
            <a:avLst/>
          </a:prstGeom>
        </p:spPr>
      </p:pic>
    </p:spTree>
    <p:extLst>
      <p:ext uri="{BB962C8B-B14F-4D97-AF65-F5344CB8AC3E}">
        <p14:creationId xmlns:p14="http://schemas.microsoft.com/office/powerpoint/2010/main" val="235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descr="Rectangle: Click to edit Master text styles&#10;Second level&#10;Third level&#10;Fourth level&#10;Fifth level"/>
          <p:cNvSpPr>
            <a:spLocks noGrp="1" noChangeArrowheads="1"/>
          </p:cNvSpPr>
          <p:nvPr>
            <p:ph idx="1"/>
          </p:nvPr>
        </p:nvSpPr>
        <p:spPr>
          <a:xfrm>
            <a:off x="1465900" y="1199214"/>
            <a:ext cx="6493878" cy="5184047"/>
          </a:xfrm>
        </p:spPr>
        <p:txBody>
          <a:bodyPr>
            <a:normAutofit/>
          </a:bodyPr>
          <a:lstStyle/>
          <a:p>
            <a:pPr marL="179388" indent="-179388" eaLnBrk="1" fontAlgn="auto" hangingPunct="1">
              <a:lnSpc>
                <a:spcPct val="80000"/>
              </a:lnSpc>
              <a:spcBef>
                <a:spcPts val="1800"/>
              </a:spcBef>
              <a:spcAft>
                <a:spcPts val="0"/>
              </a:spcAft>
              <a:buFont typeface="Wingdings" pitchFamily="2" charset="2"/>
              <a:buChar char="ü"/>
              <a:defRPr/>
            </a:pPr>
            <a:r>
              <a:rPr lang="pt-BR" sz="1800" b="1" dirty="0">
                <a:latin typeface="Verdana" pitchFamily="34" charset="0"/>
              </a:rPr>
              <a:t>Idade</a:t>
            </a:r>
          </a:p>
          <a:p>
            <a:pPr marL="179388" indent="-179388" eaLnBrk="1" fontAlgn="auto" hangingPunct="1">
              <a:lnSpc>
                <a:spcPct val="80000"/>
              </a:lnSpc>
              <a:spcBef>
                <a:spcPts val="1800"/>
              </a:spcBef>
              <a:spcAft>
                <a:spcPts val="0"/>
              </a:spcAft>
              <a:buFont typeface="Wingdings" pitchFamily="2" charset="2"/>
              <a:buChar char="ü"/>
              <a:defRPr/>
            </a:pPr>
            <a:r>
              <a:rPr lang="pt-BR" sz="1800" b="1" dirty="0">
                <a:latin typeface="Verdana" pitchFamily="34" charset="0"/>
              </a:rPr>
              <a:t>Sexo</a:t>
            </a:r>
          </a:p>
          <a:p>
            <a:pPr marL="179388" indent="-179388" eaLnBrk="1" fontAlgn="auto" hangingPunct="1">
              <a:lnSpc>
                <a:spcPct val="80000"/>
              </a:lnSpc>
              <a:spcBef>
                <a:spcPts val="1800"/>
              </a:spcBef>
              <a:spcAft>
                <a:spcPts val="0"/>
              </a:spcAft>
              <a:buFont typeface="Wingdings" pitchFamily="2" charset="2"/>
              <a:buChar char="ü"/>
              <a:defRPr/>
            </a:pPr>
            <a:r>
              <a:rPr lang="pt-BR" sz="1800" b="1" dirty="0">
                <a:latin typeface="Verdana" pitchFamily="34" charset="0"/>
              </a:rPr>
              <a:t>Fatores genéticos e </a:t>
            </a:r>
            <a:r>
              <a:rPr lang="pt-BR" sz="1800" b="1" dirty="0" err="1">
                <a:latin typeface="Verdana" pitchFamily="34" charset="0"/>
              </a:rPr>
              <a:t>epigenéticos</a:t>
            </a:r>
            <a:endParaRPr lang="pt-BR" sz="1800" b="1" dirty="0">
              <a:latin typeface="Verdana" pitchFamily="34" charset="0"/>
            </a:endParaRPr>
          </a:p>
          <a:p>
            <a:pPr marL="179388" indent="-179388" eaLnBrk="1" fontAlgn="auto" hangingPunct="1">
              <a:lnSpc>
                <a:spcPct val="80000"/>
              </a:lnSpc>
              <a:spcBef>
                <a:spcPts val="1800"/>
              </a:spcBef>
              <a:spcAft>
                <a:spcPts val="0"/>
              </a:spcAft>
              <a:buFont typeface="Wingdings" pitchFamily="2" charset="2"/>
              <a:buChar char="ü"/>
              <a:defRPr/>
            </a:pPr>
            <a:r>
              <a:rPr lang="pt-BR" sz="1800" b="1" dirty="0">
                <a:solidFill>
                  <a:srgbClr val="C00000"/>
                </a:solidFill>
                <a:latin typeface="Verdana" pitchFamily="34" charset="0"/>
              </a:rPr>
              <a:t>Tabagismo</a:t>
            </a:r>
          </a:p>
          <a:p>
            <a:pPr marL="179388" indent="-179388" eaLnBrk="1" fontAlgn="auto" hangingPunct="1">
              <a:lnSpc>
                <a:spcPct val="80000"/>
              </a:lnSpc>
              <a:spcBef>
                <a:spcPts val="1800"/>
              </a:spcBef>
              <a:spcAft>
                <a:spcPts val="0"/>
              </a:spcAft>
              <a:buFont typeface="Wingdings" pitchFamily="2" charset="2"/>
              <a:buChar char="ü"/>
              <a:defRPr/>
            </a:pPr>
            <a:r>
              <a:rPr lang="pt-BR" sz="1800" b="1" dirty="0">
                <a:solidFill>
                  <a:srgbClr val="C00000"/>
                </a:solidFill>
                <a:latin typeface="Verdana" pitchFamily="34" charset="0"/>
              </a:rPr>
              <a:t>Consumo excessivo de bebidas alcoólicas</a:t>
            </a:r>
          </a:p>
          <a:p>
            <a:pPr marL="179388" indent="-179388" eaLnBrk="1" fontAlgn="auto" hangingPunct="1">
              <a:lnSpc>
                <a:spcPct val="80000"/>
              </a:lnSpc>
              <a:spcBef>
                <a:spcPts val="1800"/>
              </a:spcBef>
              <a:spcAft>
                <a:spcPts val="0"/>
              </a:spcAft>
              <a:buFont typeface="Wingdings" pitchFamily="2" charset="2"/>
              <a:buChar char="ü"/>
              <a:defRPr/>
            </a:pPr>
            <a:r>
              <a:rPr lang="pt-BR" sz="1800" b="1" dirty="0">
                <a:solidFill>
                  <a:srgbClr val="C00000"/>
                </a:solidFill>
                <a:latin typeface="Verdana" pitchFamily="34" charset="0"/>
              </a:rPr>
              <a:t>Obesidade</a:t>
            </a:r>
          </a:p>
          <a:p>
            <a:pPr marL="179388" indent="-179388" eaLnBrk="1" fontAlgn="auto" hangingPunct="1">
              <a:lnSpc>
                <a:spcPct val="80000"/>
              </a:lnSpc>
              <a:spcBef>
                <a:spcPts val="1800"/>
              </a:spcBef>
              <a:spcAft>
                <a:spcPts val="0"/>
              </a:spcAft>
              <a:buFont typeface="Wingdings" pitchFamily="2" charset="2"/>
              <a:buChar char="ü"/>
              <a:defRPr/>
            </a:pPr>
            <a:r>
              <a:rPr lang="pt-BR" sz="1800" b="1" dirty="0">
                <a:solidFill>
                  <a:srgbClr val="C00000"/>
                </a:solidFill>
                <a:latin typeface="Verdana" pitchFamily="34" charset="0"/>
              </a:rPr>
              <a:t>Fatores nutricionais</a:t>
            </a:r>
          </a:p>
          <a:p>
            <a:pPr marL="449263" lvl="2" indent="-179388" eaLnBrk="1" fontAlgn="auto" hangingPunct="1">
              <a:lnSpc>
                <a:spcPct val="80000"/>
              </a:lnSpc>
              <a:spcBef>
                <a:spcPts val="1800"/>
              </a:spcBef>
              <a:spcAft>
                <a:spcPts val="0"/>
              </a:spcAft>
              <a:buFont typeface="Wingdings" pitchFamily="2" charset="2"/>
              <a:buChar char="ü"/>
              <a:defRPr/>
            </a:pPr>
            <a:r>
              <a:rPr lang="pt-BR" sz="1400" b="1" dirty="0">
                <a:solidFill>
                  <a:srgbClr val="C00000"/>
                </a:solidFill>
                <a:latin typeface="Verdana" pitchFamily="34" charset="0"/>
              </a:rPr>
              <a:t>Consumo insuficiente de frutas e hortaliças</a:t>
            </a:r>
          </a:p>
          <a:p>
            <a:pPr marL="449263" lvl="2" indent="-179388" eaLnBrk="1" fontAlgn="auto" hangingPunct="1">
              <a:lnSpc>
                <a:spcPct val="80000"/>
              </a:lnSpc>
              <a:spcBef>
                <a:spcPts val="1800"/>
              </a:spcBef>
              <a:spcAft>
                <a:spcPts val="0"/>
              </a:spcAft>
              <a:buFont typeface="Wingdings" pitchFamily="2" charset="2"/>
              <a:buChar char="ü"/>
              <a:defRPr/>
            </a:pPr>
            <a:r>
              <a:rPr lang="pt-BR" sz="1400" b="1" dirty="0">
                <a:solidFill>
                  <a:srgbClr val="C00000"/>
                </a:solidFill>
                <a:latin typeface="Verdana" pitchFamily="34" charset="0"/>
              </a:rPr>
              <a:t>Consumo excessivo de gorduras animais</a:t>
            </a:r>
          </a:p>
          <a:p>
            <a:pPr marL="449263" lvl="2" indent="-179388" eaLnBrk="1" fontAlgn="auto" hangingPunct="1">
              <a:lnSpc>
                <a:spcPct val="80000"/>
              </a:lnSpc>
              <a:spcBef>
                <a:spcPts val="1800"/>
              </a:spcBef>
              <a:spcAft>
                <a:spcPts val="0"/>
              </a:spcAft>
              <a:buFont typeface="Wingdings" pitchFamily="2" charset="2"/>
              <a:buChar char="ü"/>
              <a:defRPr/>
            </a:pPr>
            <a:r>
              <a:rPr lang="pt-BR" sz="1400" b="1" dirty="0">
                <a:solidFill>
                  <a:srgbClr val="C00000"/>
                </a:solidFill>
                <a:latin typeface="Verdana" pitchFamily="34" charset="0"/>
              </a:rPr>
              <a:t>Consumo de sal e açúcar acima da recomendação</a:t>
            </a:r>
          </a:p>
          <a:p>
            <a:pPr marL="179388" indent="-179388" eaLnBrk="1" fontAlgn="auto" hangingPunct="1">
              <a:lnSpc>
                <a:spcPct val="80000"/>
              </a:lnSpc>
              <a:spcBef>
                <a:spcPts val="1800"/>
              </a:spcBef>
              <a:spcAft>
                <a:spcPts val="0"/>
              </a:spcAft>
              <a:buFont typeface="Wingdings" pitchFamily="2" charset="2"/>
              <a:buChar char="ü"/>
              <a:defRPr/>
            </a:pPr>
            <a:r>
              <a:rPr lang="pt-BR" sz="1800" b="1" dirty="0">
                <a:solidFill>
                  <a:srgbClr val="C00000"/>
                </a:solidFill>
                <a:latin typeface="Verdana" pitchFamily="34" charset="0"/>
              </a:rPr>
              <a:t>Inatividade física</a:t>
            </a:r>
          </a:p>
          <a:p>
            <a:pPr marL="365760" indent="-256032" eaLnBrk="1" fontAlgn="auto" hangingPunct="1">
              <a:lnSpc>
                <a:spcPct val="80000"/>
              </a:lnSpc>
              <a:spcBef>
                <a:spcPts val="1800"/>
              </a:spcBef>
              <a:spcAft>
                <a:spcPts val="0"/>
              </a:spcAft>
              <a:buFont typeface="Wingdings" pitchFamily="2" charset="2"/>
              <a:buChar char="ü"/>
              <a:defRPr/>
            </a:pPr>
            <a:r>
              <a:rPr lang="pt-BR" sz="1800" b="1" dirty="0">
                <a:latin typeface="Verdana" pitchFamily="34" charset="0"/>
              </a:rPr>
              <a:t>Exposições tóxicas ocupacionais/ambientais</a:t>
            </a:r>
          </a:p>
        </p:txBody>
      </p:sp>
      <p:sp>
        <p:nvSpPr>
          <p:cNvPr id="22530" name="Rectangle 2"/>
          <p:cNvSpPr>
            <a:spLocks noGrp="1" noChangeArrowheads="1"/>
          </p:cNvSpPr>
          <p:nvPr>
            <p:ph type="title"/>
          </p:nvPr>
        </p:nvSpPr>
        <p:spPr>
          <a:xfrm>
            <a:off x="610394" y="294858"/>
            <a:ext cx="7923212" cy="695507"/>
          </a:xfrm>
        </p:spPr>
        <p:txBody>
          <a:bodyPr>
            <a:normAutofit/>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Consagrados fatores de risco para </a:t>
            </a:r>
            <a:r>
              <a:rPr lang="pt-BR" sz="2400" dirty="0" err="1">
                <a:effectLst>
                  <a:outerShdw blurRad="38100" dist="38100" dir="2700000" algn="tl">
                    <a:srgbClr val="C0C0C0"/>
                  </a:outerShdw>
                </a:effectLst>
                <a:latin typeface="Verdana" pitchFamily="34" charset="0"/>
              </a:rPr>
              <a:t>DCNTs</a:t>
            </a:r>
            <a:endParaRPr lang="pt-BR" sz="2400" dirty="0">
              <a:effectLst>
                <a:outerShdw blurRad="38100" dist="38100" dir="2700000" algn="tl">
                  <a:srgbClr val="C0C0C0"/>
                </a:outerShdw>
              </a:effectLst>
              <a:latin typeface="Verdana" pitchFamily="34" charset="0"/>
            </a:endParaRPr>
          </a:p>
        </p:txBody>
      </p:sp>
      <p:sp>
        <p:nvSpPr>
          <p:cNvPr id="2" name="Retângulo 1"/>
          <p:cNvSpPr/>
          <p:nvPr/>
        </p:nvSpPr>
        <p:spPr>
          <a:xfrm>
            <a:off x="1289152" y="2473377"/>
            <a:ext cx="5953178" cy="341775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6970575" y="4077324"/>
            <a:ext cx="617585" cy="400441"/>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7794886" y="3903685"/>
            <a:ext cx="967778" cy="57407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a:solidFill>
                  <a:schemeClr val="tx1"/>
                </a:solidFill>
              </a:rPr>
              <a:t>OMS</a:t>
            </a:r>
          </a:p>
        </p:txBody>
      </p:sp>
    </p:spTree>
    <p:extLst>
      <p:ext uri="{BB962C8B-B14F-4D97-AF65-F5344CB8AC3E}">
        <p14:creationId xmlns:p14="http://schemas.microsoft.com/office/powerpoint/2010/main" val="522718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D465938-5FE4-4C72-92C4-EFAD670E22F8}"/>
              </a:ext>
            </a:extLst>
          </p:cNvPr>
          <p:cNvSpPr txBox="1">
            <a:spLocks noChangeArrowheads="1"/>
          </p:cNvSpPr>
          <p:nvPr/>
        </p:nvSpPr>
        <p:spPr>
          <a:xfrm>
            <a:off x="374754" y="374755"/>
            <a:ext cx="8394492" cy="1106384"/>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DISCORRA SOBRE A HISTÓRIA NATURAL DO</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Diabetes mellitus tipo 2</a:t>
            </a:r>
            <a:endParaRPr lang="pt-BR" sz="4000" dirty="0">
              <a:effectLst>
                <a:outerShdw blurRad="38100" dist="38100" dir="2700000" algn="tl">
                  <a:srgbClr val="C0C0C0"/>
                </a:outerShdw>
              </a:effectLst>
              <a:latin typeface="Arial Unicode MS" pitchFamily="34" charset="-128"/>
            </a:endParaRPr>
          </a:p>
        </p:txBody>
      </p:sp>
      <p:grpSp>
        <p:nvGrpSpPr>
          <p:cNvPr id="39" name="Agrupar 38">
            <a:extLst>
              <a:ext uri="{FF2B5EF4-FFF2-40B4-BE49-F238E27FC236}">
                <a16:creationId xmlns:a16="http://schemas.microsoft.com/office/drawing/2014/main" id="{4EEB41F1-930A-424D-8482-89DB2B07B8C4}"/>
              </a:ext>
            </a:extLst>
          </p:cNvPr>
          <p:cNvGrpSpPr/>
          <p:nvPr/>
        </p:nvGrpSpPr>
        <p:grpSpPr>
          <a:xfrm>
            <a:off x="289151" y="1641372"/>
            <a:ext cx="7444569" cy="701370"/>
            <a:chOff x="289151" y="1641372"/>
            <a:chExt cx="7444569" cy="701370"/>
          </a:xfrm>
        </p:grpSpPr>
        <p:sp>
          <p:nvSpPr>
            <p:cNvPr id="25" name="CaixaDeTexto 24">
              <a:extLst>
                <a:ext uri="{FF2B5EF4-FFF2-40B4-BE49-F238E27FC236}">
                  <a16:creationId xmlns:a16="http://schemas.microsoft.com/office/drawing/2014/main" id="{4BC26C72-4D40-4FDE-B9D1-F81D097C21A3}"/>
                </a:ext>
              </a:extLst>
            </p:cNvPr>
            <p:cNvSpPr txBox="1"/>
            <p:nvPr/>
          </p:nvSpPr>
          <p:spPr>
            <a:xfrm>
              <a:off x="289151" y="1813248"/>
              <a:ext cx="1592786" cy="523220"/>
            </a:xfrm>
            <a:prstGeom prst="rect">
              <a:avLst/>
            </a:prstGeom>
            <a:solidFill>
              <a:schemeClr val="bg1"/>
            </a:solidFill>
            <a:ln w="38100">
              <a:solidFill>
                <a:srgbClr val="00B050"/>
              </a:solidFill>
            </a:ln>
          </p:spPr>
          <p:txBody>
            <a:bodyPr wrap="square" rtlCol="0">
              <a:spAutoFit/>
            </a:bodyPr>
            <a:lstStyle/>
            <a:p>
              <a:pPr algn="ctr"/>
              <a:r>
                <a:rPr lang="pt-BR" sz="1400" b="1" dirty="0">
                  <a:solidFill>
                    <a:srgbClr val="00B050"/>
                  </a:solidFill>
                  <a:effectLst>
                    <a:outerShdw blurRad="38100" dist="38100" dir="2700000" algn="tl">
                      <a:srgbClr val="000000">
                        <a:alpha val="43137"/>
                      </a:srgbClr>
                    </a:outerShdw>
                  </a:effectLst>
                </a:rPr>
                <a:t>Fase de Susceptibilidade</a:t>
              </a:r>
            </a:p>
          </p:txBody>
        </p:sp>
        <p:sp>
          <p:nvSpPr>
            <p:cNvPr id="26" name="CaixaDeTexto 25">
              <a:extLst>
                <a:ext uri="{FF2B5EF4-FFF2-40B4-BE49-F238E27FC236}">
                  <a16:creationId xmlns:a16="http://schemas.microsoft.com/office/drawing/2014/main" id="{A131764C-49B7-4563-BE7E-C0826E4BCDEB}"/>
                </a:ext>
              </a:extLst>
            </p:cNvPr>
            <p:cNvSpPr txBox="1"/>
            <p:nvPr/>
          </p:nvSpPr>
          <p:spPr>
            <a:xfrm>
              <a:off x="2497945" y="1641372"/>
              <a:ext cx="1726323" cy="692497"/>
            </a:xfrm>
            <a:prstGeom prst="rect">
              <a:avLst/>
            </a:prstGeom>
            <a:solidFill>
              <a:schemeClr val="bg1"/>
            </a:solidFill>
            <a:ln w="38100">
              <a:solidFill>
                <a:srgbClr val="00B050"/>
              </a:solidFill>
            </a:ln>
          </p:spPr>
          <p:txBody>
            <a:bodyPr wrap="square" rtlCol="0">
              <a:spAutoFit/>
            </a:bodyPr>
            <a:lstStyle/>
            <a:p>
              <a:pPr algn="ctr"/>
              <a:r>
                <a:rPr lang="pt-BR" sz="1300" b="1" dirty="0">
                  <a:solidFill>
                    <a:srgbClr val="00B050"/>
                  </a:solidFill>
                  <a:effectLst>
                    <a:outerShdw blurRad="38100" dist="38100" dir="2700000" algn="tl">
                      <a:srgbClr val="000000">
                        <a:alpha val="43137"/>
                      </a:srgbClr>
                    </a:outerShdw>
                  </a:effectLst>
                </a:rPr>
                <a:t>Fase Pré-clínica</a:t>
              </a:r>
            </a:p>
            <a:p>
              <a:pPr algn="ctr"/>
              <a:r>
                <a:rPr lang="pt-BR" sz="1300" b="1" dirty="0">
                  <a:solidFill>
                    <a:srgbClr val="00B050"/>
                  </a:solidFill>
                  <a:effectLst>
                    <a:outerShdw blurRad="38100" dist="38100" dir="2700000" algn="tl">
                      <a:srgbClr val="000000">
                        <a:alpha val="43137"/>
                      </a:srgbClr>
                    </a:outerShdw>
                  </a:effectLst>
                </a:rPr>
                <a:t>ou</a:t>
              </a:r>
            </a:p>
            <a:p>
              <a:pPr algn="ctr"/>
              <a:r>
                <a:rPr lang="pt-BR" sz="1300" b="1" dirty="0">
                  <a:solidFill>
                    <a:srgbClr val="00B050"/>
                  </a:solidFill>
                  <a:effectLst>
                    <a:outerShdw blurRad="38100" dist="38100" dir="2700000" algn="tl">
                      <a:srgbClr val="000000">
                        <a:alpha val="43137"/>
                      </a:srgbClr>
                    </a:outerShdw>
                  </a:effectLst>
                </a:rPr>
                <a:t>Período de latência</a:t>
              </a:r>
            </a:p>
          </p:txBody>
        </p:sp>
        <p:sp>
          <p:nvSpPr>
            <p:cNvPr id="27" name="CaixaDeTexto 26">
              <a:extLst>
                <a:ext uri="{FF2B5EF4-FFF2-40B4-BE49-F238E27FC236}">
                  <a16:creationId xmlns:a16="http://schemas.microsoft.com/office/drawing/2014/main" id="{94B31BD0-961E-41ED-9DED-78BBF6464ED2}"/>
                </a:ext>
              </a:extLst>
            </p:cNvPr>
            <p:cNvSpPr txBox="1"/>
            <p:nvPr/>
          </p:nvSpPr>
          <p:spPr>
            <a:xfrm>
              <a:off x="4499168" y="2043085"/>
              <a:ext cx="1688446" cy="292388"/>
            </a:xfrm>
            <a:prstGeom prst="rect">
              <a:avLst/>
            </a:prstGeom>
            <a:solidFill>
              <a:schemeClr val="bg1"/>
            </a:solidFill>
            <a:ln w="38100">
              <a:solidFill>
                <a:srgbClr val="00B050"/>
              </a:solidFill>
            </a:ln>
          </p:spPr>
          <p:txBody>
            <a:bodyPr wrap="square" rtlCol="0">
              <a:spAutoFit/>
            </a:bodyPr>
            <a:lstStyle/>
            <a:p>
              <a:pPr algn="ctr"/>
              <a:r>
                <a:rPr lang="pt-BR" sz="1300" b="1" dirty="0">
                  <a:solidFill>
                    <a:srgbClr val="00B050"/>
                  </a:solidFill>
                  <a:effectLst>
                    <a:outerShdw blurRad="38100" dist="38100" dir="2700000" algn="tl">
                      <a:srgbClr val="000000">
                        <a:alpha val="43137"/>
                      </a:srgbClr>
                    </a:outerShdw>
                  </a:effectLst>
                </a:rPr>
                <a:t>Fase Clínica</a:t>
              </a:r>
            </a:p>
          </p:txBody>
        </p:sp>
        <p:sp>
          <p:nvSpPr>
            <p:cNvPr id="28" name="CaixaDeTexto 27">
              <a:extLst>
                <a:ext uri="{FF2B5EF4-FFF2-40B4-BE49-F238E27FC236}">
                  <a16:creationId xmlns:a16="http://schemas.microsoft.com/office/drawing/2014/main" id="{FB294154-4B3E-4A7A-9A3E-5A276785AFE2}"/>
                </a:ext>
              </a:extLst>
            </p:cNvPr>
            <p:cNvSpPr txBox="1"/>
            <p:nvPr/>
          </p:nvSpPr>
          <p:spPr>
            <a:xfrm>
              <a:off x="6324012" y="1850299"/>
              <a:ext cx="1409708" cy="492443"/>
            </a:xfrm>
            <a:prstGeom prst="rect">
              <a:avLst/>
            </a:prstGeom>
            <a:solidFill>
              <a:schemeClr val="bg1"/>
            </a:solidFill>
            <a:ln w="38100">
              <a:solidFill>
                <a:srgbClr val="00B050"/>
              </a:solidFill>
            </a:ln>
          </p:spPr>
          <p:txBody>
            <a:bodyPr wrap="square" rtlCol="0">
              <a:spAutoFit/>
            </a:bodyPr>
            <a:lstStyle/>
            <a:p>
              <a:pPr algn="ctr"/>
              <a:r>
                <a:rPr lang="pt-BR" sz="1300" b="1" dirty="0">
                  <a:solidFill>
                    <a:srgbClr val="00B050"/>
                  </a:solidFill>
                  <a:effectLst>
                    <a:outerShdw blurRad="38100" dist="38100" dir="2700000" algn="tl">
                      <a:srgbClr val="000000">
                        <a:alpha val="43137"/>
                      </a:srgbClr>
                    </a:outerShdw>
                  </a:effectLst>
                </a:rPr>
                <a:t>Fase de Incapacidade</a:t>
              </a:r>
            </a:p>
          </p:txBody>
        </p:sp>
      </p:grpSp>
      <p:grpSp>
        <p:nvGrpSpPr>
          <p:cNvPr id="40" name="Agrupar 39">
            <a:extLst>
              <a:ext uri="{FF2B5EF4-FFF2-40B4-BE49-F238E27FC236}">
                <a16:creationId xmlns:a16="http://schemas.microsoft.com/office/drawing/2014/main" id="{E74F55E2-B5D9-4D90-9AE6-3D5F3A0C87EE}"/>
              </a:ext>
            </a:extLst>
          </p:cNvPr>
          <p:cNvGrpSpPr/>
          <p:nvPr/>
        </p:nvGrpSpPr>
        <p:grpSpPr>
          <a:xfrm>
            <a:off x="1426788" y="1623280"/>
            <a:ext cx="3641835" cy="4297394"/>
            <a:chOff x="1426788" y="1623280"/>
            <a:chExt cx="3641835" cy="4297394"/>
          </a:xfrm>
        </p:grpSpPr>
        <p:cxnSp>
          <p:nvCxnSpPr>
            <p:cNvPr id="29" name="Conector de seta reta 8">
              <a:extLst>
                <a:ext uri="{FF2B5EF4-FFF2-40B4-BE49-F238E27FC236}">
                  <a16:creationId xmlns:a16="http://schemas.microsoft.com/office/drawing/2014/main" id="{568DDC0C-E587-4B88-9C58-E2E0B6306F78}"/>
                </a:ext>
              </a:extLst>
            </p:cNvPr>
            <p:cNvCxnSpPr>
              <a:cxnSpLocks/>
            </p:cNvCxnSpPr>
            <p:nvPr/>
          </p:nvCxnSpPr>
          <p:spPr>
            <a:xfrm flipH="1">
              <a:off x="2485913" y="1641372"/>
              <a:ext cx="12032" cy="374829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16">
              <a:extLst>
                <a:ext uri="{FF2B5EF4-FFF2-40B4-BE49-F238E27FC236}">
                  <a16:creationId xmlns:a16="http://schemas.microsoft.com/office/drawing/2014/main" id="{488FB28A-5486-46C5-A1F2-D95722ED558C}"/>
                </a:ext>
              </a:extLst>
            </p:cNvPr>
            <p:cNvCxnSpPr>
              <a:cxnSpLocks/>
            </p:cNvCxnSpPr>
            <p:nvPr/>
          </p:nvCxnSpPr>
          <p:spPr>
            <a:xfrm flipH="1">
              <a:off x="4219613" y="1623280"/>
              <a:ext cx="25398" cy="380495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CaixaDeTexto 30">
              <a:extLst>
                <a:ext uri="{FF2B5EF4-FFF2-40B4-BE49-F238E27FC236}">
                  <a16:creationId xmlns:a16="http://schemas.microsoft.com/office/drawing/2014/main" id="{12632963-ED6A-4C9F-985C-753347018C08}"/>
                </a:ext>
              </a:extLst>
            </p:cNvPr>
            <p:cNvSpPr txBox="1"/>
            <p:nvPr/>
          </p:nvSpPr>
          <p:spPr>
            <a:xfrm>
              <a:off x="1426788" y="5428231"/>
              <a:ext cx="1641224" cy="492443"/>
            </a:xfrm>
            <a:prstGeom prst="rect">
              <a:avLst/>
            </a:prstGeom>
            <a:solidFill>
              <a:schemeClr val="bg1"/>
            </a:solidFill>
            <a:ln w="38100">
              <a:solidFill>
                <a:srgbClr val="0070C0"/>
              </a:solidFill>
            </a:ln>
          </p:spPr>
          <p:txBody>
            <a:bodyPr wrap="square" rtlCol="0">
              <a:spAutoFit/>
            </a:bodyPr>
            <a:lstStyle/>
            <a:p>
              <a:pPr algn="ctr"/>
              <a:r>
                <a:rPr lang="pt-BR" sz="1300" b="1" dirty="0">
                  <a:solidFill>
                    <a:srgbClr val="0070C0"/>
                  </a:solidFill>
                  <a:effectLst>
                    <a:outerShdw blurRad="38100" dist="38100" dir="2700000" algn="tl">
                      <a:srgbClr val="000000">
                        <a:alpha val="43137"/>
                      </a:srgbClr>
                    </a:outerShdw>
                  </a:effectLst>
                </a:rPr>
                <a:t>Início Biológico </a:t>
              </a:r>
            </a:p>
            <a:p>
              <a:pPr algn="ctr"/>
              <a:r>
                <a:rPr lang="pt-BR" sz="1300" b="1" dirty="0">
                  <a:solidFill>
                    <a:srgbClr val="0070C0"/>
                  </a:solidFill>
                  <a:effectLst>
                    <a:outerShdw blurRad="38100" dist="38100" dir="2700000" algn="tl">
                      <a:srgbClr val="000000">
                        <a:alpha val="43137"/>
                      </a:srgbClr>
                    </a:outerShdw>
                  </a:effectLst>
                </a:rPr>
                <a:t>da Doença</a:t>
              </a:r>
            </a:p>
          </p:txBody>
        </p:sp>
        <p:sp>
          <p:nvSpPr>
            <p:cNvPr id="32" name="CaixaDeTexto 31">
              <a:extLst>
                <a:ext uri="{FF2B5EF4-FFF2-40B4-BE49-F238E27FC236}">
                  <a16:creationId xmlns:a16="http://schemas.microsoft.com/office/drawing/2014/main" id="{6E2B19F8-BD80-4524-AD1E-1AAFC7B9DC66}"/>
                </a:ext>
              </a:extLst>
            </p:cNvPr>
            <p:cNvSpPr txBox="1"/>
            <p:nvPr/>
          </p:nvSpPr>
          <p:spPr>
            <a:xfrm>
              <a:off x="3427398" y="5428231"/>
              <a:ext cx="1641225" cy="492443"/>
            </a:xfrm>
            <a:prstGeom prst="rect">
              <a:avLst/>
            </a:prstGeom>
            <a:solidFill>
              <a:schemeClr val="bg1"/>
            </a:solidFill>
            <a:ln w="38100">
              <a:solidFill>
                <a:srgbClr val="0070C0"/>
              </a:solidFill>
            </a:ln>
          </p:spPr>
          <p:txBody>
            <a:bodyPr wrap="square" rtlCol="0">
              <a:spAutoFit/>
            </a:bodyPr>
            <a:lstStyle/>
            <a:p>
              <a:pPr algn="ctr"/>
              <a:r>
                <a:rPr lang="pt-BR" sz="1300" b="1" dirty="0">
                  <a:solidFill>
                    <a:srgbClr val="0070C0"/>
                  </a:solidFill>
                  <a:effectLst>
                    <a:outerShdw blurRad="38100" dist="38100" dir="2700000" algn="tl">
                      <a:srgbClr val="000000">
                        <a:alpha val="43137"/>
                      </a:srgbClr>
                    </a:outerShdw>
                  </a:effectLst>
                </a:rPr>
                <a:t>Início dos Sinais </a:t>
              </a:r>
            </a:p>
            <a:p>
              <a:pPr algn="ctr"/>
              <a:r>
                <a:rPr lang="pt-BR" sz="1300" b="1" dirty="0">
                  <a:solidFill>
                    <a:srgbClr val="0070C0"/>
                  </a:solidFill>
                  <a:effectLst>
                    <a:outerShdw blurRad="38100" dist="38100" dir="2700000" algn="tl">
                      <a:srgbClr val="000000">
                        <a:alpha val="43137"/>
                      </a:srgbClr>
                    </a:outerShdw>
                  </a:effectLst>
                </a:rPr>
                <a:t>e Sintomas</a:t>
              </a:r>
            </a:p>
          </p:txBody>
        </p:sp>
      </p:grpSp>
      <p:grpSp>
        <p:nvGrpSpPr>
          <p:cNvPr id="43" name="Agrupar 42">
            <a:extLst>
              <a:ext uri="{FF2B5EF4-FFF2-40B4-BE49-F238E27FC236}">
                <a16:creationId xmlns:a16="http://schemas.microsoft.com/office/drawing/2014/main" id="{87B328E4-5656-41DB-A721-6B8668A4053D}"/>
              </a:ext>
            </a:extLst>
          </p:cNvPr>
          <p:cNvGrpSpPr/>
          <p:nvPr/>
        </p:nvGrpSpPr>
        <p:grpSpPr>
          <a:xfrm>
            <a:off x="2642167" y="4024229"/>
            <a:ext cx="5614192" cy="1200329"/>
            <a:chOff x="2642167" y="3952037"/>
            <a:chExt cx="5614192" cy="1200329"/>
          </a:xfrm>
        </p:grpSpPr>
        <p:grpSp>
          <p:nvGrpSpPr>
            <p:cNvPr id="33" name="Agrupar 32">
              <a:extLst>
                <a:ext uri="{FF2B5EF4-FFF2-40B4-BE49-F238E27FC236}">
                  <a16:creationId xmlns:a16="http://schemas.microsoft.com/office/drawing/2014/main" id="{E70B7C6B-4093-43CB-8D85-45E606430473}"/>
                </a:ext>
              </a:extLst>
            </p:cNvPr>
            <p:cNvGrpSpPr/>
            <p:nvPr/>
          </p:nvGrpSpPr>
          <p:grpSpPr>
            <a:xfrm>
              <a:off x="3062779" y="3952037"/>
              <a:ext cx="4646877" cy="1200329"/>
              <a:chOff x="3062779" y="3952037"/>
              <a:chExt cx="4646877" cy="1200329"/>
            </a:xfrm>
          </p:grpSpPr>
          <p:sp>
            <p:nvSpPr>
              <p:cNvPr id="20" name="CaixaDeTexto 19">
                <a:extLst>
                  <a:ext uri="{FF2B5EF4-FFF2-40B4-BE49-F238E27FC236}">
                    <a16:creationId xmlns:a16="http://schemas.microsoft.com/office/drawing/2014/main" id="{2BAB867D-F107-46BA-82D2-44CB9811A0AF}"/>
                  </a:ext>
                </a:extLst>
              </p:cNvPr>
              <p:cNvSpPr txBox="1"/>
              <p:nvPr/>
            </p:nvSpPr>
            <p:spPr>
              <a:xfrm>
                <a:off x="3062779" y="4009659"/>
                <a:ext cx="1154483" cy="369332"/>
              </a:xfrm>
              <a:prstGeom prst="rect">
                <a:avLst/>
              </a:prstGeom>
              <a:noFill/>
            </p:spPr>
            <p:txBody>
              <a:bodyPr wrap="none" rtlCol="0">
                <a:spAutoFit/>
              </a:bodyPr>
              <a:lstStyle/>
              <a:p>
                <a:r>
                  <a:rPr lang="pt-BR" b="1" dirty="0">
                    <a:latin typeface="Arial Narrow" panose="020B0606020202030204" pitchFamily="34" charset="0"/>
                  </a:rPr>
                  <a:t>Obesidade</a:t>
                </a:r>
              </a:p>
            </p:txBody>
          </p:sp>
          <p:sp>
            <p:nvSpPr>
              <p:cNvPr id="21" name="CaixaDeTexto 20">
                <a:extLst>
                  <a:ext uri="{FF2B5EF4-FFF2-40B4-BE49-F238E27FC236}">
                    <a16:creationId xmlns:a16="http://schemas.microsoft.com/office/drawing/2014/main" id="{C3BF873D-2CDF-4444-A030-F7C7B00ED1FC}"/>
                  </a:ext>
                </a:extLst>
              </p:cNvPr>
              <p:cNvSpPr txBox="1"/>
              <p:nvPr/>
            </p:nvSpPr>
            <p:spPr>
              <a:xfrm>
                <a:off x="4224268" y="4036328"/>
                <a:ext cx="1094285" cy="646331"/>
              </a:xfrm>
              <a:prstGeom prst="rect">
                <a:avLst/>
              </a:prstGeom>
              <a:noFill/>
            </p:spPr>
            <p:txBody>
              <a:bodyPr wrap="square" rtlCol="0">
                <a:spAutoFit/>
              </a:bodyPr>
              <a:lstStyle/>
              <a:p>
                <a:pPr algn="ctr"/>
                <a:r>
                  <a:rPr lang="pt-BR" b="1" dirty="0" err="1">
                    <a:latin typeface="Arial Narrow" panose="020B0606020202030204" pitchFamily="34" charset="0"/>
                  </a:rPr>
                  <a:t>Pré</a:t>
                </a:r>
                <a:r>
                  <a:rPr lang="pt-BR" b="1" dirty="0">
                    <a:latin typeface="Arial Narrow" panose="020B0606020202030204" pitchFamily="34" charset="0"/>
                  </a:rPr>
                  <a:t>-Diabetes</a:t>
                </a:r>
              </a:p>
            </p:txBody>
          </p:sp>
          <p:sp>
            <p:nvSpPr>
              <p:cNvPr id="22" name="CaixaDeTexto 21">
                <a:extLst>
                  <a:ext uri="{FF2B5EF4-FFF2-40B4-BE49-F238E27FC236}">
                    <a16:creationId xmlns:a16="http://schemas.microsoft.com/office/drawing/2014/main" id="{13CF9F68-09D1-4D77-876D-FFE079AD9383}"/>
                  </a:ext>
                </a:extLst>
              </p:cNvPr>
              <p:cNvSpPr txBox="1"/>
              <p:nvPr/>
            </p:nvSpPr>
            <p:spPr>
              <a:xfrm>
                <a:off x="5341189" y="4043745"/>
                <a:ext cx="1094285" cy="369332"/>
              </a:xfrm>
              <a:prstGeom prst="rect">
                <a:avLst/>
              </a:prstGeom>
              <a:noFill/>
            </p:spPr>
            <p:txBody>
              <a:bodyPr wrap="square" rtlCol="0">
                <a:spAutoFit/>
              </a:bodyPr>
              <a:lstStyle/>
              <a:p>
                <a:pPr algn="ctr"/>
                <a:r>
                  <a:rPr lang="pt-BR" b="1" dirty="0">
                    <a:latin typeface="Arial Narrow" panose="020B0606020202030204" pitchFamily="34" charset="0"/>
                  </a:rPr>
                  <a:t>Diabetes</a:t>
                </a:r>
              </a:p>
            </p:txBody>
          </p:sp>
          <p:sp>
            <p:nvSpPr>
              <p:cNvPr id="23" name="CaixaDeTexto 22">
                <a:extLst>
                  <a:ext uri="{FF2B5EF4-FFF2-40B4-BE49-F238E27FC236}">
                    <a16:creationId xmlns:a16="http://schemas.microsoft.com/office/drawing/2014/main" id="{60AD0DDA-1565-4788-94BA-402E974D73B5}"/>
                  </a:ext>
                </a:extLst>
              </p:cNvPr>
              <p:cNvSpPr txBox="1"/>
              <p:nvPr/>
            </p:nvSpPr>
            <p:spPr>
              <a:xfrm>
                <a:off x="6488379" y="3952037"/>
                <a:ext cx="1221277" cy="1200329"/>
              </a:xfrm>
              <a:prstGeom prst="rect">
                <a:avLst/>
              </a:prstGeom>
              <a:noFill/>
            </p:spPr>
            <p:txBody>
              <a:bodyPr wrap="square" rtlCol="0">
                <a:spAutoFit/>
              </a:bodyPr>
              <a:lstStyle/>
              <a:p>
                <a:pPr algn="ctr"/>
                <a:r>
                  <a:rPr lang="pt-BR" b="1" dirty="0">
                    <a:latin typeface="Arial Narrow" panose="020B0606020202030204" pitchFamily="34" charset="0"/>
                  </a:rPr>
                  <a:t>Infarto</a:t>
                </a:r>
              </a:p>
              <a:p>
                <a:pPr algn="ctr"/>
                <a:r>
                  <a:rPr lang="pt-BR" b="1" dirty="0">
                    <a:latin typeface="Arial Narrow" panose="020B0606020202030204" pitchFamily="34" charset="0"/>
                  </a:rPr>
                  <a:t>IRC</a:t>
                </a:r>
              </a:p>
              <a:p>
                <a:pPr algn="ctr"/>
                <a:r>
                  <a:rPr lang="pt-BR" b="1" dirty="0" err="1">
                    <a:latin typeface="Arial Narrow" panose="020B0606020202030204" pitchFamily="34" charset="0"/>
                  </a:rPr>
                  <a:t>Amaurose</a:t>
                </a:r>
                <a:endParaRPr lang="pt-BR" b="1" dirty="0">
                  <a:latin typeface="Arial Narrow" panose="020B0606020202030204" pitchFamily="34" charset="0"/>
                </a:endParaRPr>
              </a:p>
              <a:p>
                <a:pPr algn="ctr"/>
                <a:r>
                  <a:rPr lang="pt-BR" b="1" dirty="0">
                    <a:latin typeface="Arial Narrow" panose="020B0606020202030204" pitchFamily="34" charset="0"/>
                  </a:rPr>
                  <a:t>Amputação</a:t>
                </a:r>
              </a:p>
            </p:txBody>
          </p:sp>
        </p:grpSp>
        <p:pic>
          <p:nvPicPr>
            <p:cNvPr id="41" name="Picture 63" descr="coracao">
              <a:extLst>
                <a:ext uri="{FF2B5EF4-FFF2-40B4-BE49-F238E27FC236}">
                  <a16:creationId xmlns:a16="http://schemas.microsoft.com/office/drawing/2014/main" id="{FD370EAB-7D72-4CC3-909C-40F543E832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3720" y="4020750"/>
              <a:ext cx="522639" cy="635282"/>
            </a:xfrm>
            <a:prstGeom prst="rect">
              <a:avLst/>
            </a:prstGeom>
            <a:noFill/>
            <a:ln w="38100">
              <a:solidFill>
                <a:srgbClr val="990033"/>
              </a:solidFill>
              <a:miter lim="800000"/>
              <a:headEnd/>
              <a:tailEnd/>
            </a:ln>
            <a:extLst>
              <a:ext uri="{909E8E84-426E-40DD-AFC4-6F175D3DCCD1}">
                <a14:hiddenFill xmlns:a14="http://schemas.microsoft.com/office/drawing/2010/main">
                  <a:solidFill>
                    <a:srgbClr val="FFFFFF"/>
                  </a:solidFill>
                </a14:hiddenFill>
              </a:ext>
            </a:extLst>
          </p:spPr>
        </p:pic>
        <p:pic>
          <p:nvPicPr>
            <p:cNvPr id="42" name="Picture 17">
              <a:extLst>
                <a:ext uri="{FF2B5EF4-FFF2-40B4-BE49-F238E27FC236}">
                  <a16:creationId xmlns:a16="http://schemas.microsoft.com/office/drawing/2014/main" id="{ED92FB88-657F-487B-8E65-8B09EB355C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2167" y="4366538"/>
              <a:ext cx="551313" cy="677051"/>
            </a:xfrm>
            <a:prstGeom prst="rect">
              <a:avLst/>
            </a:prstGeom>
            <a:noFill/>
            <a:ln w="38100">
              <a:solidFill>
                <a:srgbClr val="990033"/>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grpSp>
      <p:grpSp>
        <p:nvGrpSpPr>
          <p:cNvPr id="2" name="Agrupar 1">
            <a:extLst>
              <a:ext uri="{FF2B5EF4-FFF2-40B4-BE49-F238E27FC236}">
                <a16:creationId xmlns:a16="http://schemas.microsoft.com/office/drawing/2014/main" id="{3EB1B21A-B4F0-45A7-BBDA-8222D83CD5DC}"/>
              </a:ext>
            </a:extLst>
          </p:cNvPr>
          <p:cNvGrpSpPr/>
          <p:nvPr/>
        </p:nvGrpSpPr>
        <p:grpSpPr>
          <a:xfrm>
            <a:off x="374754" y="2206651"/>
            <a:ext cx="8394492" cy="1723869"/>
            <a:chOff x="374754" y="2206651"/>
            <a:chExt cx="8394492" cy="1723869"/>
          </a:xfrm>
        </p:grpSpPr>
        <p:grpSp>
          <p:nvGrpSpPr>
            <p:cNvPr id="19" name="Agrupar 18">
              <a:extLst>
                <a:ext uri="{FF2B5EF4-FFF2-40B4-BE49-F238E27FC236}">
                  <a16:creationId xmlns:a16="http://schemas.microsoft.com/office/drawing/2014/main" id="{D8A55C34-1FDC-4583-BD52-6CAA3ADFB26B}"/>
                </a:ext>
              </a:extLst>
            </p:cNvPr>
            <p:cNvGrpSpPr/>
            <p:nvPr/>
          </p:nvGrpSpPr>
          <p:grpSpPr>
            <a:xfrm>
              <a:off x="374754" y="2206651"/>
              <a:ext cx="8394492" cy="1723869"/>
              <a:chOff x="434714" y="3561260"/>
              <a:chExt cx="8394492" cy="1450441"/>
            </a:xfrm>
          </p:grpSpPr>
          <p:sp>
            <p:nvSpPr>
              <p:cNvPr id="8" name="Right Arrow 32">
                <a:extLst>
                  <a:ext uri="{FF2B5EF4-FFF2-40B4-BE49-F238E27FC236}">
                    <a16:creationId xmlns:a16="http://schemas.microsoft.com/office/drawing/2014/main" id="{B0451FD1-E286-45D0-9CD8-E2AFF06944DB}"/>
                  </a:ext>
                </a:extLst>
              </p:cNvPr>
              <p:cNvSpPr>
                <a:spLocks noChangeArrowheads="1"/>
              </p:cNvSpPr>
              <p:nvPr/>
            </p:nvSpPr>
            <p:spPr bwMode="auto">
              <a:xfrm>
                <a:off x="434714" y="3561260"/>
                <a:ext cx="8394492" cy="1450441"/>
              </a:xfrm>
              <a:prstGeom prst="rightArrow">
                <a:avLst>
                  <a:gd name="adj1" fmla="val 50000"/>
                  <a:gd name="adj2" fmla="val 50010"/>
                </a:avLst>
              </a:prstGeom>
              <a:gradFill flip="none" rotWithShape="1">
                <a:gsLst>
                  <a:gs pos="0">
                    <a:srgbClr val="FF6600"/>
                  </a:gs>
                  <a:gs pos="100000">
                    <a:srgbClr val="FFFFFF"/>
                  </a:gs>
                </a:gsLst>
                <a:lin ang="10800000" scaled="1"/>
                <a:tileRect/>
              </a:gra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endParaRPr lang="pt-BR">
                  <a:solidFill>
                    <a:schemeClr val="lt1"/>
                  </a:solidFill>
                  <a:latin typeface="+mn-lt"/>
                  <a:ea typeface="+mn-ea"/>
                </a:endParaRPr>
              </a:p>
            </p:txBody>
          </p:sp>
          <p:sp>
            <p:nvSpPr>
              <p:cNvPr id="10" name="CaixaDeTexto 9">
                <a:extLst>
                  <a:ext uri="{FF2B5EF4-FFF2-40B4-BE49-F238E27FC236}">
                    <a16:creationId xmlns:a16="http://schemas.microsoft.com/office/drawing/2014/main" id="{AFD5C403-881F-4570-996B-CA5ADD40FF6C}"/>
                  </a:ext>
                </a:extLst>
              </p:cNvPr>
              <p:cNvSpPr txBox="1"/>
              <p:nvPr/>
            </p:nvSpPr>
            <p:spPr>
              <a:xfrm>
                <a:off x="464696" y="4004096"/>
                <a:ext cx="1289154" cy="584775"/>
              </a:xfrm>
              <a:prstGeom prst="rect">
                <a:avLst/>
              </a:prstGeom>
              <a:noFill/>
            </p:spPr>
            <p:txBody>
              <a:bodyPr wrap="square" rtlCol="0">
                <a:spAutoFit/>
              </a:bodyPr>
              <a:lstStyle/>
              <a:p>
                <a:pPr algn="ctr"/>
                <a:r>
                  <a:rPr lang="pt-BR" sz="1600" b="1" dirty="0">
                    <a:latin typeface="Arial Narrow" panose="020B0606020202030204" pitchFamily="34" charset="0"/>
                  </a:rPr>
                  <a:t>Antecedente familiar</a:t>
                </a:r>
              </a:p>
            </p:txBody>
          </p:sp>
          <p:sp>
            <p:nvSpPr>
              <p:cNvPr id="11" name="CaixaDeTexto 10">
                <a:extLst>
                  <a:ext uri="{FF2B5EF4-FFF2-40B4-BE49-F238E27FC236}">
                    <a16:creationId xmlns:a16="http://schemas.microsoft.com/office/drawing/2014/main" id="{276EB748-54F6-434C-BC7A-AC8782B1C0D1}"/>
                  </a:ext>
                </a:extLst>
              </p:cNvPr>
              <p:cNvSpPr txBox="1"/>
              <p:nvPr/>
            </p:nvSpPr>
            <p:spPr>
              <a:xfrm rot="20238702">
                <a:off x="1476625" y="3763200"/>
                <a:ext cx="1473981" cy="584775"/>
              </a:xfrm>
              <a:prstGeom prst="rect">
                <a:avLst/>
              </a:prstGeom>
              <a:noFill/>
            </p:spPr>
            <p:txBody>
              <a:bodyPr wrap="square" rtlCol="0">
                <a:spAutoFit/>
              </a:bodyPr>
              <a:lstStyle/>
              <a:p>
                <a:pPr algn="ctr"/>
                <a:r>
                  <a:rPr lang="pt-BR" sz="1600" b="1" dirty="0">
                    <a:latin typeface="Arial Narrow" panose="020B0606020202030204" pitchFamily="34" charset="0"/>
                  </a:rPr>
                  <a:t>Dieta inadequada</a:t>
                </a:r>
              </a:p>
            </p:txBody>
          </p:sp>
          <p:sp>
            <p:nvSpPr>
              <p:cNvPr id="12" name="CaixaDeTexto 11">
                <a:extLst>
                  <a:ext uri="{FF2B5EF4-FFF2-40B4-BE49-F238E27FC236}">
                    <a16:creationId xmlns:a16="http://schemas.microsoft.com/office/drawing/2014/main" id="{5045943C-167C-404D-AE52-F8F86241C7ED}"/>
                  </a:ext>
                </a:extLst>
              </p:cNvPr>
              <p:cNvSpPr txBox="1"/>
              <p:nvPr/>
            </p:nvSpPr>
            <p:spPr>
              <a:xfrm rot="20076147">
                <a:off x="1583508" y="4266503"/>
                <a:ext cx="1394085" cy="584775"/>
              </a:xfrm>
              <a:prstGeom prst="rect">
                <a:avLst/>
              </a:prstGeom>
              <a:noFill/>
            </p:spPr>
            <p:txBody>
              <a:bodyPr wrap="square" rtlCol="0">
                <a:spAutoFit/>
              </a:bodyPr>
              <a:lstStyle/>
              <a:p>
                <a:pPr algn="ctr"/>
                <a:r>
                  <a:rPr lang="pt-BR" sz="1600" b="1" dirty="0">
                    <a:latin typeface="Arial Narrow" panose="020B0606020202030204" pitchFamily="34" charset="0"/>
                  </a:rPr>
                  <a:t>Inatividade física</a:t>
                </a:r>
              </a:p>
            </p:txBody>
          </p:sp>
          <p:sp>
            <p:nvSpPr>
              <p:cNvPr id="13" name="CaixaDeTexto 12">
                <a:extLst>
                  <a:ext uri="{FF2B5EF4-FFF2-40B4-BE49-F238E27FC236}">
                    <a16:creationId xmlns:a16="http://schemas.microsoft.com/office/drawing/2014/main" id="{B7B13A3C-3311-4D4E-A9D2-F77BB1E46887}"/>
                  </a:ext>
                </a:extLst>
              </p:cNvPr>
              <p:cNvSpPr txBox="1"/>
              <p:nvPr/>
            </p:nvSpPr>
            <p:spPr>
              <a:xfrm>
                <a:off x="2819977" y="3922127"/>
                <a:ext cx="1394085" cy="584775"/>
              </a:xfrm>
              <a:prstGeom prst="rect">
                <a:avLst/>
              </a:prstGeom>
              <a:noFill/>
            </p:spPr>
            <p:txBody>
              <a:bodyPr wrap="square" rtlCol="0">
                <a:spAutoFit/>
              </a:bodyPr>
              <a:lstStyle/>
              <a:p>
                <a:pPr algn="ctr"/>
                <a:r>
                  <a:rPr lang="pt-BR" sz="1600" b="1" dirty="0">
                    <a:latin typeface="Arial Narrow" panose="020B0606020202030204" pitchFamily="34" charset="0"/>
                  </a:rPr>
                  <a:t>Ganho de peso excessivo</a:t>
                </a:r>
              </a:p>
            </p:txBody>
          </p:sp>
          <p:sp>
            <p:nvSpPr>
              <p:cNvPr id="14" name="CaixaDeTexto 13">
                <a:extLst>
                  <a:ext uri="{FF2B5EF4-FFF2-40B4-BE49-F238E27FC236}">
                    <a16:creationId xmlns:a16="http://schemas.microsoft.com/office/drawing/2014/main" id="{A8C2DA7F-D657-4703-B09D-70DA4F316EE1}"/>
                  </a:ext>
                </a:extLst>
              </p:cNvPr>
              <p:cNvSpPr txBox="1"/>
              <p:nvPr/>
            </p:nvSpPr>
            <p:spPr>
              <a:xfrm>
                <a:off x="4203268" y="3999339"/>
                <a:ext cx="1094285" cy="584775"/>
              </a:xfrm>
              <a:prstGeom prst="rect">
                <a:avLst/>
              </a:prstGeom>
              <a:noFill/>
            </p:spPr>
            <p:txBody>
              <a:bodyPr wrap="square" rtlCol="0">
                <a:spAutoFit/>
              </a:bodyPr>
              <a:lstStyle/>
              <a:p>
                <a:pPr algn="ctr"/>
                <a:r>
                  <a:rPr lang="pt-BR" sz="1600" b="1" dirty="0">
                    <a:latin typeface="Arial Narrow" panose="020B0606020202030204" pitchFamily="34" charset="0"/>
                  </a:rPr>
                  <a:t>Discreta </a:t>
                </a:r>
              </a:p>
              <a:p>
                <a:pPr algn="ctr"/>
                <a:r>
                  <a:rPr lang="pt-BR" sz="1600" b="1" dirty="0">
                    <a:latin typeface="Arial Narrow" panose="020B0606020202030204" pitchFamily="34" charset="0"/>
                    <a:sym typeface="Symbol" panose="05050102010706020507" pitchFamily="18" charset="2"/>
                  </a:rPr>
                  <a:t> glicemia</a:t>
                </a:r>
                <a:endParaRPr lang="pt-BR" sz="1600" b="1" dirty="0">
                  <a:latin typeface="Arial Narrow" panose="020B0606020202030204" pitchFamily="34" charset="0"/>
                </a:endParaRPr>
              </a:p>
            </p:txBody>
          </p:sp>
          <p:sp>
            <p:nvSpPr>
              <p:cNvPr id="15" name="CaixaDeTexto 14">
                <a:extLst>
                  <a:ext uri="{FF2B5EF4-FFF2-40B4-BE49-F238E27FC236}">
                    <a16:creationId xmlns:a16="http://schemas.microsoft.com/office/drawing/2014/main" id="{170FE27C-5C5A-43F7-8110-731903F34365}"/>
                  </a:ext>
                </a:extLst>
              </p:cNvPr>
              <p:cNvSpPr txBox="1"/>
              <p:nvPr/>
            </p:nvSpPr>
            <p:spPr>
              <a:xfrm>
                <a:off x="5154254" y="4026525"/>
                <a:ext cx="1394085" cy="584775"/>
              </a:xfrm>
              <a:prstGeom prst="rect">
                <a:avLst/>
              </a:prstGeom>
              <a:noFill/>
            </p:spPr>
            <p:txBody>
              <a:bodyPr wrap="square" rtlCol="0">
                <a:spAutoFit/>
              </a:bodyPr>
              <a:lstStyle/>
              <a:p>
                <a:pPr algn="ctr"/>
                <a:r>
                  <a:rPr lang="pt-BR" sz="1600" b="1" dirty="0">
                    <a:latin typeface="Arial Narrow" panose="020B0606020202030204" pitchFamily="34" charset="0"/>
                    <a:sym typeface="Symbol" panose="05050102010706020507" pitchFamily="18" charset="2"/>
                  </a:rPr>
                  <a:t>Hiperglicemia mantida</a:t>
                </a:r>
                <a:endParaRPr lang="pt-BR" sz="1600" b="1" dirty="0">
                  <a:latin typeface="Arial Narrow" panose="020B0606020202030204" pitchFamily="34" charset="0"/>
                </a:endParaRPr>
              </a:p>
            </p:txBody>
          </p:sp>
          <p:sp>
            <p:nvSpPr>
              <p:cNvPr id="16" name="CaixaDeTexto 15">
                <a:extLst>
                  <a:ext uri="{FF2B5EF4-FFF2-40B4-BE49-F238E27FC236}">
                    <a16:creationId xmlns:a16="http://schemas.microsoft.com/office/drawing/2014/main" id="{C0F70513-98B8-457E-845E-986271E57F94}"/>
                  </a:ext>
                </a:extLst>
              </p:cNvPr>
              <p:cNvSpPr txBox="1"/>
              <p:nvPr/>
            </p:nvSpPr>
            <p:spPr>
              <a:xfrm>
                <a:off x="6557058" y="4026307"/>
                <a:ext cx="1341574" cy="584775"/>
              </a:xfrm>
              <a:prstGeom prst="rect">
                <a:avLst/>
              </a:prstGeom>
              <a:noFill/>
            </p:spPr>
            <p:txBody>
              <a:bodyPr wrap="square" rtlCol="0">
                <a:spAutoFit/>
              </a:bodyPr>
              <a:lstStyle/>
              <a:p>
                <a:pPr algn="ctr"/>
                <a:r>
                  <a:rPr lang="pt-BR" sz="1600" b="1" dirty="0">
                    <a:latin typeface="Arial Narrow" panose="020B0606020202030204" pitchFamily="34" charset="0"/>
                  </a:rPr>
                  <a:t>Complicações crônicas</a:t>
                </a:r>
              </a:p>
            </p:txBody>
          </p:sp>
          <p:sp>
            <p:nvSpPr>
              <p:cNvPr id="17" name="CaixaDeTexto 16">
                <a:extLst>
                  <a:ext uri="{FF2B5EF4-FFF2-40B4-BE49-F238E27FC236}">
                    <a16:creationId xmlns:a16="http://schemas.microsoft.com/office/drawing/2014/main" id="{4D3B078F-01C8-4B2A-B2BF-478AE60C597A}"/>
                  </a:ext>
                </a:extLst>
              </p:cNvPr>
              <p:cNvSpPr txBox="1"/>
              <p:nvPr/>
            </p:nvSpPr>
            <p:spPr>
              <a:xfrm>
                <a:off x="7907351" y="4097225"/>
                <a:ext cx="871545" cy="284855"/>
              </a:xfrm>
              <a:prstGeom prst="rect">
                <a:avLst/>
              </a:prstGeom>
              <a:noFill/>
            </p:spPr>
            <p:txBody>
              <a:bodyPr wrap="square" rtlCol="0">
                <a:spAutoFit/>
              </a:bodyPr>
              <a:lstStyle/>
              <a:p>
                <a:pPr algn="ctr"/>
                <a:r>
                  <a:rPr lang="pt-BR" sz="1600" b="1" dirty="0">
                    <a:latin typeface="Arial Narrow" panose="020B0606020202030204" pitchFamily="34" charset="0"/>
                  </a:rPr>
                  <a:t>MORTE</a:t>
                </a:r>
              </a:p>
            </p:txBody>
          </p:sp>
          <p:sp>
            <p:nvSpPr>
              <p:cNvPr id="18" name="CaixaDeTexto 17">
                <a:extLst>
                  <a:ext uri="{FF2B5EF4-FFF2-40B4-BE49-F238E27FC236}">
                    <a16:creationId xmlns:a16="http://schemas.microsoft.com/office/drawing/2014/main" id="{8C9FCE47-DA32-4313-8ED1-AE6223C524E7}"/>
                  </a:ext>
                </a:extLst>
              </p:cNvPr>
              <p:cNvSpPr txBox="1"/>
              <p:nvPr/>
            </p:nvSpPr>
            <p:spPr>
              <a:xfrm>
                <a:off x="2986512" y="4398147"/>
                <a:ext cx="1224149" cy="338554"/>
              </a:xfrm>
              <a:prstGeom prst="rect">
                <a:avLst/>
              </a:prstGeom>
              <a:noFill/>
            </p:spPr>
            <p:txBody>
              <a:bodyPr wrap="square" rtlCol="0">
                <a:spAutoFit/>
              </a:bodyPr>
              <a:lstStyle/>
              <a:p>
                <a:pPr algn="ctr"/>
                <a:r>
                  <a:rPr lang="pt-BR" sz="1600" b="1" dirty="0">
                    <a:latin typeface="Arial Narrow" panose="020B0606020202030204" pitchFamily="34" charset="0"/>
                  </a:rPr>
                  <a:t>Outros (?)</a:t>
                </a:r>
              </a:p>
            </p:txBody>
          </p:sp>
        </p:grpSp>
        <p:sp>
          <p:nvSpPr>
            <p:cNvPr id="44" name="CaixaDeTexto 43">
              <a:extLst>
                <a:ext uri="{FF2B5EF4-FFF2-40B4-BE49-F238E27FC236}">
                  <a16:creationId xmlns:a16="http://schemas.microsoft.com/office/drawing/2014/main" id="{0D34805A-AF25-417E-9686-44A075BF6E1D}"/>
                </a:ext>
              </a:extLst>
            </p:cNvPr>
            <p:cNvSpPr txBox="1"/>
            <p:nvPr/>
          </p:nvSpPr>
          <p:spPr>
            <a:xfrm>
              <a:off x="1627608" y="3572393"/>
              <a:ext cx="1473918" cy="338554"/>
            </a:xfrm>
            <a:prstGeom prst="rect">
              <a:avLst/>
            </a:prstGeom>
            <a:noFill/>
          </p:spPr>
          <p:txBody>
            <a:bodyPr wrap="square" rtlCol="0">
              <a:spAutoFit/>
            </a:bodyPr>
            <a:lstStyle/>
            <a:p>
              <a:r>
                <a:rPr lang="pt-BR" sz="1600" b="1" dirty="0">
                  <a:solidFill>
                    <a:srgbClr val="C00000"/>
                  </a:solidFill>
                  <a:effectLst>
                    <a:outerShdw blurRad="38100" dist="38100" dir="2700000" algn="tl">
                      <a:srgbClr val="000000">
                        <a:alpha val="43137"/>
                      </a:srgbClr>
                    </a:outerShdw>
                  </a:effectLst>
                  <a:latin typeface="Arial Narrow" panose="020B0606020202030204" pitchFamily="34" charset="0"/>
                </a:rPr>
                <a:t>Fatores de risco</a:t>
              </a:r>
            </a:p>
          </p:txBody>
        </p:sp>
      </p:grpSp>
    </p:spTree>
    <p:extLst>
      <p:ext uri="{BB962C8B-B14F-4D97-AF65-F5344CB8AC3E}">
        <p14:creationId xmlns:p14="http://schemas.microsoft.com/office/powerpoint/2010/main" val="374669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0A8AC9D-6B82-4951-A881-312E81939DC1}"/>
              </a:ext>
            </a:extLst>
          </p:cNvPr>
          <p:cNvSpPr txBox="1">
            <a:spLocks noChangeArrowheads="1"/>
          </p:cNvSpPr>
          <p:nvPr/>
        </p:nvSpPr>
        <p:spPr>
          <a:xfrm>
            <a:off x="97312" y="462575"/>
            <a:ext cx="8949375" cy="602620"/>
          </a:xfrm>
          <a:prstGeom prst="rect">
            <a:avLst/>
          </a:prstGeom>
        </p:spPr>
        <p:txBody>
          <a:bodyPr>
            <a:normAutofit/>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eaLnBrk="1" fontAlgn="auto" hangingPunct="1">
              <a:lnSpc>
                <a:spcPct val="120000"/>
              </a:lnSpc>
              <a:spcAft>
                <a:spcPts val="0"/>
              </a:spcAft>
              <a:defRPr/>
            </a:pPr>
            <a:r>
              <a:rPr lang="pt-BR" sz="2700" dirty="0">
                <a:effectLst>
                  <a:outerShdw blurRad="38100" dist="38100" dir="2700000" algn="tl">
                    <a:srgbClr val="C0C0C0"/>
                  </a:outerShdw>
                </a:effectLst>
                <a:latin typeface="Verdana" pitchFamily="34" charset="0"/>
              </a:rPr>
              <a:t>Características Clínicas das </a:t>
            </a:r>
            <a:r>
              <a:rPr lang="pt-BR" sz="2700" dirty="0" err="1">
                <a:effectLst>
                  <a:outerShdw blurRad="38100" dist="38100" dir="2700000" algn="tl">
                    <a:srgbClr val="C0C0C0"/>
                  </a:outerShdw>
                </a:effectLst>
                <a:latin typeface="Verdana" pitchFamily="34" charset="0"/>
              </a:rPr>
              <a:t>DCNTs</a:t>
            </a:r>
            <a:endParaRPr lang="pt-BR" sz="2700" dirty="0">
              <a:effectLst>
                <a:outerShdw blurRad="38100" dist="38100" dir="2700000" algn="tl">
                  <a:srgbClr val="C0C0C0"/>
                </a:outerShdw>
              </a:effectLst>
              <a:latin typeface="Arial Unicode MS" pitchFamily="34" charset="-128"/>
            </a:endParaRPr>
          </a:p>
        </p:txBody>
      </p:sp>
      <p:pic>
        <p:nvPicPr>
          <p:cNvPr id="2" name="Imagem 1">
            <a:extLst>
              <a:ext uri="{FF2B5EF4-FFF2-40B4-BE49-F238E27FC236}">
                <a16:creationId xmlns:a16="http://schemas.microsoft.com/office/drawing/2014/main" id="{79F48AD4-714F-4ED4-ADA7-AC817D0F7DFB}"/>
              </a:ext>
            </a:extLst>
          </p:cNvPr>
          <p:cNvPicPr>
            <a:picLocks noChangeAspect="1"/>
          </p:cNvPicPr>
          <p:nvPr/>
        </p:nvPicPr>
        <p:blipFill>
          <a:blip r:embed="rId2"/>
          <a:stretch>
            <a:fillRect/>
          </a:stretch>
        </p:blipFill>
        <p:spPr>
          <a:xfrm>
            <a:off x="5861151" y="5031043"/>
            <a:ext cx="3015131" cy="1685708"/>
          </a:xfrm>
          <a:prstGeom prst="rect">
            <a:avLst/>
          </a:prstGeom>
          <a:effectLst>
            <a:softEdge rad="38100"/>
          </a:effectLst>
        </p:spPr>
      </p:pic>
      <p:sp>
        <p:nvSpPr>
          <p:cNvPr id="4" name="Rectangle 5">
            <a:extLst>
              <a:ext uri="{FF2B5EF4-FFF2-40B4-BE49-F238E27FC236}">
                <a16:creationId xmlns:a16="http://schemas.microsoft.com/office/drawing/2014/main" id="{A6EFF65B-1F74-4647-99EE-B403BFF51356}"/>
              </a:ext>
            </a:extLst>
          </p:cNvPr>
          <p:cNvSpPr txBox="1">
            <a:spLocks noChangeArrowheads="1"/>
          </p:cNvSpPr>
          <p:nvPr/>
        </p:nvSpPr>
        <p:spPr bwMode="auto">
          <a:xfrm>
            <a:off x="890723" y="1389814"/>
            <a:ext cx="7362552" cy="41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0363" lvl="2" indent="-360363" eaLnBrk="1" hangingPunct="1">
              <a:spcBef>
                <a:spcPts val="1800"/>
              </a:spcBef>
              <a:buFont typeface="Wingdings" panose="05000000000000000000" pitchFamily="2" charset="2"/>
              <a:buChar char="Ø"/>
            </a:pPr>
            <a:r>
              <a:rPr lang="pt-BR" altLang="pt-BR" sz="2200" dirty="0">
                <a:latin typeface="Verdana" panose="020B0604030504040204" pitchFamily="34" charset="0"/>
                <a:ea typeface="Verdana" panose="020B0604030504040204" pitchFamily="34" charset="0"/>
              </a:rPr>
              <a:t>Evolução insidiosa, assintomática por longo período, requerendo diagnóstico </a:t>
            </a:r>
            <a:r>
              <a:rPr lang="pt-BR" altLang="en-US" sz="2200" dirty="0">
                <a:latin typeface="Verdana" panose="020B0604030504040204" pitchFamily="34" charset="0"/>
                <a:ea typeface="Verdana" panose="020B0604030504040204" pitchFamily="34" charset="0"/>
              </a:rPr>
              <a:t>“</a:t>
            </a:r>
            <a:r>
              <a:rPr lang="pt-BR" altLang="pt-BR" sz="2200" dirty="0">
                <a:latin typeface="Verdana" panose="020B0604030504040204" pitchFamily="34" charset="0"/>
                <a:ea typeface="Verdana" panose="020B0604030504040204" pitchFamily="34" charset="0"/>
              </a:rPr>
              <a:t>ativo</a:t>
            </a:r>
            <a:r>
              <a:rPr lang="pt-BR" altLang="en-US" sz="2200" dirty="0">
                <a:latin typeface="Verdana" panose="020B0604030504040204" pitchFamily="34" charset="0"/>
                <a:ea typeface="Verdana" panose="020B0604030504040204" pitchFamily="34" charset="0"/>
              </a:rPr>
              <a:t>”</a:t>
            </a:r>
          </a:p>
          <a:p>
            <a:pPr marL="360363" lvl="2" indent="-360363" eaLnBrk="1" hangingPunct="1">
              <a:spcBef>
                <a:spcPts val="1800"/>
              </a:spcBef>
              <a:buFont typeface="Wingdings" panose="05000000000000000000" pitchFamily="2" charset="2"/>
              <a:buChar char="Ø"/>
            </a:pPr>
            <a:r>
              <a:rPr lang="pt-BR" altLang="pt-BR" sz="2200" dirty="0">
                <a:latin typeface="Verdana" panose="020B0604030504040204" pitchFamily="34" charset="0"/>
                <a:ea typeface="Verdana" panose="020B0604030504040204" pitchFamily="34" charset="0"/>
              </a:rPr>
              <a:t>Diagnóstico tardio implica em complicações crônicas debilitantes</a:t>
            </a:r>
          </a:p>
          <a:p>
            <a:pPr marL="360363" lvl="2" indent="-360363" eaLnBrk="1" hangingPunct="1">
              <a:spcBef>
                <a:spcPts val="1800"/>
              </a:spcBef>
              <a:buFont typeface="Wingdings" panose="05000000000000000000" pitchFamily="2" charset="2"/>
              <a:buChar char="Ø"/>
            </a:pPr>
            <a:r>
              <a:rPr lang="pt-BR" altLang="pt-BR" sz="2200" dirty="0">
                <a:latin typeface="Verdana" panose="020B0604030504040204" pitchFamily="34" charset="0"/>
                <a:ea typeface="Verdana" panose="020B0604030504040204" pitchFamily="34" charset="0"/>
              </a:rPr>
              <a:t>Períodos de controle e exacerbação; terapêutica personalizada</a:t>
            </a:r>
          </a:p>
          <a:p>
            <a:pPr marL="360363" lvl="2" indent="-360363" eaLnBrk="1" hangingPunct="1">
              <a:spcBef>
                <a:spcPts val="1800"/>
              </a:spcBef>
              <a:buFont typeface="Wingdings" panose="05000000000000000000" pitchFamily="2" charset="2"/>
              <a:buChar char="Ø"/>
            </a:pPr>
            <a:r>
              <a:rPr lang="pt-BR" altLang="pt-BR" sz="2200" dirty="0">
                <a:latin typeface="Verdana" panose="020B0604030504040204" pitchFamily="34" charset="0"/>
                <a:ea typeface="Verdana" panose="020B0604030504040204" pitchFamily="34" charset="0"/>
              </a:rPr>
              <a:t>Geralmente sem cura </a:t>
            </a:r>
          </a:p>
          <a:p>
            <a:pPr marL="360363" lvl="2" indent="-360363" eaLnBrk="1" hangingPunct="1">
              <a:spcBef>
                <a:spcPts val="1800"/>
              </a:spcBef>
              <a:buFont typeface="Wingdings" panose="05000000000000000000" pitchFamily="2" charset="2"/>
              <a:buChar char="Ø"/>
            </a:pPr>
            <a:r>
              <a:rPr lang="pt-BR" altLang="pt-BR" sz="2200" dirty="0">
                <a:latin typeface="Verdana" panose="020B0604030504040204" pitchFamily="34" charset="0"/>
                <a:ea typeface="Verdana" panose="020B0604030504040204" pitchFamily="34" charset="0"/>
                <a:sym typeface="Symbol" panose="05050102010706020507" pitchFamily="18" charset="2"/>
              </a:rPr>
              <a:t> qualidade de vida (incapacidades),  </a:t>
            </a:r>
            <a:r>
              <a:rPr lang="pt-BR" altLang="pt-BR" sz="2200" dirty="0">
                <a:latin typeface="Verdana" panose="020B0604030504040204" pitchFamily="34" charset="0"/>
                <a:ea typeface="Verdana" panose="020B0604030504040204" pitchFamily="34" charset="0"/>
              </a:rPr>
              <a:t>custos individuais e aos sistemas de saúde </a:t>
            </a:r>
            <a:endParaRPr lang="en-US" altLang="pt-BR" sz="2200" dirty="0">
              <a:latin typeface="Verdana" panose="020B0604030504040204" pitchFamily="34" charset="0"/>
              <a:ea typeface="Verdana" panose="020B060403050404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0239" y="1988828"/>
            <a:ext cx="7759726" cy="1200329"/>
          </a:xfrm>
          <a:noFill/>
          <a:ln w="9525">
            <a:noFill/>
            <a:miter lim="800000"/>
            <a:headEnd/>
            <a:tailEnd/>
          </a:ln>
          <a:effectLst/>
        </p:spPr>
        <p:txBody>
          <a:bodyPr wrap="square">
            <a:spAutoFit/>
          </a:bodyPr>
          <a:lstStyle/>
          <a:p>
            <a:pPr algn="ctr" eaLnBrk="1" hangingPunct="1"/>
            <a:r>
              <a:rPr lang="pt-BR" sz="3600" dirty="0">
                <a:effectLst>
                  <a:outerShdw blurRad="38100" dist="38100" dir="2700000" algn="tl">
                    <a:srgbClr val="C0C0C0"/>
                  </a:outerShdw>
                </a:effectLst>
                <a:latin typeface="Verdana" pitchFamily="34" charset="0"/>
                <a:ea typeface="+mn-ea"/>
                <a:cs typeface="+mn-cs"/>
              </a:rPr>
              <a:t>Bases e Dinâmica das Doenças Não Transmissíveis</a:t>
            </a:r>
          </a:p>
        </p:txBody>
      </p:sp>
      <p:sp>
        <p:nvSpPr>
          <p:cNvPr id="3" name="Retângulo 2">
            <a:extLst>
              <a:ext uri="{FF2B5EF4-FFF2-40B4-BE49-F238E27FC236}">
                <a16:creationId xmlns:a16="http://schemas.microsoft.com/office/drawing/2014/main" id="{2E44BC4E-7BB0-4991-A949-A5DF42704949}"/>
              </a:ext>
            </a:extLst>
          </p:cNvPr>
          <p:cNvSpPr/>
          <p:nvPr/>
        </p:nvSpPr>
        <p:spPr>
          <a:xfrm>
            <a:off x="176033" y="6430779"/>
            <a:ext cx="6029896" cy="338554"/>
          </a:xfrm>
          <a:prstGeom prst="rect">
            <a:avLst/>
          </a:prstGeom>
        </p:spPr>
        <p:txBody>
          <a:bodyPr wrap="square">
            <a:spAutoFit/>
          </a:bodyPr>
          <a:lstStyle/>
          <a:p>
            <a:r>
              <a:rPr lang="pt-BR" sz="1600" dirty="0"/>
              <a:t>http://bvsms.saude.gov.br/bvs/publicacoes/DCNT.pdf</a:t>
            </a:r>
          </a:p>
        </p:txBody>
      </p:sp>
      <p:sp>
        <p:nvSpPr>
          <p:cNvPr id="2" name="CaixaDeTexto 1">
            <a:extLst>
              <a:ext uri="{FF2B5EF4-FFF2-40B4-BE49-F238E27FC236}">
                <a16:creationId xmlns:a16="http://schemas.microsoft.com/office/drawing/2014/main" id="{F53D77BB-ACA7-4AB7-AF75-ECBEBA42EEEC}"/>
              </a:ext>
            </a:extLst>
          </p:cNvPr>
          <p:cNvSpPr txBox="1"/>
          <p:nvPr/>
        </p:nvSpPr>
        <p:spPr>
          <a:xfrm>
            <a:off x="235992" y="231591"/>
            <a:ext cx="968534" cy="523220"/>
          </a:xfrm>
          <a:prstGeom prst="rect">
            <a:avLst/>
          </a:prstGeom>
          <a:noFill/>
        </p:spPr>
        <p:txBody>
          <a:bodyPr wrap="none" rtlCol="0">
            <a:spAutoFit/>
          </a:bodyPr>
          <a:lstStyle/>
          <a:p>
            <a:pPr algn="ctr"/>
            <a:r>
              <a:rPr lang="pt-BR" sz="1400" b="1" dirty="0"/>
              <a:t>HEP0151</a:t>
            </a:r>
          </a:p>
          <a:p>
            <a:pPr algn="ctr"/>
            <a:r>
              <a:rPr lang="pt-BR" sz="1400" b="1" dirty="0"/>
              <a:t>2019</a:t>
            </a:r>
          </a:p>
        </p:txBody>
      </p:sp>
      <p:sp>
        <p:nvSpPr>
          <p:cNvPr id="4" name="CaixaDeTexto 3">
            <a:extLst>
              <a:ext uri="{FF2B5EF4-FFF2-40B4-BE49-F238E27FC236}">
                <a16:creationId xmlns:a16="http://schemas.microsoft.com/office/drawing/2014/main" id="{F840B999-20ED-49B2-B68C-0F7331064ABB}"/>
              </a:ext>
            </a:extLst>
          </p:cNvPr>
          <p:cNvSpPr txBox="1"/>
          <p:nvPr/>
        </p:nvSpPr>
        <p:spPr>
          <a:xfrm>
            <a:off x="6175508" y="6193527"/>
            <a:ext cx="2844048" cy="584775"/>
          </a:xfrm>
          <a:prstGeom prst="rect">
            <a:avLst/>
          </a:prstGeom>
          <a:noFill/>
        </p:spPr>
        <p:txBody>
          <a:bodyPr wrap="none" rtlCol="0">
            <a:spAutoFit/>
          </a:bodyPr>
          <a:lstStyle/>
          <a:p>
            <a:r>
              <a:rPr lang="pt-BR" sz="1600" dirty="0"/>
              <a:t>Sandra </a:t>
            </a:r>
            <a:r>
              <a:rPr lang="pt-BR" sz="1600" dirty="0" err="1"/>
              <a:t>R.G.Ferreira</a:t>
            </a:r>
            <a:r>
              <a:rPr lang="pt-BR" sz="1600" dirty="0"/>
              <a:t> </a:t>
            </a:r>
            <a:r>
              <a:rPr lang="pt-BR" sz="1600" dirty="0" err="1"/>
              <a:t>Vivolo</a:t>
            </a:r>
            <a:r>
              <a:rPr lang="pt-BR" sz="1600" dirty="0"/>
              <a:t>,</a:t>
            </a:r>
          </a:p>
          <a:p>
            <a:r>
              <a:rPr lang="pt-BR" sz="1600" dirty="0"/>
              <a:t>Prof. </a:t>
            </a:r>
            <a:r>
              <a:rPr lang="pt-BR" sz="1600" dirty="0" err="1"/>
              <a:t>Tit</a:t>
            </a:r>
            <a:r>
              <a:rPr lang="pt-BR" sz="1600" dirty="0"/>
              <a:t>. HEP, FSP/USP</a:t>
            </a:r>
          </a:p>
        </p:txBody>
      </p:sp>
    </p:spTree>
    <p:extLst>
      <p:ext uri="{BB962C8B-B14F-4D97-AF65-F5344CB8AC3E}">
        <p14:creationId xmlns:p14="http://schemas.microsoft.com/office/powerpoint/2010/main" val="2577592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Conteúdo 2">
            <a:extLst>
              <a:ext uri="{FF2B5EF4-FFF2-40B4-BE49-F238E27FC236}">
                <a16:creationId xmlns:a16="http://schemas.microsoft.com/office/drawing/2014/main" id="{89DF1849-CC3E-4D2B-90F6-B5D6B5CAA37C}"/>
              </a:ext>
            </a:extLst>
          </p:cNvPr>
          <p:cNvSpPr>
            <a:spLocks noGrp="1" noChangeArrowheads="1"/>
          </p:cNvSpPr>
          <p:nvPr>
            <p:ph idx="1"/>
          </p:nvPr>
        </p:nvSpPr>
        <p:spPr>
          <a:xfrm>
            <a:off x="619253" y="3179671"/>
            <a:ext cx="8001000" cy="2264777"/>
          </a:xfrm>
        </p:spPr>
        <p:txBody>
          <a:bodyPr/>
          <a:lstStyle/>
          <a:p>
            <a:pPr marL="266700" indent="-266700">
              <a:spcBef>
                <a:spcPts val="1200"/>
              </a:spcBef>
            </a:pPr>
            <a:r>
              <a:rPr lang="en-US" altLang="pt-BR" sz="2000" dirty="0" err="1">
                <a:solidFill>
                  <a:srgbClr val="202020"/>
                </a:solidFill>
                <a:latin typeface="Roboto" charset="0"/>
              </a:rPr>
              <a:t>Apesar</a:t>
            </a:r>
            <a:r>
              <a:rPr lang="en-US" altLang="pt-BR" sz="2000" dirty="0">
                <a:solidFill>
                  <a:srgbClr val="202020"/>
                </a:solidFill>
                <a:latin typeface="Roboto" charset="0"/>
              </a:rPr>
              <a:t> de </a:t>
            </a:r>
            <a:r>
              <a:rPr lang="en-US" altLang="pt-BR" sz="2000" dirty="0" err="1">
                <a:solidFill>
                  <a:srgbClr val="202020"/>
                </a:solidFill>
                <a:latin typeface="Roboto" charset="0"/>
              </a:rPr>
              <a:t>agregarem</a:t>
            </a:r>
            <a:r>
              <a:rPr lang="en-US" altLang="pt-BR" sz="2000" dirty="0">
                <a:solidFill>
                  <a:srgbClr val="202020"/>
                </a:solidFill>
                <a:latin typeface="Roboto" charset="0"/>
              </a:rPr>
              <a:t>-se </a:t>
            </a:r>
            <a:r>
              <a:rPr lang="en-US" altLang="pt-BR" sz="2000" dirty="0" err="1">
                <a:solidFill>
                  <a:srgbClr val="202020"/>
                </a:solidFill>
                <a:latin typeface="Roboto" charset="0"/>
              </a:rPr>
              <a:t>em</a:t>
            </a:r>
            <a:r>
              <a:rPr lang="en-US" altLang="pt-BR" sz="2000" dirty="0">
                <a:solidFill>
                  <a:srgbClr val="202020"/>
                </a:solidFill>
                <a:latin typeface="Roboto" charset="0"/>
              </a:rPr>
              <a:t> </a:t>
            </a:r>
            <a:r>
              <a:rPr lang="en-US" altLang="pt-BR" sz="2000" dirty="0" err="1">
                <a:solidFill>
                  <a:srgbClr val="202020"/>
                </a:solidFill>
                <a:latin typeface="Roboto" charset="0"/>
              </a:rPr>
              <a:t>famílias</a:t>
            </a:r>
            <a:r>
              <a:rPr lang="en-US" altLang="pt-BR" sz="2000" dirty="0">
                <a:solidFill>
                  <a:srgbClr val="202020"/>
                </a:solidFill>
                <a:latin typeface="Roboto" charset="0"/>
              </a:rPr>
              <a:t>, </a:t>
            </a:r>
            <a:r>
              <a:rPr lang="en-US" altLang="pt-BR" sz="2000" dirty="0" err="1">
                <a:solidFill>
                  <a:srgbClr val="202020"/>
                </a:solidFill>
                <a:latin typeface="Roboto" charset="0"/>
              </a:rPr>
              <a:t>não</a:t>
            </a:r>
            <a:r>
              <a:rPr lang="en-US" altLang="pt-BR" sz="2000" dirty="0">
                <a:solidFill>
                  <a:srgbClr val="202020"/>
                </a:solidFill>
                <a:latin typeface="Roboto" charset="0"/>
              </a:rPr>
              <a:t> </a:t>
            </a:r>
            <a:r>
              <a:rPr lang="en-US" altLang="pt-BR" sz="2000" dirty="0" err="1">
                <a:solidFill>
                  <a:srgbClr val="202020"/>
                </a:solidFill>
                <a:latin typeface="Roboto" charset="0"/>
              </a:rPr>
              <a:t>há</a:t>
            </a:r>
            <a:r>
              <a:rPr lang="en-US" altLang="pt-BR" sz="2000" dirty="0">
                <a:solidFill>
                  <a:srgbClr val="202020"/>
                </a:solidFill>
                <a:latin typeface="Roboto" charset="0"/>
              </a:rPr>
              <a:t> um </a:t>
            </a:r>
            <a:r>
              <a:rPr lang="en-US" altLang="pt-BR" sz="2000" dirty="0" err="1">
                <a:solidFill>
                  <a:srgbClr val="202020"/>
                </a:solidFill>
                <a:latin typeface="Roboto" charset="0"/>
              </a:rPr>
              <a:t>padrão</a:t>
            </a:r>
            <a:r>
              <a:rPr lang="en-US" altLang="pt-BR" sz="2000" dirty="0">
                <a:solidFill>
                  <a:srgbClr val="202020"/>
                </a:solidFill>
                <a:latin typeface="Roboto" charset="0"/>
              </a:rPr>
              <a:t> de </a:t>
            </a:r>
            <a:r>
              <a:rPr lang="en-US" altLang="pt-BR" sz="2000" dirty="0" err="1">
                <a:solidFill>
                  <a:srgbClr val="202020"/>
                </a:solidFill>
                <a:latin typeface="Roboto" charset="0"/>
              </a:rPr>
              <a:t>herança</a:t>
            </a:r>
            <a:r>
              <a:rPr lang="en-US" altLang="pt-BR" sz="2000" dirty="0">
                <a:solidFill>
                  <a:srgbClr val="202020"/>
                </a:solidFill>
                <a:latin typeface="Roboto" charset="0"/>
              </a:rPr>
              <a:t> </a:t>
            </a:r>
            <a:r>
              <a:rPr lang="en-US" altLang="pt-BR" sz="2000" dirty="0" err="1">
                <a:solidFill>
                  <a:srgbClr val="202020"/>
                </a:solidFill>
                <a:latin typeface="Roboto" charset="0"/>
              </a:rPr>
              <a:t>dificultando</a:t>
            </a:r>
            <a:r>
              <a:rPr lang="en-US" altLang="pt-BR" sz="2000" dirty="0">
                <a:solidFill>
                  <a:srgbClr val="202020"/>
                </a:solidFill>
                <a:latin typeface="Roboto" charset="0"/>
              </a:rPr>
              <a:t> </a:t>
            </a:r>
            <a:r>
              <a:rPr lang="en-US" altLang="pt-BR" sz="2000" dirty="0" err="1">
                <a:solidFill>
                  <a:srgbClr val="202020"/>
                </a:solidFill>
                <a:latin typeface="Roboto" charset="0"/>
              </a:rPr>
              <a:t>determinar</a:t>
            </a:r>
            <a:r>
              <a:rPr lang="en-US" altLang="pt-BR" sz="2000" dirty="0">
                <a:solidFill>
                  <a:srgbClr val="202020"/>
                </a:solidFill>
                <a:latin typeface="Roboto" charset="0"/>
              </a:rPr>
              <a:t> o </a:t>
            </a:r>
            <a:r>
              <a:rPr lang="en-US" altLang="pt-BR" sz="2000" dirty="0" err="1">
                <a:solidFill>
                  <a:srgbClr val="202020"/>
                </a:solidFill>
                <a:latin typeface="Roboto" charset="0"/>
              </a:rPr>
              <a:t>risco</a:t>
            </a:r>
            <a:r>
              <a:rPr lang="en-US" altLang="pt-BR" sz="2000" dirty="0">
                <a:solidFill>
                  <a:srgbClr val="202020"/>
                </a:solidFill>
                <a:latin typeface="Roboto" charset="0"/>
              </a:rPr>
              <a:t> de um </a:t>
            </a:r>
            <a:r>
              <a:rPr lang="en-US" altLang="pt-BR" sz="2000" dirty="0" err="1">
                <a:solidFill>
                  <a:srgbClr val="202020"/>
                </a:solidFill>
                <a:latin typeface="Roboto" charset="0"/>
              </a:rPr>
              <a:t>indivíduo</a:t>
            </a:r>
            <a:r>
              <a:rPr lang="en-US" altLang="pt-BR" sz="2000" dirty="0">
                <a:solidFill>
                  <a:srgbClr val="202020"/>
                </a:solidFill>
                <a:latin typeface="Roboto" charset="0"/>
              </a:rPr>
              <a:t> </a:t>
            </a:r>
            <a:r>
              <a:rPr lang="en-US" altLang="pt-BR" sz="2000" dirty="0" err="1">
                <a:solidFill>
                  <a:srgbClr val="202020"/>
                </a:solidFill>
                <a:latin typeface="Roboto" charset="0"/>
              </a:rPr>
              <a:t>herdá</a:t>
            </a:r>
            <a:r>
              <a:rPr lang="en-US" altLang="pt-BR" sz="2000" dirty="0">
                <a:solidFill>
                  <a:srgbClr val="202020"/>
                </a:solidFill>
                <a:latin typeface="Roboto" charset="0"/>
              </a:rPr>
              <a:t>-las. </a:t>
            </a:r>
          </a:p>
          <a:p>
            <a:pPr marL="266700" indent="-266700">
              <a:spcBef>
                <a:spcPts val="1200"/>
              </a:spcBef>
            </a:pPr>
            <a:r>
              <a:rPr lang="en-US" altLang="pt-BR" sz="2000" dirty="0">
                <a:solidFill>
                  <a:srgbClr val="202020"/>
                </a:solidFill>
                <a:latin typeface="Roboto" charset="0"/>
              </a:rPr>
              <a:t>Continua a </a:t>
            </a:r>
            <a:r>
              <a:rPr lang="en-US" altLang="pt-BR" sz="2000" dirty="0" err="1">
                <a:solidFill>
                  <a:srgbClr val="202020"/>
                </a:solidFill>
                <a:latin typeface="Roboto" charset="0"/>
              </a:rPr>
              <a:t>busca</a:t>
            </a:r>
            <a:r>
              <a:rPr lang="en-US" altLang="pt-BR" sz="2000" dirty="0">
                <a:solidFill>
                  <a:srgbClr val="202020"/>
                </a:solidFill>
                <a:latin typeface="Roboto" charset="0"/>
              </a:rPr>
              <a:t> </a:t>
            </a:r>
            <a:r>
              <a:rPr lang="en-US" altLang="pt-BR" sz="2000" dirty="0" err="1">
                <a:solidFill>
                  <a:srgbClr val="202020"/>
                </a:solidFill>
                <a:latin typeface="Roboto" charset="0"/>
              </a:rPr>
              <a:t>pelos</a:t>
            </a:r>
            <a:r>
              <a:rPr lang="en-US" altLang="pt-BR" sz="2000" dirty="0">
                <a:solidFill>
                  <a:srgbClr val="202020"/>
                </a:solidFill>
                <a:latin typeface="Roboto" charset="0"/>
              </a:rPr>
              <a:t> genes de </a:t>
            </a:r>
            <a:r>
              <a:rPr lang="en-US" altLang="pt-BR" sz="2000" dirty="0" err="1">
                <a:solidFill>
                  <a:srgbClr val="202020"/>
                </a:solidFill>
                <a:latin typeface="Roboto" charset="0"/>
              </a:rPr>
              <a:t>susceptibilidade</a:t>
            </a:r>
            <a:r>
              <a:rPr lang="en-US" altLang="pt-BR" sz="2000" dirty="0">
                <a:solidFill>
                  <a:srgbClr val="202020"/>
                </a:solidFill>
                <a:latin typeface="Roboto" charset="0"/>
              </a:rPr>
              <a:t> e por </a:t>
            </a:r>
            <a:r>
              <a:rPr lang="en-US" altLang="pt-BR" sz="2000" dirty="0" err="1">
                <a:solidFill>
                  <a:srgbClr val="202020"/>
                </a:solidFill>
                <a:latin typeface="Roboto" charset="0"/>
              </a:rPr>
              <a:t>mecanismos</a:t>
            </a:r>
            <a:r>
              <a:rPr lang="en-US" altLang="pt-BR" sz="2000" dirty="0">
                <a:solidFill>
                  <a:srgbClr val="202020"/>
                </a:solidFill>
                <a:latin typeface="Roboto" charset="0"/>
              </a:rPr>
              <a:t> </a:t>
            </a:r>
            <a:r>
              <a:rPr lang="en-US" altLang="pt-BR" sz="2000" dirty="0" err="1">
                <a:solidFill>
                  <a:srgbClr val="202020"/>
                </a:solidFill>
                <a:latin typeface="Roboto" charset="0"/>
              </a:rPr>
              <a:t>fisiopatólógicos</a:t>
            </a:r>
            <a:r>
              <a:rPr lang="en-US" altLang="pt-BR" sz="2000" dirty="0">
                <a:solidFill>
                  <a:srgbClr val="202020"/>
                </a:solidFill>
                <a:latin typeface="Roboto" charset="0"/>
              </a:rPr>
              <a:t> com vistas à </a:t>
            </a:r>
            <a:r>
              <a:rPr lang="en-US" altLang="pt-BR" sz="2000" dirty="0" err="1">
                <a:solidFill>
                  <a:srgbClr val="202020"/>
                </a:solidFill>
                <a:latin typeface="Roboto" charset="0"/>
              </a:rPr>
              <a:t>prevenção</a:t>
            </a:r>
            <a:r>
              <a:rPr lang="en-US" altLang="pt-BR" sz="2000" dirty="0">
                <a:solidFill>
                  <a:srgbClr val="202020"/>
                </a:solidFill>
                <a:latin typeface="Roboto" charset="0"/>
              </a:rPr>
              <a:t> e </a:t>
            </a:r>
            <a:r>
              <a:rPr lang="en-US" altLang="pt-BR" sz="2000" dirty="0" err="1">
                <a:solidFill>
                  <a:srgbClr val="202020"/>
                </a:solidFill>
                <a:latin typeface="Roboto" charset="0"/>
              </a:rPr>
              <a:t>controle</a:t>
            </a:r>
            <a:r>
              <a:rPr lang="en-US" altLang="pt-BR" sz="2000" dirty="0">
                <a:solidFill>
                  <a:srgbClr val="202020"/>
                </a:solidFill>
                <a:latin typeface="Roboto" charset="0"/>
              </a:rPr>
              <a:t>.</a:t>
            </a:r>
          </a:p>
          <a:p>
            <a:pPr marL="266700" indent="-266700">
              <a:spcBef>
                <a:spcPts val="1200"/>
              </a:spcBef>
            </a:pPr>
            <a:r>
              <a:rPr lang="en-US" altLang="pt-BR" sz="2000" dirty="0" err="1">
                <a:solidFill>
                  <a:srgbClr val="202020"/>
                </a:solidFill>
                <a:latin typeface="Roboto" charset="0"/>
              </a:rPr>
              <a:t>Ainda</a:t>
            </a:r>
            <a:r>
              <a:rPr lang="en-US" altLang="pt-BR" sz="2000" dirty="0">
                <a:solidFill>
                  <a:srgbClr val="202020"/>
                </a:solidFill>
                <a:latin typeface="Roboto" charset="0"/>
              </a:rPr>
              <a:t> </a:t>
            </a:r>
            <a:r>
              <a:rPr lang="en-US" altLang="pt-BR" sz="2000" dirty="0" err="1">
                <a:solidFill>
                  <a:srgbClr val="202020"/>
                </a:solidFill>
                <a:latin typeface="Roboto" charset="0"/>
              </a:rPr>
              <a:t>são</a:t>
            </a:r>
            <a:r>
              <a:rPr lang="en-US" altLang="pt-BR" sz="2000" dirty="0">
                <a:solidFill>
                  <a:srgbClr val="202020"/>
                </a:solidFill>
                <a:latin typeface="Roboto" charset="0"/>
              </a:rPr>
              <a:t> </a:t>
            </a:r>
            <a:r>
              <a:rPr lang="en-US" altLang="pt-BR" sz="2000" dirty="0" err="1">
                <a:solidFill>
                  <a:srgbClr val="202020"/>
                </a:solidFill>
                <a:latin typeface="Roboto" charset="0"/>
              </a:rPr>
              <a:t>difíceis</a:t>
            </a:r>
            <a:r>
              <a:rPr lang="en-US" altLang="pt-BR" sz="2000" dirty="0">
                <a:solidFill>
                  <a:srgbClr val="202020"/>
                </a:solidFill>
                <a:latin typeface="Roboto" charset="0"/>
              </a:rPr>
              <a:t> de </a:t>
            </a:r>
            <a:r>
              <a:rPr lang="en-US" altLang="pt-BR" sz="2000" dirty="0" err="1">
                <a:solidFill>
                  <a:srgbClr val="202020"/>
                </a:solidFill>
                <a:latin typeface="Roboto" charset="0"/>
              </a:rPr>
              <a:t>tratar</a:t>
            </a:r>
            <a:r>
              <a:rPr lang="en-US" altLang="pt-BR" sz="2000" dirty="0">
                <a:solidFill>
                  <a:srgbClr val="202020"/>
                </a:solidFill>
                <a:latin typeface="Roboto" charset="0"/>
              </a:rPr>
              <a:t> pois </a:t>
            </a:r>
            <a:r>
              <a:rPr lang="en-US" altLang="pt-BR" sz="2000" dirty="0" err="1">
                <a:solidFill>
                  <a:srgbClr val="202020"/>
                </a:solidFill>
                <a:latin typeface="Roboto" charset="0"/>
              </a:rPr>
              <a:t>muitos</a:t>
            </a:r>
            <a:r>
              <a:rPr lang="en-US" altLang="pt-BR" sz="2000" dirty="0">
                <a:solidFill>
                  <a:srgbClr val="202020"/>
                </a:solidFill>
                <a:latin typeface="Roboto" charset="0"/>
              </a:rPr>
              <a:t> </a:t>
            </a:r>
            <a:r>
              <a:rPr lang="en-US" altLang="pt-BR" sz="2000" dirty="0" err="1">
                <a:solidFill>
                  <a:srgbClr val="202020"/>
                </a:solidFill>
                <a:latin typeface="Roboto" charset="0"/>
              </a:rPr>
              <a:t>fatores</a:t>
            </a:r>
            <a:r>
              <a:rPr lang="en-US" altLang="pt-BR" sz="2000" dirty="0">
                <a:solidFill>
                  <a:srgbClr val="202020"/>
                </a:solidFill>
                <a:latin typeface="Roboto" charset="0"/>
              </a:rPr>
              <a:t> </a:t>
            </a:r>
            <a:r>
              <a:rPr lang="en-US" altLang="pt-BR" sz="2000" dirty="0" err="1">
                <a:solidFill>
                  <a:srgbClr val="202020"/>
                </a:solidFill>
                <a:latin typeface="Roboto" charset="0"/>
              </a:rPr>
              <a:t>causais</a:t>
            </a:r>
            <a:r>
              <a:rPr lang="en-US" altLang="pt-BR" sz="2000" dirty="0">
                <a:solidFill>
                  <a:srgbClr val="202020"/>
                </a:solidFill>
                <a:latin typeface="Roboto" charset="0"/>
              </a:rPr>
              <a:t> </a:t>
            </a:r>
            <a:r>
              <a:rPr lang="en-US" altLang="pt-BR" sz="2000" dirty="0" err="1">
                <a:solidFill>
                  <a:srgbClr val="202020"/>
                </a:solidFill>
                <a:latin typeface="Roboto" charset="0"/>
              </a:rPr>
              <a:t>não</a:t>
            </a:r>
            <a:r>
              <a:rPr lang="en-US" altLang="pt-BR" sz="2000" dirty="0">
                <a:solidFill>
                  <a:srgbClr val="202020"/>
                </a:solidFill>
                <a:latin typeface="Roboto" charset="0"/>
              </a:rPr>
              <a:t> </a:t>
            </a:r>
            <a:r>
              <a:rPr lang="en-US" altLang="pt-BR" sz="2000" dirty="0" err="1">
                <a:solidFill>
                  <a:srgbClr val="202020"/>
                </a:solidFill>
                <a:latin typeface="Roboto" charset="0"/>
              </a:rPr>
              <a:t>foram</a:t>
            </a:r>
            <a:r>
              <a:rPr lang="en-US" altLang="pt-BR" sz="2000" dirty="0">
                <a:solidFill>
                  <a:srgbClr val="202020"/>
                </a:solidFill>
                <a:latin typeface="Roboto" charset="0"/>
              </a:rPr>
              <a:t> </a:t>
            </a:r>
            <a:r>
              <a:rPr lang="en-US" altLang="pt-BR" sz="2000" dirty="0" err="1">
                <a:solidFill>
                  <a:srgbClr val="202020"/>
                </a:solidFill>
                <a:latin typeface="Roboto" charset="0"/>
              </a:rPr>
              <a:t>identificados</a:t>
            </a:r>
            <a:r>
              <a:rPr lang="en-US" altLang="pt-BR" sz="2000" dirty="0">
                <a:solidFill>
                  <a:srgbClr val="202020"/>
                </a:solidFill>
                <a:latin typeface="Roboto" charset="0"/>
              </a:rPr>
              <a:t>. </a:t>
            </a:r>
          </a:p>
        </p:txBody>
      </p:sp>
      <p:sp>
        <p:nvSpPr>
          <p:cNvPr id="10243" name="Título 1">
            <a:extLst>
              <a:ext uri="{FF2B5EF4-FFF2-40B4-BE49-F238E27FC236}">
                <a16:creationId xmlns:a16="http://schemas.microsoft.com/office/drawing/2014/main" id="{6AC0B5D5-FEC7-49E5-8B3F-885C4B7289B1}"/>
              </a:ext>
            </a:extLst>
          </p:cNvPr>
          <p:cNvSpPr>
            <a:spLocks noGrp="1" noChangeArrowheads="1"/>
          </p:cNvSpPr>
          <p:nvPr>
            <p:ph type="title"/>
          </p:nvPr>
        </p:nvSpPr>
        <p:spPr>
          <a:xfrm>
            <a:off x="112295" y="319088"/>
            <a:ext cx="8967537" cy="1143000"/>
          </a:xfrm>
        </p:spPr>
        <p:txBody>
          <a:bodyPr>
            <a:normAutofit/>
          </a:bodyPr>
          <a:lstStyle/>
          <a:p>
            <a:pPr algn="ctr"/>
            <a:r>
              <a:rPr lang="pt-BR" altLang="pt-BR" sz="2600" dirty="0">
                <a:latin typeface="Verdana" panose="020B0604030504040204" pitchFamily="34" charset="0"/>
                <a:ea typeface="Verdana" panose="020B0604030504040204" pitchFamily="34" charset="0"/>
                <a:cs typeface="+mn-cs"/>
              </a:rPr>
              <a:t>DCNT são denominadas “Doenças Complexas” </a:t>
            </a:r>
          </a:p>
        </p:txBody>
      </p:sp>
      <p:sp>
        <p:nvSpPr>
          <p:cNvPr id="10244" name="Retângulo 8">
            <a:extLst>
              <a:ext uri="{FF2B5EF4-FFF2-40B4-BE49-F238E27FC236}">
                <a16:creationId xmlns:a16="http://schemas.microsoft.com/office/drawing/2014/main" id="{914ACAFD-C1AD-4A3B-957A-B81D756ACE56}"/>
              </a:ext>
            </a:extLst>
          </p:cNvPr>
          <p:cNvSpPr>
            <a:spLocks noChangeArrowheads="1"/>
          </p:cNvSpPr>
          <p:nvPr/>
        </p:nvSpPr>
        <p:spPr bwMode="auto">
          <a:xfrm>
            <a:off x="531813" y="1565275"/>
            <a:ext cx="8001000" cy="1107996"/>
          </a:xfrm>
          <a:prstGeom prst="rect">
            <a:avLst/>
          </a:prstGeom>
          <a:solidFill>
            <a:srgbClr val="EDF2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ts val="1200"/>
              </a:spcBef>
              <a:buFontTx/>
              <a:buNone/>
            </a:pPr>
            <a:r>
              <a:rPr lang="en-US" altLang="pt-BR" sz="2200" b="1" dirty="0">
                <a:solidFill>
                  <a:srgbClr val="202020"/>
                </a:solidFill>
                <a:latin typeface="Roboto" charset="0"/>
              </a:rPr>
              <a:t>Termo </a:t>
            </a:r>
            <a:r>
              <a:rPr lang="en-US" altLang="pt-BR" sz="2200" b="1" dirty="0" err="1">
                <a:solidFill>
                  <a:srgbClr val="202020"/>
                </a:solidFill>
                <a:latin typeface="Roboto" charset="0"/>
              </a:rPr>
              <a:t>atribuído</a:t>
            </a:r>
            <a:r>
              <a:rPr lang="en-US" altLang="pt-BR" sz="2200" b="1" dirty="0">
                <a:solidFill>
                  <a:srgbClr val="202020"/>
                </a:solidFill>
                <a:latin typeface="Roboto" charset="0"/>
              </a:rPr>
              <a:t> </a:t>
            </a:r>
            <a:r>
              <a:rPr lang="en-US" altLang="pt-BR" sz="2200" b="1" dirty="0" err="1">
                <a:solidFill>
                  <a:srgbClr val="202020"/>
                </a:solidFill>
                <a:latin typeface="Roboto" charset="0"/>
              </a:rPr>
              <a:t>às</a:t>
            </a:r>
            <a:r>
              <a:rPr lang="en-US" altLang="pt-BR" sz="2200" b="1" dirty="0">
                <a:solidFill>
                  <a:srgbClr val="202020"/>
                </a:solidFill>
                <a:latin typeface="Roboto" charset="0"/>
              </a:rPr>
              <a:t> </a:t>
            </a:r>
            <a:r>
              <a:rPr lang="en-US" altLang="pt-BR" sz="2200" b="1" dirty="0" err="1">
                <a:solidFill>
                  <a:srgbClr val="202020"/>
                </a:solidFill>
                <a:latin typeface="Roboto" charset="0"/>
              </a:rPr>
              <a:t>doenças</a:t>
            </a:r>
            <a:r>
              <a:rPr lang="en-US" altLang="pt-BR" sz="2200" b="1" dirty="0">
                <a:solidFill>
                  <a:srgbClr val="202020"/>
                </a:solidFill>
                <a:latin typeface="Roboto" charset="0"/>
              </a:rPr>
              <a:t> </a:t>
            </a:r>
            <a:r>
              <a:rPr lang="en-US" altLang="pt-BR" sz="2200" b="1" dirty="0" err="1">
                <a:solidFill>
                  <a:srgbClr val="202020"/>
                </a:solidFill>
                <a:latin typeface="Roboto" charset="0"/>
              </a:rPr>
              <a:t>resultantes</a:t>
            </a:r>
            <a:r>
              <a:rPr lang="en-US" altLang="pt-BR" sz="2200" b="1" dirty="0">
                <a:solidFill>
                  <a:srgbClr val="202020"/>
                </a:solidFill>
                <a:latin typeface="Roboto" charset="0"/>
              </a:rPr>
              <a:t> do </a:t>
            </a:r>
            <a:r>
              <a:rPr lang="en-US" altLang="pt-BR" sz="2200" b="1" dirty="0" err="1">
                <a:solidFill>
                  <a:srgbClr val="202020"/>
                </a:solidFill>
                <a:latin typeface="Roboto" charset="0"/>
              </a:rPr>
              <a:t>efeito</a:t>
            </a:r>
            <a:r>
              <a:rPr lang="en-US" altLang="pt-BR" sz="2200" b="1" dirty="0">
                <a:solidFill>
                  <a:srgbClr val="202020"/>
                </a:solidFill>
                <a:latin typeface="Roboto" charset="0"/>
              </a:rPr>
              <a:t> de </a:t>
            </a:r>
            <a:r>
              <a:rPr lang="en-US" altLang="pt-BR" sz="2200" b="1" dirty="0" err="1">
                <a:solidFill>
                  <a:srgbClr val="202020"/>
                </a:solidFill>
                <a:latin typeface="Roboto" charset="0"/>
              </a:rPr>
              <a:t>múltiplos</a:t>
            </a:r>
            <a:r>
              <a:rPr lang="en-US" altLang="pt-BR" sz="2200" b="1" dirty="0">
                <a:solidFill>
                  <a:srgbClr val="202020"/>
                </a:solidFill>
                <a:latin typeface="Roboto" charset="0"/>
              </a:rPr>
              <a:t> genes </a:t>
            </a:r>
            <a:r>
              <a:rPr lang="en-US" altLang="pt-BR" sz="2200" b="1" dirty="0" err="1">
                <a:solidFill>
                  <a:srgbClr val="202020"/>
                </a:solidFill>
                <a:latin typeface="Roboto" charset="0"/>
              </a:rPr>
              <a:t>combinado</a:t>
            </a:r>
            <a:r>
              <a:rPr lang="en-US" altLang="pt-BR" sz="2200" b="1" dirty="0">
                <a:solidFill>
                  <a:srgbClr val="202020"/>
                </a:solidFill>
                <a:latin typeface="Roboto" charset="0"/>
              </a:rPr>
              <a:t> </a:t>
            </a:r>
            <a:r>
              <a:rPr lang="en-US" altLang="pt-BR" sz="2200" b="1" dirty="0" err="1">
                <a:solidFill>
                  <a:srgbClr val="202020"/>
                </a:solidFill>
                <a:latin typeface="Roboto" charset="0"/>
              </a:rPr>
              <a:t>aos</a:t>
            </a:r>
            <a:r>
              <a:rPr lang="en-US" altLang="pt-BR" sz="2200" b="1" dirty="0">
                <a:solidFill>
                  <a:srgbClr val="202020"/>
                </a:solidFill>
                <a:latin typeface="Roboto" charset="0"/>
              </a:rPr>
              <a:t> </a:t>
            </a:r>
            <a:r>
              <a:rPr lang="en-US" altLang="pt-BR" sz="2200" b="1" dirty="0" err="1">
                <a:solidFill>
                  <a:srgbClr val="202020"/>
                </a:solidFill>
                <a:latin typeface="Roboto" charset="0"/>
              </a:rPr>
              <a:t>efeitos</a:t>
            </a:r>
            <a:r>
              <a:rPr lang="en-US" altLang="pt-BR" sz="2200" b="1" dirty="0">
                <a:solidFill>
                  <a:srgbClr val="202020"/>
                </a:solidFill>
                <a:latin typeface="Roboto" charset="0"/>
              </a:rPr>
              <a:t> de </a:t>
            </a:r>
            <a:r>
              <a:rPr lang="en-US" altLang="pt-BR" sz="2200" b="1" dirty="0" err="1">
                <a:solidFill>
                  <a:srgbClr val="202020"/>
                </a:solidFill>
                <a:latin typeface="Roboto" charset="0"/>
              </a:rPr>
              <a:t>múltiplos</a:t>
            </a:r>
            <a:r>
              <a:rPr lang="en-US" altLang="pt-BR" sz="2200" b="1" dirty="0">
                <a:solidFill>
                  <a:srgbClr val="202020"/>
                </a:solidFill>
                <a:latin typeface="Roboto" charset="0"/>
              </a:rPr>
              <a:t> </a:t>
            </a:r>
            <a:r>
              <a:rPr lang="en-US" altLang="pt-BR" sz="2200" b="1" dirty="0" err="1">
                <a:solidFill>
                  <a:srgbClr val="202020"/>
                </a:solidFill>
                <a:latin typeface="Roboto" charset="0"/>
              </a:rPr>
              <a:t>fatores</a:t>
            </a:r>
            <a:r>
              <a:rPr lang="en-US" altLang="pt-BR" sz="2200" b="1" dirty="0">
                <a:solidFill>
                  <a:srgbClr val="202020"/>
                </a:solidFill>
                <a:latin typeface="Roboto" charset="0"/>
              </a:rPr>
              <a:t> </a:t>
            </a:r>
            <a:r>
              <a:rPr lang="en-US" altLang="pt-BR" sz="2200" b="1" dirty="0" err="1">
                <a:solidFill>
                  <a:srgbClr val="202020"/>
                </a:solidFill>
                <a:latin typeface="Roboto" charset="0"/>
              </a:rPr>
              <a:t>relacionados</a:t>
            </a:r>
            <a:r>
              <a:rPr lang="en-US" altLang="pt-BR" sz="2200" b="1" dirty="0">
                <a:solidFill>
                  <a:srgbClr val="202020"/>
                </a:solidFill>
                <a:latin typeface="Roboto" charset="0"/>
              </a:rPr>
              <a:t> </a:t>
            </a:r>
            <a:r>
              <a:rPr lang="en-US" altLang="pt-BR" sz="2200" b="1" dirty="0" err="1">
                <a:solidFill>
                  <a:srgbClr val="202020"/>
                </a:solidFill>
                <a:latin typeface="Roboto" charset="0"/>
              </a:rPr>
              <a:t>ao</a:t>
            </a:r>
            <a:r>
              <a:rPr lang="en-US" altLang="pt-BR" sz="2200" b="1" dirty="0">
                <a:solidFill>
                  <a:srgbClr val="202020"/>
                </a:solidFill>
                <a:latin typeface="Roboto" charset="0"/>
              </a:rPr>
              <a:t> </a:t>
            </a:r>
            <a:r>
              <a:rPr lang="en-US" altLang="pt-BR" sz="2200" b="1" dirty="0" err="1">
                <a:solidFill>
                  <a:srgbClr val="202020"/>
                </a:solidFill>
                <a:latin typeface="Roboto" charset="0"/>
              </a:rPr>
              <a:t>ambiente</a:t>
            </a:r>
            <a:r>
              <a:rPr lang="en-US" altLang="pt-BR" sz="2200" b="1" dirty="0">
                <a:solidFill>
                  <a:srgbClr val="202020"/>
                </a:solidFill>
                <a:latin typeface="Roboto" charset="0"/>
              </a:rPr>
              <a:t> e </a:t>
            </a:r>
            <a:r>
              <a:rPr lang="en-US" altLang="pt-BR" sz="2200" b="1" dirty="0" err="1">
                <a:solidFill>
                  <a:srgbClr val="202020"/>
                </a:solidFill>
                <a:latin typeface="Roboto" charset="0"/>
              </a:rPr>
              <a:t>estilo</a:t>
            </a:r>
            <a:r>
              <a:rPr lang="en-US" altLang="pt-BR" sz="2200" b="1" dirty="0">
                <a:solidFill>
                  <a:srgbClr val="202020"/>
                </a:solidFill>
                <a:latin typeface="Roboto" charset="0"/>
              </a:rPr>
              <a:t> de </a:t>
            </a:r>
            <a:r>
              <a:rPr lang="en-US" altLang="pt-BR" sz="2200" b="1" dirty="0" err="1">
                <a:solidFill>
                  <a:srgbClr val="202020"/>
                </a:solidFill>
                <a:latin typeface="Roboto" charset="0"/>
              </a:rPr>
              <a:t>vida</a:t>
            </a:r>
            <a:endParaRPr lang="en-US" altLang="pt-BR" sz="2200" b="1" dirty="0">
              <a:solidFill>
                <a:srgbClr val="202020"/>
              </a:solidFill>
              <a:latin typeface="Roboto" charset="0"/>
            </a:endParaRPr>
          </a:p>
        </p:txBody>
      </p:sp>
      <p:grpSp>
        <p:nvGrpSpPr>
          <p:cNvPr id="9" name="Group 8">
            <a:extLst>
              <a:ext uri="{FF2B5EF4-FFF2-40B4-BE49-F238E27FC236}">
                <a16:creationId xmlns:a16="http://schemas.microsoft.com/office/drawing/2014/main" id="{71D7CB9D-605E-4C71-9AD9-441323CD5DFD}"/>
              </a:ext>
            </a:extLst>
          </p:cNvPr>
          <p:cNvGrpSpPr>
            <a:grpSpLocks/>
          </p:cNvGrpSpPr>
          <p:nvPr/>
        </p:nvGrpSpPr>
        <p:grpSpPr bwMode="auto">
          <a:xfrm>
            <a:off x="579104" y="5406192"/>
            <a:ext cx="8183562" cy="1022350"/>
            <a:chOff x="611560" y="5791596"/>
            <a:chExt cx="8182587" cy="1021780"/>
          </a:xfrm>
        </p:grpSpPr>
        <p:pic>
          <p:nvPicPr>
            <p:cNvPr id="2" name="Imagem 1">
              <a:extLst>
                <a:ext uri="{FF2B5EF4-FFF2-40B4-BE49-F238E27FC236}">
                  <a16:creationId xmlns:a16="http://schemas.microsoft.com/office/drawing/2014/main" id="{3903BA02-818B-438D-B2E8-E99E74EB3B45}"/>
                </a:ext>
              </a:extLst>
            </p:cNvPr>
            <p:cNvPicPr>
              <a:picLocks noChangeAspect="1"/>
            </p:cNvPicPr>
            <p:nvPr/>
          </p:nvPicPr>
          <p:blipFill>
            <a:blip r:embed="rId2"/>
            <a:stretch>
              <a:fillRect/>
            </a:stretch>
          </p:blipFill>
          <p:spPr>
            <a:xfrm>
              <a:off x="611560" y="5856316"/>
              <a:ext cx="1210029" cy="871933"/>
            </a:xfrm>
            <a:prstGeom prst="rect">
              <a:avLst/>
            </a:prstGeom>
            <a:effectLst>
              <a:softEdge rad="38100"/>
            </a:effectLst>
          </p:spPr>
        </p:pic>
        <p:pic>
          <p:nvPicPr>
            <p:cNvPr id="8" name="Imagem 7">
              <a:extLst>
                <a:ext uri="{FF2B5EF4-FFF2-40B4-BE49-F238E27FC236}">
                  <a16:creationId xmlns:a16="http://schemas.microsoft.com/office/drawing/2014/main" id="{51A72133-81B0-4FFA-A755-52A07A55C260}"/>
                </a:ext>
              </a:extLst>
            </p:cNvPr>
            <p:cNvPicPr>
              <a:picLocks noChangeAspect="1"/>
            </p:cNvPicPr>
            <p:nvPr/>
          </p:nvPicPr>
          <p:blipFill>
            <a:blip r:embed="rId3"/>
            <a:stretch>
              <a:fillRect/>
            </a:stretch>
          </p:blipFill>
          <p:spPr>
            <a:xfrm>
              <a:off x="6849767" y="5791596"/>
              <a:ext cx="906321" cy="1021780"/>
            </a:xfrm>
            <a:prstGeom prst="rect">
              <a:avLst/>
            </a:prstGeom>
            <a:effectLst>
              <a:softEdge rad="38100"/>
            </a:effectLst>
          </p:spPr>
        </p:pic>
        <p:pic>
          <p:nvPicPr>
            <p:cNvPr id="5" name="Imagem 4">
              <a:extLst>
                <a:ext uri="{FF2B5EF4-FFF2-40B4-BE49-F238E27FC236}">
                  <a16:creationId xmlns:a16="http://schemas.microsoft.com/office/drawing/2014/main" id="{8D229309-878B-4B7D-8FD7-6E02AC492347}"/>
                </a:ext>
              </a:extLst>
            </p:cNvPr>
            <p:cNvPicPr>
              <a:picLocks noChangeAspect="1"/>
            </p:cNvPicPr>
            <p:nvPr/>
          </p:nvPicPr>
          <p:blipFill>
            <a:blip r:embed="rId4"/>
            <a:stretch>
              <a:fillRect/>
            </a:stretch>
          </p:blipFill>
          <p:spPr>
            <a:xfrm>
              <a:off x="1491371" y="5890467"/>
              <a:ext cx="1473746" cy="829665"/>
            </a:xfrm>
            <a:prstGeom prst="rect">
              <a:avLst/>
            </a:prstGeom>
            <a:effectLst>
              <a:softEdge rad="38100"/>
            </a:effectLst>
          </p:spPr>
        </p:pic>
        <p:pic>
          <p:nvPicPr>
            <p:cNvPr id="4" name="Imagem 3">
              <a:extLst>
                <a:ext uri="{FF2B5EF4-FFF2-40B4-BE49-F238E27FC236}">
                  <a16:creationId xmlns:a16="http://schemas.microsoft.com/office/drawing/2014/main" id="{4DCB673D-D721-4823-8591-E309A68A35F5}"/>
                </a:ext>
              </a:extLst>
            </p:cNvPr>
            <p:cNvPicPr>
              <a:picLocks noChangeAspect="1"/>
            </p:cNvPicPr>
            <p:nvPr/>
          </p:nvPicPr>
          <p:blipFill>
            <a:blip r:embed="rId5"/>
            <a:stretch>
              <a:fillRect/>
            </a:stretch>
          </p:blipFill>
          <p:spPr>
            <a:xfrm>
              <a:off x="2657567" y="5888866"/>
              <a:ext cx="1121867" cy="839383"/>
            </a:xfrm>
            <a:prstGeom prst="rect">
              <a:avLst/>
            </a:prstGeom>
            <a:effectLst>
              <a:softEdge rad="38100"/>
            </a:effectLst>
          </p:spPr>
        </p:pic>
        <p:pic>
          <p:nvPicPr>
            <p:cNvPr id="6" name="Picture 2" descr="Resultado de imagem para aleitamento materno">
              <a:extLst>
                <a:ext uri="{FF2B5EF4-FFF2-40B4-BE49-F238E27FC236}">
                  <a16:creationId xmlns:a16="http://schemas.microsoft.com/office/drawing/2014/main" id="{B016F1C0-E295-412A-9763-D7B41D314D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9747" y="5903650"/>
              <a:ext cx="906320" cy="894785"/>
            </a:xfrm>
            <a:prstGeom prst="rect">
              <a:avLst/>
            </a:prstGeom>
            <a:effectLst>
              <a:softEdge rad="38100"/>
            </a:effectLst>
            <a:extLst/>
          </p:spPr>
        </p:pic>
        <p:grpSp>
          <p:nvGrpSpPr>
            <p:cNvPr id="10251" name="Agrupar 10">
              <a:extLst>
                <a:ext uri="{FF2B5EF4-FFF2-40B4-BE49-F238E27FC236}">
                  <a16:creationId xmlns:a16="http://schemas.microsoft.com/office/drawing/2014/main" id="{31CD2AA8-A3AB-46B6-81DE-24B0C1AFFE0E}"/>
                </a:ext>
              </a:extLst>
            </p:cNvPr>
            <p:cNvGrpSpPr>
              <a:grpSpLocks/>
            </p:cNvGrpSpPr>
            <p:nvPr/>
          </p:nvGrpSpPr>
          <p:grpSpPr bwMode="auto">
            <a:xfrm>
              <a:off x="4581525" y="5889625"/>
              <a:ext cx="2295525" cy="862013"/>
              <a:chOff x="3995936" y="5860666"/>
              <a:chExt cx="2465551" cy="839738"/>
            </a:xfrm>
          </p:grpSpPr>
          <p:pic>
            <p:nvPicPr>
              <p:cNvPr id="3" name="Imagem 2">
                <a:extLst>
                  <a:ext uri="{FF2B5EF4-FFF2-40B4-BE49-F238E27FC236}">
                    <a16:creationId xmlns:a16="http://schemas.microsoft.com/office/drawing/2014/main" id="{9275A777-8A0D-46FD-98D6-701C08D076B5}"/>
                  </a:ext>
                </a:extLst>
              </p:cNvPr>
              <p:cNvPicPr>
                <a:picLocks noChangeAspect="1"/>
              </p:cNvPicPr>
              <p:nvPr/>
            </p:nvPicPr>
            <p:blipFill>
              <a:blip r:embed="rId7"/>
              <a:stretch>
                <a:fillRect/>
              </a:stretch>
            </p:blipFill>
            <p:spPr>
              <a:xfrm>
                <a:off x="3995936" y="5860666"/>
                <a:ext cx="1218623" cy="839383"/>
              </a:xfrm>
              <a:prstGeom prst="rect">
                <a:avLst/>
              </a:prstGeom>
              <a:effectLst>
                <a:softEdge rad="38100"/>
              </a:effectLst>
            </p:spPr>
          </p:pic>
          <p:pic>
            <p:nvPicPr>
              <p:cNvPr id="7" name="Picture 4" descr="Resultado de imagem para alimentação">
                <a:extLst>
                  <a:ext uri="{FF2B5EF4-FFF2-40B4-BE49-F238E27FC236}">
                    <a16:creationId xmlns:a16="http://schemas.microsoft.com/office/drawing/2014/main" id="{9E30E63D-CB0E-425E-9C8B-DD84B89167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6" y="5889573"/>
                <a:ext cx="1385431" cy="810831"/>
              </a:xfrm>
              <a:prstGeom prst="rect">
                <a:avLst/>
              </a:prstGeom>
              <a:noFill/>
              <a:effectLst>
                <a:softEdge rad="38100"/>
              </a:effectLst>
              <a:extLst/>
            </p:spPr>
          </p:pic>
        </p:grpSp>
        <p:pic>
          <p:nvPicPr>
            <p:cNvPr id="14" name="Imagem 6">
              <a:extLst>
                <a:ext uri="{FF2B5EF4-FFF2-40B4-BE49-F238E27FC236}">
                  <a16:creationId xmlns:a16="http://schemas.microsoft.com/office/drawing/2014/main" id="{E149980E-52D2-4224-AE58-2E087044AD3E}"/>
                </a:ext>
              </a:extLst>
            </p:cNvPr>
            <p:cNvPicPr>
              <a:picLocks noChangeAspect="1"/>
            </p:cNvPicPr>
            <p:nvPr/>
          </p:nvPicPr>
          <p:blipFill>
            <a:blip r:embed="rId9"/>
            <a:stretch>
              <a:fillRect/>
            </a:stretch>
          </p:blipFill>
          <p:spPr bwMode="auto">
            <a:xfrm>
              <a:off x="7711157" y="5949280"/>
              <a:ext cx="1082990" cy="792262"/>
            </a:xfrm>
            <a:prstGeom prst="rect">
              <a:avLst/>
            </a:prstGeom>
            <a:effectLst>
              <a:softEdge rad="50800"/>
            </a:effectLst>
          </p:spPr>
        </p:pic>
      </p:grpSp>
    </p:spTree>
    <p:extLst>
      <p:ext uri="{BB962C8B-B14F-4D97-AF65-F5344CB8AC3E}">
        <p14:creationId xmlns:p14="http://schemas.microsoft.com/office/powerpoint/2010/main" val="1530917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170">
                                            <p:txEl>
                                              <p:pRg st="0" end="0"/>
                                            </p:txEl>
                                          </p:spTgt>
                                        </p:tgtEl>
                                        <p:attrNameLst>
                                          <p:attrName>style.visibility</p:attrName>
                                        </p:attrNameLst>
                                      </p:cBhvr>
                                      <p:to>
                                        <p:strVal val="visible"/>
                                      </p:to>
                                    </p:set>
                                    <p:animEffect transition="in" filter="fade">
                                      <p:cBhvr>
                                        <p:cTn id="13" dur="500"/>
                                        <p:tgtEl>
                                          <p:spTgt spid="717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0">
                                            <p:txEl>
                                              <p:pRg st="1" end="1"/>
                                            </p:txEl>
                                          </p:spTgt>
                                        </p:tgtEl>
                                        <p:attrNameLst>
                                          <p:attrName>style.visibility</p:attrName>
                                        </p:attrNameLst>
                                      </p:cBhvr>
                                      <p:to>
                                        <p:strVal val="visible"/>
                                      </p:to>
                                    </p:set>
                                    <p:animEffect transition="in" filter="fade">
                                      <p:cBhvr>
                                        <p:cTn id="16" dur="500"/>
                                        <p:tgtEl>
                                          <p:spTgt spid="717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Effect transition="in" filter="fade">
                                      <p:cBhvr>
                                        <p:cTn id="19" dur="500"/>
                                        <p:tgtEl>
                                          <p:spTgt spid="7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Agrupar 5">
            <a:extLst>
              <a:ext uri="{FF2B5EF4-FFF2-40B4-BE49-F238E27FC236}">
                <a16:creationId xmlns:a16="http://schemas.microsoft.com/office/drawing/2014/main" id="{61D08AF3-4B36-43FD-A8F7-21FB2140C3FE}"/>
              </a:ext>
            </a:extLst>
          </p:cNvPr>
          <p:cNvGrpSpPr/>
          <p:nvPr/>
        </p:nvGrpSpPr>
        <p:grpSpPr>
          <a:xfrm>
            <a:off x="1556139" y="590583"/>
            <a:ext cx="4504439" cy="1269435"/>
            <a:chOff x="1421229" y="590583"/>
            <a:chExt cx="4504439" cy="1269435"/>
          </a:xfrm>
        </p:grpSpPr>
        <p:grpSp>
          <p:nvGrpSpPr>
            <p:cNvPr id="12" name="Agrupar 5">
              <a:extLst>
                <a:ext uri="{FF2B5EF4-FFF2-40B4-BE49-F238E27FC236}">
                  <a16:creationId xmlns:a16="http://schemas.microsoft.com/office/drawing/2014/main" id="{E1C05AEA-B3B6-4371-B8B6-5B96C5EFAD55}"/>
                </a:ext>
              </a:extLst>
            </p:cNvPr>
            <p:cNvGrpSpPr>
              <a:grpSpLocks/>
            </p:cNvGrpSpPr>
            <p:nvPr/>
          </p:nvGrpSpPr>
          <p:grpSpPr bwMode="auto">
            <a:xfrm>
              <a:off x="1421229" y="590583"/>
              <a:ext cx="4504439" cy="1269435"/>
              <a:chOff x="1642963" y="4806761"/>
              <a:chExt cx="4503715" cy="1268974"/>
            </a:xfrm>
          </p:grpSpPr>
          <p:sp>
            <p:nvSpPr>
              <p:cNvPr id="13" name="CaixaDeTexto 12">
                <a:extLst>
                  <a:ext uri="{FF2B5EF4-FFF2-40B4-BE49-F238E27FC236}">
                    <a16:creationId xmlns:a16="http://schemas.microsoft.com/office/drawing/2014/main" id="{3FE88ECC-8B02-4B3F-9047-D58DD5E40B64}"/>
                  </a:ext>
                </a:extLst>
              </p:cNvPr>
              <p:cNvSpPr txBox="1"/>
              <p:nvPr/>
            </p:nvSpPr>
            <p:spPr>
              <a:xfrm>
                <a:off x="1642963" y="4806761"/>
                <a:ext cx="1569407" cy="461496"/>
              </a:xfrm>
              <a:prstGeom prst="rect">
                <a:avLst/>
              </a:prstGeom>
              <a:noFill/>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pt-BR" altLang="pt-BR" b="1" dirty="0">
                    <a:solidFill>
                      <a:srgbClr val="254061"/>
                    </a:solidFill>
                    <a:effectLst>
                      <a:outerShdw blurRad="38100" dist="38100" dir="2700000" algn="tl">
                        <a:srgbClr val="C0C0C0"/>
                      </a:outerShdw>
                    </a:effectLst>
                  </a:rPr>
                  <a:t>Genética </a:t>
                </a:r>
              </a:p>
            </p:txBody>
          </p:sp>
          <p:sp>
            <p:nvSpPr>
              <p:cNvPr id="15" name="CaixaDeTexto 14">
                <a:extLst>
                  <a:ext uri="{FF2B5EF4-FFF2-40B4-BE49-F238E27FC236}">
                    <a16:creationId xmlns:a16="http://schemas.microsoft.com/office/drawing/2014/main" id="{775EA4DF-A8B6-437C-9932-73FA920FFC69}"/>
                  </a:ext>
                </a:extLst>
              </p:cNvPr>
              <p:cNvSpPr txBox="1"/>
              <p:nvPr/>
            </p:nvSpPr>
            <p:spPr>
              <a:xfrm>
                <a:off x="4559640" y="5614239"/>
                <a:ext cx="1587038" cy="461496"/>
              </a:xfrm>
              <a:prstGeom prst="rect">
                <a:avLst/>
              </a:prstGeom>
              <a:noFill/>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pt-BR" altLang="pt-BR" b="1" dirty="0">
                    <a:solidFill>
                      <a:srgbClr val="254061"/>
                    </a:solidFill>
                    <a:effectLst>
                      <a:outerShdw blurRad="38100" dist="38100" dir="2700000" algn="tl">
                        <a:srgbClr val="C0C0C0"/>
                      </a:outerShdw>
                    </a:effectLst>
                  </a:rPr>
                  <a:t>Ambiente</a:t>
                </a:r>
              </a:p>
            </p:txBody>
          </p:sp>
        </p:grpSp>
        <p:sp>
          <p:nvSpPr>
            <p:cNvPr id="2" name="Cruz 1">
              <a:extLst>
                <a:ext uri="{FF2B5EF4-FFF2-40B4-BE49-F238E27FC236}">
                  <a16:creationId xmlns:a16="http://schemas.microsoft.com/office/drawing/2014/main" id="{0879E894-2F22-4E4A-A5E0-A6C629D2BA29}"/>
                </a:ext>
              </a:extLst>
            </p:cNvPr>
            <p:cNvSpPr/>
            <p:nvPr/>
          </p:nvSpPr>
          <p:spPr>
            <a:xfrm>
              <a:off x="3408990" y="1056024"/>
              <a:ext cx="548413" cy="584200"/>
            </a:xfrm>
            <a:prstGeom prst="plus">
              <a:avLst>
                <a:gd name="adj" fmla="val 405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a:p>
          </p:txBody>
        </p:sp>
      </p:grpSp>
      <p:pic>
        <p:nvPicPr>
          <p:cNvPr id="18" name="Picture 4">
            <a:extLst>
              <a:ext uri="{FF2B5EF4-FFF2-40B4-BE49-F238E27FC236}">
                <a16:creationId xmlns:a16="http://schemas.microsoft.com/office/drawing/2014/main" id="{22914097-A61C-4C3F-82CE-B245D6636D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8858" y="356444"/>
            <a:ext cx="1620391" cy="1052513"/>
          </a:xfrm>
          <a:prstGeom prst="rect">
            <a:avLst/>
          </a:prstGeom>
          <a:effectLst>
            <a:softEdge rad="38100"/>
          </a:effectLst>
          <a:extLst/>
        </p:spPr>
      </p:pic>
      <p:sp>
        <p:nvSpPr>
          <p:cNvPr id="7" name="CaixaDeTexto 6">
            <a:extLst>
              <a:ext uri="{FF2B5EF4-FFF2-40B4-BE49-F238E27FC236}">
                <a16:creationId xmlns:a16="http://schemas.microsoft.com/office/drawing/2014/main" id="{F2242EA0-35C6-4206-BE71-B7D73FD1C864}"/>
              </a:ext>
            </a:extLst>
          </p:cNvPr>
          <p:cNvSpPr txBox="1"/>
          <p:nvPr/>
        </p:nvSpPr>
        <p:spPr>
          <a:xfrm>
            <a:off x="5707020" y="2200248"/>
            <a:ext cx="2387000" cy="461665"/>
          </a:xfrm>
          <a:prstGeom prst="rect">
            <a:avLst/>
          </a:prstGeom>
          <a:noFill/>
        </p:spPr>
        <p:txBody>
          <a:bodyPr wrap="none" rtlCol="0">
            <a:spAutoFit/>
          </a:bodyPr>
          <a:lstStyle/>
          <a:p>
            <a:r>
              <a:rPr lang="pt-BR" sz="2400" b="1" dirty="0">
                <a:solidFill>
                  <a:srgbClr val="C00000"/>
                </a:solidFill>
                <a:effectLst>
                  <a:outerShdw blurRad="38100" dist="38100" dir="2700000" algn="tl">
                    <a:srgbClr val="C0C0C0"/>
                  </a:outerShdw>
                </a:effectLst>
                <a:latin typeface="Arial" panose="020B0604020202020204" pitchFamily="34" charset="0"/>
                <a:ea typeface="MS PGothic" panose="020B0600070205080204" pitchFamily="34" charset="-128"/>
              </a:rPr>
              <a:t>= Adoecimento</a:t>
            </a:r>
          </a:p>
        </p:txBody>
      </p:sp>
      <p:pic>
        <p:nvPicPr>
          <p:cNvPr id="19" name="Imagem 18">
            <a:extLst>
              <a:ext uri="{FF2B5EF4-FFF2-40B4-BE49-F238E27FC236}">
                <a16:creationId xmlns:a16="http://schemas.microsoft.com/office/drawing/2014/main" id="{790E6620-2551-4B52-AAE1-C5A5B6572D9B}"/>
              </a:ext>
            </a:extLst>
          </p:cNvPr>
          <p:cNvPicPr>
            <a:picLocks noChangeAspect="1"/>
          </p:cNvPicPr>
          <p:nvPr/>
        </p:nvPicPr>
        <p:blipFill>
          <a:blip r:embed="rId4"/>
          <a:stretch>
            <a:fillRect/>
          </a:stretch>
        </p:blipFill>
        <p:spPr>
          <a:xfrm>
            <a:off x="534844" y="994914"/>
            <a:ext cx="1280645" cy="865104"/>
          </a:xfrm>
          <a:prstGeom prst="rect">
            <a:avLst/>
          </a:prstGeom>
          <a:effectLst>
            <a:softEdge rad="38100"/>
          </a:effectLst>
        </p:spPr>
      </p:pic>
      <p:grpSp>
        <p:nvGrpSpPr>
          <p:cNvPr id="25" name="Agrupar 24">
            <a:extLst>
              <a:ext uri="{FF2B5EF4-FFF2-40B4-BE49-F238E27FC236}">
                <a16:creationId xmlns:a16="http://schemas.microsoft.com/office/drawing/2014/main" id="{955D3BFE-8C7C-49B6-924F-11A0953E7364}"/>
              </a:ext>
            </a:extLst>
          </p:cNvPr>
          <p:cNvGrpSpPr/>
          <p:nvPr/>
        </p:nvGrpSpPr>
        <p:grpSpPr>
          <a:xfrm>
            <a:off x="701219" y="3152400"/>
            <a:ext cx="7757123" cy="3679804"/>
            <a:chOff x="611279" y="3167390"/>
            <a:chExt cx="7757123" cy="3679804"/>
          </a:xfrm>
        </p:grpSpPr>
        <p:grpSp>
          <p:nvGrpSpPr>
            <p:cNvPr id="20" name="Agrupar 19">
              <a:extLst>
                <a:ext uri="{FF2B5EF4-FFF2-40B4-BE49-F238E27FC236}">
                  <a16:creationId xmlns:a16="http://schemas.microsoft.com/office/drawing/2014/main" id="{E24681D8-6BB6-4BB5-A5C6-C051904754E0}"/>
                </a:ext>
              </a:extLst>
            </p:cNvPr>
            <p:cNvGrpSpPr/>
            <p:nvPr/>
          </p:nvGrpSpPr>
          <p:grpSpPr>
            <a:xfrm>
              <a:off x="611279" y="3167390"/>
              <a:ext cx="7757123" cy="3212975"/>
              <a:chOff x="611279" y="3167390"/>
              <a:chExt cx="7757123" cy="3212975"/>
            </a:xfrm>
          </p:grpSpPr>
          <p:sp>
            <p:nvSpPr>
              <p:cNvPr id="3" name="CaixaDeTexto 2">
                <a:extLst>
                  <a:ext uri="{FF2B5EF4-FFF2-40B4-BE49-F238E27FC236}">
                    <a16:creationId xmlns:a16="http://schemas.microsoft.com/office/drawing/2014/main" id="{103895EF-9295-437A-B110-830E0CBF1CE4}"/>
                  </a:ext>
                </a:extLst>
              </p:cNvPr>
              <p:cNvSpPr txBox="1"/>
              <p:nvPr/>
            </p:nvSpPr>
            <p:spPr bwMode="auto">
              <a:xfrm>
                <a:off x="5136612" y="5284907"/>
                <a:ext cx="2013693" cy="461665"/>
              </a:xfrm>
              <a:prstGeom prst="rect">
                <a:avLst/>
              </a:prstGeom>
              <a:noFill/>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pt-BR" altLang="pt-BR" b="1" dirty="0" err="1">
                    <a:solidFill>
                      <a:srgbClr val="254061"/>
                    </a:solidFill>
                    <a:effectLst>
                      <a:outerShdw blurRad="38100" dist="38100" dir="2700000" algn="tl">
                        <a:srgbClr val="C0C0C0"/>
                      </a:outerShdw>
                    </a:effectLst>
                  </a:rPr>
                  <a:t>EPIgenética</a:t>
                </a:r>
                <a:r>
                  <a:rPr lang="pt-BR" altLang="pt-BR" b="1" dirty="0">
                    <a:solidFill>
                      <a:srgbClr val="254061"/>
                    </a:solidFill>
                    <a:effectLst>
                      <a:outerShdw blurRad="38100" dist="38100" dir="2700000" algn="tl">
                        <a:srgbClr val="C0C0C0"/>
                      </a:outerShdw>
                    </a:effectLst>
                  </a:rPr>
                  <a:t> </a:t>
                </a:r>
              </a:p>
            </p:txBody>
          </p:sp>
          <p:sp>
            <p:nvSpPr>
              <p:cNvPr id="5" name="Sinal de Multiplicação 4">
                <a:extLst>
                  <a:ext uri="{FF2B5EF4-FFF2-40B4-BE49-F238E27FC236}">
                    <a16:creationId xmlns:a16="http://schemas.microsoft.com/office/drawing/2014/main" id="{02100A49-4D2A-486A-8CCF-9E248C30ECFC}"/>
                  </a:ext>
                </a:extLst>
              </p:cNvPr>
              <p:cNvSpPr/>
              <p:nvPr/>
            </p:nvSpPr>
            <p:spPr bwMode="auto">
              <a:xfrm>
                <a:off x="3788329" y="4346042"/>
                <a:ext cx="809625" cy="1052513"/>
              </a:xfrm>
              <a:prstGeom prst="mathMultiply">
                <a:avLst>
                  <a:gd name="adj1" fmla="val 142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p>
            </p:txBody>
          </p:sp>
          <p:sp>
            <p:nvSpPr>
              <p:cNvPr id="4" name="CaixaDeTexto 3">
                <a:extLst>
                  <a:ext uri="{FF2B5EF4-FFF2-40B4-BE49-F238E27FC236}">
                    <a16:creationId xmlns:a16="http://schemas.microsoft.com/office/drawing/2014/main" id="{FBCC7936-831E-4C7F-8963-743AF06151A7}"/>
                  </a:ext>
                </a:extLst>
              </p:cNvPr>
              <p:cNvSpPr txBox="1"/>
              <p:nvPr/>
            </p:nvSpPr>
            <p:spPr bwMode="auto">
              <a:xfrm>
                <a:off x="1902148" y="3988277"/>
                <a:ext cx="1587294" cy="461665"/>
              </a:xfrm>
              <a:prstGeom prst="rect">
                <a:avLst/>
              </a:prstGeom>
              <a:noFill/>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pt-BR" altLang="pt-BR" b="1" dirty="0">
                    <a:solidFill>
                      <a:srgbClr val="254061"/>
                    </a:solidFill>
                    <a:effectLst>
                      <a:outerShdw blurRad="38100" dist="38100" dir="2700000" algn="tl">
                        <a:srgbClr val="C0C0C0"/>
                      </a:outerShdw>
                    </a:effectLst>
                  </a:rPr>
                  <a:t>Ambiente</a:t>
                </a:r>
              </a:p>
            </p:txBody>
          </p:sp>
          <p:pic>
            <p:nvPicPr>
              <p:cNvPr id="8" name="Imagem 1">
                <a:extLst>
                  <a:ext uri="{FF2B5EF4-FFF2-40B4-BE49-F238E27FC236}">
                    <a16:creationId xmlns:a16="http://schemas.microsoft.com/office/drawing/2014/main" id="{DE2C82AC-7C80-45A3-9C52-A69AF3C8B63B}"/>
                  </a:ext>
                </a:extLst>
              </p:cNvPr>
              <p:cNvPicPr>
                <a:picLocks noChangeAspect="1"/>
              </p:cNvPicPr>
              <p:nvPr/>
            </p:nvPicPr>
            <p:blipFill>
              <a:blip r:embed="rId5"/>
              <a:stretch>
                <a:fillRect/>
              </a:stretch>
            </p:blipFill>
            <p:spPr>
              <a:xfrm>
                <a:off x="6295505" y="4436333"/>
                <a:ext cx="1210029" cy="871933"/>
              </a:xfrm>
              <a:prstGeom prst="rect">
                <a:avLst/>
              </a:prstGeom>
              <a:effectLst>
                <a:softEdge rad="38100"/>
              </a:effectLst>
            </p:spPr>
          </p:pic>
          <p:pic>
            <p:nvPicPr>
              <p:cNvPr id="21" name="Picture 4">
                <a:extLst>
                  <a:ext uri="{FF2B5EF4-FFF2-40B4-BE49-F238E27FC236}">
                    <a16:creationId xmlns:a16="http://schemas.microsoft.com/office/drawing/2014/main" id="{77925BD3-2B58-41C8-8964-8BD2601D36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79" y="4438239"/>
                <a:ext cx="1620391" cy="1052513"/>
              </a:xfrm>
              <a:prstGeom prst="rect">
                <a:avLst/>
              </a:prstGeom>
              <a:effectLst>
                <a:softEdge rad="38100"/>
              </a:effectLst>
              <a:extLst/>
            </p:spPr>
          </p:pic>
          <p:sp>
            <p:nvSpPr>
              <p:cNvPr id="22" name="CaixaDeTexto 21">
                <a:extLst>
                  <a:ext uri="{FF2B5EF4-FFF2-40B4-BE49-F238E27FC236}">
                    <a16:creationId xmlns:a16="http://schemas.microsoft.com/office/drawing/2014/main" id="{81692F4D-7FE3-4CF2-9B9A-5387640EC117}"/>
                  </a:ext>
                </a:extLst>
              </p:cNvPr>
              <p:cNvSpPr txBox="1"/>
              <p:nvPr/>
            </p:nvSpPr>
            <p:spPr>
              <a:xfrm>
                <a:off x="5981402" y="5918700"/>
                <a:ext cx="2387000" cy="461665"/>
              </a:xfrm>
              <a:prstGeom prst="rect">
                <a:avLst/>
              </a:prstGeom>
              <a:noFill/>
            </p:spPr>
            <p:txBody>
              <a:bodyPr wrap="none" rtlCol="0">
                <a:spAutoFit/>
              </a:bodyPr>
              <a:lstStyle/>
              <a:p>
                <a:r>
                  <a:rPr lang="pt-BR" sz="2400" b="1" dirty="0">
                    <a:solidFill>
                      <a:srgbClr val="C00000"/>
                    </a:solidFill>
                    <a:effectLst>
                      <a:outerShdw blurRad="38100" dist="38100" dir="2700000" algn="tl">
                        <a:srgbClr val="C0C0C0"/>
                      </a:outerShdw>
                    </a:effectLst>
                    <a:latin typeface="Arial" panose="020B0604020202020204" pitchFamily="34" charset="0"/>
                    <a:ea typeface="MS PGothic" panose="020B0600070205080204" pitchFamily="34" charset="-128"/>
                  </a:rPr>
                  <a:t>= Adoecimento</a:t>
                </a:r>
              </a:p>
            </p:txBody>
          </p:sp>
          <p:sp>
            <p:nvSpPr>
              <p:cNvPr id="17" name="CaixaDeTexto 16">
                <a:extLst>
                  <a:ext uri="{FF2B5EF4-FFF2-40B4-BE49-F238E27FC236}">
                    <a16:creationId xmlns:a16="http://schemas.microsoft.com/office/drawing/2014/main" id="{19574CF6-A230-427F-B283-5ADB5FA440B3}"/>
                  </a:ext>
                </a:extLst>
              </p:cNvPr>
              <p:cNvSpPr txBox="1"/>
              <p:nvPr/>
            </p:nvSpPr>
            <p:spPr>
              <a:xfrm>
                <a:off x="4092313" y="3167390"/>
                <a:ext cx="825288" cy="523220"/>
              </a:xfrm>
              <a:prstGeom prst="rect">
                <a:avLst/>
              </a:prstGeom>
              <a:noFill/>
            </p:spPr>
            <p:txBody>
              <a:bodyPr wrap="square" rtlCol="0">
                <a:spAutoFit/>
              </a:bodyPr>
              <a:lstStyle/>
              <a:p>
                <a:r>
                  <a:rPr lang="pt-BR" sz="2800" b="1" dirty="0"/>
                  <a:t>OU</a:t>
                </a:r>
              </a:p>
            </p:txBody>
          </p:sp>
        </p:grpSp>
        <p:sp>
          <p:nvSpPr>
            <p:cNvPr id="24" name="Arco 23">
              <a:extLst>
                <a:ext uri="{FF2B5EF4-FFF2-40B4-BE49-F238E27FC236}">
                  <a16:creationId xmlns:a16="http://schemas.microsoft.com/office/drawing/2014/main" id="{FEBD0215-00CE-4969-9E37-A6DE1812B4B0}"/>
                </a:ext>
              </a:extLst>
            </p:cNvPr>
            <p:cNvSpPr/>
            <p:nvPr/>
          </p:nvSpPr>
          <p:spPr>
            <a:xfrm>
              <a:off x="865539" y="4037431"/>
              <a:ext cx="5023284" cy="2809763"/>
            </a:xfrm>
            <a:prstGeom prst="arc">
              <a:avLst>
                <a:gd name="adj1" fmla="val 16200000"/>
                <a:gd name="adj2" fmla="val 21487019"/>
              </a:avLst>
            </a:prstGeom>
            <a:ln w="28575">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C43B24E-C5FD-4258-A376-7D2203C02CDD}"/>
              </a:ext>
            </a:extLst>
          </p:cNvPr>
          <p:cNvSpPr txBox="1">
            <a:spLocks/>
          </p:cNvSpPr>
          <p:nvPr/>
        </p:nvSpPr>
        <p:spPr bwMode="auto">
          <a:xfrm>
            <a:off x="2266950" y="1887538"/>
            <a:ext cx="65532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2700" b="1" dirty="0">
                <a:latin typeface="Arial" panose="020B0604020202020204" pitchFamily="34" charset="0"/>
                <a:cs typeface="Arial" panose="020B0604020202020204" pitchFamily="34" charset="0"/>
              </a:rPr>
              <a:t>Hábitos de vida interagem com genes e modificam a predisposição genética à obesidade e outras </a:t>
            </a:r>
            <a:r>
              <a:rPr lang="pt-BR" altLang="pt-BR" sz="2700" b="1" dirty="0" err="1">
                <a:latin typeface="Arial" panose="020B0604020202020204" pitchFamily="34" charset="0"/>
                <a:cs typeface="Arial" panose="020B0604020202020204" pitchFamily="34" charset="0"/>
              </a:rPr>
              <a:t>DCNTs</a:t>
            </a:r>
            <a:endParaRPr lang="pt-BR" altLang="pt-BR" sz="2700" b="1" dirty="0">
              <a:latin typeface="Arial" panose="020B0604020202020204" pitchFamily="34" charset="0"/>
              <a:cs typeface="Arial" panose="020B0604020202020204" pitchFamily="34" charset="0"/>
            </a:endParaRPr>
          </a:p>
        </p:txBody>
      </p:sp>
      <p:sp>
        <p:nvSpPr>
          <p:cNvPr id="31747" name="Rectangle 6">
            <a:extLst>
              <a:ext uri="{FF2B5EF4-FFF2-40B4-BE49-F238E27FC236}">
                <a16:creationId xmlns:a16="http://schemas.microsoft.com/office/drawing/2014/main" id="{BC3D334A-821C-466D-A994-97CF61B0695E}"/>
              </a:ext>
            </a:extLst>
          </p:cNvPr>
          <p:cNvSpPr>
            <a:spLocks noChangeArrowheads="1"/>
          </p:cNvSpPr>
          <p:nvPr/>
        </p:nvSpPr>
        <p:spPr bwMode="auto">
          <a:xfrm>
            <a:off x="250825" y="404813"/>
            <a:ext cx="6985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pt-BR" sz="2700" b="1">
                <a:latin typeface="Arial" panose="020B0604020202020204" pitchFamily="34" charset="0"/>
              </a:rPr>
              <a:t>Genes não são os únicos a transmitirem características biológicas de uma geração à outra</a:t>
            </a:r>
          </a:p>
        </p:txBody>
      </p:sp>
      <p:sp>
        <p:nvSpPr>
          <p:cNvPr id="31748" name="Rectangle 7">
            <a:extLst>
              <a:ext uri="{FF2B5EF4-FFF2-40B4-BE49-F238E27FC236}">
                <a16:creationId xmlns:a16="http://schemas.microsoft.com/office/drawing/2014/main" id="{8E7B6D42-6C62-4A27-B0CE-FF10074A0711}"/>
              </a:ext>
            </a:extLst>
          </p:cNvPr>
          <p:cNvSpPr>
            <a:spLocks noChangeArrowheads="1"/>
          </p:cNvSpPr>
          <p:nvPr/>
        </p:nvSpPr>
        <p:spPr bwMode="auto">
          <a:xfrm>
            <a:off x="250825" y="6308725"/>
            <a:ext cx="691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pt-BR" sz="1600" b="1">
                <a:solidFill>
                  <a:srgbClr val="800000"/>
                </a:solidFill>
                <a:latin typeface="Arial" panose="020B0604020202020204" pitchFamily="34" charset="0"/>
              </a:rPr>
              <a:t>Epigenética</a:t>
            </a:r>
            <a:r>
              <a:rPr lang="en-US" altLang="pt-BR" sz="1600">
                <a:latin typeface="Arial" panose="020B0604020202020204" pitchFamily="34" charset="0"/>
              </a:rPr>
              <a:t>: do grego; </a:t>
            </a:r>
            <a:r>
              <a:rPr lang="en-US" altLang="en-US" sz="1600">
                <a:latin typeface="Arial" panose="020B0604020202020204" pitchFamily="34" charset="0"/>
              </a:rPr>
              <a:t>“</a:t>
            </a:r>
            <a:r>
              <a:rPr lang="en-US" altLang="ja-JP" sz="1600">
                <a:latin typeface="Arial" panose="020B0604020202020204" pitchFamily="34" charset="0"/>
              </a:rPr>
              <a:t>epi</a:t>
            </a:r>
            <a:r>
              <a:rPr lang="en-US" altLang="en-US" sz="1600">
                <a:latin typeface="Arial" panose="020B0604020202020204" pitchFamily="34" charset="0"/>
              </a:rPr>
              <a:t>”</a:t>
            </a:r>
            <a:r>
              <a:rPr lang="en-US" altLang="ja-JP" sz="1600">
                <a:latin typeface="Arial" panose="020B0604020202020204" pitchFamily="34" charset="0"/>
              </a:rPr>
              <a:t> significa </a:t>
            </a:r>
            <a:r>
              <a:rPr lang="en-US" altLang="en-US" sz="1600">
                <a:latin typeface="Arial" panose="020B0604020202020204" pitchFamily="34" charset="0"/>
              </a:rPr>
              <a:t>“</a:t>
            </a:r>
            <a:r>
              <a:rPr lang="en-US" altLang="ja-JP" sz="1600">
                <a:latin typeface="Arial" panose="020B0604020202020204" pitchFamily="34" charset="0"/>
              </a:rPr>
              <a:t>acima, perto, a seguir</a:t>
            </a:r>
            <a:r>
              <a:rPr lang="en-US" altLang="en-US" sz="1600">
                <a:latin typeface="Arial" panose="020B0604020202020204" pitchFamily="34" charset="0"/>
              </a:rPr>
              <a:t>”</a:t>
            </a:r>
            <a:endParaRPr lang="en-US" altLang="pt-BR" sz="1600">
              <a:latin typeface="Arial" panose="020B0604020202020204" pitchFamily="34" charset="0"/>
            </a:endParaRPr>
          </a:p>
        </p:txBody>
      </p:sp>
      <p:sp>
        <p:nvSpPr>
          <p:cNvPr id="10" name="TextBox 9">
            <a:extLst>
              <a:ext uri="{FF2B5EF4-FFF2-40B4-BE49-F238E27FC236}">
                <a16:creationId xmlns:a16="http://schemas.microsoft.com/office/drawing/2014/main" id="{80DB733C-013E-4540-8278-1EB2CE2171D7}"/>
              </a:ext>
            </a:extLst>
          </p:cNvPr>
          <p:cNvSpPr txBox="1">
            <a:spLocks noChangeArrowheads="1"/>
          </p:cNvSpPr>
          <p:nvPr/>
        </p:nvSpPr>
        <p:spPr bwMode="auto">
          <a:xfrm>
            <a:off x="5580063" y="1557338"/>
            <a:ext cx="2085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pt-BR" sz="2200" b="1">
                <a:solidFill>
                  <a:srgbClr val="800000"/>
                </a:solidFill>
                <a:latin typeface="Arial" panose="020B0604020202020204" pitchFamily="34" charset="0"/>
              </a:rPr>
              <a:t>EPIGENÉTICA</a:t>
            </a:r>
          </a:p>
        </p:txBody>
      </p:sp>
      <p:grpSp>
        <p:nvGrpSpPr>
          <p:cNvPr id="13" name="Group 12">
            <a:extLst>
              <a:ext uri="{FF2B5EF4-FFF2-40B4-BE49-F238E27FC236}">
                <a16:creationId xmlns:a16="http://schemas.microsoft.com/office/drawing/2014/main" id="{A08C3120-5B50-49A1-A721-256529BC26B9}"/>
              </a:ext>
            </a:extLst>
          </p:cNvPr>
          <p:cNvGrpSpPr>
            <a:grpSpLocks/>
          </p:cNvGrpSpPr>
          <p:nvPr/>
        </p:nvGrpSpPr>
        <p:grpSpPr bwMode="auto">
          <a:xfrm>
            <a:off x="395288" y="4090988"/>
            <a:ext cx="8515350" cy="1785937"/>
            <a:chOff x="395536" y="3629923"/>
            <a:chExt cx="8515404" cy="1786905"/>
          </a:xfrm>
        </p:grpSpPr>
        <p:sp>
          <p:nvSpPr>
            <p:cNvPr id="31752" name="Rectangle 1">
              <a:extLst>
                <a:ext uri="{FF2B5EF4-FFF2-40B4-BE49-F238E27FC236}">
                  <a16:creationId xmlns:a16="http://schemas.microsoft.com/office/drawing/2014/main" id="{8560D44F-22D2-48C7-B3D9-C9DA021612D2}"/>
                </a:ext>
              </a:extLst>
            </p:cNvPr>
            <p:cNvSpPr>
              <a:spLocks noChangeArrowheads="1"/>
            </p:cNvSpPr>
            <p:nvPr/>
          </p:nvSpPr>
          <p:spPr bwMode="auto">
            <a:xfrm>
              <a:off x="395536" y="3629923"/>
              <a:ext cx="828092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Wingdings" panose="05000000000000000000" pitchFamily="2" charset="2"/>
                <a:buChar char="Ø"/>
              </a:pPr>
              <a:r>
                <a:rPr lang="en-US" altLang="pt-BR" sz="2000">
                  <a:latin typeface="Arial" panose="020B0604020202020204" pitchFamily="34" charset="0"/>
                </a:rPr>
                <a:t>Demonstrou-se que </a:t>
              </a:r>
              <a:r>
                <a:rPr lang="en-US" altLang="pt-BR" sz="2000" u="sng">
                  <a:latin typeface="Arial" panose="020B0604020202020204" pitchFamily="34" charset="0"/>
                </a:rPr>
                <a:t>atividade física </a:t>
              </a:r>
              <a:r>
                <a:rPr lang="en-US" altLang="pt-BR" sz="2000">
                  <a:latin typeface="Arial" panose="020B0604020202020204" pitchFamily="34" charset="0"/>
                </a:rPr>
                <a:t>bloqueia em parte a susceptibilidade genética no EPIC-Norfolk Prospective Study</a:t>
              </a:r>
              <a:endParaRPr lang="en-US" altLang="pt-BR" sz="1800">
                <a:latin typeface="Arial" panose="020B0604020202020204" pitchFamily="34" charset="0"/>
              </a:endParaRPr>
            </a:p>
            <a:p>
              <a:pPr>
                <a:spcBef>
                  <a:spcPts val="1800"/>
                </a:spcBef>
                <a:buFont typeface="Wingdings" panose="05000000000000000000" pitchFamily="2" charset="2"/>
                <a:buChar char="Ø"/>
              </a:pPr>
              <a:r>
                <a:rPr lang="en-US" altLang="pt-BR" sz="2000">
                  <a:latin typeface="Arial" panose="020B0604020202020204" pitchFamily="34" charset="0"/>
                </a:rPr>
                <a:t>Também há evidências consistentes da interação de </a:t>
              </a:r>
              <a:r>
                <a:rPr lang="en-US" altLang="pt-BR" sz="2000" u="sng">
                  <a:latin typeface="Arial" panose="020B0604020202020204" pitchFamily="34" charset="0"/>
                </a:rPr>
                <a:t>hábitos dietéticos</a:t>
              </a:r>
              <a:r>
                <a:rPr lang="en-US" altLang="pt-BR" sz="2000">
                  <a:latin typeface="Arial" panose="020B0604020202020204" pitchFamily="34" charset="0"/>
                </a:rPr>
                <a:t> com genes (ex. FTO, ApoA2) implicados na obesidade</a:t>
              </a:r>
              <a:endParaRPr lang="en-US" altLang="pt-BR" sz="1800">
                <a:latin typeface="Arial" panose="020B0604020202020204" pitchFamily="34" charset="0"/>
              </a:endParaRPr>
            </a:p>
          </p:txBody>
        </p:sp>
        <p:sp>
          <p:nvSpPr>
            <p:cNvPr id="39944" name="Rectangle 10">
              <a:extLst>
                <a:ext uri="{FF2B5EF4-FFF2-40B4-BE49-F238E27FC236}">
                  <a16:creationId xmlns:a16="http://schemas.microsoft.com/office/drawing/2014/main" id="{F54DAECB-E907-407A-8325-CAC7F860F5E3}"/>
                </a:ext>
              </a:extLst>
            </p:cNvPr>
            <p:cNvSpPr>
              <a:spLocks noChangeArrowheads="1"/>
            </p:cNvSpPr>
            <p:nvPr/>
          </p:nvSpPr>
          <p:spPr bwMode="auto">
            <a:xfrm>
              <a:off x="6804314" y="4220793"/>
              <a:ext cx="1958987" cy="308142"/>
            </a:xfrm>
            <a:prstGeom prst="rect">
              <a:avLst/>
            </a:prstGeom>
            <a:noFill/>
            <a:ln>
              <a:noFill/>
            </a:ln>
            <a:extLst/>
          </p:spPr>
          <p:txBody>
            <a:bodyPr wrap="none">
              <a:spAutoFit/>
            </a:bodyPr>
            <a:lstStyle/>
            <a:p>
              <a:pPr>
                <a:defRPr/>
              </a:pPr>
              <a:r>
                <a:rPr lang="en-US" sz="1400" b="1" i="1" dirty="0">
                  <a:solidFill>
                    <a:schemeClr val="accent1">
                      <a:lumMod val="75000"/>
                    </a:schemeClr>
                  </a:solidFill>
                  <a:latin typeface="Arial Narrow" charset="0"/>
                  <a:ea typeface="MS PGothic" charset="0"/>
                  <a:cs typeface="Arial Narrow" charset="0"/>
                </a:rPr>
                <a:t>Li S et al. </a:t>
              </a:r>
              <a:r>
                <a:rPr lang="en-US" sz="1400" b="1" i="1" dirty="0" err="1">
                  <a:solidFill>
                    <a:schemeClr val="accent1">
                      <a:lumMod val="75000"/>
                    </a:schemeClr>
                  </a:solidFill>
                  <a:latin typeface="Arial Narrow" charset="0"/>
                  <a:ea typeface="MS PGothic" charset="0"/>
                  <a:cs typeface="Arial Narrow" charset="0"/>
                </a:rPr>
                <a:t>PLoS</a:t>
              </a:r>
              <a:r>
                <a:rPr lang="en-US" sz="1400" b="1" i="1" dirty="0">
                  <a:solidFill>
                    <a:schemeClr val="accent1">
                      <a:lumMod val="75000"/>
                    </a:schemeClr>
                  </a:solidFill>
                  <a:latin typeface="Arial Narrow" charset="0"/>
                  <a:ea typeface="MS PGothic" charset="0"/>
                  <a:cs typeface="Arial Narrow" charset="0"/>
                </a:rPr>
                <a:t> Med 2010</a:t>
              </a:r>
              <a:endParaRPr lang="en-US" sz="1400" b="1" dirty="0">
                <a:solidFill>
                  <a:schemeClr val="accent1">
                    <a:lumMod val="75000"/>
                  </a:schemeClr>
                </a:solidFill>
                <a:latin typeface="Arial" charset="0"/>
                <a:ea typeface="MS PGothic" charset="0"/>
                <a:cs typeface="MS PGothic" charset="0"/>
              </a:endParaRPr>
            </a:p>
          </p:txBody>
        </p:sp>
        <p:sp>
          <p:nvSpPr>
            <p:cNvPr id="31754" name="Rectangle 11">
              <a:extLst>
                <a:ext uri="{FF2B5EF4-FFF2-40B4-BE49-F238E27FC236}">
                  <a16:creationId xmlns:a16="http://schemas.microsoft.com/office/drawing/2014/main" id="{6A33AEF1-F656-4C44-8BA6-F4E753345BB3}"/>
                </a:ext>
              </a:extLst>
            </p:cNvPr>
            <p:cNvSpPr>
              <a:spLocks noChangeArrowheads="1"/>
            </p:cNvSpPr>
            <p:nvPr/>
          </p:nvSpPr>
          <p:spPr bwMode="auto">
            <a:xfrm>
              <a:off x="6588224" y="5108909"/>
              <a:ext cx="2322716" cy="3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pt-BR" sz="1400" b="1" i="1">
                  <a:solidFill>
                    <a:srgbClr val="376092"/>
                  </a:solidFill>
                  <a:latin typeface="Arial Narrow" panose="020B0606020202030204" pitchFamily="34" charset="0"/>
                </a:rPr>
                <a:t>Corella D et al Int J Obes 2010 </a:t>
              </a:r>
              <a:endParaRPr lang="en-US" altLang="pt-BR" sz="1400" b="1">
                <a:solidFill>
                  <a:srgbClr val="376092"/>
                </a:solidFill>
                <a:latin typeface="Arial" panose="020B0604020202020204" pitchFamily="34" charset="0"/>
              </a:endParaRPr>
            </a:p>
          </p:txBody>
        </p:sp>
      </p:grpSp>
      <p:pic>
        <p:nvPicPr>
          <p:cNvPr id="14" name="Picture 13">
            <a:extLst>
              <a:ext uri="{FF2B5EF4-FFF2-40B4-BE49-F238E27FC236}">
                <a16:creationId xmlns:a16="http://schemas.microsoft.com/office/drawing/2014/main" id="{DFE9BD51-598A-4137-8F65-17A3C801B91C}"/>
              </a:ext>
            </a:extLst>
          </p:cNvPr>
          <p:cNvPicPr>
            <a:picLocks noChangeAspect="1"/>
          </p:cNvPicPr>
          <p:nvPr/>
        </p:nvPicPr>
        <p:blipFill>
          <a:blip r:embed="rId3"/>
          <a:stretch>
            <a:fillRect/>
          </a:stretch>
        </p:blipFill>
        <p:spPr>
          <a:xfrm>
            <a:off x="7092280" y="2852936"/>
            <a:ext cx="1842239" cy="1270210"/>
          </a:xfrm>
          <a:prstGeom prst="rect">
            <a:avLst/>
          </a:prstGeom>
          <a:effectLst>
            <a:softEdge rad="508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76672"/>
            <a:ext cx="9144000" cy="1223962"/>
          </a:xfrm>
        </p:spPr>
        <p:txBody>
          <a:bodyPr>
            <a:normAutofit fontScale="90000"/>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4:</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QUAIS SÃO AS CARACTERÍSTICAS EPIDEMIOLÓGICAS DAS DOENÇAS NÃO TRANSMISSÍVEIS?</a:t>
            </a:r>
            <a:endParaRPr lang="pt-BR" sz="4000" dirty="0">
              <a:effectLst>
                <a:outerShdw blurRad="38100" dist="38100" dir="2700000" algn="tl">
                  <a:srgbClr val="C0C0C0"/>
                </a:outerShdw>
              </a:effectLst>
              <a:latin typeface="Arial Unicode MS" pitchFamily="34" charset="-128"/>
            </a:endParaRPr>
          </a:p>
        </p:txBody>
      </p:sp>
      <p:sp>
        <p:nvSpPr>
          <p:cNvPr id="7" name="Rectangle 3" descr="Rectangle: Click to edit Master text styles&#10;Second level&#10;Third level&#10;Fourth level&#10;Fifth level">
            <a:extLst>
              <a:ext uri="{FF2B5EF4-FFF2-40B4-BE49-F238E27FC236}">
                <a16:creationId xmlns:a16="http://schemas.microsoft.com/office/drawing/2014/main" id="{4D2D72E6-860B-4249-98C6-7402968AF985}"/>
              </a:ext>
            </a:extLst>
          </p:cNvPr>
          <p:cNvSpPr>
            <a:spLocks noGrp="1" noChangeArrowheads="1"/>
          </p:cNvSpPr>
          <p:nvPr>
            <p:ph idx="1"/>
          </p:nvPr>
        </p:nvSpPr>
        <p:spPr>
          <a:xfrm>
            <a:off x="1099108" y="2226115"/>
            <a:ext cx="7250412" cy="3673475"/>
          </a:xfrm>
        </p:spPr>
        <p:txBody>
          <a:bodyPr/>
          <a:lstStyle/>
          <a:p>
            <a:pPr eaLnBrk="1" hangingPunct="1">
              <a:lnSpc>
                <a:spcPct val="80000"/>
              </a:lnSpc>
              <a:spcBef>
                <a:spcPts val="2400"/>
              </a:spcBef>
              <a:buFont typeface="Wingdings" panose="05000000000000000000" pitchFamily="2" charset="2"/>
              <a:buChar char="ü"/>
            </a:pPr>
            <a:r>
              <a:rPr lang="pt-BR" altLang="pt-BR" sz="2400" dirty="0">
                <a:latin typeface="Verdana" panose="020B0604030504040204" pitchFamily="34" charset="0"/>
                <a:ea typeface="Verdana" panose="020B0604030504040204" pitchFamily="34" charset="0"/>
              </a:rPr>
              <a:t>História natural prolongada</a:t>
            </a:r>
          </a:p>
          <a:p>
            <a:pPr eaLnBrk="1" hangingPunct="1">
              <a:lnSpc>
                <a:spcPct val="80000"/>
              </a:lnSpc>
              <a:spcBef>
                <a:spcPts val="2400"/>
              </a:spcBef>
              <a:buFont typeface="Wingdings" panose="05000000000000000000" pitchFamily="2" charset="2"/>
              <a:buChar char="ü"/>
            </a:pPr>
            <a:r>
              <a:rPr lang="pt-BR" altLang="pt-BR" sz="2400" dirty="0">
                <a:latin typeface="Verdana" panose="020B0604030504040204" pitchFamily="34" charset="0"/>
                <a:ea typeface="Verdana" panose="020B0604030504040204" pitchFamily="34" charset="0"/>
              </a:rPr>
              <a:t>Longo período de latência</a:t>
            </a:r>
          </a:p>
          <a:p>
            <a:pPr eaLnBrk="1" hangingPunct="1">
              <a:lnSpc>
                <a:spcPct val="80000"/>
              </a:lnSpc>
              <a:spcBef>
                <a:spcPts val="2400"/>
              </a:spcBef>
              <a:buFont typeface="Wingdings" panose="05000000000000000000" pitchFamily="2" charset="2"/>
              <a:buChar char="ü"/>
            </a:pPr>
            <a:r>
              <a:rPr lang="pt-BR" altLang="pt-BR" sz="2400" dirty="0">
                <a:latin typeface="Verdana" panose="020B0604030504040204" pitchFamily="34" charset="0"/>
                <a:ea typeface="Verdana" panose="020B0604030504040204" pitchFamily="34" charset="0"/>
              </a:rPr>
              <a:t>Doenças complexas: multiplicidade de fatores de risco</a:t>
            </a:r>
          </a:p>
          <a:p>
            <a:pPr eaLnBrk="1" hangingPunct="1">
              <a:lnSpc>
                <a:spcPct val="80000"/>
              </a:lnSpc>
              <a:spcBef>
                <a:spcPts val="2400"/>
              </a:spcBef>
              <a:buFont typeface="Wingdings" panose="05000000000000000000" pitchFamily="2" charset="2"/>
              <a:buChar char="ü"/>
            </a:pPr>
            <a:r>
              <a:rPr lang="pt-BR" altLang="pt-BR" sz="2400" dirty="0">
                <a:latin typeface="Verdana" panose="020B0604030504040204" pitchFamily="34" charset="0"/>
                <a:ea typeface="Verdana" panose="020B0604030504040204" pitchFamily="34" charset="0"/>
              </a:rPr>
              <a:t>Interação de fatores etiológicos conhecidos e desconhecidos</a:t>
            </a:r>
          </a:p>
          <a:p>
            <a:pPr eaLnBrk="1" hangingPunct="1">
              <a:lnSpc>
                <a:spcPct val="80000"/>
              </a:lnSpc>
              <a:spcBef>
                <a:spcPts val="2400"/>
              </a:spcBef>
              <a:buFont typeface="Wingdings" panose="05000000000000000000" pitchFamily="2" charset="2"/>
              <a:buChar char="ü"/>
            </a:pPr>
            <a:r>
              <a:rPr lang="pt-BR" altLang="pt-BR" sz="2400" dirty="0">
                <a:latin typeface="Verdana" panose="020B0604030504040204" pitchFamily="34" charset="0"/>
                <a:ea typeface="Verdana" panose="020B0604030504040204" pitchFamily="34" charset="0"/>
              </a:rPr>
              <a:t>Causa necessária desconhecida em sua maioria</a:t>
            </a:r>
          </a:p>
        </p:txBody>
      </p:sp>
    </p:spTree>
    <p:extLst>
      <p:ext uri="{BB962C8B-B14F-4D97-AF65-F5344CB8AC3E}">
        <p14:creationId xmlns:p14="http://schemas.microsoft.com/office/powerpoint/2010/main" val="35042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44656"/>
            <a:ext cx="9144000" cy="1679674"/>
          </a:xfrm>
        </p:spPr>
        <p:txBody>
          <a:bodyPr>
            <a:normAutofit fontScale="90000"/>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5:</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QUAIS SÃO OS FATORES DE RISCO RELACIONADOS ÀS</a:t>
            </a:r>
            <a:br>
              <a:rPr lang="pt-BR" sz="2400" dirty="0">
                <a:effectLst>
                  <a:outerShdw blurRad="38100" dist="38100" dir="2700000" algn="tl">
                    <a:srgbClr val="C0C0C0"/>
                  </a:outerShdw>
                </a:effectLst>
                <a:latin typeface="Verdana" pitchFamily="34" charset="0"/>
              </a:rPr>
            </a:br>
            <a:r>
              <a:rPr lang="pt-BR" sz="2400" dirty="0" err="1">
                <a:effectLst>
                  <a:outerShdw blurRad="38100" dist="38100" dir="2700000" algn="tl">
                    <a:srgbClr val="C0C0C0"/>
                  </a:outerShdw>
                </a:effectLst>
                <a:latin typeface="Verdana" pitchFamily="34" charset="0"/>
              </a:rPr>
              <a:t>DCNTs</a:t>
            </a:r>
            <a:r>
              <a:rPr lang="pt-BR" sz="2400" dirty="0">
                <a:effectLst>
                  <a:outerShdw blurRad="38100" dist="38100" dir="2700000" algn="tl">
                    <a:srgbClr val="C0C0C0"/>
                  </a:outerShdw>
                </a:effectLst>
                <a:latin typeface="Verdana" pitchFamily="34" charset="0"/>
              </a:rPr>
              <a:t> MAIS IMPORTANTES SEGUNDO A OMS?</a:t>
            </a:r>
            <a:endParaRPr lang="pt-BR" sz="4000" dirty="0">
              <a:effectLst>
                <a:outerShdw blurRad="38100" dist="38100" dir="2700000" algn="tl">
                  <a:srgbClr val="C0C0C0"/>
                </a:outerShdw>
              </a:effectLst>
              <a:latin typeface="Arial Unicode MS" pitchFamily="34" charset="-128"/>
            </a:endParaRPr>
          </a:p>
        </p:txBody>
      </p:sp>
      <p:sp>
        <p:nvSpPr>
          <p:cNvPr id="3" name="Retângulo 2"/>
          <p:cNvSpPr/>
          <p:nvPr/>
        </p:nvSpPr>
        <p:spPr>
          <a:xfrm>
            <a:off x="1201864" y="2518775"/>
            <a:ext cx="5819632" cy="3219343"/>
          </a:xfrm>
          <a:prstGeom prst="rect">
            <a:avLst/>
          </a:prstGeom>
        </p:spPr>
        <p:txBody>
          <a:bodyPr wrap="square">
            <a:spAutoFit/>
          </a:bodyPr>
          <a:lstStyle/>
          <a:p>
            <a:pPr marL="365760" indent="-256032">
              <a:lnSpc>
                <a:spcPct val="80000"/>
              </a:lnSpc>
              <a:spcBef>
                <a:spcPct val="90000"/>
              </a:spcBef>
              <a:buFont typeface="Wingdings" pitchFamily="2" charset="2"/>
              <a:buChar char="ü"/>
              <a:defRPr/>
            </a:pPr>
            <a:r>
              <a:rPr lang="pt-BR" sz="1600" dirty="0">
                <a:latin typeface="Verdana" pitchFamily="34" charset="0"/>
              </a:rPr>
              <a:t>Tabagismo</a:t>
            </a:r>
          </a:p>
          <a:p>
            <a:pPr marL="365760" indent="-256032">
              <a:lnSpc>
                <a:spcPct val="80000"/>
              </a:lnSpc>
              <a:spcBef>
                <a:spcPct val="90000"/>
              </a:spcBef>
              <a:buFont typeface="Wingdings" pitchFamily="2" charset="2"/>
              <a:buChar char="ü"/>
              <a:defRPr/>
            </a:pPr>
            <a:r>
              <a:rPr lang="pt-BR" sz="1600" dirty="0">
                <a:latin typeface="Verdana" pitchFamily="34" charset="0"/>
              </a:rPr>
              <a:t>Consumo excessivo de bebidas alcoólicas</a:t>
            </a:r>
          </a:p>
          <a:p>
            <a:pPr marL="365760" indent="-256032">
              <a:lnSpc>
                <a:spcPct val="80000"/>
              </a:lnSpc>
              <a:spcBef>
                <a:spcPct val="90000"/>
              </a:spcBef>
              <a:buFont typeface="Wingdings" pitchFamily="2" charset="2"/>
              <a:buChar char="ü"/>
              <a:defRPr/>
            </a:pPr>
            <a:r>
              <a:rPr lang="pt-BR" sz="1600" dirty="0">
                <a:latin typeface="Verdana" pitchFamily="34" charset="0"/>
              </a:rPr>
              <a:t>Obesidade</a:t>
            </a:r>
          </a:p>
          <a:p>
            <a:pPr marL="365760" indent="-256032">
              <a:lnSpc>
                <a:spcPct val="80000"/>
              </a:lnSpc>
              <a:spcBef>
                <a:spcPct val="90000"/>
              </a:spcBef>
              <a:buFont typeface="Wingdings" pitchFamily="2" charset="2"/>
              <a:buChar char="ü"/>
              <a:defRPr/>
            </a:pPr>
            <a:r>
              <a:rPr lang="pt-BR" sz="1600" dirty="0">
                <a:latin typeface="Verdana" pitchFamily="34" charset="0"/>
              </a:rPr>
              <a:t>Fatores nutricionais</a:t>
            </a:r>
          </a:p>
          <a:p>
            <a:pPr marL="539750" lvl="2" indent="-179388">
              <a:lnSpc>
                <a:spcPct val="80000"/>
              </a:lnSpc>
              <a:spcBef>
                <a:spcPct val="90000"/>
              </a:spcBef>
              <a:buFont typeface="Wingdings" pitchFamily="2" charset="2"/>
              <a:buChar char="ü"/>
              <a:defRPr/>
            </a:pPr>
            <a:r>
              <a:rPr lang="pt-BR" sz="1600" dirty="0">
                <a:latin typeface="Verdana" pitchFamily="34" charset="0"/>
              </a:rPr>
              <a:t>Consumo insuficiente de frutas e hortaliças</a:t>
            </a:r>
          </a:p>
          <a:p>
            <a:pPr marL="539750" lvl="2" indent="-179388">
              <a:lnSpc>
                <a:spcPct val="80000"/>
              </a:lnSpc>
              <a:spcBef>
                <a:spcPct val="90000"/>
              </a:spcBef>
              <a:buFont typeface="Wingdings" pitchFamily="2" charset="2"/>
              <a:buChar char="ü"/>
              <a:defRPr/>
            </a:pPr>
            <a:r>
              <a:rPr lang="pt-BR" sz="1600" dirty="0">
                <a:latin typeface="Verdana" pitchFamily="34" charset="0"/>
              </a:rPr>
              <a:t>Consumo excessivo de gorduras animais</a:t>
            </a:r>
          </a:p>
          <a:p>
            <a:pPr marL="539750" lvl="2" indent="-179388">
              <a:lnSpc>
                <a:spcPct val="80000"/>
              </a:lnSpc>
              <a:spcBef>
                <a:spcPct val="90000"/>
              </a:spcBef>
              <a:buFont typeface="Wingdings" pitchFamily="2" charset="2"/>
              <a:buChar char="ü"/>
              <a:defRPr/>
            </a:pPr>
            <a:r>
              <a:rPr lang="pt-BR" sz="1600" dirty="0">
                <a:latin typeface="Verdana" pitchFamily="34" charset="0"/>
              </a:rPr>
              <a:t>Consumo de sal e açúcar acima do recomendado</a:t>
            </a:r>
          </a:p>
          <a:p>
            <a:pPr marL="365760" indent="-256032">
              <a:lnSpc>
                <a:spcPct val="80000"/>
              </a:lnSpc>
              <a:spcBef>
                <a:spcPct val="90000"/>
              </a:spcBef>
              <a:buFont typeface="Wingdings" pitchFamily="2" charset="2"/>
              <a:buChar char="ü"/>
              <a:defRPr/>
            </a:pPr>
            <a:r>
              <a:rPr lang="pt-BR" sz="1600" dirty="0">
                <a:latin typeface="Verdana" pitchFamily="34" charset="0"/>
              </a:rPr>
              <a:t>Inatividade física</a:t>
            </a:r>
          </a:p>
        </p:txBody>
      </p:sp>
      <p:sp>
        <p:nvSpPr>
          <p:cNvPr id="8" name="Seta para a direita 7"/>
          <p:cNvSpPr/>
          <p:nvPr/>
        </p:nvSpPr>
        <p:spPr>
          <a:xfrm>
            <a:off x="6820525" y="3701129"/>
            <a:ext cx="577953" cy="48463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1355780" y="2210937"/>
            <a:ext cx="5665716" cy="383502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a:p>
        </p:txBody>
      </p:sp>
      <p:sp>
        <p:nvSpPr>
          <p:cNvPr id="7" name="CaixaDeTexto 6">
            <a:extLst>
              <a:ext uri="{FF2B5EF4-FFF2-40B4-BE49-F238E27FC236}">
                <a16:creationId xmlns:a16="http://schemas.microsoft.com/office/drawing/2014/main" id="{56652985-96BA-49B3-8555-8329506F7375}"/>
              </a:ext>
            </a:extLst>
          </p:cNvPr>
          <p:cNvSpPr txBox="1"/>
          <p:nvPr/>
        </p:nvSpPr>
        <p:spPr>
          <a:xfrm>
            <a:off x="7525065" y="3671149"/>
            <a:ext cx="967778" cy="57407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pt-BR" sz="2800" b="1" dirty="0">
                <a:solidFill>
                  <a:schemeClr val="tx1"/>
                </a:solidFill>
              </a:rPr>
              <a:t>OMS</a:t>
            </a:r>
          </a:p>
        </p:txBody>
      </p:sp>
    </p:spTree>
    <p:extLst>
      <p:ext uri="{BB962C8B-B14F-4D97-AF65-F5344CB8AC3E}">
        <p14:creationId xmlns:p14="http://schemas.microsoft.com/office/powerpoint/2010/main" val="20086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descr="Rectangle: Click to edit Master text styles&#10;Second level&#10;Third level&#10;Fourth level&#10;Fifth level"/>
          <p:cNvSpPr>
            <a:spLocks noGrp="1" noChangeArrowheads="1"/>
          </p:cNvSpPr>
          <p:nvPr>
            <p:ph idx="1"/>
          </p:nvPr>
        </p:nvSpPr>
        <p:spPr>
          <a:xfrm>
            <a:off x="409729" y="974359"/>
            <a:ext cx="8654321" cy="5322887"/>
          </a:xfrm>
        </p:spPr>
        <p:txBody>
          <a:bodyPr>
            <a:noAutofit/>
          </a:bodyPr>
          <a:lstStyle/>
          <a:p>
            <a:pPr marL="109728" indent="0" eaLnBrk="1" fontAlgn="auto" hangingPunct="1">
              <a:spcBef>
                <a:spcPts val="1200"/>
              </a:spcBef>
              <a:spcAft>
                <a:spcPts val="0"/>
              </a:spcAft>
              <a:buNone/>
              <a:defRPr/>
            </a:pPr>
            <a:r>
              <a:rPr lang="pt-BR" sz="1800" b="1" dirty="0">
                <a:latin typeface="Verdana" pitchFamily="34" charset="0"/>
              </a:rPr>
              <a:t>Metas </a:t>
            </a:r>
          </a:p>
          <a:p>
            <a:pPr marL="269875" indent="-160338" eaLnBrk="1" fontAlgn="auto" hangingPunct="1">
              <a:spcBef>
                <a:spcPts val="1200"/>
              </a:spcBef>
              <a:spcAft>
                <a:spcPts val="0"/>
              </a:spcAft>
              <a:buFont typeface="Wingdings" pitchFamily="2" charset="2"/>
              <a:buChar char="ü"/>
              <a:defRPr/>
            </a:pPr>
            <a:r>
              <a:rPr lang="pt-BR" sz="1600" dirty="0">
                <a:latin typeface="Verdana" pitchFamily="34" charset="0"/>
                <a:sym typeface="Symbol" panose="05050102010706020507" pitchFamily="18" charset="2"/>
              </a:rPr>
              <a:t></a:t>
            </a:r>
            <a:r>
              <a:rPr lang="pt-BR" sz="1600" dirty="0">
                <a:latin typeface="Verdana" pitchFamily="34" charset="0"/>
              </a:rPr>
              <a:t> taxa de mortalidade prematura (&lt;70 anos) por DCNT em 2% ao ano</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prevalência de obesidade em crianças</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prevalência de obesidade em adolescentes</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rPr>
              <a:t>deter o crescimento da obesidade em adultos</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prevalências de consumo nocivo de álcool</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prevalência de atividade física no lazer</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consumo de frutas e hortaliças</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consumo médio de sal</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b="1" dirty="0">
                <a:solidFill>
                  <a:schemeClr val="accent4">
                    <a:lumMod val="75000"/>
                  </a:schemeClr>
                </a:solidFill>
                <a:latin typeface="Verdana" pitchFamily="34" charset="0"/>
              </a:rPr>
              <a:t> prevalência de tabagismo</a:t>
            </a:r>
          </a:p>
          <a:p>
            <a:pPr marL="269875" indent="-160338" eaLnBrk="1" fontAlgn="auto" hangingPunct="1">
              <a:spcBef>
                <a:spcPts val="1200"/>
              </a:spcBef>
              <a:spcAft>
                <a:spcPts val="0"/>
              </a:spcAft>
              <a:buFont typeface="Wingdings" pitchFamily="2" charset="2"/>
              <a:buChar char="ü"/>
              <a:defRPr/>
            </a:pPr>
            <a:r>
              <a:rPr lang="pt-BR" sz="1600" b="1" dirty="0">
                <a:solidFill>
                  <a:schemeClr val="accent4">
                    <a:lumMod val="75000"/>
                  </a:schemeClr>
                </a:solidFill>
                <a:latin typeface="Verdana" pitchFamily="34" charset="0"/>
                <a:sym typeface="Symbol" panose="05050102010706020507" pitchFamily="18" charset="2"/>
              </a:rPr>
              <a:t></a:t>
            </a:r>
            <a:r>
              <a:rPr lang="pt-BR" sz="1600" dirty="0">
                <a:latin typeface="Verdana" pitchFamily="34" charset="0"/>
              </a:rPr>
              <a:t> cobertura de mamografia (mulheres 50-69 anos)</a:t>
            </a:r>
          </a:p>
          <a:p>
            <a:pPr marL="269875" indent="-160338" eaLnBrk="1" fontAlgn="auto" hangingPunct="1">
              <a:spcBef>
                <a:spcPts val="1200"/>
              </a:spcBef>
              <a:spcAft>
                <a:spcPts val="0"/>
              </a:spcAft>
              <a:buFont typeface="Wingdings" pitchFamily="2" charset="2"/>
              <a:buChar char="ü"/>
              <a:defRPr/>
            </a:pPr>
            <a:r>
              <a:rPr lang="pt-BR" sz="1600" dirty="0">
                <a:latin typeface="Verdana" pitchFamily="34" charset="0"/>
                <a:sym typeface="Symbol" panose="05050102010706020507" pitchFamily="18" charset="2"/>
              </a:rPr>
              <a:t></a:t>
            </a:r>
            <a:r>
              <a:rPr lang="pt-BR" sz="1600" dirty="0">
                <a:latin typeface="Verdana" pitchFamily="34" charset="0"/>
              </a:rPr>
              <a:t> cobertura de exame preventivo de Ca de colo uterino (mulheres 25-64 anos)</a:t>
            </a:r>
          </a:p>
          <a:p>
            <a:pPr marL="269875" indent="-160338" eaLnBrk="1" fontAlgn="auto" hangingPunct="1">
              <a:spcBef>
                <a:spcPts val="1200"/>
              </a:spcBef>
              <a:spcAft>
                <a:spcPts val="0"/>
              </a:spcAft>
              <a:buFont typeface="Wingdings" pitchFamily="2" charset="2"/>
              <a:buChar char="ü"/>
              <a:defRPr/>
            </a:pPr>
            <a:r>
              <a:rPr lang="pt-BR" sz="1600" dirty="0">
                <a:latin typeface="Verdana" pitchFamily="34" charset="0"/>
              </a:rPr>
              <a:t>tratar 100% das mulheres com diagnóstico de lesões precursoras de Ca</a:t>
            </a:r>
          </a:p>
        </p:txBody>
      </p:sp>
      <p:sp>
        <p:nvSpPr>
          <p:cNvPr id="22530" name="Rectangle 2"/>
          <p:cNvSpPr>
            <a:spLocks noGrp="1" noChangeArrowheads="1"/>
          </p:cNvSpPr>
          <p:nvPr>
            <p:ph type="title"/>
          </p:nvPr>
        </p:nvSpPr>
        <p:spPr>
          <a:xfrm>
            <a:off x="640374" y="189746"/>
            <a:ext cx="7923212" cy="844573"/>
          </a:xfrm>
        </p:spPr>
        <p:txBody>
          <a:bodyPr>
            <a:noAutofit/>
          </a:bodyPr>
          <a:lstStyle/>
          <a:p>
            <a:pPr algn="ctr"/>
            <a:r>
              <a:rPr lang="pt-BR" sz="1800" dirty="0">
                <a:latin typeface="Verdana" panose="020B0604030504040204" pitchFamily="34" charset="0"/>
                <a:ea typeface="Verdana" panose="020B0604030504040204" pitchFamily="34" charset="0"/>
                <a:cs typeface="Verdana" panose="020B0604030504040204" pitchFamily="34" charset="0"/>
              </a:rPr>
              <a:t>PLANO DE AÇÕES ESTRATÉGICAS PARA O ENFRENTAMENTO DE DCNT NO BRASIL 2011-2022 – MS</a:t>
            </a:r>
          </a:p>
        </p:txBody>
      </p:sp>
    </p:spTree>
    <p:extLst>
      <p:ext uri="{BB962C8B-B14F-4D97-AF65-F5344CB8AC3E}">
        <p14:creationId xmlns:p14="http://schemas.microsoft.com/office/powerpoint/2010/main" val="2168742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ixaDeTexto 1"/>
          <p:cNvSpPr txBox="1">
            <a:spLocks noChangeArrowheads="1"/>
          </p:cNvSpPr>
          <p:nvPr/>
        </p:nvSpPr>
        <p:spPr bwMode="auto">
          <a:xfrm>
            <a:off x="863600" y="780165"/>
            <a:ext cx="69135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b="1" dirty="0">
                <a:solidFill>
                  <a:schemeClr val="tx2"/>
                </a:solidFill>
                <a:effectLst>
                  <a:outerShdw blurRad="31750" dist="25400" dir="5400000" algn="tl" rotWithShape="0">
                    <a:srgbClr val="000000">
                      <a:alpha val="25000"/>
                    </a:srgbClr>
                  </a:outerShdw>
                </a:effectLst>
                <a:latin typeface="Verdana" panose="020B0604030504040204" pitchFamily="34" charset="0"/>
                <a:ea typeface="Verdana" panose="020B0604030504040204" pitchFamily="34" charset="0"/>
              </a:rPr>
              <a:t>Plano de Estratégias para o Enfrentamento de DCNT - Brasil</a:t>
            </a:r>
          </a:p>
        </p:txBody>
      </p:sp>
      <p:sp>
        <p:nvSpPr>
          <p:cNvPr id="45059" name="CaixaDeTexto 2"/>
          <p:cNvSpPr txBox="1">
            <a:spLocks noChangeArrowheads="1"/>
          </p:cNvSpPr>
          <p:nvPr/>
        </p:nvSpPr>
        <p:spPr bwMode="auto">
          <a:xfrm>
            <a:off x="1811078" y="3503020"/>
            <a:ext cx="59660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2000" dirty="0">
                <a:solidFill>
                  <a:schemeClr val="accent4">
                    <a:lumMod val="75000"/>
                  </a:schemeClr>
                </a:solidFill>
              </a:rPr>
              <a:t>http://scielo.iec.pa.gov.br/scielo.php?pid=S1679-49742013000100016&amp;script=sci_arttext</a:t>
            </a:r>
          </a:p>
        </p:txBody>
      </p:sp>
    </p:spTree>
    <p:extLst>
      <p:ext uri="{BB962C8B-B14F-4D97-AF65-F5344CB8AC3E}">
        <p14:creationId xmlns:p14="http://schemas.microsoft.com/office/powerpoint/2010/main" val="3614931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A6A1E-7FD8-4D3E-AD96-D80967E12153}"/>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4801982C-00D5-4937-8AB4-645D29D1AE25}"/>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3881080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4213" y="334963"/>
            <a:ext cx="7772400" cy="790575"/>
          </a:xfrm>
        </p:spPr>
        <p:txBody>
          <a:bodyPr>
            <a:normAutofit/>
          </a:bodyPr>
          <a:lstStyle/>
          <a:p>
            <a:pPr algn="ctr" eaLnBrk="1" fontAlgn="auto" hangingPunct="1">
              <a:spcAft>
                <a:spcPts val="0"/>
              </a:spcAft>
              <a:defRPr/>
            </a:pPr>
            <a:r>
              <a:rPr lang="pt-BR" sz="2800" dirty="0">
                <a:effectLst>
                  <a:outerShdw blurRad="38100" dist="38100" dir="2700000" algn="tl">
                    <a:srgbClr val="C0C0C0"/>
                  </a:outerShdw>
                </a:effectLst>
                <a:latin typeface="Verdana" pitchFamily="34" charset="0"/>
              </a:rPr>
              <a:t>“NEXO CAUSAL”</a:t>
            </a:r>
          </a:p>
        </p:txBody>
      </p:sp>
      <p:sp>
        <p:nvSpPr>
          <p:cNvPr id="24579" name="Rectangle 4"/>
          <p:cNvSpPr>
            <a:spLocks noGrp="1" noChangeArrowheads="1"/>
          </p:cNvSpPr>
          <p:nvPr>
            <p:ph type="body" sz="half" idx="2"/>
          </p:nvPr>
        </p:nvSpPr>
        <p:spPr>
          <a:xfrm>
            <a:off x="5219700" y="2852738"/>
            <a:ext cx="2995613" cy="1800225"/>
          </a:xfrm>
          <a:solidFill>
            <a:schemeClr val="accent1"/>
          </a:solidFill>
          <a:ln>
            <a:solidFill>
              <a:schemeClr val="tx1"/>
            </a:solidFill>
            <a:miter lim="800000"/>
            <a:headEnd/>
            <a:tailEnd/>
          </a:ln>
        </p:spPr>
        <p:txBody>
          <a:bodyPr/>
          <a:lstStyle/>
          <a:p>
            <a:pPr eaLnBrk="1" hangingPunct="1">
              <a:buFont typeface="Wingdings" panose="05000000000000000000" pitchFamily="2" charset="2"/>
              <a:buNone/>
            </a:pPr>
            <a:endParaRPr lang="pt-BR" altLang="pt-BR" sz="2600" b="1" dirty="0">
              <a:latin typeface="Arial Unicode MS" panose="020B0604020202020204" pitchFamily="34" charset="-128"/>
            </a:endParaRPr>
          </a:p>
          <a:p>
            <a:pPr algn="ctr" eaLnBrk="1" hangingPunct="1">
              <a:buFont typeface="Wingdings" panose="05000000000000000000" pitchFamily="2" charset="2"/>
              <a:buNone/>
            </a:pPr>
            <a:r>
              <a:rPr lang="pt-BR" altLang="pt-BR" sz="2600" b="1" dirty="0">
                <a:latin typeface="Verdana" panose="020B0604030504040204" pitchFamily="34" charset="0"/>
              </a:rPr>
              <a:t>“EFEITO”</a:t>
            </a:r>
          </a:p>
        </p:txBody>
      </p:sp>
      <p:grpSp>
        <p:nvGrpSpPr>
          <p:cNvPr id="3" name="Agrupar 2">
            <a:extLst>
              <a:ext uri="{FF2B5EF4-FFF2-40B4-BE49-F238E27FC236}">
                <a16:creationId xmlns:a16="http://schemas.microsoft.com/office/drawing/2014/main" id="{DD0D10AF-C2D9-4CDF-A9E0-071F1E8E5674}"/>
              </a:ext>
            </a:extLst>
          </p:cNvPr>
          <p:cNvGrpSpPr/>
          <p:nvPr/>
        </p:nvGrpSpPr>
        <p:grpSpPr>
          <a:xfrm>
            <a:off x="936625" y="2852738"/>
            <a:ext cx="3059113" cy="1795462"/>
            <a:chOff x="936625" y="2852738"/>
            <a:chExt cx="3059113" cy="1795462"/>
          </a:xfrm>
        </p:grpSpPr>
        <p:sp>
          <p:nvSpPr>
            <p:cNvPr id="24580" name="Rectangle 3"/>
            <p:cNvSpPr>
              <a:spLocks noChangeArrowheads="1"/>
            </p:cNvSpPr>
            <p:nvPr/>
          </p:nvSpPr>
          <p:spPr bwMode="auto">
            <a:xfrm>
              <a:off x="936625" y="2852738"/>
              <a:ext cx="3059113" cy="1795462"/>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sz="2600" b="1">
                <a:latin typeface="Comic Sans MS" panose="030F0702030302020204" pitchFamily="66" charset="0"/>
              </a:endParaRPr>
            </a:p>
          </p:txBody>
        </p:sp>
        <p:sp>
          <p:nvSpPr>
            <p:cNvPr id="24581" name="Text Box 5"/>
            <p:cNvSpPr txBox="1">
              <a:spLocks noChangeArrowheads="1"/>
            </p:cNvSpPr>
            <p:nvPr/>
          </p:nvSpPr>
          <p:spPr bwMode="auto">
            <a:xfrm>
              <a:off x="1081088" y="3418955"/>
              <a:ext cx="26987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600" b="1">
                  <a:latin typeface="Verdana" panose="020B0604030504040204" pitchFamily="34" charset="0"/>
                </a:rPr>
                <a:t>“CAUSA” </a:t>
              </a:r>
            </a:p>
          </p:txBody>
        </p:sp>
      </p:grpSp>
      <p:sp>
        <p:nvSpPr>
          <p:cNvPr id="24582" name="AutoShape 6"/>
          <p:cNvSpPr>
            <a:spLocks noChangeArrowheads="1"/>
          </p:cNvSpPr>
          <p:nvPr/>
        </p:nvSpPr>
        <p:spPr bwMode="auto">
          <a:xfrm>
            <a:off x="4000500" y="3505200"/>
            <a:ext cx="1219200" cy="485775"/>
          </a:xfrm>
          <a:prstGeom prst="rightArrow">
            <a:avLst>
              <a:gd name="adj1" fmla="val 50000"/>
              <a:gd name="adj2" fmla="val 62745"/>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sz="2600" b="1"/>
          </a:p>
        </p:txBody>
      </p:sp>
      <p:sp>
        <p:nvSpPr>
          <p:cNvPr id="2" name="CaixaDeTexto 1">
            <a:extLst>
              <a:ext uri="{FF2B5EF4-FFF2-40B4-BE49-F238E27FC236}">
                <a16:creationId xmlns:a16="http://schemas.microsoft.com/office/drawing/2014/main" id="{3669E01E-3A7D-49AF-917D-A75712D2514A}"/>
              </a:ext>
            </a:extLst>
          </p:cNvPr>
          <p:cNvSpPr txBox="1"/>
          <p:nvPr/>
        </p:nvSpPr>
        <p:spPr>
          <a:xfrm>
            <a:off x="723900" y="4987022"/>
            <a:ext cx="3762352" cy="646331"/>
          </a:xfrm>
          <a:prstGeom prst="rect">
            <a:avLst/>
          </a:prstGeom>
          <a:noFill/>
        </p:spPr>
        <p:txBody>
          <a:bodyPr wrap="square" rtlCol="0">
            <a:spAutoFit/>
          </a:bodyPr>
          <a:lstStyle/>
          <a:p>
            <a:r>
              <a:rPr lang="pt-BR" i="1" dirty="0"/>
              <a:t>Evento prévio essencial para que o efeito (doença) ocorra </a:t>
            </a:r>
          </a:p>
        </p:txBody>
      </p:sp>
      <p:sp>
        <p:nvSpPr>
          <p:cNvPr id="8" name="CaixaDeTexto 7">
            <a:extLst>
              <a:ext uri="{FF2B5EF4-FFF2-40B4-BE49-F238E27FC236}">
                <a16:creationId xmlns:a16="http://schemas.microsoft.com/office/drawing/2014/main" id="{07D0A85D-11C4-4D6A-B6A4-558CDEB3EC49}"/>
              </a:ext>
            </a:extLst>
          </p:cNvPr>
          <p:cNvSpPr txBox="1"/>
          <p:nvPr/>
        </p:nvSpPr>
        <p:spPr>
          <a:xfrm>
            <a:off x="723900" y="1359753"/>
            <a:ext cx="7772400" cy="830997"/>
          </a:xfrm>
          <a:prstGeom prst="rect">
            <a:avLst/>
          </a:prstGeom>
          <a:noFill/>
        </p:spPr>
        <p:txBody>
          <a:bodyPr wrap="square" rtlCol="0">
            <a:spAutoFit/>
          </a:bodyPr>
          <a:lstStyle/>
          <a:p>
            <a:pPr algn="ctr"/>
            <a:r>
              <a:rPr lang="pt-BR" sz="2400" i="1" dirty="0"/>
              <a:t>Há relação entre a presença de um evento para ocorrência de outro?</a:t>
            </a:r>
          </a:p>
        </p:txBody>
      </p:sp>
    </p:spTree>
    <p:extLst>
      <p:ext uri="{BB962C8B-B14F-4D97-AF65-F5344CB8AC3E}">
        <p14:creationId xmlns:p14="http://schemas.microsoft.com/office/powerpoint/2010/main" val="331174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250"/>
                                  </p:stCondLst>
                                  <p:childTnLst>
                                    <p:set>
                                      <p:cBhvr>
                                        <p:cTn id="10" dur="1" fill="hold">
                                          <p:stCondLst>
                                            <p:cond delay="0"/>
                                          </p:stCondLst>
                                        </p:cTn>
                                        <p:tgtEl>
                                          <p:spTgt spid="24579">
                                            <p:bg/>
                                          </p:spTgt>
                                        </p:tgtEl>
                                        <p:attrNameLst>
                                          <p:attrName>style.visibility</p:attrName>
                                        </p:attrNameLst>
                                      </p:cBhvr>
                                      <p:to>
                                        <p:strVal val="visible"/>
                                      </p:to>
                                    </p:set>
                                    <p:anim calcmode="lin" valueType="num">
                                      <p:cBhvr additive="base">
                                        <p:cTn id="11" dur="500" fill="hold"/>
                                        <p:tgtEl>
                                          <p:spTgt spid="24579">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24579">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 calcmode="lin" valueType="num">
                                      <p:cBhvr additive="base">
                                        <p:cTn id="15"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4579">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582"/>
                                        </p:tgtEl>
                                        <p:attrNameLst>
                                          <p:attrName>style.visibility</p:attrName>
                                        </p:attrNameLst>
                                      </p:cBhvr>
                                      <p:to>
                                        <p:strVal val="visible"/>
                                      </p:to>
                                    </p:set>
                                    <p:anim calcmode="lin" valueType="num">
                                      <p:cBhvr additive="base">
                                        <p:cTn id="19" dur="500" fill="hold"/>
                                        <p:tgtEl>
                                          <p:spTgt spid="24582"/>
                                        </p:tgtEl>
                                        <p:attrNameLst>
                                          <p:attrName>ppt_x</p:attrName>
                                        </p:attrNameLst>
                                      </p:cBhvr>
                                      <p:tavLst>
                                        <p:tav tm="0">
                                          <p:val>
                                            <p:strVal val="0-#ppt_w/2"/>
                                          </p:val>
                                        </p:tav>
                                        <p:tav tm="100000">
                                          <p:val>
                                            <p:strVal val="#ppt_x"/>
                                          </p:val>
                                        </p:tav>
                                      </p:tavLst>
                                    </p:anim>
                                    <p:anim calcmode="lin" valueType="num">
                                      <p:cBhvr additive="base">
                                        <p:cTn id="20" dur="500" fill="hold"/>
                                        <p:tgtEl>
                                          <p:spTgt spid="24582"/>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P spid="24582"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flipV="1">
            <a:off x="5105400" y="1676400"/>
            <a:ext cx="3048000" cy="8382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b="1">
              <a:latin typeface="Comic Sans MS" panose="030F0702030302020204" pitchFamily="66" charset="0"/>
            </a:endParaRPr>
          </a:p>
        </p:txBody>
      </p:sp>
      <p:sp>
        <p:nvSpPr>
          <p:cNvPr id="25603" name="Text Box 4"/>
          <p:cNvSpPr txBox="1">
            <a:spLocks noChangeArrowheads="1"/>
          </p:cNvSpPr>
          <p:nvPr/>
        </p:nvSpPr>
        <p:spPr bwMode="auto">
          <a:xfrm>
            <a:off x="5181600" y="18288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“EFEITO” 1</a:t>
            </a:r>
            <a:r>
              <a:rPr lang="pt-BR" altLang="pt-BR" sz="2800" b="1">
                <a:latin typeface="Verdana" panose="020B0604030504040204" pitchFamily="34" charset="0"/>
              </a:rPr>
              <a:t> </a:t>
            </a:r>
          </a:p>
        </p:txBody>
      </p:sp>
      <p:sp>
        <p:nvSpPr>
          <p:cNvPr id="25604" name="Rectangle 5"/>
          <p:cNvSpPr>
            <a:spLocks noChangeArrowheads="1"/>
          </p:cNvSpPr>
          <p:nvPr/>
        </p:nvSpPr>
        <p:spPr bwMode="auto">
          <a:xfrm>
            <a:off x="5105400" y="2895600"/>
            <a:ext cx="30480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“EFEITO” 2</a:t>
            </a:r>
          </a:p>
        </p:txBody>
      </p:sp>
      <p:sp>
        <p:nvSpPr>
          <p:cNvPr id="25605" name="Rectangle 6"/>
          <p:cNvSpPr>
            <a:spLocks noChangeArrowheads="1"/>
          </p:cNvSpPr>
          <p:nvPr/>
        </p:nvSpPr>
        <p:spPr bwMode="auto">
          <a:xfrm flipV="1">
            <a:off x="5181600" y="4038600"/>
            <a:ext cx="2971800" cy="7620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“EFEITO” 3</a:t>
            </a:r>
          </a:p>
        </p:txBody>
      </p:sp>
      <p:sp>
        <p:nvSpPr>
          <p:cNvPr id="25606" name="Rectangle 7"/>
          <p:cNvSpPr>
            <a:spLocks noChangeArrowheads="1"/>
          </p:cNvSpPr>
          <p:nvPr/>
        </p:nvSpPr>
        <p:spPr bwMode="auto">
          <a:xfrm>
            <a:off x="5181600" y="5181600"/>
            <a:ext cx="29718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“EFEITO” 4</a:t>
            </a:r>
          </a:p>
        </p:txBody>
      </p:sp>
      <p:sp>
        <p:nvSpPr>
          <p:cNvPr id="25607" name="Rectangle 8"/>
          <p:cNvSpPr>
            <a:spLocks noChangeArrowheads="1"/>
          </p:cNvSpPr>
          <p:nvPr/>
        </p:nvSpPr>
        <p:spPr bwMode="auto">
          <a:xfrm>
            <a:off x="609600" y="2895600"/>
            <a:ext cx="2895600" cy="16002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“CAUSA”</a:t>
            </a:r>
          </a:p>
        </p:txBody>
      </p:sp>
      <p:sp>
        <p:nvSpPr>
          <p:cNvPr id="25608" name="AutoShape 9"/>
          <p:cNvSpPr>
            <a:spLocks noChangeArrowheads="1"/>
          </p:cNvSpPr>
          <p:nvPr/>
        </p:nvSpPr>
        <p:spPr bwMode="auto">
          <a:xfrm rot="-1485109">
            <a:off x="3848100" y="2281238"/>
            <a:ext cx="1143000" cy="434975"/>
          </a:xfrm>
          <a:prstGeom prst="rightArrow">
            <a:avLst>
              <a:gd name="adj1" fmla="val 50000"/>
              <a:gd name="adj2" fmla="val 65693"/>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b="1"/>
          </a:p>
        </p:txBody>
      </p:sp>
      <p:sp>
        <p:nvSpPr>
          <p:cNvPr id="25609" name="AutoShape 10"/>
          <p:cNvSpPr>
            <a:spLocks noChangeArrowheads="1"/>
          </p:cNvSpPr>
          <p:nvPr/>
        </p:nvSpPr>
        <p:spPr bwMode="auto">
          <a:xfrm rot="-972201">
            <a:off x="3733800" y="3276600"/>
            <a:ext cx="1143000" cy="485775"/>
          </a:xfrm>
          <a:prstGeom prst="rightArrow">
            <a:avLst>
              <a:gd name="adj1" fmla="val 50000"/>
              <a:gd name="adj2" fmla="val 58824"/>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b="1"/>
          </a:p>
        </p:txBody>
      </p:sp>
      <p:sp>
        <p:nvSpPr>
          <p:cNvPr id="25610" name="AutoShape 11"/>
          <p:cNvSpPr>
            <a:spLocks noChangeArrowheads="1"/>
          </p:cNvSpPr>
          <p:nvPr/>
        </p:nvSpPr>
        <p:spPr bwMode="auto">
          <a:xfrm rot="900186">
            <a:off x="3811588" y="4130675"/>
            <a:ext cx="1219200" cy="523875"/>
          </a:xfrm>
          <a:prstGeom prst="rightArrow">
            <a:avLst>
              <a:gd name="adj1" fmla="val 50000"/>
              <a:gd name="adj2" fmla="val 58182"/>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b="1"/>
          </a:p>
        </p:txBody>
      </p:sp>
      <p:sp>
        <p:nvSpPr>
          <p:cNvPr id="25611" name="AutoShape 12"/>
          <p:cNvSpPr>
            <a:spLocks noChangeArrowheads="1"/>
          </p:cNvSpPr>
          <p:nvPr/>
        </p:nvSpPr>
        <p:spPr bwMode="auto">
          <a:xfrm rot="1895137">
            <a:off x="3743325" y="5103813"/>
            <a:ext cx="1285875" cy="428625"/>
          </a:xfrm>
          <a:prstGeom prst="rightArrow">
            <a:avLst>
              <a:gd name="adj1" fmla="val 50000"/>
              <a:gd name="adj2" fmla="val 75000"/>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b="1"/>
          </a:p>
        </p:txBody>
      </p:sp>
      <p:sp>
        <p:nvSpPr>
          <p:cNvPr id="56333" name="Rectangle 13"/>
          <p:cNvSpPr>
            <a:spLocks noGrp="1" noChangeArrowheads="1"/>
          </p:cNvSpPr>
          <p:nvPr>
            <p:ph type="title"/>
          </p:nvPr>
        </p:nvSpPr>
        <p:spPr>
          <a:xfrm>
            <a:off x="684213" y="393335"/>
            <a:ext cx="7772400" cy="638175"/>
          </a:xfrm>
        </p:spPr>
        <p:txBody>
          <a:bodyPr/>
          <a:lstStyle/>
          <a:p>
            <a:pPr algn="ctr" eaLnBrk="1" fontAlgn="auto" hangingPunct="1">
              <a:spcAft>
                <a:spcPts val="0"/>
              </a:spcAft>
              <a:defRPr/>
            </a:pPr>
            <a:r>
              <a:rPr lang="pt-BR" sz="2800" dirty="0">
                <a:effectLst>
                  <a:outerShdw blurRad="38100" dist="38100" dir="2700000" algn="tl">
                    <a:srgbClr val="C0C0C0"/>
                  </a:outerShdw>
                </a:effectLst>
                <a:latin typeface="Verdana" pitchFamily="34" charset="0"/>
              </a:rPr>
              <a:t>“CAUSA DE DOENÇAS”</a:t>
            </a:r>
          </a:p>
        </p:txBody>
      </p:sp>
    </p:spTree>
    <p:extLst>
      <p:ext uri="{BB962C8B-B14F-4D97-AF65-F5344CB8AC3E}">
        <p14:creationId xmlns:p14="http://schemas.microsoft.com/office/powerpoint/2010/main" val="252339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89D49C29-BCCA-3B46-B5BA-1A7ABAD5B0D9}"/>
              </a:ext>
            </a:extLst>
          </p:cNvPr>
          <p:cNvSpPr/>
          <p:nvPr/>
        </p:nvSpPr>
        <p:spPr>
          <a:xfrm>
            <a:off x="3419812" y="1621686"/>
            <a:ext cx="5523772" cy="4708981"/>
          </a:xfrm>
          <a:prstGeom prst="rect">
            <a:avLst/>
          </a:prstGeom>
          <a:noFill/>
        </p:spPr>
        <p:txBody>
          <a:bodyPr wrap="square">
            <a:spAutoFit/>
          </a:bodyPr>
          <a:lstStyle/>
          <a:p>
            <a:pPr marL="223838" indent="-223838">
              <a:buFont typeface="Arial" panose="020B0604020202020204" pitchFamily="34" charset="0"/>
              <a:buChar char="•"/>
            </a:pPr>
            <a:r>
              <a:rPr lang="pt-BR" sz="2000" b="1" dirty="0">
                <a:solidFill>
                  <a:srgbClr val="222222"/>
                </a:solidFill>
                <a:latin typeface="Arial" panose="020B0604020202020204" pitchFamily="34" charset="0"/>
              </a:rPr>
              <a:t>Degenerativa:</a:t>
            </a:r>
            <a:r>
              <a:rPr lang="pt-BR" sz="2000" dirty="0">
                <a:solidFill>
                  <a:srgbClr val="222222"/>
                </a:solidFill>
                <a:latin typeface="Arial" panose="020B0604020202020204" pitchFamily="34" charset="0"/>
              </a:rPr>
              <a:t> termo anteriormente usado para doenças crônicas que provocavam “degeneração” de diversos territórios orgânicos (</a:t>
            </a:r>
            <a:r>
              <a:rPr lang="pt-BR" dirty="0">
                <a:solidFill>
                  <a:srgbClr val="222222"/>
                </a:solidFill>
                <a:latin typeface="Arial" panose="020B0604020202020204" pitchFamily="34" charset="0"/>
              </a:rPr>
              <a:t>vasos sanguíneos, órgãos internos, cérebro</a:t>
            </a:r>
            <a:r>
              <a:rPr lang="pt-BR" sz="2000" dirty="0">
                <a:solidFill>
                  <a:srgbClr val="222222"/>
                </a:solidFill>
                <a:latin typeface="Arial" panose="020B0604020202020204" pitchFamily="34" charset="0"/>
              </a:rPr>
              <a:t>), desencadeadas por múltiplos fatores causais.</a:t>
            </a:r>
          </a:p>
          <a:p>
            <a:pPr marL="223838" indent="-223838">
              <a:buFont typeface="Arial" panose="020B0604020202020204" pitchFamily="34" charset="0"/>
              <a:buChar char="•"/>
            </a:pPr>
            <a:endParaRPr lang="pt-BR" sz="2000" dirty="0">
              <a:solidFill>
                <a:srgbClr val="222222"/>
              </a:solidFill>
              <a:latin typeface="Arial" panose="020B0604020202020204" pitchFamily="34" charset="0"/>
            </a:endParaRPr>
          </a:p>
          <a:p>
            <a:pPr marL="223838" indent="-223838">
              <a:buFont typeface="Arial" panose="020B0604020202020204" pitchFamily="34" charset="0"/>
              <a:buChar char="•"/>
            </a:pPr>
            <a:r>
              <a:rPr lang="pt-BR" sz="2000" dirty="0">
                <a:solidFill>
                  <a:srgbClr val="222222"/>
                </a:solidFill>
                <a:latin typeface="Arial" panose="020B0604020202020204" pitchFamily="34" charset="0"/>
              </a:rPr>
              <a:t>Principais exemplos destas doenças</a:t>
            </a:r>
            <a:r>
              <a:rPr lang="pt-BR" sz="2000" dirty="0">
                <a:solidFill>
                  <a:schemeClr val="bg2">
                    <a:lumMod val="25000"/>
                  </a:schemeClr>
                </a:solidFill>
                <a:latin typeface="Arial" panose="020B0604020202020204" pitchFamily="34" charset="0"/>
              </a:rPr>
              <a:t>*</a:t>
            </a:r>
            <a:endParaRPr lang="pt-BR" dirty="0">
              <a:solidFill>
                <a:schemeClr val="bg2">
                  <a:lumMod val="25000"/>
                </a:schemeClr>
              </a:solidFill>
              <a:latin typeface="Arial" panose="020B0604020202020204" pitchFamily="34" charset="0"/>
            </a:endParaRPr>
          </a:p>
          <a:p>
            <a:pPr marL="671513" lvl="1" indent="-214313">
              <a:buFont typeface="Arial" panose="020B0604020202020204" pitchFamily="34" charset="0"/>
              <a:buChar char="•"/>
            </a:pPr>
            <a:r>
              <a:rPr lang="pt-BR" sz="2000" dirty="0">
                <a:solidFill>
                  <a:srgbClr val="222222"/>
                </a:solidFill>
                <a:latin typeface="Arial" panose="020B0604020202020204" pitchFamily="34" charset="0"/>
              </a:rPr>
              <a:t>não são de instalação rápida, </a:t>
            </a:r>
          </a:p>
          <a:p>
            <a:pPr marL="671513" lvl="1" indent="-214313">
              <a:buFont typeface="Arial" panose="020B0604020202020204" pitchFamily="34" charset="0"/>
              <a:buChar char="•"/>
            </a:pPr>
            <a:r>
              <a:rPr lang="pt-BR" sz="2000" dirty="0">
                <a:solidFill>
                  <a:srgbClr val="222222"/>
                </a:solidFill>
                <a:latin typeface="Arial" panose="020B0604020202020204" pitchFamily="34" charset="0"/>
              </a:rPr>
              <a:t>não são </a:t>
            </a:r>
            <a:r>
              <a:rPr lang="pt-BR" sz="2000" dirty="0" err="1">
                <a:solidFill>
                  <a:srgbClr val="222222"/>
                </a:solidFill>
                <a:latin typeface="Arial" panose="020B0604020202020204" pitchFamily="34" charset="0"/>
              </a:rPr>
              <a:t>unicausais</a:t>
            </a:r>
            <a:r>
              <a:rPr lang="pt-BR" sz="2000" dirty="0">
                <a:solidFill>
                  <a:srgbClr val="222222"/>
                </a:solidFill>
                <a:latin typeface="Arial" panose="020B0604020202020204" pitchFamily="34" charset="0"/>
              </a:rPr>
              <a:t>, </a:t>
            </a:r>
          </a:p>
          <a:p>
            <a:pPr marL="671513" lvl="1" indent="-214313">
              <a:buFont typeface="Arial" panose="020B0604020202020204" pitchFamily="34" charset="0"/>
              <a:buChar char="•"/>
            </a:pPr>
            <a:r>
              <a:rPr lang="pt-BR" sz="2000" dirty="0">
                <a:solidFill>
                  <a:srgbClr val="222222"/>
                </a:solidFill>
                <a:latin typeface="Arial" panose="020B0604020202020204" pitchFamily="34" charset="0"/>
              </a:rPr>
              <a:t>não há agente infeccioso diretamente envolvido na sua gênese e não são assim transmitidas,</a:t>
            </a:r>
          </a:p>
          <a:p>
            <a:pPr marL="671513" lvl="1" indent="-214313">
              <a:buFont typeface="Arial" panose="020B0604020202020204" pitchFamily="34" charset="0"/>
              <a:buChar char="•"/>
            </a:pPr>
            <a:r>
              <a:rPr lang="pt-BR" sz="2000" dirty="0">
                <a:solidFill>
                  <a:srgbClr val="222222"/>
                </a:solidFill>
                <a:latin typeface="Arial" panose="020B0604020202020204" pitchFamily="34" charset="0"/>
              </a:rPr>
              <a:t>apresentam inflamação crônica de baixo grau na sua </a:t>
            </a:r>
            <a:r>
              <a:rPr lang="pt-BR" sz="2000" dirty="0" err="1">
                <a:solidFill>
                  <a:srgbClr val="222222"/>
                </a:solidFill>
                <a:latin typeface="Arial" panose="020B0604020202020204" pitchFamily="34" charset="0"/>
              </a:rPr>
              <a:t>fisiopatogenia</a:t>
            </a:r>
            <a:r>
              <a:rPr lang="pt-BR" sz="2000" dirty="0">
                <a:solidFill>
                  <a:srgbClr val="222222"/>
                </a:solidFill>
                <a:latin typeface="Arial" panose="020B0604020202020204" pitchFamily="34" charset="0"/>
              </a:rPr>
              <a:t>.</a:t>
            </a:r>
          </a:p>
        </p:txBody>
      </p:sp>
      <p:sp>
        <p:nvSpPr>
          <p:cNvPr id="145411" name="Rectangle 3"/>
          <p:cNvSpPr>
            <a:spLocks noChangeArrowheads="1"/>
          </p:cNvSpPr>
          <p:nvPr/>
        </p:nvSpPr>
        <p:spPr bwMode="auto">
          <a:xfrm>
            <a:off x="2857191" y="401572"/>
            <a:ext cx="3512922" cy="615553"/>
          </a:xfrm>
          <a:prstGeom prst="rect">
            <a:avLst/>
          </a:prstGeom>
          <a:noFill/>
          <a:ln w="9525">
            <a:noFill/>
            <a:miter lim="800000"/>
            <a:headEnd/>
            <a:tailEnd/>
          </a:ln>
          <a:effectLst/>
        </p:spPr>
        <p:txBody>
          <a:bodyPr wrap="square">
            <a:spAutoFit/>
          </a:bodyPr>
          <a:lstStyle/>
          <a:p>
            <a:pPr algn="ctr" eaLnBrk="1" hangingPunct="1">
              <a:defRPr/>
            </a:pPr>
            <a:r>
              <a:rPr lang="pt-BR" sz="3400" dirty="0">
                <a:solidFill>
                  <a:schemeClr val="tx2"/>
                </a:solidFill>
                <a:effectLst>
                  <a:outerShdw blurRad="38100" dist="38100" dir="2700000" algn="tl">
                    <a:srgbClr val="C0C0C0"/>
                  </a:outerShdw>
                </a:effectLst>
                <a:latin typeface="Verdana" pitchFamily="34" charset="0"/>
              </a:rPr>
              <a:t>Terminologia</a:t>
            </a:r>
          </a:p>
        </p:txBody>
      </p:sp>
      <p:sp>
        <p:nvSpPr>
          <p:cNvPr id="16386" name="Rectangle 2" descr="Rectangle: Click to edit Master text styles&#10;Second level&#10;Third level&#10;Fourth level&#10;Fifth level"/>
          <p:cNvSpPr>
            <a:spLocks noGrp="1" noChangeArrowheads="1"/>
          </p:cNvSpPr>
          <p:nvPr>
            <p:ph idx="1"/>
          </p:nvPr>
        </p:nvSpPr>
        <p:spPr>
          <a:xfrm>
            <a:off x="475988" y="1193545"/>
            <a:ext cx="2918771" cy="4291032"/>
          </a:xfrm>
          <a:solidFill>
            <a:srgbClr val="E7F9FF"/>
          </a:solidFill>
          <a:ln>
            <a:noFill/>
          </a:ln>
        </p:spPr>
        <p:txBody>
          <a:bodyPr/>
          <a:lstStyle/>
          <a:p>
            <a:pPr marL="311150" indent="-261938" eaLnBrk="1" hangingPunct="1">
              <a:lnSpc>
                <a:spcPct val="140000"/>
              </a:lnSpc>
              <a:spcBef>
                <a:spcPts val="1200"/>
              </a:spcBef>
              <a:buFont typeface="Wingdings" panose="05000000000000000000" pitchFamily="2" charset="2"/>
              <a:buChar char="ü"/>
            </a:pPr>
            <a:r>
              <a:rPr lang="pt-BR" altLang="pt-BR" sz="2200" dirty="0">
                <a:latin typeface="Arial" panose="020B0604020202020204" pitchFamily="34" charset="0"/>
                <a:cs typeface="Arial" panose="020B0604020202020204" pitchFamily="34" charset="0"/>
              </a:rPr>
              <a:t>Doenças crônicas degenerativas</a:t>
            </a:r>
          </a:p>
          <a:p>
            <a:pPr marL="311150" indent="-261938" eaLnBrk="1" hangingPunct="1">
              <a:lnSpc>
                <a:spcPct val="140000"/>
              </a:lnSpc>
              <a:spcBef>
                <a:spcPts val="1200"/>
              </a:spcBef>
              <a:buFont typeface="Wingdings" panose="05000000000000000000" pitchFamily="2" charset="2"/>
              <a:buChar char="ü"/>
            </a:pPr>
            <a:r>
              <a:rPr lang="pt-BR" altLang="pt-BR" sz="2200" dirty="0">
                <a:latin typeface="Arial" panose="020B0604020202020204" pitchFamily="34" charset="0"/>
                <a:cs typeface="Arial" panose="020B0604020202020204" pitchFamily="34" charset="0"/>
              </a:rPr>
              <a:t>Doenças</a:t>
            </a:r>
            <a:r>
              <a:rPr lang="pt-BR" altLang="pt-BR" sz="2200" dirty="0">
                <a:solidFill>
                  <a:schemeClr val="bg1"/>
                </a:solidFill>
                <a:latin typeface="Arial" panose="020B0604020202020204" pitchFamily="34" charset="0"/>
                <a:cs typeface="Arial" panose="020B0604020202020204" pitchFamily="34" charset="0"/>
              </a:rPr>
              <a:t> </a:t>
            </a:r>
            <a:r>
              <a:rPr lang="pt-BR" altLang="pt-BR" sz="2200" dirty="0">
                <a:latin typeface="Arial" panose="020B0604020202020204" pitchFamily="34" charset="0"/>
                <a:cs typeface="Arial" panose="020B0604020202020204" pitchFamily="34" charset="0"/>
              </a:rPr>
              <a:t>crônicas não infecciosas</a:t>
            </a:r>
          </a:p>
          <a:p>
            <a:pPr marL="311150" indent="-261938" eaLnBrk="1" hangingPunct="1">
              <a:lnSpc>
                <a:spcPct val="140000"/>
              </a:lnSpc>
              <a:spcBef>
                <a:spcPts val="1200"/>
              </a:spcBef>
              <a:buFont typeface="Wingdings" panose="05000000000000000000" pitchFamily="2" charset="2"/>
              <a:buChar char="ü"/>
            </a:pPr>
            <a:r>
              <a:rPr lang="pt-BR" altLang="pt-BR" sz="2200" dirty="0">
                <a:latin typeface="Arial" panose="020B0604020202020204" pitchFamily="34" charset="0"/>
                <a:cs typeface="Arial" panose="020B0604020202020204" pitchFamily="34" charset="0"/>
              </a:rPr>
              <a:t>Doenças não transmissíveis</a:t>
            </a:r>
          </a:p>
          <a:p>
            <a:pPr marL="311150" indent="-261938" eaLnBrk="1" hangingPunct="1">
              <a:lnSpc>
                <a:spcPct val="140000"/>
              </a:lnSpc>
              <a:spcBef>
                <a:spcPts val="1200"/>
              </a:spcBef>
              <a:buFont typeface="Wingdings" panose="05000000000000000000" pitchFamily="2" charset="2"/>
              <a:buChar char="ü"/>
            </a:pPr>
            <a:r>
              <a:rPr lang="pt-BR" altLang="pt-BR" sz="2200" dirty="0">
                <a:latin typeface="Arial" panose="020B0604020202020204" pitchFamily="34" charset="0"/>
                <a:cs typeface="Arial" panose="020B0604020202020204" pitchFamily="34" charset="0"/>
              </a:rPr>
              <a:t>Doenças crônicas não transmissíveis</a:t>
            </a:r>
          </a:p>
        </p:txBody>
      </p:sp>
      <p:sp>
        <p:nvSpPr>
          <p:cNvPr id="2" name="CaixaDeTexto 1">
            <a:extLst>
              <a:ext uri="{FF2B5EF4-FFF2-40B4-BE49-F238E27FC236}">
                <a16:creationId xmlns:a16="http://schemas.microsoft.com/office/drawing/2014/main" id="{B8DBB5E0-2570-D843-A7FD-600CE9523B83}"/>
              </a:ext>
            </a:extLst>
          </p:cNvPr>
          <p:cNvSpPr txBox="1"/>
          <p:nvPr/>
        </p:nvSpPr>
        <p:spPr>
          <a:xfrm>
            <a:off x="1410229" y="5489544"/>
            <a:ext cx="1133644" cy="461665"/>
          </a:xfrm>
          <a:prstGeom prst="rect">
            <a:avLst/>
          </a:prstGeom>
          <a:noFill/>
        </p:spPr>
        <p:txBody>
          <a:bodyPr wrap="none" rtlCol="0">
            <a:spAutoFit/>
          </a:bodyPr>
          <a:lstStyle/>
          <a:p>
            <a:r>
              <a:rPr lang="pt-BR" sz="2400" b="1" dirty="0">
                <a:latin typeface="Verdana" panose="020B0604030504040204" pitchFamily="34" charset="0"/>
                <a:ea typeface="Verdana" panose="020B0604030504040204" pitchFamily="34" charset="0"/>
              </a:rPr>
              <a:t>DCNT</a:t>
            </a:r>
          </a:p>
        </p:txBody>
      </p:sp>
      <p:sp>
        <p:nvSpPr>
          <p:cNvPr id="3" name="Retângulo 2">
            <a:extLst>
              <a:ext uri="{FF2B5EF4-FFF2-40B4-BE49-F238E27FC236}">
                <a16:creationId xmlns:a16="http://schemas.microsoft.com/office/drawing/2014/main" id="{755BA38F-F74D-4FE0-ABEB-6389023A95C9}"/>
              </a:ext>
            </a:extLst>
          </p:cNvPr>
          <p:cNvSpPr/>
          <p:nvPr/>
        </p:nvSpPr>
        <p:spPr>
          <a:xfrm>
            <a:off x="4613652" y="6496533"/>
            <a:ext cx="4363453" cy="338554"/>
          </a:xfrm>
          <a:prstGeom prst="rect">
            <a:avLst/>
          </a:prstGeom>
        </p:spPr>
        <p:txBody>
          <a:bodyPr wrap="square">
            <a:spAutoFit/>
          </a:bodyPr>
          <a:lstStyle/>
          <a:p>
            <a:r>
              <a:rPr lang="pt-BR" sz="1600" dirty="0">
                <a:solidFill>
                  <a:schemeClr val="bg2">
                    <a:lumMod val="25000"/>
                  </a:schemeClr>
                </a:solidFill>
                <a:latin typeface="Arial" panose="020B0604020202020204" pitchFamily="34" charset="0"/>
              </a:rPr>
              <a:t>* diabetes, hipertensão, aterosclerose, câncer</a:t>
            </a:r>
            <a:endParaRPr lang="pt-BR" sz="1600" dirty="0">
              <a:solidFill>
                <a:schemeClr val="bg2">
                  <a:lumMod val="25000"/>
                </a:schemeClr>
              </a:solidFill>
            </a:endParaRPr>
          </a:p>
        </p:txBody>
      </p:sp>
    </p:spTree>
    <p:extLst>
      <p:ext uri="{BB962C8B-B14F-4D97-AF65-F5344CB8AC3E}">
        <p14:creationId xmlns:p14="http://schemas.microsoft.com/office/powerpoint/2010/main" val="2163556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descr="Rectangle: Click to edit Master text styles&#10;Second level&#10;Third level&#10;Fourth level&#10;Fifth level"/>
          <p:cNvSpPr>
            <a:spLocks noGrp="1" noChangeArrowheads="1"/>
          </p:cNvSpPr>
          <p:nvPr>
            <p:ph idx="1"/>
          </p:nvPr>
        </p:nvSpPr>
        <p:spPr>
          <a:xfrm>
            <a:off x="1392237" y="2634559"/>
            <a:ext cx="6117835" cy="3031721"/>
          </a:xfrm>
          <a:ln w="38100">
            <a:solidFill>
              <a:srgbClr val="C00000"/>
            </a:solidFill>
          </a:ln>
        </p:spPr>
        <p:txBody>
          <a:bodyPr/>
          <a:lstStyle/>
          <a:p>
            <a:pPr eaLnBrk="1" hangingPunct="1">
              <a:spcBef>
                <a:spcPct val="60000"/>
              </a:spcBef>
              <a:buFont typeface="Wingdings" panose="05000000000000000000" pitchFamily="2" charset="2"/>
              <a:buChar char="ü"/>
            </a:pPr>
            <a:r>
              <a:rPr lang="pt-BR" altLang="pt-BR" sz="2000" dirty="0">
                <a:latin typeface="Verdana" panose="020B0604030504040204" pitchFamily="34" charset="0"/>
              </a:rPr>
              <a:t>Neoplasia Maligna do Estômago</a:t>
            </a:r>
          </a:p>
          <a:p>
            <a:pPr eaLnBrk="1" hangingPunct="1">
              <a:spcBef>
                <a:spcPct val="60000"/>
              </a:spcBef>
              <a:buFont typeface="Wingdings" panose="05000000000000000000" pitchFamily="2" charset="2"/>
              <a:buChar char="ü"/>
            </a:pPr>
            <a:r>
              <a:rPr lang="pt-BR" altLang="pt-BR" sz="2000" dirty="0">
                <a:latin typeface="Verdana" panose="020B0604030504040204" pitchFamily="34" charset="0"/>
              </a:rPr>
              <a:t>Neoplasia Maligna da Laringe</a:t>
            </a:r>
          </a:p>
          <a:p>
            <a:pPr eaLnBrk="1" hangingPunct="1">
              <a:spcBef>
                <a:spcPct val="60000"/>
              </a:spcBef>
              <a:buFont typeface="Wingdings" panose="05000000000000000000" pitchFamily="2" charset="2"/>
              <a:buChar char="ü"/>
            </a:pPr>
            <a:r>
              <a:rPr lang="pt-BR" altLang="pt-BR" sz="2000" dirty="0">
                <a:latin typeface="Verdana" panose="020B0604030504040204" pitchFamily="34" charset="0"/>
              </a:rPr>
              <a:t>Neoplasia Maligna de Brônquios e Pulmão</a:t>
            </a:r>
          </a:p>
          <a:p>
            <a:pPr eaLnBrk="1" hangingPunct="1">
              <a:spcBef>
                <a:spcPct val="60000"/>
              </a:spcBef>
              <a:buFont typeface="Wingdings" panose="05000000000000000000" pitchFamily="2" charset="2"/>
              <a:buChar char="ü"/>
            </a:pPr>
            <a:r>
              <a:rPr lang="pt-BR" altLang="pt-BR" sz="2000" dirty="0">
                <a:latin typeface="Verdana" panose="020B0604030504040204" pitchFamily="34" charset="0"/>
              </a:rPr>
              <a:t>Doença Pulmonar Obstrutiva Crônica</a:t>
            </a:r>
          </a:p>
          <a:p>
            <a:pPr eaLnBrk="1" hangingPunct="1">
              <a:spcBef>
                <a:spcPct val="60000"/>
              </a:spcBef>
              <a:buFont typeface="Wingdings" panose="05000000000000000000" pitchFamily="2" charset="2"/>
              <a:buChar char="ü"/>
            </a:pPr>
            <a:r>
              <a:rPr lang="pt-BR" altLang="pt-BR" sz="2000" dirty="0" err="1">
                <a:latin typeface="Verdana" panose="020B0604030504040204" pitchFamily="34" charset="0"/>
              </a:rPr>
              <a:t>Coronariopatia</a:t>
            </a:r>
            <a:r>
              <a:rPr lang="pt-BR" altLang="pt-BR" sz="2000" dirty="0">
                <a:latin typeface="Verdana" panose="020B0604030504040204" pitchFamily="34" charset="0"/>
              </a:rPr>
              <a:t> aterosclerótica</a:t>
            </a:r>
          </a:p>
          <a:p>
            <a:pPr eaLnBrk="1" hangingPunct="1">
              <a:spcBef>
                <a:spcPct val="60000"/>
              </a:spcBef>
              <a:buFont typeface="Wingdings" panose="05000000000000000000" pitchFamily="2" charset="2"/>
              <a:buChar char="ü"/>
            </a:pPr>
            <a:r>
              <a:rPr lang="pt-BR" altLang="pt-BR" sz="2000" dirty="0">
                <a:latin typeface="Verdana" panose="020B0604030504040204" pitchFamily="34" charset="0"/>
              </a:rPr>
              <a:t>Acidente Vascular Cerebral </a:t>
            </a:r>
          </a:p>
        </p:txBody>
      </p:sp>
      <p:sp>
        <p:nvSpPr>
          <p:cNvPr id="61442" name="Rectangle 2"/>
          <p:cNvSpPr>
            <a:spLocks noGrp="1" noChangeArrowheads="1"/>
          </p:cNvSpPr>
          <p:nvPr>
            <p:ph type="title"/>
          </p:nvPr>
        </p:nvSpPr>
        <p:spPr>
          <a:xfrm>
            <a:off x="874375" y="411655"/>
            <a:ext cx="7294563" cy="1190625"/>
          </a:xfrm>
        </p:spPr>
        <p:txBody>
          <a:bodyPr/>
          <a:lstStyle/>
          <a:p>
            <a:pPr algn="ctr" eaLnBrk="1" fontAlgn="auto" hangingPunct="1">
              <a:lnSpc>
                <a:spcPct val="120000"/>
              </a:lnSpc>
              <a:spcAft>
                <a:spcPts val="0"/>
              </a:spcAft>
              <a:defRPr/>
            </a:pPr>
            <a:r>
              <a:rPr lang="pt-BR" sz="2800" dirty="0">
                <a:effectLst>
                  <a:outerShdw blurRad="38100" dist="38100" dir="2700000" algn="tl">
                    <a:srgbClr val="C0C0C0"/>
                  </a:outerShdw>
                </a:effectLst>
                <a:latin typeface="Verdana" pitchFamily="34" charset="0"/>
              </a:rPr>
              <a:t>UMA “CAUSA” VÁRIOS “EFEITOS”</a:t>
            </a:r>
            <a:br>
              <a:rPr lang="pt-BR" sz="2800" dirty="0">
                <a:effectLst>
                  <a:outerShdw blurRad="38100" dist="38100" dir="2700000" algn="tl">
                    <a:srgbClr val="C0C0C0"/>
                  </a:outerShdw>
                </a:effectLst>
                <a:latin typeface="Verdana" pitchFamily="34" charset="0"/>
              </a:rPr>
            </a:br>
            <a:r>
              <a:rPr lang="pt-BR" sz="2800" u="sng" dirty="0">
                <a:solidFill>
                  <a:srgbClr val="C00000"/>
                </a:solidFill>
                <a:effectLst>
                  <a:outerShdw blurRad="38100" dist="38100" dir="2700000" algn="tl">
                    <a:srgbClr val="C0C0C0"/>
                  </a:outerShdw>
                </a:effectLst>
              </a:rPr>
              <a:t>Tabaco</a:t>
            </a:r>
          </a:p>
        </p:txBody>
      </p:sp>
      <p:sp>
        <p:nvSpPr>
          <p:cNvPr id="2" name="Seta para baixo 1"/>
          <p:cNvSpPr/>
          <p:nvPr/>
        </p:nvSpPr>
        <p:spPr>
          <a:xfrm>
            <a:off x="4317167" y="1708878"/>
            <a:ext cx="374754" cy="704537"/>
          </a:xfrm>
          <a:prstGeom prst="down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FD572480-BEA6-4277-94F4-517F071969EE}"/>
              </a:ext>
            </a:extLst>
          </p:cNvPr>
          <p:cNvPicPr>
            <a:picLocks noChangeAspect="1"/>
          </p:cNvPicPr>
          <p:nvPr/>
        </p:nvPicPr>
        <p:blipFill>
          <a:blip r:embed="rId2"/>
          <a:stretch>
            <a:fillRect/>
          </a:stretch>
        </p:blipFill>
        <p:spPr>
          <a:xfrm>
            <a:off x="6517822" y="1033703"/>
            <a:ext cx="2409023" cy="1844408"/>
          </a:xfrm>
          <a:prstGeom prst="rect">
            <a:avLst/>
          </a:prstGeom>
          <a:effectLst>
            <a:softEdge rad="38100"/>
          </a:effectLst>
        </p:spPr>
      </p:pic>
    </p:spTree>
    <p:extLst>
      <p:ext uri="{BB962C8B-B14F-4D97-AF65-F5344CB8AC3E}">
        <p14:creationId xmlns:p14="http://schemas.microsoft.com/office/powerpoint/2010/main" val="2077421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a:xfrm>
            <a:off x="687388" y="476250"/>
            <a:ext cx="7772400" cy="542925"/>
          </a:xfrm>
        </p:spPr>
        <p:txBody>
          <a:bodyPr>
            <a:normAutofit/>
          </a:bodyPr>
          <a:lstStyle/>
          <a:p>
            <a:pPr algn="ctr" eaLnBrk="1" fontAlgn="auto" hangingPunct="1">
              <a:spcAft>
                <a:spcPts val="0"/>
              </a:spcAft>
              <a:defRPr/>
            </a:pPr>
            <a:r>
              <a:rPr lang="pt-BR" sz="2800" dirty="0">
                <a:effectLst>
                  <a:outerShdw blurRad="38100" dist="38100" dir="2700000" algn="tl">
                    <a:srgbClr val="C0C0C0"/>
                  </a:outerShdw>
                </a:effectLst>
                <a:latin typeface="Verdana" pitchFamily="34" charset="0"/>
              </a:rPr>
              <a:t>“CAUSAS DE DOENÇA”</a:t>
            </a:r>
          </a:p>
        </p:txBody>
      </p:sp>
      <p:sp>
        <p:nvSpPr>
          <p:cNvPr id="27651" name="Rectangle 1028"/>
          <p:cNvSpPr>
            <a:spLocks noGrp="1" noChangeArrowheads="1"/>
          </p:cNvSpPr>
          <p:nvPr>
            <p:ph type="body" sz="half" idx="2"/>
          </p:nvPr>
        </p:nvSpPr>
        <p:spPr>
          <a:xfrm>
            <a:off x="5468938" y="2981325"/>
            <a:ext cx="2774950" cy="1600200"/>
          </a:xfrm>
          <a:solidFill>
            <a:schemeClr val="accent1"/>
          </a:solidFill>
          <a:ln>
            <a:solidFill>
              <a:schemeClr val="tx1"/>
            </a:solidFill>
            <a:miter lim="800000"/>
            <a:headEnd/>
            <a:tailEnd/>
          </a:ln>
        </p:spPr>
        <p:txBody>
          <a:bodyPr/>
          <a:lstStyle/>
          <a:p>
            <a:pPr eaLnBrk="1" hangingPunct="1">
              <a:buFont typeface="Wingdings" panose="05000000000000000000" pitchFamily="2" charset="2"/>
              <a:buNone/>
            </a:pPr>
            <a:endParaRPr lang="pt-BR" altLang="pt-BR" sz="3600" b="1">
              <a:latin typeface="Arial Unicode MS" panose="020B0604020202020204" pitchFamily="34" charset="-128"/>
            </a:endParaRPr>
          </a:p>
          <a:p>
            <a:pPr algn="ctr" eaLnBrk="1" hangingPunct="1">
              <a:buFont typeface="Wingdings" panose="05000000000000000000" pitchFamily="2" charset="2"/>
              <a:buNone/>
            </a:pPr>
            <a:r>
              <a:rPr lang="pt-BR" altLang="pt-BR" sz="2000" b="1">
                <a:latin typeface="Verdana" panose="020B0604030504040204" pitchFamily="34" charset="0"/>
              </a:rPr>
              <a:t>“EFEITO”</a:t>
            </a:r>
          </a:p>
        </p:txBody>
      </p:sp>
      <p:sp>
        <p:nvSpPr>
          <p:cNvPr id="27652" name="Rectangle 1027"/>
          <p:cNvSpPr>
            <a:spLocks noChangeArrowheads="1"/>
          </p:cNvSpPr>
          <p:nvPr/>
        </p:nvSpPr>
        <p:spPr bwMode="auto">
          <a:xfrm flipV="1">
            <a:off x="755650" y="1700213"/>
            <a:ext cx="3124200" cy="8382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b="1">
              <a:latin typeface="Comic Sans MS" panose="030F0702030302020204" pitchFamily="66" charset="0"/>
            </a:endParaRPr>
          </a:p>
        </p:txBody>
      </p:sp>
      <p:sp>
        <p:nvSpPr>
          <p:cNvPr id="27653" name="Text Box 1029"/>
          <p:cNvSpPr txBox="1">
            <a:spLocks noChangeArrowheads="1"/>
          </p:cNvSpPr>
          <p:nvPr/>
        </p:nvSpPr>
        <p:spPr bwMode="auto">
          <a:xfrm>
            <a:off x="609600" y="18288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“CAUSA” 1 </a:t>
            </a:r>
          </a:p>
        </p:txBody>
      </p:sp>
      <p:sp>
        <p:nvSpPr>
          <p:cNvPr id="27654" name="AutoShape 1030"/>
          <p:cNvSpPr>
            <a:spLocks noChangeArrowheads="1"/>
          </p:cNvSpPr>
          <p:nvPr/>
        </p:nvSpPr>
        <p:spPr bwMode="auto">
          <a:xfrm rot="439018">
            <a:off x="4000500" y="3025775"/>
            <a:ext cx="1219200" cy="485775"/>
          </a:xfrm>
          <a:prstGeom prst="rightArrow">
            <a:avLst>
              <a:gd name="adj1" fmla="val 50000"/>
              <a:gd name="adj2" fmla="val 62745"/>
            </a:avLst>
          </a:prstGeom>
          <a:solidFill>
            <a:schemeClr val="tx2"/>
          </a:solidFill>
          <a:ln w="9525">
            <a:solidFill>
              <a:schemeClr val="tx2"/>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b="1">
              <a:solidFill>
                <a:schemeClr val="tx2"/>
              </a:solidFill>
            </a:endParaRPr>
          </a:p>
        </p:txBody>
      </p:sp>
      <p:sp>
        <p:nvSpPr>
          <p:cNvPr id="27655" name="Rectangle 1031"/>
          <p:cNvSpPr>
            <a:spLocks noChangeArrowheads="1"/>
          </p:cNvSpPr>
          <p:nvPr/>
        </p:nvSpPr>
        <p:spPr bwMode="auto">
          <a:xfrm>
            <a:off x="762000" y="2895600"/>
            <a:ext cx="31242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“CAUSA” 2</a:t>
            </a:r>
          </a:p>
        </p:txBody>
      </p:sp>
      <p:sp>
        <p:nvSpPr>
          <p:cNvPr id="27656" name="Rectangle 1032"/>
          <p:cNvSpPr>
            <a:spLocks noChangeArrowheads="1"/>
          </p:cNvSpPr>
          <p:nvPr/>
        </p:nvSpPr>
        <p:spPr bwMode="auto">
          <a:xfrm flipV="1">
            <a:off x="762000" y="4038600"/>
            <a:ext cx="3124200" cy="762000"/>
          </a:xfrm>
          <a:prstGeom prst="rect">
            <a:avLst/>
          </a:prstGeom>
          <a:solidFill>
            <a:schemeClr val="accent1"/>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“CAUSA” 3</a:t>
            </a:r>
          </a:p>
        </p:txBody>
      </p:sp>
      <p:sp>
        <p:nvSpPr>
          <p:cNvPr id="27657" name="Rectangle 1033"/>
          <p:cNvSpPr>
            <a:spLocks noChangeArrowheads="1"/>
          </p:cNvSpPr>
          <p:nvPr/>
        </p:nvSpPr>
        <p:spPr bwMode="auto">
          <a:xfrm>
            <a:off x="762000" y="5181600"/>
            <a:ext cx="31242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b="1">
                <a:latin typeface="Verdana" panose="020B0604030504040204" pitchFamily="34" charset="0"/>
              </a:rPr>
              <a:t>“CAUSA” 4</a:t>
            </a:r>
          </a:p>
        </p:txBody>
      </p:sp>
      <p:sp>
        <p:nvSpPr>
          <p:cNvPr id="27658" name="AutoShape 1034"/>
          <p:cNvSpPr>
            <a:spLocks noChangeArrowheads="1"/>
          </p:cNvSpPr>
          <p:nvPr/>
        </p:nvSpPr>
        <p:spPr bwMode="auto">
          <a:xfrm rot="21119164" flipV="1">
            <a:off x="3962400" y="4119563"/>
            <a:ext cx="1295400" cy="533400"/>
          </a:xfrm>
          <a:prstGeom prst="rightArrow">
            <a:avLst>
              <a:gd name="adj1" fmla="val 50000"/>
              <a:gd name="adj2" fmla="val 60714"/>
            </a:avLst>
          </a:prstGeom>
          <a:solidFill>
            <a:schemeClr val="tx2"/>
          </a:solidFill>
          <a:ln w="9525">
            <a:solidFill>
              <a:schemeClr val="tx1"/>
            </a:solidFill>
            <a:miter lim="800000"/>
            <a:headEnd/>
            <a:tailEnd/>
          </a:ln>
        </p:spPr>
        <p:txBody>
          <a:bodyPr rot="10800000"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b="1">
              <a:solidFill>
                <a:schemeClr val="tx2"/>
              </a:solidFill>
            </a:endParaRPr>
          </a:p>
        </p:txBody>
      </p:sp>
      <p:sp>
        <p:nvSpPr>
          <p:cNvPr id="27659" name="AutoShape 1035"/>
          <p:cNvSpPr>
            <a:spLocks noChangeArrowheads="1"/>
          </p:cNvSpPr>
          <p:nvPr/>
        </p:nvSpPr>
        <p:spPr bwMode="auto">
          <a:xfrm rot="1873128">
            <a:off x="3911600" y="2025650"/>
            <a:ext cx="1482725" cy="511175"/>
          </a:xfrm>
          <a:prstGeom prst="rightArrow">
            <a:avLst>
              <a:gd name="adj1" fmla="val 50000"/>
              <a:gd name="adj2" fmla="val 72516"/>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b="1"/>
          </a:p>
        </p:txBody>
      </p:sp>
      <p:sp>
        <p:nvSpPr>
          <p:cNvPr id="27660" name="AutoShape 1036"/>
          <p:cNvSpPr>
            <a:spLocks noChangeArrowheads="1"/>
          </p:cNvSpPr>
          <p:nvPr/>
        </p:nvSpPr>
        <p:spPr bwMode="auto">
          <a:xfrm rot="-1788637">
            <a:off x="4114800" y="5084763"/>
            <a:ext cx="1219200" cy="457200"/>
          </a:xfrm>
          <a:prstGeom prst="rightArrow">
            <a:avLst>
              <a:gd name="adj1" fmla="val 50000"/>
              <a:gd name="adj2" fmla="val 66667"/>
            </a:avLst>
          </a:prstGeom>
          <a:solidFill>
            <a:schemeClr val="tx2"/>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b="1"/>
          </a:p>
        </p:txBody>
      </p:sp>
    </p:spTree>
    <p:extLst>
      <p:ext uri="{BB962C8B-B14F-4D97-AF65-F5344CB8AC3E}">
        <p14:creationId xmlns:p14="http://schemas.microsoft.com/office/powerpoint/2010/main" val="17330330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descr="Rectangle: Click to edit Master text styles&#10;Second level&#10;Third level&#10;Fourth level&#10;Fifth level"/>
          <p:cNvSpPr>
            <a:spLocks noGrp="1" noChangeArrowheads="1"/>
          </p:cNvSpPr>
          <p:nvPr>
            <p:ph idx="1"/>
          </p:nvPr>
        </p:nvSpPr>
        <p:spPr>
          <a:xfrm>
            <a:off x="887826" y="1644186"/>
            <a:ext cx="4808436" cy="4086225"/>
          </a:xfrm>
          <a:ln w="38100">
            <a:solidFill>
              <a:srgbClr val="C00000"/>
            </a:solidFill>
          </a:ln>
        </p:spPr>
        <p:txBody>
          <a:bodyPr>
            <a:normAutofit lnSpcReduction="10000"/>
          </a:bodyPr>
          <a:lstStyle/>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Tabagismo</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Consumo de bebidas alcoólicas</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Tabagismo passivo</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Infecção pelo HPV</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Comportamento sexual</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Exposições ocupacionais</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Higiene bucal inadequada</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Predisposição familiar (genética)</a:t>
            </a:r>
          </a:p>
          <a:p>
            <a:pPr marL="365760" indent="-256032" eaLnBrk="1" fontAlgn="auto" hangingPunct="1">
              <a:lnSpc>
                <a:spcPct val="90000"/>
              </a:lnSpc>
              <a:spcBef>
                <a:spcPct val="70000"/>
              </a:spcBef>
              <a:spcAft>
                <a:spcPts val="0"/>
              </a:spcAft>
              <a:buFont typeface="Wingdings" pitchFamily="2" charset="2"/>
              <a:buChar char="ü"/>
              <a:defRPr/>
            </a:pPr>
            <a:r>
              <a:rPr lang="pt-BR" sz="2000" dirty="0">
                <a:latin typeface="Verdana" pitchFamily="34" charset="0"/>
              </a:rPr>
              <a:t>Fatores nutricionais</a:t>
            </a:r>
          </a:p>
        </p:txBody>
      </p:sp>
      <p:sp>
        <p:nvSpPr>
          <p:cNvPr id="74754" name="Rectangle 2"/>
          <p:cNvSpPr>
            <a:spLocks noGrp="1" noChangeArrowheads="1"/>
          </p:cNvSpPr>
          <p:nvPr>
            <p:ph type="title"/>
          </p:nvPr>
        </p:nvSpPr>
        <p:spPr>
          <a:xfrm>
            <a:off x="323850" y="260350"/>
            <a:ext cx="8569325" cy="867239"/>
          </a:xfrm>
        </p:spPr>
        <p:txBody>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VÁRIAS “CAUSAS” UM “EFEITO”</a:t>
            </a:r>
          </a:p>
        </p:txBody>
      </p:sp>
      <p:sp>
        <p:nvSpPr>
          <p:cNvPr id="2" name="Retângulo 1"/>
          <p:cNvSpPr/>
          <p:nvPr/>
        </p:nvSpPr>
        <p:spPr>
          <a:xfrm>
            <a:off x="5588273" y="3414010"/>
            <a:ext cx="3555727" cy="830997"/>
          </a:xfrm>
          <a:prstGeom prst="rect">
            <a:avLst/>
          </a:prstGeom>
        </p:spPr>
        <p:txBody>
          <a:bodyPr wrap="square">
            <a:spAutoFit/>
          </a:bodyPr>
          <a:lstStyle/>
          <a:p>
            <a:pPr algn="ctr"/>
            <a:r>
              <a:rPr lang="pt-BR" sz="2400" b="1" dirty="0">
                <a:solidFill>
                  <a:srgbClr val="C00000"/>
                </a:solidFill>
                <a:effectLst>
                  <a:outerShdw blurRad="38100" dist="38100" dir="2700000" algn="tl">
                    <a:srgbClr val="C0C0C0"/>
                  </a:outerShdw>
                </a:effectLst>
                <a:latin typeface="Verdana" pitchFamily="34" charset="0"/>
              </a:rPr>
              <a:t>Câncer de boca, </a:t>
            </a:r>
          </a:p>
          <a:p>
            <a:pPr algn="ctr"/>
            <a:r>
              <a:rPr lang="pt-BR" sz="2400" b="1" dirty="0">
                <a:solidFill>
                  <a:srgbClr val="C00000"/>
                </a:solidFill>
                <a:effectLst>
                  <a:outerShdw blurRad="38100" dist="38100" dir="2700000" algn="tl">
                    <a:srgbClr val="C0C0C0"/>
                  </a:outerShdw>
                </a:effectLst>
                <a:latin typeface="Verdana" pitchFamily="34" charset="0"/>
              </a:rPr>
              <a:t>faringe e laringe</a:t>
            </a:r>
            <a:endParaRPr lang="pt-BR" sz="2400" b="1" dirty="0">
              <a:solidFill>
                <a:srgbClr val="C00000"/>
              </a:solidFill>
            </a:endParaRPr>
          </a:p>
        </p:txBody>
      </p:sp>
      <p:sp>
        <p:nvSpPr>
          <p:cNvPr id="3" name="Seta para a direita 2"/>
          <p:cNvSpPr/>
          <p:nvPr/>
        </p:nvSpPr>
        <p:spPr>
          <a:xfrm>
            <a:off x="5156612" y="3582649"/>
            <a:ext cx="700020" cy="376944"/>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55404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307909BB-F049-4583-BDF7-7AB44BB12212}"/>
              </a:ext>
            </a:extLst>
          </p:cNvPr>
          <p:cNvGrpSpPr/>
          <p:nvPr/>
        </p:nvGrpSpPr>
        <p:grpSpPr>
          <a:xfrm>
            <a:off x="117393" y="2726423"/>
            <a:ext cx="4489312" cy="3869549"/>
            <a:chOff x="151949" y="2705019"/>
            <a:chExt cx="4489312" cy="3869549"/>
          </a:xfrm>
        </p:grpSpPr>
        <p:pic>
          <p:nvPicPr>
            <p:cNvPr id="13" name="Imagem 3">
              <a:extLst>
                <a:ext uri="{FF2B5EF4-FFF2-40B4-BE49-F238E27FC236}">
                  <a16:creationId xmlns:a16="http://schemas.microsoft.com/office/drawing/2014/main" id="{B00667E2-97BA-4878-BE6A-1DBA55C989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36" y="5654518"/>
              <a:ext cx="1678150" cy="920050"/>
            </a:xfrm>
            <a:prstGeom prst="rect">
              <a:avLst/>
            </a:prstGeom>
            <a:effectLst>
              <a:softEdge rad="50800"/>
            </a:effectLst>
            <a:extLst>
              <a:ext uri="{909E8E84-426E-40DD-AFC4-6F175D3DCCD1}">
                <a14:hiddenFill xmlns:a14="http://schemas.microsoft.com/office/drawing/2010/main">
                  <a:solidFill>
                    <a:srgbClr val="FFFFFF"/>
                  </a:solidFill>
                </a14:hiddenFill>
              </a:ext>
            </a:extLst>
          </p:spPr>
        </p:pic>
        <p:pic>
          <p:nvPicPr>
            <p:cNvPr id="21" name="Imagem 2">
              <a:extLst>
                <a:ext uri="{FF2B5EF4-FFF2-40B4-BE49-F238E27FC236}">
                  <a16:creationId xmlns:a16="http://schemas.microsoft.com/office/drawing/2014/main" id="{767AE612-32CB-4AE3-B6CC-ADFDD51866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949" y="2705019"/>
              <a:ext cx="1247722" cy="1182380"/>
            </a:xfrm>
            <a:prstGeom prst="rect">
              <a:avLst/>
            </a:prstGeom>
            <a:effectLst>
              <a:softEdge rad="50800"/>
            </a:effectLst>
            <a:extLst>
              <a:ext uri="{909E8E84-426E-40DD-AFC4-6F175D3DCCD1}">
                <a14:hiddenFill xmlns:a14="http://schemas.microsoft.com/office/drawing/2010/main">
                  <a:solidFill>
                    <a:srgbClr val="FFFFFF"/>
                  </a:solidFill>
                </a14:hiddenFill>
              </a:ext>
            </a:extLst>
          </p:spPr>
        </p:pic>
        <p:pic>
          <p:nvPicPr>
            <p:cNvPr id="22" name="Imagem 3">
              <a:extLst>
                <a:ext uri="{FF2B5EF4-FFF2-40B4-BE49-F238E27FC236}">
                  <a16:creationId xmlns:a16="http://schemas.microsoft.com/office/drawing/2014/main" id="{83FA7A60-F059-4F49-8E69-5CB47A426C1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5376" y="4688005"/>
              <a:ext cx="955885" cy="638565"/>
            </a:xfrm>
            <a:prstGeom prst="rect">
              <a:avLst/>
            </a:prstGeom>
            <a:effectLst>
              <a:softEdge rad="50800"/>
            </a:effectLst>
            <a:extLst>
              <a:ext uri="{909E8E84-426E-40DD-AFC4-6F175D3DCCD1}">
                <a14:hiddenFill xmlns:a14="http://schemas.microsoft.com/office/drawing/2010/main">
                  <a:solidFill>
                    <a:srgbClr val="FFFFFF"/>
                  </a:solidFill>
                </a14:hiddenFill>
              </a:ext>
            </a:extLst>
          </p:spPr>
        </p:pic>
        <p:pic>
          <p:nvPicPr>
            <p:cNvPr id="23" name="Imagem 22">
              <a:extLst>
                <a:ext uri="{FF2B5EF4-FFF2-40B4-BE49-F238E27FC236}">
                  <a16:creationId xmlns:a16="http://schemas.microsoft.com/office/drawing/2014/main" id="{3DE140BB-E42D-4ADB-BC33-E6AF7066C9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569" y="4403294"/>
              <a:ext cx="825860" cy="521494"/>
            </a:xfrm>
            <a:prstGeom prst="rect">
              <a:avLst/>
            </a:prstGeom>
            <a:effectLst>
              <a:softEdge rad="50800"/>
            </a:effectLst>
            <a:extLst>
              <a:ext uri="{909E8E84-426E-40DD-AFC4-6F175D3DCCD1}">
                <a14:hiddenFill xmlns:a14="http://schemas.microsoft.com/office/drawing/2010/main">
                  <a:solidFill>
                    <a:srgbClr val="FFFFFF"/>
                  </a:solidFill>
                </a14:hiddenFill>
              </a:ext>
            </a:extLst>
          </p:spPr>
        </p:pic>
      </p:grpSp>
      <p:sp>
        <p:nvSpPr>
          <p:cNvPr id="80898" name="Rectangle 2"/>
          <p:cNvSpPr>
            <a:spLocks noGrp="1" noChangeArrowheads="1"/>
          </p:cNvSpPr>
          <p:nvPr>
            <p:ph type="title"/>
          </p:nvPr>
        </p:nvSpPr>
        <p:spPr>
          <a:xfrm>
            <a:off x="389744" y="188913"/>
            <a:ext cx="8364512" cy="1143000"/>
          </a:xfrm>
        </p:spPr>
        <p:txBody>
          <a:bodyPr>
            <a:normAutofit/>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FATORES DE RISCO COMUNS A VÁRIAS </a:t>
            </a:r>
            <a:r>
              <a:rPr lang="pt-BR" sz="2400" dirty="0" err="1">
                <a:effectLst>
                  <a:outerShdw blurRad="38100" dist="38100" dir="2700000" algn="tl">
                    <a:srgbClr val="C0C0C0"/>
                  </a:outerShdw>
                </a:effectLst>
                <a:latin typeface="Verdana" pitchFamily="34" charset="0"/>
              </a:rPr>
              <a:t>DCNTs</a:t>
            </a:r>
            <a:endParaRPr lang="pt-BR" sz="2400" dirty="0">
              <a:latin typeface="Verdana" pitchFamily="34" charset="0"/>
            </a:endParaRPr>
          </a:p>
        </p:txBody>
      </p:sp>
      <p:graphicFrame>
        <p:nvGraphicFramePr>
          <p:cNvPr id="80963" name="Group 67"/>
          <p:cNvGraphicFramePr>
            <a:graphicFrameLocks noGrp="1"/>
          </p:cNvGraphicFramePr>
          <p:nvPr>
            <p:ph type="tbl" idx="1"/>
            <p:extLst>
              <p:ext uri="{D42A27DB-BD31-4B8C-83A1-F6EECF244321}">
                <p14:modId xmlns:p14="http://schemas.microsoft.com/office/powerpoint/2010/main" val="261145391"/>
              </p:ext>
            </p:extLst>
          </p:nvPr>
        </p:nvGraphicFramePr>
        <p:xfrm>
          <a:off x="1135500" y="1770090"/>
          <a:ext cx="7772400" cy="4370389"/>
        </p:xfrm>
        <a:graphic>
          <a:graphicData uri="http://schemas.openxmlformats.org/drawingml/2006/table">
            <a:tbl>
              <a:tblPr/>
              <a:tblGrid>
                <a:gridCol w="4650703">
                  <a:extLst>
                    <a:ext uri="{9D8B030D-6E8A-4147-A177-3AD203B41FA5}">
                      <a16:colId xmlns:a16="http://schemas.microsoft.com/office/drawing/2014/main" val="20000"/>
                    </a:ext>
                  </a:extLst>
                </a:gridCol>
                <a:gridCol w="3121697">
                  <a:extLst>
                    <a:ext uri="{9D8B030D-6E8A-4147-A177-3AD203B41FA5}">
                      <a16:colId xmlns:a16="http://schemas.microsoft.com/office/drawing/2014/main" val="20001"/>
                    </a:ext>
                  </a:extLst>
                </a:gridCol>
              </a:tblGrid>
              <a:tr h="457162">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2000" b="1" i="1" u="none" strike="noStrike" cap="none" normalizeH="0" baseline="0" dirty="0">
                          <a:ln>
                            <a:noFill/>
                          </a:ln>
                          <a:solidFill>
                            <a:schemeClr val="tx1"/>
                          </a:solidFill>
                          <a:effectLst/>
                          <a:latin typeface="Verdana" pitchFamily="34" charset="0"/>
                        </a:rPr>
                        <a:t>FATORES DE RISCO</a:t>
                      </a:r>
                    </a:p>
                  </a:txBody>
                  <a:tcPr marT="45710" marB="4571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2000" b="1" i="1" u="none" strike="noStrike" cap="none" normalizeH="0" baseline="0" dirty="0">
                          <a:ln>
                            <a:noFill/>
                          </a:ln>
                          <a:solidFill>
                            <a:schemeClr val="tx1"/>
                          </a:solidFill>
                          <a:effectLst/>
                          <a:latin typeface="Verdana" pitchFamily="34" charset="0"/>
                        </a:rPr>
                        <a:t>DOENÇAS</a:t>
                      </a:r>
                    </a:p>
                  </a:txBody>
                  <a:tcPr marT="45710" marB="4571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a:ln>
                            <a:noFill/>
                          </a:ln>
                          <a:solidFill>
                            <a:schemeClr val="tx1"/>
                          </a:solidFill>
                          <a:effectLst/>
                          <a:latin typeface="Verdana" pitchFamily="34" charset="0"/>
                        </a:rPr>
                        <a:t>1. História familiar </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1" i="0" u="none" strike="noStrike" cap="none" normalizeH="0" baseline="0" dirty="0">
                        <a:ln>
                          <a:noFill/>
                        </a:ln>
                        <a:solidFill>
                          <a:schemeClr val="tx1"/>
                        </a:solidFill>
                        <a:effectLst/>
                        <a:latin typeface="Verdana"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2. Estresse</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1" i="0" u="none" strike="noStrike" cap="none" normalizeH="0" baseline="0" dirty="0">
                        <a:ln>
                          <a:noFill/>
                        </a:ln>
                        <a:solidFill>
                          <a:schemeClr val="tx1"/>
                        </a:solidFill>
                        <a:effectLst/>
                        <a:latin typeface="Verdana"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3. Vida sedentária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a. Coronariana</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a:ln>
                            <a:noFill/>
                          </a:ln>
                          <a:solidFill>
                            <a:schemeClr val="tx1"/>
                          </a:solidFill>
                          <a:effectLst/>
                          <a:latin typeface="Verdana" pitchFamily="34" charset="0"/>
                        </a:rPr>
                        <a:t>4. Dieta inadequada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b. Cerebrovascular</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a:ln>
                            <a:noFill/>
                          </a:ln>
                          <a:solidFill>
                            <a:schemeClr val="tx1"/>
                          </a:solidFill>
                          <a:effectLst/>
                          <a:latin typeface="Verdana" pitchFamily="34" charset="0"/>
                        </a:rPr>
                        <a:t>5. Hipercolesterolemia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c. Diabetes</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a:ln>
                            <a:noFill/>
                          </a:ln>
                          <a:solidFill>
                            <a:schemeClr val="tx1"/>
                          </a:solidFill>
                          <a:effectLst/>
                          <a:latin typeface="Verdana" pitchFamily="34" charset="0"/>
                        </a:rPr>
                        <a:t>6. Obesidade</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d. DPOC</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7. Hábito de fumar</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e. Câncer</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8. Consumo de álcool</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f. Cirrose hepática</a:t>
                      </a: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84014">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a:ln>
                            <a:noFill/>
                          </a:ln>
                          <a:solidFill>
                            <a:schemeClr val="tx1"/>
                          </a:solidFill>
                          <a:effectLst/>
                          <a:latin typeface="Verdana" pitchFamily="34" charset="0"/>
                        </a:rPr>
                        <a:t>9. Hipertensão arterial</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1" i="0" u="none" strike="noStrike" cap="none" normalizeH="0" baseline="0">
                        <a:ln>
                          <a:noFill/>
                        </a:ln>
                        <a:solidFill>
                          <a:schemeClr val="tx1"/>
                        </a:solidFill>
                        <a:effectLst/>
                        <a:latin typeface="Verdana" pitchFamily="34" charset="0"/>
                      </a:endParaRPr>
                    </a:p>
                  </a:txBody>
                  <a:tcPr marT="45710" marB="4571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457101">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600" b="1" i="0" u="none" strike="noStrike" cap="none" normalizeH="0" baseline="0" dirty="0">
                          <a:ln>
                            <a:noFill/>
                          </a:ln>
                          <a:solidFill>
                            <a:schemeClr val="tx1"/>
                          </a:solidFill>
                          <a:effectLst/>
                          <a:latin typeface="Verdana" pitchFamily="34" charset="0"/>
                        </a:rPr>
                        <a:t>10. Exposição a agentes específicos</a:t>
                      </a:r>
                    </a:p>
                  </a:txBody>
                  <a:tcPr marT="45710" marB="4571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en-US" sz="1600" b="1" i="0" u="none" strike="noStrike" cap="none" normalizeH="0" baseline="0" dirty="0">
                        <a:ln>
                          <a:noFill/>
                        </a:ln>
                        <a:solidFill>
                          <a:schemeClr val="tx1"/>
                        </a:solidFill>
                        <a:effectLst/>
                        <a:latin typeface="Verdana" pitchFamily="34" charset="0"/>
                      </a:endParaRPr>
                    </a:p>
                  </a:txBody>
                  <a:tcPr marT="45710" marB="4571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5" name="Agrupar 4">
            <a:extLst>
              <a:ext uri="{FF2B5EF4-FFF2-40B4-BE49-F238E27FC236}">
                <a16:creationId xmlns:a16="http://schemas.microsoft.com/office/drawing/2014/main" id="{0471EB0C-22B9-49EA-9ADE-02F41E64C79A}"/>
              </a:ext>
            </a:extLst>
          </p:cNvPr>
          <p:cNvGrpSpPr/>
          <p:nvPr/>
        </p:nvGrpSpPr>
        <p:grpSpPr>
          <a:xfrm>
            <a:off x="2975540" y="2188564"/>
            <a:ext cx="5868578" cy="3315326"/>
            <a:chOff x="2975540" y="2188564"/>
            <a:chExt cx="5868578" cy="3315326"/>
          </a:xfrm>
        </p:grpSpPr>
        <p:pic>
          <p:nvPicPr>
            <p:cNvPr id="26" name="Imagem 25">
              <a:extLst>
                <a:ext uri="{FF2B5EF4-FFF2-40B4-BE49-F238E27FC236}">
                  <a16:creationId xmlns:a16="http://schemas.microsoft.com/office/drawing/2014/main" id="{150FAE1B-0B1C-4DC0-A234-35494D10A472}"/>
                </a:ext>
              </a:extLst>
            </p:cNvPr>
            <p:cNvPicPr>
              <a:picLocks noChangeAspect="1"/>
            </p:cNvPicPr>
            <p:nvPr/>
          </p:nvPicPr>
          <p:blipFill>
            <a:blip r:embed="rId7"/>
            <a:stretch>
              <a:fillRect/>
            </a:stretch>
          </p:blipFill>
          <p:spPr bwMode="auto">
            <a:xfrm>
              <a:off x="7430334" y="2188564"/>
              <a:ext cx="1413784" cy="1034089"/>
            </a:xfrm>
            <a:prstGeom prst="rect">
              <a:avLst/>
            </a:prstGeom>
            <a:effectLst>
              <a:softEdge rad="50800"/>
            </a:effectLst>
          </p:spPr>
        </p:pic>
        <p:grpSp>
          <p:nvGrpSpPr>
            <p:cNvPr id="4" name="Agrupar 3">
              <a:extLst>
                <a:ext uri="{FF2B5EF4-FFF2-40B4-BE49-F238E27FC236}">
                  <a16:creationId xmlns:a16="http://schemas.microsoft.com/office/drawing/2014/main" id="{59369B20-1844-41FF-A52F-8DFEF774656C}"/>
                </a:ext>
              </a:extLst>
            </p:cNvPr>
            <p:cNvGrpSpPr/>
            <p:nvPr/>
          </p:nvGrpSpPr>
          <p:grpSpPr>
            <a:xfrm>
              <a:off x="2975540" y="2455890"/>
              <a:ext cx="2840339" cy="3048000"/>
              <a:chOff x="2735700" y="2455890"/>
              <a:chExt cx="3287712" cy="3048000"/>
            </a:xfrm>
          </p:grpSpPr>
          <p:sp>
            <p:nvSpPr>
              <p:cNvPr id="29722" name="Line 51"/>
              <p:cNvSpPr>
                <a:spLocks noChangeShapeType="1"/>
              </p:cNvSpPr>
              <p:nvPr/>
            </p:nvSpPr>
            <p:spPr bwMode="auto">
              <a:xfrm>
                <a:off x="3293247" y="3217890"/>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3" name="Line 52"/>
              <p:cNvSpPr>
                <a:spLocks noChangeShapeType="1"/>
              </p:cNvSpPr>
              <p:nvPr/>
            </p:nvSpPr>
            <p:spPr bwMode="auto">
              <a:xfrm flipV="1">
                <a:off x="3345300" y="3217890"/>
                <a:ext cx="2667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4" name="Line 53"/>
              <p:cNvSpPr>
                <a:spLocks noChangeShapeType="1"/>
              </p:cNvSpPr>
              <p:nvPr/>
            </p:nvSpPr>
            <p:spPr bwMode="auto">
              <a:xfrm flipV="1">
                <a:off x="3585011" y="3222653"/>
                <a:ext cx="2438401" cy="6523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5" name="Line 54"/>
              <p:cNvSpPr>
                <a:spLocks noChangeShapeType="1"/>
              </p:cNvSpPr>
              <p:nvPr/>
            </p:nvSpPr>
            <p:spPr bwMode="auto">
              <a:xfrm flipV="1">
                <a:off x="2735700" y="3217890"/>
                <a:ext cx="3276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6" name="Line 55"/>
              <p:cNvSpPr>
                <a:spLocks noChangeShapeType="1"/>
              </p:cNvSpPr>
              <p:nvPr/>
            </p:nvSpPr>
            <p:spPr bwMode="auto">
              <a:xfrm flipV="1">
                <a:off x="3269100" y="3217890"/>
                <a:ext cx="274320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7" name="Line 56"/>
              <p:cNvSpPr>
                <a:spLocks noChangeShapeType="1"/>
              </p:cNvSpPr>
              <p:nvPr/>
            </p:nvSpPr>
            <p:spPr bwMode="auto">
              <a:xfrm flipV="1">
                <a:off x="3573900" y="3217890"/>
                <a:ext cx="243840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8" name="Line 57"/>
              <p:cNvSpPr>
                <a:spLocks noChangeShapeType="1"/>
              </p:cNvSpPr>
              <p:nvPr/>
            </p:nvSpPr>
            <p:spPr bwMode="auto">
              <a:xfrm>
                <a:off x="3345300" y="2455890"/>
                <a:ext cx="2667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29729" name="Line 58"/>
              <p:cNvSpPr>
                <a:spLocks noChangeShapeType="1"/>
              </p:cNvSpPr>
              <p:nvPr/>
            </p:nvSpPr>
            <p:spPr bwMode="auto">
              <a:xfrm>
                <a:off x="3269099" y="2740846"/>
                <a:ext cx="2659121" cy="4818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pSp>
        <p:sp>
          <p:nvSpPr>
            <p:cNvPr id="2" name="Elipse 1"/>
            <p:cNvSpPr/>
            <p:nvPr/>
          </p:nvSpPr>
          <p:spPr>
            <a:xfrm>
              <a:off x="5770909" y="2941793"/>
              <a:ext cx="2526914" cy="933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4161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19922" y="462438"/>
            <a:ext cx="8904156" cy="492443"/>
          </a:xfrm>
          <a:prstGeom prst="rect">
            <a:avLst/>
          </a:prstGeom>
          <a:noFill/>
          <a:ln w="9525">
            <a:noFill/>
            <a:miter lim="800000"/>
            <a:headEnd/>
            <a:tailEnd/>
          </a:ln>
          <a:effectLst/>
        </p:spPr>
        <p:txBody>
          <a:bodyPr wrap="square">
            <a:spAutoFit/>
          </a:bodyPr>
          <a:lstStyle/>
          <a:p>
            <a:pPr algn="ctr" eaLnBrk="1" hangingPunct="1">
              <a:spcBef>
                <a:spcPct val="50000"/>
              </a:spcBef>
              <a:defRPr/>
            </a:pPr>
            <a:r>
              <a:rPr lang="pt-BR" sz="2600" b="1" dirty="0">
                <a:solidFill>
                  <a:schemeClr val="tx2"/>
                </a:solidFill>
                <a:effectLst>
                  <a:outerShdw blurRad="38100" dist="38100" dir="2700000" algn="tl">
                    <a:srgbClr val="C0C0C0"/>
                  </a:outerShdw>
                </a:effectLst>
                <a:latin typeface="Verdana" pitchFamily="34" charset="0"/>
              </a:rPr>
              <a:t>Fatores envolvidos na causalidade de câncer</a:t>
            </a:r>
          </a:p>
        </p:txBody>
      </p:sp>
      <p:sp>
        <p:nvSpPr>
          <p:cNvPr id="91139" name="Rectangle 3"/>
          <p:cNvSpPr>
            <a:spLocks noChangeArrowheads="1"/>
          </p:cNvSpPr>
          <p:nvPr/>
        </p:nvSpPr>
        <p:spPr bwMode="auto">
          <a:xfrm>
            <a:off x="485775" y="1628775"/>
            <a:ext cx="2438400" cy="1524000"/>
          </a:xfrm>
          <a:prstGeom prst="rect">
            <a:avLst/>
          </a:prstGeom>
          <a:solidFill>
            <a:srgbClr val="EDF2F9"/>
          </a:solidFill>
          <a:ln w="9525">
            <a:solidFill>
              <a:srgbClr val="969696"/>
            </a:solidFill>
            <a:miter lim="800000"/>
            <a:headEnd/>
            <a:tailEnd/>
          </a:ln>
          <a:effectLst/>
        </p:spPr>
        <p:txBody>
          <a:bodyPr wrap="none" anchor="ctr"/>
          <a:lstStyle/>
          <a:p>
            <a:pPr eaLnBrk="1" hangingPunct="1">
              <a:lnSpc>
                <a:spcPct val="95000"/>
              </a:lnSpc>
              <a:defRPr/>
            </a:pPr>
            <a:r>
              <a:rPr lang="pt-BR" sz="2100">
                <a:solidFill>
                  <a:srgbClr val="006600"/>
                </a:solidFill>
                <a:effectLst>
                  <a:outerShdw blurRad="38100" dist="38100" dir="2700000" algn="tl">
                    <a:srgbClr val="000000"/>
                  </a:outerShdw>
                </a:effectLst>
                <a:latin typeface="Verdana" pitchFamily="34" charset="0"/>
              </a:rPr>
              <a:t>Estilo de vida</a:t>
            </a:r>
            <a:endParaRPr lang="pt-BR" sz="2100">
              <a:solidFill>
                <a:srgbClr val="008000"/>
              </a:solidFill>
              <a:effectLst>
                <a:outerShdw blurRad="38100" dist="38100" dir="2700000" algn="tl">
                  <a:srgbClr val="000000"/>
                </a:outerShdw>
              </a:effectLst>
              <a:latin typeface="Verdana" pitchFamily="34" charset="0"/>
            </a:endParaRPr>
          </a:p>
          <a:p>
            <a:pPr eaLnBrk="1" hangingPunct="1">
              <a:lnSpc>
                <a:spcPct val="95000"/>
              </a:lnSpc>
              <a:spcBef>
                <a:spcPct val="20000"/>
              </a:spcBef>
              <a:defRPr/>
            </a:pPr>
            <a:r>
              <a:rPr lang="pt-BR" sz="1800">
                <a:latin typeface="Verdana" pitchFamily="34" charset="0"/>
              </a:rPr>
              <a:t>Tabagismo</a:t>
            </a:r>
          </a:p>
          <a:p>
            <a:pPr eaLnBrk="1" hangingPunct="1">
              <a:lnSpc>
                <a:spcPct val="95000"/>
              </a:lnSpc>
              <a:defRPr/>
            </a:pPr>
            <a:r>
              <a:rPr lang="pt-BR" sz="1800">
                <a:latin typeface="Verdana" pitchFamily="34" charset="0"/>
              </a:rPr>
              <a:t>Álcool</a:t>
            </a:r>
          </a:p>
          <a:p>
            <a:pPr eaLnBrk="1" hangingPunct="1">
              <a:lnSpc>
                <a:spcPct val="95000"/>
              </a:lnSpc>
              <a:defRPr/>
            </a:pPr>
            <a:r>
              <a:rPr lang="pt-BR" sz="1800">
                <a:latin typeface="Verdana" pitchFamily="34" charset="0"/>
              </a:rPr>
              <a:t>Nutrição</a:t>
            </a:r>
          </a:p>
        </p:txBody>
      </p:sp>
      <p:sp>
        <p:nvSpPr>
          <p:cNvPr id="91140" name="Rectangle 4"/>
          <p:cNvSpPr>
            <a:spLocks noChangeArrowheads="1"/>
          </p:cNvSpPr>
          <p:nvPr/>
        </p:nvSpPr>
        <p:spPr bwMode="auto">
          <a:xfrm>
            <a:off x="457200" y="4491038"/>
            <a:ext cx="2438400" cy="1524000"/>
          </a:xfrm>
          <a:prstGeom prst="rect">
            <a:avLst/>
          </a:prstGeom>
          <a:solidFill>
            <a:srgbClr val="EDF2F9"/>
          </a:solidFill>
          <a:ln w="9525">
            <a:solidFill>
              <a:srgbClr val="969696"/>
            </a:solidFill>
            <a:miter lim="800000"/>
            <a:headEnd/>
            <a:tailEnd/>
          </a:ln>
          <a:effectLst/>
        </p:spPr>
        <p:txBody>
          <a:bodyPr wrap="none" anchor="ctr"/>
          <a:lstStyle/>
          <a:p>
            <a:pPr eaLnBrk="1" hangingPunct="1">
              <a:lnSpc>
                <a:spcPct val="95000"/>
              </a:lnSpc>
              <a:defRPr/>
            </a:pPr>
            <a:r>
              <a:rPr lang="pt-BR" sz="2100" dirty="0">
                <a:solidFill>
                  <a:srgbClr val="006600"/>
                </a:solidFill>
                <a:effectLst>
                  <a:outerShdw blurRad="38100" dist="38100" dir="2700000" algn="tl">
                    <a:srgbClr val="000000"/>
                  </a:outerShdw>
                </a:effectLst>
                <a:latin typeface="Verdana" pitchFamily="34" charset="0"/>
              </a:rPr>
              <a:t>Outros</a:t>
            </a:r>
            <a:endParaRPr lang="pt-BR" sz="2100" dirty="0">
              <a:solidFill>
                <a:srgbClr val="008000"/>
              </a:solidFill>
              <a:effectLst>
                <a:outerShdw blurRad="38100" dist="38100" dir="2700000" algn="tl">
                  <a:srgbClr val="000000"/>
                </a:outerShdw>
              </a:effectLst>
              <a:latin typeface="Verdana" pitchFamily="34" charset="0"/>
            </a:endParaRPr>
          </a:p>
          <a:p>
            <a:pPr eaLnBrk="1" hangingPunct="1">
              <a:lnSpc>
                <a:spcPct val="95000"/>
              </a:lnSpc>
              <a:spcBef>
                <a:spcPct val="20000"/>
              </a:spcBef>
              <a:defRPr/>
            </a:pPr>
            <a:r>
              <a:rPr lang="pt-BR" sz="1800" dirty="0">
                <a:latin typeface="Verdana" pitchFamily="34" charset="0"/>
              </a:rPr>
              <a:t>Agentes infecciosos</a:t>
            </a:r>
          </a:p>
          <a:p>
            <a:pPr eaLnBrk="1" hangingPunct="1">
              <a:lnSpc>
                <a:spcPct val="95000"/>
              </a:lnSpc>
              <a:defRPr/>
            </a:pPr>
            <a:r>
              <a:rPr lang="pt-BR" sz="1800" dirty="0">
                <a:latin typeface="Verdana" pitchFamily="34" charset="0"/>
              </a:rPr>
              <a:t>Medicamentos</a:t>
            </a:r>
          </a:p>
          <a:p>
            <a:pPr eaLnBrk="1" hangingPunct="1">
              <a:lnSpc>
                <a:spcPct val="95000"/>
              </a:lnSpc>
              <a:defRPr/>
            </a:pPr>
            <a:r>
              <a:rPr lang="pt-BR" sz="1800" dirty="0">
                <a:latin typeface="Verdana" pitchFamily="34" charset="0"/>
              </a:rPr>
              <a:t>Radiações</a:t>
            </a:r>
            <a:endParaRPr lang="pt-BR" dirty="0">
              <a:latin typeface="Verdana" pitchFamily="34" charset="0"/>
            </a:endParaRPr>
          </a:p>
        </p:txBody>
      </p:sp>
      <p:sp>
        <p:nvSpPr>
          <p:cNvPr id="91141" name="Rectangle 5"/>
          <p:cNvSpPr>
            <a:spLocks noChangeArrowheads="1"/>
          </p:cNvSpPr>
          <p:nvPr/>
        </p:nvSpPr>
        <p:spPr bwMode="auto">
          <a:xfrm>
            <a:off x="6196013" y="4491038"/>
            <a:ext cx="2462212" cy="1524000"/>
          </a:xfrm>
          <a:prstGeom prst="rect">
            <a:avLst/>
          </a:prstGeom>
          <a:solidFill>
            <a:srgbClr val="EDF2F9"/>
          </a:solidFill>
          <a:ln w="9525">
            <a:solidFill>
              <a:srgbClr val="969696"/>
            </a:solidFill>
            <a:miter lim="800000"/>
            <a:headEnd/>
            <a:tailEnd/>
          </a:ln>
          <a:effectLst/>
        </p:spPr>
        <p:txBody>
          <a:bodyPr wrap="none" anchor="ctr"/>
          <a:lstStyle/>
          <a:p>
            <a:pPr eaLnBrk="1" hangingPunct="1">
              <a:defRPr/>
            </a:pPr>
            <a:r>
              <a:rPr lang="pt-BR" sz="2100" dirty="0">
                <a:solidFill>
                  <a:srgbClr val="006600"/>
                </a:solidFill>
                <a:effectLst>
                  <a:outerShdw blurRad="38100" dist="38100" dir="2700000" algn="tl">
                    <a:srgbClr val="000000"/>
                  </a:outerShdw>
                </a:effectLst>
                <a:latin typeface="Verdana" pitchFamily="34" charset="0"/>
              </a:rPr>
              <a:t>Ambiente geral</a:t>
            </a:r>
          </a:p>
          <a:p>
            <a:pPr eaLnBrk="1" hangingPunct="1">
              <a:spcBef>
                <a:spcPct val="10000"/>
              </a:spcBef>
              <a:defRPr/>
            </a:pPr>
            <a:r>
              <a:rPr lang="pt-BR" sz="1800" dirty="0">
                <a:latin typeface="Verdana" pitchFamily="34" charset="0"/>
              </a:rPr>
              <a:t>Ar</a:t>
            </a:r>
          </a:p>
          <a:p>
            <a:pPr eaLnBrk="1" hangingPunct="1">
              <a:defRPr/>
            </a:pPr>
            <a:r>
              <a:rPr lang="pt-BR" sz="1800" dirty="0">
                <a:latin typeface="Verdana" pitchFamily="34" charset="0"/>
              </a:rPr>
              <a:t>Água</a:t>
            </a:r>
          </a:p>
          <a:p>
            <a:pPr eaLnBrk="1" hangingPunct="1">
              <a:defRPr/>
            </a:pPr>
            <a:r>
              <a:rPr lang="pt-BR" sz="1800" dirty="0">
                <a:latin typeface="Verdana" pitchFamily="34" charset="0"/>
              </a:rPr>
              <a:t>Alimentos</a:t>
            </a:r>
          </a:p>
          <a:p>
            <a:pPr eaLnBrk="1" hangingPunct="1">
              <a:defRPr/>
            </a:pPr>
            <a:r>
              <a:rPr lang="pt-BR" sz="1800" dirty="0">
                <a:latin typeface="Verdana" pitchFamily="34" charset="0"/>
              </a:rPr>
              <a:t>Radiações </a:t>
            </a:r>
          </a:p>
        </p:txBody>
      </p:sp>
      <p:sp>
        <p:nvSpPr>
          <p:cNvPr id="91142" name="Rectangle 6"/>
          <p:cNvSpPr>
            <a:spLocks noChangeArrowheads="1"/>
          </p:cNvSpPr>
          <p:nvPr/>
        </p:nvSpPr>
        <p:spPr bwMode="auto">
          <a:xfrm>
            <a:off x="6196013" y="1657350"/>
            <a:ext cx="2486025" cy="1524000"/>
          </a:xfrm>
          <a:prstGeom prst="rect">
            <a:avLst/>
          </a:prstGeom>
          <a:solidFill>
            <a:srgbClr val="EDF2F9"/>
          </a:solidFill>
          <a:ln w="9525">
            <a:solidFill>
              <a:srgbClr val="969696"/>
            </a:solidFill>
            <a:miter lim="800000"/>
            <a:headEnd/>
            <a:tailEnd/>
          </a:ln>
          <a:effectLst/>
        </p:spPr>
        <p:txBody>
          <a:bodyPr wrap="none" anchor="ctr"/>
          <a:lstStyle/>
          <a:p>
            <a:pPr eaLnBrk="1" hangingPunct="1">
              <a:lnSpc>
                <a:spcPct val="95000"/>
              </a:lnSpc>
              <a:defRPr/>
            </a:pPr>
            <a:r>
              <a:rPr lang="pt-BR" sz="2100" dirty="0">
                <a:solidFill>
                  <a:srgbClr val="006600"/>
                </a:solidFill>
                <a:effectLst>
                  <a:outerShdw blurRad="38100" dist="38100" dir="2700000" algn="tl">
                    <a:srgbClr val="000000"/>
                  </a:outerShdw>
                </a:effectLst>
                <a:latin typeface="Verdana" pitchFamily="34" charset="0"/>
              </a:rPr>
              <a:t>Local de trabalho</a:t>
            </a:r>
            <a:endParaRPr lang="pt-BR" b="1" dirty="0">
              <a:latin typeface="Verdana" pitchFamily="34" charset="0"/>
            </a:endParaRPr>
          </a:p>
          <a:p>
            <a:pPr eaLnBrk="1" hangingPunct="1">
              <a:lnSpc>
                <a:spcPct val="95000"/>
              </a:lnSpc>
              <a:spcBef>
                <a:spcPct val="20000"/>
              </a:spcBef>
              <a:defRPr/>
            </a:pPr>
            <a:r>
              <a:rPr lang="pt-BR" sz="1800" dirty="0">
                <a:latin typeface="Verdana" pitchFamily="34" charset="0"/>
              </a:rPr>
              <a:t>Químicos</a:t>
            </a:r>
          </a:p>
          <a:p>
            <a:pPr eaLnBrk="1" hangingPunct="1">
              <a:defRPr/>
            </a:pPr>
            <a:r>
              <a:rPr lang="pt-BR" sz="1800" dirty="0">
                <a:latin typeface="Verdana" pitchFamily="34" charset="0"/>
              </a:rPr>
              <a:t>Fibras</a:t>
            </a:r>
          </a:p>
          <a:p>
            <a:pPr eaLnBrk="1" hangingPunct="1">
              <a:lnSpc>
                <a:spcPct val="95000"/>
              </a:lnSpc>
              <a:defRPr/>
            </a:pPr>
            <a:r>
              <a:rPr lang="pt-BR" sz="1800" dirty="0">
                <a:latin typeface="Verdana" pitchFamily="34" charset="0"/>
              </a:rPr>
              <a:t>Radiações </a:t>
            </a:r>
            <a:endParaRPr lang="pt-BR" dirty="0">
              <a:solidFill>
                <a:srgbClr val="0000CC"/>
              </a:solidFill>
              <a:latin typeface="Verdana" pitchFamily="34" charset="0"/>
            </a:endParaRPr>
          </a:p>
        </p:txBody>
      </p:sp>
      <p:sp>
        <p:nvSpPr>
          <p:cNvPr id="91143" name="Oval 7"/>
          <p:cNvSpPr>
            <a:spLocks noChangeArrowheads="1"/>
          </p:cNvSpPr>
          <p:nvPr/>
        </p:nvSpPr>
        <p:spPr bwMode="auto">
          <a:xfrm>
            <a:off x="2514600" y="3062288"/>
            <a:ext cx="4038600" cy="1524000"/>
          </a:xfrm>
          <a:prstGeom prst="ellipse">
            <a:avLst/>
          </a:prstGeom>
          <a:solidFill>
            <a:srgbClr val="CEEAB0"/>
          </a:solidFill>
          <a:ln w="9525">
            <a:solidFill>
              <a:srgbClr val="808080"/>
            </a:solidFill>
            <a:round/>
            <a:headEnd/>
            <a:tailEnd/>
          </a:ln>
          <a:effectLst/>
        </p:spPr>
        <p:txBody>
          <a:bodyPr wrap="none" anchor="ctr"/>
          <a:lstStyle/>
          <a:p>
            <a:pPr algn="ctr" eaLnBrk="1" hangingPunct="1">
              <a:lnSpc>
                <a:spcPct val="95000"/>
              </a:lnSpc>
              <a:defRPr/>
            </a:pPr>
            <a:r>
              <a:rPr lang="pt-BR" sz="2100">
                <a:solidFill>
                  <a:srgbClr val="008000"/>
                </a:solidFill>
                <a:effectLst>
                  <a:outerShdw blurRad="38100" dist="38100" dir="2700000" algn="tl">
                    <a:srgbClr val="000000"/>
                  </a:outerShdw>
                </a:effectLst>
                <a:latin typeface="Verdana" pitchFamily="34" charset="0"/>
              </a:rPr>
              <a:t> </a:t>
            </a:r>
            <a:r>
              <a:rPr lang="pt-BR" sz="2100">
                <a:solidFill>
                  <a:srgbClr val="006600"/>
                </a:solidFill>
                <a:effectLst>
                  <a:outerShdw blurRad="38100" dist="38100" dir="2700000" algn="tl">
                    <a:srgbClr val="000000"/>
                  </a:outerShdw>
                </a:effectLst>
                <a:latin typeface="Verdana" pitchFamily="34" charset="0"/>
              </a:rPr>
              <a:t>Características</a:t>
            </a:r>
          </a:p>
          <a:p>
            <a:pPr algn="ctr" eaLnBrk="1" hangingPunct="1">
              <a:lnSpc>
                <a:spcPct val="95000"/>
              </a:lnSpc>
              <a:defRPr/>
            </a:pPr>
            <a:r>
              <a:rPr lang="pt-BR" sz="2100">
                <a:solidFill>
                  <a:srgbClr val="006600"/>
                </a:solidFill>
                <a:effectLst>
                  <a:outerShdw blurRad="38100" dist="38100" dir="2700000" algn="tl">
                    <a:srgbClr val="000000"/>
                  </a:outerShdw>
                </a:effectLst>
                <a:latin typeface="Verdana" pitchFamily="34" charset="0"/>
              </a:rPr>
              <a:t> individuais</a:t>
            </a:r>
            <a:endParaRPr lang="pt-BR" sz="2100">
              <a:latin typeface="Verdana" pitchFamily="34" charset="0"/>
            </a:endParaRPr>
          </a:p>
          <a:p>
            <a:pPr algn="ctr" eaLnBrk="1" hangingPunct="1">
              <a:lnSpc>
                <a:spcPct val="95000"/>
              </a:lnSpc>
              <a:spcBef>
                <a:spcPct val="10000"/>
              </a:spcBef>
              <a:defRPr/>
            </a:pPr>
            <a:r>
              <a:rPr lang="pt-BR" sz="1800">
                <a:latin typeface="Verdana" pitchFamily="34" charset="0"/>
              </a:rPr>
              <a:t>  Idade, sexo, herança genética, </a:t>
            </a:r>
          </a:p>
          <a:p>
            <a:pPr algn="ctr" eaLnBrk="1" hangingPunct="1">
              <a:lnSpc>
                <a:spcPct val="95000"/>
              </a:lnSpc>
              <a:defRPr/>
            </a:pPr>
            <a:r>
              <a:rPr lang="pt-BR" sz="1800">
                <a:latin typeface="Verdana" pitchFamily="34" charset="0"/>
              </a:rPr>
              <a:t>  imunidade, etc.</a:t>
            </a:r>
            <a:endParaRPr lang="pt-BR" sz="2000">
              <a:latin typeface="Times New Roman" pitchFamily="18" charset="0"/>
            </a:endParaRPr>
          </a:p>
        </p:txBody>
      </p:sp>
    </p:spTree>
    <p:extLst>
      <p:ext uri="{BB962C8B-B14F-4D97-AF65-F5344CB8AC3E}">
        <p14:creationId xmlns:p14="http://schemas.microsoft.com/office/powerpoint/2010/main" val="567492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m 2"/>
          <p:cNvPicPr>
            <a:picLocks noChangeAspect="1"/>
          </p:cNvPicPr>
          <p:nvPr/>
        </p:nvPicPr>
        <p:blipFill rotWithShape="1">
          <a:blip r:embed="rId3">
            <a:extLst>
              <a:ext uri="{28A0092B-C50C-407E-A947-70E740481C1C}">
                <a14:useLocalDpi xmlns:a14="http://schemas.microsoft.com/office/drawing/2010/main" val="0"/>
              </a:ext>
            </a:extLst>
          </a:blip>
          <a:srcRect t="5662"/>
          <a:stretch/>
        </p:blipFill>
        <p:spPr bwMode="auto">
          <a:xfrm>
            <a:off x="1019175" y="1157075"/>
            <a:ext cx="710565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330739" y="358088"/>
            <a:ext cx="8482522" cy="492443"/>
          </a:xfrm>
          <a:prstGeom prst="rect">
            <a:avLst/>
          </a:prstGeom>
        </p:spPr>
        <p:txBody>
          <a:bodyPr wrap="square">
            <a:spAutoFit/>
          </a:bodyPr>
          <a:lstStyle/>
          <a:p>
            <a:pPr algn="ctr"/>
            <a:r>
              <a:rPr lang="pt-PT" sz="2600" b="1" dirty="0">
                <a:solidFill>
                  <a:schemeClr val="tx2"/>
                </a:solidFill>
                <a:effectLst>
                  <a:outerShdw blurRad="38100" dist="38100" dir="2700000" algn="tl">
                    <a:srgbClr val="C0C0C0"/>
                  </a:outerShdw>
                </a:effectLst>
                <a:latin typeface="Verdana" pitchFamily="34" charset="0"/>
              </a:rPr>
              <a:t>Representação dos Determinantes da Saúde</a:t>
            </a:r>
            <a:endParaRPr lang="pt-BR" sz="2600" b="1" dirty="0">
              <a:solidFill>
                <a:schemeClr val="tx2"/>
              </a:solidFill>
              <a:effectLst>
                <a:outerShdw blurRad="38100" dist="38100" dir="2700000" algn="tl">
                  <a:srgbClr val="C0C0C0"/>
                </a:outerShdw>
              </a:effectLst>
              <a:latin typeface="Verdana" pitchFamily="34" charset="0"/>
            </a:endParaRPr>
          </a:p>
        </p:txBody>
      </p:sp>
      <p:sp>
        <p:nvSpPr>
          <p:cNvPr id="3" name="CaixaDeTexto 2"/>
          <p:cNvSpPr txBox="1"/>
          <p:nvPr/>
        </p:nvSpPr>
        <p:spPr>
          <a:xfrm>
            <a:off x="7358874" y="1614791"/>
            <a:ext cx="1683474" cy="923330"/>
          </a:xfrm>
          <a:prstGeom prst="rect">
            <a:avLst/>
          </a:prstGeom>
          <a:noFill/>
          <a:ln w="38100">
            <a:solidFill>
              <a:srgbClr val="00B050"/>
            </a:solidFill>
          </a:ln>
        </p:spPr>
        <p:txBody>
          <a:bodyPr wrap="none" rtlCol="0">
            <a:spAutoFit/>
          </a:bodyPr>
          <a:lstStyle/>
          <a:p>
            <a:pPr algn="ctr"/>
            <a:r>
              <a:rPr lang="pt-BR" dirty="0"/>
              <a:t>Importantes, </a:t>
            </a:r>
          </a:p>
          <a:p>
            <a:pPr algn="ctr"/>
            <a:r>
              <a:rPr lang="pt-BR" dirty="0"/>
              <a:t>mas difícil </a:t>
            </a:r>
          </a:p>
          <a:p>
            <a:pPr algn="ctr"/>
            <a:r>
              <a:rPr lang="pt-BR" dirty="0"/>
              <a:t>intervenção</a:t>
            </a:r>
          </a:p>
        </p:txBody>
      </p:sp>
      <p:cxnSp>
        <p:nvCxnSpPr>
          <p:cNvPr id="8" name="Conector reto 7"/>
          <p:cNvCxnSpPr/>
          <p:nvPr/>
        </p:nvCxnSpPr>
        <p:spPr>
          <a:xfrm flipH="1">
            <a:off x="5201368" y="2538121"/>
            <a:ext cx="2541849" cy="195239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Chave esquerda 11"/>
          <p:cNvSpPr/>
          <p:nvPr/>
        </p:nvSpPr>
        <p:spPr>
          <a:xfrm>
            <a:off x="603454" y="1393687"/>
            <a:ext cx="552988" cy="4241260"/>
          </a:xfrm>
          <a:prstGeom prst="leftBrace">
            <a:avLst>
              <a:gd name="adj1" fmla="val 51481"/>
              <a:gd name="adj2" fmla="val 50000"/>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4" name="Imagem 3">
            <a:extLst>
              <a:ext uri="{FF2B5EF4-FFF2-40B4-BE49-F238E27FC236}">
                <a16:creationId xmlns:a16="http://schemas.microsoft.com/office/drawing/2014/main" id="{AE0A7C8C-A7AE-4617-B04F-88D4ED1EE229}"/>
              </a:ext>
            </a:extLst>
          </p:cNvPr>
          <p:cNvPicPr>
            <a:picLocks noChangeAspect="1"/>
          </p:cNvPicPr>
          <p:nvPr/>
        </p:nvPicPr>
        <p:blipFill>
          <a:blip r:embed="rId4"/>
          <a:stretch>
            <a:fillRect/>
          </a:stretch>
        </p:blipFill>
        <p:spPr>
          <a:xfrm>
            <a:off x="109783" y="2859472"/>
            <a:ext cx="538163" cy="1309689"/>
          </a:xfrm>
          <a:prstGeom prst="rect">
            <a:avLst/>
          </a:prstGeom>
        </p:spPr>
      </p:pic>
      <p:sp>
        <p:nvSpPr>
          <p:cNvPr id="5" name="CaixaDeTexto 4">
            <a:extLst>
              <a:ext uri="{FF2B5EF4-FFF2-40B4-BE49-F238E27FC236}">
                <a16:creationId xmlns:a16="http://schemas.microsoft.com/office/drawing/2014/main" id="{EF903662-B3B7-4A95-859D-F1758BB748EB}"/>
              </a:ext>
            </a:extLst>
          </p:cNvPr>
          <p:cNvSpPr txBox="1"/>
          <p:nvPr/>
        </p:nvSpPr>
        <p:spPr>
          <a:xfrm>
            <a:off x="6914546" y="1088268"/>
            <a:ext cx="492443" cy="1200329"/>
          </a:xfrm>
          <a:prstGeom prst="rect">
            <a:avLst/>
          </a:prstGeom>
          <a:noFill/>
        </p:spPr>
        <p:txBody>
          <a:bodyPr wrap="none" rtlCol="0">
            <a:spAutoFit/>
          </a:bodyPr>
          <a:lstStyle/>
          <a:p>
            <a:r>
              <a:rPr lang="pt-BR" sz="7200" dirty="0">
                <a:solidFill>
                  <a:srgbClr val="007E39"/>
                </a:solidFill>
                <a:latin typeface="Arial Rounded MT Bold" panose="020F0704030504030204" pitchFamily="34" charset="0"/>
              </a:rPr>
              <a:t>!</a:t>
            </a:r>
          </a:p>
        </p:txBody>
      </p:sp>
    </p:spTree>
    <p:extLst>
      <p:ext uri="{BB962C8B-B14F-4D97-AF65-F5344CB8AC3E}">
        <p14:creationId xmlns:p14="http://schemas.microsoft.com/office/powerpoint/2010/main" val="3291616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65797" y="274397"/>
            <a:ext cx="9083023" cy="795731"/>
          </a:xfrm>
          <a:prstGeom prst="rect">
            <a:avLst/>
          </a:prstGeom>
          <a:noFill/>
          <a:ln w="9525">
            <a:noFill/>
            <a:miter lim="800000"/>
            <a:headEnd/>
            <a:tailEnd/>
          </a:ln>
          <a:effectLst/>
        </p:spPr>
        <p:txBody>
          <a:bodyPr wrap="square">
            <a:spAutoFit/>
          </a:bodyPr>
          <a:lstStyle/>
          <a:p>
            <a:pPr algn="ctr" eaLnBrk="1" hangingPunct="1">
              <a:lnSpc>
                <a:spcPct val="120000"/>
              </a:lnSpc>
              <a:defRPr/>
            </a:pPr>
            <a:r>
              <a:rPr lang="pt-BR" sz="2000" b="1" dirty="0">
                <a:effectLst>
                  <a:outerShdw blurRad="38100" dist="38100" dir="2700000" algn="tl">
                    <a:srgbClr val="C0C0C0"/>
                  </a:outerShdw>
                </a:effectLst>
                <a:latin typeface="Verdana" pitchFamily="34" charset="0"/>
              </a:rPr>
              <a:t>Mortalidade Proporcional = proporção de mortes por causa</a:t>
            </a:r>
          </a:p>
          <a:p>
            <a:pPr algn="ctr" eaLnBrk="1" hangingPunct="1">
              <a:lnSpc>
                <a:spcPct val="120000"/>
              </a:lnSpc>
              <a:defRPr/>
            </a:pPr>
            <a:r>
              <a:rPr lang="pt-BR" sz="2000" b="1" dirty="0">
                <a:solidFill>
                  <a:schemeClr val="tx2"/>
                </a:solidFill>
                <a:effectLst>
                  <a:outerShdw blurRad="38100" dist="38100" dir="2700000" algn="tl">
                    <a:srgbClr val="C0C0C0"/>
                  </a:outerShdw>
                </a:effectLst>
                <a:latin typeface="Verdana" pitchFamily="34" charset="0"/>
              </a:rPr>
              <a:t>PERCENTUAIS POR PRINCIPAIS CAUSAS DE MORTE BRASIL</a:t>
            </a:r>
          </a:p>
        </p:txBody>
      </p:sp>
      <p:pic>
        <p:nvPicPr>
          <p:cNvPr id="35843" name="Picture 5"/>
          <p:cNvPicPr>
            <a:picLocks noChangeAspect="1" noChangeArrowheads="1"/>
          </p:cNvPicPr>
          <p:nvPr/>
        </p:nvPicPr>
        <p:blipFill>
          <a:blip r:embed="rId3">
            <a:extLst>
              <a:ext uri="{28A0092B-C50C-407E-A947-70E740481C1C}">
                <a14:useLocalDpi xmlns:a14="http://schemas.microsoft.com/office/drawing/2010/main" val="0"/>
              </a:ext>
            </a:extLst>
          </a:blip>
          <a:srcRect r="716" b="8408"/>
          <a:stretch>
            <a:fillRect/>
          </a:stretch>
        </p:blipFill>
        <p:spPr bwMode="auto">
          <a:xfrm>
            <a:off x="827088" y="1773238"/>
            <a:ext cx="77057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7"/>
          <p:cNvSpPr txBox="1">
            <a:spLocks noChangeArrowheads="1"/>
          </p:cNvSpPr>
          <p:nvPr/>
        </p:nvSpPr>
        <p:spPr bwMode="auto">
          <a:xfrm>
            <a:off x="6062696" y="6412663"/>
            <a:ext cx="2519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en-US" altLang="pt-BR" sz="1600" dirty="0"/>
              <a:t>http://portal.saude.gov.br</a:t>
            </a:r>
          </a:p>
        </p:txBody>
      </p:sp>
      <p:sp>
        <p:nvSpPr>
          <p:cNvPr id="2" name="Chave esquerda 1"/>
          <p:cNvSpPr/>
          <p:nvPr/>
        </p:nvSpPr>
        <p:spPr>
          <a:xfrm>
            <a:off x="664030" y="3773661"/>
            <a:ext cx="407128" cy="1479983"/>
          </a:xfrm>
          <a:prstGeom prst="leftBrace">
            <a:avLst>
              <a:gd name="adj1" fmla="val 48514"/>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CaixaDeTexto 2"/>
          <p:cNvSpPr txBox="1"/>
          <p:nvPr/>
        </p:nvSpPr>
        <p:spPr>
          <a:xfrm rot="16200000">
            <a:off x="-244822" y="4267988"/>
            <a:ext cx="1316386" cy="523220"/>
          </a:xfrm>
          <a:prstGeom prst="rect">
            <a:avLst/>
          </a:prstGeom>
          <a:noFill/>
        </p:spPr>
        <p:txBody>
          <a:bodyPr wrap="none" rtlCol="0">
            <a:spAutoFit/>
          </a:bodyPr>
          <a:lstStyle/>
          <a:p>
            <a:pPr algn="ctr"/>
            <a:r>
              <a:rPr lang="pt-BR" sz="1400" b="1" dirty="0">
                <a:solidFill>
                  <a:srgbClr val="C00000"/>
                </a:solidFill>
              </a:rPr>
              <a:t>D.</a:t>
            </a:r>
          </a:p>
          <a:p>
            <a:pPr algn="ctr"/>
            <a:r>
              <a:rPr lang="pt-BR" sz="1400" b="1" dirty="0">
                <a:solidFill>
                  <a:srgbClr val="C00000"/>
                </a:solidFill>
              </a:rPr>
              <a:t>INFECCIOSAS</a:t>
            </a:r>
          </a:p>
        </p:txBody>
      </p:sp>
      <p:sp>
        <p:nvSpPr>
          <p:cNvPr id="4" name="Seta para a direita 3"/>
          <p:cNvSpPr/>
          <p:nvPr/>
        </p:nvSpPr>
        <p:spPr>
          <a:xfrm rot="10800000">
            <a:off x="8362599" y="5078379"/>
            <a:ext cx="407127" cy="166066"/>
          </a:xfrm>
          <a:prstGeom prst="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p:nvPr/>
        </p:nvCxnSpPr>
        <p:spPr>
          <a:xfrm>
            <a:off x="116378" y="2986906"/>
            <a:ext cx="8912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3753254" y="2644681"/>
            <a:ext cx="1853392" cy="338554"/>
          </a:xfrm>
          <a:prstGeom prst="rect">
            <a:avLst/>
          </a:prstGeom>
          <a:noFill/>
        </p:spPr>
        <p:txBody>
          <a:bodyPr wrap="none" rtlCol="0">
            <a:spAutoFit/>
          </a:bodyPr>
          <a:lstStyle/>
          <a:p>
            <a:r>
              <a:rPr lang="pt-BR" sz="1600" b="1" dirty="0"/>
              <a:t>OUTRAS CAUSAS</a:t>
            </a:r>
          </a:p>
        </p:txBody>
      </p:sp>
      <p:sp>
        <p:nvSpPr>
          <p:cNvPr id="10" name="Chave direita 9"/>
          <p:cNvSpPr/>
          <p:nvPr/>
        </p:nvSpPr>
        <p:spPr>
          <a:xfrm>
            <a:off x="8302640" y="3182610"/>
            <a:ext cx="322319" cy="1876935"/>
          </a:xfrm>
          <a:prstGeom prst="rightBrace">
            <a:avLst>
              <a:gd name="adj1" fmla="val 58753"/>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CaixaDeTexto 10"/>
          <p:cNvSpPr txBox="1"/>
          <p:nvPr/>
        </p:nvSpPr>
        <p:spPr>
          <a:xfrm rot="16200000">
            <a:off x="8389311" y="3773661"/>
            <a:ext cx="833883" cy="369332"/>
          </a:xfrm>
          <a:prstGeom prst="rect">
            <a:avLst/>
          </a:prstGeom>
          <a:noFill/>
        </p:spPr>
        <p:txBody>
          <a:bodyPr wrap="none" rtlCol="0">
            <a:spAutoFit/>
          </a:bodyPr>
          <a:lstStyle/>
          <a:p>
            <a:r>
              <a:rPr lang="pt-BR" b="1" dirty="0">
                <a:solidFill>
                  <a:srgbClr val="00B050"/>
                </a:solidFill>
              </a:rPr>
              <a:t>DCNT</a:t>
            </a:r>
          </a:p>
        </p:txBody>
      </p:sp>
      <p:sp>
        <p:nvSpPr>
          <p:cNvPr id="15" name="Chave esquerda 14"/>
          <p:cNvSpPr/>
          <p:nvPr/>
        </p:nvSpPr>
        <p:spPr>
          <a:xfrm>
            <a:off x="745305" y="3139188"/>
            <a:ext cx="265894" cy="533876"/>
          </a:xfrm>
          <a:prstGeom prst="leftBrace">
            <a:avLst>
              <a:gd name="adj1" fmla="val 25555"/>
              <a:gd name="adj2" fmla="val 50000"/>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00B050"/>
              </a:solidFill>
            </a:endParaRPr>
          </a:p>
        </p:txBody>
      </p:sp>
      <p:sp>
        <p:nvSpPr>
          <p:cNvPr id="12" name="Seta para a direita 11"/>
          <p:cNvSpPr/>
          <p:nvPr/>
        </p:nvSpPr>
        <p:spPr>
          <a:xfrm>
            <a:off x="262026" y="3262768"/>
            <a:ext cx="350201" cy="181222"/>
          </a:xfrm>
          <a:prstGeom prst="right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011198" y="1194993"/>
            <a:ext cx="7197804" cy="646331"/>
          </a:xfrm>
          <a:prstGeom prst="rect">
            <a:avLst/>
          </a:prstGeom>
          <a:noFill/>
        </p:spPr>
        <p:txBody>
          <a:bodyPr wrap="none" rtlCol="0">
            <a:spAutoFit/>
          </a:bodyPr>
          <a:lstStyle/>
          <a:p>
            <a:pPr algn="ctr"/>
            <a:r>
              <a:rPr lang="pt-BR" b="1" dirty="0"/>
              <a:t>TRANSIÇÃO EPIDEMIOLÓGICA</a:t>
            </a:r>
          </a:p>
          <a:p>
            <a:pPr algn="ctr"/>
            <a:r>
              <a:rPr lang="pt-BR" dirty="0"/>
              <a:t>“Alteração no padrão de morbimortalidade de uma população”</a:t>
            </a:r>
          </a:p>
        </p:txBody>
      </p:sp>
    </p:spTree>
    <p:extLst>
      <p:ext uri="{BB962C8B-B14F-4D97-AF65-F5344CB8AC3E}">
        <p14:creationId xmlns:p14="http://schemas.microsoft.com/office/powerpoint/2010/main" val="225908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2" grpId="0" animBg="1"/>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46" name="Text Box 14">
            <a:extLst>
              <a:ext uri="{FF2B5EF4-FFF2-40B4-BE49-F238E27FC236}">
                <a16:creationId xmlns:a16="http://schemas.microsoft.com/office/drawing/2014/main" id="{31B3D188-3567-4331-9092-04F224B69C8C}"/>
              </a:ext>
            </a:extLst>
          </p:cNvPr>
          <p:cNvSpPr txBox="1">
            <a:spLocks noChangeArrowheads="1"/>
          </p:cNvSpPr>
          <p:nvPr/>
        </p:nvSpPr>
        <p:spPr bwMode="auto">
          <a:xfrm>
            <a:off x="5853011" y="4841905"/>
            <a:ext cx="2548467" cy="86793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lnSpc>
                <a:spcPct val="90000"/>
              </a:lnSpc>
            </a:pPr>
            <a:r>
              <a:rPr lang="pt-BR" altLang="pt-BR" sz="2800" b="1" dirty="0">
                <a:solidFill>
                  <a:schemeClr val="tx1"/>
                </a:solidFill>
                <a:effectLst>
                  <a:outerShdw blurRad="38100" dist="38100" dir="2700000" algn="tl">
                    <a:srgbClr val="000000"/>
                  </a:outerShdw>
                </a:effectLst>
                <a:sym typeface="Symbol" panose="05050102010706020507" pitchFamily="18" charset="2"/>
              </a:rPr>
              <a:t> m</a:t>
            </a:r>
            <a:r>
              <a:rPr lang="pt-BR" altLang="pt-BR" sz="2800" b="1" dirty="0">
                <a:solidFill>
                  <a:schemeClr val="tx1"/>
                </a:solidFill>
                <a:effectLst>
                  <a:outerShdw blurRad="38100" dist="38100" dir="2700000" algn="tl">
                    <a:srgbClr val="000000"/>
                  </a:outerShdw>
                </a:effectLst>
              </a:rPr>
              <a:t>ortalidade por DCNT</a:t>
            </a:r>
          </a:p>
        </p:txBody>
      </p:sp>
      <p:sp>
        <p:nvSpPr>
          <p:cNvPr id="16" name="Text Box 10">
            <a:extLst>
              <a:ext uri="{FF2B5EF4-FFF2-40B4-BE49-F238E27FC236}">
                <a16:creationId xmlns:a16="http://schemas.microsoft.com/office/drawing/2014/main" id="{FE843427-B06D-4A38-B36E-BA8D1D302266}"/>
              </a:ext>
            </a:extLst>
          </p:cNvPr>
          <p:cNvSpPr txBox="1">
            <a:spLocks noChangeArrowheads="1"/>
          </p:cNvSpPr>
          <p:nvPr/>
        </p:nvSpPr>
        <p:spPr bwMode="auto">
          <a:xfrm>
            <a:off x="6076270" y="2803805"/>
            <a:ext cx="25484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eaLnBrk="1" hangingPunct="1"/>
            <a:r>
              <a:rPr lang="pt-BR" altLang="pt-BR" b="1" i="1" dirty="0">
                <a:solidFill>
                  <a:srgbClr val="C00000"/>
                </a:solidFill>
                <a:effectLst>
                  <a:outerShdw blurRad="38100" dist="38100" dir="2700000" algn="tl">
                    <a:srgbClr val="000000"/>
                  </a:outerShdw>
                </a:effectLst>
                <a:latin typeface="Tahoma" panose="020B0604030504040204" pitchFamily="34" charset="0"/>
              </a:rPr>
              <a:t>Transição</a:t>
            </a:r>
          </a:p>
          <a:p>
            <a:pPr algn="ctr" eaLnBrk="1" hangingPunct="1"/>
            <a:r>
              <a:rPr lang="pt-BR" altLang="pt-BR" b="1" i="1" dirty="0">
                <a:solidFill>
                  <a:srgbClr val="C00000"/>
                </a:solidFill>
                <a:effectLst>
                  <a:outerShdw blurRad="38100" dist="38100" dir="2700000" algn="tl">
                    <a:srgbClr val="000000"/>
                  </a:outerShdw>
                </a:effectLst>
                <a:latin typeface="Tahoma" panose="020B0604030504040204" pitchFamily="34" charset="0"/>
              </a:rPr>
              <a:t>Epidemiológica</a:t>
            </a:r>
          </a:p>
        </p:txBody>
      </p:sp>
      <p:grpSp>
        <p:nvGrpSpPr>
          <p:cNvPr id="4" name="Agrupar 3">
            <a:extLst>
              <a:ext uri="{FF2B5EF4-FFF2-40B4-BE49-F238E27FC236}">
                <a16:creationId xmlns:a16="http://schemas.microsoft.com/office/drawing/2014/main" id="{462738F5-4FD0-4F0C-93A7-6D7184F4A108}"/>
              </a:ext>
            </a:extLst>
          </p:cNvPr>
          <p:cNvGrpSpPr/>
          <p:nvPr/>
        </p:nvGrpSpPr>
        <p:grpSpPr>
          <a:xfrm>
            <a:off x="383311" y="1069245"/>
            <a:ext cx="5668945" cy="3056054"/>
            <a:chOff x="301491" y="499513"/>
            <a:chExt cx="5668945" cy="3056054"/>
          </a:xfrm>
        </p:grpSpPr>
        <p:sp>
          <p:nvSpPr>
            <p:cNvPr id="1170442" name="Text Box 10">
              <a:extLst>
                <a:ext uri="{FF2B5EF4-FFF2-40B4-BE49-F238E27FC236}">
                  <a16:creationId xmlns:a16="http://schemas.microsoft.com/office/drawing/2014/main" id="{25B45876-A014-495D-9A64-DC5C86673AFA}"/>
                </a:ext>
              </a:extLst>
            </p:cNvPr>
            <p:cNvSpPr txBox="1">
              <a:spLocks noChangeArrowheads="1"/>
            </p:cNvSpPr>
            <p:nvPr/>
          </p:nvSpPr>
          <p:spPr bwMode="auto">
            <a:xfrm>
              <a:off x="976708" y="2134247"/>
              <a:ext cx="1758244"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eaLnBrk="1" hangingPunct="1"/>
              <a:r>
                <a:rPr lang="pt-BR" altLang="pt-BR" sz="2133" b="1" dirty="0">
                  <a:solidFill>
                    <a:schemeClr val="tx1"/>
                  </a:solidFill>
                  <a:effectLst>
                    <a:outerShdw blurRad="38100" dist="38100" dir="2700000" algn="tl">
                      <a:srgbClr val="000000"/>
                    </a:outerShdw>
                  </a:effectLst>
                  <a:latin typeface="Tahoma" panose="020B0604030504040204" pitchFamily="34" charset="0"/>
                </a:rPr>
                <a:t>Transição </a:t>
              </a:r>
            </a:p>
            <a:p>
              <a:pPr algn="ctr" eaLnBrk="1" hangingPunct="1"/>
              <a:r>
                <a:rPr lang="pt-BR" altLang="pt-BR" sz="2133" b="1" dirty="0">
                  <a:solidFill>
                    <a:schemeClr val="tx1"/>
                  </a:solidFill>
                  <a:effectLst>
                    <a:outerShdw blurRad="38100" dist="38100" dir="2700000" algn="tl">
                      <a:srgbClr val="000000"/>
                    </a:outerShdw>
                  </a:effectLst>
                  <a:latin typeface="Tahoma" panose="020B0604030504040204" pitchFamily="34" charset="0"/>
                </a:rPr>
                <a:t>Nutricional</a:t>
              </a:r>
              <a:r>
                <a:rPr lang="pt-BR" altLang="pt-BR" sz="1778" b="1" dirty="0">
                  <a:solidFill>
                    <a:schemeClr val="tx1"/>
                  </a:solidFill>
                  <a:effectLst>
                    <a:outerShdw blurRad="38100" dist="38100" dir="2700000" algn="tl">
                      <a:srgbClr val="000000"/>
                    </a:outerShdw>
                  </a:effectLst>
                  <a:latin typeface="Tahoma" panose="020B0604030504040204" pitchFamily="34" charset="0"/>
                </a:rPr>
                <a:t> </a:t>
              </a:r>
              <a:endParaRPr lang="pt-BR" altLang="pt-BR" sz="2844" b="1" dirty="0">
                <a:solidFill>
                  <a:schemeClr val="tx1"/>
                </a:solidFill>
                <a:effectLst>
                  <a:outerShdw blurRad="38100" dist="38100" dir="2700000" algn="tl">
                    <a:srgbClr val="000000"/>
                  </a:outerShdw>
                </a:effectLst>
                <a:latin typeface="Tahoma" panose="020B0604030504040204" pitchFamily="34" charset="0"/>
              </a:endParaRPr>
            </a:p>
          </p:txBody>
        </p:sp>
        <p:sp>
          <p:nvSpPr>
            <p:cNvPr id="1170438" name="Text Box 6">
              <a:extLst>
                <a:ext uri="{FF2B5EF4-FFF2-40B4-BE49-F238E27FC236}">
                  <a16:creationId xmlns:a16="http://schemas.microsoft.com/office/drawing/2014/main" id="{49FFF625-51DC-40AA-9CD5-E4BD0AE0D738}"/>
                </a:ext>
              </a:extLst>
            </p:cNvPr>
            <p:cNvSpPr txBox="1">
              <a:spLocks noChangeArrowheads="1"/>
            </p:cNvSpPr>
            <p:nvPr/>
          </p:nvSpPr>
          <p:spPr bwMode="auto">
            <a:xfrm>
              <a:off x="3810025" y="578433"/>
              <a:ext cx="2160411" cy="68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lnSpc>
                  <a:spcPct val="90000"/>
                </a:lnSpc>
              </a:pPr>
              <a:r>
                <a:rPr lang="pt-BR" altLang="pt-BR" sz="2133" b="1" dirty="0">
                  <a:solidFill>
                    <a:schemeClr val="tx1"/>
                  </a:solidFill>
                  <a:effectLst>
                    <a:outerShdw blurRad="38100" dist="38100" dir="2700000" algn="tl">
                      <a:srgbClr val="000000"/>
                    </a:outerShdw>
                  </a:effectLst>
                  <a:latin typeface="Tahoma" panose="020B0604030504040204" pitchFamily="34" charset="0"/>
                </a:rPr>
                <a:t>Transição</a:t>
              </a:r>
            </a:p>
            <a:p>
              <a:pPr algn="ctr">
                <a:lnSpc>
                  <a:spcPct val="90000"/>
                </a:lnSpc>
              </a:pPr>
              <a:r>
                <a:rPr lang="pt-BR" altLang="pt-BR" sz="2133" b="1" dirty="0">
                  <a:solidFill>
                    <a:schemeClr val="tx1"/>
                  </a:solidFill>
                  <a:effectLst>
                    <a:outerShdw blurRad="38100" dist="38100" dir="2700000" algn="tl">
                      <a:srgbClr val="000000"/>
                    </a:outerShdw>
                  </a:effectLst>
                  <a:latin typeface="Tahoma" panose="020B0604030504040204" pitchFamily="34" charset="0"/>
                </a:rPr>
                <a:t>Demográfica</a:t>
              </a:r>
            </a:p>
          </p:txBody>
        </p:sp>
        <p:sp>
          <p:nvSpPr>
            <p:cNvPr id="22533" name="AutoShape 8">
              <a:extLst>
                <a:ext uri="{FF2B5EF4-FFF2-40B4-BE49-F238E27FC236}">
                  <a16:creationId xmlns:a16="http://schemas.microsoft.com/office/drawing/2014/main" id="{2DDA629A-392F-4BBE-A6D9-28E127F1FAE4}"/>
                </a:ext>
              </a:extLst>
            </p:cNvPr>
            <p:cNvSpPr>
              <a:spLocks noChangeArrowheads="1"/>
            </p:cNvSpPr>
            <p:nvPr/>
          </p:nvSpPr>
          <p:spPr bwMode="auto">
            <a:xfrm>
              <a:off x="2613378" y="2883042"/>
              <a:ext cx="403578" cy="672525"/>
            </a:xfrm>
            <a:prstGeom prst="rightArrow">
              <a:avLst>
                <a:gd name="adj1" fmla="val 50000"/>
                <a:gd name="adj2" fmla="val 35417"/>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endParaRPr lang="pt-BR" sz="1600" b="1">
                <a:latin typeface="Arial" charset="0"/>
                <a:ea typeface="ＭＳ Ｐゴシック" charset="0"/>
              </a:endParaRPr>
            </a:p>
          </p:txBody>
        </p:sp>
        <p:pic>
          <p:nvPicPr>
            <p:cNvPr id="28677" name="Picture 4" descr="http://www.residenciasaocamilo.com.br/wp-content/uploads/2014/03/cuidador-de-idoso.jpg">
              <a:extLst>
                <a:ext uri="{FF2B5EF4-FFF2-40B4-BE49-F238E27FC236}">
                  <a16:creationId xmlns:a16="http://schemas.microsoft.com/office/drawing/2014/main" id="{122A8625-B2C8-4445-9D38-DB909A461A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956" y="1358935"/>
              <a:ext cx="1963074" cy="1341499"/>
            </a:xfrm>
            <a:prstGeom prst="rect">
              <a:avLst/>
            </a:prstGeom>
            <a:noFill/>
            <a:ln w="3175">
              <a:noFill/>
              <a:miter lim="800000"/>
              <a:headEnd/>
              <a:tailEnd/>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4">
              <a:extLst>
                <a:ext uri="{FF2B5EF4-FFF2-40B4-BE49-F238E27FC236}">
                  <a16:creationId xmlns:a16="http://schemas.microsoft.com/office/drawing/2014/main" id="{B3BE60A2-6005-4EBC-B996-AEC6FD22327D}"/>
                </a:ext>
              </a:extLst>
            </p:cNvPr>
            <p:cNvSpPr txBox="1">
              <a:spLocks noChangeArrowheads="1"/>
            </p:cNvSpPr>
            <p:nvPr/>
          </p:nvSpPr>
          <p:spPr bwMode="auto">
            <a:xfrm>
              <a:off x="301491" y="2862619"/>
              <a:ext cx="310867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FFFFFF"/>
                  </a:solidFill>
                  <a:latin typeface="Arial" panose="020B0604020202020204" pitchFamily="34" charset="0"/>
                  <a:ea typeface="MS PGothic" panose="020B0600070205080204" pitchFamily="34" charset="-128"/>
                </a:defRPr>
              </a:lvl1pPr>
              <a:lvl2pPr marL="742950" indent="-285750">
                <a:defRPr sz="2400">
                  <a:solidFill>
                    <a:srgbClr val="FFFFFF"/>
                  </a:solidFill>
                  <a:latin typeface="Arial" panose="020B0604020202020204" pitchFamily="34" charset="0"/>
                  <a:ea typeface="MS PGothic" panose="020B0600070205080204" pitchFamily="34" charset="-128"/>
                </a:defRPr>
              </a:lvl2pPr>
              <a:lvl3pPr marL="1143000" indent="-228600">
                <a:defRPr sz="2400">
                  <a:solidFill>
                    <a:srgbClr val="FFFFFF"/>
                  </a:solidFill>
                  <a:latin typeface="Arial" panose="020B0604020202020204" pitchFamily="34" charset="0"/>
                  <a:ea typeface="MS PGothic" panose="020B0600070205080204" pitchFamily="34" charset="-128"/>
                </a:defRPr>
              </a:lvl3pPr>
              <a:lvl4pPr marL="1600200" indent="-228600">
                <a:defRPr sz="2400">
                  <a:solidFill>
                    <a:srgbClr val="FFFFFF"/>
                  </a:solidFill>
                  <a:latin typeface="Arial" panose="020B0604020202020204" pitchFamily="34" charset="0"/>
                  <a:ea typeface="MS PGothic" panose="020B0600070205080204" pitchFamily="34" charset="-128"/>
                </a:defRPr>
              </a:lvl4pPr>
              <a:lvl5pPr marL="2057400" indent="-228600">
                <a:defRPr sz="2400">
                  <a:solidFill>
                    <a:srgbClr val="FFFFFF"/>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FFFF"/>
                  </a:solidFill>
                  <a:latin typeface="Arial" panose="020B0604020202020204" pitchFamily="34" charset="0"/>
                  <a:ea typeface="MS PGothic" panose="020B0600070205080204" pitchFamily="34" charset="-128"/>
                </a:defRPr>
              </a:lvl9pPr>
            </a:lstStyle>
            <a:p>
              <a:pPr algn="ctr">
                <a:lnSpc>
                  <a:spcPct val="90000"/>
                </a:lnSpc>
              </a:pPr>
              <a:r>
                <a:rPr lang="pt-BR" altLang="pt-BR" sz="1600" i="1" dirty="0">
                  <a:solidFill>
                    <a:schemeClr val="tx1">
                      <a:lumMod val="65000"/>
                      <a:lumOff val="35000"/>
                    </a:schemeClr>
                  </a:solidFill>
                  <a:latin typeface="Arial Narrow" panose="020B0606020202030204" pitchFamily="34" charset="0"/>
                </a:rPr>
                <a:t>decorrente de mudanças na dieta e atividade física</a:t>
              </a:r>
            </a:p>
          </p:txBody>
        </p:sp>
        <p:sp>
          <p:nvSpPr>
            <p:cNvPr id="2" name="Mais 1">
              <a:extLst>
                <a:ext uri="{FF2B5EF4-FFF2-40B4-BE49-F238E27FC236}">
                  <a16:creationId xmlns:a16="http://schemas.microsoft.com/office/drawing/2014/main" id="{968B8A12-1D7D-4C1E-81B5-FE910C873454}"/>
                </a:ext>
              </a:extLst>
            </p:cNvPr>
            <p:cNvSpPr/>
            <p:nvPr/>
          </p:nvSpPr>
          <p:spPr bwMode="auto">
            <a:xfrm>
              <a:off x="2544963" y="1317306"/>
              <a:ext cx="602545" cy="654756"/>
            </a:xfrm>
            <a:prstGeom prst="mathPlus">
              <a:avLst/>
            </a:prstGeom>
            <a:solidFill>
              <a:schemeClr val="accent1"/>
            </a:solidFill>
            <a:ln w="12700" cap="flat" cmpd="sng" algn="ctr">
              <a:solidFill>
                <a:schemeClr val="tx1"/>
              </a:solidFill>
              <a:prstDash val="solid"/>
              <a:round/>
              <a:headEnd type="none" w="sm" len="sm"/>
              <a:tailEnd type="none" w="sm" len="sm"/>
            </a:ln>
            <a:effectLst/>
          </p:spPr>
          <p:txBody>
            <a:bodyPr/>
            <a:lstStyle/>
            <a:p>
              <a:pPr>
                <a:defRPr/>
              </a:pPr>
              <a:endParaRPr lang="pt-BR" sz="1600" b="1">
                <a:latin typeface="Arial" charset="0"/>
              </a:endParaRPr>
            </a:p>
          </p:txBody>
        </p:sp>
        <p:pic>
          <p:nvPicPr>
            <p:cNvPr id="11" name="Picture 3" descr="http://i0.statig.com.br/fw/a9/e9/qq/a9e9qqpl10ntaqg6xd5fwthnp.jpg">
              <a:extLst>
                <a:ext uri="{FF2B5EF4-FFF2-40B4-BE49-F238E27FC236}">
                  <a16:creationId xmlns:a16="http://schemas.microsoft.com/office/drawing/2014/main" id="{566B714A-EFD5-4A19-9326-60CF980BC6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08" y="499513"/>
              <a:ext cx="1587524" cy="1201524"/>
            </a:xfrm>
            <a:prstGeom prst="rect">
              <a:avLst/>
            </a:prstGeom>
            <a:noFill/>
            <a:ln w="3175">
              <a:noFill/>
              <a:miter lim="800000"/>
              <a:headEnd/>
              <a:tailEnd/>
            </a:ln>
            <a:effectLst>
              <a:softEdge rad="38100"/>
            </a:effectLst>
            <a:extLst/>
          </p:spPr>
        </p:pic>
      </p:grpSp>
      <p:sp>
        <p:nvSpPr>
          <p:cNvPr id="13" name="Mais 1">
            <a:extLst>
              <a:ext uri="{FF2B5EF4-FFF2-40B4-BE49-F238E27FC236}">
                <a16:creationId xmlns:a16="http://schemas.microsoft.com/office/drawing/2014/main" id="{AC54E4F8-3187-4375-B667-4A2613BD6C84}"/>
              </a:ext>
            </a:extLst>
          </p:cNvPr>
          <p:cNvSpPr/>
          <p:nvPr/>
        </p:nvSpPr>
        <p:spPr bwMode="auto">
          <a:xfrm>
            <a:off x="5533843" y="2709728"/>
            <a:ext cx="602545" cy="654756"/>
          </a:xfrm>
          <a:prstGeom prst="mathPlus">
            <a:avLst/>
          </a:prstGeom>
          <a:solidFill>
            <a:srgbClr val="C00000"/>
          </a:solidFill>
          <a:ln w="12700" cap="flat" cmpd="sng" algn="ctr">
            <a:solidFill>
              <a:schemeClr val="tx1"/>
            </a:solidFill>
            <a:prstDash val="solid"/>
            <a:round/>
            <a:headEnd type="none" w="sm" len="sm"/>
            <a:tailEnd type="none" w="sm" len="sm"/>
          </a:ln>
          <a:effectLst/>
        </p:spPr>
        <p:txBody>
          <a:bodyPr/>
          <a:lstStyle/>
          <a:p>
            <a:pPr>
              <a:defRPr/>
            </a:pPr>
            <a:endParaRPr lang="pt-BR" sz="1600" b="1">
              <a:latin typeface="Arial" charset="0"/>
            </a:endParaRPr>
          </a:p>
        </p:txBody>
      </p:sp>
      <p:sp>
        <p:nvSpPr>
          <p:cNvPr id="5" name="Seta: para Baixo 4">
            <a:extLst>
              <a:ext uri="{FF2B5EF4-FFF2-40B4-BE49-F238E27FC236}">
                <a16:creationId xmlns:a16="http://schemas.microsoft.com/office/drawing/2014/main" id="{A5006A12-F103-4499-B5B6-33EACFD31C35}"/>
              </a:ext>
            </a:extLst>
          </p:cNvPr>
          <p:cNvSpPr/>
          <p:nvPr/>
        </p:nvSpPr>
        <p:spPr>
          <a:xfrm>
            <a:off x="6925456" y="3789036"/>
            <a:ext cx="403578" cy="6725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793323E4-9594-49F4-8B98-54372C140CB3}"/>
              </a:ext>
            </a:extLst>
          </p:cNvPr>
          <p:cNvSpPr txBox="1"/>
          <p:nvPr/>
        </p:nvSpPr>
        <p:spPr>
          <a:xfrm>
            <a:off x="5533843" y="778661"/>
            <a:ext cx="2355132" cy="584775"/>
          </a:xfrm>
          <a:prstGeom prst="rect">
            <a:avLst/>
          </a:prstGeom>
          <a:noFill/>
        </p:spPr>
        <p:txBody>
          <a:bodyPr wrap="none" rtlCol="0">
            <a:spAutoFit/>
          </a:bodyPr>
          <a:lstStyle/>
          <a:p>
            <a:pPr algn="ctr"/>
            <a:r>
              <a:rPr lang="pt-BR" sz="1600" dirty="0">
                <a:solidFill>
                  <a:schemeClr val="tx1">
                    <a:lumMod val="65000"/>
                    <a:lumOff val="35000"/>
                  </a:schemeClr>
                </a:solidFill>
                <a:latin typeface="Arial Narrow" panose="020B0606020202030204" pitchFamily="34" charset="0"/>
                <a:ea typeface="MS PGothic" panose="020B0600070205080204" pitchFamily="34" charset="-128"/>
              </a:rPr>
              <a:t>“Alteração na estrutura etária</a:t>
            </a:r>
          </a:p>
          <a:p>
            <a:pPr algn="ctr"/>
            <a:r>
              <a:rPr lang="pt-BR" sz="1600" dirty="0">
                <a:solidFill>
                  <a:schemeClr val="tx1">
                    <a:lumMod val="65000"/>
                    <a:lumOff val="35000"/>
                  </a:schemeClr>
                </a:solidFill>
                <a:latin typeface="Arial Narrow" panose="020B0606020202030204" pitchFamily="34" charset="0"/>
                <a:ea typeface="MS PGothic" panose="020B0600070205080204" pitchFamily="34" charset="-128"/>
              </a:rPr>
              <a:t>da população”</a:t>
            </a:r>
          </a:p>
        </p:txBody>
      </p:sp>
    </p:spTree>
    <p:extLst>
      <p:ext uri="{BB962C8B-B14F-4D97-AF65-F5344CB8AC3E}">
        <p14:creationId xmlns:p14="http://schemas.microsoft.com/office/powerpoint/2010/main" val="3369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Text Box 6"/>
          <p:cNvSpPr txBox="1">
            <a:spLocks noChangeArrowheads="1"/>
          </p:cNvSpPr>
          <p:nvPr/>
        </p:nvSpPr>
        <p:spPr bwMode="auto">
          <a:xfrm>
            <a:off x="1127125" y="117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latin typeface="Times New Roman" panose="02020603050405020304" pitchFamily="18" charset="0"/>
            </a:endParaRPr>
          </a:p>
        </p:txBody>
      </p:sp>
      <p:sp>
        <p:nvSpPr>
          <p:cNvPr id="103431" name="Text Box 7"/>
          <p:cNvSpPr txBox="1">
            <a:spLocks noChangeArrowheads="1"/>
          </p:cNvSpPr>
          <p:nvPr/>
        </p:nvSpPr>
        <p:spPr bwMode="auto">
          <a:xfrm>
            <a:off x="685800" y="323850"/>
            <a:ext cx="7772400" cy="931730"/>
          </a:xfrm>
          <a:prstGeom prst="rect">
            <a:avLst/>
          </a:prstGeom>
          <a:noFill/>
          <a:ln w="9525">
            <a:noFill/>
            <a:miter lim="800000"/>
            <a:headEnd/>
            <a:tailEnd/>
          </a:ln>
          <a:effectLst/>
        </p:spPr>
        <p:txBody>
          <a:bodyPr>
            <a:spAutoFit/>
          </a:bodyPr>
          <a:lstStyle/>
          <a:p>
            <a:pPr algn="ctr" eaLnBrk="1" hangingPunct="1">
              <a:lnSpc>
                <a:spcPct val="120000"/>
              </a:lnSpc>
              <a:defRPr/>
            </a:pPr>
            <a:r>
              <a:rPr lang="pt-BR" sz="2400" dirty="0">
                <a:solidFill>
                  <a:schemeClr val="tx2"/>
                </a:solidFill>
                <a:effectLst>
                  <a:outerShdw blurRad="38100" dist="38100" dir="2700000" algn="tl">
                    <a:srgbClr val="C0C0C0"/>
                  </a:outerShdw>
                </a:effectLst>
                <a:latin typeface="Verdana" pitchFamily="34" charset="0"/>
              </a:rPr>
              <a:t>Curvas de mortalidade de coortes de mulheres americanas nascidas em 1900 e 1980</a:t>
            </a:r>
          </a:p>
        </p:txBody>
      </p:sp>
      <p:grpSp>
        <p:nvGrpSpPr>
          <p:cNvPr id="2" name="Agrupar 1">
            <a:extLst>
              <a:ext uri="{FF2B5EF4-FFF2-40B4-BE49-F238E27FC236}">
                <a16:creationId xmlns:a16="http://schemas.microsoft.com/office/drawing/2014/main" id="{9DB98391-102F-4177-A932-E060B9597531}"/>
              </a:ext>
            </a:extLst>
          </p:cNvPr>
          <p:cNvGrpSpPr/>
          <p:nvPr/>
        </p:nvGrpSpPr>
        <p:grpSpPr>
          <a:xfrm>
            <a:off x="533400" y="1738860"/>
            <a:ext cx="8153400" cy="4522761"/>
            <a:chOff x="533400" y="1828800"/>
            <a:chExt cx="8153400" cy="4522761"/>
          </a:xfrm>
        </p:grpSpPr>
        <p:pic>
          <p:nvPicPr>
            <p:cNvPr id="36866" name="Picture 2"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73250"/>
              <a:ext cx="81534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609600" y="1905000"/>
              <a:ext cx="457200" cy="39624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endParaRPr lang="en-US" altLang="pt-BR" sz="1800">
                <a:latin typeface="Verdana" panose="020B0604030504040204" pitchFamily="34" charset="0"/>
              </a:endParaRPr>
            </a:p>
          </p:txBody>
        </p:sp>
        <p:sp>
          <p:nvSpPr>
            <p:cNvPr id="36868" name="Text Box 4"/>
            <p:cNvSpPr txBox="1">
              <a:spLocks noChangeArrowheads="1"/>
            </p:cNvSpPr>
            <p:nvPr/>
          </p:nvSpPr>
          <p:spPr bwMode="auto">
            <a:xfrm>
              <a:off x="685800" y="1828800"/>
              <a:ext cx="43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800" dirty="0">
                  <a:solidFill>
                    <a:schemeClr val="tx1">
                      <a:lumMod val="65000"/>
                      <a:lumOff val="35000"/>
                    </a:schemeClr>
                  </a:solidFill>
                  <a:latin typeface="Verdana" panose="020B0604030504040204" pitchFamily="34" charset="0"/>
                </a:rPr>
                <a:t>%</a:t>
              </a:r>
            </a:p>
          </p:txBody>
        </p:sp>
        <p:sp>
          <p:nvSpPr>
            <p:cNvPr id="36869" name="Rectangle 5"/>
            <p:cNvSpPr>
              <a:spLocks noChangeArrowheads="1"/>
            </p:cNvSpPr>
            <p:nvPr/>
          </p:nvSpPr>
          <p:spPr bwMode="auto">
            <a:xfrm>
              <a:off x="6992208" y="5894361"/>
              <a:ext cx="1595203" cy="4572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dirty="0">
                  <a:solidFill>
                    <a:schemeClr val="tx1">
                      <a:lumMod val="65000"/>
                      <a:lumOff val="35000"/>
                    </a:schemeClr>
                  </a:solidFill>
                  <a:latin typeface="Verdana" panose="020B0604030504040204" pitchFamily="34" charset="0"/>
                </a:rPr>
                <a:t>Idade (anos)</a:t>
              </a:r>
            </a:p>
          </p:txBody>
        </p:sp>
        <p:sp>
          <p:nvSpPr>
            <p:cNvPr id="36872" name="Rectangle 8"/>
            <p:cNvSpPr>
              <a:spLocks noChangeArrowheads="1"/>
            </p:cNvSpPr>
            <p:nvPr/>
          </p:nvSpPr>
          <p:spPr bwMode="auto">
            <a:xfrm>
              <a:off x="4572000" y="5867400"/>
              <a:ext cx="9144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cxnSp>
          <p:nvCxnSpPr>
            <p:cNvPr id="3" name="Conector reto 2"/>
            <p:cNvCxnSpPr/>
            <p:nvPr/>
          </p:nvCxnSpPr>
          <p:spPr>
            <a:xfrm>
              <a:off x="5187142" y="3683635"/>
              <a:ext cx="16625" cy="17362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6536575" y="3683634"/>
              <a:ext cx="16625" cy="17362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a:off x="5187142" y="3508722"/>
              <a:ext cx="1212273" cy="0"/>
            </a:xfrm>
            <a:prstGeom prst="straightConnector1">
              <a:avLst/>
            </a:prstGeom>
            <a:ln w="571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Elipse 8"/>
            <p:cNvSpPr/>
            <p:nvPr/>
          </p:nvSpPr>
          <p:spPr>
            <a:xfrm>
              <a:off x="5029200" y="5375968"/>
              <a:ext cx="680258"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6213071" y="5419897"/>
              <a:ext cx="680258"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5472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0" y="1555675"/>
            <a:ext cx="8153400" cy="42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6021050" y="2157337"/>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b="1">
                <a:solidFill>
                  <a:schemeClr val="tx1">
                    <a:lumMod val="65000"/>
                    <a:lumOff val="35000"/>
                  </a:schemeClr>
                </a:solidFill>
                <a:latin typeface="Verdana" panose="020B0604030504040204" pitchFamily="34" charset="0"/>
              </a:rPr>
              <a:t>Mortalidade</a:t>
            </a:r>
          </a:p>
        </p:txBody>
      </p:sp>
      <p:sp>
        <p:nvSpPr>
          <p:cNvPr id="37892" name="Rectangle 4"/>
          <p:cNvSpPr>
            <a:spLocks noChangeArrowheads="1"/>
          </p:cNvSpPr>
          <p:nvPr/>
        </p:nvSpPr>
        <p:spPr bwMode="auto">
          <a:xfrm>
            <a:off x="3582650" y="2766937"/>
            <a:ext cx="1371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b="1">
                <a:solidFill>
                  <a:schemeClr val="tx1">
                    <a:lumMod val="65000"/>
                    <a:lumOff val="35000"/>
                  </a:schemeClr>
                </a:solidFill>
                <a:latin typeface="Verdana" panose="020B0604030504040204" pitchFamily="34" charset="0"/>
              </a:rPr>
              <a:t>Morbidade</a:t>
            </a:r>
          </a:p>
        </p:txBody>
      </p:sp>
      <p:sp>
        <p:nvSpPr>
          <p:cNvPr id="37893" name="Rectangle 5"/>
          <p:cNvSpPr>
            <a:spLocks noChangeArrowheads="1"/>
          </p:cNvSpPr>
          <p:nvPr/>
        </p:nvSpPr>
        <p:spPr bwMode="auto">
          <a:xfrm>
            <a:off x="7687768" y="5287194"/>
            <a:ext cx="990600" cy="381000"/>
          </a:xfrm>
          <a:prstGeom prst="rect">
            <a:avLst/>
          </a:prstGeom>
          <a:noFill/>
          <a:ln w="9525">
            <a:no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dirty="0">
                <a:solidFill>
                  <a:schemeClr val="tx1">
                    <a:lumMod val="65000"/>
                    <a:lumOff val="35000"/>
                  </a:schemeClr>
                </a:solidFill>
                <a:latin typeface="Verdana" panose="020B0604030504040204" pitchFamily="34" charset="0"/>
              </a:rPr>
              <a:t>Idade</a:t>
            </a:r>
          </a:p>
        </p:txBody>
      </p:sp>
      <p:sp>
        <p:nvSpPr>
          <p:cNvPr id="104454" name="Text Box 6"/>
          <p:cNvSpPr txBox="1">
            <a:spLocks noChangeArrowheads="1"/>
          </p:cNvSpPr>
          <p:nvPr/>
        </p:nvSpPr>
        <p:spPr bwMode="auto">
          <a:xfrm>
            <a:off x="376238" y="354405"/>
            <a:ext cx="8443912" cy="895350"/>
          </a:xfrm>
          <a:prstGeom prst="rect">
            <a:avLst/>
          </a:prstGeom>
          <a:noFill/>
          <a:ln w="9525">
            <a:noFill/>
            <a:miter lim="800000"/>
            <a:headEnd/>
            <a:tailEnd/>
          </a:ln>
          <a:effectLst/>
        </p:spPr>
        <p:txBody>
          <a:bodyPr>
            <a:spAutoFit/>
          </a:bodyPr>
          <a:lstStyle/>
          <a:p>
            <a:pPr algn="ctr" eaLnBrk="1" hangingPunct="1">
              <a:lnSpc>
                <a:spcPct val="120000"/>
              </a:lnSpc>
              <a:defRPr/>
            </a:pPr>
            <a:r>
              <a:rPr lang="pt-BR" sz="2200" b="1" dirty="0">
                <a:solidFill>
                  <a:schemeClr val="tx2"/>
                </a:solidFill>
                <a:effectLst>
                  <a:outerShdw blurRad="38100" dist="38100" dir="2700000" algn="tl">
                    <a:srgbClr val="C0C0C0"/>
                  </a:outerShdw>
                </a:effectLst>
                <a:latin typeface="Verdana" pitchFamily="34" charset="0"/>
              </a:rPr>
              <a:t>Curvas hipotéticas de morbidade e mortalidade das mulheres americanas nascidas em 1980</a:t>
            </a:r>
          </a:p>
        </p:txBody>
      </p:sp>
      <p:sp>
        <p:nvSpPr>
          <p:cNvPr id="37895" name="Rectangle 7"/>
          <p:cNvSpPr>
            <a:spLocks noChangeArrowheads="1"/>
          </p:cNvSpPr>
          <p:nvPr/>
        </p:nvSpPr>
        <p:spPr bwMode="auto">
          <a:xfrm>
            <a:off x="4497050" y="5433937"/>
            <a:ext cx="762000" cy="3048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8" name="Elipse 7"/>
          <p:cNvSpPr/>
          <p:nvPr/>
        </p:nvSpPr>
        <p:spPr>
          <a:xfrm>
            <a:off x="3224157" y="2667187"/>
            <a:ext cx="1962843" cy="5611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solidFill>
                <a:schemeClr val="tx1">
                  <a:lumMod val="65000"/>
                  <a:lumOff val="35000"/>
                </a:schemeClr>
              </a:solidFill>
            </a:endParaRPr>
          </a:p>
        </p:txBody>
      </p:sp>
      <p:sp>
        <p:nvSpPr>
          <p:cNvPr id="2" name="CaixaDeTexto 1">
            <a:extLst>
              <a:ext uri="{FF2B5EF4-FFF2-40B4-BE49-F238E27FC236}">
                <a16:creationId xmlns:a16="http://schemas.microsoft.com/office/drawing/2014/main" id="{D8F0609F-CB57-4BEE-A4BB-7569626787EA}"/>
              </a:ext>
            </a:extLst>
          </p:cNvPr>
          <p:cNvSpPr txBox="1"/>
          <p:nvPr/>
        </p:nvSpPr>
        <p:spPr>
          <a:xfrm>
            <a:off x="1318198" y="5623525"/>
            <a:ext cx="7119704" cy="646331"/>
          </a:xfrm>
          <a:prstGeom prst="rect">
            <a:avLst/>
          </a:prstGeom>
          <a:noFill/>
        </p:spPr>
        <p:txBody>
          <a:bodyPr wrap="square" rtlCol="0">
            <a:spAutoFit/>
          </a:bodyPr>
          <a:lstStyle/>
          <a:p>
            <a:r>
              <a:rPr lang="pt-BR" dirty="0"/>
              <a:t>Aos 70 anos, metade das mulheres terão problemas de saúde e 80% estarão vivas </a:t>
            </a:r>
          </a:p>
        </p:txBody>
      </p:sp>
    </p:spTree>
    <p:extLst>
      <p:ext uri="{BB962C8B-B14F-4D97-AF65-F5344CB8AC3E}">
        <p14:creationId xmlns:p14="http://schemas.microsoft.com/office/powerpoint/2010/main" val="47885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descr="Rectangle: Click to edit Master text styles&#10;Second level&#10;Third level&#10;Fourth level&#10;Fifth level"/>
          <p:cNvSpPr>
            <a:spLocks noGrp="1" noChangeArrowheads="1"/>
          </p:cNvSpPr>
          <p:nvPr>
            <p:ph idx="1"/>
          </p:nvPr>
        </p:nvSpPr>
        <p:spPr>
          <a:xfrm>
            <a:off x="233348" y="1200659"/>
            <a:ext cx="5740620" cy="2649761"/>
          </a:xfrm>
          <a:solidFill>
            <a:srgbClr val="E7F9FF"/>
          </a:solidFill>
          <a:ln>
            <a:noFill/>
          </a:ln>
        </p:spPr>
        <p:txBody>
          <a:bodyPr>
            <a:normAutofit/>
          </a:bodyPr>
          <a:lstStyle/>
          <a:p>
            <a:pPr marL="179388" indent="-179388" eaLnBrk="1" fontAlgn="auto" hangingPunct="1">
              <a:spcBef>
                <a:spcPts val="600"/>
              </a:spcBef>
              <a:spcAft>
                <a:spcPts val="0"/>
              </a:spcAft>
              <a:buFont typeface="Wingdings" pitchFamily="2" charset="2"/>
              <a:buChar char="ü"/>
              <a:defRPr/>
            </a:pPr>
            <a:r>
              <a:rPr lang="pt-BR" sz="1900" dirty="0">
                <a:latin typeface="Verdana" pitchFamily="34" charset="0"/>
              </a:rPr>
              <a:t>Doenças psiquiátricas</a:t>
            </a:r>
          </a:p>
          <a:p>
            <a:pPr marL="179388" indent="-179388" eaLnBrk="1" fontAlgn="auto" hangingPunct="1">
              <a:spcBef>
                <a:spcPts val="600"/>
              </a:spcBef>
              <a:spcAft>
                <a:spcPts val="0"/>
              </a:spcAft>
              <a:buFont typeface="Wingdings" pitchFamily="2" charset="2"/>
              <a:buChar char="ü"/>
              <a:defRPr/>
            </a:pPr>
            <a:r>
              <a:rPr lang="pt-BR" sz="1900" dirty="0">
                <a:latin typeface="Verdana" pitchFamily="34" charset="0"/>
              </a:rPr>
              <a:t>Violência/acidentes</a:t>
            </a:r>
          </a:p>
          <a:p>
            <a:pPr marL="179388" indent="-179388" eaLnBrk="1" fontAlgn="auto" hangingPunct="1">
              <a:spcBef>
                <a:spcPts val="600"/>
              </a:spcBef>
              <a:spcAft>
                <a:spcPts val="0"/>
              </a:spcAft>
              <a:buFont typeface="Wingdings" pitchFamily="2" charset="2"/>
              <a:buChar char="ü"/>
              <a:defRPr/>
            </a:pPr>
            <a:r>
              <a:rPr lang="pt-BR" sz="1900" dirty="0">
                <a:latin typeface="Verdana" pitchFamily="34" charset="0"/>
              </a:rPr>
              <a:t>Doenças genéticas</a:t>
            </a:r>
          </a:p>
          <a:p>
            <a:pPr marL="179388" indent="-179388" eaLnBrk="1" fontAlgn="auto" hangingPunct="1">
              <a:spcBef>
                <a:spcPts val="600"/>
              </a:spcBef>
              <a:spcAft>
                <a:spcPts val="0"/>
              </a:spcAft>
              <a:buFont typeface="Wingdings" pitchFamily="2" charset="2"/>
              <a:buChar char="ü"/>
              <a:defRPr/>
            </a:pPr>
            <a:r>
              <a:rPr lang="pt-BR" sz="1900" dirty="0">
                <a:latin typeface="Verdana" pitchFamily="34" charset="0"/>
              </a:rPr>
              <a:t>Doenças relacionadas à gestação e parto</a:t>
            </a:r>
          </a:p>
          <a:p>
            <a:pPr marL="179388" indent="-179388" eaLnBrk="1" fontAlgn="auto" hangingPunct="1">
              <a:spcBef>
                <a:spcPts val="600"/>
              </a:spcBef>
              <a:spcAft>
                <a:spcPts val="0"/>
              </a:spcAft>
              <a:buFont typeface="Wingdings" pitchFamily="2" charset="2"/>
              <a:buChar char="ü"/>
              <a:defRPr/>
            </a:pPr>
            <a:r>
              <a:rPr lang="pt-BR" sz="1900" dirty="0">
                <a:latin typeface="Verdana" pitchFamily="34" charset="0"/>
              </a:rPr>
              <a:t>Deficiências/carências nutricionais</a:t>
            </a:r>
          </a:p>
          <a:p>
            <a:pPr marL="179388" indent="-179388" eaLnBrk="1" fontAlgn="auto" hangingPunct="1">
              <a:spcBef>
                <a:spcPts val="600"/>
              </a:spcBef>
              <a:spcAft>
                <a:spcPts val="0"/>
              </a:spcAft>
              <a:buFont typeface="Wingdings" pitchFamily="2" charset="2"/>
              <a:buChar char="ü"/>
              <a:defRPr/>
            </a:pPr>
            <a:r>
              <a:rPr lang="pt-BR" sz="1900" dirty="0">
                <a:latin typeface="Verdana" pitchFamily="34" charset="0"/>
              </a:rPr>
              <a:t>Doenças imunológicas, endócrinas </a:t>
            </a:r>
            <a:r>
              <a:rPr lang="pt-BR" sz="1900" dirty="0" err="1">
                <a:latin typeface="Verdana" pitchFamily="34" charset="0"/>
              </a:rPr>
              <a:t>etc</a:t>
            </a:r>
            <a:endParaRPr lang="pt-BR" sz="1900" dirty="0">
              <a:latin typeface="Verdana" pitchFamily="34" charset="0"/>
            </a:endParaRPr>
          </a:p>
          <a:p>
            <a:pPr marL="0" indent="-179388" eaLnBrk="1" fontAlgn="auto" hangingPunct="1">
              <a:spcBef>
                <a:spcPts val="600"/>
              </a:spcBef>
              <a:spcAft>
                <a:spcPts val="0"/>
              </a:spcAft>
              <a:buFont typeface="Wingdings" pitchFamily="2" charset="2"/>
              <a:buChar char="ü"/>
              <a:defRPr/>
            </a:pPr>
            <a:r>
              <a:rPr lang="pt-BR" sz="1900" b="1" dirty="0">
                <a:solidFill>
                  <a:schemeClr val="tx2"/>
                </a:solidFill>
                <a:effectLst>
                  <a:outerShdw blurRad="38100" dist="38100" dir="2700000" algn="tl">
                    <a:srgbClr val="C0C0C0"/>
                  </a:outerShdw>
                </a:effectLst>
                <a:latin typeface="Verdana" pitchFamily="34" charset="0"/>
                <a:ea typeface="+mj-ea"/>
                <a:cs typeface="+mj-cs"/>
              </a:rPr>
              <a:t>Doenças crônicas não transmissíveis</a:t>
            </a:r>
          </a:p>
        </p:txBody>
      </p:sp>
      <p:sp>
        <p:nvSpPr>
          <p:cNvPr id="4098" name="Rectangle 2"/>
          <p:cNvSpPr>
            <a:spLocks noGrp="1" noChangeArrowheads="1"/>
          </p:cNvSpPr>
          <p:nvPr>
            <p:ph type="title"/>
          </p:nvPr>
        </p:nvSpPr>
        <p:spPr>
          <a:xfrm>
            <a:off x="4616975" y="2158804"/>
            <a:ext cx="4212235" cy="2753484"/>
          </a:xfrm>
        </p:spPr>
        <p:txBody>
          <a:bodyPr>
            <a:normAutofit/>
          </a:bodyPr>
          <a:lstStyle/>
          <a:p>
            <a:pPr algn="ctr" eaLnBrk="1" fontAlgn="auto" hangingPunct="1">
              <a:lnSpc>
                <a:spcPct val="120000"/>
              </a:lnSpc>
              <a:spcAft>
                <a:spcPts val="0"/>
              </a:spcAft>
              <a:defRPr/>
            </a:pPr>
            <a:r>
              <a:rPr lang="pt-BR" sz="2600" dirty="0">
                <a:effectLst>
                  <a:outerShdw blurRad="38100" dist="38100" dir="2700000" algn="tl">
                    <a:srgbClr val="C0C0C0"/>
                  </a:outerShdw>
                </a:effectLst>
                <a:latin typeface="Verdana" pitchFamily="34" charset="0"/>
              </a:rPr>
              <a:t>     DANT</a:t>
            </a:r>
            <a:br>
              <a:rPr lang="pt-BR" sz="2600" dirty="0">
                <a:effectLst>
                  <a:outerShdw blurRad="38100" dist="38100" dir="2700000" algn="tl">
                    <a:srgbClr val="C0C0C0"/>
                  </a:outerShdw>
                </a:effectLst>
                <a:latin typeface="Verdana" pitchFamily="34" charset="0"/>
              </a:rPr>
            </a:br>
            <a:br>
              <a:rPr lang="pt-BR" sz="3600" dirty="0">
                <a:effectLst>
                  <a:outerShdw blurRad="38100" dist="38100" dir="2700000" algn="tl">
                    <a:srgbClr val="C0C0C0"/>
                  </a:outerShdw>
                </a:effectLst>
                <a:latin typeface="Verdana" pitchFamily="34" charset="0"/>
              </a:rPr>
            </a:br>
            <a:br>
              <a:rPr lang="pt-BR" sz="2600" dirty="0">
                <a:effectLst>
                  <a:outerShdw blurRad="38100" dist="38100" dir="2700000" algn="tl">
                    <a:srgbClr val="C0C0C0"/>
                  </a:outerShdw>
                </a:effectLst>
                <a:latin typeface="Verdana" pitchFamily="34" charset="0"/>
              </a:rPr>
            </a:br>
            <a:r>
              <a:rPr lang="pt-BR" sz="2500" dirty="0">
                <a:effectLst>
                  <a:outerShdw blurRad="38100" dist="38100" dir="2700000" algn="tl">
                    <a:srgbClr val="C0C0C0"/>
                  </a:outerShdw>
                </a:effectLst>
                <a:latin typeface="Verdana" pitchFamily="34" charset="0"/>
              </a:rPr>
              <a:t>Doenças e Agravos Não Transmissíveis </a:t>
            </a:r>
            <a:endParaRPr lang="pt-BR" sz="2500" dirty="0">
              <a:solidFill>
                <a:schemeClr val="bg1"/>
              </a:solidFill>
              <a:effectLst>
                <a:outerShdw blurRad="38100" dist="38100" dir="2700000" algn="tl">
                  <a:srgbClr val="C0C0C0"/>
                </a:outerShdw>
              </a:effectLst>
              <a:latin typeface="Arial Unicode MS" pitchFamily="34" charset="-128"/>
            </a:endParaRPr>
          </a:p>
        </p:txBody>
      </p:sp>
      <p:sp>
        <p:nvSpPr>
          <p:cNvPr id="4" name="CaixaDeTexto 3"/>
          <p:cNvSpPr txBox="1"/>
          <p:nvPr/>
        </p:nvSpPr>
        <p:spPr>
          <a:xfrm>
            <a:off x="203368" y="207554"/>
            <a:ext cx="7937759" cy="892552"/>
          </a:xfrm>
          <a:prstGeom prst="rect">
            <a:avLst/>
          </a:prstGeom>
          <a:noFill/>
        </p:spPr>
        <p:txBody>
          <a:bodyPr wrap="square" rtlCol="0">
            <a:spAutoFit/>
          </a:bodyPr>
          <a:lstStyle/>
          <a:p>
            <a:r>
              <a:rPr lang="pt-BR" sz="2600" b="1" i="1" dirty="0">
                <a:solidFill>
                  <a:schemeClr val="tx2"/>
                </a:solidFill>
                <a:effectLst>
                  <a:outerShdw blurRad="38100" dist="38100" dir="2700000" algn="tl">
                    <a:srgbClr val="C0C0C0"/>
                  </a:outerShdw>
                </a:effectLst>
                <a:latin typeface="Verdana" pitchFamily="34" charset="0"/>
                <a:ea typeface="+mj-ea"/>
                <a:cs typeface="+mj-cs"/>
              </a:rPr>
              <a:t>Nem todas as doenças não transmissíveis estão no grupo das doenças crônicas...</a:t>
            </a:r>
          </a:p>
        </p:txBody>
      </p:sp>
      <p:sp>
        <p:nvSpPr>
          <p:cNvPr id="8" name="Retângulo 7">
            <a:extLst>
              <a:ext uri="{FF2B5EF4-FFF2-40B4-BE49-F238E27FC236}">
                <a16:creationId xmlns:a16="http://schemas.microsoft.com/office/drawing/2014/main" id="{8B818058-A4E6-488F-B2EA-FAFFEB83BEE1}"/>
              </a:ext>
            </a:extLst>
          </p:cNvPr>
          <p:cNvSpPr/>
          <p:nvPr/>
        </p:nvSpPr>
        <p:spPr>
          <a:xfrm>
            <a:off x="2173574" y="4825452"/>
            <a:ext cx="6820526" cy="969496"/>
          </a:xfrm>
          <a:prstGeom prst="rect">
            <a:avLst/>
          </a:prstGeom>
        </p:spPr>
        <p:txBody>
          <a:bodyPr wrap="square">
            <a:spAutoFit/>
          </a:bodyPr>
          <a:lstStyle/>
          <a:p>
            <a:r>
              <a:rPr lang="pt-BR" sz="1900" dirty="0">
                <a:solidFill>
                  <a:srgbClr val="000000"/>
                </a:solidFill>
                <a:latin typeface="Verdana" panose="020B0604030504040204" pitchFamily="34" charset="0"/>
                <a:ea typeface="Verdana" panose="020B0604030504040204" pitchFamily="34" charset="0"/>
              </a:rPr>
              <a:t>Termo atribuído ao conjunto de agravos cujo processo causal não se baseia na transmissão por agentes conhecidos como ocorre c/ as doenças transmissíveis </a:t>
            </a:r>
            <a:endParaRPr lang="pt-BR" sz="1900" dirty="0">
              <a:latin typeface="Verdana" panose="020B0604030504040204" pitchFamily="34" charset="0"/>
              <a:ea typeface="Verdana" panose="020B0604030504040204" pitchFamily="34" charset="0"/>
            </a:endParaRPr>
          </a:p>
        </p:txBody>
      </p:sp>
      <p:sp>
        <p:nvSpPr>
          <p:cNvPr id="7" name="Chave Direita 6">
            <a:extLst>
              <a:ext uri="{FF2B5EF4-FFF2-40B4-BE49-F238E27FC236}">
                <a16:creationId xmlns:a16="http://schemas.microsoft.com/office/drawing/2014/main" id="{988C0499-5155-4B7F-832C-BCF50AEBBC3D}"/>
              </a:ext>
            </a:extLst>
          </p:cNvPr>
          <p:cNvSpPr/>
          <p:nvPr/>
        </p:nvSpPr>
        <p:spPr>
          <a:xfrm>
            <a:off x="5816184" y="1272504"/>
            <a:ext cx="419726" cy="2467799"/>
          </a:xfrm>
          <a:prstGeom prst="rightBrace">
            <a:avLst>
              <a:gd name="adj1" fmla="val 32333"/>
              <a:gd name="adj2" fmla="val 51152"/>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CaixaDeTexto 10">
            <a:extLst>
              <a:ext uri="{FF2B5EF4-FFF2-40B4-BE49-F238E27FC236}">
                <a16:creationId xmlns:a16="http://schemas.microsoft.com/office/drawing/2014/main" id="{FB4FDC06-5CFD-41D5-9D1B-75B1CF00AB05}"/>
              </a:ext>
            </a:extLst>
          </p:cNvPr>
          <p:cNvSpPr txBox="1"/>
          <p:nvPr/>
        </p:nvSpPr>
        <p:spPr>
          <a:xfrm>
            <a:off x="786786" y="3786335"/>
            <a:ext cx="974947" cy="400110"/>
          </a:xfrm>
          <a:prstGeom prst="rect">
            <a:avLst/>
          </a:prstGeom>
          <a:noFill/>
        </p:spPr>
        <p:txBody>
          <a:bodyPr wrap="none" rtlCol="0">
            <a:spAutoFit/>
          </a:bodyPr>
          <a:lstStyle/>
          <a:p>
            <a:r>
              <a:rPr lang="pt-BR" sz="2000" b="1" dirty="0">
                <a:solidFill>
                  <a:schemeClr val="tx2"/>
                </a:solidFill>
                <a:effectLst>
                  <a:outerShdw blurRad="38100" dist="38100" dir="2700000" algn="tl">
                    <a:srgbClr val="C0C0C0"/>
                  </a:outerShdw>
                </a:effectLst>
                <a:latin typeface="Verdana" pitchFamily="34" charset="0"/>
                <a:ea typeface="+mj-ea"/>
                <a:cs typeface="+mj-cs"/>
              </a:rPr>
              <a:t>DCNT</a:t>
            </a:r>
          </a:p>
        </p:txBody>
      </p:sp>
      <p:sp>
        <p:nvSpPr>
          <p:cNvPr id="2" name="Retângulo 1">
            <a:extLst>
              <a:ext uri="{FF2B5EF4-FFF2-40B4-BE49-F238E27FC236}">
                <a16:creationId xmlns:a16="http://schemas.microsoft.com/office/drawing/2014/main" id="{4D300756-790E-4A82-A36F-E0CCFCD3A594}"/>
              </a:ext>
            </a:extLst>
          </p:cNvPr>
          <p:cNvSpPr/>
          <p:nvPr/>
        </p:nvSpPr>
        <p:spPr>
          <a:xfrm>
            <a:off x="4047346" y="5568455"/>
            <a:ext cx="4946754" cy="1200329"/>
          </a:xfrm>
          <a:prstGeom prst="rect">
            <a:avLst/>
          </a:prstGeom>
        </p:spPr>
        <p:txBody>
          <a:bodyPr wrap="square">
            <a:spAutoFit/>
          </a:bodyPr>
          <a:lstStyle/>
          <a:p>
            <a:endParaRPr lang="pt-BR" dirty="0">
              <a:solidFill>
                <a:srgbClr val="000000"/>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pt-BR" dirty="0">
                <a:solidFill>
                  <a:srgbClr val="000000"/>
                </a:solidFill>
                <a:latin typeface="Verdana" panose="020B0604030504040204" pitchFamily="34" charset="0"/>
                <a:ea typeface="Verdana" panose="020B0604030504040204" pitchFamily="34" charset="0"/>
              </a:rPr>
              <a:t>DCNT/DANT dependem de rede causal constituída pela interação de fatores de natureza biológica, social etc.</a:t>
            </a:r>
            <a:endParaRPr lang="pt-B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973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8" grpId="0"/>
      <p:bldP spid="7"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03400"/>
            <a:ext cx="80772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5562600" y="1981200"/>
            <a:ext cx="14478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b="1">
                <a:solidFill>
                  <a:schemeClr val="tx1">
                    <a:lumMod val="65000"/>
                    <a:lumOff val="35000"/>
                  </a:schemeClr>
                </a:solidFill>
                <a:latin typeface="Verdana" panose="020B0604030504040204" pitchFamily="34" charset="0"/>
              </a:rPr>
              <a:t>Mortalidade</a:t>
            </a:r>
          </a:p>
        </p:txBody>
      </p:sp>
      <p:sp>
        <p:nvSpPr>
          <p:cNvPr id="38916" name="Rectangle 4"/>
          <p:cNvSpPr>
            <a:spLocks noChangeArrowheads="1"/>
          </p:cNvSpPr>
          <p:nvPr/>
        </p:nvSpPr>
        <p:spPr bwMode="auto">
          <a:xfrm>
            <a:off x="5867400" y="2438400"/>
            <a:ext cx="14478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b="1">
                <a:solidFill>
                  <a:schemeClr val="tx1">
                    <a:lumMod val="65000"/>
                    <a:lumOff val="35000"/>
                  </a:schemeClr>
                </a:solidFill>
                <a:latin typeface="Verdana" panose="020B0604030504040204" pitchFamily="34" charset="0"/>
              </a:rPr>
              <a:t>Incapacidade</a:t>
            </a:r>
          </a:p>
        </p:txBody>
      </p:sp>
      <p:sp>
        <p:nvSpPr>
          <p:cNvPr id="38917" name="Rectangle 5"/>
          <p:cNvSpPr>
            <a:spLocks noChangeArrowheads="1"/>
          </p:cNvSpPr>
          <p:nvPr/>
        </p:nvSpPr>
        <p:spPr bwMode="auto">
          <a:xfrm>
            <a:off x="3581400" y="2971800"/>
            <a:ext cx="14478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800" b="1">
                <a:solidFill>
                  <a:schemeClr val="tx1">
                    <a:lumMod val="65000"/>
                    <a:lumOff val="35000"/>
                  </a:schemeClr>
                </a:solidFill>
                <a:latin typeface="Verdana" panose="020B0604030504040204" pitchFamily="34" charset="0"/>
              </a:rPr>
              <a:t>Morbidade</a:t>
            </a:r>
          </a:p>
        </p:txBody>
      </p:sp>
      <p:sp>
        <p:nvSpPr>
          <p:cNvPr id="38918" name="Rectangle 6"/>
          <p:cNvSpPr>
            <a:spLocks noChangeArrowheads="1"/>
          </p:cNvSpPr>
          <p:nvPr/>
        </p:nvSpPr>
        <p:spPr bwMode="auto">
          <a:xfrm>
            <a:off x="7543800" y="5715000"/>
            <a:ext cx="9906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2000" dirty="0">
                <a:solidFill>
                  <a:schemeClr val="tx1">
                    <a:lumMod val="65000"/>
                    <a:lumOff val="35000"/>
                  </a:schemeClr>
                </a:solidFill>
                <a:latin typeface="Verdana" panose="020B0604030504040204" pitchFamily="34" charset="0"/>
              </a:rPr>
              <a:t>Idade</a:t>
            </a:r>
          </a:p>
        </p:txBody>
      </p:sp>
      <p:sp>
        <p:nvSpPr>
          <p:cNvPr id="38919" name="Rectangle 7"/>
          <p:cNvSpPr>
            <a:spLocks noChangeArrowheads="1"/>
          </p:cNvSpPr>
          <p:nvPr/>
        </p:nvSpPr>
        <p:spPr bwMode="auto">
          <a:xfrm>
            <a:off x="4419600" y="5715000"/>
            <a:ext cx="762000" cy="3810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p>
        </p:txBody>
      </p:sp>
      <p:sp>
        <p:nvSpPr>
          <p:cNvPr id="105480" name="Text Box 8"/>
          <p:cNvSpPr txBox="1">
            <a:spLocks noChangeArrowheads="1"/>
          </p:cNvSpPr>
          <p:nvPr/>
        </p:nvSpPr>
        <p:spPr bwMode="auto">
          <a:xfrm>
            <a:off x="114300" y="476250"/>
            <a:ext cx="8915400" cy="895350"/>
          </a:xfrm>
          <a:prstGeom prst="rect">
            <a:avLst/>
          </a:prstGeom>
          <a:noFill/>
          <a:ln w="9525">
            <a:noFill/>
            <a:miter lim="800000"/>
            <a:headEnd/>
            <a:tailEnd/>
          </a:ln>
          <a:effectLst/>
        </p:spPr>
        <p:txBody>
          <a:bodyPr>
            <a:spAutoFit/>
          </a:bodyPr>
          <a:lstStyle>
            <a:defPPr>
              <a:defRPr lang="pt-BR"/>
            </a:defPPr>
            <a:lvl1pPr algn="ctr">
              <a:lnSpc>
                <a:spcPct val="120000"/>
              </a:lnSpc>
              <a:defRPr sz="2200" b="1">
                <a:solidFill>
                  <a:schemeClr val="tx2"/>
                </a:solidFill>
                <a:effectLst>
                  <a:outerShdw blurRad="38100" dist="38100" dir="2700000" algn="tl">
                    <a:srgbClr val="C0C0C0"/>
                  </a:outerShdw>
                </a:effectLst>
                <a:latin typeface="Verdana" pitchFamily="34" charset="0"/>
              </a:defRPr>
            </a:lvl1pPr>
          </a:lstStyle>
          <a:p>
            <a:r>
              <a:rPr lang="pt-BR" dirty="0"/>
              <a:t>Curvas hipotéticas de morbidade, incapacidade e mortalidade, mulheres americanas nascidas em 1980</a:t>
            </a:r>
          </a:p>
        </p:txBody>
      </p:sp>
      <p:sp>
        <p:nvSpPr>
          <p:cNvPr id="9" name="Elipse 8"/>
          <p:cNvSpPr/>
          <p:nvPr/>
        </p:nvSpPr>
        <p:spPr>
          <a:xfrm>
            <a:off x="5609878" y="2362200"/>
            <a:ext cx="1962843" cy="5611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solidFill>
                <a:schemeClr val="tx1">
                  <a:lumMod val="65000"/>
                  <a:lumOff val="35000"/>
                </a:schemeClr>
              </a:solidFill>
            </a:endParaRPr>
          </a:p>
        </p:txBody>
      </p:sp>
    </p:spTree>
    <p:extLst>
      <p:ext uri="{BB962C8B-B14F-4D97-AF65-F5344CB8AC3E}">
        <p14:creationId xmlns:p14="http://schemas.microsoft.com/office/powerpoint/2010/main" val="3456655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323850" y="260350"/>
            <a:ext cx="8424863" cy="1143000"/>
          </a:xfrm>
        </p:spPr>
        <p:txBody>
          <a:bodyPr>
            <a:normAutofit/>
          </a:bodyPr>
          <a:lstStyle/>
          <a:p>
            <a:pPr algn="ctr" eaLnBrk="1" fontAlgn="auto" hangingPunct="1">
              <a:lnSpc>
                <a:spcPct val="120000"/>
              </a:lnSpc>
              <a:spcAft>
                <a:spcPts val="0"/>
              </a:spcAft>
              <a:defRPr/>
            </a:pPr>
            <a:r>
              <a:rPr lang="pt-BR" sz="2200" dirty="0">
                <a:effectLst>
                  <a:outerShdw blurRad="38100" dist="38100" dir="2700000" algn="tl">
                    <a:srgbClr val="C0C0C0"/>
                  </a:outerShdw>
                </a:effectLst>
                <a:latin typeface="Verdana" pitchFamily="34" charset="0"/>
              </a:rPr>
              <a:t>% causas de morte em 1000 declarações de óbito de pessoas &gt;65 anos, França, década de 1990</a:t>
            </a:r>
          </a:p>
        </p:txBody>
      </p:sp>
      <p:graphicFrame>
        <p:nvGraphicFramePr>
          <p:cNvPr id="124931" name="Group 3"/>
          <p:cNvGraphicFramePr>
            <a:graphicFrameLocks noGrp="1"/>
          </p:cNvGraphicFramePr>
          <p:nvPr>
            <p:ph type="tbl" idx="1"/>
            <p:extLst>
              <p:ext uri="{D42A27DB-BD31-4B8C-83A1-F6EECF244321}">
                <p14:modId xmlns:p14="http://schemas.microsoft.com/office/powerpoint/2010/main" val="267550942"/>
              </p:ext>
            </p:extLst>
          </p:nvPr>
        </p:nvGraphicFramePr>
        <p:xfrm>
          <a:off x="1491917" y="1925638"/>
          <a:ext cx="6983997" cy="4132904"/>
        </p:xfrm>
        <a:graphic>
          <a:graphicData uri="http://schemas.openxmlformats.org/drawingml/2006/table">
            <a:tbl>
              <a:tblPr/>
              <a:tblGrid>
                <a:gridCol w="3625515">
                  <a:extLst>
                    <a:ext uri="{9D8B030D-6E8A-4147-A177-3AD203B41FA5}">
                      <a16:colId xmlns:a16="http://schemas.microsoft.com/office/drawing/2014/main" val="20000"/>
                    </a:ext>
                  </a:extLst>
                </a:gridCol>
                <a:gridCol w="1682082">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749791">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endParaRPr kumimoji="0" lang="pt-BR" sz="1800" b="1" i="0" u="none" strike="noStrike" cap="none" normalizeH="0" baseline="0" dirty="0">
                        <a:ln>
                          <a:noFill/>
                        </a:ln>
                        <a:solidFill>
                          <a:schemeClr val="tx1"/>
                        </a:solidFill>
                        <a:effectLst/>
                        <a:latin typeface="Verdana" pitchFamily="34" charset="0"/>
                      </a:endParaRPr>
                    </a:p>
                  </a:txBody>
                  <a:tcPr marT="45713" marB="45713" horzOverflow="overflow">
                    <a:lnL cap="flat">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2000" b="1" i="0" u="none" strike="noStrike" cap="none" normalizeH="0" baseline="0" dirty="0">
                          <a:ln>
                            <a:noFill/>
                          </a:ln>
                          <a:solidFill>
                            <a:schemeClr val="tx1"/>
                          </a:solidFill>
                          <a:effectLst/>
                          <a:latin typeface="Verdana" pitchFamily="34" charset="0"/>
                        </a:rPr>
                        <a:t>Homens</a:t>
                      </a:r>
                      <a:r>
                        <a:rPr kumimoji="0" lang="pt-BR" sz="1800" b="1" i="0" u="none" strike="noStrike" cap="none" normalizeH="0" baseline="0" dirty="0">
                          <a:ln>
                            <a:noFill/>
                          </a:ln>
                          <a:solidFill>
                            <a:schemeClr val="tx1"/>
                          </a:solidFill>
                          <a:effectLst/>
                          <a:latin typeface="Verdana" pitchFamily="34" charset="0"/>
                        </a:rPr>
                        <a:t> n=518</a:t>
                      </a:r>
                    </a:p>
                  </a:txBody>
                  <a:tcPr marT="45713" marB="45713"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2000" b="1" i="0" u="none" strike="noStrike" cap="none" normalizeH="0" baseline="0" dirty="0">
                          <a:ln>
                            <a:noFill/>
                          </a:ln>
                          <a:solidFill>
                            <a:schemeClr val="tx1"/>
                          </a:solidFill>
                          <a:effectLst/>
                          <a:latin typeface="Verdana" pitchFamily="34" charset="0"/>
                        </a:rPr>
                        <a:t>Mulheres </a:t>
                      </a:r>
                      <a:r>
                        <a:rPr kumimoji="0" lang="pt-BR" sz="1800" b="1" i="0" u="none" strike="noStrike" cap="none" normalizeH="0" baseline="0" dirty="0">
                          <a:ln>
                            <a:noFill/>
                          </a:ln>
                          <a:solidFill>
                            <a:schemeClr val="tx1"/>
                          </a:solidFill>
                          <a:effectLst/>
                          <a:latin typeface="Verdana" pitchFamily="34" charset="0"/>
                        </a:rPr>
                        <a:t>n=482</a:t>
                      </a:r>
                    </a:p>
                  </a:txBody>
                  <a:tcPr marT="45713" marB="45713" horzOverflow="overflow">
                    <a:lnL>
                      <a:noFill/>
                    </a:lnL>
                    <a:lnR cap="flat">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Sistema circulatório</a:t>
                      </a:r>
                    </a:p>
                  </a:txBody>
                  <a:tcPr marT="45713" marB="45713" horzOverflow="overflow">
                    <a:lnL cap="flat">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45,0</a:t>
                      </a:r>
                    </a:p>
                  </a:txBody>
                  <a:tcPr marT="45713" marB="45713"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40,9</a:t>
                      </a:r>
                    </a:p>
                  </a:txBody>
                  <a:tcPr marT="45713" marB="45713" horzOverflow="overflow">
                    <a:lnL>
                      <a:noFill/>
                    </a:lnL>
                    <a:lnR cap="flat">
                      <a:noFill/>
                    </a:lnR>
                    <a:lnT w="19050" cap="flat" cmpd="sng" algn="ctr">
                      <a:solidFill>
                        <a:schemeClr val="bg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dirty="0">
                          <a:ln>
                            <a:noFill/>
                          </a:ln>
                          <a:solidFill>
                            <a:schemeClr val="tx1"/>
                          </a:solidFill>
                          <a:effectLst/>
                          <a:latin typeface="Verdana" pitchFamily="34" charset="0"/>
                        </a:rPr>
                        <a:t>Neoplasias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17,5</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28,6</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Traumas e intoxicações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7,7</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4,2</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dirty="0">
                          <a:ln>
                            <a:noFill/>
                          </a:ln>
                          <a:solidFill>
                            <a:schemeClr val="tx1"/>
                          </a:solidFill>
                          <a:effectLst/>
                          <a:latin typeface="Verdana" pitchFamily="34" charset="0"/>
                        </a:rPr>
                        <a:t>Sistema digestório</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7,3</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6,4</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Sintomas e sinais mal definidos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6,7</a:t>
                      </a:r>
                    </a:p>
                  </a:txBody>
                  <a:tcPr marT="45713" marB="4571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5,6</a:t>
                      </a:r>
                    </a:p>
                  </a:txBody>
                  <a:tcPr marT="45713" marB="4571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33318">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Sistema respiratório</a:t>
                      </a:r>
                    </a:p>
                  </a:txBody>
                  <a:tcPr marT="45713" marB="45713" horzOverflow="overflow">
                    <a:lnL cap="flat">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dirty="0">
                          <a:ln>
                            <a:noFill/>
                          </a:ln>
                          <a:solidFill>
                            <a:schemeClr val="tx1"/>
                          </a:solidFill>
                          <a:effectLst/>
                          <a:latin typeface="Verdana" pitchFamily="34" charset="0"/>
                        </a:rPr>
                        <a:t>5,8</a:t>
                      </a:r>
                    </a:p>
                  </a:txBody>
                  <a:tcPr marT="45713" marB="45713"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dirty="0">
                          <a:ln>
                            <a:noFill/>
                          </a:ln>
                          <a:solidFill>
                            <a:schemeClr val="tx1"/>
                          </a:solidFill>
                          <a:effectLst/>
                          <a:latin typeface="Verdana" pitchFamily="34" charset="0"/>
                        </a:rPr>
                        <a:t>6,0</a:t>
                      </a:r>
                    </a:p>
                  </a:txBody>
                  <a:tcPr marT="45713" marB="45713" horzOverflow="overflow">
                    <a:lnL>
                      <a:noFill/>
                    </a:lnL>
                    <a:lnR cap="flat">
                      <a:noFill/>
                    </a:lnR>
                    <a:lnT>
                      <a:noFill/>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Retângulo 5"/>
          <p:cNvSpPr/>
          <p:nvPr/>
        </p:nvSpPr>
        <p:spPr>
          <a:xfrm>
            <a:off x="529389" y="396095"/>
            <a:ext cx="3178088" cy="443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745D5E1-BD4D-42BF-98A7-31D09EAFE248}"/>
              </a:ext>
            </a:extLst>
          </p:cNvPr>
          <p:cNvGrpSpPr/>
          <p:nvPr/>
        </p:nvGrpSpPr>
        <p:grpSpPr>
          <a:xfrm>
            <a:off x="763777" y="2694486"/>
            <a:ext cx="7472824" cy="1026772"/>
            <a:chOff x="763777" y="2694486"/>
            <a:chExt cx="7472824" cy="1026772"/>
          </a:xfrm>
        </p:grpSpPr>
        <p:sp>
          <p:nvSpPr>
            <p:cNvPr id="4" name="Retângulo 3"/>
            <p:cNvSpPr/>
            <p:nvPr/>
          </p:nvSpPr>
          <p:spPr>
            <a:xfrm>
              <a:off x="1415029" y="2694486"/>
              <a:ext cx="6821572" cy="9149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F7E5C213-430C-4A05-94DF-BABFC8745864}"/>
                </a:ext>
              </a:extLst>
            </p:cNvPr>
            <p:cNvSpPr txBox="1"/>
            <p:nvPr/>
          </p:nvSpPr>
          <p:spPr>
            <a:xfrm>
              <a:off x="763777" y="2754269"/>
              <a:ext cx="482824" cy="461665"/>
            </a:xfrm>
            <a:prstGeom prst="rect">
              <a:avLst/>
            </a:prstGeom>
            <a:noFill/>
          </p:spPr>
          <p:txBody>
            <a:bodyPr wrap="none" rtlCol="0">
              <a:spAutoFit/>
            </a:bodyPr>
            <a:lstStyle/>
            <a:p>
              <a:r>
                <a:rPr lang="pt-BR" sz="2400" b="1" dirty="0">
                  <a:solidFill>
                    <a:srgbClr val="C00000"/>
                  </a:solidFill>
                </a:rPr>
                <a:t>**</a:t>
              </a:r>
            </a:p>
          </p:txBody>
        </p:sp>
        <p:sp>
          <p:nvSpPr>
            <p:cNvPr id="8" name="CaixaDeTexto 7">
              <a:extLst>
                <a:ext uri="{FF2B5EF4-FFF2-40B4-BE49-F238E27FC236}">
                  <a16:creationId xmlns:a16="http://schemas.microsoft.com/office/drawing/2014/main" id="{51ECBF47-2F23-4D6B-AA10-461C52DABEA3}"/>
                </a:ext>
              </a:extLst>
            </p:cNvPr>
            <p:cNvSpPr txBox="1"/>
            <p:nvPr/>
          </p:nvSpPr>
          <p:spPr>
            <a:xfrm>
              <a:off x="900135" y="3259593"/>
              <a:ext cx="333746" cy="461665"/>
            </a:xfrm>
            <a:prstGeom prst="rect">
              <a:avLst/>
            </a:prstGeom>
            <a:noFill/>
          </p:spPr>
          <p:txBody>
            <a:bodyPr wrap="none" rtlCol="0">
              <a:spAutoFit/>
            </a:bodyPr>
            <a:lstStyle/>
            <a:p>
              <a:r>
                <a:rPr lang="pt-BR" sz="2400" b="1" dirty="0">
                  <a:solidFill>
                    <a:srgbClr val="C00000"/>
                  </a:solidFill>
                </a:rPr>
                <a:t>*</a:t>
              </a:r>
            </a:p>
          </p:txBody>
        </p:sp>
      </p:grpSp>
    </p:spTree>
    <p:extLst>
      <p:ext uri="{BB962C8B-B14F-4D97-AF65-F5344CB8AC3E}">
        <p14:creationId xmlns:p14="http://schemas.microsoft.com/office/powerpoint/2010/main" val="1514767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3" name="Group 3"/>
          <p:cNvGraphicFramePr>
            <a:graphicFrameLocks noGrp="1"/>
          </p:cNvGraphicFramePr>
          <p:nvPr>
            <p:extLst>
              <p:ext uri="{D42A27DB-BD31-4B8C-83A1-F6EECF244321}">
                <p14:modId xmlns:p14="http://schemas.microsoft.com/office/powerpoint/2010/main" val="1863776688"/>
              </p:ext>
            </p:extLst>
          </p:nvPr>
        </p:nvGraphicFramePr>
        <p:xfrm>
          <a:off x="831850" y="2060575"/>
          <a:ext cx="7772400" cy="3352800"/>
        </p:xfrm>
        <a:graphic>
          <a:graphicData uri="http://schemas.openxmlformats.org/drawingml/2006/table">
            <a:tbl>
              <a:tblPr/>
              <a:tblGrid>
                <a:gridCol w="3810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685800">
                <a:tc>
                  <a:txBody>
                    <a:bodyPr/>
                    <a:lstStyle/>
                    <a:p>
                      <a:pPr marL="0" marR="0" lvl="0" indent="0" algn="l" defTabSz="914400" rtl="0" eaLnBrk="1" fontAlgn="base" latinLnBrk="0" hangingPunct="1">
                        <a:lnSpc>
                          <a:spcPct val="160000"/>
                        </a:lnSpc>
                        <a:spcBef>
                          <a:spcPct val="20000"/>
                        </a:spcBef>
                        <a:spcAft>
                          <a:spcPct val="0"/>
                        </a:spcAft>
                        <a:buClr>
                          <a:schemeClr val="hlink"/>
                        </a:buClr>
                        <a:buSzPct val="110000"/>
                        <a:buFont typeface="Wingdings" pitchFamily="2" charset="2"/>
                        <a:buNone/>
                        <a:tabLst/>
                      </a:pPr>
                      <a:endParaRPr kumimoji="0" lang="pt-BR" sz="1800" b="1" i="0" u="none" strike="noStrike" cap="none" normalizeH="0" baseline="0" dirty="0">
                        <a:ln>
                          <a:noFill/>
                        </a:ln>
                        <a:solidFill>
                          <a:schemeClr val="tx1"/>
                        </a:solidFill>
                        <a:effectLst/>
                        <a:latin typeface="Verdana" pitchFamily="34" charset="0"/>
                      </a:endParaRPr>
                    </a:p>
                  </a:txBody>
                  <a:tcPr horzOverflow="overflow">
                    <a:lnL cap="flat">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 qualquer</a:t>
                      </a:r>
                    </a:p>
                  </a:txBody>
                  <a:tcPr horzOverflow="overflow">
                    <a:lnL>
                      <a:noFill/>
                    </a:lnL>
                    <a:lnR>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6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 grave</a:t>
                      </a:r>
                    </a:p>
                  </a:txBody>
                  <a:tcPr horzOverflow="overflow">
                    <a:lnL>
                      <a:noFill/>
                    </a:lnL>
                    <a:lnR cap="flat">
                      <a:noFill/>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Osteoartrose</a:t>
                      </a:r>
                    </a:p>
                  </a:txBody>
                  <a:tcPr horzOverflow="overflow">
                    <a:lnL cap="flat">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10,6</a:t>
                      </a:r>
                    </a:p>
                  </a:txBody>
                  <a:tcPr horzOverflow="overflow">
                    <a:lnL>
                      <a:noFill/>
                    </a:lnL>
                    <a:lnR>
                      <a:noFill/>
                    </a:lnR>
                    <a:lnT w="1905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2,7</a:t>
                      </a:r>
                    </a:p>
                  </a:txBody>
                  <a:tcPr horzOverflow="overflow">
                    <a:lnL>
                      <a:noFill/>
                    </a:lnL>
                    <a:lnR cap="flat">
                      <a:noFill/>
                    </a:lnR>
                    <a:lnT w="19050" cap="flat" cmpd="sng" algn="ctr">
                      <a:solidFill>
                        <a:schemeClr val="bg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Sistema circulatório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5,1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1,0</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Sistema respiratório</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2,1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0,3</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Acidente vascular cerebral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2,0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1,2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334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Todas as condições</a:t>
                      </a:r>
                    </a:p>
                  </a:txBody>
                  <a:tcPr horzOverflow="overflow">
                    <a:lnL cap="flat">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a:ln>
                            <a:noFill/>
                          </a:ln>
                          <a:solidFill>
                            <a:schemeClr val="tx1"/>
                          </a:solidFill>
                          <a:effectLst/>
                          <a:latin typeface="Verdana" pitchFamily="34" charset="0"/>
                        </a:rPr>
                        <a:t>35,4</a:t>
                      </a:r>
                    </a:p>
                  </a:txBody>
                  <a:tcPr horzOverflow="overflow">
                    <a:lnL>
                      <a:noFill/>
                    </a:lnL>
                    <a:lnR>
                      <a:noFill/>
                    </a:lnR>
                    <a:lnT>
                      <a:noFill/>
                    </a:lnT>
                    <a:lnB w="190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20000"/>
                        </a:spcBef>
                        <a:spcAft>
                          <a:spcPct val="0"/>
                        </a:spcAft>
                        <a:buClr>
                          <a:schemeClr val="hlink"/>
                        </a:buClr>
                        <a:buSzPct val="110000"/>
                        <a:buFont typeface="Wingdings" pitchFamily="2" charset="2"/>
                        <a:buNone/>
                        <a:tabLst/>
                      </a:pPr>
                      <a:r>
                        <a:rPr kumimoji="0" lang="pt-BR" sz="1800" b="1" i="0" u="none" strike="noStrike" cap="none" normalizeH="0" baseline="0" dirty="0">
                          <a:ln>
                            <a:noFill/>
                          </a:ln>
                          <a:solidFill>
                            <a:schemeClr val="tx1"/>
                          </a:solidFill>
                          <a:effectLst/>
                          <a:latin typeface="Verdana" pitchFamily="34" charset="0"/>
                        </a:rPr>
                        <a:t>9,2</a:t>
                      </a:r>
                    </a:p>
                  </a:txBody>
                  <a:tcPr horzOverflow="overflow">
                    <a:lnL>
                      <a:noFill/>
                    </a:lnL>
                    <a:lnR cap="flat">
                      <a:noFill/>
                    </a:lnR>
                    <a:lnT>
                      <a:noFill/>
                    </a:lnT>
                    <a:lnB w="1905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tângulo 3"/>
          <p:cNvSpPr/>
          <p:nvPr/>
        </p:nvSpPr>
        <p:spPr>
          <a:xfrm>
            <a:off x="831850" y="2726570"/>
            <a:ext cx="7597255" cy="205992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 name="Agrupar 1">
            <a:extLst>
              <a:ext uri="{FF2B5EF4-FFF2-40B4-BE49-F238E27FC236}">
                <a16:creationId xmlns:a16="http://schemas.microsoft.com/office/drawing/2014/main" id="{25ED0FD5-4E65-4061-9ED2-ABAEA847C62C}"/>
              </a:ext>
            </a:extLst>
          </p:cNvPr>
          <p:cNvGrpSpPr/>
          <p:nvPr/>
        </p:nvGrpSpPr>
        <p:grpSpPr>
          <a:xfrm>
            <a:off x="179388" y="260350"/>
            <a:ext cx="8785225" cy="1143000"/>
            <a:chOff x="179388" y="260350"/>
            <a:chExt cx="8785225" cy="1143000"/>
          </a:xfrm>
        </p:grpSpPr>
        <p:sp>
          <p:nvSpPr>
            <p:cNvPr id="112642" name="Rectangle 2"/>
            <p:cNvSpPr>
              <a:spLocks noChangeArrowheads="1"/>
            </p:cNvSpPr>
            <p:nvPr/>
          </p:nvSpPr>
          <p:spPr bwMode="auto">
            <a:xfrm>
              <a:off x="179388" y="260350"/>
              <a:ext cx="8785225" cy="1143000"/>
            </a:xfrm>
            <a:prstGeom prst="rect">
              <a:avLst/>
            </a:prstGeom>
            <a:noFill/>
            <a:ln w="9525">
              <a:noFill/>
              <a:miter lim="800000"/>
              <a:headEnd/>
              <a:tailEnd/>
            </a:ln>
            <a:effectLst/>
          </p:spPr>
          <p:txBody>
            <a:bodyPr anchor="ctr"/>
            <a:lstStyle/>
            <a:p>
              <a:pPr algn="ctr" eaLnBrk="1" hangingPunct="1">
                <a:lnSpc>
                  <a:spcPct val="120000"/>
                </a:lnSpc>
                <a:defRPr/>
              </a:pPr>
              <a:r>
                <a:rPr lang="pt-BR" sz="2300" b="1" dirty="0">
                  <a:solidFill>
                    <a:schemeClr val="tx2"/>
                  </a:solidFill>
                  <a:effectLst>
                    <a:outerShdw blurRad="38100" dist="38100" dir="2700000" algn="tl">
                      <a:srgbClr val="C0C0C0"/>
                    </a:outerShdw>
                  </a:effectLst>
                  <a:latin typeface="Verdana" pitchFamily="34" charset="0"/>
                </a:rPr>
                <a:t>Incapacidade aos 75 anos por causas selecionadas </a:t>
              </a:r>
            </a:p>
            <a:p>
              <a:pPr algn="ctr" eaLnBrk="1" hangingPunct="1">
                <a:lnSpc>
                  <a:spcPct val="120000"/>
                </a:lnSpc>
                <a:defRPr/>
              </a:pPr>
              <a:r>
                <a:rPr lang="pt-BR" sz="2300" b="1" dirty="0">
                  <a:solidFill>
                    <a:schemeClr val="tx2"/>
                  </a:solidFill>
                  <a:effectLst>
                    <a:outerShdw blurRad="38100" dist="38100" dir="2700000" algn="tl">
                      <a:srgbClr val="C0C0C0"/>
                    </a:outerShdw>
                  </a:effectLst>
                  <a:latin typeface="Verdana" pitchFamily="34" charset="0"/>
                </a:rPr>
                <a:t>Reino Unido, década de 1990</a:t>
              </a:r>
            </a:p>
          </p:txBody>
        </p:sp>
        <p:sp>
          <p:nvSpPr>
            <p:cNvPr id="5" name="Retângulo 4"/>
            <p:cNvSpPr/>
            <p:nvPr/>
          </p:nvSpPr>
          <p:spPr>
            <a:xfrm>
              <a:off x="304800" y="396095"/>
              <a:ext cx="4397285" cy="443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2296703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extLst>
              <p:ext uri="{D42A27DB-BD31-4B8C-83A1-F6EECF244321}">
                <p14:modId xmlns:p14="http://schemas.microsoft.com/office/powerpoint/2010/main" val="2920988590"/>
              </p:ext>
            </p:extLst>
          </p:nvPr>
        </p:nvGraphicFramePr>
        <p:xfrm>
          <a:off x="1065213" y="1964323"/>
          <a:ext cx="7467600" cy="4160838"/>
        </p:xfrm>
        <a:graphic>
          <a:graphicData uri="http://schemas.openxmlformats.org/presentationml/2006/ole">
            <mc:AlternateContent xmlns:mc="http://schemas.openxmlformats.org/markup-compatibility/2006">
              <mc:Choice xmlns:v="urn:schemas-microsoft-com:vml" Requires="v">
                <p:oleObj spid="_x0000_s1162" name="Gráfico" r:id="rId3" imgW="3829552" imgH="1714928" progId="Excel.Chart.8">
                  <p:embed/>
                </p:oleObj>
              </mc:Choice>
              <mc:Fallback>
                <p:oleObj name="Gráfico" r:id="rId3" imgW="3829552" imgH="171492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213" y="1964323"/>
                        <a:ext cx="746760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Text Box 3"/>
          <p:cNvSpPr txBox="1">
            <a:spLocks noChangeArrowheads="1"/>
          </p:cNvSpPr>
          <p:nvPr/>
        </p:nvSpPr>
        <p:spPr bwMode="auto">
          <a:xfrm>
            <a:off x="1741488" y="5739398"/>
            <a:ext cx="77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Vestir</a:t>
            </a:r>
          </a:p>
        </p:txBody>
      </p:sp>
      <p:sp>
        <p:nvSpPr>
          <p:cNvPr id="41988" name="Text Box 4"/>
          <p:cNvSpPr txBox="1">
            <a:spLocks noChangeArrowheads="1"/>
          </p:cNvSpPr>
          <p:nvPr/>
        </p:nvSpPr>
        <p:spPr bwMode="auto">
          <a:xfrm>
            <a:off x="2960688" y="5739398"/>
            <a:ext cx="827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Banho</a:t>
            </a:r>
          </a:p>
        </p:txBody>
      </p:sp>
      <p:sp>
        <p:nvSpPr>
          <p:cNvPr id="41989" name="Text Box 5"/>
          <p:cNvSpPr txBox="1">
            <a:spLocks noChangeArrowheads="1"/>
          </p:cNvSpPr>
          <p:nvPr/>
        </p:nvSpPr>
        <p:spPr bwMode="auto">
          <a:xfrm>
            <a:off x="4179888" y="5739398"/>
            <a:ext cx="931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Toalete</a:t>
            </a:r>
          </a:p>
        </p:txBody>
      </p:sp>
      <p:sp>
        <p:nvSpPr>
          <p:cNvPr id="41990" name="Text Box 6"/>
          <p:cNvSpPr txBox="1">
            <a:spLocks noChangeArrowheads="1"/>
          </p:cNvSpPr>
          <p:nvPr/>
        </p:nvSpPr>
        <p:spPr bwMode="auto">
          <a:xfrm>
            <a:off x="5392738" y="5739398"/>
            <a:ext cx="855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Comer</a:t>
            </a:r>
          </a:p>
        </p:txBody>
      </p:sp>
      <p:sp>
        <p:nvSpPr>
          <p:cNvPr id="41991" name="Text Box 7"/>
          <p:cNvSpPr txBox="1">
            <a:spLocks noChangeArrowheads="1"/>
          </p:cNvSpPr>
          <p:nvPr/>
        </p:nvSpPr>
        <p:spPr bwMode="auto">
          <a:xfrm>
            <a:off x="1508125" y="2234198"/>
            <a:ext cx="403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a:latin typeface="Verdana" panose="020B0604030504040204" pitchFamily="34" charset="0"/>
              </a:rPr>
              <a:t>%</a:t>
            </a:r>
          </a:p>
        </p:txBody>
      </p:sp>
      <p:sp>
        <p:nvSpPr>
          <p:cNvPr id="41992" name="Text Box 8"/>
          <p:cNvSpPr txBox="1">
            <a:spLocks noChangeArrowheads="1"/>
          </p:cNvSpPr>
          <p:nvPr/>
        </p:nvSpPr>
        <p:spPr bwMode="auto">
          <a:xfrm>
            <a:off x="822325" y="42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endParaRPr lang="en-US" altLang="pt-BR">
              <a:latin typeface="Times New Roman" panose="02020603050405020304" pitchFamily="18" charset="0"/>
            </a:endParaRPr>
          </a:p>
        </p:txBody>
      </p:sp>
      <p:sp>
        <p:nvSpPr>
          <p:cNvPr id="114697" name="Text Box 9"/>
          <p:cNvSpPr txBox="1">
            <a:spLocks noChangeArrowheads="1"/>
          </p:cNvSpPr>
          <p:nvPr/>
        </p:nvSpPr>
        <p:spPr bwMode="auto">
          <a:xfrm>
            <a:off x="76200" y="188913"/>
            <a:ext cx="8915400" cy="1374928"/>
          </a:xfrm>
          <a:prstGeom prst="rect">
            <a:avLst/>
          </a:prstGeom>
          <a:noFill/>
          <a:ln w="9525">
            <a:noFill/>
            <a:miter lim="800000"/>
            <a:headEnd/>
            <a:tailEnd/>
          </a:ln>
          <a:effectLst/>
        </p:spPr>
        <p:txBody>
          <a:bodyPr>
            <a:spAutoFit/>
          </a:bodyPr>
          <a:lstStyle/>
          <a:p>
            <a:pPr algn="ctr" eaLnBrk="1" hangingPunct="1">
              <a:lnSpc>
                <a:spcPct val="120000"/>
              </a:lnSpc>
              <a:defRPr/>
            </a:pPr>
            <a:r>
              <a:rPr lang="pt-BR" sz="2400" b="1" dirty="0">
                <a:solidFill>
                  <a:schemeClr val="tx2"/>
                </a:solidFill>
                <a:effectLst>
                  <a:outerShdw blurRad="38100" dist="38100" dir="2700000" algn="tl">
                    <a:srgbClr val="C0C0C0"/>
                  </a:outerShdw>
                </a:effectLst>
                <a:latin typeface="Verdana" pitchFamily="34" charset="0"/>
              </a:rPr>
              <a:t>% da população americana necessitando assistência em atividades da vida diária em diferentes faixas de idade, década de 1980</a:t>
            </a:r>
          </a:p>
        </p:txBody>
      </p:sp>
      <p:sp>
        <p:nvSpPr>
          <p:cNvPr id="3" name="Retângulo 2"/>
          <p:cNvSpPr/>
          <p:nvPr/>
        </p:nvSpPr>
        <p:spPr>
          <a:xfrm>
            <a:off x="2394064" y="2713450"/>
            <a:ext cx="448890" cy="27851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3629830" y="3694352"/>
            <a:ext cx="448890" cy="18042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4845555" y="4309493"/>
            <a:ext cx="448890" cy="11891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6050745" y="4758381"/>
            <a:ext cx="448890" cy="7968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rot="5400000">
            <a:off x="7387928" y="3613496"/>
            <a:ext cx="448890" cy="184087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p:nvSpPr>
        <p:spPr>
          <a:xfrm>
            <a:off x="641685" y="630945"/>
            <a:ext cx="7089152" cy="4435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31186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60633"/>
            <a:ext cx="68961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aixaDeTexto 2"/>
          <p:cNvSpPr txBox="1">
            <a:spLocks noChangeArrowheads="1"/>
          </p:cNvSpPr>
          <p:nvPr/>
        </p:nvSpPr>
        <p:spPr bwMode="auto">
          <a:xfrm>
            <a:off x="2112413" y="458299"/>
            <a:ext cx="55547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2800" b="1" dirty="0">
                <a:solidFill>
                  <a:schemeClr val="tx2"/>
                </a:solidFill>
                <a:effectLst>
                  <a:outerShdw blurRad="38100" dist="38100" dir="2700000" algn="tl">
                    <a:srgbClr val="C0C0C0"/>
                  </a:outerShdw>
                </a:effectLst>
                <a:latin typeface="Verdana" pitchFamily="34" charset="0"/>
                <a:cs typeface="+mn-cs"/>
              </a:rPr>
              <a:t>Compressão da Morbidade</a:t>
            </a:r>
          </a:p>
        </p:txBody>
      </p:sp>
      <p:sp>
        <p:nvSpPr>
          <p:cNvPr id="3" name="Retângulo 2"/>
          <p:cNvSpPr/>
          <p:nvPr/>
        </p:nvSpPr>
        <p:spPr>
          <a:xfrm>
            <a:off x="5365375" y="3034589"/>
            <a:ext cx="2789613" cy="9496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effectLst>
                <a:outerShdw blurRad="38100" dist="38100" dir="2700000" algn="tl">
                  <a:srgbClr val="000000">
                    <a:alpha val="43137"/>
                  </a:srgbClr>
                </a:outerShdw>
              </a:effectLst>
            </a:endParaRPr>
          </a:p>
        </p:txBody>
      </p:sp>
      <p:sp>
        <p:nvSpPr>
          <p:cNvPr id="6" name="Retângulo 5"/>
          <p:cNvSpPr/>
          <p:nvPr/>
        </p:nvSpPr>
        <p:spPr>
          <a:xfrm>
            <a:off x="1294724" y="4201141"/>
            <a:ext cx="3111025" cy="8471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effectLst>
                <a:outerShdw blurRad="38100" dist="38100" dir="2700000" algn="tl">
                  <a:srgbClr val="000000">
                    <a:alpha val="43137"/>
                  </a:srgbClr>
                </a:outerShdw>
              </a:effectLst>
            </a:endParaRPr>
          </a:p>
        </p:txBody>
      </p:sp>
      <p:sp>
        <p:nvSpPr>
          <p:cNvPr id="4" name="CaixaDeTexto 3"/>
          <p:cNvSpPr txBox="1"/>
          <p:nvPr/>
        </p:nvSpPr>
        <p:spPr>
          <a:xfrm>
            <a:off x="2386807" y="4440055"/>
            <a:ext cx="926857" cy="369332"/>
          </a:xfrm>
          <a:prstGeom prst="rect">
            <a:avLst/>
          </a:prstGeom>
          <a:noFill/>
        </p:spPr>
        <p:txBody>
          <a:bodyPr wrap="none" rtlCol="0">
            <a:spAutoFit/>
          </a:bodyPr>
          <a:lstStyle/>
          <a:p>
            <a:pPr algn="ctr"/>
            <a:r>
              <a:rPr lang="pt-BR" b="1" dirty="0">
                <a:solidFill>
                  <a:srgbClr val="C00000"/>
                </a:solidFill>
                <a:effectLst>
                  <a:outerShdw blurRad="38100" dist="38100" dir="2700000" algn="tl">
                    <a:srgbClr val="000000">
                      <a:alpha val="43137"/>
                    </a:srgbClr>
                  </a:outerShdw>
                </a:effectLst>
              </a:rPr>
              <a:t>SAÚDE</a:t>
            </a:r>
          </a:p>
        </p:txBody>
      </p:sp>
      <p:sp>
        <p:nvSpPr>
          <p:cNvPr id="8" name="CaixaDeTexto 7"/>
          <p:cNvSpPr txBox="1"/>
          <p:nvPr/>
        </p:nvSpPr>
        <p:spPr>
          <a:xfrm>
            <a:off x="5817454" y="3374641"/>
            <a:ext cx="1885453" cy="369332"/>
          </a:xfrm>
          <a:prstGeom prst="rect">
            <a:avLst/>
          </a:prstGeom>
          <a:noFill/>
        </p:spPr>
        <p:txBody>
          <a:bodyPr wrap="none" rtlCol="0">
            <a:spAutoFit/>
          </a:bodyPr>
          <a:lstStyle/>
          <a:p>
            <a:pPr algn="ctr"/>
            <a:r>
              <a:rPr lang="pt-BR" b="1" dirty="0">
                <a:solidFill>
                  <a:srgbClr val="C00000"/>
                </a:solidFill>
                <a:effectLst>
                  <a:outerShdw blurRad="38100" dist="38100" dir="2700000" algn="tl">
                    <a:srgbClr val="000000">
                      <a:alpha val="43137"/>
                    </a:srgbClr>
                  </a:outerShdw>
                </a:effectLst>
              </a:rPr>
              <a:t>INCAPACIDADE</a:t>
            </a:r>
          </a:p>
        </p:txBody>
      </p:sp>
      <p:sp>
        <p:nvSpPr>
          <p:cNvPr id="5" name="CaixaDeTexto 4"/>
          <p:cNvSpPr txBox="1"/>
          <p:nvPr/>
        </p:nvSpPr>
        <p:spPr>
          <a:xfrm>
            <a:off x="1583326" y="993426"/>
            <a:ext cx="6247223" cy="707886"/>
          </a:xfrm>
          <a:prstGeom prst="rect">
            <a:avLst/>
          </a:prstGeom>
          <a:noFill/>
        </p:spPr>
        <p:txBody>
          <a:bodyPr wrap="none" rtlCol="0">
            <a:spAutoFit/>
          </a:bodyPr>
          <a:lstStyle/>
          <a:p>
            <a:pPr algn="ctr"/>
            <a:r>
              <a:rPr lang="pt-BR" sz="2000" b="1" i="1" dirty="0"/>
              <a:t>Postergar ao máximo a ocorrência da morbidade</a:t>
            </a:r>
          </a:p>
          <a:p>
            <a:pPr algn="ctr"/>
            <a:r>
              <a:rPr lang="pt-BR" sz="2000" b="1" i="1" dirty="0"/>
              <a:t>Viver mais tempo com qualidade</a:t>
            </a:r>
          </a:p>
        </p:txBody>
      </p:sp>
    </p:spTree>
    <p:extLst>
      <p:ext uri="{BB962C8B-B14F-4D97-AF65-F5344CB8AC3E}">
        <p14:creationId xmlns:p14="http://schemas.microsoft.com/office/powerpoint/2010/main" val="166780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8"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44656"/>
            <a:ext cx="9144000" cy="1679674"/>
          </a:xfrm>
        </p:spPr>
        <p:txBody>
          <a:bodyPr>
            <a:normAutofit/>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6:</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COMO SE DEFINE TRANSIÇÃO EPIDEMIOLÓGICA?</a:t>
            </a:r>
            <a:endParaRPr lang="pt-BR" sz="4000" dirty="0">
              <a:effectLst>
                <a:outerShdw blurRad="38100" dist="38100" dir="2700000" algn="tl">
                  <a:srgbClr val="C0C0C0"/>
                </a:outerShdw>
              </a:effectLst>
              <a:latin typeface="Arial Unicode MS" pitchFamily="34" charset="-128"/>
            </a:endParaRPr>
          </a:p>
        </p:txBody>
      </p:sp>
      <p:sp>
        <p:nvSpPr>
          <p:cNvPr id="7" name="CaixaDeTexto 6"/>
          <p:cNvSpPr txBox="1"/>
          <p:nvPr/>
        </p:nvSpPr>
        <p:spPr>
          <a:xfrm>
            <a:off x="1240800" y="1924330"/>
            <a:ext cx="6662400" cy="830997"/>
          </a:xfrm>
          <a:prstGeom prst="rect">
            <a:avLst/>
          </a:prstGeom>
          <a:noFill/>
        </p:spPr>
        <p:txBody>
          <a:bodyPr wrap="none" rtlCol="0">
            <a:spAutoFit/>
          </a:bodyPr>
          <a:lstStyle/>
          <a:p>
            <a:pPr algn="ctr"/>
            <a:r>
              <a:rPr lang="pt-BR" sz="2400" dirty="0"/>
              <a:t>“Alteração no padrão de morbimortalidade </a:t>
            </a:r>
          </a:p>
          <a:p>
            <a:pPr algn="ctr"/>
            <a:r>
              <a:rPr lang="pt-BR" sz="2400" dirty="0"/>
              <a:t>de uma população”</a:t>
            </a:r>
          </a:p>
        </p:txBody>
      </p:sp>
      <p:sp>
        <p:nvSpPr>
          <p:cNvPr id="11" name="Rectangle 2"/>
          <p:cNvSpPr txBox="1">
            <a:spLocks noChangeArrowheads="1"/>
          </p:cNvSpPr>
          <p:nvPr/>
        </p:nvSpPr>
        <p:spPr>
          <a:xfrm>
            <a:off x="125105" y="3460062"/>
            <a:ext cx="8858474" cy="1679674"/>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7:</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COMO SE DEFINE TRANSIÇÃO DEMOGRÁFICA?</a:t>
            </a:r>
            <a:endParaRPr lang="pt-BR" sz="4000" dirty="0">
              <a:effectLst>
                <a:outerShdw blurRad="38100" dist="38100" dir="2700000" algn="tl">
                  <a:srgbClr val="C0C0C0"/>
                </a:outerShdw>
              </a:effectLst>
              <a:latin typeface="Arial Unicode MS" pitchFamily="34" charset="-128"/>
            </a:endParaRPr>
          </a:p>
        </p:txBody>
      </p:sp>
      <p:sp>
        <p:nvSpPr>
          <p:cNvPr id="12" name="CaixaDeTexto 11"/>
          <p:cNvSpPr txBox="1"/>
          <p:nvPr/>
        </p:nvSpPr>
        <p:spPr>
          <a:xfrm>
            <a:off x="2480041" y="5139736"/>
            <a:ext cx="4562467" cy="830997"/>
          </a:xfrm>
          <a:prstGeom prst="rect">
            <a:avLst/>
          </a:prstGeom>
          <a:noFill/>
        </p:spPr>
        <p:txBody>
          <a:bodyPr wrap="none" rtlCol="0">
            <a:spAutoFit/>
          </a:bodyPr>
          <a:lstStyle/>
          <a:p>
            <a:pPr algn="ctr"/>
            <a:r>
              <a:rPr lang="pt-BR" sz="2400" dirty="0"/>
              <a:t>“Alteração na estrutura etária</a:t>
            </a:r>
          </a:p>
          <a:p>
            <a:pPr algn="ctr"/>
            <a:r>
              <a:rPr lang="pt-BR" sz="2400" dirty="0"/>
              <a:t>de uma população”</a:t>
            </a:r>
          </a:p>
        </p:txBody>
      </p:sp>
    </p:spTree>
    <p:extLst>
      <p:ext uri="{BB962C8B-B14F-4D97-AF65-F5344CB8AC3E}">
        <p14:creationId xmlns:p14="http://schemas.microsoft.com/office/powerpoint/2010/main" val="12122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ChangeArrowheads="1"/>
          </p:cNvSpPr>
          <p:nvPr/>
        </p:nvSpPr>
        <p:spPr bwMode="auto">
          <a:xfrm>
            <a:off x="304800" y="333375"/>
            <a:ext cx="8458200" cy="551045"/>
          </a:xfrm>
          <a:prstGeom prst="rect">
            <a:avLst/>
          </a:prstGeom>
          <a:noFill/>
          <a:ln w="9525">
            <a:noFill/>
            <a:miter lim="800000"/>
            <a:headEnd/>
            <a:tailEnd/>
          </a:ln>
          <a:effectLst/>
        </p:spPr>
        <p:txBody>
          <a:bodyPr anchor="ctr"/>
          <a:lstStyle/>
          <a:p>
            <a:pPr algn="ctr" eaLnBrk="1" hangingPunct="1">
              <a:defRPr/>
            </a:pPr>
            <a:r>
              <a:rPr lang="pt-BR" sz="2600" b="1" dirty="0">
                <a:solidFill>
                  <a:schemeClr val="tx2"/>
                </a:solidFill>
                <a:effectLst>
                  <a:outerShdw blurRad="38100" dist="38100" dir="2700000" algn="tl">
                    <a:srgbClr val="C0C0C0"/>
                  </a:outerShdw>
                </a:effectLst>
                <a:latin typeface="Verdana" pitchFamily="34" charset="0"/>
              </a:rPr>
              <a:t>Intervenção nos fatores de risco para DCNT</a:t>
            </a:r>
            <a:endParaRPr lang="pt-BR" sz="2600" b="1" dirty="0">
              <a:solidFill>
                <a:schemeClr val="tx2"/>
              </a:solidFill>
              <a:latin typeface="Verdana" pitchFamily="34" charset="0"/>
            </a:endParaRPr>
          </a:p>
        </p:txBody>
      </p:sp>
      <p:sp>
        <p:nvSpPr>
          <p:cNvPr id="44035" name="Rectangle 1027"/>
          <p:cNvSpPr>
            <a:spLocks noChangeArrowheads="1"/>
          </p:cNvSpPr>
          <p:nvPr/>
        </p:nvSpPr>
        <p:spPr bwMode="auto">
          <a:xfrm>
            <a:off x="1454047" y="1227558"/>
            <a:ext cx="6550701" cy="517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282575">
              <a:defRPr sz="2400">
                <a:solidFill>
                  <a:schemeClr val="tx1"/>
                </a:solidFill>
                <a:latin typeface="Tahoma" panose="020B0604030504040204" pitchFamily="34" charset="0"/>
                <a:cs typeface="Times New Roman" panose="02020603050405020304" pitchFamily="18" charset="0"/>
              </a:defRPr>
            </a:lvl1pPr>
            <a:lvl2pPr marL="473075">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spcBef>
                <a:spcPct val="90000"/>
              </a:spcBef>
              <a:buFontTx/>
              <a:buChar char="•"/>
            </a:pPr>
            <a:r>
              <a:rPr lang="pt-BR" altLang="pt-BR" b="1" dirty="0">
                <a:latin typeface="Verdana" panose="020B0604030504040204" pitchFamily="34" charset="0"/>
              </a:rPr>
              <a:t>Não modificáveis</a:t>
            </a:r>
          </a:p>
          <a:p>
            <a:pPr lvl="1" eaLnBrk="1" hangingPunct="1">
              <a:spcBef>
                <a:spcPct val="20000"/>
              </a:spcBef>
            </a:pPr>
            <a:r>
              <a:rPr lang="pt-BR" altLang="pt-BR" sz="1800" b="1" dirty="0">
                <a:latin typeface="Verdana" panose="020B0604030504040204" pitchFamily="34" charset="0"/>
              </a:rPr>
              <a:t>– Sexo</a:t>
            </a:r>
          </a:p>
          <a:p>
            <a:pPr lvl="1" eaLnBrk="1" hangingPunct="1">
              <a:spcBef>
                <a:spcPct val="20000"/>
              </a:spcBef>
            </a:pPr>
            <a:r>
              <a:rPr lang="pt-BR" altLang="pt-BR" sz="1800" b="1" dirty="0">
                <a:latin typeface="Verdana" panose="020B0604030504040204" pitchFamily="34" charset="0"/>
              </a:rPr>
              <a:t>– Idade</a:t>
            </a:r>
          </a:p>
          <a:p>
            <a:pPr lvl="1" eaLnBrk="1" hangingPunct="1">
              <a:spcBef>
                <a:spcPct val="20000"/>
              </a:spcBef>
            </a:pPr>
            <a:r>
              <a:rPr lang="pt-BR" altLang="pt-BR" sz="1800" b="1" dirty="0">
                <a:latin typeface="Verdana" panose="020B0604030504040204" pitchFamily="34" charset="0"/>
              </a:rPr>
              <a:t>– Genótipo</a:t>
            </a:r>
          </a:p>
          <a:p>
            <a:pPr eaLnBrk="1" hangingPunct="1">
              <a:spcBef>
                <a:spcPct val="70000"/>
              </a:spcBef>
              <a:buFontTx/>
              <a:buChar char="•"/>
            </a:pPr>
            <a:r>
              <a:rPr lang="pt-BR" altLang="pt-BR" b="1" dirty="0">
                <a:latin typeface="Verdana" panose="020B0604030504040204" pitchFamily="34" charset="0"/>
              </a:rPr>
              <a:t>Modificáveis</a:t>
            </a:r>
          </a:p>
          <a:p>
            <a:pPr lvl="1" eaLnBrk="1" hangingPunct="1">
              <a:spcBef>
                <a:spcPct val="35000"/>
              </a:spcBef>
            </a:pPr>
            <a:r>
              <a:rPr lang="pt-BR" altLang="pt-BR" sz="2000" b="1" dirty="0">
                <a:latin typeface="Verdana" panose="020B0604030504040204" pitchFamily="34" charset="0"/>
              </a:rPr>
              <a:t>– Pela ação direta dos serviços de saúde</a:t>
            </a:r>
          </a:p>
          <a:p>
            <a:pPr lvl="1" eaLnBrk="1" hangingPunct="1">
              <a:spcBef>
                <a:spcPct val="20000"/>
              </a:spcBef>
            </a:pPr>
            <a:r>
              <a:rPr lang="pt-BR" altLang="pt-BR" sz="2000" b="1" dirty="0">
                <a:latin typeface="Verdana" panose="020B0604030504040204" pitchFamily="34" charset="0"/>
              </a:rPr>
              <a:t>	- </a:t>
            </a:r>
            <a:r>
              <a:rPr lang="pt-BR" altLang="pt-BR" sz="1800" b="1" dirty="0">
                <a:latin typeface="Verdana" panose="020B0604030504040204" pitchFamily="34" charset="0"/>
              </a:rPr>
              <a:t>Estado imunitário</a:t>
            </a:r>
          </a:p>
          <a:p>
            <a:pPr lvl="1" eaLnBrk="1" hangingPunct="1">
              <a:spcBef>
                <a:spcPct val="20000"/>
              </a:spcBef>
            </a:pPr>
            <a:r>
              <a:rPr lang="pt-BR" altLang="pt-BR" sz="1800" b="1" dirty="0">
                <a:latin typeface="Verdana" panose="020B0604030504040204" pitchFamily="34" charset="0"/>
              </a:rPr>
              <a:t>	- Mudanças de hábitos alimentares e 	   atividade física</a:t>
            </a:r>
          </a:p>
          <a:p>
            <a:pPr lvl="1" eaLnBrk="1" hangingPunct="1">
              <a:spcBef>
                <a:spcPct val="20000"/>
              </a:spcBef>
            </a:pPr>
            <a:r>
              <a:rPr lang="pt-BR" altLang="pt-BR" sz="1800" b="1" dirty="0">
                <a:latin typeface="Verdana" panose="020B0604030504040204" pitchFamily="34" charset="0"/>
              </a:rPr>
              <a:t>	- Nível de colesterol sérico</a:t>
            </a:r>
          </a:p>
          <a:p>
            <a:pPr lvl="1" eaLnBrk="1" hangingPunct="1">
              <a:spcBef>
                <a:spcPct val="20000"/>
              </a:spcBef>
            </a:pPr>
            <a:r>
              <a:rPr lang="pt-BR" altLang="pt-BR" sz="1800" b="1" dirty="0">
                <a:latin typeface="Verdana" panose="020B0604030504040204" pitchFamily="34" charset="0"/>
              </a:rPr>
              <a:t>	- Políticas </a:t>
            </a:r>
            <a:r>
              <a:rPr lang="pt-BR" altLang="pt-BR" sz="1800" b="1" dirty="0" err="1">
                <a:latin typeface="Verdana" panose="020B0604030504040204" pitchFamily="34" charset="0"/>
              </a:rPr>
              <a:t>anti-tabagismo</a:t>
            </a:r>
            <a:endParaRPr lang="pt-BR" altLang="pt-BR" sz="1800" b="1" dirty="0">
              <a:latin typeface="Verdana" panose="020B0604030504040204" pitchFamily="34" charset="0"/>
            </a:endParaRPr>
          </a:p>
          <a:p>
            <a:pPr lvl="1" eaLnBrk="1" hangingPunct="1">
              <a:spcBef>
                <a:spcPct val="35000"/>
              </a:spcBef>
            </a:pPr>
            <a:r>
              <a:rPr lang="pt-BR" altLang="pt-BR" sz="2000" b="1" dirty="0">
                <a:latin typeface="Verdana" panose="020B0604030504040204" pitchFamily="34" charset="0"/>
              </a:rPr>
              <a:t>– Pela ação de outros setores</a:t>
            </a:r>
          </a:p>
          <a:p>
            <a:pPr lvl="1" eaLnBrk="1" hangingPunct="1">
              <a:spcBef>
                <a:spcPct val="20000"/>
              </a:spcBef>
            </a:pPr>
            <a:r>
              <a:rPr lang="pt-BR" altLang="pt-BR" sz="2000" b="1" dirty="0">
                <a:latin typeface="Verdana" panose="020B0604030504040204" pitchFamily="34" charset="0"/>
              </a:rPr>
              <a:t>	- </a:t>
            </a:r>
            <a:r>
              <a:rPr lang="pt-BR" altLang="pt-BR" sz="1800" b="1" dirty="0">
                <a:latin typeface="Verdana" panose="020B0604030504040204" pitchFamily="34" charset="0"/>
              </a:rPr>
              <a:t>Analfabetismo</a:t>
            </a:r>
          </a:p>
          <a:p>
            <a:pPr lvl="1" eaLnBrk="1" hangingPunct="1">
              <a:spcBef>
                <a:spcPct val="20000"/>
              </a:spcBef>
            </a:pPr>
            <a:r>
              <a:rPr lang="pt-BR" altLang="pt-BR" sz="1800" b="1" dirty="0">
                <a:latin typeface="Verdana" panose="020B0604030504040204" pitchFamily="34" charset="0"/>
              </a:rPr>
              <a:t>	- Pobreza</a:t>
            </a:r>
          </a:p>
        </p:txBody>
      </p:sp>
      <p:sp>
        <p:nvSpPr>
          <p:cNvPr id="3" name="Retângulo de cantos arredondados 2"/>
          <p:cNvSpPr/>
          <p:nvPr/>
        </p:nvSpPr>
        <p:spPr>
          <a:xfrm>
            <a:off x="1499015" y="2728210"/>
            <a:ext cx="6385811" cy="37403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9956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7377" y="285289"/>
            <a:ext cx="8769246" cy="1679674"/>
          </a:xfrm>
        </p:spPr>
        <p:txBody>
          <a:bodyPr>
            <a:normAutofit/>
          </a:bodyPr>
          <a:lstStyle/>
          <a:p>
            <a:pPr algn="ctr" eaLnBrk="1" fontAlgn="auto" hangingPunct="1">
              <a:lnSpc>
                <a:spcPct val="120000"/>
              </a:lnSpc>
              <a:spcAft>
                <a:spcPts val="0"/>
              </a:spcAft>
              <a:defRPr/>
            </a:pPr>
            <a:r>
              <a:rPr lang="pt-BR" sz="2400" dirty="0">
                <a:effectLst>
                  <a:outerShdw blurRad="38100" dist="38100" dir="2700000" algn="tl">
                    <a:srgbClr val="C0C0C0"/>
                  </a:outerShdw>
                </a:effectLst>
                <a:latin typeface="Verdana" pitchFamily="34" charset="0"/>
              </a:rPr>
              <a:t>QUESTÃO 8:</a:t>
            </a:r>
            <a:br>
              <a:rPr lang="pt-BR" sz="2400" dirty="0">
                <a:effectLst>
                  <a:outerShdw blurRad="38100" dist="38100" dir="2700000" algn="tl">
                    <a:srgbClr val="C0C0C0"/>
                  </a:outerShdw>
                </a:effectLst>
                <a:latin typeface="Verdana" pitchFamily="34" charset="0"/>
              </a:rPr>
            </a:br>
            <a:r>
              <a:rPr lang="pt-BR" sz="2400" dirty="0">
                <a:effectLst>
                  <a:outerShdw blurRad="38100" dist="38100" dir="2700000" algn="tl">
                    <a:srgbClr val="C0C0C0"/>
                  </a:outerShdw>
                </a:effectLst>
                <a:latin typeface="Verdana" pitchFamily="34" charset="0"/>
              </a:rPr>
              <a:t>QUAIS SÃO OS FATORES DE RISCO QUE PODEMOS (E DEVEMOS) INTERVIR?</a:t>
            </a:r>
            <a:endParaRPr lang="pt-BR" sz="4000" dirty="0">
              <a:effectLst>
                <a:outerShdw blurRad="38100" dist="38100" dir="2700000" algn="tl">
                  <a:srgbClr val="C0C0C0"/>
                </a:outerShdw>
              </a:effectLst>
              <a:latin typeface="Arial Unicode MS" pitchFamily="34" charset="-128"/>
            </a:endParaRPr>
          </a:p>
        </p:txBody>
      </p:sp>
      <p:sp>
        <p:nvSpPr>
          <p:cNvPr id="3" name="Retângulo 2"/>
          <p:cNvSpPr/>
          <p:nvPr/>
        </p:nvSpPr>
        <p:spPr>
          <a:xfrm>
            <a:off x="1072017" y="2404326"/>
            <a:ext cx="6694227" cy="3576364"/>
          </a:xfrm>
          <a:prstGeom prst="rect">
            <a:avLst/>
          </a:prstGeom>
        </p:spPr>
        <p:txBody>
          <a:bodyPr wrap="square">
            <a:spAutoFit/>
          </a:bodyPr>
          <a:lstStyle/>
          <a:p>
            <a:pPr marL="285750" indent="-285750">
              <a:spcBef>
                <a:spcPct val="70000"/>
              </a:spcBef>
              <a:buFont typeface="Arial" panose="020B0604020202020204" pitchFamily="34" charset="0"/>
              <a:buChar char="•"/>
            </a:pPr>
            <a:r>
              <a:rPr lang="pt-BR" altLang="pt-BR" sz="2000" b="1" dirty="0">
                <a:solidFill>
                  <a:srgbClr val="C00000"/>
                </a:solidFill>
                <a:latin typeface="Verdana" panose="020B0604030504040204" pitchFamily="34" charset="0"/>
              </a:rPr>
              <a:t>Modificáveis</a:t>
            </a:r>
          </a:p>
          <a:p>
            <a:pPr lvl="1">
              <a:spcBef>
                <a:spcPct val="35000"/>
              </a:spcBef>
            </a:pPr>
            <a:r>
              <a:rPr lang="pt-BR" altLang="pt-BR" sz="2000" b="1" dirty="0">
                <a:latin typeface="Verdana" panose="020B0604030504040204" pitchFamily="34" charset="0"/>
              </a:rPr>
              <a:t>– Pela ação direta dos serviços de saúde</a:t>
            </a:r>
          </a:p>
          <a:p>
            <a:pPr lvl="1">
              <a:spcBef>
                <a:spcPct val="20000"/>
              </a:spcBef>
            </a:pPr>
            <a:r>
              <a:rPr lang="pt-BR" altLang="pt-BR" sz="2000" b="1" dirty="0">
                <a:latin typeface="Verdana" panose="020B0604030504040204" pitchFamily="34" charset="0"/>
              </a:rPr>
              <a:t>	- </a:t>
            </a:r>
            <a:r>
              <a:rPr lang="pt-BR" altLang="pt-BR" b="1" dirty="0">
                <a:latin typeface="Verdana" panose="020B0604030504040204" pitchFamily="34" charset="0"/>
              </a:rPr>
              <a:t>Estado imunitário</a:t>
            </a:r>
          </a:p>
          <a:p>
            <a:pPr lvl="1">
              <a:spcBef>
                <a:spcPct val="20000"/>
              </a:spcBef>
            </a:pPr>
            <a:r>
              <a:rPr lang="pt-BR" altLang="pt-BR" b="1" dirty="0">
                <a:latin typeface="Verdana" panose="020B0604030504040204" pitchFamily="34" charset="0"/>
              </a:rPr>
              <a:t>	- Mudanças dos hábitos alimentares e 		   atividade física</a:t>
            </a:r>
          </a:p>
          <a:p>
            <a:pPr lvl="1">
              <a:spcBef>
                <a:spcPct val="20000"/>
              </a:spcBef>
            </a:pPr>
            <a:r>
              <a:rPr lang="pt-BR" altLang="pt-BR" b="1" dirty="0">
                <a:latin typeface="Verdana" panose="020B0604030504040204" pitchFamily="34" charset="0"/>
              </a:rPr>
              <a:t>	- Nível de colesterol sérico</a:t>
            </a:r>
          </a:p>
          <a:p>
            <a:pPr lvl="1">
              <a:spcBef>
                <a:spcPct val="20000"/>
              </a:spcBef>
            </a:pPr>
            <a:r>
              <a:rPr lang="pt-BR" altLang="pt-BR" b="1" dirty="0">
                <a:latin typeface="Verdana" panose="020B0604030504040204" pitchFamily="34" charset="0"/>
              </a:rPr>
              <a:t>	- Políticas </a:t>
            </a:r>
            <a:r>
              <a:rPr lang="pt-BR" altLang="pt-BR" b="1" dirty="0" err="1">
                <a:latin typeface="Verdana" panose="020B0604030504040204" pitchFamily="34" charset="0"/>
              </a:rPr>
              <a:t>anti-tabagismo</a:t>
            </a:r>
            <a:endParaRPr lang="pt-BR" altLang="pt-BR" b="1" dirty="0">
              <a:latin typeface="Verdana" panose="020B0604030504040204" pitchFamily="34" charset="0"/>
            </a:endParaRPr>
          </a:p>
          <a:p>
            <a:pPr lvl="1">
              <a:spcBef>
                <a:spcPct val="35000"/>
              </a:spcBef>
            </a:pPr>
            <a:r>
              <a:rPr lang="pt-BR" altLang="pt-BR" sz="2000" b="1" dirty="0">
                <a:latin typeface="Verdana" panose="020B0604030504040204" pitchFamily="34" charset="0"/>
              </a:rPr>
              <a:t>– Pela ação de outros setores</a:t>
            </a:r>
          </a:p>
          <a:p>
            <a:pPr lvl="1">
              <a:spcBef>
                <a:spcPct val="20000"/>
              </a:spcBef>
            </a:pPr>
            <a:r>
              <a:rPr lang="pt-BR" altLang="pt-BR" sz="2000" b="1" dirty="0">
                <a:latin typeface="Verdana" panose="020B0604030504040204" pitchFamily="34" charset="0"/>
              </a:rPr>
              <a:t>	- </a:t>
            </a:r>
            <a:r>
              <a:rPr lang="pt-BR" altLang="pt-BR" b="1" dirty="0">
                <a:latin typeface="Verdana" panose="020B0604030504040204" pitchFamily="34" charset="0"/>
              </a:rPr>
              <a:t>Analfabetismo</a:t>
            </a:r>
          </a:p>
          <a:p>
            <a:pPr lvl="1">
              <a:spcBef>
                <a:spcPct val="20000"/>
              </a:spcBef>
            </a:pPr>
            <a:r>
              <a:rPr lang="pt-BR" altLang="pt-BR" b="1" dirty="0">
                <a:latin typeface="Verdana" panose="020B0604030504040204" pitchFamily="34" charset="0"/>
              </a:rPr>
              <a:t>	- Pobreza</a:t>
            </a:r>
          </a:p>
        </p:txBody>
      </p:sp>
      <p:grpSp>
        <p:nvGrpSpPr>
          <p:cNvPr id="5" name="Agrupar 4">
            <a:extLst>
              <a:ext uri="{FF2B5EF4-FFF2-40B4-BE49-F238E27FC236}">
                <a16:creationId xmlns:a16="http://schemas.microsoft.com/office/drawing/2014/main" id="{7AD6DC98-CB78-4BC2-86B5-10E83D3CCA9B}"/>
              </a:ext>
            </a:extLst>
          </p:cNvPr>
          <p:cNvGrpSpPr/>
          <p:nvPr/>
        </p:nvGrpSpPr>
        <p:grpSpPr>
          <a:xfrm>
            <a:off x="6937849" y="3632172"/>
            <a:ext cx="1656790" cy="560336"/>
            <a:chOff x="7236346" y="4038054"/>
            <a:chExt cx="1656790" cy="560336"/>
          </a:xfrm>
        </p:grpSpPr>
        <p:sp>
          <p:nvSpPr>
            <p:cNvPr id="6" name="CaixaDeTexto 5">
              <a:extLst>
                <a:ext uri="{FF2B5EF4-FFF2-40B4-BE49-F238E27FC236}">
                  <a16:creationId xmlns:a16="http://schemas.microsoft.com/office/drawing/2014/main" id="{2191CB9B-904A-4B64-88B5-C0F59075CF9E}"/>
                </a:ext>
              </a:extLst>
            </p:cNvPr>
            <p:cNvSpPr txBox="1"/>
            <p:nvPr/>
          </p:nvSpPr>
          <p:spPr>
            <a:xfrm>
              <a:off x="7450112" y="4147170"/>
              <a:ext cx="1443024" cy="369332"/>
            </a:xfrm>
            <a:prstGeom prst="rect">
              <a:avLst/>
            </a:prstGeom>
            <a:noFill/>
          </p:spPr>
          <p:txBody>
            <a:bodyPr wrap="none" rtlCol="0">
              <a:spAutoFit/>
            </a:bodyPr>
            <a:lstStyle/>
            <a:p>
              <a:r>
                <a:rPr lang="pt-BR" b="1" dirty="0">
                  <a:solidFill>
                    <a:srgbClr val="C00000"/>
                  </a:solidFill>
                  <a:effectLst>
                    <a:outerShdw blurRad="38100" dist="38100" dir="2700000" algn="tl">
                      <a:srgbClr val="000000">
                        <a:alpha val="43137"/>
                      </a:srgbClr>
                    </a:outerShdw>
                  </a:effectLst>
                </a:rPr>
                <a:t>OBESIDADE</a:t>
              </a:r>
            </a:p>
          </p:txBody>
        </p:sp>
        <p:sp>
          <p:nvSpPr>
            <p:cNvPr id="7" name="Chave Direita 6">
              <a:extLst>
                <a:ext uri="{FF2B5EF4-FFF2-40B4-BE49-F238E27FC236}">
                  <a16:creationId xmlns:a16="http://schemas.microsoft.com/office/drawing/2014/main" id="{87AB5B0B-7CD2-4131-B149-8E0F2CAAB85F}"/>
                </a:ext>
              </a:extLst>
            </p:cNvPr>
            <p:cNvSpPr/>
            <p:nvPr/>
          </p:nvSpPr>
          <p:spPr>
            <a:xfrm>
              <a:off x="7236346" y="4038054"/>
              <a:ext cx="213766" cy="560336"/>
            </a:xfrm>
            <a:prstGeom prst="rightBrace">
              <a:avLst>
                <a:gd name="adj1" fmla="val 2648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76416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29C442-99C4-4909-B556-0B3C0F6F9895}"/>
              </a:ext>
            </a:extLst>
          </p:cNvPr>
          <p:cNvSpPr txBox="1">
            <a:spLocks noChangeArrowheads="1"/>
          </p:cNvSpPr>
          <p:nvPr/>
        </p:nvSpPr>
        <p:spPr bwMode="auto">
          <a:xfrm>
            <a:off x="534194" y="281296"/>
            <a:ext cx="807561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2600" b="1" dirty="0">
                <a:solidFill>
                  <a:schemeClr val="tx2"/>
                </a:solidFill>
                <a:effectLst>
                  <a:outerShdw blurRad="38100" dist="38100" dir="2700000" algn="tl">
                    <a:srgbClr val="C0C0C0"/>
                  </a:outerShdw>
                </a:effectLst>
                <a:latin typeface="Verdana" pitchFamily="34" charset="0"/>
                <a:ea typeface="+mj-ea"/>
                <a:cs typeface="+mj-cs"/>
              </a:rPr>
              <a:t>Necessária a prevenção de obesidade e </a:t>
            </a:r>
            <a:r>
              <a:rPr lang="pt-BR" altLang="pt-BR" sz="2600" b="1" dirty="0" err="1">
                <a:solidFill>
                  <a:schemeClr val="tx2"/>
                </a:solidFill>
                <a:effectLst>
                  <a:outerShdw blurRad="38100" dist="38100" dir="2700000" algn="tl">
                    <a:srgbClr val="C0C0C0"/>
                  </a:outerShdw>
                </a:effectLst>
                <a:latin typeface="Verdana" pitchFamily="34" charset="0"/>
                <a:ea typeface="+mj-ea"/>
                <a:cs typeface="+mj-cs"/>
              </a:rPr>
              <a:t>DCNTs</a:t>
            </a:r>
            <a:r>
              <a:rPr lang="pt-BR" altLang="pt-BR" sz="2600" b="1" dirty="0">
                <a:solidFill>
                  <a:schemeClr val="tx2"/>
                </a:solidFill>
                <a:effectLst>
                  <a:outerShdw blurRad="38100" dist="38100" dir="2700000" algn="tl">
                    <a:srgbClr val="C0C0C0"/>
                  </a:outerShdw>
                </a:effectLst>
                <a:latin typeface="Verdana" pitchFamily="34" charset="0"/>
                <a:ea typeface="+mj-ea"/>
                <a:cs typeface="+mj-cs"/>
              </a:rPr>
              <a:t> em diferentes níveis</a:t>
            </a:r>
          </a:p>
        </p:txBody>
      </p:sp>
      <p:grpSp>
        <p:nvGrpSpPr>
          <p:cNvPr id="3" name="Agrupar 5">
            <a:extLst>
              <a:ext uri="{FF2B5EF4-FFF2-40B4-BE49-F238E27FC236}">
                <a16:creationId xmlns:a16="http://schemas.microsoft.com/office/drawing/2014/main" id="{7CC3563D-7DF4-4818-9EFA-852DC031002E}"/>
              </a:ext>
            </a:extLst>
          </p:cNvPr>
          <p:cNvGrpSpPr>
            <a:grpSpLocks/>
          </p:cNvGrpSpPr>
          <p:nvPr/>
        </p:nvGrpSpPr>
        <p:grpSpPr bwMode="auto">
          <a:xfrm>
            <a:off x="900113" y="1476375"/>
            <a:ext cx="7488237" cy="5121275"/>
            <a:chOff x="971600" y="1476018"/>
            <a:chExt cx="7488832" cy="5121334"/>
          </a:xfrm>
        </p:grpSpPr>
        <p:graphicFrame>
          <p:nvGraphicFramePr>
            <p:cNvPr id="4" name="Diagrama 3">
              <a:extLst>
                <a:ext uri="{FF2B5EF4-FFF2-40B4-BE49-F238E27FC236}">
                  <a16:creationId xmlns:a16="http://schemas.microsoft.com/office/drawing/2014/main" id="{42D03E38-7B45-48CC-8D1C-4E492DC8CF0D}"/>
                </a:ext>
              </a:extLst>
            </p:cNvPr>
            <p:cNvGraphicFramePr/>
            <p:nvPr>
              <p:extLst>
                <p:ext uri="{D42A27DB-BD31-4B8C-83A1-F6EECF244321}">
                  <p14:modId xmlns:p14="http://schemas.microsoft.com/office/powerpoint/2010/main" val="450429144"/>
                </p:ext>
              </p:extLst>
            </p:nvPr>
          </p:nvGraphicFramePr>
          <p:xfrm>
            <a:off x="971600" y="1476018"/>
            <a:ext cx="7488832" cy="5121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a:extLst>
                <a:ext uri="{FF2B5EF4-FFF2-40B4-BE49-F238E27FC236}">
                  <a16:creationId xmlns:a16="http://schemas.microsoft.com/office/drawing/2014/main" id="{0482D57B-5E8D-4520-9277-F801BFF4D2E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9807" y="1772816"/>
              <a:ext cx="988577" cy="7032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 name="Imagem 2">
              <a:extLst>
                <a:ext uri="{FF2B5EF4-FFF2-40B4-BE49-F238E27FC236}">
                  <a16:creationId xmlns:a16="http://schemas.microsoft.com/office/drawing/2014/main" id="{0D6AF143-7572-48C2-BCC4-B5CDC5A48E3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2636912"/>
              <a:ext cx="988578" cy="689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5144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20C7DBFE-6A77-4684-BEB2-982B02148539}"/>
              </a:ext>
            </a:extLst>
          </p:cNvPr>
          <p:cNvSpPr>
            <a:spLocks noGrp="1" noChangeArrowheads="1"/>
          </p:cNvSpPr>
          <p:nvPr>
            <p:ph type="title"/>
          </p:nvPr>
        </p:nvSpPr>
        <p:spPr>
          <a:xfrm>
            <a:off x="2473382" y="336889"/>
            <a:ext cx="5717188" cy="936625"/>
          </a:xfrm>
        </p:spPr>
        <p:txBody>
          <a:bodyPr>
            <a:noAutofit/>
          </a:bodyPr>
          <a:lstStyle/>
          <a:p>
            <a:pPr algn="ctr"/>
            <a:r>
              <a:rPr lang="pt-BR" altLang="pt-BR" sz="2800" dirty="0">
                <a:effectLst>
                  <a:outerShdw blurRad="38100" dist="38100" dir="2700000" algn="tl">
                    <a:srgbClr val="C0C0C0"/>
                  </a:outerShdw>
                </a:effectLst>
                <a:latin typeface="Verdana" pitchFamily="34" charset="0"/>
              </a:rPr>
              <a:t>Quando intervir em fatores de risco para DCNT?</a:t>
            </a:r>
          </a:p>
        </p:txBody>
      </p:sp>
      <p:pic>
        <p:nvPicPr>
          <p:cNvPr id="33795" name="Imagem 3">
            <a:extLst>
              <a:ext uri="{FF2B5EF4-FFF2-40B4-BE49-F238E27FC236}">
                <a16:creationId xmlns:a16="http://schemas.microsoft.com/office/drawing/2014/main" id="{9F4B6DC6-EDBE-4F59-AC7A-A1FFFF0F45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732" y="4528195"/>
            <a:ext cx="2538235" cy="13915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3796" name="Agrupar 9">
            <a:extLst>
              <a:ext uri="{FF2B5EF4-FFF2-40B4-BE49-F238E27FC236}">
                <a16:creationId xmlns:a16="http://schemas.microsoft.com/office/drawing/2014/main" id="{615CA86F-18F3-467C-9989-EC500CF09E58}"/>
              </a:ext>
            </a:extLst>
          </p:cNvPr>
          <p:cNvGrpSpPr>
            <a:grpSpLocks/>
          </p:cNvGrpSpPr>
          <p:nvPr/>
        </p:nvGrpSpPr>
        <p:grpSpPr bwMode="auto">
          <a:xfrm>
            <a:off x="745487" y="3234027"/>
            <a:ext cx="2034317" cy="1190672"/>
            <a:chOff x="684880" y="3068960"/>
            <a:chExt cx="2321423" cy="1550293"/>
          </a:xfrm>
        </p:grpSpPr>
        <p:pic>
          <p:nvPicPr>
            <p:cNvPr id="33809" name="Imagem 5">
              <a:extLst>
                <a:ext uri="{FF2B5EF4-FFF2-40B4-BE49-F238E27FC236}">
                  <a16:creationId xmlns:a16="http://schemas.microsoft.com/office/drawing/2014/main" id="{F0468554-978D-4A7F-9947-B3285667BB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880" y="3068960"/>
              <a:ext cx="2321423" cy="15502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Conector reto 7">
              <a:extLst>
                <a:ext uri="{FF2B5EF4-FFF2-40B4-BE49-F238E27FC236}">
                  <a16:creationId xmlns:a16="http://schemas.microsoft.com/office/drawing/2014/main" id="{0E2C4C29-82B2-4A50-A25A-C17614F29BF1}"/>
                </a:ext>
              </a:extLst>
            </p:cNvPr>
            <p:cNvCxnSpPr>
              <a:cxnSpLocks/>
            </p:cNvCxnSpPr>
            <p:nvPr/>
          </p:nvCxnSpPr>
          <p:spPr>
            <a:xfrm>
              <a:off x="1316409" y="3180149"/>
              <a:ext cx="23166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45A7DAC1-FB84-4542-B152-F68D570DDB97}"/>
                </a:ext>
              </a:extLst>
            </p:cNvPr>
            <p:cNvCxnSpPr/>
            <p:nvPr/>
          </p:nvCxnSpPr>
          <p:spPr>
            <a:xfrm>
              <a:off x="2411270" y="3686853"/>
              <a:ext cx="36019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797" name="Agrupar 12">
            <a:extLst>
              <a:ext uri="{FF2B5EF4-FFF2-40B4-BE49-F238E27FC236}">
                <a16:creationId xmlns:a16="http://schemas.microsoft.com/office/drawing/2014/main" id="{49F28DE4-93E6-49A3-93A2-2E241C594985}"/>
              </a:ext>
            </a:extLst>
          </p:cNvPr>
          <p:cNvGrpSpPr>
            <a:grpSpLocks/>
          </p:cNvGrpSpPr>
          <p:nvPr/>
        </p:nvGrpSpPr>
        <p:grpSpPr bwMode="auto">
          <a:xfrm>
            <a:off x="1181537" y="1930073"/>
            <a:ext cx="2034317" cy="1190672"/>
            <a:chOff x="1471612" y="3797679"/>
            <a:chExt cx="2449953" cy="1388683"/>
          </a:xfrm>
        </p:grpSpPr>
        <p:pic>
          <p:nvPicPr>
            <p:cNvPr id="33807" name="Imagem 10">
              <a:extLst>
                <a:ext uri="{FF2B5EF4-FFF2-40B4-BE49-F238E27FC236}">
                  <a16:creationId xmlns:a16="http://schemas.microsoft.com/office/drawing/2014/main" id="{A192A63C-8979-4883-BE5C-8AD6EECF5A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1612" y="3797679"/>
              <a:ext cx="2449953" cy="13886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2" name="Conector reto 11">
              <a:extLst>
                <a:ext uri="{FF2B5EF4-FFF2-40B4-BE49-F238E27FC236}">
                  <a16:creationId xmlns:a16="http://schemas.microsoft.com/office/drawing/2014/main" id="{78CA405F-A122-4380-9709-D30CD71699D5}"/>
                </a:ext>
              </a:extLst>
            </p:cNvPr>
            <p:cNvCxnSpPr/>
            <p:nvPr/>
          </p:nvCxnSpPr>
          <p:spPr>
            <a:xfrm>
              <a:off x="1763765" y="4207142"/>
              <a:ext cx="36042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3798" name="Imagem 2">
            <a:extLst>
              <a:ext uri="{FF2B5EF4-FFF2-40B4-BE49-F238E27FC236}">
                <a16:creationId xmlns:a16="http://schemas.microsoft.com/office/drawing/2014/main" id="{9C562EB6-A2A8-4D46-BAFE-7941AB72A2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62348" y="3022720"/>
            <a:ext cx="1788606" cy="1694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9" name="Imagem 3">
            <a:extLst>
              <a:ext uri="{FF2B5EF4-FFF2-40B4-BE49-F238E27FC236}">
                <a16:creationId xmlns:a16="http://schemas.microsoft.com/office/drawing/2014/main" id="{8908213F-BDA2-4615-817C-52F15B7693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70922" y="5471410"/>
            <a:ext cx="1605303" cy="1072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0" name="Agrupar 9">
            <a:extLst>
              <a:ext uri="{FF2B5EF4-FFF2-40B4-BE49-F238E27FC236}">
                <a16:creationId xmlns:a16="http://schemas.microsoft.com/office/drawing/2014/main" id="{2027F0CD-59A9-42AA-BA5B-568720DFADCA}"/>
              </a:ext>
            </a:extLst>
          </p:cNvPr>
          <p:cNvGrpSpPr>
            <a:grpSpLocks/>
          </p:cNvGrpSpPr>
          <p:nvPr/>
        </p:nvGrpSpPr>
        <p:grpSpPr bwMode="auto">
          <a:xfrm>
            <a:off x="5720067" y="4289826"/>
            <a:ext cx="3375944" cy="2461185"/>
            <a:chOff x="4935739" y="4198924"/>
            <a:chExt cx="3374395" cy="2460512"/>
          </a:xfrm>
        </p:grpSpPr>
        <p:pic>
          <p:nvPicPr>
            <p:cNvPr id="7" name="Imagem 6">
              <a:extLst>
                <a:ext uri="{FF2B5EF4-FFF2-40B4-BE49-F238E27FC236}">
                  <a16:creationId xmlns:a16="http://schemas.microsoft.com/office/drawing/2014/main" id="{4AC18070-6B8F-48D8-9B1A-D9C011D3B016}"/>
                </a:ext>
              </a:extLst>
            </p:cNvPr>
            <p:cNvPicPr>
              <a:picLocks noChangeAspect="1"/>
            </p:cNvPicPr>
            <p:nvPr/>
          </p:nvPicPr>
          <p:blipFill>
            <a:blip r:embed="rId8"/>
            <a:stretch>
              <a:fillRect/>
            </a:stretch>
          </p:blipFill>
          <p:spPr>
            <a:xfrm>
              <a:off x="5288981" y="4449254"/>
              <a:ext cx="3021153" cy="2210182"/>
            </a:xfrm>
            <a:prstGeom prst="rect">
              <a:avLst/>
            </a:prstGeom>
            <a:effectLst>
              <a:softEdge rad="50800"/>
            </a:effectLst>
          </p:spPr>
        </p:pic>
        <p:sp>
          <p:nvSpPr>
            <p:cNvPr id="5" name="Seta: para a Direita 4">
              <a:extLst>
                <a:ext uri="{FF2B5EF4-FFF2-40B4-BE49-F238E27FC236}">
                  <a16:creationId xmlns:a16="http://schemas.microsoft.com/office/drawing/2014/main" id="{E48F1606-3C63-4903-9A5B-B4344D9608D9}"/>
                </a:ext>
              </a:extLst>
            </p:cNvPr>
            <p:cNvSpPr/>
            <p:nvPr/>
          </p:nvSpPr>
          <p:spPr>
            <a:xfrm rot="2259322">
              <a:off x="4935739" y="4198924"/>
              <a:ext cx="920716" cy="500656"/>
            </a:xfrm>
            <a:prstGeom prst="rightArrow">
              <a:avLst/>
            </a:prstGeom>
            <a:solidFill>
              <a:srgbClr val="C000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3" name="Agrupar 2">
            <a:extLst>
              <a:ext uri="{FF2B5EF4-FFF2-40B4-BE49-F238E27FC236}">
                <a16:creationId xmlns:a16="http://schemas.microsoft.com/office/drawing/2014/main" id="{24966A71-6F45-4F15-A893-8BB2C46A8EFF}"/>
              </a:ext>
            </a:extLst>
          </p:cNvPr>
          <p:cNvGrpSpPr/>
          <p:nvPr/>
        </p:nvGrpSpPr>
        <p:grpSpPr>
          <a:xfrm>
            <a:off x="4751175" y="1921660"/>
            <a:ext cx="2683945" cy="1859000"/>
            <a:chOff x="4751175" y="1921660"/>
            <a:chExt cx="2683945" cy="1859000"/>
          </a:xfrm>
        </p:grpSpPr>
        <p:pic>
          <p:nvPicPr>
            <p:cNvPr id="6" name="Imagem 5">
              <a:extLst>
                <a:ext uri="{FF2B5EF4-FFF2-40B4-BE49-F238E27FC236}">
                  <a16:creationId xmlns:a16="http://schemas.microsoft.com/office/drawing/2014/main" id="{FB1B5568-1201-432F-BC51-6BE908C77EC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2410" y="2589988"/>
              <a:ext cx="1885599" cy="11906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E6E41DF2-7444-4964-B978-180BB682ADC4}"/>
                </a:ext>
              </a:extLst>
            </p:cNvPr>
            <p:cNvSpPr txBox="1"/>
            <p:nvPr/>
          </p:nvSpPr>
          <p:spPr>
            <a:xfrm>
              <a:off x="4751175" y="1921660"/>
              <a:ext cx="2683945" cy="707886"/>
            </a:xfrm>
            <a:prstGeom prst="rect">
              <a:avLst/>
            </a:prstGeom>
            <a:noFill/>
          </p:spPr>
          <p:txBody>
            <a:bodyPr wrap="square" rtlCol="0">
              <a:spAutoFit/>
            </a:bodyPr>
            <a:lstStyle/>
            <a:p>
              <a:pPr algn="ctr"/>
              <a:r>
                <a:rPr lang="pt-BR" sz="2000" b="1" dirty="0"/>
                <a:t>Obesidade: doença e fator de risco</a:t>
              </a:r>
            </a:p>
          </p:txBody>
        </p:sp>
      </p:grpSp>
      <p:pic>
        <p:nvPicPr>
          <p:cNvPr id="22" name="Espaço Reservado para Conteúdo 5">
            <a:extLst>
              <a:ext uri="{FF2B5EF4-FFF2-40B4-BE49-F238E27FC236}">
                <a16:creationId xmlns:a16="http://schemas.microsoft.com/office/drawing/2014/main" id="{6283AA69-77B0-4AFB-8E87-F899479E5301}"/>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917" y="2287"/>
            <a:ext cx="2622641" cy="1970059"/>
          </a:xfrm>
          <a:prstGeom prst="rect">
            <a:avLst/>
          </a:prstGeom>
          <a:ln>
            <a:noFill/>
          </a:ln>
          <a:effectLst>
            <a:softEdge rad="112500"/>
          </a:effectLst>
        </p:spPr>
      </p:pic>
      <p:sp>
        <p:nvSpPr>
          <p:cNvPr id="23" name="Título 1">
            <a:extLst>
              <a:ext uri="{FF2B5EF4-FFF2-40B4-BE49-F238E27FC236}">
                <a16:creationId xmlns:a16="http://schemas.microsoft.com/office/drawing/2014/main" id="{EFB33ED7-549D-4A35-A939-DCE19AC3CCFF}"/>
              </a:ext>
            </a:extLst>
          </p:cNvPr>
          <p:cNvSpPr txBox="1">
            <a:spLocks noChangeArrowheads="1"/>
          </p:cNvSpPr>
          <p:nvPr/>
        </p:nvSpPr>
        <p:spPr>
          <a:xfrm>
            <a:off x="2625782" y="444319"/>
            <a:ext cx="5717188" cy="936625"/>
          </a:xfrm>
          <a:prstGeom prst="rect">
            <a:avLst/>
          </a:prstGeom>
          <a:solidFill>
            <a:schemeClr val="bg1"/>
          </a:solidFill>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r>
              <a:rPr lang="pt-BR" altLang="pt-BR" sz="2800" dirty="0">
                <a:effectLst>
                  <a:outerShdw blurRad="38100" dist="38100" dir="2700000" algn="tl">
                    <a:srgbClr val="C0C0C0"/>
                  </a:outerShdw>
                </a:effectLst>
                <a:latin typeface="Verdana" pitchFamily="34" charset="0"/>
              </a:rPr>
              <a:t>ANTES DE TUDO ISSO??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BB87013-6EAC-4BCE-91A9-FABD6E678917}"/>
              </a:ext>
            </a:extLst>
          </p:cNvPr>
          <p:cNvSpPr>
            <a:spLocks noGrp="1"/>
          </p:cNvSpPr>
          <p:nvPr>
            <p:ph type="title"/>
          </p:nvPr>
        </p:nvSpPr>
        <p:spPr>
          <a:xfrm>
            <a:off x="940514" y="292493"/>
            <a:ext cx="2235191" cy="869401"/>
          </a:xfrm>
        </p:spPr>
        <p:txBody>
          <a:bodyPr>
            <a:normAutofit/>
          </a:bodyPr>
          <a:lstStyle/>
          <a:p>
            <a:pPr algn="ctr"/>
            <a:r>
              <a:rPr lang="pt-BR" sz="3600" dirty="0">
                <a:effectLst>
                  <a:outerShdw blurRad="38100" dist="38100" dir="2700000" algn="tl">
                    <a:srgbClr val="C0C0C0"/>
                  </a:outerShdw>
                </a:effectLst>
                <a:latin typeface="Verdana" pitchFamily="34" charset="0"/>
                <a:ea typeface="+mn-ea"/>
                <a:cs typeface="+mn-cs"/>
              </a:rPr>
              <a:t>DCNT</a:t>
            </a:r>
          </a:p>
        </p:txBody>
      </p:sp>
      <p:sp>
        <p:nvSpPr>
          <p:cNvPr id="4" name="Espaço Reservado para Conteúdo 3">
            <a:extLst>
              <a:ext uri="{FF2B5EF4-FFF2-40B4-BE49-F238E27FC236}">
                <a16:creationId xmlns:a16="http://schemas.microsoft.com/office/drawing/2014/main" id="{B2BAD28B-DA1D-4222-B71B-CF75257922F4}"/>
              </a:ext>
            </a:extLst>
          </p:cNvPr>
          <p:cNvSpPr>
            <a:spLocks noGrp="1"/>
          </p:cNvSpPr>
          <p:nvPr>
            <p:ph idx="1"/>
          </p:nvPr>
        </p:nvSpPr>
        <p:spPr>
          <a:xfrm>
            <a:off x="344377" y="4363719"/>
            <a:ext cx="8455245" cy="1015663"/>
          </a:xfrm>
          <a:prstGeom prst="rect">
            <a:avLst/>
          </a:prstGeom>
        </p:spPr>
        <p:txBody>
          <a:bodyPr wrap="square">
            <a:spAutoFit/>
          </a:bodyPr>
          <a:lstStyle/>
          <a:p>
            <a:r>
              <a:rPr lang="pt-BR" sz="2000" dirty="0">
                <a:latin typeface="Arial" panose="020B0604020202020204" pitchFamily="34" charset="0"/>
                <a:cs typeface="Arial" panose="020B0604020202020204" pitchFamily="34" charset="0"/>
              </a:rPr>
              <a:t>Caracterizam-se por etiologia incompletamente conhecida, origem não infecciosa, múltiplos fatores de risco, longos períodos de latência, curso prolongado e por levarem a incapacidades funcionais. </a:t>
            </a:r>
          </a:p>
        </p:txBody>
      </p:sp>
      <p:grpSp>
        <p:nvGrpSpPr>
          <p:cNvPr id="9" name="Agrupar 8">
            <a:extLst>
              <a:ext uri="{FF2B5EF4-FFF2-40B4-BE49-F238E27FC236}">
                <a16:creationId xmlns:a16="http://schemas.microsoft.com/office/drawing/2014/main" id="{9D338BAA-45D2-4E13-AF2A-344151B3F27B}"/>
              </a:ext>
            </a:extLst>
          </p:cNvPr>
          <p:cNvGrpSpPr/>
          <p:nvPr/>
        </p:nvGrpSpPr>
        <p:grpSpPr>
          <a:xfrm>
            <a:off x="3579291" y="805520"/>
            <a:ext cx="3919949" cy="894453"/>
            <a:chOff x="2613558" y="1264036"/>
            <a:chExt cx="3919949" cy="894453"/>
          </a:xfrm>
        </p:grpSpPr>
        <p:sp>
          <p:nvSpPr>
            <p:cNvPr id="2" name="CaixaDeTexto 1">
              <a:extLst>
                <a:ext uri="{FF2B5EF4-FFF2-40B4-BE49-F238E27FC236}">
                  <a16:creationId xmlns:a16="http://schemas.microsoft.com/office/drawing/2014/main" id="{7C8FFDBF-D0C8-494E-B40A-01D04C5879E1}"/>
                </a:ext>
              </a:extLst>
            </p:cNvPr>
            <p:cNvSpPr txBox="1"/>
            <p:nvPr/>
          </p:nvSpPr>
          <p:spPr>
            <a:xfrm>
              <a:off x="2613558" y="1670946"/>
              <a:ext cx="1175322" cy="461665"/>
            </a:xfrm>
            <a:prstGeom prst="rect">
              <a:avLst/>
            </a:prstGeom>
            <a:noFill/>
            <a:ln>
              <a:solidFill>
                <a:srgbClr val="007E39"/>
              </a:solidFill>
            </a:ln>
          </p:spPr>
          <p:txBody>
            <a:bodyPr wrap="none" rtlCol="0">
              <a:spAutoFit/>
            </a:bodyPr>
            <a:lstStyle/>
            <a:p>
              <a:r>
                <a:rPr lang="pt-BR" sz="2400" b="1" dirty="0">
                  <a:solidFill>
                    <a:srgbClr val="007E39"/>
                  </a:solidFill>
                </a:rPr>
                <a:t>SAÚDE</a:t>
              </a:r>
            </a:p>
          </p:txBody>
        </p:sp>
        <p:sp>
          <p:nvSpPr>
            <p:cNvPr id="5" name="CaixaDeTexto 4">
              <a:extLst>
                <a:ext uri="{FF2B5EF4-FFF2-40B4-BE49-F238E27FC236}">
                  <a16:creationId xmlns:a16="http://schemas.microsoft.com/office/drawing/2014/main" id="{2D309303-E61F-204B-8E9E-79D10F2DF6E7}"/>
                </a:ext>
              </a:extLst>
            </p:cNvPr>
            <p:cNvSpPr txBox="1"/>
            <p:nvPr/>
          </p:nvSpPr>
          <p:spPr>
            <a:xfrm>
              <a:off x="5049110" y="1670946"/>
              <a:ext cx="1475084" cy="461665"/>
            </a:xfrm>
            <a:prstGeom prst="rect">
              <a:avLst/>
            </a:prstGeom>
            <a:noFill/>
            <a:ln>
              <a:solidFill>
                <a:srgbClr val="C00000"/>
              </a:solidFill>
            </a:ln>
          </p:spPr>
          <p:txBody>
            <a:bodyPr wrap="none" rtlCol="0">
              <a:spAutoFit/>
            </a:bodyPr>
            <a:lstStyle/>
            <a:p>
              <a:r>
                <a:rPr lang="pt-BR" sz="2400" b="1" dirty="0">
                  <a:solidFill>
                    <a:srgbClr val="C00000"/>
                  </a:solidFill>
                </a:rPr>
                <a:t>DOENÇA</a:t>
              </a:r>
            </a:p>
          </p:txBody>
        </p:sp>
        <p:sp>
          <p:nvSpPr>
            <p:cNvPr id="6" name="CaixaDeTexto 5">
              <a:extLst>
                <a:ext uri="{FF2B5EF4-FFF2-40B4-BE49-F238E27FC236}">
                  <a16:creationId xmlns:a16="http://schemas.microsoft.com/office/drawing/2014/main" id="{33352B82-B367-AA49-8B91-ECD3178FDE1A}"/>
                </a:ext>
              </a:extLst>
            </p:cNvPr>
            <p:cNvSpPr txBox="1"/>
            <p:nvPr/>
          </p:nvSpPr>
          <p:spPr>
            <a:xfrm>
              <a:off x="2692391" y="1264036"/>
              <a:ext cx="3841116" cy="400110"/>
            </a:xfrm>
            <a:prstGeom prst="rect">
              <a:avLst/>
            </a:prstGeom>
            <a:noFill/>
          </p:spPr>
          <p:txBody>
            <a:bodyPr wrap="none" rtlCol="0">
              <a:spAutoFit/>
            </a:bodyPr>
            <a:lstStyle/>
            <a:p>
              <a:r>
                <a:rPr lang="pt-BR" sz="2000" b="1" i="1" dirty="0"/>
                <a:t>Não é uma condição “binária”</a:t>
              </a:r>
            </a:p>
          </p:txBody>
        </p:sp>
        <p:sp>
          <p:nvSpPr>
            <p:cNvPr id="8" name="CaixaDeTexto 7">
              <a:extLst>
                <a:ext uri="{FF2B5EF4-FFF2-40B4-BE49-F238E27FC236}">
                  <a16:creationId xmlns:a16="http://schemas.microsoft.com/office/drawing/2014/main" id="{B516159A-F33D-8F40-80BE-F44DB676E6C2}"/>
                </a:ext>
              </a:extLst>
            </p:cNvPr>
            <p:cNvSpPr txBox="1"/>
            <p:nvPr/>
          </p:nvSpPr>
          <p:spPr>
            <a:xfrm>
              <a:off x="4210073" y="1789157"/>
              <a:ext cx="468398" cy="369332"/>
            </a:xfrm>
            <a:prstGeom prst="rect">
              <a:avLst/>
            </a:prstGeom>
            <a:noFill/>
          </p:spPr>
          <p:txBody>
            <a:bodyPr wrap="none" rtlCol="0">
              <a:spAutoFit/>
            </a:bodyPr>
            <a:lstStyle/>
            <a:p>
              <a:r>
                <a:rPr lang="pt-BR" b="1" i="1" dirty="0"/>
                <a:t>ou</a:t>
              </a:r>
            </a:p>
          </p:txBody>
        </p:sp>
      </p:grpSp>
      <p:grpSp>
        <p:nvGrpSpPr>
          <p:cNvPr id="12" name="Agrupar 11">
            <a:extLst>
              <a:ext uri="{FF2B5EF4-FFF2-40B4-BE49-F238E27FC236}">
                <a16:creationId xmlns:a16="http://schemas.microsoft.com/office/drawing/2014/main" id="{765EEE36-2111-4665-AE78-DB54CAC90BC5}"/>
              </a:ext>
            </a:extLst>
          </p:cNvPr>
          <p:cNvGrpSpPr/>
          <p:nvPr/>
        </p:nvGrpSpPr>
        <p:grpSpPr>
          <a:xfrm>
            <a:off x="352853" y="2559825"/>
            <a:ext cx="8621471" cy="552097"/>
            <a:chOff x="352853" y="2544835"/>
            <a:chExt cx="8621471" cy="552097"/>
          </a:xfrm>
        </p:grpSpPr>
        <p:sp>
          <p:nvSpPr>
            <p:cNvPr id="7" name="Seta para a Direita 6">
              <a:extLst>
                <a:ext uri="{FF2B5EF4-FFF2-40B4-BE49-F238E27FC236}">
                  <a16:creationId xmlns:a16="http://schemas.microsoft.com/office/drawing/2014/main" id="{C1465C80-4865-984B-A5D0-59A65DFE07F7}"/>
                </a:ext>
              </a:extLst>
            </p:cNvPr>
            <p:cNvSpPr/>
            <p:nvPr/>
          </p:nvSpPr>
          <p:spPr>
            <a:xfrm>
              <a:off x="1550763" y="2544835"/>
              <a:ext cx="5933487" cy="552097"/>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w="550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BB984055-3656-484A-8D6C-DC43ED2EC004}"/>
                </a:ext>
              </a:extLst>
            </p:cNvPr>
            <p:cNvSpPr txBox="1"/>
            <p:nvPr/>
          </p:nvSpPr>
          <p:spPr>
            <a:xfrm>
              <a:off x="352853" y="2589187"/>
              <a:ext cx="1175322" cy="461665"/>
            </a:xfrm>
            <a:prstGeom prst="rect">
              <a:avLst/>
            </a:prstGeom>
            <a:noFill/>
            <a:ln>
              <a:noFill/>
            </a:ln>
          </p:spPr>
          <p:txBody>
            <a:bodyPr wrap="none" rtlCol="0">
              <a:spAutoFit/>
            </a:bodyPr>
            <a:lstStyle/>
            <a:p>
              <a:r>
                <a:rPr lang="pt-BR" sz="2400" b="1" dirty="0">
                  <a:solidFill>
                    <a:srgbClr val="007E39"/>
                  </a:solidFill>
                </a:rPr>
                <a:t>SAÚDE</a:t>
              </a:r>
            </a:p>
          </p:txBody>
        </p:sp>
        <p:sp>
          <p:nvSpPr>
            <p:cNvPr id="11" name="CaixaDeTexto 10">
              <a:extLst>
                <a:ext uri="{FF2B5EF4-FFF2-40B4-BE49-F238E27FC236}">
                  <a16:creationId xmlns:a16="http://schemas.microsoft.com/office/drawing/2014/main" id="{C361B20C-CD56-D94F-B215-237329CECACA}"/>
                </a:ext>
              </a:extLst>
            </p:cNvPr>
            <p:cNvSpPr txBox="1"/>
            <p:nvPr/>
          </p:nvSpPr>
          <p:spPr>
            <a:xfrm>
              <a:off x="7499240" y="2595325"/>
              <a:ext cx="1475084" cy="461665"/>
            </a:xfrm>
            <a:prstGeom prst="rect">
              <a:avLst/>
            </a:prstGeom>
            <a:noFill/>
            <a:ln>
              <a:noFill/>
            </a:ln>
          </p:spPr>
          <p:txBody>
            <a:bodyPr wrap="none" rtlCol="0">
              <a:spAutoFit/>
            </a:bodyPr>
            <a:lstStyle/>
            <a:p>
              <a:r>
                <a:rPr lang="pt-BR" sz="2400" b="1" dirty="0">
                  <a:solidFill>
                    <a:srgbClr val="C00000"/>
                  </a:solidFill>
                </a:rPr>
                <a:t>DOENÇA</a:t>
              </a:r>
            </a:p>
          </p:txBody>
        </p:sp>
      </p:grpSp>
      <p:sp>
        <p:nvSpPr>
          <p:cNvPr id="14" name="CaixaDeTexto 13">
            <a:extLst>
              <a:ext uri="{FF2B5EF4-FFF2-40B4-BE49-F238E27FC236}">
                <a16:creationId xmlns:a16="http://schemas.microsoft.com/office/drawing/2014/main" id="{443854B2-1D5C-4A61-A86B-5C98FC2E49C3}"/>
              </a:ext>
            </a:extLst>
          </p:cNvPr>
          <p:cNvSpPr txBox="1"/>
          <p:nvPr/>
        </p:nvSpPr>
        <p:spPr>
          <a:xfrm>
            <a:off x="1783113" y="2470419"/>
            <a:ext cx="574196" cy="584775"/>
          </a:xfrm>
          <a:prstGeom prst="rect">
            <a:avLst/>
          </a:prstGeom>
          <a:noFill/>
        </p:spPr>
        <p:txBody>
          <a:bodyPr wrap="none" rtlCol="0">
            <a:spAutoFit/>
          </a:bodyPr>
          <a:lstStyle/>
          <a:p>
            <a:r>
              <a:rPr lang="pt-BR" sz="3200" dirty="0">
                <a:solidFill>
                  <a:schemeClr val="tx1">
                    <a:lumMod val="85000"/>
                    <a:lumOff val="15000"/>
                  </a:schemeClr>
                </a:solidFill>
              </a:rPr>
              <a:t>...</a:t>
            </a:r>
          </a:p>
        </p:txBody>
      </p:sp>
      <p:sp>
        <p:nvSpPr>
          <p:cNvPr id="15" name="CaixaDeTexto 14">
            <a:extLst>
              <a:ext uri="{FF2B5EF4-FFF2-40B4-BE49-F238E27FC236}">
                <a16:creationId xmlns:a16="http://schemas.microsoft.com/office/drawing/2014/main" id="{1DDD2C66-E045-4038-B5FA-6B0159CDBEAF}"/>
              </a:ext>
            </a:extLst>
          </p:cNvPr>
          <p:cNvSpPr txBox="1"/>
          <p:nvPr/>
        </p:nvSpPr>
        <p:spPr>
          <a:xfrm>
            <a:off x="2346203" y="2470419"/>
            <a:ext cx="574196" cy="584775"/>
          </a:xfrm>
          <a:prstGeom prst="rect">
            <a:avLst/>
          </a:prstGeom>
          <a:noFill/>
        </p:spPr>
        <p:txBody>
          <a:bodyPr wrap="none" rtlCol="0">
            <a:spAutoFit/>
          </a:bodyPr>
          <a:lstStyle/>
          <a:p>
            <a:r>
              <a:rPr lang="pt-BR" sz="3200" dirty="0">
                <a:solidFill>
                  <a:schemeClr val="tx1">
                    <a:lumMod val="85000"/>
                    <a:lumOff val="15000"/>
                  </a:schemeClr>
                </a:solidFill>
              </a:rPr>
              <a:t>...</a:t>
            </a:r>
          </a:p>
        </p:txBody>
      </p:sp>
      <p:sp>
        <p:nvSpPr>
          <p:cNvPr id="16" name="CaixaDeTexto 15">
            <a:extLst>
              <a:ext uri="{FF2B5EF4-FFF2-40B4-BE49-F238E27FC236}">
                <a16:creationId xmlns:a16="http://schemas.microsoft.com/office/drawing/2014/main" id="{12FB8DFE-3C8E-47AF-961B-5F073C119F01}"/>
              </a:ext>
            </a:extLst>
          </p:cNvPr>
          <p:cNvSpPr txBox="1"/>
          <p:nvPr/>
        </p:nvSpPr>
        <p:spPr>
          <a:xfrm>
            <a:off x="6630451" y="2470419"/>
            <a:ext cx="574196" cy="584775"/>
          </a:xfrm>
          <a:prstGeom prst="rect">
            <a:avLst/>
          </a:prstGeom>
          <a:noFill/>
        </p:spPr>
        <p:txBody>
          <a:bodyPr wrap="none" rtlCol="0">
            <a:spAutoFit/>
          </a:bodyPr>
          <a:lstStyle/>
          <a:p>
            <a:r>
              <a:rPr lang="pt-BR" sz="3200" dirty="0">
                <a:solidFill>
                  <a:schemeClr val="tx1">
                    <a:lumMod val="85000"/>
                    <a:lumOff val="15000"/>
                  </a:schemeClr>
                </a:solidFill>
              </a:rPr>
              <a:t>...</a:t>
            </a:r>
          </a:p>
        </p:txBody>
      </p:sp>
    </p:spTree>
    <p:extLst>
      <p:ext uri="{BB962C8B-B14F-4D97-AF65-F5344CB8AC3E}">
        <p14:creationId xmlns:p14="http://schemas.microsoft.com/office/powerpoint/2010/main" val="420816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Conteúdo 2">
            <a:extLst>
              <a:ext uri="{FF2B5EF4-FFF2-40B4-BE49-F238E27FC236}">
                <a16:creationId xmlns:a16="http://schemas.microsoft.com/office/drawing/2014/main" id="{A52C93ED-35A9-4B76-9A06-DB6DA5CB1506}"/>
              </a:ext>
            </a:extLst>
          </p:cNvPr>
          <p:cNvSpPr>
            <a:spLocks noGrp="1" noChangeArrowheads="1"/>
          </p:cNvSpPr>
          <p:nvPr>
            <p:ph idx="1"/>
          </p:nvPr>
        </p:nvSpPr>
        <p:spPr>
          <a:xfrm>
            <a:off x="611188" y="1628775"/>
            <a:ext cx="4608512" cy="3714750"/>
          </a:xfrm>
        </p:spPr>
        <p:txBody>
          <a:bodyPr/>
          <a:lstStyle/>
          <a:p>
            <a:pPr marL="0" indent="0" algn="ctr">
              <a:spcBef>
                <a:spcPts val="1800"/>
              </a:spcBef>
              <a:buClr>
                <a:srgbClr val="31859C"/>
              </a:buClr>
              <a:buFont typeface="Arial" panose="020B0604020202020204" pitchFamily="34" charset="0"/>
              <a:buNone/>
            </a:pPr>
            <a:r>
              <a:rPr lang="pt-BR" altLang="pt-BR" sz="2000" b="1">
                <a:latin typeface="Arial" panose="020B0604020202020204" pitchFamily="34" charset="0"/>
                <a:cs typeface="Arial" panose="020B0604020202020204" pitchFamily="34" charset="0"/>
              </a:rPr>
              <a:t>Exposição a certos fatores em </a:t>
            </a:r>
            <a:r>
              <a:rPr lang="pt-BR" altLang="pt-BR" sz="2000" b="1">
                <a:solidFill>
                  <a:srgbClr val="C00000"/>
                </a:solidFill>
                <a:latin typeface="Arial" panose="020B0604020202020204" pitchFamily="34" charset="0"/>
                <a:cs typeface="Arial" panose="020B0604020202020204" pitchFamily="34" charset="0"/>
              </a:rPr>
              <a:t>período crítico do desenvolvimento      (1</a:t>
            </a:r>
            <a:r>
              <a:rPr lang="pt-BR" altLang="pt-BR" sz="2000" b="1" baseline="30000">
                <a:solidFill>
                  <a:srgbClr val="C00000"/>
                </a:solidFill>
                <a:latin typeface="Arial" panose="020B0604020202020204" pitchFamily="34" charset="0"/>
                <a:cs typeface="Arial" panose="020B0604020202020204" pitchFamily="34" charset="0"/>
              </a:rPr>
              <a:t>os</a:t>
            </a:r>
            <a:r>
              <a:rPr lang="pt-BR" altLang="pt-BR" sz="2000" b="1">
                <a:solidFill>
                  <a:srgbClr val="C00000"/>
                </a:solidFill>
                <a:latin typeface="Arial" panose="020B0604020202020204" pitchFamily="34" charset="0"/>
                <a:cs typeface="Arial" panose="020B0604020202020204" pitchFamily="34" charset="0"/>
              </a:rPr>
              <a:t> 1000 dias)</a:t>
            </a:r>
          </a:p>
          <a:p>
            <a:pPr marL="0" indent="0" algn="ctr">
              <a:spcBef>
                <a:spcPts val="4800"/>
              </a:spcBef>
              <a:buClr>
                <a:srgbClr val="31859C"/>
              </a:buClr>
              <a:buFont typeface="Arial" panose="020B0604020202020204" pitchFamily="34" charset="0"/>
              <a:buNone/>
            </a:pPr>
            <a:r>
              <a:rPr lang="pt-BR" altLang="pt-BR" sz="2000" b="1">
                <a:latin typeface="Arial" panose="020B0604020202020204" pitchFamily="34" charset="0"/>
                <a:cs typeface="Arial" panose="020B0604020202020204" pitchFamily="34" charset="0"/>
              </a:rPr>
              <a:t>Programação metabólica com repercussão na estrutura e/ou na função de órgãos e sistemas</a:t>
            </a:r>
          </a:p>
          <a:p>
            <a:pPr marL="0" indent="0" algn="ctr">
              <a:spcBef>
                <a:spcPts val="4800"/>
              </a:spcBef>
              <a:buClr>
                <a:srgbClr val="31859C"/>
              </a:buClr>
              <a:buFont typeface="Arial" panose="020B0604020202020204" pitchFamily="34" charset="0"/>
              <a:buNone/>
            </a:pPr>
            <a:r>
              <a:rPr lang="pt-BR" altLang="pt-BR" sz="2000" b="1">
                <a:latin typeface="Arial" panose="020B0604020202020204" pitchFamily="34" charset="0"/>
                <a:cs typeface="Arial" panose="020B0604020202020204" pitchFamily="34" charset="0"/>
              </a:rPr>
              <a:t>Estado de saúde na vida adulta</a:t>
            </a:r>
          </a:p>
        </p:txBody>
      </p:sp>
      <p:pic>
        <p:nvPicPr>
          <p:cNvPr id="35843" name="Picture 2" descr="Resultado de imagem para dohad">
            <a:extLst>
              <a:ext uri="{FF2B5EF4-FFF2-40B4-BE49-F238E27FC236}">
                <a16:creationId xmlns:a16="http://schemas.microsoft.com/office/drawing/2014/main" id="{33980397-1B7E-40DC-BA72-FFA95D180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5013325"/>
            <a:ext cx="7289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ta para baixo 3">
            <a:extLst>
              <a:ext uri="{FF2B5EF4-FFF2-40B4-BE49-F238E27FC236}">
                <a16:creationId xmlns:a16="http://schemas.microsoft.com/office/drawing/2014/main" id="{2BAE7D89-F13A-4DA1-B32D-43F9FFC52CD1}"/>
              </a:ext>
            </a:extLst>
          </p:cNvPr>
          <p:cNvSpPr/>
          <p:nvPr/>
        </p:nvSpPr>
        <p:spPr>
          <a:xfrm>
            <a:off x="2771800" y="2683317"/>
            <a:ext cx="288032" cy="457651"/>
          </a:xfrm>
          <a:prstGeom prst="downArrow">
            <a:avLst/>
          </a:prstGeom>
          <a:solidFill>
            <a:srgbClr val="E46C0A"/>
          </a:solidFill>
        </p:spPr>
        <p:style>
          <a:lnRef idx="0">
            <a:schemeClr val="accent5"/>
          </a:lnRef>
          <a:fillRef idx="3">
            <a:schemeClr val="accent5"/>
          </a:fillRef>
          <a:effectRef idx="3">
            <a:schemeClr val="accent5"/>
          </a:effectRef>
          <a:fontRef idx="minor">
            <a:schemeClr val="lt1"/>
          </a:fontRef>
        </p:style>
        <p:txBody>
          <a:bodyPr anchor="ctr"/>
          <a:lstStyle/>
          <a:p>
            <a:pPr algn="ctr"/>
            <a:endParaRPr lang="pt-BR" sz="2000">
              <a:latin typeface="Arial"/>
              <a:cs typeface="Arial"/>
            </a:endParaRPr>
          </a:p>
        </p:txBody>
      </p:sp>
      <p:sp>
        <p:nvSpPr>
          <p:cNvPr id="7" name="Texto explicativo retangular 6">
            <a:extLst>
              <a:ext uri="{FF2B5EF4-FFF2-40B4-BE49-F238E27FC236}">
                <a16:creationId xmlns:a16="http://schemas.microsoft.com/office/drawing/2014/main" id="{C39B8997-D357-44B9-8208-5422B5423230}"/>
              </a:ext>
            </a:extLst>
          </p:cNvPr>
          <p:cNvSpPr>
            <a:spLocks noChangeArrowheads="1"/>
          </p:cNvSpPr>
          <p:nvPr/>
        </p:nvSpPr>
        <p:spPr bwMode="auto">
          <a:xfrm>
            <a:off x="5132388" y="188913"/>
            <a:ext cx="3832225" cy="3024187"/>
          </a:xfrm>
          <a:prstGeom prst="wedgeRectCallout">
            <a:avLst>
              <a:gd name="adj1" fmla="val -77588"/>
              <a:gd name="adj2" fmla="val -4639"/>
            </a:avLst>
          </a:prstGeom>
          <a:solidFill>
            <a:srgbClr val="DBE5F1"/>
          </a:solidFill>
          <a:ln w="9525">
            <a:solidFill>
              <a:srgbClr val="46AAC5"/>
            </a:solidFill>
            <a:miter lim="800000"/>
            <a:headEnd/>
            <a:tailEnd/>
          </a:ln>
          <a:effectLst>
            <a:outerShdw blurRad="40000" dist="20000" dir="5400000" rotWithShape="0">
              <a:srgbClr val="808080">
                <a:alpha val="37999"/>
              </a:srgbClr>
            </a:outerShdw>
          </a:effectLst>
        </p:spPr>
        <p:txBody>
          <a:bodyPr anchor="ctr"/>
          <a:lstStyle>
            <a:lvl1pPr marL="268288" indent="-268288">
              <a:defRPr sz="2400">
                <a:solidFill>
                  <a:schemeClr val="tx1"/>
                </a:solidFill>
                <a:latin typeface="Arial" panose="020B0604020202020204" pitchFamily="34" charset="0"/>
                <a:ea typeface="MS PGothic" panose="020B0600070205080204" pitchFamily="34" charset="-128"/>
              </a:defRPr>
            </a:lvl1pPr>
            <a:lvl2pPr marL="441325" indent="-173038">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Clr>
                <a:srgbClr val="31859C"/>
              </a:buClr>
              <a:buFont typeface="Wingdings" panose="05000000000000000000" pitchFamily="2" charset="2"/>
              <a:buChar char="§"/>
              <a:defRPr/>
            </a:pPr>
            <a:r>
              <a:rPr lang="pt-BR" altLang="pt-BR"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Eventos </a:t>
            </a:r>
            <a:r>
              <a:rPr lang="pt-BR" altLang="pt-BR" sz="2000" b="1" dirty="0" err="1">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intra-útero</a:t>
            </a:r>
            <a:r>
              <a:rPr lang="pt-BR" altLang="pt-BR"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 </a:t>
            </a:r>
          </a:p>
          <a:p>
            <a:pPr lvl="1">
              <a:buClr>
                <a:srgbClr val="31859C"/>
              </a:buClr>
              <a:buFont typeface="Wingdings" panose="05000000000000000000" pitchFamily="2" charset="2"/>
              <a:buChar char="ü"/>
              <a:defRPr/>
            </a:pPr>
            <a:r>
              <a:rPr lang="pt-BR" altLang="pt-BR" sz="18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Oferta insuficiente ou excessiva de nutrientes (proxy = peso ao nascer) </a:t>
            </a:r>
          </a:p>
          <a:p>
            <a:pPr lvl="1">
              <a:buClr>
                <a:srgbClr val="31859C"/>
              </a:buClr>
              <a:buFont typeface="Wingdings" panose="05000000000000000000" pitchFamily="2" charset="2"/>
              <a:buChar char="ü"/>
              <a:defRPr/>
            </a:pPr>
            <a:r>
              <a:rPr lang="pt-BR" altLang="pt-BR" sz="18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Exposição ao tabaco, álcool</a:t>
            </a:r>
          </a:p>
          <a:p>
            <a:pPr>
              <a:spcBef>
                <a:spcPts val="600"/>
              </a:spcBef>
              <a:buClr>
                <a:srgbClr val="31859C"/>
              </a:buClr>
              <a:buFont typeface="Wingdings" panose="05000000000000000000" pitchFamily="2" charset="2"/>
              <a:buChar char="§"/>
              <a:defRPr/>
            </a:pPr>
            <a:r>
              <a:rPr lang="pt-BR" altLang="pt-BR"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Tipo de parto</a:t>
            </a:r>
          </a:p>
          <a:p>
            <a:pPr>
              <a:spcBef>
                <a:spcPts val="600"/>
              </a:spcBef>
              <a:buClr>
                <a:srgbClr val="31859C"/>
              </a:buClr>
              <a:buFont typeface="Wingdings" panose="05000000000000000000" pitchFamily="2" charset="2"/>
              <a:buChar char="§"/>
              <a:defRPr/>
            </a:pPr>
            <a:r>
              <a:rPr lang="pt-BR" altLang="pt-BR"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Alimentação nos 1º</a:t>
            </a:r>
            <a:r>
              <a:rPr lang="pt-BR" altLang="pt-BR" sz="2000" b="1" baseline="30000"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s</a:t>
            </a:r>
            <a:r>
              <a:rPr lang="pt-BR" altLang="pt-BR"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 meses de vida </a:t>
            </a:r>
            <a:r>
              <a:rPr lang="pt-BR" altLang="pt-BR" sz="18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rPr>
              <a:t>(tipo de aleitamento materno / fórmulas)</a:t>
            </a:r>
          </a:p>
        </p:txBody>
      </p:sp>
      <p:sp>
        <p:nvSpPr>
          <p:cNvPr id="12" name="Seta para baixo 3">
            <a:extLst>
              <a:ext uri="{FF2B5EF4-FFF2-40B4-BE49-F238E27FC236}">
                <a16:creationId xmlns:a16="http://schemas.microsoft.com/office/drawing/2014/main" id="{D5330356-635D-4611-8EAB-A0C3FA4FA7A9}"/>
              </a:ext>
            </a:extLst>
          </p:cNvPr>
          <p:cNvSpPr/>
          <p:nvPr/>
        </p:nvSpPr>
        <p:spPr>
          <a:xfrm>
            <a:off x="2771800" y="4195485"/>
            <a:ext cx="288032" cy="457651"/>
          </a:xfrm>
          <a:prstGeom prst="downArrow">
            <a:avLst/>
          </a:prstGeom>
          <a:solidFill>
            <a:srgbClr val="E46C0A"/>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pt-BR" sz="2000">
              <a:latin typeface="Arial"/>
              <a:cs typeface="Arial"/>
            </a:endParaRPr>
          </a:p>
        </p:txBody>
      </p:sp>
      <p:sp>
        <p:nvSpPr>
          <p:cNvPr id="35851" name="Título 1">
            <a:extLst>
              <a:ext uri="{FF2B5EF4-FFF2-40B4-BE49-F238E27FC236}">
                <a16:creationId xmlns:a16="http://schemas.microsoft.com/office/drawing/2014/main" id="{21998BD6-B1A2-4210-8D47-E293E5658C86}"/>
              </a:ext>
            </a:extLst>
          </p:cNvPr>
          <p:cNvSpPr txBox="1">
            <a:spLocks noChangeArrowheads="1"/>
          </p:cNvSpPr>
          <p:nvPr/>
        </p:nvSpPr>
        <p:spPr bwMode="auto">
          <a:xfrm>
            <a:off x="999003" y="5231753"/>
            <a:ext cx="25193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pt-BR" altLang="pt-BR" sz="1600" b="1" dirty="0">
                <a:latin typeface="Arial" panose="020B0604020202020204" pitchFamily="34" charset="0"/>
                <a:cs typeface="Arial" panose="020B0604020202020204" pitchFamily="34" charset="0"/>
              </a:rPr>
              <a:t>Teoria da Origem Desenvolvimentista da Saúde e da Doença </a:t>
            </a:r>
          </a:p>
          <a:p>
            <a:pPr algn="ctr">
              <a:spcBef>
                <a:spcPct val="0"/>
              </a:spcBef>
              <a:buFontTx/>
              <a:buNone/>
            </a:pPr>
            <a:r>
              <a:rPr lang="pt-BR" altLang="pt-BR" sz="1600" b="1" dirty="0" err="1">
                <a:latin typeface="Arial" panose="020B0604020202020204" pitchFamily="34" charset="0"/>
                <a:cs typeface="Arial" panose="020B0604020202020204" pitchFamily="34" charset="0"/>
              </a:rPr>
              <a:t>DOHaD</a:t>
            </a:r>
            <a:endParaRPr lang="pt-BR" altLang="pt-BR" sz="1600" b="1" dirty="0">
              <a:latin typeface="Arial" panose="020B0604020202020204" pitchFamily="34" charset="0"/>
              <a:cs typeface="Arial" panose="020B0604020202020204" pitchFamily="34" charset="0"/>
            </a:endParaRPr>
          </a:p>
        </p:txBody>
      </p:sp>
      <p:sp>
        <p:nvSpPr>
          <p:cNvPr id="2" name="CaixaDeTexto 1">
            <a:extLst>
              <a:ext uri="{FF2B5EF4-FFF2-40B4-BE49-F238E27FC236}">
                <a16:creationId xmlns:a16="http://schemas.microsoft.com/office/drawing/2014/main" id="{6A366281-DC89-4446-B3C5-6895181CBF48}"/>
              </a:ext>
            </a:extLst>
          </p:cNvPr>
          <p:cNvSpPr txBox="1"/>
          <p:nvPr/>
        </p:nvSpPr>
        <p:spPr>
          <a:xfrm>
            <a:off x="84138" y="6505575"/>
            <a:ext cx="1250663" cy="307777"/>
          </a:xfrm>
          <a:prstGeom prst="rect">
            <a:avLst/>
          </a:prstGeom>
          <a:noFill/>
        </p:spPr>
        <p:txBody>
          <a:bodyPr wrap="none">
            <a:spAutoFit/>
          </a:bodyPr>
          <a:lstStyle/>
          <a:p>
            <a:pPr>
              <a:defRPr/>
            </a:pPr>
            <a:r>
              <a:rPr lang="pt-BR" sz="1400" b="1" i="1" dirty="0">
                <a:solidFill>
                  <a:schemeClr val="tx1">
                    <a:lumMod val="75000"/>
                    <a:lumOff val="25000"/>
                  </a:schemeClr>
                </a:solidFill>
                <a:cs typeface="Arial" panose="020B0604020202020204" pitchFamily="34" charset="0"/>
              </a:rPr>
              <a:t>Barker 1990</a:t>
            </a:r>
          </a:p>
        </p:txBody>
      </p:sp>
      <p:sp>
        <p:nvSpPr>
          <p:cNvPr id="9" name="Título 3">
            <a:extLst>
              <a:ext uri="{FF2B5EF4-FFF2-40B4-BE49-F238E27FC236}">
                <a16:creationId xmlns:a16="http://schemas.microsoft.com/office/drawing/2014/main" id="{65752D11-44CD-4662-A437-AB20C6F20671}"/>
              </a:ext>
            </a:extLst>
          </p:cNvPr>
          <p:cNvSpPr>
            <a:spLocks noGrp="1"/>
          </p:cNvSpPr>
          <p:nvPr>
            <p:ph type="title"/>
          </p:nvPr>
        </p:nvSpPr>
        <p:spPr>
          <a:xfrm>
            <a:off x="438670" y="524058"/>
            <a:ext cx="3832225" cy="645175"/>
          </a:xfrm>
        </p:spPr>
        <p:txBody>
          <a:bodyPr>
            <a:noAutofit/>
          </a:bodyPr>
          <a:lstStyle/>
          <a:p>
            <a:pPr algn="ctr"/>
            <a:r>
              <a:rPr lang="pt-BR" sz="2400" dirty="0">
                <a:effectLst>
                  <a:outerShdw blurRad="38100" dist="38100" dir="2700000" algn="tl">
                    <a:srgbClr val="C0C0C0"/>
                  </a:outerShdw>
                </a:effectLst>
                <a:latin typeface="Verdana" pitchFamily="34" charset="0"/>
              </a:rPr>
              <a:t>Epidemiologia do Ciclo Vital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Agrupar 12">
            <a:extLst>
              <a:ext uri="{FF2B5EF4-FFF2-40B4-BE49-F238E27FC236}">
                <a16:creationId xmlns:a16="http://schemas.microsoft.com/office/drawing/2014/main" id="{532F3554-60C8-4D31-8C4A-8D2506712450}"/>
              </a:ext>
            </a:extLst>
          </p:cNvPr>
          <p:cNvGrpSpPr>
            <a:grpSpLocks/>
          </p:cNvGrpSpPr>
          <p:nvPr/>
        </p:nvGrpSpPr>
        <p:grpSpPr bwMode="auto">
          <a:xfrm>
            <a:off x="504825" y="981075"/>
            <a:ext cx="8459788" cy="4940300"/>
            <a:chOff x="433117" y="1052736"/>
            <a:chExt cx="8459363" cy="4940370"/>
          </a:xfrm>
        </p:grpSpPr>
        <p:pic>
          <p:nvPicPr>
            <p:cNvPr id="37900" name="Picture 4">
              <a:extLst>
                <a:ext uri="{FF2B5EF4-FFF2-40B4-BE49-F238E27FC236}">
                  <a16:creationId xmlns:a16="http://schemas.microsoft.com/office/drawing/2014/main" id="{F3FA8214-8418-4638-AD99-FBDF786D7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36" t="31448" r="25000" b="15224"/>
            <a:stretch>
              <a:fillRect/>
            </a:stretch>
          </p:blipFill>
          <p:spPr bwMode="auto">
            <a:xfrm>
              <a:off x="433117" y="1052736"/>
              <a:ext cx="8459363" cy="494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a:extLst>
                <a:ext uri="{FF2B5EF4-FFF2-40B4-BE49-F238E27FC236}">
                  <a16:creationId xmlns:a16="http://schemas.microsoft.com/office/drawing/2014/main" id="{F008FC56-2820-4F49-9FD7-5AF1498632AB}"/>
                </a:ext>
              </a:extLst>
            </p:cNvPr>
            <p:cNvSpPr txBox="1"/>
            <p:nvPr/>
          </p:nvSpPr>
          <p:spPr>
            <a:xfrm>
              <a:off x="4931866" y="3213355"/>
              <a:ext cx="1655680" cy="1400195"/>
            </a:xfrm>
            <a:prstGeom prst="rect">
              <a:avLst/>
            </a:prstGeom>
            <a:solidFill>
              <a:schemeClr val="bg1"/>
            </a:solidFill>
          </p:spPr>
          <p:txBody>
            <a:bodyPr>
              <a:spAutoFit/>
            </a:bodyPr>
            <a:lstStyle/>
            <a:p>
              <a:pPr algn="ctr">
                <a:spcBef>
                  <a:spcPts val="400"/>
                </a:spcBef>
                <a:defRPr/>
              </a:pPr>
              <a:r>
                <a:rPr lang="pt-BR" sz="1500" b="1" dirty="0" err="1">
                  <a:solidFill>
                    <a:schemeClr val="tx1">
                      <a:lumMod val="75000"/>
                      <a:lumOff val="25000"/>
                    </a:schemeClr>
                  </a:solidFill>
                  <a:latin typeface="+mj-lt"/>
                </a:rPr>
                <a:t>Obesity</a:t>
              </a:r>
              <a:endParaRPr lang="pt-BR" sz="1500" b="1" dirty="0">
                <a:solidFill>
                  <a:schemeClr val="tx1">
                    <a:lumMod val="75000"/>
                    <a:lumOff val="25000"/>
                  </a:schemeClr>
                </a:solidFill>
                <a:latin typeface="+mj-lt"/>
              </a:endParaRPr>
            </a:p>
            <a:p>
              <a:pPr algn="ctr">
                <a:spcBef>
                  <a:spcPts val="400"/>
                </a:spcBef>
                <a:defRPr/>
              </a:pPr>
              <a:r>
                <a:rPr lang="pt-BR" sz="1500" b="1" dirty="0" err="1">
                  <a:solidFill>
                    <a:schemeClr val="tx1">
                      <a:lumMod val="75000"/>
                      <a:lumOff val="25000"/>
                    </a:schemeClr>
                  </a:solidFill>
                  <a:latin typeface="+mj-lt"/>
                </a:rPr>
                <a:t>Hypertension</a:t>
              </a:r>
              <a:endParaRPr lang="pt-BR" sz="1500" b="1" dirty="0">
                <a:solidFill>
                  <a:schemeClr val="tx1">
                    <a:lumMod val="75000"/>
                    <a:lumOff val="25000"/>
                  </a:schemeClr>
                </a:solidFill>
                <a:latin typeface="+mj-lt"/>
              </a:endParaRPr>
            </a:p>
            <a:p>
              <a:pPr algn="ctr">
                <a:spcBef>
                  <a:spcPts val="400"/>
                </a:spcBef>
                <a:defRPr/>
              </a:pPr>
              <a:r>
                <a:rPr lang="pt-BR" sz="1500" b="1" dirty="0">
                  <a:solidFill>
                    <a:schemeClr val="tx1">
                      <a:lumMod val="75000"/>
                      <a:lumOff val="25000"/>
                    </a:schemeClr>
                  </a:solidFill>
                  <a:latin typeface="+mj-lt"/>
                </a:rPr>
                <a:t>Diabetes</a:t>
              </a:r>
            </a:p>
            <a:p>
              <a:pPr algn="ctr">
                <a:spcBef>
                  <a:spcPts val="400"/>
                </a:spcBef>
                <a:defRPr/>
              </a:pPr>
              <a:r>
                <a:rPr lang="pt-BR" sz="1500" b="1" dirty="0" err="1">
                  <a:solidFill>
                    <a:schemeClr val="tx1">
                      <a:lumMod val="75000"/>
                      <a:lumOff val="25000"/>
                    </a:schemeClr>
                  </a:solidFill>
                  <a:latin typeface="+mj-lt"/>
                </a:rPr>
                <a:t>Raised</a:t>
              </a:r>
              <a:r>
                <a:rPr lang="pt-BR" sz="1500" b="1" dirty="0">
                  <a:solidFill>
                    <a:schemeClr val="tx1">
                      <a:lumMod val="75000"/>
                      <a:lumOff val="25000"/>
                    </a:schemeClr>
                  </a:solidFill>
                  <a:latin typeface="+mj-lt"/>
                </a:rPr>
                <a:t> </a:t>
              </a:r>
              <a:r>
                <a:rPr lang="pt-BR" sz="1500" b="1" dirty="0" err="1">
                  <a:solidFill>
                    <a:schemeClr val="tx1">
                      <a:lumMod val="75000"/>
                      <a:lumOff val="25000"/>
                    </a:schemeClr>
                  </a:solidFill>
                  <a:latin typeface="+mj-lt"/>
                </a:rPr>
                <a:t>blood</a:t>
              </a:r>
              <a:r>
                <a:rPr lang="pt-BR" sz="1500" b="1" dirty="0">
                  <a:solidFill>
                    <a:schemeClr val="tx1">
                      <a:lumMod val="75000"/>
                      <a:lumOff val="25000"/>
                    </a:schemeClr>
                  </a:solidFill>
                  <a:latin typeface="+mj-lt"/>
                </a:rPr>
                <a:t> </a:t>
              </a:r>
              <a:r>
                <a:rPr lang="pt-BR" sz="1500" b="1" dirty="0" err="1">
                  <a:solidFill>
                    <a:schemeClr val="tx1">
                      <a:lumMod val="75000"/>
                      <a:lumOff val="25000"/>
                    </a:schemeClr>
                  </a:solidFill>
                  <a:latin typeface="+mj-lt"/>
                </a:rPr>
                <a:t>lipids</a:t>
              </a:r>
              <a:endParaRPr lang="pt-BR" sz="1500" b="1" dirty="0">
                <a:solidFill>
                  <a:schemeClr val="tx1">
                    <a:lumMod val="75000"/>
                    <a:lumOff val="25000"/>
                  </a:schemeClr>
                </a:solidFill>
                <a:latin typeface="+mj-lt"/>
              </a:endParaRPr>
            </a:p>
          </p:txBody>
        </p:sp>
      </p:grpSp>
      <p:sp>
        <p:nvSpPr>
          <p:cNvPr id="8195" name="CaixaDeTexto 19">
            <a:extLst>
              <a:ext uri="{FF2B5EF4-FFF2-40B4-BE49-F238E27FC236}">
                <a16:creationId xmlns:a16="http://schemas.microsoft.com/office/drawing/2014/main" id="{33637A03-8EC3-48CF-A76C-94AC057AD56A}"/>
              </a:ext>
            </a:extLst>
          </p:cNvPr>
          <p:cNvSpPr txBox="1">
            <a:spLocks noChangeArrowheads="1"/>
          </p:cNvSpPr>
          <p:nvPr/>
        </p:nvSpPr>
        <p:spPr bwMode="auto">
          <a:xfrm>
            <a:off x="4284663" y="6524625"/>
            <a:ext cx="4837112" cy="284163"/>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defRPr/>
            </a:pPr>
            <a:r>
              <a:rPr lang="pt-BR" altLang="pt-BR" sz="1244" b="1" i="1" dirty="0">
                <a:solidFill>
                  <a:schemeClr val="tx1">
                    <a:lumMod val="75000"/>
                    <a:lumOff val="25000"/>
                  </a:schemeClr>
                </a:solidFill>
                <a:latin typeface="Arial Narrow" panose="020B0606020202030204" pitchFamily="34" charset="0"/>
                <a:cs typeface="Times New Roman" panose="02020603050405020304" pitchFamily="18" charset="0"/>
              </a:rPr>
              <a:t>WHO, 2014; </a:t>
            </a:r>
            <a:r>
              <a:rPr lang="pt-BR" altLang="pt-BR" sz="1244" b="1" i="1" dirty="0" err="1">
                <a:solidFill>
                  <a:schemeClr val="tx1">
                    <a:lumMod val="75000"/>
                    <a:lumOff val="25000"/>
                  </a:schemeClr>
                </a:solidFill>
                <a:latin typeface="Arial Narrow" panose="020B0606020202030204" pitchFamily="34" charset="0"/>
                <a:cs typeface="Times New Roman" panose="02020603050405020304" pitchFamily="18" charset="0"/>
              </a:rPr>
              <a:t>Kelishadi</a:t>
            </a:r>
            <a:r>
              <a:rPr lang="pt-BR" altLang="pt-BR" sz="1244" b="1" i="1" dirty="0">
                <a:solidFill>
                  <a:schemeClr val="tx1">
                    <a:lumMod val="75000"/>
                    <a:lumOff val="25000"/>
                  </a:schemeClr>
                </a:solidFill>
                <a:latin typeface="Arial Narrow" panose="020B0606020202030204" pitchFamily="34" charset="0"/>
                <a:cs typeface="Times New Roman" panose="02020603050405020304" pitchFamily="18" charset="0"/>
              </a:rPr>
              <a:t> e </a:t>
            </a:r>
            <a:r>
              <a:rPr lang="pt-BR" altLang="pt-BR" sz="1244" b="1" i="1" dirty="0" err="1">
                <a:solidFill>
                  <a:schemeClr val="tx1">
                    <a:lumMod val="75000"/>
                    <a:lumOff val="25000"/>
                  </a:schemeClr>
                </a:solidFill>
                <a:latin typeface="Arial Narrow" panose="020B0606020202030204" pitchFamily="34" charset="0"/>
                <a:cs typeface="Times New Roman" panose="02020603050405020304" pitchFamily="18" charset="0"/>
              </a:rPr>
              <a:t>Farajian</a:t>
            </a:r>
            <a:r>
              <a:rPr lang="pt-BR" altLang="pt-BR" sz="1244" b="1" i="1" dirty="0">
                <a:solidFill>
                  <a:schemeClr val="tx1">
                    <a:lumMod val="75000"/>
                    <a:lumOff val="25000"/>
                  </a:schemeClr>
                </a:solidFill>
                <a:latin typeface="Arial Narrow" panose="020B0606020202030204" pitchFamily="34" charset="0"/>
                <a:cs typeface="Times New Roman" panose="02020603050405020304" pitchFamily="18" charset="0"/>
              </a:rPr>
              <a:t>, 2014; </a:t>
            </a:r>
            <a:r>
              <a:rPr lang="pt-BR" altLang="pt-BR" sz="1244" b="1" i="1" dirty="0" err="1">
                <a:solidFill>
                  <a:schemeClr val="tx1">
                    <a:lumMod val="75000"/>
                    <a:lumOff val="25000"/>
                  </a:schemeClr>
                </a:solidFill>
                <a:latin typeface="Arial Narrow" panose="020B0606020202030204" pitchFamily="34" charset="0"/>
                <a:cs typeface="Times New Roman" panose="02020603050405020304" pitchFamily="18" charset="0"/>
              </a:rPr>
              <a:t>Binns</a:t>
            </a:r>
            <a:r>
              <a:rPr lang="pt-BR" altLang="pt-BR" sz="1244" b="1" i="1" dirty="0">
                <a:solidFill>
                  <a:schemeClr val="tx1">
                    <a:lumMod val="75000"/>
                    <a:lumOff val="25000"/>
                  </a:schemeClr>
                </a:solidFill>
                <a:latin typeface="Arial Narrow" panose="020B0606020202030204" pitchFamily="34" charset="0"/>
                <a:cs typeface="Times New Roman" panose="02020603050405020304" pitchFamily="18" charset="0"/>
              </a:rPr>
              <a:t> et al., 2016; </a:t>
            </a:r>
            <a:r>
              <a:rPr lang="pt-BR" altLang="pt-BR" sz="1244" b="1" i="1" dirty="0" err="1">
                <a:solidFill>
                  <a:schemeClr val="tx1">
                    <a:lumMod val="75000"/>
                    <a:lumOff val="25000"/>
                  </a:schemeClr>
                </a:solidFill>
                <a:latin typeface="Arial Narrow" panose="020B0606020202030204" pitchFamily="34" charset="0"/>
                <a:cs typeface="Times New Roman" panose="02020603050405020304" pitchFamily="18" charset="0"/>
              </a:rPr>
              <a:t>Singhal</a:t>
            </a:r>
            <a:r>
              <a:rPr lang="pt-BR" altLang="pt-BR" sz="1244" b="1" i="1" dirty="0">
                <a:solidFill>
                  <a:schemeClr val="tx1">
                    <a:lumMod val="75000"/>
                    <a:lumOff val="25000"/>
                  </a:schemeClr>
                </a:solidFill>
                <a:latin typeface="Arial Narrow" panose="020B0606020202030204" pitchFamily="34" charset="0"/>
                <a:cs typeface="Times New Roman" panose="02020603050405020304" pitchFamily="18" charset="0"/>
              </a:rPr>
              <a:t>, 2016</a:t>
            </a:r>
            <a:endParaRPr lang="en-US" altLang="pt-BR" sz="1244" b="1" i="1" dirty="0">
              <a:solidFill>
                <a:schemeClr val="tx1">
                  <a:lumMod val="75000"/>
                  <a:lumOff val="25000"/>
                </a:schemeClr>
              </a:solidFill>
              <a:latin typeface="Arial Narrow" panose="020B0606020202030204" pitchFamily="34" charset="0"/>
              <a:cs typeface="Times New Roman" panose="02020603050405020304" pitchFamily="18" charset="0"/>
            </a:endParaRPr>
          </a:p>
        </p:txBody>
      </p:sp>
      <p:sp>
        <p:nvSpPr>
          <p:cNvPr id="26" name="Retângulo de cantos arredondados 25">
            <a:extLst>
              <a:ext uri="{FF2B5EF4-FFF2-40B4-BE49-F238E27FC236}">
                <a16:creationId xmlns:a16="http://schemas.microsoft.com/office/drawing/2014/main" id="{179E7FDA-68F4-4EAD-8A58-F6A9FED61FCA}"/>
              </a:ext>
            </a:extLst>
          </p:cNvPr>
          <p:cNvSpPr/>
          <p:nvPr/>
        </p:nvSpPr>
        <p:spPr>
          <a:xfrm>
            <a:off x="385763" y="5229225"/>
            <a:ext cx="2098675" cy="936625"/>
          </a:xfrm>
          <a:prstGeom prst="roundRect">
            <a:avLst/>
          </a:prstGeom>
          <a:ln w="5715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pt-BR" altLang="pt-BR" sz="2000" b="1">
                <a:solidFill>
                  <a:srgbClr val="215968"/>
                </a:solidFill>
                <a:effectLst>
                  <a:outerShdw blurRad="38100" dist="38100" dir="2700000" algn="tl">
                    <a:srgbClr val="C0C0C0"/>
                  </a:outerShdw>
                </a:effectLst>
                <a:latin typeface="Arial Narrow" panose="020B0606020202030204" pitchFamily="34" charset="0"/>
              </a:rPr>
              <a:t>Eventos precoces da vida</a:t>
            </a:r>
          </a:p>
        </p:txBody>
      </p:sp>
      <p:sp>
        <p:nvSpPr>
          <p:cNvPr id="9" name="Seta: Circular 8">
            <a:extLst>
              <a:ext uri="{FF2B5EF4-FFF2-40B4-BE49-F238E27FC236}">
                <a16:creationId xmlns:a16="http://schemas.microsoft.com/office/drawing/2014/main" id="{96936495-4EB6-49A2-A793-244675E4B7EC}"/>
              </a:ext>
            </a:extLst>
          </p:cNvPr>
          <p:cNvSpPr/>
          <p:nvPr/>
        </p:nvSpPr>
        <p:spPr>
          <a:xfrm rot="9651998" flipH="1">
            <a:off x="2211465" y="4416108"/>
            <a:ext cx="1946999" cy="1915687"/>
          </a:xfrm>
          <a:prstGeom prst="circularArrow">
            <a:avLst>
              <a:gd name="adj1" fmla="val 8838"/>
              <a:gd name="adj2" fmla="val 852114"/>
              <a:gd name="adj3" fmla="val 20868929"/>
              <a:gd name="adj4" fmla="val 10654099"/>
              <a:gd name="adj5" fmla="val 12581"/>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pt-BR">
              <a:solidFill>
                <a:schemeClr val="tx1"/>
              </a:solidFill>
            </a:endParaRPr>
          </a:p>
        </p:txBody>
      </p:sp>
      <p:sp>
        <p:nvSpPr>
          <p:cNvPr id="19" name="Seta: Circular 18">
            <a:extLst>
              <a:ext uri="{FF2B5EF4-FFF2-40B4-BE49-F238E27FC236}">
                <a16:creationId xmlns:a16="http://schemas.microsoft.com/office/drawing/2014/main" id="{30D9BA90-4977-46D5-9218-EC838F51F0EE}"/>
              </a:ext>
            </a:extLst>
          </p:cNvPr>
          <p:cNvSpPr/>
          <p:nvPr/>
        </p:nvSpPr>
        <p:spPr>
          <a:xfrm rot="9651998" flipH="1">
            <a:off x="3128260" y="4402165"/>
            <a:ext cx="2722563" cy="2101850"/>
          </a:xfrm>
          <a:prstGeom prst="circularArrow">
            <a:avLst>
              <a:gd name="adj1" fmla="val 8838"/>
              <a:gd name="adj2" fmla="val 852114"/>
              <a:gd name="adj3" fmla="val 20868929"/>
              <a:gd name="adj4" fmla="val 10654099"/>
              <a:gd name="adj5" fmla="val 12581"/>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pt-BR">
              <a:solidFill>
                <a:schemeClr val="tx1"/>
              </a:solidFill>
            </a:endParaRPr>
          </a:p>
        </p:txBody>
      </p:sp>
      <p:grpSp>
        <p:nvGrpSpPr>
          <p:cNvPr id="37895" name="Agrupar 11">
            <a:extLst>
              <a:ext uri="{FF2B5EF4-FFF2-40B4-BE49-F238E27FC236}">
                <a16:creationId xmlns:a16="http://schemas.microsoft.com/office/drawing/2014/main" id="{0FA0A958-6161-4B16-9794-0660F9A3DAE4}"/>
              </a:ext>
            </a:extLst>
          </p:cNvPr>
          <p:cNvGrpSpPr>
            <a:grpSpLocks/>
          </p:cNvGrpSpPr>
          <p:nvPr/>
        </p:nvGrpSpPr>
        <p:grpSpPr bwMode="auto">
          <a:xfrm>
            <a:off x="250825" y="239713"/>
            <a:ext cx="876300" cy="963612"/>
            <a:chOff x="251520" y="240037"/>
            <a:chExt cx="875680" cy="963070"/>
          </a:xfrm>
        </p:grpSpPr>
        <p:pic>
          <p:nvPicPr>
            <p:cNvPr id="37898" name="Imagem 9">
              <a:extLst>
                <a:ext uri="{FF2B5EF4-FFF2-40B4-BE49-F238E27FC236}">
                  <a16:creationId xmlns:a16="http://schemas.microsoft.com/office/drawing/2014/main" id="{DD566537-1CC8-4952-8E27-9D170F79E5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0037"/>
              <a:ext cx="875680" cy="74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CaixaDeTexto 10">
              <a:extLst>
                <a:ext uri="{FF2B5EF4-FFF2-40B4-BE49-F238E27FC236}">
                  <a16:creationId xmlns:a16="http://schemas.microsoft.com/office/drawing/2014/main" id="{519DDB7C-5F9E-4188-96DF-597ABC8DE3B5}"/>
                </a:ext>
              </a:extLst>
            </p:cNvPr>
            <p:cNvSpPr txBox="1">
              <a:spLocks noChangeArrowheads="1"/>
            </p:cNvSpPr>
            <p:nvPr/>
          </p:nvSpPr>
          <p:spPr bwMode="auto">
            <a:xfrm>
              <a:off x="380262" y="864553"/>
              <a:ext cx="596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1600" b="1">
                  <a:solidFill>
                    <a:srgbClr val="0070C0"/>
                  </a:solidFill>
                  <a:latin typeface="Arial Narrow" panose="020B0606020202030204" pitchFamily="34" charset="0"/>
                </a:rPr>
                <a:t>WHO</a:t>
              </a:r>
            </a:p>
          </p:txBody>
        </p:sp>
      </p:grpSp>
      <p:sp>
        <p:nvSpPr>
          <p:cNvPr id="22" name="Seta: Circular 21">
            <a:extLst>
              <a:ext uri="{FF2B5EF4-FFF2-40B4-BE49-F238E27FC236}">
                <a16:creationId xmlns:a16="http://schemas.microsoft.com/office/drawing/2014/main" id="{0EFCB719-37FD-4E8E-87D1-402C3063A091}"/>
              </a:ext>
            </a:extLst>
          </p:cNvPr>
          <p:cNvSpPr/>
          <p:nvPr/>
        </p:nvSpPr>
        <p:spPr>
          <a:xfrm rot="9651998" flipH="1">
            <a:off x="3656013" y="4495800"/>
            <a:ext cx="3906837" cy="2100263"/>
          </a:xfrm>
          <a:prstGeom prst="circularArrow">
            <a:avLst>
              <a:gd name="adj1" fmla="val 8838"/>
              <a:gd name="adj2" fmla="val 657453"/>
              <a:gd name="adj3" fmla="val 20868929"/>
              <a:gd name="adj4" fmla="val 10654099"/>
              <a:gd name="adj5" fmla="val 13968"/>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endParaRPr lang="pt-BR">
              <a:solidFill>
                <a:schemeClr val="tx1"/>
              </a:solidFill>
            </a:endParaRPr>
          </a:p>
        </p:txBody>
      </p:sp>
      <p:pic>
        <p:nvPicPr>
          <p:cNvPr id="2" name="Imagem 1">
            <a:extLst>
              <a:ext uri="{FF2B5EF4-FFF2-40B4-BE49-F238E27FC236}">
                <a16:creationId xmlns:a16="http://schemas.microsoft.com/office/drawing/2014/main" id="{9C47B3E5-BD5D-4ADF-BB20-8D2354539B51}"/>
              </a:ext>
            </a:extLst>
          </p:cNvPr>
          <p:cNvPicPr>
            <a:picLocks noChangeAspect="1"/>
          </p:cNvPicPr>
          <p:nvPr/>
        </p:nvPicPr>
        <p:blipFill>
          <a:blip r:embed="rId5"/>
          <a:stretch>
            <a:fillRect/>
          </a:stretch>
        </p:blipFill>
        <p:spPr>
          <a:xfrm>
            <a:off x="251520" y="5993420"/>
            <a:ext cx="789754" cy="464979"/>
          </a:xfrm>
          <a:prstGeom prst="rect">
            <a:avLst/>
          </a:prstGeom>
          <a:effectLst>
            <a:softEdge rad="508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8403" y="559166"/>
            <a:ext cx="4883046" cy="939565"/>
          </a:xfrm>
        </p:spPr>
        <p:txBody>
          <a:bodyPr>
            <a:normAutofit/>
          </a:bodyPr>
          <a:lstStyle/>
          <a:p>
            <a:pPr algn="ctr"/>
            <a:r>
              <a:rPr lang="pt-BR" sz="3200" dirty="0"/>
              <a:t>Prevenção das </a:t>
            </a:r>
            <a:r>
              <a:rPr lang="pt-BR" sz="3200" dirty="0" err="1"/>
              <a:t>DCNTs</a:t>
            </a:r>
            <a:endParaRPr lang="pt-BR" sz="3200" dirty="0"/>
          </a:p>
        </p:txBody>
      </p:sp>
      <p:pic>
        <p:nvPicPr>
          <p:cNvPr id="6" name="Espaço Reservado para Conteúdo 5"/>
          <p:cNvPicPr>
            <a:picLocks noGrp="1" noChangeAspect="1"/>
          </p:cNvPicPr>
          <p:nvPr>
            <p:ph idx="1"/>
          </p:nvPr>
        </p:nvPicPr>
        <p:blipFill>
          <a:blip r:embed="rId2"/>
          <a:stretch>
            <a:fillRect/>
          </a:stretch>
        </p:blipFill>
        <p:spPr>
          <a:xfrm>
            <a:off x="1797779" y="1833131"/>
            <a:ext cx="4598194" cy="3059889"/>
          </a:xfrm>
          <a:prstGeom prst="rect">
            <a:avLst/>
          </a:prstGeom>
          <a:ln>
            <a:noFill/>
          </a:ln>
          <a:effectLst>
            <a:softEdge rad="112500"/>
          </a:effectLst>
        </p:spPr>
      </p:pic>
      <p:sp>
        <p:nvSpPr>
          <p:cNvPr id="4" name="Título 2">
            <a:extLst>
              <a:ext uri="{FF2B5EF4-FFF2-40B4-BE49-F238E27FC236}">
                <a16:creationId xmlns:a16="http://schemas.microsoft.com/office/drawing/2014/main" id="{A00A4615-CBEA-490A-B75C-A33BF0D6CB42}"/>
              </a:ext>
            </a:extLst>
          </p:cNvPr>
          <p:cNvSpPr txBox="1">
            <a:spLocks/>
          </p:cNvSpPr>
          <p:nvPr/>
        </p:nvSpPr>
        <p:spPr>
          <a:xfrm>
            <a:off x="2969926" y="5102112"/>
            <a:ext cx="5213669" cy="939565"/>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a:lstStyle>
          <a:p>
            <a:pPr algn="ctr"/>
            <a:r>
              <a:rPr lang="pt-BR" sz="2800" dirty="0"/>
              <a:t>começa na vida intrauterina</a:t>
            </a:r>
          </a:p>
        </p:txBody>
      </p:sp>
    </p:spTree>
    <p:extLst>
      <p:ext uri="{BB962C8B-B14F-4D97-AF65-F5344CB8AC3E}">
        <p14:creationId xmlns:p14="http://schemas.microsoft.com/office/powerpoint/2010/main" val="31547196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ixaDeTexto 1"/>
          <p:cNvSpPr txBox="1">
            <a:spLocks noChangeArrowheads="1"/>
          </p:cNvSpPr>
          <p:nvPr/>
        </p:nvSpPr>
        <p:spPr bwMode="auto">
          <a:xfrm>
            <a:off x="1619250" y="836613"/>
            <a:ext cx="98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a:t>Artigo</a:t>
            </a:r>
          </a:p>
        </p:txBody>
      </p:sp>
      <p:sp>
        <p:nvSpPr>
          <p:cNvPr id="46083" name="CaixaDeTexto 2"/>
          <p:cNvSpPr txBox="1">
            <a:spLocks noChangeArrowheads="1"/>
          </p:cNvSpPr>
          <p:nvPr/>
        </p:nvSpPr>
        <p:spPr bwMode="auto">
          <a:xfrm>
            <a:off x="971550" y="2060575"/>
            <a:ext cx="676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u="sng">
                <a:hlinkClick r:id="rId2"/>
              </a:rPr>
              <a:t>http://download.thelancet.com/flatcontentassets/pdfs/brazil/brazilpor4.pdf</a:t>
            </a:r>
            <a:endParaRPr lang="pt-BR" altLang="pt-BR"/>
          </a:p>
          <a:p>
            <a:pPr eaLnBrk="1" hangingPunct="1"/>
            <a:endParaRPr lang="pt-BR" altLang="pt-BR"/>
          </a:p>
        </p:txBody>
      </p:sp>
    </p:spTree>
    <p:extLst>
      <p:ext uri="{BB962C8B-B14F-4D97-AF65-F5344CB8AC3E}">
        <p14:creationId xmlns:p14="http://schemas.microsoft.com/office/powerpoint/2010/main" val="342711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5566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95400" y="1752600"/>
            <a:ext cx="6477000" cy="434340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pPr>
              <a:spcBef>
                <a:spcPts val="500"/>
              </a:spcBef>
              <a:spcAft>
                <a:spcPts val="500"/>
              </a:spcAft>
            </a:pPr>
            <a:endParaRPr lang="pt-BR" altLang="pt-BR" sz="1200">
              <a:latin typeface="Times New Roman" panose="02020603050405020304" pitchFamily="18" charset="0"/>
            </a:endParaRPr>
          </a:p>
          <a:p>
            <a:pPr>
              <a:spcBef>
                <a:spcPts val="500"/>
              </a:spcBef>
              <a:spcAft>
                <a:spcPts val="500"/>
              </a:spcAft>
            </a:pPr>
            <a:r>
              <a:rPr lang="pt-BR" altLang="pt-BR" sz="1200" b="1">
                <a:latin typeface="Arial Unicode MS" panose="020B0604020202020204" pitchFamily="34" charset="-128"/>
              </a:rPr>
              <a:t>                  A                                B                              C                            D </a:t>
            </a:r>
          </a:p>
          <a:p>
            <a:r>
              <a:rPr lang="pt-BR" altLang="pt-BR" sz="1100">
                <a:latin typeface="Arial Unicode MS" panose="020B0604020202020204" pitchFamily="34" charset="-128"/>
              </a:rPr>
              <a:t>            </a:t>
            </a:r>
            <a:r>
              <a:rPr lang="pt-BR" altLang="pt-BR" sz="1100" b="1">
                <a:latin typeface="Arial Unicode MS" panose="020B0604020202020204" pitchFamily="34" charset="-128"/>
              </a:rPr>
              <a:t>INÍCIO DA                      INÍCIO DA                      FIM DA                   DETECÇÃO</a:t>
            </a:r>
          </a:p>
          <a:p>
            <a:r>
              <a:rPr lang="pt-BR" altLang="pt-BR" sz="1100" b="1">
                <a:latin typeface="Arial Unicode MS" panose="020B0604020202020204" pitchFamily="34" charset="-128"/>
              </a:rPr>
              <a:t>          EXPOSIÇÃO                   DOENÇA                    EXPOSIÇÃO            DA  DOENÇA</a:t>
            </a:r>
          </a:p>
          <a:p>
            <a:r>
              <a:rPr lang="pt-BR" altLang="pt-BR" sz="600">
                <a:latin typeface="Arial Unicode MS" panose="020B0604020202020204" pitchFamily="34" charset="-128"/>
              </a:rPr>
              <a:t> </a:t>
            </a:r>
          </a:p>
          <a:p>
            <a:r>
              <a:rPr lang="pt-BR" altLang="pt-BR" sz="1200">
                <a:latin typeface="Arial Unicode MS" panose="020B0604020202020204" pitchFamily="34" charset="-128"/>
              </a:rPr>
              <a:t>Adaptada de CHECKOWAY et al. 1990.</a:t>
            </a:r>
          </a:p>
        </p:txBody>
      </p:sp>
      <p:sp>
        <p:nvSpPr>
          <p:cNvPr id="34819" name="Text Box 3"/>
          <p:cNvSpPr txBox="1">
            <a:spLocks noChangeArrowheads="1"/>
          </p:cNvSpPr>
          <p:nvPr/>
        </p:nvSpPr>
        <p:spPr bwMode="auto">
          <a:xfrm>
            <a:off x="1676400" y="2362200"/>
            <a:ext cx="6019800" cy="2781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endParaRPr lang="pt-BR" altLang="pt-BR" sz="1200">
              <a:latin typeface="Times New Roman" panose="02020603050405020304" pitchFamily="18" charset="0"/>
            </a:endParaRPr>
          </a:p>
          <a:p>
            <a:r>
              <a:rPr lang="pt-BR" altLang="pt-BR" sz="1200">
                <a:latin typeface="Times New Roman" panose="02020603050405020304" pitchFamily="18" charset="0"/>
              </a:rPr>
              <a:t>                                                             </a:t>
            </a:r>
          </a:p>
        </p:txBody>
      </p:sp>
      <p:sp>
        <p:nvSpPr>
          <p:cNvPr id="34820" name="Line 4"/>
          <p:cNvSpPr>
            <a:spLocks noChangeShapeType="1"/>
          </p:cNvSpPr>
          <p:nvPr/>
        </p:nvSpPr>
        <p:spPr bwMode="auto">
          <a:xfrm>
            <a:off x="1981200" y="5029200"/>
            <a:ext cx="5029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1" name="Line 5"/>
          <p:cNvSpPr>
            <a:spLocks noChangeShapeType="1"/>
          </p:cNvSpPr>
          <p:nvPr/>
        </p:nvSpPr>
        <p:spPr bwMode="auto">
          <a:xfrm flipV="1">
            <a:off x="1981200" y="2514600"/>
            <a:ext cx="0" cy="2514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2" name="Line 6"/>
          <p:cNvSpPr>
            <a:spLocks noChangeShapeType="1"/>
          </p:cNvSpPr>
          <p:nvPr/>
        </p:nvSpPr>
        <p:spPr bwMode="auto">
          <a:xfrm flipV="1">
            <a:off x="2362200"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3" name="Line 7"/>
          <p:cNvSpPr>
            <a:spLocks noChangeShapeType="1"/>
          </p:cNvSpPr>
          <p:nvPr/>
        </p:nvSpPr>
        <p:spPr bwMode="auto">
          <a:xfrm flipV="1">
            <a:off x="3844925"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4" name="Line 8"/>
          <p:cNvSpPr>
            <a:spLocks noChangeShapeType="1"/>
          </p:cNvSpPr>
          <p:nvPr/>
        </p:nvSpPr>
        <p:spPr bwMode="auto">
          <a:xfrm flipV="1">
            <a:off x="6535738"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5" name="Line 9"/>
          <p:cNvSpPr>
            <a:spLocks noChangeShapeType="1"/>
          </p:cNvSpPr>
          <p:nvPr/>
        </p:nvSpPr>
        <p:spPr bwMode="auto">
          <a:xfrm flipV="1">
            <a:off x="5257800" y="5029200"/>
            <a:ext cx="0" cy="152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pt-BR"/>
          </a:p>
        </p:txBody>
      </p:sp>
      <p:sp>
        <p:nvSpPr>
          <p:cNvPr id="34826" name="Line 10"/>
          <p:cNvSpPr>
            <a:spLocks noChangeShapeType="1"/>
          </p:cNvSpPr>
          <p:nvPr/>
        </p:nvSpPr>
        <p:spPr bwMode="auto">
          <a:xfrm flipV="1">
            <a:off x="2362200" y="25146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7" name="Line 11"/>
          <p:cNvSpPr>
            <a:spLocks noChangeShapeType="1"/>
          </p:cNvSpPr>
          <p:nvPr/>
        </p:nvSpPr>
        <p:spPr bwMode="auto">
          <a:xfrm flipV="1">
            <a:off x="3844925" y="24384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8" name="Line 12"/>
          <p:cNvSpPr>
            <a:spLocks noChangeShapeType="1"/>
          </p:cNvSpPr>
          <p:nvPr/>
        </p:nvSpPr>
        <p:spPr bwMode="auto">
          <a:xfrm flipV="1">
            <a:off x="5257800" y="24384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29" name="Line 13"/>
          <p:cNvSpPr>
            <a:spLocks noChangeShapeType="1"/>
          </p:cNvSpPr>
          <p:nvPr/>
        </p:nvSpPr>
        <p:spPr bwMode="auto">
          <a:xfrm flipV="1">
            <a:off x="6562725" y="2438400"/>
            <a:ext cx="0" cy="2438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pt-BR"/>
          </a:p>
        </p:txBody>
      </p:sp>
      <p:sp>
        <p:nvSpPr>
          <p:cNvPr id="34830" name="Text Box 14"/>
          <p:cNvSpPr txBox="1">
            <a:spLocks noChangeArrowheads="1"/>
          </p:cNvSpPr>
          <p:nvPr/>
        </p:nvSpPr>
        <p:spPr bwMode="auto">
          <a:xfrm>
            <a:off x="3875088" y="3500438"/>
            <a:ext cx="2711450" cy="314325"/>
          </a:xfrm>
          <a:prstGeom prst="rect">
            <a:avLst/>
          </a:prstGeom>
          <a:solidFill>
            <a:schemeClr val="bg2"/>
          </a:solidFill>
          <a:ln w="9525">
            <a:solidFill>
              <a:schemeClr val="bg2"/>
            </a:solidFill>
            <a:miter lim="800000"/>
            <a:headEnd/>
            <a:tailEnd/>
          </a:ln>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400" b="1" dirty="0">
                <a:latin typeface="Verdana" panose="020B0604030504040204" pitchFamily="34" charset="0"/>
              </a:rPr>
              <a:t>PERÍODO  DE  LATÊNCIA</a:t>
            </a:r>
          </a:p>
        </p:txBody>
      </p:sp>
      <p:sp>
        <p:nvSpPr>
          <p:cNvPr id="34831" name="Text Box 16"/>
          <p:cNvSpPr txBox="1">
            <a:spLocks noChangeArrowheads="1"/>
          </p:cNvSpPr>
          <p:nvPr/>
        </p:nvSpPr>
        <p:spPr bwMode="auto">
          <a:xfrm>
            <a:off x="2416175" y="2746375"/>
            <a:ext cx="1393825" cy="466725"/>
          </a:xfrm>
          <a:prstGeom prst="rect">
            <a:avLst/>
          </a:prstGeom>
          <a:solidFill>
            <a:schemeClr val="bg2"/>
          </a:solidFill>
          <a:ln w="9525">
            <a:solidFill>
              <a:schemeClr val="bg2"/>
            </a:solidFill>
            <a:miter lim="800000"/>
            <a:headEnd/>
            <a:tailEnd/>
          </a:ln>
        </p:spPr>
        <p:txBody>
          <a:bodyPr>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algn="ctr" eaLnBrk="1" hangingPunct="1"/>
            <a:r>
              <a:rPr lang="pt-BR" altLang="pt-BR" sz="1200" b="1">
                <a:latin typeface="Verdana" panose="020B0604030504040204" pitchFamily="34" charset="0"/>
              </a:rPr>
              <a:t>PERÍODO DE INDUÇÃO</a:t>
            </a:r>
          </a:p>
        </p:txBody>
      </p:sp>
      <p:sp>
        <p:nvSpPr>
          <p:cNvPr id="34832" name="Text Box 17"/>
          <p:cNvSpPr txBox="1">
            <a:spLocks noChangeArrowheads="1"/>
          </p:cNvSpPr>
          <p:nvPr/>
        </p:nvSpPr>
        <p:spPr bwMode="auto">
          <a:xfrm>
            <a:off x="2378075" y="4292600"/>
            <a:ext cx="4183063" cy="346075"/>
          </a:xfrm>
          <a:prstGeom prst="rect">
            <a:avLst/>
          </a:prstGeom>
          <a:solidFill>
            <a:schemeClr val="bg2"/>
          </a:solidFill>
          <a:ln w="9525">
            <a:solidFill>
              <a:schemeClr val="bg2"/>
            </a:solidFill>
            <a:miter lim="800000"/>
            <a:headEnd/>
            <a:tailEnd/>
          </a:ln>
        </p:spPr>
        <p:txBody>
          <a:bodyPr wrap="none">
            <a:spAutoFit/>
          </a:bodyPr>
          <a:lstStyle>
            <a:lvl1pPr>
              <a:defRPr sz="2400">
                <a:solidFill>
                  <a:schemeClr val="tx1"/>
                </a:solidFill>
                <a:latin typeface="Tahoma" panose="020B0604030504040204" pitchFamily="34" charset="0"/>
                <a:cs typeface="Times New Roman" panose="02020603050405020304" pitchFamily="18" charset="0"/>
              </a:defRPr>
            </a:lvl1pPr>
            <a:lvl2pPr marL="742950" indent="-285750">
              <a:defRPr sz="2400">
                <a:solidFill>
                  <a:schemeClr val="tx1"/>
                </a:solidFill>
                <a:latin typeface="Tahoma" panose="020B0604030504040204" pitchFamily="34" charset="0"/>
                <a:cs typeface="Times New Roman" panose="02020603050405020304" pitchFamily="18" charset="0"/>
              </a:defRPr>
            </a:lvl2pPr>
            <a:lvl3pPr marL="1143000" indent="-228600">
              <a:defRPr sz="2400">
                <a:solidFill>
                  <a:schemeClr val="tx1"/>
                </a:solidFill>
                <a:latin typeface="Tahoma" panose="020B0604030504040204" pitchFamily="34" charset="0"/>
                <a:cs typeface="Times New Roman" panose="02020603050405020304" pitchFamily="18" charset="0"/>
              </a:defRPr>
            </a:lvl3pPr>
            <a:lvl4pPr marL="1600200" indent="-228600">
              <a:defRPr sz="2400">
                <a:solidFill>
                  <a:schemeClr val="tx1"/>
                </a:solidFill>
                <a:latin typeface="Tahoma" panose="020B0604030504040204" pitchFamily="34" charset="0"/>
                <a:cs typeface="Times New Roman" panose="02020603050405020304" pitchFamily="18" charset="0"/>
              </a:defRPr>
            </a:lvl4pPr>
            <a:lvl5pPr marL="2057400" indent="-228600">
              <a:defRPr sz="24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cs typeface="Times New Roman" panose="02020603050405020304" pitchFamily="18" charset="0"/>
              </a:defRPr>
            </a:lvl9pPr>
          </a:lstStyle>
          <a:p>
            <a:pPr eaLnBrk="1" hangingPunct="1"/>
            <a:r>
              <a:rPr lang="pt-BR" altLang="pt-BR" sz="1600" b="1">
                <a:latin typeface="Verdana" panose="020B0604030504040204" pitchFamily="34" charset="0"/>
              </a:rPr>
              <a:t>PERÍODO  EMPÍRICO DE LATÊNCIA</a:t>
            </a:r>
          </a:p>
        </p:txBody>
      </p:sp>
      <p:sp>
        <p:nvSpPr>
          <p:cNvPr id="96274" name="Rectangle 18"/>
          <p:cNvSpPr>
            <a:spLocks noChangeArrowheads="1"/>
          </p:cNvSpPr>
          <p:nvPr/>
        </p:nvSpPr>
        <p:spPr bwMode="auto">
          <a:xfrm>
            <a:off x="304800" y="626130"/>
            <a:ext cx="8534400" cy="523220"/>
          </a:xfrm>
          <a:prstGeom prst="rect">
            <a:avLst/>
          </a:prstGeom>
          <a:noFill/>
          <a:ln w="9525">
            <a:noFill/>
            <a:miter lim="800000"/>
            <a:headEnd/>
            <a:tailEnd/>
          </a:ln>
          <a:effectLst/>
        </p:spPr>
        <p:txBody>
          <a:bodyPr anchor="b">
            <a:spAutoFit/>
          </a:bodyPr>
          <a:lstStyle/>
          <a:p>
            <a:pPr algn="ctr" eaLnBrk="1" hangingPunct="1">
              <a:defRPr/>
            </a:pPr>
            <a:r>
              <a:rPr lang="pt-BR" sz="2800" b="1" dirty="0">
                <a:solidFill>
                  <a:schemeClr val="tx2"/>
                </a:solidFill>
                <a:effectLst>
                  <a:outerShdw blurRad="38100" dist="38100" dir="2700000" algn="tl">
                    <a:srgbClr val="C0C0C0"/>
                  </a:outerShdw>
                </a:effectLst>
                <a:latin typeface="Verdana" pitchFamily="34" charset="0"/>
              </a:rPr>
              <a:t>LATÊNCIA</a:t>
            </a:r>
          </a:p>
        </p:txBody>
      </p:sp>
    </p:spTree>
    <p:extLst>
      <p:ext uri="{BB962C8B-B14F-4D97-AF65-F5344CB8AC3E}">
        <p14:creationId xmlns:p14="http://schemas.microsoft.com/office/powerpoint/2010/main" val="97687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Rectangle: Click to edit Master text styles&#10;Second level&#10;Third level&#10;Fourth level&#10;Fifth level"/>
          <p:cNvSpPr>
            <a:spLocks noGrp="1" noChangeArrowheads="1"/>
          </p:cNvSpPr>
          <p:nvPr>
            <p:ph idx="1"/>
          </p:nvPr>
        </p:nvSpPr>
        <p:spPr>
          <a:xfrm>
            <a:off x="877410" y="1623641"/>
            <a:ext cx="4516043" cy="4177899"/>
          </a:xfrm>
          <a:ln w="57150">
            <a:solidFill>
              <a:srgbClr val="0070C0"/>
            </a:solidFill>
          </a:ln>
        </p:spPr>
        <p:txBody>
          <a:bodyPr/>
          <a:lstStyle/>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Doenças cardiovasculares</a:t>
            </a:r>
          </a:p>
          <a:p>
            <a:pPr marL="719138" lvl="2" indent="-269875" eaLnBrk="1" hangingPunct="1">
              <a:spcBef>
                <a:spcPct val="50000"/>
              </a:spcBef>
              <a:buFont typeface="Wingdings" panose="05000000000000000000" pitchFamily="2" charset="2"/>
              <a:buChar char="§"/>
            </a:pPr>
            <a:r>
              <a:rPr lang="pt-BR" altLang="pt-BR" sz="2000" dirty="0">
                <a:latin typeface="Arial" panose="020B0604020202020204" pitchFamily="34" charset="0"/>
                <a:cs typeface="Arial" panose="020B0604020202020204" pitchFamily="34" charset="0"/>
              </a:rPr>
              <a:t>Hipertensão arterial</a:t>
            </a:r>
          </a:p>
          <a:p>
            <a:pPr marL="719138" lvl="2" indent="-269875" eaLnBrk="1" hangingPunct="1">
              <a:spcBef>
                <a:spcPct val="50000"/>
              </a:spcBef>
              <a:buFont typeface="Wingdings" panose="05000000000000000000" pitchFamily="2" charset="2"/>
              <a:buChar char="§"/>
            </a:pPr>
            <a:r>
              <a:rPr lang="pt-BR" altLang="pt-BR" sz="2000" dirty="0" err="1">
                <a:latin typeface="Arial" panose="020B0604020202020204" pitchFamily="34" charset="0"/>
                <a:cs typeface="Arial" panose="020B0604020202020204" pitchFamily="34" charset="0"/>
              </a:rPr>
              <a:t>Coronariopatia</a:t>
            </a:r>
            <a:r>
              <a:rPr lang="pt-BR" altLang="pt-BR" sz="2000" dirty="0">
                <a:latin typeface="Arial" panose="020B0604020202020204" pitchFamily="34" charset="0"/>
                <a:cs typeface="Arial" panose="020B0604020202020204" pitchFamily="34" charset="0"/>
              </a:rPr>
              <a:t> aterosclerótica</a:t>
            </a:r>
          </a:p>
          <a:p>
            <a:pPr marL="719138" lvl="2" indent="-269875" eaLnBrk="1" hangingPunct="1">
              <a:spcBef>
                <a:spcPct val="50000"/>
              </a:spcBef>
              <a:buFont typeface="Wingdings" panose="05000000000000000000" pitchFamily="2" charset="2"/>
              <a:buChar char="§"/>
            </a:pPr>
            <a:r>
              <a:rPr lang="pt-BR" altLang="pt-BR" sz="2000" dirty="0">
                <a:latin typeface="Arial" panose="020B0604020202020204" pitchFamily="34" charset="0"/>
                <a:cs typeface="Arial" panose="020B0604020202020204" pitchFamily="34" charset="0"/>
              </a:rPr>
              <a:t>Doença cerebrovascular aterosclerótica</a:t>
            </a:r>
          </a:p>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Diabetes</a:t>
            </a:r>
          </a:p>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Neoplasias</a:t>
            </a:r>
          </a:p>
          <a:p>
            <a:pPr eaLnBrk="1" hangingPunct="1">
              <a:spcBef>
                <a:spcPct val="100000"/>
              </a:spcBef>
              <a:buFont typeface="Wingdings" panose="05000000000000000000" pitchFamily="2" charset="2"/>
              <a:buChar char="ü"/>
            </a:pPr>
            <a:r>
              <a:rPr lang="pt-BR" altLang="pt-BR" sz="2000" b="1" dirty="0">
                <a:latin typeface="Arial" panose="020B0604020202020204" pitchFamily="34" charset="0"/>
                <a:cs typeface="Arial" panose="020B0604020202020204" pitchFamily="34" charset="0"/>
              </a:rPr>
              <a:t>Doenças respiratórias crônicas</a:t>
            </a:r>
          </a:p>
        </p:txBody>
      </p:sp>
      <p:sp>
        <p:nvSpPr>
          <p:cNvPr id="76803" name="Rectangle 3"/>
          <p:cNvSpPr>
            <a:spLocks noChangeArrowheads="1"/>
          </p:cNvSpPr>
          <p:nvPr/>
        </p:nvSpPr>
        <p:spPr bwMode="auto">
          <a:xfrm>
            <a:off x="762129" y="445171"/>
            <a:ext cx="7886700" cy="523220"/>
          </a:xfrm>
          <a:prstGeom prst="rect">
            <a:avLst/>
          </a:prstGeom>
          <a:noFill/>
          <a:ln w="9525">
            <a:noFill/>
            <a:miter lim="800000"/>
            <a:headEnd/>
            <a:tailEnd/>
          </a:ln>
          <a:effectLst/>
        </p:spPr>
        <p:txBody>
          <a:bodyPr>
            <a:spAutoFit/>
          </a:bodyPr>
          <a:lstStyle/>
          <a:p>
            <a:pPr algn="ctr" eaLnBrk="1" hangingPunct="1">
              <a:defRPr/>
            </a:pPr>
            <a:r>
              <a:rPr lang="pt-BR" sz="2800" b="1" dirty="0">
                <a:solidFill>
                  <a:schemeClr val="tx2"/>
                </a:solidFill>
                <a:effectLst>
                  <a:outerShdw blurRad="38100" dist="38100" dir="2700000" algn="tl">
                    <a:srgbClr val="C0C0C0"/>
                  </a:outerShdw>
                </a:effectLst>
                <a:latin typeface="Verdana" pitchFamily="34" charset="0"/>
              </a:rPr>
              <a:t>Principais grupos de DCNT</a:t>
            </a:r>
          </a:p>
        </p:txBody>
      </p:sp>
      <p:sp>
        <p:nvSpPr>
          <p:cNvPr id="2" name="Seta para a direita 1"/>
          <p:cNvSpPr/>
          <p:nvPr/>
        </p:nvSpPr>
        <p:spPr>
          <a:xfrm>
            <a:off x="5411452" y="3634270"/>
            <a:ext cx="715248" cy="230221"/>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6144699" y="3287715"/>
            <a:ext cx="2548518" cy="923330"/>
          </a:xfrm>
          <a:prstGeom prst="rect">
            <a:avLst/>
          </a:prstGeom>
          <a:noFill/>
          <a:ln w="38100">
            <a:noFill/>
          </a:ln>
        </p:spPr>
        <p:txBody>
          <a:bodyPr wrap="none" rtlCol="0">
            <a:spAutoFit/>
          </a:bodyPr>
          <a:lstStyle/>
          <a:p>
            <a:pPr algn="ctr"/>
            <a:r>
              <a:rPr lang="pt-BR" b="1" dirty="0">
                <a:latin typeface="Arial" panose="020B0604020202020204" pitchFamily="34" charset="0"/>
                <a:ea typeface="Verdana" panose="020B0604030504040204" pitchFamily="34" charset="0"/>
                <a:cs typeface="Arial" panose="020B0604020202020204" pitchFamily="34" charset="0"/>
              </a:rPr>
              <a:t>ONU, 2011</a:t>
            </a:r>
          </a:p>
          <a:p>
            <a:pPr algn="ctr"/>
            <a:r>
              <a:rPr lang="pt-BR" b="1" dirty="0">
                <a:latin typeface="Arial" panose="020B0604020202020204" pitchFamily="34" charset="0"/>
                <a:ea typeface="Verdana" panose="020B0604030504040204" pitchFamily="34" charset="0"/>
                <a:cs typeface="Arial" panose="020B0604020202020204" pitchFamily="34" charset="0"/>
              </a:rPr>
              <a:t>Reunião de Alto Nível</a:t>
            </a:r>
          </a:p>
          <a:p>
            <a:pPr algn="ctr"/>
            <a:r>
              <a:rPr lang="pt-BR" b="1" dirty="0">
                <a:latin typeface="Arial" panose="020B0604020202020204" pitchFamily="34" charset="0"/>
                <a:ea typeface="Verdana" panose="020B0604030504040204" pitchFamily="34" charset="0"/>
                <a:cs typeface="Arial" panose="020B0604020202020204" pitchFamily="34" charset="0"/>
              </a:rPr>
              <a:t>sobre DCNT</a:t>
            </a:r>
          </a:p>
        </p:txBody>
      </p:sp>
      <p:pic>
        <p:nvPicPr>
          <p:cNvPr id="3" name="Imagem 2">
            <a:extLst>
              <a:ext uri="{FF2B5EF4-FFF2-40B4-BE49-F238E27FC236}">
                <a16:creationId xmlns:a16="http://schemas.microsoft.com/office/drawing/2014/main" id="{70F900BF-629A-4230-B9B1-E675648C55C5}"/>
              </a:ext>
            </a:extLst>
          </p:cNvPr>
          <p:cNvPicPr>
            <a:picLocks noChangeAspect="1"/>
          </p:cNvPicPr>
          <p:nvPr/>
        </p:nvPicPr>
        <p:blipFill>
          <a:blip r:embed="rId2"/>
          <a:stretch>
            <a:fillRect/>
          </a:stretch>
        </p:blipFill>
        <p:spPr>
          <a:xfrm>
            <a:off x="859411" y="729203"/>
            <a:ext cx="894438" cy="894438"/>
          </a:xfrm>
          <a:prstGeom prst="rect">
            <a:avLst/>
          </a:prstGeom>
        </p:spPr>
      </p:pic>
    </p:spTree>
    <p:extLst>
      <p:ext uri="{BB962C8B-B14F-4D97-AF65-F5344CB8AC3E}">
        <p14:creationId xmlns:p14="http://schemas.microsoft.com/office/powerpoint/2010/main" val="224923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to 2">
            <a:extLst>
              <a:ext uri="{FF2B5EF4-FFF2-40B4-BE49-F238E27FC236}">
                <a16:creationId xmlns:a16="http://schemas.microsoft.com/office/drawing/2014/main" id="{714096D1-CDEF-4020-9AAE-C50CD1E43062}"/>
              </a:ext>
            </a:extLst>
          </p:cNvPr>
          <p:cNvCxnSpPr>
            <a:cxnSpLocks/>
          </p:cNvCxnSpPr>
          <p:nvPr/>
        </p:nvCxnSpPr>
        <p:spPr>
          <a:xfrm>
            <a:off x="-6812" y="3344846"/>
            <a:ext cx="602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Elipse 3">
            <a:extLst>
              <a:ext uri="{FF2B5EF4-FFF2-40B4-BE49-F238E27FC236}">
                <a16:creationId xmlns:a16="http://schemas.microsoft.com/office/drawing/2014/main" id="{E66AA6F8-D1C9-4B13-BC04-0579FD58A8DF}"/>
              </a:ext>
            </a:extLst>
          </p:cNvPr>
          <p:cNvSpPr/>
          <p:nvPr/>
        </p:nvSpPr>
        <p:spPr>
          <a:xfrm>
            <a:off x="314137" y="3019843"/>
            <a:ext cx="921463"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2000</a:t>
            </a:r>
          </a:p>
        </p:txBody>
      </p:sp>
      <p:sp>
        <p:nvSpPr>
          <p:cNvPr id="5" name="CaixaDeTexto 4">
            <a:extLst>
              <a:ext uri="{FF2B5EF4-FFF2-40B4-BE49-F238E27FC236}">
                <a16:creationId xmlns:a16="http://schemas.microsoft.com/office/drawing/2014/main" id="{22A289ED-31AE-4335-B88A-4D4D31CC5D5F}"/>
              </a:ext>
            </a:extLst>
          </p:cNvPr>
          <p:cNvSpPr txBox="1"/>
          <p:nvPr/>
        </p:nvSpPr>
        <p:spPr>
          <a:xfrm>
            <a:off x="112066" y="3783798"/>
            <a:ext cx="1505390" cy="2425988"/>
          </a:xfrm>
          <a:prstGeom prst="flowChartAlternateProcess">
            <a:avLst/>
          </a:prstGeom>
          <a:solidFill>
            <a:schemeClr val="accent4">
              <a:lumMod val="5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calls for research, prevention, collaboration, and capacity building  to prevent and control Non-communicable Diseases (NCD)</a:t>
            </a:r>
            <a:endParaRPr lang="pt-BR" sz="13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Conector reto 6">
            <a:extLst>
              <a:ext uri="{FF2B5EF4-FFF2-40B4-BE49-F238E27FC236}">
                <a16:creationId xmlns:a16="http://schemas.microsoft.com/office/drawing/2014/main" id="{56A9F411-D675-47F5-B882-8B13E1503E3A}"/>
              </a:ext>
            </a:extLst>
          </p:cNvPr>
          <p:cNvCxnSpPr>
            <a:cxnSpLocks/>
          </p:cNvCxnSpPr>
          <p:nvPr/>
        </p:nvCxnSpPr>
        <p:spPr>
          <a:xfrm>
            <a:off x="1281228" y="3338516"/>
            <a:ext cx="99276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C416B5AD-D814-480D-85A9-6B5589847608}"/>
              </a:ext>
            </a:extLst>
          </p:cNvPr>
          <p:cNvSpPr/>
          <p:nvPr/>
        </p:nvSpPr>
        <p:spPr>
          <a:xfrm>
            <a:off x="1974281" y="3008058"/>
            <a:ext cx="896307"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2005</a:t>
            </a:r>
          </a:p>
        </p:txBody>
      </p:sp>
      <p:pic>
        <p:nvPicPr>
          <p:cNvPr id="13" name="Imagem 12">
            <a:extLst>
              <a:ext uri="{FF2B5EF4-FFF2-40B4-BE49-F238E27FC236}">
                <a16:creationId xmlns:a16="http://schemas.microsoft.com/office/drawing/2014/main" id="{2976097D-8E0D-4419-A461-999E256735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267" y="3751225"/>
            <a:ext cx="1505390" cy="1129043"/>
          </a:xfrm>
          <a:prstGeom prst="rect">
            <a:avLst/>
          </a:prstGeom>
        </p:spPr>
      </p:pic>
      <p:cxnSp>
        <p:nvCxnSpPr>
          <p:cNvPr id="15" name="Conector reto 14">
            <a:extLst>
              <a:ext uri="{FF2B5EF4-FFF2-40B4-BE49-F238E27FC236}">
                <a16:creationId xmlns:a16="http://schemas.microsoft.com/office/drawing/2014/main" id="{3B31B2C1-B364-46C0-95EF-5D2E8D318CAF}"/>
              </a:ext>
            </a:extLst>
          </p:cNvPr>
          <p:cNvCxnSpPr>
            <a:cxnSpLocks/>
          </p:cNvCxnSpPr>
          <p:nvPr/>
        </p:nvCxnSpPr>
        <p:spPr>
          <a:xfrm>
            <a:off x="5566840" y="3338516"/>
            <a:ext cx="61067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Elipse 15">
            <a:extLst>
              <a:ext uri="{FF2B5EF4-FFF2-40B4-BE49-F238E27FC236}">
                <a16:creationId xmlns:a16="http://schemas.microsoft.com/office/drawing/2014/main" id="{558CA86A-1200-4BB8-90A5-C442C3F79D80}"/>
              </a:ext>
            </a:extLst>
          </p:cNvPr>
          <p:cNvSpPr/>
          <p:nvPr/>
        </p:nvSpPr>
        <p:spPr>
          <a:xfrm>
            <a:off x="5956000" y="2993068"/>
            <a:ext cx="920928"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2013</a:t>
            </a:r>
          </a:p>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2014</a:t>
            </a:r>
          </a:p>
        </p:txBody>
      </p:sp>
      <p:pic>
        <p:nvPicPr>
          <p:cNvPr id="18" name="Imagem 17">
            <a:extLst>
              <a:ext uri="{FF2B5EF4-FFF2-40B4-BE49-F238E27FC236}">
                <a16:creationId xmlns:a16="http://schemas.microsoft.com/office/drawing/2014/main" id="{133E2D4A-8796-4680-A056-64EE91F5A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7294" y="3772560"/>
            <a:ext cx="1176081" cy="1664607"/>
          </a:xfrm>
          <a:prstGeom prst="rect">
            <a:avLst/>
          </a:prstGeom>
        </p:spPr>
      </p:pic>
      <p:cxnSp>
        <p:nvCxnSpPr>
          <p:cNvPr id="19" name="Conector reto 18">
            <a:extLst>
              <a:ext uri="{FF2B5EF4-FFF2-40B4-BE49-F238E27FC236}">
                <a16:creationId xmlns:a16="http://schemas.microsoft.com/office/drawing/2014/main" id="{638EFDCA-7C59-4BA8-82DD-F4CACA224767}"/>
              </a:ext>
            </a:extLst>
          </p:cNvPr>
          <p:cNvCxnSpPr>
            <a:cxnSpLocks/>
          </p:cNvCxnSpPr>
          <p:nvPr/>
        </p:nvCxnSpPr>
        <p:spPr>
          <a:xfrm>
            <a:off x="4387290" y="3338516"/>
            <a:ext cx="79622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Elipse 19">
            <a:extLst>
              <a:ext uri="{FF2B5EF4-FFF2-40B4-BE49-F238E27FC236}">
                <a16:creationId xmlns:a16="http://schemas.microsoft.com/office/drawing/2014/main" id="{EC2D45F1-EE0E-4659-BB51-DE5A4E84E189}"/>
              </a:ext>
            </a:extLst>
          </p:cNvPr>
          <p:cNvSpPr/>
          <p:nvPr/>
        </p:nvSpPr>
        <p:spPr>
          <a:xfrm>
            <a:off x="4820595" y="3008058"/>
            <a:ext cx="920762"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2011</a:t>
            </a:r>
          </a:p>
        </p:txBody>
      </p:sp>
      <p:cxnSp>
        <p:nvCxnSpPr>
          <p:cNvPr id="21" name="Conector reto 20">
            <a:extLst>
              <a:ext uri="{FF2B5EF4-FFF2-40B4-BE49-F238E27FC236}">
                <a16:creationId xmlns:a16="http://schemas.microsoft.com/office/drawing/2014/main" id="{2E37414D-256B-462D-B7FF-B77EC43EA4B0}"/>
              </a:ext>
            </a:extLst>
          </p:cNvPr>
          <p:cNvCxnSpPr>
            <a:cxnSpLocks/>
          </p:cNvCxnSpPr>
          <p:nvPr/>
        </p:nvCxnSpPr>
        <p:spPr>
          <a:xfrm>
            <a:off x="2916689" y="3332186"/>
            <a:ext cx="830506" cy="126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07AA5BAE-949D-4D39-8170-2912598E52D8}"/>
              </a:ext>
            </a:extLst>
          </p:cNvPr>
          <p:cNvSpPr/>
          <p:nvPr/>
        </p:nvSpPr>
        <p:spPr>
          <a:xfrm>
            <a:off x="3465381" y="3008058"/>
            <a:ext cx="876939"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2008</a:t>
            </a:r>
          </a:p>
        </p:txBody>
      </p:sp>
      <p:sp>
        <p:nvSpPr>
          <p:cNvPr id="24" name="CaixaDeTexto 23">
            <a:extLst>
              <a:ext uri="{FF2B5EF4-FFF2-40B4-BE49-F238E27FC236}">
                <a16:creationId xmlns:a16="http://schemas.microsoft.com/office/drawing/2014/main" id="{8EC91E27-7150-42F5-B5E8-8BBE250C873D}"/>
              </a:ext>
            </a:extLst>
          </p:cNvPr>
          <p:cNvSpPr txBox="1"/>
          <p:nvPr/>
        </p:nvSpPr>
        <p:spPr>
          <a:xfrm>
            <a:off x="4417065" y="1274358"/>
            <a:ext cx="1548120" cy="1532334"/>
          </a:xfrm>
          <a:prstGeom prst="flowChartAlternateProcess">
            <a:avLst/>
          </a:prstGeom>
          <a:solidFill>
            <a:schemeClr val="accent4">
              <a:lumMod val="5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pt-BR"/>
            </a:defPPr>
            <a:lvl1pPr algn="ctr">
              <a:defRPr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400" dirty="0"/>
              <a:t>UN High-Level Meeting on NCD</a:t>
            </a:r>
          </a:p>
          <a:p>
            <a:endParaRPr lang="en-US" sz="1400" dirty="0"/>
          </a:p>
          <a:p>
            <a:r>
              <a:rPr lang="en-US" sz="1400" dirty="0"/>
              <a:t>Political Declaration </a:t>
            </a:r>
            <a:endParaRPr lang="pt-BR" sz="1400" dirty="0"/>
          </a:p>
        </p:txBody>
      </p:sp>
      <p:pic>
        <p:nvPicPr>
          <p:cNvPr id="28" name="Imagem 27">
            <a:extLst>
              <a:ext uri="{FF2B5EF4-FFF2-40B4-BE49-F238E27FC236}">
                <a16:creationId xmlns:a16="http://schemas.microsoft.com/office/drawing/2014/main" id="{DBB60C12-132B-449D-8F0A-406F8ECDC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185" y="3751225"/>
            <a:ext cx="1046493" cy="1416790"/>
          </a:xfrm>
          <a:prstGeom prst="rect">
            <a:avLst/>
          </a:prstGeom>
        </p:spPr>
      </p:pic>
      <p:pic>
        <p:nvPicPr>
          <p:cNvPr id="30" name="Imagem 29">
            <a:extLst>
              <a:ext uri="{FF2B5EF4-FFF2-40B4-BE49-F238E27FC236}">
                <a16:creationId xmlns:a16="http://schemas.microsoft.com/office/drawing/2014/main" id="{DA744D02-13DB-43E1-AB96-92DCA8793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340" y="4744381"/>
            <a:ext cx="1176080" cy="1664605"/>
          </a:xfrm>
          <a:prstGeom prst="rect">
            <a:avLst/>
          </a:prstGeom>
        </p:spPr>
      </p:pic>
      <p:cxnSp>
        <p:nvCxnSpPr>
          <p:cNvPr id="31" name="Conector reto 30">
            <a:extLst>
              <a:ext uri="{FF2B5EF4-FFF2-40B4-BE49-F238E27FC236}">
                <a16:creationId xmlns:a16="http://schemas.microsoft.com/office/drawing/2014/main" id="{1BBB7ED2-5943-4F4D-AE35-8A0165C27F94}"/>
              </a:ext>
            </a:extLst>
          </p:cNvPr>
          <p:cNvCxnSpPr>
            <a:cxnSpLocks/>
          </p:cNvCxnSpPr>
          <p:nvPr/>
        </p:nvCxnSpPr>
        <p:spPr>
          <a:xfrm>
            <a:off x="7647467" y="3338516"/>
            <a:ext cx="6352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Elipse 31">
            <a:extLst>
              <a:ext uri="{FF2B5EF4-FFF2-40B4-BE49-F238E27FC236}">
                <a16:creationId xmlns:a16="http://schemas.microsoft.com/office/drawing/2014/main" id="{EFED08E2-04C8-4740-8BE8-B9E8383A8815}"/>
              </a:ext>
            </a:extLst>
          </p:cNvPr>
          <p:cNvSpPr/>
          <p:nvPr/>
        </p:nvSpPr>
        <p:spPr>
          <a:xfrm>
            <a:off x="8180128" y="3010985"/>
            <a:ext cx="894066"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2018</a:t>
            </a:r>
          </a:p>
        </p:txBody>
      </p:sp>
      <p:sp>
        <p:nvSpPr>
          <p:cNvPr id="33" name="CaixaDeTexto 32">
            <a:extLst>
              <a:ext uri="{FF2B5EF4-FFF2-40B4-BE49-F238E27FC236}">
                <a16:creationId xmlns:a16="http://schemas.microsoft.com/office/drawing/2014/main" id="{61CEE036-EE7A-4721-A3C0-40A7F3A1A63A}"/>
              </a:ext>
            </a:extLst>
          </p:cNvPr>
          <p:cNvSpPr txBox="1"/>
          <p:nvPr/>
        </p:nvSpPr>
        <p:spPr>
          <a:xfrm>
            <a:off x="73321" y="409037"/>
            <a:ext cx="9086142" cy="523220"/>
          </a:xfrm>
          <a:prstGeom prst="rect">
            <a:avLst/>
          </a:prstGeom>
          <a:noFill/>
        </p:spPr>
        <p:txBody>
          <a:bodyPr wrap="none" rtlCol="0">
            <a:spAutoFit/>
          </a:bodyPr>
          <a:lstStyle/>
          <a:p>
            <a:pPr algn="ctr"/>
            <a:r>
              <a:rPr lang="pt-BR" sz="2700" b="1" dirty="0">
                <a:solidFill>
                  <a:schemeClr val="tx2"/>
                </a:solidFill>
                <a:effectLst>
                  <a:outerShdw blurRad="38100" dist="38100" dir="2700000" algn="tl">
                    <a:srgbClr val="C0C0C0"/>
                  </a:outerShdw>
                </a:effectLst>
                <a:latin typeface="Verdana" pitchFamily="34" charset="0"/>
              </a:rPr>
              <a:t>Marcos internacionais no controle das DCNT</a:t>
            </a:r>
          </a:p>
        </p:txBody>
      </p:sp>
      <p:sp>
        <p:nvSpPr>
          <p:cNvPr id="34" name="CaixaDeTexto 33">
            <a:extLst>
              <a:ext uri="{FF2B5EF4-FFF2-40B4-BE49-F238E27FC236}">
                <a16:creationId xmlns:a16="http://schemas.microsoft.com/office/drawing/2014/main" id="{F7403B20-9F26-4CBD-9826-303001E656B9}"/>
              </a:ext>
            </a:extLst>
          </p:cNvPr>
          <p:cNvSpPr txBox="1"/>
          <p:nvPr/>
        </p:nvSpPr>
        <p:spPr>
          <a:xfrm>
            <a:off x="7970267" y="1442091"/>
            <a:ext cx="1043193" cy="987504"/>
          </a:xfrm>
          <a:prstGeom prst="flowChartAlternateProcess">
            <a:avLst/>
          </a:prstGeom>
          <a:solidFill>
            <a:schemeClr val="accent4">
              <a:lumMod val="50000"/>
            </a:schemeClr>
          </a:solidFill>
          <a:ln w="127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pt-BR"/>
            </a:defPPr>
            <a:lvl1pPr algn="ctr">
              <a:defRPr sz="1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z="1300" dirty="0"/>
              <a:t>UN High-Level Meeting </a:t>
            </a:r>
          </a:p>
          <a:p>
            <a:r>
              <a:rPr lang="en-US" sz="1300" dirty="0"/>
              <a:t>on NCD</a:t>
            </a:r>
          </a:p>
        </p:txBody>
      </p:sp>
      <p:sp>
        <p:nvSpPr>
          <p:cNvPr id="35" name="CaixaDeTexto 34">
            <a:extLst>
              <a:ext uri="{FF2B5EF4-FFF2-40B4-BE49-F238E27FC236}">
                <a16:creationId xmlns:a16="http://schemas.microsoft.com/office/drawing/2014/main" id="{0439EF91-F258-4DCB-BB0F-401BFCE9BC24}"/>
              </a:ext>
            </a:extLst>
          </p:cNvPr>
          <p:cNvSpPr txBox="1"/>
          <p:nvPr/>
        </p:nvSpPr>
        <p:spPr>
          <a:xfrm>
            <a:off x="2199778" y="5428228"/>
            <a:ext cx="2341592" cy="523220"/>
          </a:xfrm>
          <a:prstGeom prst="rect">
            <a:avLst/>
          </a:prstGeom>
          <a:solidFill>
            <a:schemeClr val="accent4">
              <a:lumMod val="50000"/>
            </a:schemeClr>
          </a:solidFill>
        </p:spPr>
        <p:txBody>
          <a:bodyPr wrap="square" rtlCol="0">
            <a:spAutoFit/>
          </a:bodyPr>
          <a:lstStyle/>
          <a:p>
            <a:pPr algn="ct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pt-B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Diseases</a:t>
            </a: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pt-BR" sz="14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 Risk </a:t>
            </a:r>
            <a:r>
              <a:rPr lang="pt-BR" sz="1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Factors</a:t>
            </a:r>
            <a:r>
              <a:rPr lang="pt-BR"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36" name="Picture 2" descr="http://www.wri.org/sites/default/files/uploads/SDGs-GlobalGoalsForSustainableDevelopment-05.jpg">
            <a:extLst>
              <a:ext uri="{FF2B5EF4-FFF2-40B4-BE49-F238E27FC236}">
                <a16:creationId xmlns:a16="http://schemas.microsoft.com/office/drawing/2014/main" id="{4581232F-10AD-4EFB-8943-28CA961243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9725" y="1765264"/>
            <a:ext cx="1458738" cy="1168277"/>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ector reto 38">
            <a:extLst>
              <a:ext uri="{FF2B5EF4-FFF2-40B4-BE49-F238E27FC236}">
                <a16:creationId xmlns:a16="http://schemas.microsoft.com/office/drawing/2014/main" id="{D0C5B3F6-791C-4FDF-AE5D-1DC458CCF9A9}"/>
              </a:ext>
            </a:extLst>
          </p:cNvPr>
          <p:cNvCxnSpPr>
            <a:cxnSpLocks/>
          </p:cNvCxnSpPr>
          <p:nvPr/>
        </p:nvCxnSpPr>
        <p:spPr>
          <a:xfrm>
            <a:off x="6876928" y="3338516"/>
            <a:ext cx="6352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Elipse 39">
            <a:extLst>
              <a:ext uri="{FF2B5EF4-FFF2-40B4-BE49-F238E27FC236}">
                <a16:creationId xmlns:a16="http://schemas.microsoft.com/office/drawing/2014/main" id="{AFB07D49-F958-4DCB-BA79-955B65A86670}"/>
              </a:ext>
            </a:extLst>
          </p:cNvPr>
          <p:cNvSpPr/>
          <p:nvPr/>
        </p:nvSpPr>
        <p:spPr>
          <a:xfrm>
            <a:off x="7042070" y="2995995"/>
            <a:ext cx="883908" cy="685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2015</a:t>
            </a:r>
          </a:p>
        </p:txBody>
      </p:sp>
      <p:sp>
        <p:nvSpPr>
          <p:cNvPr id="2" name="Elipse 1">
            <a:extLst>
              <a:ext uri="{FF2B5EF4-FFF2-40B4-BE49-F238E27FC236}">
                <a16:creationId xmlns:a16="http://schemas.microsoft.com/office/drawing/2014/main" id="{83FD7519-8D80-4AEB-99FD-FB6CF33EEB20}"/>
              </a:ext>
            </a:extLst>
          </p:cNvPr>
          <p:cNvSpPr/>
          <p:nvPr/>
        </p:nvSpPr>
        <p:spPr>
          <a:xfrm>
            <a:off x="5732973" y="3624004"/>
            <a:ext cx="1506517" cy="1434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0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20" grpId="0" animBg="1"/>
      <p:bldP spid="22" grpId="0" animBg="1"/>
      <p:bldP spid="24" grpId="0" animBg="1"/>
      <p:bldP spid="32" grpId="0" animBg="1"/>
      <p:bldP spid="34" grpId="0" animBg="1"/>
      <p:bldP spid="35" grpId="0" animBg="1"/>
      <p:bldP spid="40"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651881" y="509457"/>
            <a:ext cx="6172200" cy="787310"/>
          </a:xfrm>
        </p:spPr>
        <p:txBody>
          <a:bodyPr>
            <a:noAutofit/>
          </a:bodyPr>
          <a:lstStyle/>
          <a:p>
            <a:pPr algn="l"/>
            <a:r>
              <a:rPr lang="pt-BR" sz="2700" dirty="0">
                <a:effectLst>
                  <a:outerShdw blurRad="38100" dist="38100" dir="2700000" algn="tl">
                    <a:srgbClr val="C0C0C0"/>
                  </a:outerShdw>
                </a:effectLst>
                <a:latin typeface="Verdana" pitchFamily="34" charset="0"/>
                <a:ea typeface="+mn-ea"/>
                <a:cs typeface="+mn-cs"/>
              </a:rPr>
              <a:t>Global </a:t>
            </a:r>
            <a:r>
              <a:rPr lang="pt-BR" sz="2700" dirty="0" err="1">
                <a:effectLst>
                  <a:outerShdw blurRad="38100" dist="38100" dir="2700000" algn="tl">
                    <a:srgbClr val="C0C0C0"/>
                  </a:outerShdw>
                </a:effectLst>
                <a:latin typeface="Verdana" pitchFamily="34" charset="0"/>
                <a:ea typeface="+mn-ea"/>
                <a:cs typeface="+mn-cs"/>
              </a:rPr>
              <a:t>Action</a:t>
            </a:r>
            <a:r>
              <a:rPr lang="pt-BR" sz="2700" dirty="0">
                <a:effectLst>
                  <a:outerShdw blurRad="38100" dist="38100" dir="2700000" algn="tl">
                    <a:srgbClr val="C0C0C0"/>
                  </a:outerShdw>
                </a:effectLst>
                <a:latin typeface="Verdana" pitchFamily="34" charset="0"/>
                <a:ea typeface="+mn-ea"/>
                <a:cs typeface="+mn-cs"/>
              </a:rPr>
              <a:t> </a:t>
            </a:r>
            <a:r>
              <a:rPr lang="pt-BR" sz="2700" dirty="0" err="1">
                <a:effectLst>
                  <a:outerShdw blurRad="38100" dist="38100" dir="2700000" algn="tl">
                    <a:srgbClr val="C0C0C0"/>
                  </a:outerShdw>
                </a:effectLst>
                <a:latin typeface="Verdana" pitchFamily="34" charset="0"/>
                <a:ea typeface="+mn-ea"/>
                <a:cs typeface="+mn-cs"/>
              </a:rPr>
              <a:t>Plan</a:t>
            </a:r>
            <a:r>
              <a:rPr lang="pt-BR" sz="2700" dirty="0">
                <a:effectLst>
                  <a:outerShdw blurRad="38100" dist="38100" dir="2700000" algn="tl">
                    <a:srgbClr val="C0C0C0"/>
                  </a:outerShdw>
                </a:effectLst>
                <a:latin typeface="Verdana" pitchFamily="34" charset="0"/>
                <a:ea typeface="+mn-ea"/>
                <a:cs typeface="+mn-cs"/>
              </a:rPr>
              <a:t> 2013-2020</a:t>
            </a:r>
          </a:p>
        </p:txBody>
      </p:sp>
      <p:sp>
        <p:nvSpPr>
          <p:cNvPr id="4" name="Espaço Reservado para Texto 3"/>
          <p:cNvSpPr>
            <a:spLocks noGrp="1"/>
          </p:cNvSpPr>
          <p:nvPr>
            <p:ph type="body" idx="1"/>
          </p:nvPr>
        </p:nvSpPr>
        <p:spPr>
          <a:xfrm>
            <a:off x="603793" y="1670631"/>
            <a:ext cx="3030141" cy="479822"/>
          </a:xfrm>
          <a:noFill/>
          <a:ln>
            <a:noFill/>
          </a:ln>
        </p:spPr>
        <p:txBody>
          <a:bodyPr/>
          <a:lstStyle/>
          <a:p>
            <a:pPr algn="ctr"/>
            <a:r>
              <a:rPr lang="pt-BR" b="1" dirty="0">
                <a:solidFill>
                  <a:schemeClr val="tx1"/>
                </a:solidFill>
                <a:effectLst>
                  <a:outerShdw blurRad="38100" dist="38100" dir="2700000" algn="tl">
                    <a:srgbClr val="000000">
                      <a:alpha val="43137"/>
                    </a:srgbClr>
                  </a:outerShdw>
                </a:effectLst>
              </a:rPr>
              <a:t>9 Alvos</a:t>
            </a:r>
          </a:p>
        </p:txBody>
      </p:sp>
      <p:sp>
        <p:nvSpPr>
          <p:cNvPr id="6" name="Espaço Reservado para Texto 5"/>
          <p:cNvSpPr>
            <a:spLocks noGrp="1"/>
          </p:cNvSpPr>
          <p:nvPr>
            <p:ph type="body" sz="quarter" idx="3"/>
          </p:nvPr>
        </p:nvSpPr>
        <p:spPr>
          <a:xfrm>
            <a:off x="4537017" y="2782953"/>
            <a:ext cx="4350962" cy="479822"/>
          </a:xfrm>
          <a:noFill/>
          <a:ln w="9652">
            <a:noFill/>
            <a:miter lim="800000"/>
          </a:ln>
        </p:spPr>
        <p:txBody>
          <a:bodyPr vert="horz" wrap="square" lIns="182880" tIns="45720" rIns="91440" bIns="45720" numCol="1" anchor="ctr" anchorCtr="0" compatLnSpc="1">
            <a:prstTxWarp prst="textNoShape">
              <a:avLst/>
            </a:prstTxWarp>
          </a:bodyPr>
          <a:lstStyle/>
          <a:p>
            <a:pPr algn="ctr"/>
            <a:r>
              <a:rPr lang="pt-BR" sz="1800" b="1" dirty="0">
                <a:solidFill>
                  <a:schemeClr val="tx1"/>
                </a:solidFill>
                <a:effectLst>
                  <a:outerShdw blurRad="38100" dist="38100" dir="2700000" algn="tl">
                    <a:srgbClr val="000000">
                      <a:alpha val="43137"/>
                    </a:srgbClr>
                  </a:outerShdw>
                </a:effectLst>
              </a:rPr>
              <a:t>Respostas dos Sistemas de Saúde</a:t>
            </a:r>
          </a:p>
        </p:txBody>
      </p:sp>
      <p:pic>
        <p:nvPicPr>
          <p:cNvPr id="2048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204847" y="3225557"/>
            <a:ext cx="4939153" cy="228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1110" y="2189771"/>
            <a:ext cx="3839886" cy="4315961"/>
          </a:xfrm>
          <a:prstGeom prst="rect">
            <a:avLst/>
          </a:prstGeom>
          <a:noFill/>
          <a:ln w="2857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86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7531" y="388527"/>
            <a:ext cx="1005352" cy="14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7875002" y="6462096"/>
            <a:ext cx="1734707" cy="300082"/>
          </a:xfrm>
          <a:prstGeom prst="rect">
            <a:avLst/>
          </a:prstGeom>
          <a:noFill/>
        </p:spPr>
        <p:txBody>
          <a:bodyPr wrap="square" rtlCol="0">
            <a:spAutoFit/>
          </a:bodyPr>
          <a:lstStyle/>
          <a:p>
            <a:r>
              <a:rPr lang="pt-BR" sz="1350" b="1" dirty="0">
                <a:effectLst>
                  <a:outerShdw blurRad="38100" dist="38100" dir="2700000" algn="tl">
                    <a:srgbClr val="000000">
                      <a:alpha val="43137"/>
                    </a:srgbClr>
                  </a:outerShdw>
                </a:effectLst>
              </a:rPr>
              <a:t>WHO, 2013</a:t>
            </a:r>
          </a:p>
        </p:txBody>
      </p:sp>
      <p:sp>
        <p:nvSpPr>
          <p:cNvPr id="7" name="Retângulo 6">
            <a:extLst>
              <a:ext uri="{FF2B5EF4-FFF2-40B4-BE49-F238E27FC236}">
                <a16:creationId xmlns:a16="http://schemas.microsoft.com/office/drawing/2014/main" id="{53FF45A9-CF2C-46F6-8B05-07D644148CED}"/>
              </a:ext>
            </a:extLst>
          </p:cNvPr>
          <p:cNvSpPr/>
          <p:nvPr/>
        </p:nvSpPr>
        <p:spPr>
          <a:xfrm>
            <a:off x="427318" y="2234741"/>
            <a:ext cx="3890050" cy="6082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31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Causalidade em Doencas Nao  transmissiveis [Modo de Compatibilidade]" id="{C9C2EBA8-A37F-47F9-A9AF-CCE3A8D11CAB}" vid="{5AFD6A74-E46D-43E5-A064-9BEBC507A60D}"/>
    </a:ext>
  </a:ext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Causalidade em Doencas Nao  transmissiveis [Modo de Compatibilidade]" id="{C9C2EBA8-A37F-47F9-A9AF-CCE3A8D11CAB}" vid="{5AFD6A74-E46D-43E5-A064-9BEBC507A60D}"/>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1642</TotalTime>
  <Words>3800</Words>
  <Application>Microsoft Office PowerPoint</Application>
  <PresentationFormat>Apresentação na tela (4:3)</PresentationFormat>
  <Paragraphs>724</Paragraphs>
  <Slides>65</Slides>
  <Notes>17</Notes>
  <HiddenSlides>0</HiddenSlides>
  <MMClips>0</MMClips>
  <ScaleCrop>false</ScaleCrop>
  <HeadingPairs>
    <vt:vector size="8" baseType="variant">
      <vt:variant>
        <vt:lpstr>Fontes usadas</vt:lpstr>
      </vt:variant>
      <vt:variant>
        <vt:i4>17</vt:i4>
      </vt:variant>
      <vt:variant>
        <vt:lpstr>Tema</vt:lpstr>
      </vt:variant>
      <vt:variant>
        <vt:i4>2</vt:i4>
      </vt:variant>
      <vt:variant>
        <vt:lpstr>Servidores OLE inseridos</vt:lpstr>
      </vt:variant>
      <vt:variant>
        <vt:i4>2</vt:i4>
      </vt:variant>
      <vt:variant>
        <vt:lpstr>Títulos de slides</vt:lpstr>
      </vt:variant>
      <vt:variant>
        <vt:i4>65</vt:i4>
      </vt:variant>
    </vt:vector>
  </HeadingPairs>
  <TitlesOfParts>
    <vt:vector size="86" baseType="lpstr">
      <vt:lpstr>Arial</vt:lpstr>
      <vt:lpstr>Arial Black</vt:lpstr>
      <vt:lpstr>Arial Narrow</vt:lpstr>
      <vt:lpstr>Arial Rounded MT Bold</vt:lpstr>
      <vt:lpstr>Arial Unicode MS</vt:lpstr>
      <vt:lpstr>AvenirNextLTW01-Regular</vt:lpstr>
      <vt:lpstr>Calibri</vt:lpstr>
      <vt:lpstr>Comic Sans MS</vt:lpstr>
      <vt:lpstr>Helvetica</vt:lpstr>
      <vt:lpstr>Lucida Sans Unicode</vt:lpstr>
      <vt:lpstr>Roboto</vt:lpstr>
      <vt:lpstr>Tahoma</vt:lpstr>
      <vt:lpstr>Times New Roman</vt:lpstr>
      <vt:lpstr>Verdana</vt:lpstr>
      <vt:lpstr>Wingdings</vt:lpstr>
      <vt:lpstr>Wingdings 2</vt:lpstr>
      <vt:lpstr>Wingdings 3</vt:lpstr>
      <vt:lpstr>Concourse</vt:lpstr>
      <vt:lpstr>1_Concourse</vt:lpstr>
      <vt:lpstr>Microsoft Excel Chart</vt:lpstr>
      <vt:lpstr>Gráfico</vt:lpstr>
      <vt:lpstr>Apresentação do PowerPoint</vt:lpstr>
      <vt:lpstr>Apresentação do PowerPoint</vt:lpstr>
      <vt:lpstr>Bases e Dinâmica das Doenças Não Transmissíveis</vt:lpstr>
      <vt:lpstr>Apresentação do PowerPoint</vt:lpstr>
      <vt:lpstr>     DANT   Doenças e Agravos Não Transmissíveis </vt:lpstr>
      <vt:lpstr>DCNT</vt:lpstr>
      <vt:lpstr>Apresentação do PowerPoint</vt:lpstr>
      <vt:lpstr>Apresentação do PowerPoint</vt:lpstr>
      <vt:lpstr>Global Action Plan 2013-2020</vt:lpstr>
      <vt:lpstr>Apresentação do PowerPoint</vt:lpstr>
      <vt:lpstr>Apresentação do PowerPoint</vt:lpstr>
      <vt:lpstr>Apresentação do PowerPoint</vt:lpstr>
      <vt:lpstr>Apresentação do PowerPoint</vt:lpstr>
      <vt:lpstr>Brasil vivenciou a transição nutricional</vt:lpstr>
      <vt:lpstr>Apresentação do PowerPoint</vt:lpstr>
      <vt:lpstr>QUESTÃO 1: Quais são os 4 principais grupos de DCNTs?</vt:lpstr>
      <vt:lpstr>QUESTÃO 2: Apesar de ainda elevada, observou-se redução nas taxas de mortalidade de quais DCNTs na última década?</vt:lpstr>
      <vt:lpstr>QUESTÃO 3: Na última década, observou-se elevação nas taxas de mortalidade de quais DCNTs?</vt:lpstr>
      <vt:lpstr>Características Epidemiológicas das DCNTs</vt:lpstr>
      <vt:lpstr>Apresentação do PowerPoint</vt:lpstr>
      <vt:lpstr>Apresentação do PowerPoint</vt:lpstr>
      <vt:lpstr>Características Epidemiológicas das DCNTs</vt:lpstr>
      <vt:lpstr>Causa: Conceitos</vt:lpstr>
      <vt:lpstr>Apresentação do PowerPoint</vt:lpstr>
      <vt:lpstr>DINÂMICA DAS DOENÇAS</vt:lpstr>
      <vt:lpstr>Apresentação do PowerPoint</vt:lpstr>
      <vt:lpstr>Consagrados fatores de risco para DCNTs</vt:lpstr>
      <vt:lpstr>Apresentação do PowerPoint</vt:lpstr>
      <vt:lpstr>Apresentação do PowerPoint</vt:lpstr>
      <vt:lpstr>DCNT são denominadas “Doenças Complexas” </vt:lpstr>
      <vt:lpstr>Apresentação do PowerPoint</vt:lpstr>
      <vt:lpstr>Apresentação do PowerPoint</vt:lpstr>
      <vt:lpstr>QUESTÃO 4: QUAIS SÃO AS CARACTERÍSTICAS EPIDEMIOLÓGICAS DAS DOENÇAS NÃO TRANSMISSÍVEIS?</vt:lpstr>
      <vt:lpstr>QUESTÃO 5: QUAIS SÃO OS FATORES DE RISCO RELACIONADOS ÀS DCNTs MAIS IMPORTANTES SEGUNDO A OMS?</vt:lpstr>
      <vt:lpstr>PLANO DE AÇÕES ESTRATÉGICAS PARA O ENFRENTAMENTO DE DCNT NO BRASIL 2011-2022 – MS</vt:lpstr>
      <vt:lpstr>Apresentação do PowerPoint</vt:lpstr>
      <vt:lpstr>Apresentação do PowerPoint</vt:lpstr>
      <vt:lpstr>“NEXO CAUSAL”</vt:lpstr>
      <vt:lpstr>“CAUSA DE DOENÇAS”</vt:lpstr>
      <vt:lpstr>UMA “CAUSA” VÁRIOS “EFEITOS” Tabaco</vt:lpstr>
      <vt:lpstr>“CAUSAS DE DOENÇA”</vt:lpstr>
      <vt:lpstr>VÁRIAS “CAUSAS” UM “EFEITO”</vt:lpstr>
      <vt:lpstr>FATORES DE RISCO COMUNS A VÁRIAS DCNTs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causas de morte em 1000 declarações de óbito de pessoas &gt;65 anos, França, década de 1990</vt:lpstr>
      <vt:lpstr>Apresentação do PowerPoint</vt:lpstr>
      <vt:lpstr>Apresentação do PowerPoint</vt:lpstr>
      <vt:lpstr>Apresentação do PowerPoint</vt:lpstr>
      <vt:lpstr>QUESTÃO 6: COMO SE DEFINE TRANSIÇÃO EPIDEMIOLÓGICA?</vt:lpstr>
      <vt:lpstr>Apresentação do PowerPoint</vt:lpstr>
      <vt:lpstr>QUESTÃO 8: QUAIS SÃO OS FATORES DE RISCO QUE PODEMOS (E DEVEMOS) INTERVIR?</vt:lpstr>
      <vt:lpstr>Apresentação do PowerPoint</vt:lpstr>
      <vt:lpstr>Quando intervir em fatores de risco para DCNT?</vt:lpstr>
      <vt:lpstr>Epidemiologia do Ciclo Vital</vt:lpstr>
      <vt:lpstr>Apresentação do PowerPoint</vt:lpstr>
      <vt:lpstr>Prevenção das DCNTs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DINÂMICA DAS DOENÇAS NÃO TRANSMISSÍVEIS</dc:title>
  <dc:creator>Angelica M M Valente</dc:creator>
  <cp:lastModifiedBy>Sandra</cp:lastModifiedBy>
  <cp:revision>150</cp:revision>
  <dcterms:modified xsi:type="dcterms:W3CDTF">2019-02-18T19:51:58Z</dcterms:modified>
</cp:coreProperties>
</file>