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aleway"/>
      <p:regular r:id="rId24"/>
      <p:bold r:id="rId25"/>
      <p:italic r:id="rId26"/>
      <p:boldItalic r:id="rId27"/>
    </p:embeddedFont>
    <p:embeddedFont>
      <p:font typeface="Lat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aleway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italic.fntdata"/><Relationship Id="rId25" Type="http://schemas.openxmlformats.org/officeDocument/2006/relationships/font" Target="fonts/Raleway-bold.fntdata"/><Relationship Id="rId28" Type="http://schemas.openxmlformats.org/officeDocument/2006/relationships/font" Target="fonts/Lato-regular.fntdata"/><Relationship Id="rId27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Italic.fntdata"/><Relationship Id="rId30" Type="http://schemas.openxmlformats.org/officeDocument/2006/relationships/font" Target="fonts/La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b1082b803a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b1082b803a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b1082b803a_0_9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b1082b803a_0_9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b1667c8861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b1667c8861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b1667c8861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b1667c8861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b1667c886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b1667c886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b1082b803a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b1082b803a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b1082b803a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b1082b803a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b1082b803a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b1082b803a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b1082b803a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b1082b803a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b1082b803a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b1082b803a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b1082b803a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b1082b803a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b1082b803a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b1082b803a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b1082b803a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b1082b803a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b1082b803a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b1082b803a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b1082b803a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b1082b803a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b1082b803a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b1082b803a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b1082b803a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b1082b803a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b1082b803a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b1082b803a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7.png"/><Relationship Id="rId6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Relationship Id="rId4" Type="http://schemas.openxmlformats.org/officeDocument/2006/relationships/image" Target="../media/image10.png"/><Relationship Id="rId5" Type="http://schemas.openxmlformats.org/officeDocument/2006/relationships/image" Target="../media/image5.png"/><Relationship Id="rId6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Relationship Id="rId4" Type="http://schemas.openxmlformats.org/officeDocument/2006/relationships/image" Target="../media/image9.png"/><Relationship Id="rId5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Implementação e análise de classificadores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Enrico Antonio J. M. de Moraes       9838219</a:t>
            </a:r>
            <a:endParaRPr b="1" sz="14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José Luiz Carvalho de Sousa           9017273</a:t>
            </a:r>
            <a:endParaRPr b="1" sz="14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4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Victor Angelo Nunes Notário 	   9836822</a:t>
            </a:r>
            <a:endParaRPr b="1" sz="14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 txBox="1"/>
          <p:nvPr>
            <p:ph type="title"/>
          </p:nvPr>
        </p:nvSpPr>
        <p:spPr>
          <a:xfrm>
            <a:off x="729450" y="600700"/>
            <a:ext cx="8456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Classificador Não Linear</a:t>
            </a:r>
            <a:endParaRPr/>
          </a:p>
        </p:txBody>
      </p:sp>
      <p:sp>
        <p:nvSpPr>
          <p:cNvPr id="148" name="Google Shape;148;p22"/>
          <p:cNvSpPr txBox="1"/>
          <p:nvPr/>
        </p:nvSpPr>
        <p:spPr>
          <a:xfrm>
            <a:off x="2151625" y="4665050"/>
            <a:ext cx="246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9" name="Google Shape;149;p22"/>
          <p:cNvSpPr txBox="1"/>
          <p:nvPr/>
        </p:nvSpPr>
        <p:spPr>
          <a:xfrm>
            <a:off x="3043188" y="1135900"/>
            <a:ext cx="30576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Para 4 entradas em paralelo: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0" name="Google Shape;15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387" y="1673500"/>
            <a:ext cx="3933571" cy="321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9550" y="1673500"/>
            <a:ext cx="3990228" cy="321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 txBox="1"/>
          <p:nvPr>
            <p:ph type="title"/>
          </p:nvPr>
        </p:nvSpPr>
        <p:spPr>
          <a:xfrm>
            <a:off x="729450" y="600700"/>
            <a:ext cx="8456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Classificador Não Linear</a:t>
            </a:r>
            <a:endParaRPr/>
          </a:p>
        </p:txBody>
      </p:sp>
      <p:sp>
        <p:nvSpPr>
          <p:cNvPr id="157" name="Google Shape;157;p23"/>
          <p:cNvSpPr txBox="1"/>
          <p:nvPr/>
        </p:nvSpPr>
        <p:spPr>
          <a:xfrm>
            <a:off x="2151625" y="4665050"/>
            <a:ext cx="246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8" name="Google Shape;15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449" y="1307350"/>
            <a:ext cx="3772587" cy="318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9625" y="1301688"/>
            <a:ext cx="3840456" cy="322662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3"/>
          <p:cNvSpPr txBox="1"/>
          <p:nvPr/>
        </p:nvSpPr>
        <p:spPr>
          <a:xfrm>
            <a:off x="4852613" y="731775"/>
            <a:ext cx="30576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Para 4 entradas em paralelo: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1" name="Google Shape;16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96575" y="4533975"/>
            <a:ext cx="1362327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25625" y="4563025"/>
            <a:ext cx="1362325" cy="556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>
            <p:ph type="title"/>
          </p:nvPr>
        </p:nvSpPr>
        <p:spPr>
          <a:xfrm>
            <a:off x="729450" y="600700"/>
            <a:ext cx="8456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Classificador Não Linear</a:t>
            </a:r>
            <a:endParaRPr/>
          </a:p>
        </p:txBody>
      </p:sp>
      <p:sp>
        <p:nvSpPr>
          <p:cNvPr id="168" name="Google Shape;168;p24"/>
          <p:cNvSpPr txBox="1"/>
          <p:nvPr/>
        </p:nvSpPr>
        <p:spPr>
          <a:xfrm>
            <a:off x="2151625" y="4665050"/>
            <a:ext cx="246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9" name="Google Shape;169;p24"/>
          <p:cNvSpPr txBox="1"/>
          <p:nvPr/>
        </p:nvSpPr>
        <p:spPr>
          <a:xfrm>
            <a:off x="3043188" y="1135900"/>
            <a:ext cx="30576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Para 9 entradas em paralelo: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70" name="Google Shape;17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5000" y="1671100"/>
            <a:ext cx="3895605" cy="316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275" y="1741200"/>
            <a:ext cx="3750005" cy="309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 txBox="1"/>
          <p:nvPr>
            <p:ph type="title"/>
          </p:nvPr>
        </p:nvSpPr>
        <p:spPr>
          <a:xfrm>
            <a:off x="729450" y="600700"/>
            <a:ext cx="8456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Classificador Não Linear</a:t>
            </a:r>
            <a:endParaRPr/>
          </a:p>
        </p:txBody>
      </p:sp>
      <p:sp>
        <p:nvSpPr>
          <p:cNvPr id="177" name="Google Shape;177;p25"/>
          <p:cNvSpPr txBox="1"/>
          <p:nvPr/>
        </p:nvSpPr>
        <p:spPr>
          <a:xfrm>
            <a:off x="2151625" y="4665050"/>
            <a:ext cx="246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8" name="Google Shape;178;p25"/>
          <p:cNvSpPr txBox="1"/>
          <p:nvPr/>
        </p:nvSpPr>
        <p:spPr>
          <a:xfrm>
            <a:off x="5008738" y="692550"/>
            <a:ext cx="30576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Para 9 entradas em paralelo: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79" name="Google Shape;17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6900" y="1344425"/>
            <a:ext cx="3705583" cy="311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750" y="1344425"/>
            <a:ext cx="3690926" cy="311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46450" y="4482650"/>
            <a:ext cx="1451226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88025" y="4458724"/>
            <a:ext cx="1343981" cy="58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Classificador Linear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7"/>
          <p:cNvSpPr txBox="1"/>
          <p:nvPr>
            <p:ph type="title"/>
          </p:nvPr>
        </p:nvSpPr>
        <p:spPr>
          <a:xfrm>
            <a:off x="729450" y="600700"/>
            <a:ext cx="8456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Classificador Linear</a:t>
            </a:r>
            <a:endParaRPr/>
          </a:p>
        </p:txBody>
      </p:sp>
      <p:sp>
        <p:nvSpPr>
          <p:cNvPr id="193" name="Google Shape;193;p27"/>
          <p:cNvSpPr txBox="1"/>
          <p:nvPr/>
        </p:nvSpPr>
        <p:spPr>
          <a:xfrm>
            <a:off x="823725" y="1546950"/>
            <a:ext cx="7437900" cy="32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4" name="Google Shape;194;p27"/>
          <p:cNvSpPr txBox="1"/>
          <p:nvPr/>
        </p:nvSpPr>
        <p:spPr>
          <a:xfrm>
            <a:off x="2151625" y="4665050"/>
            <a:ext cx="246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5" name="Google Shape;19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9" y="506908"/>
            <a:ext cx="4208675" cy="4636592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7"/>
          <p:cNvSpPr txBox="1"/>
          <p:nvPr/>
        </p:nvSpPr>
        <p:spPr>
          <a:xfrm>
            <a:off x="369900" y="1488125"/>
            <a:ext cx="3857700" cy="33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Utilização do comando </a:t>
            </a:r>
            <a:r>
              <a:rPr i="1" lang="pt-BR">
                <a:latin typeface="Lato"/>
                <a:ea typeface="Lato"/>
                <a:cs typeface="Lato"/>
                <a:sym typeface="Lato"/>
              </a:rPr>
              <a:t>fitcecoc </a:t>
            </a:r>
            <a:r>
              <a:rPr lang="pt-BR">
                <a:latin typeface="Lato"/>
                <a:ea typeface="Lato"/>
                <a:cs typeface="Lato"/>
                <a:sym typeface="Lato"/>
              </a:rPr>
              <a:t>do MATLAB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Treinamento e teste direto da rede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Inserção dos dados preparados para o aprendizado supervisionado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 txBox="1"/>
          <p:nvPr>
            <p:ph type="title"/>
          </p:nvPr>
        </p:nvSpPr>
        <p:spPr>
          <a:xfrm>
            <a:off x="280325" y="600700"/>
            <a:ext cx="30105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Para 4 entradas:     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2" name="Google Shape;202;p28"/>
          <p:cNvSpPr txBox="1"/>
          <p:nvPr>
            <p:ph type="title"/>
          </p:nvPr>
        </p:nvSpPr>
        <p:spPr>
          <a:xfrm>
            <a:off x="5416575" y="635450"/>
            <a:ext cx="30105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Para 9 entradas:     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3" name="Google Shape;20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1630" y="1135900"/>
            <a:ext cx="3932540" cy="366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025" y="1170650"/>
            <a:ext cx="3890200" cy="319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44100" y="4401625"/>
            <a:ext cx="1134675" cy="42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Conclusões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0"/>
          <p:cNvSpPr txBox="1"/>
          <p:nvPr>
            <p:ph type="title"/>
          </p:nvPr>
        </p:nvSpPr>
        <p:spPr>
          <a:xfrm>
            <a:off x="729450" y="600700"/>
            <a:ext cx="8456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Conclusões</a:t>
            </a:r>
            <a:endParaRPr/>
          </a:p>
        </p:txBody>
      </p:sp>
      <p:sp>
        <p:nvSpPr>
          <p:cNvPr id="216" name="Google Shape;216;p30"/>
          <p:cNvSpPr txBox="1"/>
          <p:nvPr/>
        </p:nvSpPr>
        <p:spPr>
          <a:xfrm>
            <a:off x="823725" y="1546950"/>
            <a:ext cx="7437900" cy="32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7" name="Google Shape;217;p30"/>
          <p:cNvSpPr txBox="1"/>
          <p:nvPr/>
        </p:nvSpPr>
        <p:spPr>
          <a:xfrm>
            <a:off x="2151625" y="4665050"/>
            <a:ext cx="246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8" name="Google Shape;218;p30"/>
          <p:cNvSpPr txBox="1"/>
          <p:nvPr/>
        </p:nvSpPr>
        <p:spPr>
          <a:xfrm>
            <a:off x="781700" y="1496525"/>
            <a:ext cx="7521900" cy="28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O classificador linear apresentou bom desempenho.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A classificação por meio do BackPropagation apresentou-se mais robusta e precisa.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Para 4 entradas balanceadas em paralelo, ambos os algoritmos cumprem adequadamente seus papéis de classificação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Quando inserimos 9 entradas não balanceadas em paralelo, os dois algoritmos acabam se perdendo no treinamento, o que prejudica a classificação final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A amostra de treinamento interfere diretamente no desempenho do classificador!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Agenda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arenR"/>
            </a:pPr>
            <a:r>
              <a:rPr lang="pt-BR"/>
              <a:t>Introdução e objetivo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arenR"/>
            </a:pPr>
            <a:r>
              <a:rPr lang="pt-BR"/>
              <a:t>Preparo dos dados de entrada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arenR"/>
            </a:pPr>
            <a:r>
              <a:rPr lang="pt-BR"/>
              <a:t>Classificador Linear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arenR"/>
            </a:pPr>
            <a:r>
              <a:rPr lang="pt-BR"/>
              <a:t>Classificador Não-Linear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Introdução &amp; Objetivo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729450" y="6007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Motivação</a:t>
            </a:r>
            <a:endParaRPr/>
          </a:p>
        </p:txBody>
      </p:sp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727650" y="1371650"/>
            <a:ext cx="7688700" cy="349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6"/>
          <p:cNvSpPr txBox="1"/>
          <p:nvPr/>
        </p:nvSpPr>
        <p:spPr>
          <a:xfrm>
            <a:off x="848950" y="1454925"/>
            <a:ext cx="7688700" cy="6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Aprender a implementar o código de uma rede neural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Tema muito discutido atualmente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Métodos de minimização de uma função custo, conforme discutido na disciplina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6" name="Google Shape;106;p16"/>
          <p:cNvSpPr txBox="1"/>
          <p:nvPr/>
        </p:nvSpPr>
        <p:spPr>
          <a:xfrm>
            <a:off x="848950" y="3160600"/>
            <a:ext cx="7244700" cy="17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Apresentar os resultados de dois classificadores: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latin typeface="Lato"/>
                <a:ea typeface="Lato"/>
                <a:cs typeface="Lato"/>
                <a:sym typeface="Lato"/>
              </a:rPr>
              <a:t>Não-Linear</a:t>
            </a:r>
            <a:r>
              <a:rPr lang="pt-BR">
                <a:latin typeface="Lato"/>
                <a:ea typeface="Lato"/>
                <a:cs typeface="Lato"/>
                <a:sym typeface="Lato"/>
              </a:rPr>
              <a:t>: utiliza-se o algoritmo BackPropagation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latin typeface="Lato"/>
                <a:ea typeface="Lato"/>
                <a:cs typeface="Lato"/>
                <a:sym typeface="Lato"/>
              </a:rPr>
              <a:t>Linear</a:t>
            </a:r>
            <a:r>
              <a:rPr lang="pt-BR">
                <a:latin typeface="Lato"/>
                <a:ea typeface="Lato"/>
                <a:cs typeface="Lato"/>
                <a:sym typeface="Lato"/>
              </a:rPr>
              <a:t>: classificador multiclasse do MATLAB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Comparação de resultados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Dificultar o aprendizado com mais entradas em paralelo!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7" name="Google Shape;107;p16"/>
          <p:cNvSpPr txBox="1"/>
          <p:nvPr/>
        </p:nvSpPr>
        <p:spPr>
          <a:xfrm>
            <a:off x="729450" y="2412638"/>
            <a:ext cx="45720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6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Objetivo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8" name="Google Shape;10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2025" y="2860200"/>
            <a:ext cx="1102800" cy="36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729450" y="6007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Referências</a:t>
            </a:r>
            <a:endParaRPr/>
          </a:p>
        </p:txBody>
      </p:sp>
      <p:sp>
        <p:nvSpPr>
          <p:cNvPr id="114" name="Google Shape;114;p17"/>
          <p:cNvSpPr txBox="1"/>
          <p:nvPr>
            <p:ph idx="1" type="body"/>
          </p:nvPr>
        </p:nvSpPr>
        <p:spPr>
          <a:xfrm>
            <a:off x="727650" y="1371650"/>
            <a:ext cx="7688700" cy="349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b="1" lang="pt-BR" sz="1400">
                <a:solidFill>
                  <a:srgbClr val="000000"/>
                </a:solidFill>
              </a:rPr>
              <a:t>Artigo “Deep learning” por Yann LeCun, Yoshua Bengio &amp; Geoffrey Hinton.</a:t>
            </a:r>
            <a:endParaRPr b="1" sz="14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b="1" lang="pt-BR" sz="1400">
                <a:solidFill>
                  <a:srgbClr val="000000"/>
                </a:solidFill>
              </a:rPr>
              <a:t> https://www.youtube.com/watch?v=aircAruvnKk&amp;ab_channel=3Blue1Brown</a:t>
            </a:r>
            <a:endParaRPr b="1" sz="14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Preparo dos dados de entrada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type="title"/>
          </p:nvPr>
        </p:nvSpPr>
        <p:spPr>
          <a:xfrm>
            <a:off x="729450" y="600700"/>
            <a:ext cx="8456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Entradas em paralelo para treino: 4 ou 9 entradas</a:t>
            </a:r>
            <a:endParaRPr/>
          </a:p>
        </p:txBody>
      </p:sp>
      <p:sp>
        <p:nvSpPr>
          <p:cNvPr id="125" name="Google Shape;125;p19"/>
          <p:cNvSpPr txBox="1"/>
          <p:nvPr/>
        </p:nvSpPr>
        <p:spPr>
          <a:xfrm>
            <a:off x="823725" y="1546950"/>
            <a:ext cx="7437900" cy="32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6" name="Google Shape;126;p19"/>
          <p:cNvSpPr txBox="1"/>
          <p:nvPr/>
        </p:nvSpPr>
        <p:spPr>
          <a:xfrm>
            <a:off x="2151625" y="4665050"/>
            <a:ext cx="246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latin typeface="Lato"/>
                <a:ea typeface="Lato"/>
                <a:cs typeface="Lato"/>
                <a:sym typeface="Lato"/>
              </a:rPr>
              <a:t>Alvos da classificação!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7" name="Google Shape;127;p19"/>
          <p:cNvSpPr/>
          <p:nvPr/>
        </p:nvSpPr>
        <p:spPr>
          <a:xfrm>
            <a:off x="3160150" y="4345650"/>
            <a:ext cx="252000" cy="2436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8" name="Google Shape;12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688" y="1624113"/>
            <a:ext cx="2581275" cy="255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0125" y="1624125"/>
            <a:ext cx="2457450" cy="251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Classificador Não Linear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type="title"/>
          </p:nvPr>
        </p:nvSpPr>
        <p:spPr>
          <a:xfrm>
            <a:off x="729450" y="600700"/>
            <a:ext cx="8456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Classificador Não Linear</a:t>
            </a:r>
            <a:endParaRPr/>
          </a:p>
        </p:txBody>
      </p:sp>
      <p:sp>
        <p:nvSpPr>
          <p:cNvPr id="140" name="Google Shape;140;p21"/>
          <p:cNvSpPr txBox="1"/>
          <p:nvPr/>
        </p:nvSpPr>
        <p:spPr>
          <a:xfrm>
            <a:off x="823725" y="1546950"/>
            <a:ext cx="7437900" cy="32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1" name="Google Shape;141;p21"/>
          <p:cNvSpPr txBox="1"/>
          <p:nvPr/>
        </p:nvSpPr>
        <p:spPr>
          <a:xfrm>
            <a:off x="2151625" y="4665050"/>
            <a:ext cx="246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2" name="Google Shape;142;p21"/>
          <p:cNvSpPr txBox="1"/>
          <p:nvPr/>
        </p:nvSpPr>
        <p:spPr>
          <a:xfrm>
            <a:off x="781700" y="1496525"/>
            <a:ext cx="7521900" cy="28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Uma camada de entrada com 4 ou 9 neurônios, uma camada </a:t>
            </a:r>
            <a:r>
              <a:rPr i="1" lang="pt-BR">
                <a:latin typeface="Lato"/>
                <a:ea typeface="Lato"/>
                <a:cs typeface="Lato"/>
                <a:sym typeface="Lato"/>
              </a:rPr>
              <a:t>‘hidden’</a:t>
            </a:r>
            <a:r>
              <a:rPr lang="pt-BR">
                <a:latin typeface="Lato"/>
                <a:ea typeface="Lato"/>
                <a:cs typeface="Lato"/>
                <a:sym typeface="Lato"/>
              </a:rPr>
              <a:t>, um neurônio de saída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Função de ativação: Tangente hiperbólica (3 classes: -1, 0 e 1)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Em cada iteração, fazer: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1º - Aplicação da função de ativação nas camadas de entrada e intermediária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2º - Aplicação da derivada da função de ativação, primeiro na camada de saída.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3º - </a:t>
            </a:r>
            <a:r>
              <a:rPr i="1" lang="pt-BR">
                <a:latin typeface="Lato"/>
                <a:ea typeface="Lato"/>
                <a:cs typeface="Lato"/>
                <a:sym typeface="Lato"/>
              </a:rPr>
              <a:t>‘Retropropagar’  </a:t>
            </a:r>
            <a:r>
              <a:rPr lang="pt-BR">
                <a:latin typeface="Lato"/>
                <a:ea typeface="Lato"/>
                <a:cs typeface="Lato"/>
                <a:sym typeface="Lato"/>
              </a:rPr>
              <a:t>a derivada para as camadas anteriores, associando o peso da camada anterior com a atual.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4º - Atualizar os pesos das camadas de entrada e </a:t>
            </a:r>
            <a:r>
              <a:rPr i="1" lang="pt-BR">
                <a:latin typeface="Lato"/>
                <a:ea typeface="Lato"/>
                <a:cs typeface="Lato"/>
                <a:sym typeface="Lato"/>
              </a:rPr>
              <a:t>hidden</a:t>
            </a:r>
            <a:endParaRPr i="1"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5º - Calcular o erro quadrático médio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pt-BR">
                <a:latin typeface="Lato"/>
                <a:ea typeface="Lato"/>
                <a:cs typeface="Lato"/>
                <a:sym typeface="Lato"/>
              </a:rPr>
              <a:t>Código extenso, transcrito no relatório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